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4">
  <p:sldMasterIdLst>
    <p:sldMasterId id="2147483648" r:id="rId1"/>
    <p:sldMasterId id="2147483660" r:id="rId2"/>
  </p:sldMasterIdLst>
  <p:notesMasterIdLst>
    <p:notesMasterId r:id="rId62"/>
  </p:notesMasterIdLst>
  <p:handoutMasterIdLst>
    <p:handoutMasterId r:id="rId63"/>
  </p:handoutMasterIdLst>
  <p:sldIdLst>
    <p:sldId id="327" r:id="rId3"/>
    <p:sldId id="258" r:id="rId4"/>
    <p:sldId id="261" r:id="rId5"/>
    <p:sldId id="262" r:id="rId6"/>
    <p:sldId id="263" r:id="rId7"/>
    <p:sldId id="265" r:id="rId8"/>
    <p:sldId id="264" r:id="rId9"/>
    <p:sldId id="268" r:id="rId10"/>
    <p:sldId id="266" r:id="rId11"/>
    <p:sldId id="269" r:id="rId12"/>
    <p:sldId id="270" r:id="rId13"/>
    <p:sldId id="271" r:id="rId14"/>
    <p:sldId id="272" r:id="rId15"/>
    <p:sldId id="319" r:id="rId16"/>
    <p:sldId id="273" r:id="rId17"/>
    <p:sldId id="274" r:id="rId18"/>
    <p:sldId id="275" r:id="rId19"/>
    <p:sldId id="276" r:id="rId20"/>
    <p:sldId id="277" r:id="rId21"/>
    <p:sldId id="325" r:id="rId22"/>
    <p:sldId id="278" r:id="rId23"/>
    <p:sldId id="317" r:id="rId24"/>
    <p:sldId id="279" r:id="rId25"/>
    <p:sldId id="326" r:id="rId26"/>
    <p:sldId id="318" r:id="rId27"/>
    <p:sldId id="280" r:id="rId28"/>
    <p:sldId id="281" r:id="rId29"/>
    <p:sldId id="282" r:id="rId30"/>
    <p:sldId id="283" r:id="rId31"/>
    <p:sldId id="328" r:id="rId32"/>
    <p:sldId id="284" r:id="rId33"/>
    <p:sldId id="285" r:id="rId34"/>
    <p:sldId id="320" r:id="rId35"/>
    <p:sldId id="286" r:id="rId36"/>
    <p:sldId id="288" r:id="rId37"/>
    <p:sldId id="289" r:id="rId38"/>
    <p:sldId id="323" r:id="rId39"/>
    <p:sldId id="290" r:id="rId40"/>
    <p:sldId id="291" r:id="rId41"/>
    <p:sldId id="292" r:id="rId42"/>
    <p:sldId id="293" r:id="rId43"/>
    <p:sldId id="294" r:id="rId44"/>
    <p:sldId id="295" r:id="rId45"/>
    <p:sldId id="296" r:id="rId46"/>
    <p:sldId id="297" r:id="rId47"/>
    <p:sldId id="299" r:id="rId48"/>
    <p:sldId id="300" r:id="rId49"/>
    <p:sldId id="301" r:id="rId50"/>
    <p:sldId id="302" r:id="rId51"/>
    <p:sldId id="303" r:id="rId52"/>
    <p:sldId id="304" r:id="rId53"/>
    <p:sldId id="321" r:id="rId54"/>
    <p:sldId id="322" r:id="rId55"/>
    <p:sldId id="305" r:id="rId56"/>
    <p:sldId id="306" r:id="rId57"/>
    <p:sldId id="307" r:id="rId58"/>
    <p:sldId id="308" r:id="rId59"/>
    <p:sldId id="309" r:id="rId60"/>
    <p:sldId id="310" r:id="rId61"/>
  </p:sldIdLst>
  <p:sldSz cx="10688638" cy="7562850"/>
  <p:notesSz cx="6735763" cy="9866313"/>
  <p:defaultTextStyle>
    <a:defPPr>
      <a:defRPr lang="en-US"/>
    </a:defPPr>
    <a:lvl1pPr algn="l" defTabSz="520636" rtl="0" fontAlgn="base">
      <a:spcBef>
        <a:spcPct val="0"/>
      </a:spcBef>
      <a:spcAft>
        <a:spcPct val="0"/>
      </a:spcAft>
      <a:defRPr sz="2100" kern="1200">
        <a:solidFill>
          <a:schemeClr val="tx1"/>
        </a:solidFill>
        <a:latin typeface="Arial" charset="0"/>
        <a:ea typeface="ＭＳ Ｐゴシック" charset="-128"/>
        <a:cs typeface="+mn-cs"/>
      </a:defRPr>
    </a:lvl1pPr>
    <a:lvl2pPr marL="520636" indent="-63492" algn="l" defTabSz="520636" rtl="0" fontAlgn="base">
      <a:spcBef>
        <a:spcPct val="0"/>
      </a:spcBef>
      <a:spcAft>
        <a:spcPct val="0"/>
      </a:spcAft>
      <a:defRPr sz="2100" kern="1200">
        <a:solidFill>
          <a:schemeClr val="tx1"/>
        </a:solidFill>
        <a:latin typeface="Arial" charset="0"/>
        <a:ea typeface="ＭＳ Ｐゴシック" charset="-128"/>
        <a:cs typeface="+mn-cs"/>
      </a:defRPr>
    </a:lvl2pPr>
    <a:lvl3pPr marL="1041271" indent="-126984" algn="l" defTabSz="520636" rtl="0" fontAlgn="base">
      <a:spcBef>
        <a:spcPct val="0"/>
      </a:spcBef>
      <a:spcAft>
        <a:spcPct val="0"/>
      </a:spcAft>
      <a:defRPr sz="2100" kern="1200">
        <a:solidFill>
          <a:schemeClr val="tx1"/>
        </a:solidFill>
        <a:latin typeface="Arial" charset="0"/>
        <a:ea typeface="ＭＳ Ｐゴシック" charset="-128"/>
        <a:cs typeface="+mn-cs"/>
      </a:defRPr>
    </a:lvl3pPr>
    <a:lvl4pPr marL="1563494" indent="-192065" algn="l" defTabSz="520636" rtl="0" fontAlgn="base">
      <a:spcBef>
        <a:spcPct val="0"/>
      </a:spcBef>
      <a:spcAft>
        <a:spcPct val="0"/>
      </a:spcAft>
      <a:defRPr sz="2100" kern="1200">
        <a:solidFill>
          <a:schemeClr val="tx1"/>
        </a:solidFill>
        <a:latin typeface="Arial" charset="0"/>
        <a:ea typeface="ＭＳ Ｐゴシック" charset="-128"/>
        <a:cs typeface="+mn-cs"/>
      </a:defRPr>
    </a:lvl4pPr>
    <a:lvl5pPr marL="2084130" indent="-255556" algn="l" defTabSz="520636" rtl="0" fontAlgn="base">
      <a:spcBef>
        <a:spcPct val="0"/>
      </a:spcBef>
      <a:spcAft>
        <a:spcPct val="0"/>
      </a:spcAft>
      <a:defRPr sz="2100" kern="1200">
        <a:solidFill>
          <a:schemeClr val="tx1"/>
        </a:solidFill>
        <a:latin typeface="Arial" charset="0"/>
        <a:ea typeface="ＭＳ Ｐゴシック" charset="-128"/>
        <a:cs typeface="+mn-cs"/>
      </a:defRPr>
    </a:lvl5pPr>
    <a:lvl6pPr marL="2285717" algn="l" defTabSz="914286" rtl="0" eaLnBrk="1" latinLnBrk="0" hangingPunct="1">
      <a:defRPr sz="2100" kern="1200">
        <a:solidFill>
          <a:schemeClr val="tx1"/>
        </a:solidFill>
        <a:latin typeface="Arial" charset="0"/>
        <a:ea typeface="ＭＳ Ｐゴシック" charset="-128"/>
        <a:cs typeface="+mn-cs"/>
      </a:defRPr>
    </a:lvl6pPr>
    <a:lvl7pPr marL="2742860" algn="l" defTabSz="914286" rtl="0" eaLnBrk="1" latinLnBrk="0" hangingPunct="1">
      <a:defRPr sz="2100" kern="1200">
        <a:solidFill>
          <a:schemeClr val="tx1"/>
        </a:solidFill>
        <a:latin typeface="Arial" charset="0"/>
        <a:ea typeface="ＭＳ Ｐゴシック" charset="-128"/>
        <a:cs typeface="+mn-cs"/>
      </a:defRPr>
    </a:lvl7pPr>
    <a:lvl8pPr marL="3200005" algn="l" defTabSz="914286" rtl="0" eaLnBrk="1" latinLnBrk="0" hangingPunct="1">
      <a:defRPr sz="2100" kern="1200">
        <a:solidFill>
          <a:schemeClr val="tx1"/>
        </a:solidFill>
        <a:latin typeface="Arial" charset="0"/>
        <a:ea typeface="ＭＳ Ｐゴシック" charset="-128"/>
        <a:cs typeface="+mn-cs"/>
      </a:defRPr>
    </a:lvl8pPr>
    <a:lvl9pPr marL="3657148" algn="l" defTabSz="914286" rtl="0" eaLnBrk="1" latinLnBrk="0" hangingPunct="1">
      <a:defRPr sz="2100"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948" autoAdjust="0"/>
  </p:normalViewPr>
  <p:slideViewPr>
    <p:cSldViewPr snapToObjects="1">
      <p:cViewPr>
        <p:scale>
          <a:sx n="66" d="100"/>
          <a:sy n="66" d="100"/>
        </p:scale>
        <p:origin x="-966" y="-744"/>
      </p:cViewPr>
      <p:guideLst>
        <p:guide orient="horz" pos="2382"/>
        <p:guide pos="336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0" cy="493316"/>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sz="quarter" idx="1"/>
          </p:nvPr>
        </p:nvSpPr>
        <p:spPr>
          <a:xfrm>
            <a:off x="3815374" y="0"/>
            <a:ext cx="2918830" cy="493316"/>
          </a:xfrm>
          <a:prstGeom prst="rect">
            <a:avLst/>
          </a:prstGeom>
        </p:spPr>
        <p:txBody>
          <a:bodyPr vert="horz" lIns="91440" tIns="45720" rIns="91440" bIns="45720" rtlCol="0"/>
          <a:lstStyle>
            <a:lvl1pPr algn="r">
              <a:defRPr sz="1200"/>
            </a:lvl1pPr>
          </a:lstStyle>
          <a:p>
            <a:fld id="{C4511FDD-7D79-46FD-A375-94C957CD61E0}" type="datetimeFigureOut">
              <a:rPr lang="hr-HR" smtClean="0"/>
              <a:pPr/>
              <a:t>10.1.2014.</a:t>
            </a:fld>
            <a:endParaRPr lang="hr-HR"/>
          </a:p>
        </p:txBody>
      </p:sp>
      <p:sp>
        <p:nvSpPr>
          <p:cNvPr id="4" name="Footer Placeholder 3"/>
          <p:cNvSpPr>
            <a:spLocks noGrp="1"/>
          </p:cNvSpPr>
          <p:nvPr>
            <p:ph type="ftr" sz="quarter" idx="2"/>
          </p:nvPr>
        </p:nvSpPr>
        <p:spPr>
          <a:xfrm>
            <a:off x="0" y="9371285"/>
            <a:ext cx="2918830" cy="493316"/>
          </a:xfrm>
          <a:prstGeom prst="rect">
            <a:avLst/>
          </a:prstGeom>
        </p:spPr>
        <p:txBody>
          <a:bodyPr vert="horz" lIns="91440" tIns="45720" rIns="91440" bIns="45720" rtlCol="0" anchor="b"/>
          <a:lstStyle>
            <a:lvl1pPr algn="l">
              <a:defRPr sz="1200"/>
            </a:lvl1pPr>
          </a:lstStyle>
          <a:p>
            <a:endParaRPr lang="hr-HR"/>
          </a:p>
        </p:txBody>
      </p:sp>
      <p:sp>
        <p:nvSpPr>
          <p:cNvPr id="5" name="Slide Number Placeholder 4"/>
          <p:cNvSpPr>
            <a:spLocks noGrp="1"/>
          </p:cNvSpPr>
          <p:nvPr>
            <p:ph type="sldNum" sz="quarter" idx="3"/>
          </p:nvPr>
        </p:nvSpPr>
        <p:spPr>
          <a:xfrm>
            <a:off x="3815374" y="9371285"/>
            <a:ext cx="2918830" cy="493316"/>
          </a:xfrm>
          <a:prstGeom prst="rect">
            <a:avLst/>
          </a:prstGeom>
        </p:spPr>
        <p:txBody>
          <a:bodyPr vert="horz" lIns="91440" tIns="45720" rIns="91440" bIns="45720" rtlCol="0" anchor="b"/>
          <a:lstStyle>
            <a:lvl1pPr algn="r">
              <a:defRPr sz="1200"/>
            </a:lvl1pPr>
          </a:lstStyle>
          <a:p>
            <a:fld id="{FFC517C1-3FBB-40D3-8D54-B2FAD5461CA4}" type="slidenum">
              <a:rPr lang="hr-HR" smtClean="0"/>
              <a:pPr/>
              <a:t>‹#›</a:t>
            </a:fld>
            <a:endParaRPr lang="hr-HR"/>
          </a:p>
        </p:txBody>
      </p:sp>
    </p:spTree>
    <p:extLst>
      <p:ext uri="{BB962C8B-B14F-4D97-AF65-F5344CB8AC3E}">
        <p14:creationId xmlns:p14="http://schemas.microsoft.com/office/powerpoint/2010/main" val="320900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0" cy="493316"/>
          </a:xfrm>
          <a:prstGeom prst="rect">
            <a:avLst/>
          </a:prstGeom>
        </p:spPr>
        <p:txBody>
          <a:bodyPr vert="horz" lIns="91440" tIns="45720" rIns="91440" bIns="45720" rtlCol="0"/>
          <a:lstStyle>
            <a:lvl1pPr algn="l">
              <a:defRPr sz="1200"/>
            </a:lvl1pPr>
          </a:lstStyle>
          <a:p>
            <a:pPr>
              <a:defRPr/>
            </a:pPr>
            <a:endParaRPr lang="hr-HR"/>
          </a:p>
        </p:txBody>
      </p:sp>
      <p:sp>
        <p:nvSpPr>
          <p:cNvPr id="3" name="Date Placeholder 2"/>
          <p:cNvSpPr>
            <a:spLocks noGrp="1"/>
          </p:cNvSpPr>
          <p:nvPr>
            <p:ph type="dt" idx="1"/>
          </p:nvPr>
        </p:nvSpPr>
        <p:spPr>
          <a:xfrm>
            <a:off x="3815374" y="0"/>
            <a:ext cx="2918830" cy="493316"/>
          </a:xfrm>
          <a:prstGeom prst="rect">
            <a:avLst/>
          </a:prstGeom>
        </p:spPr>
        <p:txBody>
          <a:bodyPr vert="horz" lIns="91440" tIns="45720" rIns="91440" bIns="45720" rtlCol="0"/>
          <a:lstStyle>
            <a:lvl1pPr algn="r">
              <a:defRPr sz="1200"/>
            </a:lvl1pPr>
          </a:lstStyle>
          <a:p>
            <a:pPr>
              <a:defRPr/>
            </a:pPr>
            <a:fld id="{CB42BF11-CF5C-4244-8498-B567C52B5853}" type="datetimeFigureOut">
              <a:rPr lang="hr-HR"/>
              <a:pPr>
                <a:defRPr/>
              </a:pPr>
              <a:t>10.1.2014.</a:t>
            </a:fld>
            <a:endParaRPr lang="hr-HR"/>
          </a:p>
        </p:txBody>
      </p:sp>
      <p:sp>
        <p:nvSpPr>
          <p:cNvPr id="4" name="Slide Image Placeholder 3"/>
          <p:cNvSpPr>
            <a:spLocks noGrp="1" noRot="1" noChangeAspect="1"/>
          </p:cNvSpPr>
          <p:nvPr>
            <p:ph type="sldImg" idx="2"/>
          </p:nvPr>
        </p:nvSpPr>
        <p:spPr>
          <a:xfrm>
            <a:off x="752475" y="739775"/>
            <a:ext cx="5230813" cy="3700463"/>
          </a:xfrm>
          <a:prstGeom prst="rect">
            <a:avLst/>
          </a:prstGeom>
          <a:noFill/>
          <a:ln w="12700">
            <a:solidFill>
              <a:prstClr val="black"/>
            </a:solidFill>
          </a:ln>
        </p:spPr>
        <p:txBody>
          <a:bodyPr vert="horz" lIns="91440" tIns="45720" rIns="91440" bIns="45720" rtlCol="0" anchor="ctr"/>
          <a:lstStyle/>
          <a:p>
            <a:pPr lvl="0"/>
            <a:endParaRPr lang="hr-HR" noProof="0" smtClean="0"/>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hr-HR" noProof="0" smtClean="0"/>
          </a:p>
        </p:txBody>
      </p:sp>
      <p:sp>
        <p:nvSpPr>
          <p:cNvPr id="6" name="Footer Placeholder 5"/>
          <p:cNvSpPr>
            <a:spLocks noGrp="1"/>
          </p:cNvSpPr>
          <p:nvPr>
            <p:ph type="ftr" sz="quarter" idx="4"/>
          </p:nvPr>
        </p:nvSpPr>
        <p:spPr>
          <a:xfrm>
            <a:off x="0" y="9371285"/>
            <a:ext cx="2918830" cy="493316"/>
          </a:xfrm>
          <a:prstGeom prst="rect">
            <a:avLst/>
          </a:prstGeom>
        </p:spPr>
        <p:txBody>
          <a:bodyPr vert="horz" lIns="91440" tIns="45720" rIns="91440" bIns="45720" rtlCol="0" anchor="b"/>
          <a:lstStyle>
            <a:lvl1pPr algn="l">
              <a:defRPr sz="1200"/>
            </a:lvl1pPr>
          </a:lstStyle>
          <a:p>
            <a:pPr>
              <a:defRPr/>
            </a:pPr>
            <a:endParaRPr lang="hr-HR"/>
          </a:p>
        </p:txBody>
      </p:sp>
      <p:sp>
        <p:nvSpPr>
          <p:cNvPr id="7" name="Slide Number Placeholder 6"/>
          <p:cNvSpPr>
            <a:spLocks noGrp="1"/>
          </p:cNvSpPr>
          <p:nvPr>
            <p:ph type="sldNum" sz="quarter" idx="5"/>
          </p:nvPr>
        </p:nvSpPr>
        <p:spPr>
          <a:xfrm>
            <a:off x="3815374" y="9371285"/>
            <a:ext cx="2918830" cy="493316"/>
          </a:xfrm>
          <a:prstGeom prst="rect">
            <a:avLst/>
          </a:prstGeom>
        </p:spPr>
        <p:txBody>
          <a:bodyPr vert="horz" lIns="91440" tIns="45720" rIns="91440" bIns="45720" rtlCol="0" anchor="b"/>
          <a:lstStyle>
            <a:lvl1pPr algn="r">
              <a:defRPr sz="1200"/>
            </a:lvl1pPr>
          </a:lstStyle>
          <a:p>
            <a:pPr>
              <a:defRPr/>
            </a:pPr>
            <a:fld id="{1183AEF9-F35B-4861-AD1B-AC1A05E20FFD}" type="slidenum">
              <a:rPr lang="hr-HR"/>
              <a:pPr>
                <a:defRPr/>
              </a:pPr>
              <a:t>‹#›</a:t>
            </a:fld>
            <a:endParaRPr lang="hr-HR"/>
          </a:p>
        </p:txBody>
      </p:sp>
    </p:spTree>
    <p:extLst>
      <p:ext uri="{BB962C8B-B14F-4D97-AF65-F5344CB8AC3E}">
        <p14:creationId xmlns:p14="http://schemas.microsoft.com/office/powerpoint/2010/main" val="39324656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7143" algn="l" rtl="0" eaLnBrk="0" fontAlgn="base" hangingPunct="0">
      <a:spcBef>
        <a:spcPct val="30000"/>
      </a:spcBef>
      <a:spcAft>
        <a:spcPct val="0"/>
      </a:spcAft>
      <a:defRPr sz="1300" kern="1200">
        <a:solidFill>
          <a:schemeClr val="tx1"/>
        </a:solidFill>
        <a:latin typeface="+mn-lt"/>
        <a:ea typeface="+mn-ea"/>
        <a:cs typeface="+mn-cs"/>
      </a:defRPr>
    </a:lvl2pPr>
    <a:lvl3pPr marL="914286" algn="l" rtl="0" eaLnBrk="0" fontAlgn="base" hangingPunct="0">
      <a:spcBef>
        <a:spcPct val="30000"/>
      </a:spcBef>
      <a:spcAft>
        <a:spcPct val="0"/>
      </a:spcAft>
      <a:defRPr sz="1300" kern="1200">
        <a:solidFill>
          <a:schemeClr val="tx1"/>
        </a:solidFill>
        <a:latin typeface="+mn-lt"/>
        <a:ea typeface="+mn-ea"/>
        <a:cs typeface="+mn-cs"/>
      </a:defRPr>
    </a:lvl3pPr>
    <a:lvl4pPr marL="1371431" algn="l" rtl="0" eaLnBrk="0" fontAlgn="base" hangingPunct="0">
      <a:spcBef>
        <a:spcPct val="30000"/>
      </a:spcBef>
      <a:spcAft>
        <a:spcPct val="0"/>
      </a:spcAft>
      <a:defRPr sz="1300" kern="1200">
        <a:solidFill>
          <a:schemeClr val="tx1"/>
        </a:solidFill>
        <a:latin typeface="+mn-lt"/>
        <a:ea typeface="+mn-ea"/>
        <a:cs typeface="+mn-cs"/>
      </a:defRPr>
    </a:lvl4pPr>
    <a:lvl5pPr marL="1828574" algn="l" rtl="0" eaLnBrk="0" fontAlgn="base" hangingPunct="0">
      <a:spcBef>
        <a:spcPct val="30000"/>
      </a:spcBef>
      <a:spcAft>
        <a:spcPct val="0"/>
      </a:spcAft>
      <a:defRPr sz="1300" kern="1200">
        <a:solidFill>
          <a:schemeClr val="tx1"/>
        </a:solidFill>
        <a:latin typeface="+mn-lt"/>
        <a:ea typeface="+mn-ea"/>
        <a:cs typeface="+mn-cs"/>
      </a:defRPr>
    </a:lvl5pPr>
    <a:lvl6pPr marL="2285717" algn="l" defTabSz="914286" rtl="0" eaLnBrk="1" latinLnBrk="0" hangingPunct="1">
      <a:defRPr sz="1300" kern="1200">
        <a:solidFill>
          <a:schemeClr val="tx1"/>
        </a:solidFill>
        <a:latin typeface="+mn-lt"/>
        <a:ea typeface="+mn-ea"/>
        <a:cs typeface="+mn-cs"/>
      </a:defRPr>
    </a:lvl6pPr>
    <a:lvl7pPr marL="2742860" algn="l" defTabSz="914286" rtl="0" eaLnBrk="1" latinLnBrk="0" hangingPunct="1">
      <a:defRPr sz="1300" kern="1200">
        <a:solidFill>
          <a:schemeClr val="tx1"/>
        </a:solidFill>
        <a:latin typeface="+mn-lt"/>
        <a:ea typeface="+mn-ea"/>
        <a:cs typeface="+mn-cs"/>
      </a:defRPr>
    </a:lvl7pPr>
    <a:lvl8pPr marL="3200005" algn="l" defTabSz="914286" rtl="0" eaLnBrk="1" latinLnBrk="0" hangingPunct="1">
      <a:defRPr sz="1300" kern="1200">
        <a:solidFill>
          <a:schemeClr val="tx1"/>
        </a:solidFill>
        <a:latin typeface="+mn-lt"/>
        <a:ea typeface="+mn-ea"/>
        <a:cs typeface="+mn-cs"/>
      </a:defRPr>
    </a:lvl8pPr>
    <a:lvl9pPr marL="3657148" algn="l" defTabSz="914286"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pPr>
              <a:defRPr/>
            </a:pPr>
            <a:fld id="{1183AEF9-F35B-4861-AD1B-AC1A05E20FFD}" type="slidenum">
              <a:rPr lang="hr-HR" smtClean="0"/>
              <a:pPr>
                <a:defRPr/>
              </a:pPr>
              <a:t>1</a:t>
            </a:fld>
            <a:endParaRPr lang="hr-HR"/>
          </a:p>
        </p:txBody>
      </p:sp>
    </p:spTree>
    <p:extLst>
      <p:ext uri="{BB962C8B-B14F-4D97-AF65-F5344CB8AC3E}">
        <p14:creationId xmlns:p14="http://schemas.microsoft.com/office/powerpoint/2010/main" val="283794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52475" y="739775"/>
            <a:ext cx="5230813" cy="3700463"/>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F6901-DF05-4D55-B1A3-7B8285351B52}" type="slidenum">
              <a:rPr lang="hr-HR" smtClean="0"/>
              <a:pPr/>
              <a:t>10</a:t>
            </a:fld>
            <a:endParaRPr lang="hr-H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52475" y="739775"/>
            <a:ext cx="5230813" cy="3700463"/>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F6901-DF05-4D55-B1A3-7B8285351B52}" type="slidenum">
              <a:rPr lang="hr-HR" smtClean="0"/>
              <a:pPr/>
              <a:t>11</a:t>
            </a:fld>
            <a:endParaRPr lang="hr-H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52475" y="739775"/>
            <a:ext cx="5230813" cy="3700463"/>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F6901-DF05-4D55-B1A3-7B8285351B52}" type="slidenum">
              <a:rPr lang="hr-HR" smtClean="0"/>
              <a:pPr/>
              <a:t>12</a:t>
            </a:fld>
            <a:endParaRPr lang="hr-H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52475" y="739775"/>
            <a:ext cx="5230813" cy="3700463"/>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hr-HR" dirty="0" smtClean="0"/>
              <a:t>! po isteku dvije godine od završetka provedbe !</a:t>
            </a:r>
          </a:p>
          <a:p>
            <a:pPr eaLnBrk="1" hangingPunct="1">
              <a:spcBef>
                <a:spcPct val="0"/>
              </a:spcBef>
            </a:pPr>
            <a:endParaRPr lang="hr-HR" dirty="0" smtClean="0"/>
          </a:p>
          <a:p>
            <a:pPr eaLnBrk="1" hangingPunct="1">
              <a:spcBef>
                <a:spcPct val="0"/>
              </a:spcBef>
            </a:pPr>
            <a:r>
              <a:rPr lang="hr-HR" dirty="0" smtClean="0"/>
              <a:t>! Projekti</a:t>
            </a:r>
            <a:r>
              <a:rPr lang="hr-HR" baseline="0" dirty="0" smtClean="0"/>
              <a:t> mogu imati i druge indikatore !</a:t>
            </a:r>
            <a:endParaRPr lang="hr-HR" dirty="0"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F6901-DF05-4D55-B1A3-7B8285351B52}" type="slidenum">
              <a:rPr lang="hr-HR" smtClean="0"/>
              <a:pPr/>
              <a:t>13</a:t>
            </a:fld>
            <a:endParaRPr lang="hr-H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52475" y="739775"/>
            <a:ext cx="5230813" cy="3700463"/>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hr-HR" dirty="0" smtClean="0"/>
              <a:t>! po isteku dvije godine od završetka provedbe !</a:t>
            </a:r>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F6901-DF05-4D55-B1A3-7B8285351B52}" type="slidenum">
              <a:rPr lang="hr-HR" smtClean="0">
                <a:solidFill>
                  <a:prstClr val="black"/>
                </a:solidFill>
              </a:rPr>
              <a:pPr/>
              <a:t>14</a:t>
            </a:fld>
            <a:endParaRPr lang="hr-HR" smtClean="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52475" y="739775"/>
            <a:ext cx="5230813" cy="3700463"/>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pPr eaLnBrk="1" hangingPunct="1">
              <a:spcBef>
                <a:spcPct val="0"/>
              </a:spcBef>
            </a:pPr>
            <a:r>
              <a:rPr lang="vi-VN" dirty="0" smtClean="0"/>
              <a:t>Osnovna stopa sufinanciranja temeljem Poziva može iznositi do 95% ukupno prihvatljivih troškova, uz mogućnost dodatnog sufinanciranja projekata koji se provode u županijama koje zaostaju u razvoju za nacionalnim prosjekom prema indeksu razvijenosti sukladno Odluci Vlade o razvrstavanju jedinica lokalne i područne (regionalne) samouprave prema stupnju razvijenosti (NN 89/2010)  kao što je navedeno u Operativnom programu Regionalna konkurentnost 2007.-2013., na sljedeći način:</a:t>
            </a:r>
          </a:p>
          <a:p>
            <a:pPr eaLnBrk="1" hangingPunct="1">
              <a:spcBef>
                <a:spcPct val="0"/>
              </a:spcBef>
            </a:pPr>
            <a:endParaRPr lang="vi-VN" dirty="0" smtClean="0"/>
          </a:p>
          <a:p>
            <a:pPr eaLnBrk="1" hangingPunct="1">
              <a:spcBef>
                <a:spcPct val="0"/>
              </a:spcBef>
            </a:pPr>
            <a:r>
              <a:rPr lang="vi-VN" dirty="0" smtClean="0"/>
              <a:t>i)	Prijaviteljima koji provode projekt u županiji razvrstanoj u I. skupinu jedinica područne (regionalne) samouprave  čija je vrijednost indeksa razvijenosti manja od 75% prosjeka Republike Hrvatske odobrit će se dodatnih 4% sufinanciranja te maksimalno sufinanciranje može iznositi do 99% ukupno prihvatljivih troškova.</a:t>
            </a:r>
          </a:p>
          <a:p>
            <a:pPr eaLnBrk="1" hangingPunct="1">
              <a:spcBef>
                <a:spcPct val="0"/>
              </a:spcBef>
            </a:pPr>
            <a:r>
              <a:rPr lang="vi-VN" dirty="0" smtClean="0"/>
              <a:t>Prijavitelj projekta koji se provodi u županiji razvrstanoj u I. skupinu jedinica područne (regionalne) samouprave mora financirati predloženi projekt, odnosno financijski doprinos prijavitelja (ili partnera) mora biti u iznosu od najmanje 1% ukupno prihvatljivih troškova projekta.</a:t>
            </a:r>
          </a:p>
          <a:p>
            <a:pPr eaLnBrk="1" hangingPunct="1">
              <a:spcBef>
                <a:spcPct val="0"/>
              </a:spcBef>
            </a:pPr>
            <a:endParaRPr lang="vi-VN" dirty="0" smtClean="0"/>
          </a:p>
          <a:p>
            <a:pPr eaLnBrk="1" hangingPunct="1">
              <a:spcBef>
                <a:spcPct val="0"/>
              </a:spcBef>
            </a:pPr>
            <a:r>
              <a:rPr lang="vi-VN" dirty="0" smtClean="0"/>
              <a:t>ii)	Prijaviteljima koji projekt provode u županiji razvrstanoj u II. skupinu jedinica područne (regionalne) samouprave  čija je vrijednost indeksa razvijenosti između 75% i 100% prosjeka Republike Hrvatske odobrit će se dodatnih 2% sufinanciranja te maksimalno sufinanciranje tog projekta može iznositi do 97% ukupno prihvatljivih troškova.</a:t>
            </a:r>
          </a:p>
          <a:p>
            <a:pPr eaLnBrk="1" hangingPunct="1">
              <a:spcBef>
                <a:spcPct val="0"/>
              </a:spcBef>
            </a:pPr>
            <a:r>
              <a:rPr lang="vi-VN" dirty="0" smtClean="0"/>
              <a:t>Prijavitelj projekta koji se provodi u županiji razvrstanoj u II. skupinu jedinica područne (regionalne) samouprave mora sufinancirati predloženi projekt, odnosno financijski doprinos prijavitelja (ili partnera) mora biti u iznosu od najmanje 3% ukupno prihvatljivih troškova projekta.</a:t>
            </a:r>
          </a:p>
          <a:p>
            <a:pPr eaLnBrk="1" hangingPunct="1">
              <a:spcBef>
                <a:spcPct val="0"/>
              </a:spcBef>
            </a:pPr>
            <a:endParaRPr lang="vi-VN" dirty="0" smtClean="0"/>
          </a:p>
          <a:p>
            <a:pPr eaLnBrk="1" hangingPunct="1">
              <a:spcBef>
                <a:spcPct val="0"/>
              </a:spcBef>
            </a:pPr>
            <a:r>
              <a:rPr lang="vi-VN" dirty="0" smtClean="0"/>
              <a:t>iii)	Prijaviteljima koji projekt provode u županiji razvrstanoj u III. i IV. skupinu jedinica područne (regionalne) samouprave, odobrit će se do 95% sufinanciranja te maksimalno sufinanciranje tog projekta može iznositi do 95% ukupno prihvatljivih troškova.</a:t>
            </a:r>
          </a:p>
          <a:p>
            <a:pPr eaLnBrk="1" hangingPunct="1">
              <a:spcBef>
                <a:spcPct val="0"/>
              </a:spcBef>
            </a:pPr>
            <a:r>
              <a:rPr lang="vi-VN" dirty="0" smtClean="0"/>
              <a:t>Prijavitelj projekta koji se provodi u županiji razvrstanoj u III. i IV. skupinu jedinica područne (regionalne) samouprave mora sufinancirati predloženi projekt, odnosno financijski doprinos prijavitelja (ili partnera) mora biti u iznosu od najmanje 5% ukupno prihvatljivih troškova projekta.</a:t>
            </a:r>
          </a:p>
          <a:p>
            <a:pPr eaLnBrk="1" hangingPunct="1">
              <a:spcBef>
                <a:spcPct val="0"/>
              </a:spcBef>
            </a:pPr>
            <a:endParaRPr lang="hr-HR" dirty="0" smtClean="0"/>
          </a:p>
          <a:p>
            <a:pPr eaLnBrk="1" hangingPunct="1">
              <a:spcBef>
                <a:spcPct val="0"/>
              </a:spcBef>
            </a:pPr>
            <a:r>
              <a:rPr lang="vi-VN" dirty="0" smtClean="0"/>
              <a:t>Ukoliko se projekt provodi na području dvije ili više jedinica područne (regionalne) samouprave, za potrebe utvrđivanja udjela sufinanciranja od strane prijavitelja (ili partnera), uzima se ona jedinica područne (regionalne) samouprave na kojoj se provodi financijski relativno najveći udio aktivnosti projekta.</a:t>
            </a:r>
            <a:endParaRPr lang="hr-HR" dirty="0"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F6901-DF05-4D55-B1A3-7B8285351B52}" type="slidenum">
              <a:rPr lang="hr-HR" smtClean="0"/>
              <a:pPr/>
              <a:t>15</a:t>
            </a:fld>
            <a:endParaRPr lang="hr-H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52475" y="739775"/>
            <a:ext cx="5230813" cy="3700463"/>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F6901-DF05-4D55-B1A3-7B8285351B52}" type="slidenum">
              <a:rPr lang="hr-HR" smtClean="0"/>
              <a:pPr/>
              <a:t>16</a:t>
            </a:fld>
            <a:endParaRPr lang="hr-H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52475" y="739775"/>
            <a:ext cx="5230813" cy="3700463"/>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F6901-DF05-4D55-B1A3-7B8285351B52}" type="slidenum">
              <a:rPr lang="hr-HR" smtClean="0"/>
              <a:pPr/>
              <a:t>17</a:t>
            </a:fld>
            <a:endParaRPr lang="hr-H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52475" y="739775"/>
            <a:ext cx="5230813" cy="3700463"/>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F6901-DF05-4D55-B1A3-7B8285351B52}" type="slidenum">
              <a:rPr lang="hr-HR" smtClean="0"/>
              <a:pPr/>
              <a:t>18</a:t>
            </a:fld>
            <a:endParaRPr lang="hr-H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52475" y="739775"/>
            <a:ext cx="5230813" cy="3700463"/>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normAutofit fontScale="62500" lnSpcReduction="20000"/>
          </a:bodyPr>
          <a:lstStyle/>
          <a:p>
            <a:pPr eaLnBrk="1" hangingPunct="1">
              <a:spcBef>
                <a:spcPct val="0"/>
              </a:spcBef>
            </a:pPr>
            <a:r>
              <a:rPr lang="hr-HR" dirty="0" smtClean="0"/>
              <a:t>Kriteriji za isključenje:</a:t>
            </a:r>
            <a:r>
              <a:rPr lang="vi-VN" dirty="0" smtClean="0"/>
              <a:t>	</a:t>
            </a:r>
            <a:endParaRPr lang="hr-HR" dirty="0" smtClean="0"/>
          </a:p>
          <a:p>
            <a:pPr eaLnBrk="1" hangingPunct="1">
              <a:spcBef>
                <a:spcPct val="0"/>
              </a:spcBef>
            </a:pPr>
            <a:endParaRPr lang="hr-HR" dirty="0" smtClean="0"/>
          </a:p>
          <a:p>
            <a:pPr eaLnBrk="1" hangingPunct="1">
              <a:spcBef>
                <a:spcPct val="0"/>
              </a:spcBef>
            </a:pPr>
            <a:r>
              <a:rPr lang="hr-HR" dirty="0" smtClean="0"/>
              <a:t>1. </a:t>
            </a:r>
            <a:r>
              <a:rPr lang="vi-VN" dirty="0" smtClean="0"/>
              <a:t>Da je pravomoćno osuđena za bilo koje od sljedećih kaznenih djela :</a:t>
            </a:r>
          </a:p>
          <a:p>
            <a:pPr eaLnBrk="1" hangingPunct="1">
              <a:spcBef>
                <a:spcPct val="0"/>
              </a:spcBef>
            </a:pPr>
            <a:endParaRPr lang="vi-VN" dirty="0" smtClean="0"/>
          </a:p>
          <a:p>
            <a:pPr eaLnBrk="1" hangingPunct="1">
              <a:spcBef>
                <a:spcPct val="0"/>
              </a:spcBef>
            </a:pPr>
            <a:r>
              <a:rPr lang="vi-VN" dirty="0" smtClean="0"/>
              <a:t> a) Prijevara (članak 236.), prijevara u gospodarskom poslovanju (članak 247.), primanje mita u gospodarskom poslovanju (članak 252.), davanje mita u gospodarskom poslovanju (članak 253.), zlouporaba u postupku javne nabave (članak 254.), utaja poreza ili carine (članak 256.), subvencijska prijevara (članak 258.), pranje novca (članak 265.), zlouporaba položaja i ovlasti (članak 291.), nezakonito pogodovanje (članak 292.), primanje mita (članak 293.), davanje mita (članak 294.), trgovanje utjecajem (članak 295.), davanje mita za trgovanje utjecajem (članak 296.), zločinačko udruženje (članak 328.) i počinjenje kaznenog djela u sastavu zločinačkog udruženja (članak 329.) iz Kaznenog zakona;  </a:t>
            </a:r>
          </a:p>
          <a:p>
            <a:pPr eaLnBrk="1" hangingPunct="1">
              <a:spcBef>
                <a:spcPct val="0"/>
              </a:spcBef>
            </a:pPr>
            <a:endParaRPr lang="vi-VN" dirty="0" smtClean="0"/>
          </a:p>
          <a:p>
            <a:pPr eaLnBrk="1" hangingPunct="1">
              <a:spcBef>
                <a:spcPct val="0"/>
              </a:spcBef>
            </a:pPr>
            <a:r>
              <a:rPr lang="vi-VN" dirty="0" smtClean="0"/>
              <a:t>b) Prijevara (članak 224.), pranje novca (članak 279.), prijevara u gospodarskom poslovanju (članak 293.), primanje mita u gospodarskom poslovanju (članak 294.a), davanje mita u gospodarskom poslovanju (članak 294.b), udruživanje za počinjenje kaznenih djela (članak 333.), zlouporaba položaja i ovlasti (članak 337.), zlouporaba obavljanja dužnosti državne vlasti (članak 338.), protuzakonito posredovanje (članak 343.), primanje mita (članak 347.) i davanje mita (članak 348.) iz Kaznenog zakona ; </a:t>
            </a:r>
          </a:p>
          <a:p>
            <a:pPr eaLnBrk="1" hangingPunct="1">
              <a:spcBef>
                <a:spcPct val="0"/>
              </a:spcBef>
            </a:pPr>
            <a:endParaRPr lang="vi-VN" dirty="0" smtClean="0"/>
          </a:p>
          <a:p>
            <a:pPr eaLnBrk="1" hangingPunct="1">
              <a:spcBef>
                <a:spcPct val="0"/>
              </a:spcBef>
            </a:pPr>
            <a:r>
              <a:rPr lang="vi-VN" dirty="0" smtClean="0"/>
              <a:t>odnosno za odgovarajuća kaznena djela prema propisima države sjedišta prijavitelja/partnera ili države čiji je državljanin osoba ovlaštena po zakonu za zastupanje prijavitelja/partnera. </a:t>
            </a:r>
          </a:p>
          <a:p>
            <a:pPr eaLnBrk="1" hangingPunct="1">
              <a:spcBef>
                <a:spcPct val="0"/>
              </a:spcBef>
            </a:pPr>
            <a:endParaRPr lang="vi-VN" dirty="0" smtClean="0"/>
          </a:p>
          <a:p>
            <a:pPr eaLnBrk="1" hangingPunct="1">
              <a:spcBef>
                <a:spcPct val="0"/>
              </a:spcBef>
            </a:pPr>
            <a:r>
              <a:rPr lang="vi-VN" dirty="0" smtClean="0"/>
              <a:t>2. Ako nije ispunio obvezu plaćanja dospjelih poreznih obveza i obveza za mirovinsko i zdravstveno osiguranje, osim ako je prijavitelju/partneru sukladno s posebnim propisima odobrena odgoda plaćanja navedenih obveza;  </a:t>
            </a:r>
          </a:p>
          <a:p>
            <a:pPr eaLnBrk="1" hangingPunct="1">
              <a:spcBef>
                <a:spcPct val="0"/>
              </a:spcBef>
            </a:pPr>
            <a:endParaRPr lang="vi-VN" dirty="0" smtClean="0"/>
          </a:p>
          <a:p>
            <a:pPr eaLnBrk="1" hangingPunct="1">
              <a:spcBef>
                <a:spcPct val="0"/>
              </a:spcBef>
            </a:pPr>
            <a:r>
              <a:rPr lang="vi-VN" dirty="0" smtClean="0"/>
              <a:t>3. Ako je dostavio lažne podatke pri dostavi dokumenata; </a:t>
            </a:r>
          </a:p>
          <a:p>
            <a:pPr eaLnBrk="1" hangingPunct="1">
              <a:spcBef>
                <a:spcPct val="0"/>
              </a:spcBef>
            </a:pPr>
            <a:endParaRPr lang="vi-VN" dirty="0" smtClean="0"/>
          </a:p>
          <a:p>
            <a:pPr eaLnBrk="1" hangingPunct="1">
              <a:spcBef>
                <a:spcPct val="0"/>
              </a:spcBef>
            </a:pPr>
            <a:r>
              <a:rPr lang="vi-VN" dirty="0" smtClean="0"/>
              <a:t>4. Ako je nad njim otvoren stečaj ili predstečajna nagodba, ako je u postupku likvidacije, ako njime upravlja osoba postavljena od strane nadležnog suda, ako je u nagodbi s vjerovnicima, ako je obustavio poslovne djelatnosti ili se nalazi u sličnom postupku prema propisima države sjedišta prijavitelja/partnera. Ako je nad njim pokrenut prethodni postupak radi utvrđivanja uvjeta za otvaranje stečajnog postupka, predstečajna nagodba ili postupak likvidacije po službenoj dužnosti, ili postupak nadležnog suda za postavljanje osobe koja će njime upravljati, ili postupak nagodbe s vjerovnicima ili se nalazi u sličnom postupku prema propisima države sjedišta prijavitelja/partnera;  </a:t>
            </a:r>
          </a:p>
          <a:p>
            <a:pPr eaLnBrk="1" hangingPunct="1">
              <a:spcBef>
                <a:spcPct val="0"/>
              </a:spcBef>
            </a:pPr>
            <a:endParaRPr lang="vi-VN" dirty="0" smtClean="0"/>
          </a:p>
          <a:p>
            <a:pPr eaLnBrk="1" hangingPunct="1">
              <a:spcBef>
                <a:spcPct val="0"/>
              </a:spcBef>
            </a:pPr>
            <a:r>
              <a:rPr lang="vi-VN" dirty="0" smtClean="0"/>
              <a:t>5.  Ako je pravomoćno osuđen za kazneno djelo ili prekršaj u vezi s obavljanjem profesionalne djelatnosti, odnosno za odgovarajuće djelo prema propisima države sjedišta prijavitelja </a:t>
            </a:r>
          </a:p>
          <a:p>
            <a:pPr eaLnBrk="1" hangingPunct="1">
              <a:spcBef>
                <a:spcPct val="0"/>
              </a:spcBef>
            </a:pPr>
            <a:endParaRPr lang="vi-VN" dirty="0" smtClean="0"/>
          </a:p>
          <a:p>
            <a:pPr eaLnBrk="1" hangingPunct="1">
              <a:spcBef>
                <a:spcPct val="0"/>
              </a:spcBef>
            </a:pPr>
            <a:r>
              <a:rPr lang="vi-VN" dirty="0" smtClean="0"/>
              <a:t>6. Ako su im već iz drugih izvora financirani isti troškovi.</a:t>
            </a:r>
          </a:p>
          <a:p>
            <a:pPr eaLnBrk="1" hangingPunct="1">
              <a:spcBef>
                <a:spcPct val="0"/>
              </a:spcBef>
            </a:pPr>
            <a:endParaRPr lang="hr-HR" dirty="0"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F6901-DF05-4D55-B1A3-7B8285351B52}" type="slidenum">
              <a:rPr lang="hr-HR" smtClean="0"/>
              <a:pPr/>
              <a:t>19</a:t>
            </a:fld>
            <a:endParaRPr lang="hr-H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52475" y="739775"/>
            <a:ext cx="5230813" cy="3700463"/>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F6901-DF05-4D55-B1A3-7B8285351B52}" type="slidenum">
              <a:rPr lang="hr-HR" smtClean="0"/>
              <a:pPr/>
              <a:t>2</a:t>
            </a:fld>
            <a:endParaRPr lang="hr-H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52475" y="739775"/>
            <a:ext cx="5230813" cy="3700463"/>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normAutofit fontScale="62500" lnSpcReduction="20000"/>
          </a:bodyPr>
          <a:lstStyle/>
          <a:p>
            <a:pPr eaLnBrk="1" hangingPunct="1">
              <a:spcBef>
                <a:spcPct val="0"/>
              </a:spcBef>
            </a:pPr>
            <a:r>
              <a:rPr lang="hr-HR" dirty="0" smtClean="0"/>
              <a:t>Kriteriji za isključenje:</a:t>
            </a:r>
            <a:r>
              <a:rPr lang="vi-VN" dirty="0" smtClean="0"/>
              <a:t>	</a:t>
            </a:r>
            <a:endParaRPr lang="hr-HR" dirty="0" smtClean="0"/>
          </a:p>
          <a:p>
            <a:pPr eaLnBrk="1" hangingPunct="1">
              <a:spcBef>
                <a:spcPct val="0"/>
              </a:spcBef>
            </a:pPr>
            <a:endParaRPr lang="hr-HR" dirty="0" smtClean="0"/>
          </a:p>
          <a:p>
            <a:pPr eaLnBrk="1" hangingPunct="1">
              <a:spcBef>
                <a:spcPct val="0"/>
              </a:spcBef>
            </a:pPr>
            <a:r>
              <a:rPr lang="hr-HR" dirty="0" smtClean="0"/>
              <a:t>1. </a:t>
            </a:r>
            <a:r>
              <a:rPr lang="vi-VN" dirty="0" smtClean="0"/>
              <a:t>Da je pravomoćno osuđena za bilo koje od sljedećih kaznenih djela :</a:t>
            </a:r>
          </a:p>
          <a:p>
            <a:pPr eaLnBrk="1" hangingPunct="1">
              <a:spcBef>
                <a:spcPct val="0"/>
              </a:spcBef>
            </a:pPr>
            <a:endParaRPr lang="vi-VN" dirty="0" smtClean="0"/>
          </a:p>
          <a:p>
            <a:pPr eaLnBrk="1" hangingPunct="1">
              <a:spcBef>
                <a:spcPct val="0"/>
              </a:spcBef>
            </a:pPr>
            <a:r>
              <a:rPr lang="vi-VN" dirty="0" smtClean="0"/>
              <a:t> a) Prijevara (članak 236.), prijevara u gospodarskom poslovanju (članak 247.), primanje mita u gospodarskom poslovanju (članak 252.), davanje mita u gospodarskom poslovanju (članak 253.), zlouporaba u postupku javne nabave (članak 254.), utaja poreza ili carine (članak 256.), subvencijska prijevara (članak 258.), pranje novca (članak 265.), zlouporaba položaja i ovlasti (članak 291.), nezakonito pogodovanje (članak 292.), primanje mita (članak 293.), davanje mita (članak 294.), trgovanje utjecajem (članak 295.), davanje mita za trgovanje utjecajem (članak 296.), zločinačko udruženje (članak 328.) i počinjenje kaznenog djela u sastavu zločinačkog udruženja (članak 329.) iz Kaznenog zakona;  </a:t>
            </a:r>
          </a:p>
          <a:p>
            <a:pPr eaLnBrk="1" hangingPunct="1">
              <a:spcBef>
                <a:spcPct val="0"/>
              </a:spcBef>
            </a:pPr>
            <a:endParaRPr lang="vi-VN" dirty="0" smtClean="0"/>
          </a:p>
          <a:p>
            <a:pPr eaLnBrk="1" hangingPunct="1">
              <a:spcBef>
                <a:spcPct val="0"/>
              </a:spcBef>
            </a:pPr>
            <a:r>
              <a:rPr lang="vi-VN" dirty="0" smtClean="0"/>
              <a:t>b) Prijevara (članak 224.), pranje novca (članak 279.), prijevara u gospodarskom poslovanju (članak 293.), primanje mita u gospodarskom poslovanju (članak 294.a), davanje mita u gospodarskom poslovanju (članak 294.b), udruživanje za počinjenje kaznenih djela (članak 333.), zlouporaba položaja i ovlasti (članak 337.), zlouporaba obavljanja dužnosti državne vlasti (članak 338.), protuzakonito posredovanje (članak 343.), primanje mita (članak 347.) i davanje mita (članak 348.) iz Kaznenog zakona ; </a:t>
            </a:r>
          </a:p>
          <a:p>
            <a:pPr eaLnBrk="1" hangingPunct="1">
              <a:spcBef>
                <a:spcPct val="0"/>
              </a:spcBef>
            </a:pPr>
            <a:endParaRPr lang="vi-VN" dirty="0" smtClean="0"/>
          </a:p>
          <a:p>
            <a:pPr eaLnBrk="1" hangingPunct="1">
              <a:spcBef>
                <a:spcPct val="0"/>
              </a:spcBef>
            </a:pPr>
            <a:r>
              <a:rPr lang="vi-VN" dirty="0" smtClean="0"/>
              <a:t>odnosno za odgovarajuća kaznena djela prema propisima države sjedišta prijavitelja/partnera ili države čiji je državljanin osoba ovlaštena po zakonu za zastupanje prijavitelja/partnera. </a:t>
            </a:r>
          </a:p>
          <a:p>
            <a:pPr eaLnBrk="1" hangingPunct="1">
              <a:spcBef>
                <a:spcPct val="0"/>
              </a:spcBef>
            </a:pPr>
            <a:endParaRPr lang="vi-VN" dirty="0" smtClean="0"/>
          </a:p>
          <a:p>
            <a:pPr eaLnBrk="1" hangingPunct="1">
              <a:spcBef>
                <a:spcPct val="0"/>
              </a:spcBef>
            </a:pPr>
            <a:r>
              <a:rPr lang="vi-VN" dirty="0" smtClean="0"/>
              <a:t>2. Ako nije ispunio obvezu plaćanja dospjelih poreznih obveza i obveza za mirovinsko i zdravstveno osiguranje, osim ako je prijavitelju/partneru sukladno s posebnim propisima odobrena odgoda plaćanja navedenih obveza;  </a:t>
            </a:r>
          </a:p>
          <a:p>
            <a:pPr eaLnBrk="1" hangingPunct="1">
              <a:spcBef>
                <a:spcPct val="0"/>
              </a:spcBef>
            </a:pPr>
            <a:endParaRPr lang="vi-VN" dirty="0" smtClean="0"/>
          </a:p>
          <a:p>
            <a:pPr eaLnBrk="1" hangingPunct="1">
              <a:spcBef>
                <a:spcPct val="0"/>
              </a:spcBef>
            </a:pPr>
            <a:r>
              <a:rPr lang="vi-VN" dirty="0" smtClean="0"/>
              <a:t>3. Ako je dostavio lažne podatke pri dostavi dokumenata; </a:t>
            </a:r>
          </a:p>
          <a:p>
            <a:pPr eaLnBrk="1" hangingPunct="1">
              <a:spcBef>
                <a:spcPct val="0"/>
              </a:spcBef>
            </a:pPr>
            <a:endParaRPr lang="vi-VN" dirty="0" smtClean="0"/>
          </a:p>
          <a:p>
            <a:pPr eaLnBrk="1" hangingPunct="1">
              <a:spcBef>
                <a:spcPct val="0"/>
              </a:spcBef>
            </a:pPr>
            <a:r>
              <a:rPr lang="vi-VN" dirty="0" smtClean="0"/>
              <a:t>4. Ako je nad njim otvoren stečaj ili predstečajna nagodba, ako je u postupku likvidacije, ako njime upravlja osoba postavljena od strane nadležnog suda, ako je u nagodbi s vjerovnicima, ako je obustavio poslovne djelatnosti ili se nalazi u sličnom postupku prema propisima države sjedišta prijavitelja/partnera. Ako je nad njim pokrenut prethodni postupak radi utvrđivanja uvjeta za otvaranje stečajnog postupka, predstečajna nagodba ili postupak likvidacije po službenoj dužnosti, ili postupak nadležnog suda za postavljanje osobe koja će njime upravljati, ili postupak nagodbe s vjerovnicima ili se nalazi u sličnom postupku prema propisima države sjedišta prijavitelja/partnera;  </a:t>
            </a:r>
          </a:p>
          <a:p>
            <a:pPr eaLnBrk="1" hangingPunct="1">
              <a:spcBef>
                <a:spcPct val="0"/>
              </a:spcBef>
            </a:pPr>
            <a:endParaRPr lang="vi-VN" dirty="0" smtClean="0"/>
          </a:p>
          <a:p>
            <a:pPr eaLnBrk="1" hangingPunct="1">
              <a:spcBef>
                <a:spcPct val="0"/>
              </a:spcBef>
            </a:pPr>
            <a:r>
              <a:rPr lang="vi-VN" dirty="0" smtClean="0"/>
              <a:t>5.  Ako je pravomoćno osuđen za kazneno djelo ili prekršaj u vezi s obavljanjem profesionalne djelatnosti, odnosno za odgovarajuće djelo prema propisima države sjedišta prijavitelja </a:t>
            </a:r>
          </a:p>
          <a:p>
            <a:pPr eaLnBrk="1" hangingPunct="1">
              <a:spcBef>
                <a:spcPct val="0"/>
              </a:spcBef>
            </a:pPr>
            <a:endParaRPr lang="vi-VN" dirty="0" smtClean="0"/>
          </a:p>
          <a:p>
            <a:pPr eaLnBrk="1" hangingPunct="1">
              <a:spcBef>
                <a:spcPct val="0"/>
              </a:spcBef>
            </a:pPr>
            <a:r>
              <a:rPr lang="vi-VN" dirty="0" smtClean="0"/>
              <a:t>6. Ako su im već iz drugih izvora financirani isti troškovi.</a:t>
            </a:r>
          </a:p>
          <a:p>
            <a:pPr eaLnBrk="1" hangingPunct="1">
              <a:spcBef>
                <a:spcPct val="0"/>
              </a:spcBef>
            </a:pPr>
            <a:endParaRPr lang="hr-HR" dirty="0"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F6901-DF05-4D55-B1A3-7B8285351B52}" type="slidenum">
              <a:rPr lang="hr-HR" smtClean="0">
                <a:solidFill>
                  <a:prstClr val="black"/>
                </a:solidFill>
              </a:rPr>
              <a:pPr/>
              <a:t>20</a:t>
            </a:fld>
            <a:endParaRPr lang="hr-HR" smtClean="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52475" y="739775"/>
            <a:ext cx="5230813" cy="3700463"/>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F6901-DF05-4D55-B1A3-7B8285351B52}" type="slidenum">
              <a:rPr lang="hr-HR" smtClean="0"/>
              <a:pPr/>
              <a:t>21</a:t>
            </a:fld>
            <a:endParaRPr lang="hr-H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52475" y="739775"/>
            <a:ext cx="5230813" cy="3700463"/>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F6901-DF05-4D55-B1A3-7B8285351B52}" type="slidenum">
              <a:rPr lang="hr-HR" smtClean="0"/>
              <a:pPr/>
              <a:t>22</a:t>
            </a:fld>
            <a:endParaRPr lang="hr-H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52475" y="739775"/>
            <a:ext cx="5230813" cy="3700463"/>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hr-HR" dirty="0" smtClean="0"/>
              <a:t>Za zone: primjeno</a:t>
            </a:r>
            <a:r>
              <a:rPr lang="hr-HR" baseline="0" dirty="0" smtClean="0"/>
              <a:t> na znanje i uskoro će odluka</a:t>
            </a:r>
            <a:endParaRPr lang="hr-HR" dirty="0"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F6901-DF05-4D55-B1A3-7B8285351B52}" type="slidenum">
              <a:rPr lang="hr-HR" smtClean="0"/>
              <a:pPr/>
              <a:t>23</a:t>
            </a:fld>
            <a:endParaRPr lang="hr-H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52475" y="739775"/>
            <a:ext cx="5230813" cy="3700463"/>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hr-HR" dirty="0" smtClean="0"/>
              <a:t>Za zone: primjeno</a:t>
            </a:r>
            <a:r>
              <a:rPr lang="hr-HR" baseline="0" dirty="0" smtClean="0"/>
              <a:t> na znanje i uskoro će odluka</a:t>
            </a:r>
            <a:endParaRPr lang="hr-HR" dirty="0"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F6901-DF05-4D55-B1A3-7B8285351B52}" type="slidenum">
              <a:rPr lang="hr-HR" smtClean="0">
                <a:solidFill>
                  <a:prstClr val="black"/>
                </a:solidFill>
              </a:rPr>
              <a:pPr/>
              <a:t>24</a:t>
            </a:fld>
            <a:endParaRPr lang="hr-HR" smtClean="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52475" y="739775"/>
            <a:ext cx="5230813" cy="3700463"/>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F6901-DF05-4D55-B1A3-7B8285351B52}" type="slidenum">
              <a:rPr lang="hr-HR" smtClean="0"/>
              <a:pPr/>
              <a:t>25</a:t>
            </a:fld>
            <a:endParaRPr lang="hr-H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52475" y="739775"/>
            <a:ext cx="5230813" cy="3700463"/>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F6901-DF05-4D55-B1A3-7B8285351B52}" type="slidenum">
              <a:rPr lang="hr-HR" smtClean="0"/>
              <a:pPr/>
              <a:t>26</a:t>
            </a:fld>
            <a:endParaRPr lang="hr-H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52475" y="739775"/>
            <a:ext cx="5230813" cy="3700463"/>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F6901-DF05-4D55-B1A3-7B8285351B52}" type="slidenum">
              <a:rPr lang="hr-HR" smtClean="0"/>
              <a:pPr/>
              <a:t>27</a:t>
            </a:fld>
            <a:endParaRPr lang="hr-HR"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52475" y="739775"/>
            <a:ext cx="5230813" cy="3700463"/>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F6901-DF05-4D55-B1A3-7B8285351B52}" type="slidenum">
              <a:rPr lang="hr-HR" smtClean="0"/>
              <a:pPr/>
              <a:t>28</a:t>
            </a:fld>
            <a:endParaRPr lang="hr-HR"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52475" y="739775"/>
            <a:ext cx="5230813" cy="3700463"/>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F6901-DF05-4D55-B1A3-7B8285351B52}" type="slidenum">
              <a:rPr lang="hr-HR" smtClean="0"/>
              <a:pPr/>
              <a:t>29</a:t>
            </a:fld>
            <a:endParaRPr lang="hr-H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52475" y="739775"/>
            <a:ext cx="5230813" cy="3700463"/>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F6901-DF05-4D55-B1A3-7B8285351B52}" type="slidenum">
              <a:rPr lang="hr-HR" smtClean="0"/>
              <a:pPr/>
              <a:t>3</a:t>
            </a:fld>
            <a:endParaRPr lang="hr-HR"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52475" y="739775"/>
            <a:ext cx="5230813" cy="3700463"/>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F6901-DF05-4D55-B1A3-7B8285351B52}" type="slidenum">
              <a:rPr lang="hr-HR" smtClean="0">
                <a:solidFill>
                  <a:prstClr val="black"/>
                </a:solidFill>
              </a:rPr>
              <a:pPr/>
              <a:t>30</a:t>
            </a:fld>
            <a:endParaRPr lang="hr-HR" smtClean="0">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52475" y="739775"/>
            <a:ext cx="5230813" cy="3700463"/>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F6901-DF05-4D55-B1A3-7B8285351B52}" type="slidenum">
              <a:rPr lang="hr-HR" smtClean="0"/>
              <a:pPr/>
              <a:t>31</a:t>
            </a:fld>
            <a:endParaRPr lang="hr-HR"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52475" y="739775"/>
            <a:ext cx="5230813" cy="3700463"/>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F6901-DF05-4D55-B1A3-7B8285351B52}" type="slidenum">
              <a:rPr lang="hr-HR" smtClean="0"/>
              <a:pPr/>
              <a:t>32</a:t>
            </a:fld>
            <a:endParaRPr lang="hr-HR"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52475" y="739775"/>
            <a:ext cx="5230813" cy="3700463"/>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F6901-DF05-4D55-B1A3-7B8285351B52}" type="slidenum">
              <a:rPr lang="hr-HR" smtClean="0">
                <a:solidFill>
                  <a:prstClr val="black"/>
                </a:solidFill>
              </a:rPr>
              <a:pPr/>
              <a:t>33</a:t>
            </a:fld>
            <a:endParaRPr lang="hr-HR" smtClean="0">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52475" y="739775"/>
            <a:ext cx="5230813" cy="3700463"/>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F6901-DF05-4D55-B1A3-7B8285351B52}" type="slidenum">
              <a:rPr lang="hr-HR" smtClean="0"/>
              <a:pPr/>
              <a:t>34</a:t>
            </a:fld>
            <a:endParaRPr lang="hr-HR"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52475" y="739775"/>
            <a:ext cx="5230813" cy="3700463"/>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F6901-DF05-4D55-B1A3-7B8285351B52}" type="slidenum">
              <a:rPr lang="hr-HR" smtClean="0"/>
              <a:pPr/>
              <a:t>35</a:t>
            </a:fld>
            <a:endParaRPr lang="hr-HR"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52475" y="739775"/>
            <a:ext cx="5230813" cy="3700463"/>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F6901-DF05-4D55-B1A3-7B8285351B52}" type="slidenum">
              <a:rPr lang="hr-HR" smtClean="0"/>
              <a:pPr/>
              <a:t>36</a:t>
            </a:fld>
            <a:endParaRPr lang="hr-HR"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52475" y="739775"/>
            <a:ext cx="5230813" cy="3700463"/>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F6901-DF05-4D55-B1A3-7B8285351B52}" type="slidenum">
              <a:rPr lang="hr-HR" smtClean="0">
                <a:solidFill>
                  <a:prstClr val="black"/>
                </a:solidFill>
              </a:rPr>
              <a:pPr/>
              <a:t>37</a:t>
            </a:fld>
            <a:endParaRPr lang="hr-HR" smtClean="0">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52475" y="739775"/>
            <a:ext cx="5230813" cy="3700463"/>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F6901-DF05-4D55-B1A3-7B8285351B52}" type="slidenum">
              <a:rPr lang="hr-HR" smtClean="0"/>
              <a:pPr/>
              <a:t>38</a:t>
            </a:fld>
            <a:endParaRPr lang="hr-HR"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52475" y="739775"/>
            <a:ext cx="5230813" cy="3700463"/>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F6901-DF05-4D55-B1A3-7B8285351B52}" type="slidenum">
              <a:rPr lang="hr-HR" smtClean="0"/>
              <a:pPr/>
              <a:t>39</a:t>
            </a:fld>
            <a:endParaRPr lang="hr-H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52475" y="739775"/>
            <a:ext cx="5230813" cy="3700463"/>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F6901-DF05-4D55-B1A3-7B8285351B52}" type="slidenum">
              <a:rPr lang="hr-HR" smtClean="0"/>
              <a:pPr/>
              <a:t>4</a:t>
            </a:fld>
            <a:endParaRPr lang="hr-HR"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52475" y="739775"/>
            <a:ext cx="5230813" cy="3700463"/>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dirty="0"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F6901-DF05-4D55-B1A3-7B8285351B52}" type="slidenum">
              <a:rPr lang="hr-HR" smtClean="0"/>
              <a:pPr/>
              <a:t>40</a:t>
            </a:fld>
            <a:endParaRPr lang="hr-HR"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52475" y="739775"/>
            <a:ext cx="5230813" cy="3700463"/>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F6901-DF05-4D55-B1A3-7B8285351B52}" type="slidenum">
              <a:rPr lang="hr-HR" smtClean="0"/>
              <a:pPr/>
              <a:t>41</a:t>
            </a:fld>
            <a:endParaRPr lang="hr-HR"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52475" y="739775"/>
            <a:ext cx="5230813" cy="3700463"/>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F6901-DF05-4D55-B1A3-7B8285351B52}" type="slidenum">
              <a:rPr lang="hr-HR" smtClean="0"/>
              <a:pPr/>
              <a:t>42</a:t>
            </a:fld>
            <a:endParaRPr lang="hr-HR"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52475" y="739775"/>
            <a:ext cx="5230813" cy="3700463"/>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F6901-DF05-4D55-B1A3-7B8285351B52}" type="slidenum">
              <a:rPr lang="hr-HR" smtClean="0"/>
              <a:pPr/>
              <a:t>43</a:t>
            </a:fld>
            <a:endParaRPr lang="hr-HR"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52475" y="739775"/>
            <a:ext cx="5230813" cy="3700463"/>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F6901-DF05-4D55-B1A3-7B8285351B52}" type="slidenum">
              <a:rPr lang="hr-HR" smtClean="0"/>
              <a:pPr/>
              <a:t>44</a:t>
            </a:fld>
            <a:endParaRPr lang="hr-HR"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52475" y="739775"/>
            <a:ext cx="5230813" cy="3700463"/>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F6901-DF05-4D55-B1A3-7B8285351B52}" type="slidenum">
              <a:rPr lang="hr-HR" smtClean="0"/>
              <a:pPr/>
              <a:t>45</a:t>
            </a:fld>
            <a:endParaRPr lang="hr-HR"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52475" y="739775"/>
            <a:ext cx="5230813" cy="3700463"/>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F6901-DF05-4D55-B1A3-7B8285351B52}" type="slidenum">
              <a:rPr lang="hr-HR" smtClean="0"/>
              <a:pPr/>
              <a:t>46</a:t>
            </a:fld>
            <a:endParaRPr lang="hr-HR"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52475" y="739775"/>
            <a:ext cx="5230813" cy="3700463"/>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F6901-DF05-4D55-B1A3-7B8285351B52}" type="slidenum">
              <a:rPr lang="hr-HR" smtClean="0"/>
              <a:pPr/>
              <a:t>47</a:t>
            </a:fld>
            <a:endParaRPr lang="hr-HR"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52475" y="739775"/>
            <a:ext cx="5230813" cy="3700463"/>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F6901-DF05-4D55-B1A3-7B8285351B52}" type="slidenum">
              <a:rPr lang="hr-HR" smtClean="0"/>
              <a:pPr/>
              <a:t>48</a:t>
            </a:fld>
            <a:endParaRPr lang="hr-HR"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52475" y="739775"/>
            <a:ext cx="5230813" cy="3700463"/>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F6901-DF05-4D55-B1A3-7B8285351B52}" type="slidenum">
              <a:rPr lang="hr-HR" smtClean="0"/>
              <a:pPr/>
              <a:t>49</a:t>
            </a:fld>
            <a:endParaRPr lang="hr-H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52475" y="739775"/>
            <a:ext cx="5230813" cy="3700463"/>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F6901-DF05-4D55-B1A3-7B8285351B52}" type="slidenum">
              <a:rPr lang="hr-HR" smtClean="0"/>
              <a:pPr/>
              <a:t>5</a:t>
            </a:fld>
            <a:endParaRPr lang="hr-HR"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52475" y="739775"/>
            <a:ext cx="5230813" cy="3700463"/>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F6901-DF05-4D55-B1A3-7B8285351B52}" type="slidenum">
              <a:rPr lang="hr-HR" smtClean="0"/>
              <a:pPr/>
              <a:t>50</a:t>
            </a:fld>
            <a:endParaRPr lang="hr-HR"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52475" y="739775"/>
            <a:ext cx="5230813" cy="3700463"/>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F6901-DF05-4D55-B1A3-7B8285351B52}" type="slidenum">
              <a:rPr lang="hr-HR" smtClean="0"/>
              <a:pPr/>
              <a:t>51</a:t>
            </a:fld>
            <a:endParaRPr lang="hr-HR"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52475" y="739775"/>
            <a:ext cx="5230813" cy="3700463"/>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pPr eaLnBrk="1" hangingPunct="1">
              <a:spcBef>
                <a:spcPct val="0"/>
              </a:spcBef>
            </a:pPr>
            <a:r>
              <a:rPr lang="hr-HR" dirty="0" smtClean="0"/>
              <a:t>Prijavitelji čiji su projektne prijave odabrane za provjeru prihvatljivosti dužni su po primitku obavijesti o odabiru dostaviti SAFU-u sljedeću dokumentaciju:</a:t>
            </a:r>
          </a:p>
          <a:p>
            <a:pPr eaLnBrk="1" hangingPunct="1">
              <a:spcBef>
                <a:spcPct val="0"/>
              </a:spcBef>
            </a:pPr>
            <a:r>
              <a:rPr lang="hr-HR" dirty="0" smtClean="0"/>
              <a:t>•	Za prijavitelja i svakog partnera, izjavu u smislu čl.67., st.2. Zakona o javnoj nabavi (NN 90/11,83/13) ne stariju od tri mjeseca računajući od dana kada ju je SAFU zatražio;</a:t>
            </a:r>
          </a:p>
          <a:p>
            <a:pPr eaLnBrk="1" hangingPunct="1">
              <a:spcBef>
                <a:spcPct val="0"/>
              </a:spcBef>
            </a:pPr>
            <a:r>
              <a:rPr lang="hr-HR" dirty="0" smtClean="0"/>
              <a:t>•	Za prijavitelja i svakog partnera potvrdu Porezne uprave o stanju duga ili važeći jednakovrijedni dokument ili izjavu u smislu čl.67., st.3. Zakona o javnoj nabavi (NN 90/11,83/13) ne stariju od 30 dana računajući od dana kada ju je SAFU zatražio;</a:t>
            </a:r>
          </a:p>
          <a:p>
            <a:pPr eaLnBrk="1" hangingPunct="1">
              <a:spcBef>
                <a:spcPct val="0"/>
              </a:spcBef>
            </a:pPr>
            <a:r>
              <a:rPr lang="hr-HR" dirty="0" smtClean="0"/>
              <a:t>•	Za prijavitelja i svakog partnera, izjavu u smislu čl. 68, st.4. Zakona o javnoj nabavi (NN 90/11,83/13);</a:t>
            </a:r>
          </a:p>
          <a:p>
            <a:pPr eaLnBrk="1" hangingPunct="1">
              <a:spcBef>
                <a:spcPct val="0"/>
              </a:spcBef>
            </a:pPr>
            <a:r>
              <a:rPr lang="hr-HR" dirty="0" smtClean="0"/>
              <a:t>•	Za prijavitelja i svakog partnera izvod iz sudskog ili drugog odgovarajućeg registra države sjedišta gospodarskog subjekta koji ne smije biti stariji od tri mjeseca računajući od dana kada ju je SAFU zatražio ili važeći jednakovrijedni dokument koji je izdalo nadležno sudsko ili upravno tijelo u državi sjedišta gospodarskog subjekta ako se ne izdaje navedeni izvod ili referencu na zakon kojim je ustanovljena pojedina jedinica lokalne ili regionalne samouprave;</a:t>
            </a:r>
          </a:p>
          <a:p>
            <a:pPr eaLnBrk="1" hangingPunct="1">
              <a:spcBef>
                <a:spcPct val="0"/>
              </a:spcBef>
            </a:pPr>
            <a:r>
              <a:rPr lang="hr-HR" dirty="0" smtClean="0"/>
              <a:t>•	Za prijavitelja  i svakog partnera odluka o osnivanju, statut ili društveni ugovor;</a:t>
            </a:r>
          </a:p>
          <a:p>
            <a:pPr eaLnBrk="1" hangingPunct="1">
              <a:spcBef>
                <a:spcPct val="0"/>
              </a:spcBef>
            </a:pPr>
            <a:r>
              <a:rPr lang="hr-HR" dirty="0" smtClean="0"/>
              <a:t>•	Kada je prijavitelj i/ili partner javno poduzeće u stopostotnom vlasništvu regionalne/lokalne samouprave, dokument iz kojeg je razvidna vlasnička struktura u gospodarskom subjektu (nije ga potrebno posebno dostavljati ukoliko je navedeni podatak vidljiv iz nekog od gornjih dokumenata u točki 4. ili 5.; u tom slučaju navesti gdje je vidljiv);</a:t>
            </a:r>
          </a:p>
          <a:p>
            <a:pPr eaLnBrk="1" hangingPunct="1">
              <a:spcBef>
                <a:spcPct val="0"/>
              </a:spcBef>
            </a:pPr>
            <a:r>
              <a:rPr lang="hr-HR" dirty="0" smtClean="0"/>
              <a:t>•	Dokaz neprofitnog statusa prijavitelja i svih partnera u smislu točke 2.1 i 2.2 Uputa za prijavitelje (nije ga potrebno posebno dostavljati ukoliko je navedeni podatak vidljiv iz nekog od gornjih dokumenata u točki 4. ili 5.; u tom slučaju navesti gdje je vidljiv);</a:t>
            </a:r>
          </a:p>
          <a:p>
            <a:pPr eaLnBrk="1" hangingPunct="1">
              <a:spcBef>
                <a:spcPct val="0"/>
              </a:spcBef>
            </a:pPr>
            <a:r>
              <a:rPr lang="hr-HR" dirty="0" smtClean="0"/>
              <a:t>•	Za prijavitelja uvijek i partnera (samo u slučaju kada partner financijski sudjeluje u provedbi projekta financirajući više od pola potrebnog učešća u projektu) financijska izvješća za protekle tri godine prije godine u kojoj je objavljen Poziv ili proračune;</a:t>
            </a:r>
          </a:p>
          <a:p>
            <a:pPr eaLnBrk="1" hangingPunct="1">
              <a:spcBef>
                <a:spcPct val="0"/>
              </a:spcBef>
            </a:pPr>
            <a:r>
              <a:rPr lang="hr-HR" dirty="0" smtClean="0"/>
              <a:t>•	Izvadak iz Upisnika znanstvenih organizacija (primjenjivo samo za znanstvene organizacije) ili Upisnika visokih učilišta (ukoliko je primjenjivo);</a:t>
            </a:r>
          </a:p>
          <a:p>
            <a:pPr eaLnBrk="1" hangingPunct="1">
              <a:spcBef>
                <a:spcPct val="0"/>
              </a:spcBef>
            </a:pPr>
            <a:r>
              <a:rPr lang="hr-HR" dirty="0" smtClean="0"/>
              <a:t>•	Dokaz o stopostotnom javnom vlasništvu (primjenjivo samo za znanstvene organizacije  i visoka učilišta visoka učilišta), nije ga potrebno posebno dostavljati ukoliko je navedeni podatak vidljiv iz nekog od gornjih dokumenata u točki 4. ili 5.; u tom slučaju navesti gdje je vidljiv);</a:t>
            </a:r>
          </a:p>
          <a:p>
            <a:pPr eaLnBrk="1" hangingPunct="1">
              <a:spcBef>
                <a:spcPct val="0"/>
              </a:spcBef>
            </a:pPr>
            <a:endParaRPr lang="hr-HR" dirty="0"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F6901-DF05-4D55-B1A3-7B8285351B52}" type="slidenum">
              <a:rPr lang="hr-HR" smtClean="0">
                <a:solidFill>
                  <a:prstClr val="black"/>
                </a:solidFill>
              </a:rPr>
              <a:pPr/>
              <a:t>52</a:t>
            </a:fld>
            <a:endParaRPr lang="hr-HR" smtClean="0">
              <a:solidFill>
                <a:prstClr val="black"/>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52475" y="739775"/>
            <a:ext cx="5230813" cy="3700463"/>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F6901-DF05-4D55-B1A3-7B8285351B52}" type="slidenum">
              <a:rPr lang="hr-HR" smtClean="0">
                <a:solidFill>
                  <a:prstClr val="black"/>
                </a:solidFill>
              </a:rPr>
              <a:pPr/>
              <a:t>53</a:t>
            </a:fld>
            <a:endParaRPr lang="hr-HR" smtClean="0">
              <a:solidFill>
                <a:prstClr val="black"/>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52475" y="739775"/>
            <a:ext cx="5230813" cy="3700463"/>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F6901-DF05-4D55-B1A3-7B8285351B52}" type="slidenum">
              <a:rPr lang="hr-HR" smtClean="0"/>
              <a:pPr/>
              <a:t>54</a:t>
            </a:fld>
            <a:endParaRPr lang="hr-HR"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52475" y="739775"/>
            <a:ext cx="5230813" cy="3700463"/>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dirty="0"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F6901-DF05-4D55-B1A3-7B8285351B52}" type="slidenum">
              <a:rPr lang="hr-HR" smtClean="0"/>
              <a:pPr/>
              <a:t>55</a:t>
            </a:fld>
            <a:endParaRPr lang="hr-HR"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52475" y="739775"/>
            <a:ext cx="5230813" cy="3700463"/>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F6901-DF05-4D55-B1A3-7B8285351B52}" type="slidenum">
              <a:rPr lang="hr-HR" smtClean="0"/>
              <a:pPr/>
              <a:t>56</a:t>
            </a:fld>
            <a:endParaRPr lang="hr-HR"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52475" y="739775"/>
            <a:ext cx="5230813" cy="3700463"/>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F6901-DF05-4D55-B1A3-7B8285351B52}" type="slidenum">
              <a:rPr lang="hr-HR" smtClean="0"/>
              <a:pPr/>
              <a:t>57</a:t>
            </a:fld>
            <a:endParaRPr lang="hr-HR"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52475" y="739775"/>
            <a:ext cx="5230813" cy="3700463"/>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F6901-DF05-4D55-B1A3-7B8285351B52}" type="slidenum">
              <a:rPr lang="hr-HR" smtClean="0"/>
              <a:pPr/>
              <a:t>58</a:t>
            </a:fld>
            <a:endParaRPr lang="hr-HR"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52475" y="739775"/>
            <a:ext cx="5230813" cy="3700463"/>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F6901-DF05-4D55-B1A3-7B8285351B52}" type="slidenum">
              <a:rPr lang="hr-HR" smtClean="0"/>
              <a:pPr/>
              <a:t>59</a:t>
            </a:fld>
            <a:endParaRPr lang="hr-H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52475" y="739775"/>
            <a:ext cx="5230813" cy="3700463"/>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F6901-DF05-4D55-B1A3-7B8285351B52}" type="slidenum">
              <a:rPr lang="hr-HR" smtClean="0"/>
              <a:pPr/>
              <a:t>6</a:t>
            </a:fld>
            <a:endParaRPr lang="hr-H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52475" y="739775"/>
            <a:ext cx="5230813" cy="3700463"/>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F6901-DF05-4D55-B1A3-7B8285351B52}" type="slidenum">
              <a:rPr lang="hr-HR" smtClean="0"/>
              <a:pPr/>
              <a:t>7</a:t>
            </a:fld>
            <a:endParaRPr lang="hr-H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52475" y="739775"/>
            <a:ext cx="5230813" cy="3700463"/>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F6901-DF05-4D55-B1A3-7B8285351B52}" type="slidenum">
              <a:rPr lang="hr-HR" smtClean="0"/>
              <a:pPr/>
              <a:t>8</a:t>
            </a:fld>
            <a:endParaRPr lang="hr-H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52475" y="739775"/>
            <a:ext cx="5230813" cy="3700463"/>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r-HR" smtClean="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4F6901-DF05-4D55-B1A3-7B8285351B52}" type="slidenum">
              <a:rPr lang="hr-HR" smtClean="0"/>
              <a:pPr/>
              <a:t>9</a:t>
            </a:fld>
            <a:endParaRPr lang="hr-H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648" y="2349387"/>
            <a:ext cx="9085342" cy="1621111"/>
          </a:xfrm>
        </p:spPr>
        <p:txBody>
          <a:bodyPr/>
          <a:lstStyle/>
          <a:p>
            <a:r>
              <a:rPr lang="ta-IN" smtClean="0"/>
              <a:t>Click to edit Master title style</a:t>
            </a:r>
            <a:endParaRPr lang="en-US"/>
          </a:p>
        </p:txBody>
      </p:sp>
      <p:sp>
        <p:nvSpPr>
          <p:cNvPr id="3" name="Subtitle 2"/>
          <p:cNvSpPr>
            <a:spLocks noGrp="1"/>
          </p:cNvSpPr>
          <p:nvPr>
            <p:ph type="subTitle" idx="1"/>
          </p:nvPr>
        </p:nvSpPr>
        <p:spPr>
          <a:xfrm>
            <a:off x="1603297" y="4285615"/>
            <a:ext cx="7482047" cy="1932728"/>
          </a:xfrm>
        </p:spPr>
        <p:txBody>
          <a:bodyPr/>
          <a:lstStyle>
            <a:lvl1pPr marL="0" indent="0" algn="ctr">
              <a:buNone/>
              <a:defRPr>
                <a:solidFill>
                  <a:schemeClr val="tx1">
                    <a:tint val="75000"/>
                  </a:schemeClr>
                </a:solidFill>
              </a:defRPr>
            </a:lvl1pPr>
            <a:lvl2pPr marL="521373" indent="0" algn="ctr">
              <a:buNone/>
              <a:defRPr>
                <a:solidFill>
                  <a:schemeClr val="tx1">
                    <a:tint val="75000"/>
                  </a:schemeClr>
                </a:solidFill>
              </a:defRPr>
            </a:lvl2pPr>
            <a:lvl3pPr marL="1042744" indent="0" algn="ctr">
              <a:buNone/>
              <a:defRPr>
                <a:solidFill>
                  <a:schemeClr val="tx1">
                    <a:tint val="75000"/>
                  </a:schemeClr>
                </a:solidFill>
              </a:defRPr>
            </a:lvl3pPr>
            <a:lvl4pPr marL="1564117" indent="0" algn="ctr">
              <a:buNone/>
              <a:defRPr>
                <a:solidFill>
                  <a:schemeClr val="tx1">
                    <a:tint val="75000"/>
                  </a:schemeClr>
                </a:solidFill>
              </a:defRPr>
            </a:lvl4pPr>
            <a:lvl5pPr marL="2085489" indent="0" algn="ctr">
              <a:buNone/>
              <a:defRPr>
                <a:solidFill>
                  <a:schemeClr val="tx1">
                    <a:tint val="75000"/>
                  </a:schemeClr>
                </a:solidFill>
              </a:defRPr>
            </a:lvl5pPr>
            <a:lvl6pPr marL="2606860" indent="0" algn="ctr">
              <a:buNone/>
              <a:defRPr>
                <a:solidFill>
                  <a:schemeClr val="tx1">
                    <a:tint val="75000"/>
                  </a:schemeClr>
                </a:solidFill>
              </a:defRPr>
            </a:lvl6pPr>
            <a:lvl7pPr marL="3128233" indent="0" algn="ctr">
              <a:buNone/>
              <a:defRPr>
                <a:solidFill>
                  <a:schemeClr val="tx1">
                    <a:tint val="75000"/>
                  </a:schemeClr>
                </a:solidFill>
              </a:defRPr>
            </a:lvl7pPr>
            <a:lvl8pPr marL="3649605" indent="0" algn="ctr">
              <a:buNone/>
              <a:defRPr>
                <a:solidFill>
                  <a:schemeClr val="tx1">
                    <a:tint val="75000"/>
                  </a:schemeClr>
                </a:solidFill>
              </a:defRPr>
            </a:lvl8pPr>
            <a:lvl9pPr marL="4170977" indent="0" algn="ctr">
              <a:buNone/>
              <a:defRPr>
                <a:solidFill>
                  <a:schemeClr val="tx1">
                    <a:tint val="75000"/>
                  </a:schemeClr>
                </a:solidFill>
              </a:defRPr>
            </a:lvl9pPr>
          </a:lstStyle>
          <a:p>
            <a:r>
              <a:rPr lang="ta-IN"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F60D9E7-77CA-4823-B3E9-BF5785080F85}" type="datetime1">
              <a:rPr lang="en-US"/>
              <a:pPr>
                <a:defRPr/>
              </a:pPr>
              <a:t>1/10/2014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sr-Latn-CS"/>
          </a:p>
        </p:txBody>
      </p:sp>
      <p:sp>
        <p:nvSpPr>
          <p:cNvPr id="6" name="Slide Number Placeholder 5"/>
          <p:cNvSpPr>
            <a:spLocks noGrp="1"/>
          </p:cNvSpPr>
          <p:nvPr>
            <p:ph type="sldNum" sz="quarter" idx="12"/>
          </p:nvPr>
        </p:nvSpPr>
        <p:spPr/>
        <p:txBody>
          <a:bodyPr/>
          <a:lstStyle>
            <a:lvl1pPr>
              <a:defRPr/>
            </a:lvl1pPr>
          </a:lstStyle>
          <a:p>
            <a:pPr>
              <a:defRPr/>
            </a:pPr>
            <a:fld id="{67C696EC-7A99-4C31-9A07-694724D4A15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a-IN"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3376F66-06E4-4348-8E50-8F051CF325BE}" type="datetime1">
              <a:rPr lang="en-US"/>
              <a:pPr>
                <a:defRPr/>
              </a:pPr>
              <a:t>1/10/2014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sr-Latn-CS"/>
          </a:p>
        </p:txBody>
      </p:sp>
      <p:sp>
        <p:nvSpPr>
          <p:cNvPr id="6" name="Slide Number Placeholder 5"/>
          <p:cNvSpPr>
            <a:spLocks noGrp="1"/>
          </p:cNvSpPr>
          <p:nvPr>
            <p:ph type="sldNum" sz="quarter" idx="12"/>
          </p:nvPr>
        </p:nvSpPr>
        <p:spPr/>
        <p:txBody>
          <a:bodyPr/>
          <a:lstStyle>
            <a:lvl1pPr>
              <a:defRPr/>
            </a:lvl1pPr>
          </a:lstStyle>
          <a:p>
            <a:pPr>
              <a:defRPr/>
            </a:pPr>
            <a:fld id="{0819B4B2-B196-4846-8C7A-7C5929766E4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59365" y="334378"/>
            <a:ext cx="2809479" cy="7116431"/>
          </a:xfrm>
        </p:spPr>
        <p:txBody>
          <a:bodyPr vert="eaVert"/>
          <a:lstStyle/>
          <a:p>
            <a:r>
              <a:rPr lang="ta-IN" smtClean="0"/>
              <a:t>Click to edit Master title style</a:t>
            </a:r>
            <a:endParaRPr lang="en-US"/>
          </a:p>
        </p:txBody>
      </p:sp>
      <p:sp>
        <p:nvSpPr>
          <p:cNvPr id="3" name="Vertical Text Placeholder 2"/>
          <p:cNvSpPr>
            <a:spLocks noGrp="1"/>
          </p:cNvSpPr>
          <p:nvPr>
            <p:ph type="body" orient="vert" idx="1"/>
          </p:nvPr>
        </p:nvSpPr>
        <p:spPr>
          <a:xfrm>
            <a:off x="625362" y="334378"/>
            <a:ext cx="8255859" cy="7116431"/>
          </a:xfrm>
        </p:spPr>
        <p:txBody>
          <a:bodyPr vert="eaVert"/>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9AA21E2-5810-4724-90AC-A25C21A2A61F}" type="datetime1">
              <a:rPr lang="en-US"/>
              <a:pPr>
                <a:defRPr/>
              </a:pPr>
              <a:t>1/10/2014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sr-Latn-CS"/>
          </a:p>
        </p:txBody>
      </p:sp>
      <p:sp>
        <p:nvSpPr>
          <p:cNvPr id="6" name="Slide Number Placeholder 5"/>
          <p:cNvSpPr>
            <a:spLocks noGrp="1"/>
          </p:cNvSpPr>
          <p:nvPr>
            <p:ph type="sldNum" sz="quarter" idx="12"/>
          </p:nvPr>
        </p:nvSpPr>
        <p:spPr/>
        <p:txBody>
          <a:bodyPr/>
          <a:lstStyle>
            <a:lvl1pPr>
              <a:defRPr/>
            </a:lvl1pPr>
          </a:lstStyle>
          <a:p>
            <a:pPr>
              <a:defRPr/>
            </a:pPr>
            <a:fld id="{AD400CA9-AD17-4BE6-B7DE-7B1E1769B34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648" y="2349386"/>
            <a:ext cx="9085342" cy="1621111"/>
          </a:xfrm>
        </p:spPr>
        <p:txBody>
          <a:bodyPr/>
          <a:lstStyle/>
          <a:p>
            <a:r>
              <a:rPr lang="en-US" smtClean="0"/>
              <a:t>Click to edit Master title style</a:t>
            </a:r>
            <a:endParaRPr lang="hr-HR"/>
          </a:p>
        </p:txBody>
      </p:sp>
      <p:sp>
        <p:nvSpPr>
          <p:cNvPr id="3" name="Subtitle 2"/>
          <p:cNvSpPr>
            <a:spLocks noGrp="1"/>
          </p:cNvSpPr>
          <p:nvPr>
            <p:ph type="subTitle" idx="1"/>
          </p:nvPr>
        </p:nvSpPr>
        <p:spPr>
          <a:xfrm>
            <a:off x="1603296" y="4285615"/>
            <a:ext cx="7482047" cy="1932728"/>
          </a:xfrm>
        </p:spPr>
        <p:txBody>
          <a:bodyPr/>
          <a:lstStyle>
            <a:lvl1pPr marL="0" indent="0" algn="ctr">
              <a:buNone/>
              <a:defRPr>
                <a:solidFill>
                  <a:schemeClr val="tx1">
                    <a:tint val="75000"/>
                  </a:schemeClr>
                </a:solidFill>
              </a:defRPr>
            </a:lvl1pPr>
            <a:lvl2pPr marL="521437" indent="0" algn="ctr">
              <a:buNone/>
              <a:defRPr>
                <a:solidFill>
                  <a:schemeClr val="tx1">
                    <a:tint val="75000"/>
                  </a:schemeClr>
                </a:solidFill>
              </a:defRPr>
            </a:lvl2pPr>
            <a:lvl3pPr marL="1042873" indent="0" algn="ctr">
              <a:buNone/>
              <a:defRPr>
                <a:solidFill>
                  <a:schemeClr val="tx1">
                    <a:tint val="75000"/>
                  </a:schemeClr>
                </a:solidFill>
              </a:defRPr>
            </a:lvl3pPr>
            <a:lvl4pPr marL="1564310" indent="0" algn="ctr">
              <a:buNone/>
              <a:defRPr>
                <a:solidFill>
                  <a:schemeClr val="tx1">
                    <a:tint val="75000"/>
                  </a:schemeClr>
                </a:solidFill>
              </a:defRPr>
            </a:lvl4pPr>
            <a:lvl5pPr marL="2085746" indent="0" algn="ctr">
              <a:buNone/>
              <a:defRPr>
                <a:solidFill>
                  <a:schemeClr val="tx1">
                    <a:tint val="75000"/>
                  </a:schemeClr>
                </a:solidFill>
              </a:defRPr>
            </a:lvl5pPr>
            <a:lvl6pPr marL="2607183" indent="0" algn="ctr">
              <a:buNone/>
              <a:defRPr>
                <a:solidFill>
                  <a:schemeClr val="tx1">
                    <a:tint val="75000"/>
                  </a:schemeClr>
                </a:solidFill>
              </a:defRPr>
            </a:lvl6pPr>
            <a:lvl7pPr marL="3128620" indent="0" algn="ctr">
              <a:buNone/>
              <a:defRPr>
                <a:solidFill>
                  <a:schemeClr val="tx1">
                    <a:tint val="75000"/>
                  </a:schemeClr>
                </a:solidFill>
              </a:defRPr>
            </a:lvl7pPr>
            <a:lvl8pPr marL="3650056" indent="0" algn="ctr">
              <a:buNone/>
              <a:defRPr>
                <a:solidFill>
                  <a:schemeClr val="tx1">
                    <a:tint val="75000"/>
                  </a:schemeClr>
                </a:solidFill>
              </a:defRPr>
            </a:lvl8pPr>
            <a:lvl9pPr marL="4171493" indent="0" algn="ctr">
              <a:buNone/>
              <a:defRPr>
                <a:solidFill>
                  <a:schemeClr val="tx1">
                    <a:tint val="75000"/>
                  </a:schemeClr>
                </a:solidFill>
              </a:defRPr>
            </a:lvl9pPr>
          </a:lstStyle>
          <a:p>
            <a:r>
              <a:rPr lang="en-US" smtClean="0"/>
              <a:t>Click to edit Master subtitle style</a:t>
            </a:r>
            <a:endParaRPr lang="hr-HR"/>
          </a:p>
        </p:txBody>
      </p:sp>
      <p:sp>
        <p:nvSpPr>
          <p:cNvPr id="4" name="Date Placeholder 3"/>
          <p:cNvSpPr>
            <a:spLocks noGrp="1"/>
          </p:cNvSpPr>
          <p:nvPr>
            <p:ph type="dt" sz="half" idx="10"/>
          </p:nvPr>
        </p:nvSpPr>
        <p:spPr/>
        <p:txBody>
          <a:bodyPr/>
          <a:lstStyle/>
          <a:p>
            <a:fld id="{35535207-2EA1-40F2-9F02-2C64801AF65E}" type="datetimeFigureOut">
              <a:rPr lang="hr-HR" smtClean="0">
                <a:solidFill>
                  <a:prstClr val="black">
                    <a:tint val="75000"/>
                  </a:prstClr>
                </a:solidFill>
              </a:rPr>
              <a:pPr/>
              <a:t>10.1.2014.</a:t>
            </a:fld>
            <a:endParaRPr lang="hr-HR">
              <a:solidFill>
                <a:prstClr val="black">
                  <a:tint val="75000"/>
                </a:prstClr>
              </a:solidFill>
            </a:endParaRPr>
          </a:p>
        </p:txBody>
      </p:sp>
      <p:sp>
        <p:nvSpPr>
          <p:cNvPr id="5" name="Footer Placeholder 4"/>
          <p:cNvSpPr>
            <a:spLocks noGrp="1"/>
          </p:cNvSpPr>
          <p:nvPr>
            <p:ph type="ftr" sz="quarter" idx="11"/>
          </p:nvPr>
        </p:nvSpPr>
        <p:spPr/>
        <p:txBody>
          <a:bodyPr/>
          <a:lstStyle/>
          <a:p>
            <a:endParaRPr lang="hr-HR">
              <a:solidFill>
                <a:prstClr val="black">
                  <a:tint val="75000"/>
                </a:prstClr>
              </a:solidFill>
            </a:endParaRPr>
          </a:p>
        </p:txBody>
      </p:sp>
      <p:sp>
        <p:nvSpPr>
          <p:cNvPr id="6" name="Slide Number Placeholder 5"/>
          <p:cNvSpPr>
            <a:spLocks noGrp="1"/>
          </p:cNvSpPr>
          <p:nvPr>
            <p:ph type="sldNum" sz="quarter" idx="12"/>
          </p:nvPr>
        </p:nvSpPr>
        <p:spPr/>
        <p:txBody>
          <a:bodyPr/>
          <a:lstStyle/>
          <a:p>
            <a:fld id="{D94C73EA-6511-43BA-8A37-8BC4C53C86FB}"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241324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35535207-2EA1-40F2-9F02-2C64801AF65E}" type="datetimeFigureOut">
              <a:rPr lang="hr-HR" smtClean="0">
                <a:solidFill>
                  <a:prstClr val="black">
                    <a:tint val="75000"/>
                  </a:prstClr>
                </a:solidFill>
              </a:rPr>
              <a:pPr/>
              <a:t>10.1.2014.</a:t>
            </a:fld>
            <a:endParaRPr lang="hr-HR">
              <a:solidFill>
                <a:prstClr val="black">
                  <a:tint val="75000"/>
                </a:prstClr>
              </a:solidFill>
            </a:endParaRPr>
          </a:p>
        </p:txBody>
      </p:sp>
      <p:sp>
        <p:nvSpPr>
          <p:cNvPr id="5" name="Footer Placeholder 4"/>
          <p:cNvSpPr>
            <a:spLocks noGrp="1"/>
          </p:cNvSpPr>
          <p:nvPr>
            <p:ph type="ftr" sz="quarter" idx="11"/>
          </p:nvPr>
        </p:nvSpPr>
        <p:spPr/>
        <p:txBody>
          <a:bodyPr/>
          <a:lstStyle/>
          <a:p>
            <a:endParaRPr lang="hr-HR">
              <a:solidFill>
                <a:prstClr val="black">
                  <a:tint val="75000"/>
                </a:prstClr>
              </a:solidFill>
            </a:endParaRPr>
          </a:p>
        </p:txBody>
      </p:sp>
      <p:sp>
        <p:nvSpPr>
          <p:cNvPr id="6" name="Slide Number Placeholder 5"/>
          <p:cNvSpPr>
            <a:spLocks noGrp="1"/>
          </p:cNvSpPr>
          <p:nvPr>
            <p:ph type="sldNum" sz="quarter" idx="12"/>
          </p:nvPr>
        </p:nvSpPr>
        <p:spPr/>
        <p:txBody>
          <a:bodyPr/>
          <a:lstStyle/>
          <a:p>
            <a:fld id="{D94C73EA-6511-43BA-8A37-8BC4C53C86FB}"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4795463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329" y="4859832"/>
            <a:ext cx="9085342" cy="1502066"/>
          </a:xfrm>
        </p:spPr>
        <p:txBody>
          <a:bodyPr anchor="t"/>
          <a:lstStyle>
            <a:lvl1pPr algn="l">
              <a:defRPr sz="4600" b="1" cap="all"/>
            </a:lvl1pPr>
          </a:lstStyle>
          <a:p>
            <a:r>
              <a:rPr lang="en-US" smtClean="0"/>
              <a:t>Click to edit Master title style</a:t>
            </a:r>
            <a:endParaRPr lang="hr-HR"/>
          </a:p>
        </p:txBody>
      </p:sp>
      <p:sp>
        <p:nvSpPr>
          <p:cNvPr id="3" name="Text Placeholder 2"/>
          <p:cNvSpPr>
            <a:spLocks noGrp="1"/>
          </p:cNvSpPr>
          <p:nvPr>
            <p:ph type="body" idx="1"/>
          </p:nvPr>
        </p:nvSpPr>
        <p:spPr>
          <a:xfrm>
            <a:off x="844329" y="3205459"/>
            <a:ext cx="9085342" cy="1654373"/>
          </a:xfrm>
        </p:spPr>
        <p:txBody>
          <a:bodyPr anchor="b"/>
          <a:lstStyle>
            <a:lvl1pPr marL="0" indent="0">
              <a:buNone/>
              <a:defRPr sz="2300">
                <a:solidFill>
                  <a:schemeClr val="tx1">
                    <a:tint val="75000"/>
                  </a:schemeClr>
                </a:solidFill>
              </a:defRPr>
            </a:lvl1pPr>
            <a:lvl2pPr marL="521437" indent="0">
              <a:buNone/>
              <a:defRPr sz="2100">
                <a:solidFill>
                  <a:schemeClr val="tx1">
                    <a:tint val="75000"/>
                  </a:schemeClr>
                </a:solidFill>
              </a:defRPr>
            </a:lvl2pPr>
            <a:lvl3pPr marL="1042873" indent="0">
              <a:buNone/>
              <a:defRPr sz="1800">
                <a:solidFill>
                  <a:schemeClr val="tx1">
                    <a:tint val="75000"/>
                  </a:schemeClr>
                </a:solidFill>
              </a:defRPr>
            </a:lvl3pPr>
            <a:lvl4pPr marL="1564310" indent="0">
              <a:buNone/>
              <a:defRPr sz="1600">
                <a:solidFill>
                  <a:schemeClr val="tx1">
                    <a:tint val="75000"/>
                  </a:schemeClr>
                </a:solidFill>
              </a:defRPr>
            </a:lvl4pPr>
            <a:lvl5pPr marL="2085746" indent="0">
              <a:buNone/>
              <a:defRPr sz="1600">
                <a:solidFill>
                  <a:schemeClr val="tx1">
                    <a:tint val="75000"/>
                  </a:schemeClr>
                </a:solidFill>
              </a:defRPr>
            </a:lvl5pPr>
            <a:lvl6pPr marL="2607183" indent="0">
              <a:buNone/>
              <a:defRPr sz="1600">
                <a:solidFill>
                  <a:schemeClr val="tx1">
                    <a:tint val="75000"/>
                  </a:schemeClr>
                </a:solidFill>
              </a:defRPr>
            </a:lvl6pPr>
            <a:lvl7pPr marL="3128620" indent="0">
              <a:buNone/>
              <a:defRPr sz="1600">
                <a:solidFill>
                  <a:schemeClr val="tx1">
                    <a:tint val="75000"/>
                  </a:schemeClr>
                </a:solidFill>
              </a:defRPr>
            </a:lvl7pPr>
            <a:lvl8pPr marL="3650056" indent="0">
              <a:buNone/>
              <a:defRPr sz="1600">
                <a:solidFill>
                  <a:schemeClr val="tx1">
                    <a:tint val="75000"/>
                  </a:schemeClr>
                </a:solidFill>
              </a:defRPr>
            </a:lvl8pPr>
            <a:lvl9pPr marL="4171493"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535207-2EA1-40F2-9F02-2C64801AF65E}" type="datetimeFigureOut">
              <a:rPr lang="hr-HR" smtClean="0">
                <a:solidFill>
                  <a:prstClr val="black">
                    <a:tint val="75000"/>
                  </a:prstClr>
                </a:solidFill>
              </a:rPr>
              <a:pPr/>
              <a:t>10.1.2014.</a:t>
            </a:fld>
            <a:endParaRPr lang="hr-HR">
              <a:solidFill>
                <a:prstClr val="black">
                  <a:tint val="75000"/>
                </a:prstClr>
              </a:solidFill>
            </a:endParaRPr>
          </a:p>
        </p:txBody>
      </p:sp>
      <p:sp>
        <p:nvSpPr>
          <p:cNvPr id="5" name="Footer Placeholder 4"/>
          <p:cNvSpPr>
            <a:spLocks noGrp="1"/>
          </p:cNvSpPr>
          <p:nvPr>
            <p:ph type="ftr" sz="quarter" idx="11"/>
          </p:nvPr>
        </p:nvSpPr>
        <p:spPr/>
        <p:txBody>
          <a:bodyPr/>
          <a:lstStyle/>
          <a:p>
            <a:endParaRPr lang="hr-HR">
              <a:solidFill>
                <a:prstClr val="black">
                  <a:tint val="75000"/>
                </a:prstClr>
              </a:solidFill>
            </a:endParaRPr>
          </a:p>
        </p:txBody>
      </p:sp>
      <p:sp>
        <p:nvSpPr>
          <p:cNvPr id="6" name="Slide Number Placeholder 5"/>
          <p:cNvSpPr>
            <a:spLocks noGrp="1"/>
          </p:cNvSpPr>
          <p:nvPr>
            <p:ph type="sldNum" sz="quarter" idx="12"/>
          </p:nvPr>
        </p:nvSpPr>
        <p:spPr/>
        <p:txBody>
          <a:bodyPr/>
          <a:lstStyle/>
          <a:p>
            <a:fld id="{D94C73EA-6511-43BA-8A37-8BC4C53C86FB}"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3663772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534432" y="1764666"/>
            <a:ext cx="4720815" cy="499113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5433391" y="1764666"/>
            <a:ext cx="4720815" cy="4991131"/>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Date Placeholder 4"/>
          <p:cNvSpPr>
            <a:spLocks noGrp="1"/>
          </p:cNvSpPr>
          <p:nvPr>
            <p:ph type="dt" sz="half" idx="10"/>
          </p:nvPr>
        </p:nvSpPr>
        <p:spPr/>
        <p:txBody>
          <a:bodyPr/>
          <a:lstStyle/>
          <a:p>
            <a:fld id="{35535207-2EA1-40F2-9F02-2C64801AF65E}" type="datetimeFigureOut">
              <a:rPr lang="hr-HR" smtClean="0">
                <a:solidFill>
                  <a:prstClr val="black">
                    <a:tint val="75000"/>
                  </a:prstClr>
                </a:solidFill>
              </a:rPr>
              <a:pPr/>
              <a:t>10.1.2014.</a:t>
            </a:fld>
            <a:endParaRPr lang="hr-HR">
              <a:solidFill>
                <a:prstClr val="black">
                  <a:tint val="75000"/>
                </a:prstClr>
              </a:solidFill>
            </a:endParaRPr>
          </a:p>
        </p:txBody>
      </p:sp>
      <p:sp>
        <p:nvSpPr>
          <p:cNvPr id="6" name="Footer Placeholder 5"/>
          <p:cNvSpPr>
            <a:spLocks noGrp="1"/>
          </p:cNvSpPr>
          <p:nvPr>
            <p:ph type="ftr" sz="quarter" idx="11"/>
          </p:nvPr>
        </p:nvSpPr>
        <p:spPr/>
        <p:txBody>
          <a:bodyPr/>
          <a:lstStyle/>
          <a:p>
            <a:endParaRPr lang="hr-HR">
              <a:solidFill>
                <a:prstClr val="black">
                  <a:tint val="75000"/>
                </a:prstClr>
              </a:solidFill>
            </a:endParaRPr>
          </a:p>
        </p:txBody>
      </p:sp>
      <p:sp>
        <p:nvSpPr>
          <p:cNvPr id="7" name="Slide Number Placeholder 6"/>
          <p:cNvSpPr>
            <a:spLocks noGrp="1"/>
          </p:cNvSpPr>
          <p:nvPr>
            <p:ph type="sldNum" sz="quarter" idx="12"/>
          </p:nvPr>
        </p:nvSpPr>
        <p:spPr/>
        <p:txBody>
          <a:bodyPr/>
          <a:lstStyle/>
          <a:p>
            <a:fld id="{D94C73EA-6511-43BA-8A37-8BC4C53C86FB}"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26137504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r-HR"/>
          </a:p>
        </p:txBody>
      </p:sp>
      <p:sp>
        <p:nvSpPr>
          <p:cNvPr id="3" name="Text Placeholder 2"/>
          <p:cNvSpPr>
            <a:spLocks noGrp="1"/>
          </p:cNvSpPr>
          <p:nvPr>
            <p:ph type="body" idx="1"/>
          </p:nvPr>
        </p:nvSpPr>
        <p:spPr>
          <a:xfrm>
            <a:off x="534432" y="1692889"/>
            <a:ext cx="4722671" cy="705515"/>
          </a:xfrm>
        </p:spPr>
        <p:txBody>
          <a:bodyPr anchor="b"/>
          <a:lstStyle>
            <a:lvl1pPr marL="0" indent="0">
              <a:buNone/>
              <a:defRPr sz="2700" b="1"/>
            </a:lvl1pPr>
            <a:lvl2pPr marL="521437" indent="0">
              <a:buNone/>
              <a:defRPr sz="2300" b="1"/>
            </a:lvl2pPr>
            <a:lvl3pPr marL="1042873" indent="0">
              <a:buNone/>
              <a:defRPr sz="2100" b="1"/>
            </a:lvl3pPr>
            <a:lvl4pPr marL="1564310" indent="0">
              <a:buNone/>
              <a:defRPr sz="1800" b="1"/>
            </a:lvl4pPr>
            <a:lvl5pPr marL="2085746" indent="0">
              <a:buNone/>
              <a:defRPr sz="1800" b="1"/>
            </a:lvl5pPr>
            <a:lvl6pPr marL="2607183" indent="0">
              <a:buNone/>
              <a:defRPr sz="1800" b="1"/>
            </a:lvl6pPr>
            <a:lvl7pPr marL="3128620" indent="0">
              <a:buNone/>
              <a:defRPr sz="1800" b="1"/>
            </a:lvl7pPr>
            <a:lvl8pPr marL="3650056" indent="0">
              <a:buNone/>
              <a:defRPr sz="1800" b="1"/>
            </a:lvl8pPr>
            <a:lvl9pPr marL="4171493"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34432" y="2398404"/>
            <a:ext cx="4722671"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5429680" y="1692889"/>
            <a:ext cx="4724526" cy="705515"/>
          </a:xfrm>
        </p:spPr>
        <p:txBody>
          <a:bodyPr anchor="b"/>
          <a:lstStyle>
            <a:lvl1pPr marL="0" indent="0">
              <a:buNone/>
              <a:defRPr sz="2700" b="1"/>
            </a:lvl1pPr>
            <a:lvl2pPr marL="521437" indent="0">
              <a:buNone/>
              <a:defRPr sz="2300" b="1"/>
            </a:lvl2pPr>
            <a:lvl3pPr marL="1042873" indent="0">
              <a:buNone/>
              <a:defRPr sz="2100" b="1"/>
            </a:lvl3pPr>
            <a:lvl4pPr marL="1564310" indent="0">
              <a:buNone/>
              <a:defRPr sz="1800" b="1"/>
            </a:lvl4pPr>
            <a:lvl5pPr marL="2085746" indent="0">
              <a:buNone/>
              <a:defRPr sz="1800" b="1"/>
            </a:lvl5pPr>
            <a:lvl6pPr marL="2607183" indent="0">
              <a:buNone/>
              <a:defRPr sz="1800" b="1"/>
            </a:lvl6pPr>
            <a:lvl7pPr marL="3128620" indent="0">
              <a:buNone/>
              <a:defRPr sz="1800" b="1"/>
            </a:lvl7pPr>
            <a:lvl8pPr marL="3650056" indent="0">
              <a:buNone/>
              <a:defRPr sz="1800" b="1"/>
            </a:lvl8pPr>
            <a:lvl9pPr marL="4171493"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429680" y="2398404"/>
            <a:ext cx="4724526"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Date Placeholder 6"/>
          <p:cNvSpPr>
            <a:spLocks noGrp="1"/>
          </p:cNvSpPr>
          <p:nvPr>
            <p:ph type="dt" sz="half" idx="10"/>
          </p:nvPr>
        </p:nvSpPr>
        <p:spPr/>
        <p:txBody>
          <a:bodyPr/>
          <a:lstStyle/>
          <a:p>
            <a:fld id="{35535207-2EA1-40F2-9F02-2C64801AF65E}" type="datetimeFigureOut">
              <a:rPr lang="hr-HR" smtClean="0">
                <a:solidFill>
                  <a:prstClr val="black">
                    <a:tint val="75000"/>
                  </a:prstClr>
                </a:solidFill>
              </a:rPr>
              <a:pPr/>
              <a:t>10.1.2014.</a:t>
            </a:fld>
            <a:endParaRPr lang="hr-HR">
              <a:solidFill>
                <a:prstClr val="black">
                  <a:tint val="75000"/>
                </a:prstClr>
              </a:solidFill>
            </a:endParaRPr>
          </a:p>
        </p:txBody>
      </p:sp>
      <p:sp>
        <p:nvSpPr>
          <p:cNvPr id="8" name="Footer Placeholder 7"/>
          <p:cNvSpPr>
            <a:spLocks noGrp="1"/>
          </p:cNvSpPr>
          <p:nvPr>
            <p:ph type="ftr" sz="quarter" idx="11"/>
          </p:nvPr>
        </p:nvSpPr>
        <p:spPr/>
        <p:txBody>
          <a:bodyPr/>
          <a:lstStyle/>
          <a:p>
            <a:endParaRPr lang="hr-HR">
              <a:solidFill>
                <a:prstClr val="black">
                  <a:tint val="75000"/>
                </a:prstClr>
              </a:solidFill>
            </a:endParaRPr>
          </a:p>
        </p:txBody>
      </p:sp>
      <p:sp>
        <p:nvSpPr>
          <p:cNvPr id="9" name="Slide Number Placeholder 8"/>
          <p:cNvSpPr>
            <a:spLocks noGrp="1"/>
          </p:cNvSpPr>
          <p:nvPr>
            <p:ph type="sldNum" sz="quarter" idx="12"/>
          </p:nvPr>
        </p:nvSpPr>
        <p:spPr/>
        <p:txBody>
          <a:bodyPr/>
          <a:lstStyle/>
          <a:p>
            <a:fld id="{D94C73EA-6511-43BA-8A37-8BC4C53C86FB}"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324193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Date Placeholder 2"/>
          <p:cNvSpPr>
            <a:spLocks noGrp="1"/>
          </p:cNvSpPr>
          <p:nvPr>
            <p:ph type="dt" sz="half" idx="10"/>
          </p:nvPr>
        </p:nvSpPr>
        <p:spPr/>
        <p:txBody>
          <a:bodyPr/>
          <a:lstStyle/>
          <a:p>
            <a:fld id="{35535207-2EA1-40F2-9F02-2C64801AF65E}" type="datetimeFigureOut">
              <a:rPr lang="hr-HR" smtClean="0">
                <a:solidFill>
                  <a:prstClr val="black">
                    <a:tint val="75000"/>
                  </a:prstClr>
                </a:solidFill>
              </a:rPr>
              <a:pPr/>
              <a:t>10.1.2014.</a:t>
            </a:fld>
            <a:endParaRPr lang="hr-HR">
              <a:solidFill>
                <a:prstClr val="black">
                  <a:tint val="75000"/>
                </a:prstClr>
              </a:solidFill>
            </a:endParaRPr>
          </a:p>
        </p:txBody>
      </p:sp>
      <p:sp>
        <p:nvSpPr>
          <p:cNvPr id="4" name="Footer Placeholder 3"/>
          <p:cNvSpPr>
            <a:spLocks noGrp="1"/>
          </p:cNvSpPr>
          <p:nvPr>
            <p:ph type="ftr" sz="quarter" idx="11"/>
          </p:nvPr>
        </p:nvSpPr>
        <p:spPr/>
        <p:txBody>
          <a:bodyPr/>
          <a:lstStyle/>
          <a:p>
            <a:endParaRPr lang="hr-HR">
              <a:solidFill>
                <a:prstClr val="black">
                  <a:tint val="75000"/>
                </a:prstClr>
              </a:solidFill>
            </a:endParaRPr>
          </a:p>
        </p:txBody>
      </p:sp>
      <p:sp>
        <p:nvSpPr>
          <p:cNvPr id="5" name="Slide Number Placeholder 4"/>
          <p:cNvSpPr>
            <a:spLocks noGrp="1"/>
          </p:cNvSpPr>
          <p:nvPr>
            <p:ph type="sldNum" sz="quarter" idx="12"/>
          </p:nvPr>
        </p:nvSpPr>
        <p:spPr/>
        <p:txBody>
          <a:bodyPr/>
          <a:lstStyle/>
          <a:p>
            <a:fld id="{D94C73EA-6511-43BA-8A37-8BC4C53C86FB}"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11031257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535207-2EA1-40F2-9F02-2C64801AF65E}" type="datetimeFigureOut">
              <a:rPr lang="hr-HR" smtClean="0">
                <a:solidFill>
                  <a:prstClr val="black">
                    <a:tint val="75000"/>
                  </a:prstClr>
                </a:solidFill>
              </a:rPr>
              <a:pPr/>
              <a:t>10.1.2014.</a:t>
            </a:fld>
            <a:endParaRPr lang="hr-HR">
              <a:solidFill>
                <a:prstClr val="black">
                  <a:tint val="75000"/>
                </a:prstClr>
              </a:solidFill>
            </a:endParaRPr>
          </a:p>
        </p:txBody>
      </p:sp>
      <p:sp>
        <p:nvSpPr>
          <p:cNvPr id="3" name="Footer Placeholder 2"/>
          <p:cNvSpPr>
            <a:spLocks noGrp="1"/>
          </p:cNvSpPr>
          <p:nvPr>
            <p:ph type="ftr" sz="quarter" idx="11"/>
          </p:nvPr>
        </p:nvSpPr>
        <p:spPr/>
        <p:txBody>
          <a:bodyPr/>
          <a:lstStyle/>
          <a:p>
            <a:endParaRPr lang="hr-HR">
              <a:solidFill>
                <a:prstClr val="black">
                  <a:tint val="75000"/>
                </a:prstClr>
              </a:solidFill>
            </a:endParaRPr>
          </a:p>
        </p:txBody>
      </p:sp>
      <p:sp>
        <p:nvSpPr>
          <p:cNvPr id="4" name="Slide Number Placeholder 3"/>
          <p:cNvSpPr>
            <a:spLocks noGrp="1"/>
          </p:cNvSpPr>
          <p:nvPr>
            <p:ph type="sldNum" sz="quarter" idx="12"/>
          </p:nvPr>
        </p:nvSpPr>
        <p:spPr/>
        <p:txBody>
          <a:bodyPr/>
          <a:lstStyle/>
          <a:p>
            <a:fld id="{D94C73EA-6511-43BA-8A37-8BC4C53C86FB}"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42241088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433" y="301113"/>
            <a:ext cx="3516488" cy="1281483"/>
          </a:xfrm>
        </p:spPr>
        <p:txBody>
          <a:bodyPr anchor="b"/>
          <a:lstStyle>
            <a:lvl1pPr algn="l">
              <a:defRPr sz="2300" b="1"/>
            </a:lvl1pPr>
          </a:lstStyle>
          <a:p>
            <a:r>
              <a:rPr lang="en-US" smtClean="0"/>
              <a:t>Click to edit Master title style</a:t>
            </a:r>
            <a:endParaRPr lang="hr-HR"/>
          </a:p>
        </p:txBody>
      </p:sp>
      <p:sp>
        <p:nvSpPr>
          <p:cNvPr id="3" name="Content Placeholder 2"/>
          <p:cNvSpPr>
            <a:spLocks noGrp="1"/>
          </p:cNvSpPr>
          <p:nvPr>
            <p:ph idx="1"/>
          </p:nvPr>
        </p:nvSpPr>
        <p:spPr>
          <a:xfrm>
            <a:off x="4178960" y="301114"/>
            <a:ext cx="5975246" cy="6454683"/>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534433" y="1582597"/>
            <a:ext cx="3516488" cy="5173200"/>
          </a:xfrm>
        </p:spPr>
        <p:txBody>
          <a:bodyPr/>
          <a:lstStyle>
            <a:lvl1pPr marL="0" indent="0">
              <a:buNone/>
              <a:defRPr sz="1600"/>
            </a:lvl1pPr>
            <a:lvl2pPr marL="521437" indent="0">
              <a:buNone/>
              <a:defRPr sz="1400"/>
            </a:lvl2pPr>
            <a:lvl3pPr marL="1042873" indent="0">
              <a:buNone/>
              <a:defRPr sz="1100"/>
            </a:lvl3pPr>
            <a:lvl4pPr marL="1564310" indent="0">
              <a:buNone/>
              <a:defRPr sz="1000"/>
            </a:lvl4pPr>
            <a:lvl5pPr marL="2085746" indent="0">
              <a:buNone/>
              <a:defRPr sz="1000"/>
            </a:lvl5pPr>
            <a:lvl6pPr marL="2607183" indent="0">
              <a:buNone/>
              <a:defRPr sz="1000"/>
            </a:lvl6pPr>
            <a:lvl7pPr marL="3128620" indent="0">
              <a:buNone/>
              <a:defRPr sz="1000"/>
            </a:lvl7pPr>
            <a:lvl8pPr marL="3650056" indent="0">
              <a:buNone/>
              <a:defRPr sz="1000"/>
            </a:lvl8pPr>
            <a:lvl9pPr marL="417149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535207-2EA1-40F2-9F02-2C64801AF65E}" type="datetimeFigureOut">
              <a:rPr lang="hr-HR" smtClean="0">
                <a:solidFill>
                  <a:prstClr val="black">
                    <a:tint val="75000"/>
                  </a:prstClr>
                </a:solidFill>
              </a:rPr>
              <a:pPr/>
              <a:t>10.1.2014.</a:t>
            </a:fld>
            <a:endParaRPr lang="hr-HR">
              <a:solidFill>
                <a:prstClr val="black">
                  <a:tint val="75000"/>
                </a:prstClr>
              </a:solidFill>
            </a:endParaRPr>
          </a:p>
        </p:txBody>
      </p:sp>
      <p:sp>
        <p:nvSpPr>
          <p:cNvPr id="6" name="Footer Placeholder 5"/>
          <p:cNvSpPr>
            <a:spLocks noGrp="1"/>
          </p:cNvSpPr>
          <p:nvPr>
            <p:ph type="ftr" sz="quarter" idx="11"/>
          </p:nvPr>
        </p:nvSpPr>
        <p:spPr/>
        <p:txBody>
          <a:bodyPr/>
          <a:lstStyle/>
          <a:p>
            <a:endParaRPr lang="hr-HR">
              <a:solidFill>
                <a:prstClr val="black">
                  <a:tint val="75000"/>
                </a:prstClr>
              </a:solidFill>
            </a:endParaRPr>
          </a:p>
        </p:txBody>
      </p:sp>
      <p:sp>
        <p:nvSpPr>
          <p:cNvPr id="7" name="Slide Number Placeholder 6"/>
          <p:cNvSpPr>
            <a:spLocks noGrp="1"/>
          </p:cNvSpPr>
          <p:nvPr>
            <p:ph type="sldNum" sz="quarter" idx="12"/>
          </p:nvPr>
        </p:nvSpPr>
        <p:spPr/>
        <p:txBody>
          <a:bodyPr/>
          <a:lstStyle/>
          <a:p>
            <a:fld id="{D94C73EA-6511-43BA-8A37-8BC4C53C86FB}"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2112576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a-IN" smtClean="0"/>
              <a:t>Click to edit Master title style</a:t>
            </a:r>
            <a:endParaRPr lang="en-US"/>
          </a:p>
        </p:txBody>
      </p:sp>
      <p:sp>
        <p:nvSpPr>
          <p:cNvPr id="3" name="Content Placeholder 2"/>
          <p:cNvSpPr>
            <a:spLocks noGrp="1"/>
          </p:cNvSpPr>
          <p:nvPr>
            <p:ph idx="1"/>
          </p:nvPr>
        </p:nvSpPr>
        <p:spPr/>
        <p:txBody>
          <a:body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56214E9-FCD7-48FF-9BE5-2E7BE6B17BB2}" type="datetime1">
              <a:rPr lang="en-US"/>
              <a:pPr>
                <a:defRPr/>
              </a:pPr>
              <a:t>1/10/2014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sr-Latn-CS"/>
          </a:p>
        </p:txBody>
      </p:sp>
      <p:sp>
        <p:nvSpPr>
          <p:cNvPr id="6" name="Slide Number Placeholder 5"/>
          <p:cNvSpPr>
            <a:spLocks noGrp="1"/>
          </p:cNvSpPr>
          <p:nvPr>
            <p:ph type="sldNum" sz="quarter" idx="12"/>
          </p:nvPr>
        </p:nvSpPr>
        <p:spPr/>
        <p:txBody>
          <a:bodyPr/>
          <a:lstStyle>
            <a:lvl1pPr>
              <a:defRPr/>
            </a:lvl1pPr>
          </a:lstStyle>
          <a:p>
            <a:pPr>
              <a:defRPr/>
            </a:pPr>
            <a:fld id="{870DA843-FFBA-452C-958A-184B81D92D36}"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048" y="5293995"/>
            <a:ext cx="6413183" cy="624986"/>
          </a:xfrm>
        </p:spPr>
        <p:txBody>
          <a:bodyPr anchor="b"/>
          <a:lstStyle>
            <a:lvl1pPr algn="l">
              <a:defRPr sz="2300" b="1"/>
            </a:lvl1pPr>
          </a:lstStyle>
          <a:p>
            <a:r>
              <a:rPr lang="en-US" smtClean="0"/>
              <a:t>Click to edit Master title style</a:t>
            </a:r>
            <a:endParaRPr lang="hr-HR"/>
          </a:p>
        </p:txBody>
      </p:sp>
      <p:sp>
        <p:nvSpPr>
          <p:cNvPr id="3" name="Picture Placeholder 2"/>
          <p:cNvSpPr>
            <a:spLocks noGrp="1"/>
          </p:cNvSpPr>
          <p:nvPr>
            <p:ph type="pic" idx="1"/>
          </p:nvPr>
        </p:nvSpPr>
        <p:spPr>
          <a:xfrm>
            <a:off x="2095048" y="675755"/>
            <a:ext cx="6413183" cy="4537710"/>
          </a:xfrm>
        </p:spPr>
        <p:txBody>
          <a:bodyPr/>
          <a:lstStyle>
            <a:lvl1pPr marL="0" indent="0">
              <a:buNone/>
              <a:defRPr sz="3600"/>
            </a:lvl1pPr>
            <a:lvl2pPr marL="521437" indent="0">
              <a:buNone/>
              <a:defRPr sz="3200"/>
            </a:lvl2pPr>
            <a:lvl3pPr marL="1042873" indent="0">
              <a:buNone/>
              <a:defRPr sz="2700"/>
            </a:lvl3pPr>
            <a:lvl4pPr marL="1564310" indent="0">
              <a:buNone/>
              <a:defRPr sz="2300"/>
            </a:lvl4pPr>
            <a:lvl5pPr marL="2085746" indent="0">
              <a:buNone/>
              <a:defRPr sz="2300"/>
            </a:lvl5pPr>
            <a:lvl6pPr marL="2607183" indent="0">
              <a:buNone/>
              <a:defRPr sz="2300"/>
            </a:lvl6pPr>
            <a:lvl7pPr marL="3128620" indent="0">
              <a:buNone/>
              <a:defRPr sz="2300"/>
            </a:lvl7pPr>
            <a:lvl8pPr marL="3650056" indent="0">
              <a:buNone/>
              <a:defRPr sz="2300"/>
            </a:lvl8pPr>
            <a:lvl9pPr marL="4171493" indent="0">
              <a:buNone/>
              <a:defRPr sz="2300"/>
            </a:lvl9pPr>
          </a:lstStyle>
          <a:p>
            <a:endParaRPr lang="hr-HR"/>
          </a:p>
        </p:txBody>
      </p:sp>
      <p:sp>
        <p:nvSpPr>
          <p:cNvPr id="4" name="Text Placeholder 3"/>
          <p:cNvSpPr>
            <a:spLocks noGrp="1"/>
          </p:cNvSpPr>
          <p:nvPr>
            <p:ph type="body" sz="half" idx="2"/>
          </p:nvPr>
        </p:nvSpPr>
        <p:spPr>
          <a:xfrm>
            <a:off x="2095048" y="5918981"/>
            <a:ext cx="6413183" cy="887584"/>
          </a:xfrm>
        </p:spPr>
        <p:txBody>
          <a:bodyPr/>
          <a:lstStyle>
            <a:lvl1pPr marL="0" indent="0">
              <a:buNone/>
              <a:defRPr sz="1600"/>
            </a:lvl1pPr>
            <a:lvl2pPr marL="521437" indent="0">
              <a:buNone/>
              <a:defRPr sz="1400"/>
            </a:lvl2pPr>
            <a:lvl3pPr marL="1042873" indent="0">
              <a:buNone/>
              <a:defRPr sz="1100"/>
            </a:lvl3pPr>
            <a:lvl4pPr marL="1564310" indent="0">
              <a:buNone/>
              <a:defRPr sz="1000"/>
            </a:lvl4pPr>
            <a:lvl5pPr marL="2085746" indent="0">
              <a:buNone/>
              <a:defRPr sz="1000"/>
            </a:lvl5pPr>
            <a:lvl6pPr marL="2607183" indent="0">
              <a:buNone/>
              <a:defRPr sz="1000"/>
            </a:lvl6pPr>
            <a:lvl7pPr marL="3128620" indent="0">
              <a:buNone/>
              <a:defRPr sz="1000"/>
            </a:lvl7pPr>
            <a:lvl8pPr marL="3650056" indent="0">
              <a:buNone/>
              <a:defRPr sz="1000"/>
            </a:lvl8pPr>
            <a:lvl9pPr marL="417149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535207-2EA1-40F2-9F02-2C64801AF65E}" type="datetimeFigureOut">
              <a:rPr lang="hr-HR" smtClean="0">
                <a:solidFill>
                  <a:prstClr val="black">
                    <a:tint val="75000"/>
                  </a:prstClr>
                </a:solidFill>
              </a:rPr>
              <a:pPr/>
              <a:t>10.1.2014.</a:t>
            </a:fld>
            <a:endParaRPr lang="hr-HR">
              <a:solidFill>
                <a:prstClr val="black">
                  <a:tint val="75000"/>
                </a:prstClr>
              </a:solidFill>
            </a:endParaRPr>
          </a:p>
        </p:txBody>
      </p:sp>
      <p:sp>
        <p:nvSpPr>
          <p:cNvPr id="6" name="Footer Placeholder 5"/>
          <p:cNvSpPr>
            <a:spLocks noGrp="1"/>
          </p:cNvSpPr>
          <p:nvPr>
            <p:ph type="ftr" sz="quarter" idx="11"/>
          </p:nvPr>
        </p:nvSpPr>
        <p:spPr/>
        <p:txBody>
          <a:bodyPr/>
          <a:lstStyle/>
          <a:p>
            <a:endParaRPr lang="hr-HR">
              <a:solidFill>
                <a:prstClr val="black">
                  <a:tint val="75000"/>
                </a:prstClr>
              </a:solidFill>
            </a:endParaRPr>
          </a:p>
        </p:txBody>
      </p:sp>
      <p:sp>
        <p:nvSpPr>
          <p:cNvPr id="7" name="Slide Number Placeholder 6"/>
          <p:cNvSpPr>
            <a:spLocks noGrp="1"/>
          </p:cNvSpPr>
          <p:nvPr>
            <p:ph type="sldNum" sz="quarter" idx="12"/>
          </p:nvPr>
        </p:nvSpPr>
        <p:spPr/>
        <p:txBody>
          <a:bodyPr/>
          <a:lstStyle/>
          <a:p>
            <a:fld id="{D94C73EA-6511-43BA-8A37-8BC4C53C86FB}"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15054562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35535207-2EA1-40F2-9F02-2C64801AF65E}" type="datetimeFigureOut">
              <a:rPr lang="hr-HR" smtClean="0">
                <a:solidFill>
                  <a:prstClr val="black">
                    <a:tint val="75000"/>
                  </a:prstClr>
                </a:solidFill>
              </a:rPr>
              <a:pPr/>
              <a:t>10.1.2014.</a:t>
            </a:fld>
            <a:endParaRPr lang="hr-HR">
              <a:solidFill>
                <a:prstClr val="black">
                  <a:tint val="75000"/>
                </a:prstClr>
              </a:solidFill>
            </a:endParaRPr>
          </a:p>
        </p:txBody>
      </p:sp>
      <p:sp>
        <p:nvSpPr>
          <p:cNvPr id="5" name="Footer Placeholder 4"/>
          <p:cNvSpPr>
            <a:spLocks noGrp="1"/>
          </p:cNvSpPr>
          <p:nvPr>
            <p:ph type="ftr" sz="quarter" idx="11"/>
          </p:nvPr>
        </p:nvSpPr>
        <p:spPr/>
        <p:txBody>
          <a:bodyPr/>
          <a:lstStyle/>
          <a:p>
            <a:endParaRPr lang="hr-HR">
              <a:solidFill>
                <a:prstClr val="black">
                  <a:tint val="75000"/>
                </a:prstClr>
              </a:solidFill>
            </a:endParaRPr>
          </a:p>
        </p:txBody>
      </p:sp>
      <p:sp>
        <p:nvSpPr>
          <p:cNvPr id="6" name="Slide Number Placeholder 5"/>
          <p:cNvSpPr>
            <a:spLocks noGrp="1"/>
          </p:cNvSpPr>
          <p:nvPr>
            <p:ph type="sldNum" sz="quarter" idx="12"/>
          </p:nvPr>
        </p:nvSpPr>
        <p:spPr/>
        <p:txBody>
          <a:bodyPr/>
          <a:lstStyle/>
          <a:p>
            <a:fld id="{D94C73EA-6511-43BA-8A37-8BC4C53C86FB}"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38740704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49262" y="302865"/>
            <a:ext cx="2404944" cy="6452932"/>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534432" y="302865"/>
            <a:ext cx="7036687" cy="645293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35535207-2EA1-40F2-9F02-2C64801AF65E}" type="datetimeFigureOut">
              <a:rPr lang="hr-HR" smtClean="0">
                <a:solidFill>
                  <a:prstClr val="black">
                    <a:tint val="75000"/>
                  </a:prstClr>
                </a:solidFill>
              </a:rPr>
              <a:pPr/>
              <a:t>10.1.2014.</a:t>
            </a:fld>
            <a:endParaRPr lang="hr-HR">
              <a:solidFill>
                <a:prstClr val="black">
                  <a:tint val="75000"/>
                </a:prstClr>
              </a:solidFill>
            </a:endParaRPr>
          </a:p>
        </p:txBody>
      </p:sp>
      <p:sp>
        <p:nvSpPr>
          <p:cNvPr id="5" name="Footer Placeholder 4"/>
          <p:cNvSpPr>
            <a:spLocks noGrp="1"/>
          </p:cNvSpPr>
          <p:nvPr>
            <p:ph type="ftr" sz="quarter" idx="11"/>
          </p:nvPr>
        </p:nvSpPr>
        <p:spPr/>
        <p:txBody>
          <a:bodyPr/>
          <a:lstStyle/>
          <a:p>
            <a:endParaRPr lang="hr-HR">
              <a:solidFill>
                <a:prstClr val="black">
                  <a:tint val="75000"/>
                </a:prstClr>
              </a:solidFill>
            </a:endParaRPr>
          </a:p>
        </p:txBody>
      </p:sp>
      <p:sp>
        <p:nvSpPr>
          <p:cNvPr id="6" name="Slide Number Placeholder 5"/>
          <p:cNvSpPr>
            <a:spLocks noGrp="1"/>
          </p:cNvSpPr>
          <p:nvPr>
            <p:ph type="sldNum" sz="quarter" idx="12"/>
          </p:nvPr>
        </p:nvSpPr>
        <p:spPr/>
        <p:txBody>
          <a:bodyPr/>
          <a:lstStyle/>
          <a:p>
            <a:fld id="{D94C73EA-6511-43BA-8A37-8BC4C53C86FB}" type="slidenum">
              <a:rPr lang="hr-HR" smtClean="0">
                <a:solidFill>
                  <a:prstClr val="black">
                    <a:tint val="75000"/>
                  </a:prstClr>
                </a:solidFill>
              </a:rPr>
              <a:pPr/>
              <a:t>‹#›</a:t>
            </a:fld>
            <a:endParaRPr lang="hr-HR">
              <a:solidFill>
                <a:prstClr val="black">
                  <a:tint val="75000"/>
                </a:prstClr>
              </a:solidFill>
            </a:endParaRPr>
          </a:p>
        </p:txBody>
      </p:sp>
    </p:spTree>
    <p:extLst>
      <p:ext uri="{BB962C8B-B14F-4D97-AF65-F5344CB8AC3E}">
        <p14:creationId xmlns:p14="http://schemas.microsoft.com/office/powerpoint/2010/main" val="3027312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329" y="4859833"/>
            <a:ext cx="9085342" cy="1502066"/>
          </a:xfrm>
        </p:spPr>
        <p:txBody>
          <a:bodyPr anchor="t"/>
          <a:lstStyle>
            <a:lvl1pPr algn="l">
              <a:defRPr sz="4600" b="1" cap="all"/>
            </a:lvl1pPr>
          </a:lstStyle>
          <a:p>
            <a:r>
              <a:rPr lang="ta-IN" smtClean="0"/>
              <a:t>Click to edit Master title style</a:t>
            </a:r>
            <a:endParaRPr lang="en-US"/>
          </a:p>
        </p:txBody>
      </p:sp>
      <p:sp>
        <p:nvSpPr>
          <p:cNvPr id="3" name="Text Placeholder 2"/>
          <p:cNvSpPr>
            <a:spLocks noGrp="1"/>
          </p:cNvSpPr>
          <p:nvPr>
            <p:ph type="body" idx="1"/>
          </p:nvPr>
        </p:nvSpPr>
        <p:spPr>
          <a:xfrm>
            <a:off x="844329" y="3205460"/>
            <a:ext cx="9085342" cy="1654373"/>
          </a:xfrm>
        </p:spPr>
        <p:txBody>
          <a:bodyPr anchor="b"/>
          <a:lstStyle>
            <a:lvl1pPr marL="0" indent="0">
              <a:buNone/>
              <a:defRPr sz="2300">
                <a:solidFill>
                  <a:schemeClr val="tx1">
                    <a:tint val="75000"/>
                  </a:schemeClr>
                </a:solidFill>
              </a:defRPr>
            </a:lvl1pPr>
            <a:lvl2pPr marL="521373" indent="0">
              <a:buNone/>
              <a:defRPr sz="2100">
                <a:solidFill>
                  <a:schemeClr val="tx1">
                    <a:tint val="75000"/>
                  </a:schemeClr>
                </a:solidFill>
              </a:defRPr>
            </a:lvl2pPr>
            <a:lvl3pPr marL="1042744" indent="0">
              <a:buNone/>
              <a:defRPr sz="1800">
                <a:solidFill>
                  <a:schemeClr val="tx1">
                    <a:tint val="75000"/>
                  </a:schemeClr>
                </a:solidFill>
              </a:defRPr>
            </a:lvl3pPr>
            <a:lvl4pPr marL="1564117" indent="0">
              <a:buNone/>
              <a:defRPr sz="1600">
                <a:solidFill>
                  <a:schemeClr val="tx1">
                    <a:tint val="75000"/>
                  </a:schemeClr>
                </a:solidFill>
              </a:defRPr>
            </a:lvl4pPr>
            <a:lvl5pPr marL="2085489" indent="0">
              <a:buNone/>
              <a:defRPr sz="1600">
                <a:solidFill>
                  <a:schemeClr val="tx1">
                    <a:tint val="75000"/>
                  </a:schemeClr>
                </a:solidFill>
              </a:defRPr>
            </a:lvl5pPr>
            <a:lvl6pPr marL="2606860" indent="0">
              <a:buNone/>
              <a:defRPr sz="1600">
                <a:solidFill>
                  <a:schemeClr val="tx1">
                    <a:tint val="75000"/>
                  </a:schemeClr>
                </a:solidFill>
              </a:defRPr>
            </a:lvl6pPr>
            <a:lvl7pPr marL="3128233" indent="0">
              <a:buNone/>
              <a:defRPr sz="1600">
                <a:solidFill>
                  <a:schemeClr val="tx1">
                    <a:tint val="75000"/>
                  </a:schemeClr>
                </a:solidFill>
              </a:defRPr>
            </a:lvl7pPr>
            <a:lvl8pPr marL="3649605" indent="0">
              <a:buNone/>
              <a:defRPr sz="1600">
                <a:solidFill>
                  <a:schemeClr val="tx1">
                    <a:tint val="75000"/>
                  </a:schemeClr>
                </a:solidFill>
              </a:defRPr>
            </a:lvl8pPr>
            <a:lvl9pPr marL="4170977" indent="0">
              <a:buNone/>
              <a:defRPr sz="1600">
                <a:solidFill>
                  <a:schemeClr val="tx1">
                    <a:tint val="75000"/>
                  </a:schemeClr>
                </a:solidFill>
              </a:defRPr>
            </a:lvl9pPr>
          </a:lstStyle>
          <a:p>
            <a:pPr lvl="0"/>
            <a:r>
              <a:rPr lang="ta-IN"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FCAC126-595B-40EE-B691-A9D0AC037363}" type="datetime1">
              <a:rPr lang="en-US"/>
              <a:pPr>
                <a:defRPr/>
              </a:pPr>
              <a:t>1/10/2014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sr-Latn-CS"/>
          </a:p>
        </p:txBody>
      </p:sp>
      <p:sp>
        <p:nvSpPr>
          <p:cNvPr id="6" name="Slide Number Placeholder 5"/>
          <p:cNvSpPr>
            <a:spLocks noGrp="1"/>
          </p:cNvSpPr>
          <p:nvPr>
            <p:ph type="sldNum" sz="quarter" idx="12"/>
          </p:nvPr>
        </p:nvSpPr>
        <p:spPr/>
        <p:txBody>
          <a:bodyPr/>
          <a:lstStyle>
            <a:lvl1pPr>
              <a:defRPr/>
            </a:lvl1pPr>
          </a:lstStyle>
          <a:p>
            <a:pPr>
              <a:defRPr/>
            </a:pPr>
            <a:fld id="{0567F275-571C-40E8-81F1-BE26858B62F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a-IN" smtClean="0"/>
              <a:t>Click to edit Master title style</a:t>
            </a:r>
            <a:endParaRPr lang="en-US"/>
          </a:p>
        </p:txBody>
      </p:sp>
      <p:sp>
        <p:nvSpPr>
          <p:cNvPr id="3" name="Content Placeholder 2"/>
          <p:cNvSpPr>
            <a:spLocks noGrp="1"/>
          </p:cNvSpPr>
          <p:nvPr>
            <p:ph sz="half" idx="1"/>
          </p:nvPr>
        </p:nvSpPr>
        <p:spPr>
          <a:xfrm>
            <a:off x="625362" y="1946734"/>
            <a:ext cx="5531741" cy="550407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4" name="Content Placeholder 3"/>
          <p:cNvSpPr>
            <a:spLocks noGrp="1"/>
          </p:cNvSpPr>
          <p:nvPr>
            <p:ph sz="half" idx="2"/>
          </p:nvPr>
        </p:nvSpPr>
        <p:spPr>
          <a:xfrm>
            <a:off x="6335247" y="1946734"/>
            <a:ext cx="5533597" cy="550407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DA519D9-554F-4D64-9D9C-FE7A702792B2}" type="datetime1">
              <a:rPr lang="en-US"/>
              <a:pPr>
                <a:defRPr/>
              </a:pPr>
              <a:t>1/10/2014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sr-Latn-CS"/>
          </a:p>
        </p:txBody>
      </p:sp>
      <p:sp>
        <p:nvSpPr>
          <p:cNvPr id="7" name="Slide Number Placeholder 5"/>
          <p:cNvSpPr>
            <a:spLocks noGrp="1"/>
          </p:cNvSpPr>
          <p:nvPr>
            <p:ph type="sldNum" sz="quarter" idx="12"/>
          </p:nvPr>
        </p:nvSpPr>
        <p:spPr/>
        <p:txBody>
          <a:bodyPr/>
          <a:lstStyle>
            <a:lvl1pPr>
              <a:defRPr/>
            </a:lvl1pPr>
          </a:lstStyle>
          <a:p>
            <a:pPr>
              <a:defRPr/>
            </a:pPr>
            <a:fld id="{24BCC516-2324-4F71-A126-A40F92D76F7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432" y="302866"/>
            <a:ext cx="9619774" cy="1260475"/>
          </a:xfrm>
        </p:spPr>
        <p:txBody>
          <a:bodyPr/>
          <a:lstStyle>
            <a:lvl1pPr>
              <a:defRPr/>
            </a:lvl1pPr>
          </a:lstStyle>
          <a:p>
            <a:r>
              <a:rPr lang="ta-IN" smtClean="0"/>
              <a:t>Click to edit Master title style</a:t>
            </a:r>
            <a:endParaRPr lang="en-US"/>
          </a:p>
        </p:txBody>
      </p:sp>
      <p:sp>
        <p:nvSpPr>
          <p:cNvPr id="3" name="Text Placeholder 2"/>
          <p:cNvSpPr>
            <a:spLocks noGrp="1"/>
          </p:cNvSpPr>
          <p:nvPr>
            <p:ph type="body" idx="1"/>
          </p:nvPr>
        </p:nvSpPr>
        <p:spPr>
          <a:xfrm>
            <a:off x="534432" y="1692890"/>
            <a:ext cx="4722671" cy="705515"/>
          </a:xfrm>
        </p:spPr>
        <p:txBody>
          <a:bodyPr anchor="b"/>
          <a:lstStyle>
            <a:lvl1pPr marL="0" indent="0">
              <a:buNone/>
              <a:defRPr sz="2700" b="1"/>
            </a:lvl1pPr>
            <a:lvl2pPr marL="521373" indent="0">
              <a:buNone/>
              <a:defRPr sz="2300" b="1"/>
            </a:lvl2pPr>
            <a:lvl3pPr marL="1042744" indent="0">
              <a:buNone/>
              <a:defRPr sz="2100" b="1"/>
            </a:lvl3pPr>
            <a:lvl4pPr marL="1564117" indent="0">
              <a:buNone/>
              <a:defRPr sz="1800" b="1"/>
            </a:lvl4pPr>
            <a:lvl5pPr marL="2085489" indent="0">
              <a:buNone/>
              <a:defRPr sz="1800" b="1"/>
            </a:lvl5pPr>
            <a:lvl6pPr marL="2606860" indent="0">
              <a:buNone/>
              <a:defRPr sz="1800" b="1"/>
            </a:lvl6pPr>
            <a:lvl7pPr marL="3128233" indent="0">
              <a:buNone/>
              <a:defRPr sz="1800" b="1"/>
            </a:lvl7pPr>
            <a:lvl8pPr marL="3649605" indent="0">
              <a:buNone/>
              <a:defRPr sz="1800" b="1"/>
            </a:lvl8pPr>
            <a:lvl9pPr marL="4170977" indent="0">
              <a:buNone/>
              <a:defRPr sz="1800" b="1"/>
            </a:lvl9pPr>
          </a:lstStyle>
          <a:p>
            <a:pPr lvl="0"/>
            <a:r>
              <a:rPr lang="ta-IN" smtClean="0"/>
              <a:t>Click to edit Master text styles</a:t>
            </a:r>
          </a:p>
        </p:txBody>
      </p:sp>
      <p:sp>
        <p:nvSpPr>
          <p:cNvPr id="4" name="Content Placeholder 3"/>
          <p:cNvSpPr>
            <a:spLocks noGrp="1"/>
          </p:cNvSpPr>
          <p:nvPr>
            <p:ph sz="half" idx="2"/>
          </p:nvPr>
        </p:nvSpPr>
        <p:spPr>
          <a:xfrm>
            <a:off x="534432" y="2398405"/>
            <a:ext cx="4722671"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5" name="Text Placeholder 4"/>
          <p:cNvSpPr>
            <a:spLocks noGrp="1"/>
          </p:cNvSpPr>
          <p:nvPr>
            <p:ph type="body" sz="quarter" idx="3"/>
          </p:nvPr>
        </p:nvSpPr>
        <p:spPr>
          <a:xfrm>
            <a:off x="5429680" y="1692890"/>
            <a:ext cx="4724526" cy="705515"/>
          </a:xfrm>
        </p:spPr>
        <p:txBody>
          <a:bodyPr anchor="b"/>
          <a:lstStyle>
            <a:lvl1pPr marL="0" indent="0">
              <a:buNone/>
              <a:defRPr sz="2700" b="1"/>
            </a:lvl1pPr>
            <a:lvl2pPr marL="521373" indent="0">
              <a:buNone/>
              <a:defRPr sz="2300" b="1"/>
            </a:lvl2pPr>
            <a:lvl3pPr marL="1042744" indent="0">
              <a:buNone/>
              <a:defRPr sz="2100" b="1"/>
            </a:lvl3pPr>
            <a:lvl4pPr marL="1564117" indent="0">
              <a:buNone/>
              <a:defRPr sz="1800" b="1"/>
            </a:lvl4pPr>
            <a:lvl5pPr marL="2085489" indent="0">
              <a:buNone/>
              <a:defRPr sz="1800" b="1"/>
            </a:lvl5pPr>
            <a:lvl6pPr marL="2606860" indent="0">
              <a:buNone/>
              <a:defRPr sz="1800" b="1"/>
            </a:lvl6pPr>
            <a:lvl7pPr marL="3128233" indent="0">
              <a:buNone/>
              <a:defRPr sz="1800" b="1"/>
            </a:lvl7pPr>
            <a:lvl8pPr marL="3649605" indent="0">
              <a:buNone/>
              <a:defRPr sz="1800" b="1"/>
            </a:lvl8pPr>
            <a:lvl9pPr marL="4170977" indent="0">
              <a:buNone/>
              <a:defRPr sz="1800" b="1"/>
            </a:lvl9pPr>
          </a:lstStyle>
          <a:p>
            <a:pPr lvl="0"/>
            <a:r>
              <a:rPr lang="ta-IN" smtClean="0"/>
              <a:t>Click to edit Master text styles</a:t>
            </a:r>
          </a:p>
        </p:txBody>
      </p:sp>
      <p:sp>
        <p:nvSpPr>
          <p:cNvPr id="6" name="Content Placeholder 5"/>
          <p:cNvSpPr>
            <a:spLocks noGrp="1"/>
          </p:cNvSpPr>
          <p:nvPr>
            <p:ph sz="quarter" idx="4"/>
          </p:nvPr>
        </p:nvSpPr>
        <p:spPr>
          <a:xfrm>
            <a:off x="5429680" y="2398405"/>
            <a:ext cx="4724526"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A109F27-69F1-4844-8867-C5E185277C46}" type="datetime1">
              <a:rPr lang="en-US"/>
              <a:pPr>
                <a:defRPr/>
              </a:pPr>
              <a:t>1/10/2014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sr-Latn-CS"/>
          </a:p>
        </p:txBody>
      </p:sp>
      <p:sp>
        <p:nvSpPr>
          <p:cNvPr id="9" name="Slide Number Placeholder 5"/>
          <p:cNvSpPr>
            <a:spLocks noGrp="1"/>
          </p:cNvSpPr>
          <p:nvPr>
            <p:ph type="sldNum" sz="quarter" idx="12"/>
          </p:nvPr>
        </p:nvSpPr>
        <p:spPr/>
        <p:txBody>
          <a:bodyPr/>
          <a:lstStyle>
            <a:lvl1pPr>
              <a:defRPr/>
            </a:lvl1pPr>
          </a:lstStyle>
          <a:p>
            <a:pPr>
              <a:defRPr/>
            </a:pPr>
            <a:fld id="{1CA9BD4E-3AC8-4BDB-8CA0-F4F194C3B8E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a-IN"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2E9F22A-1BFB-43F6-B526-572BDA1D0F8A}" type="datetime1">
              <a:rPr lang="en-US"/>
              <a:pPr>
                <a:defRPr/>
              </a:pPr>
              <a:t>1/10/2014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sr-Latn-CS"/>
          </a:p>
        </p:txBody>
      </p:sp>
      <p:sp>
        <p:nvSpPr>
          <p:cNvPr id="5" name="Slide Number Placeholder 5"/>
          <p:cNvSpPr>
            <a:spLocks noGrp="1"/>
          </p:cNvSpPr>
          <p:nvPr>
            <p:ph type="sldNum" sz="quarter" idx="12"/>
          </p:nvPr>
        </p:nvSpPr>
        <p:spPr/>
        <p:txBody>
          <a:bodyPr/>
          <a:lstStyle>
            <a:lvl1pPr>
              <a:defRPr/>
            </a:lvl1pPr>
          </a:lstStyle>
          <a:p>
            <a:pPr>
              <a:defRPr/>
            </a:pPr>
            <a:fld id="{22145B51-A418-4D7D-96D1-1600820A411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B2C3E47-124C-4847-AC25-C30BA958BC82}" type="datetime1">
              <a:rPr lang="en-US"/>
              <a:pPr>
                <a:defRPr/>
              </a:pPr>
              <a:t>1/10/2014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sr-Latn-CS"/>
          </a:p>
        </p:txBody>
      </p:sp>
      <p:sp>
        <p:nvSpPr>
          <p:cNvPr id="4" name="Slide Number Placeholder 5"/>
          <p:cNvSpPr>
            <a:spLocks noGrp="1"/>
          </p:cNvSpPr>
          <p:nvPr>
            <p:ph type="sldNum" sz="quarter" idx="12"/>
          </p:nvPr>
        </p:nvSpPr>
        <p:spPr/>
        <p:txBody>
          <a:bodyPr/>
          <a:lstStyle>
            <a:lvl1pPr>
              <a:defRPr/>
            </a:lvl1pPr>
          </a:lstStyle>
          <a:p>
            <a:pPr>
              <a:defRPr/>
            </a:pPr>
            <a:fld id="{DBB59BB9-2736-48E1-A572-217B15F8214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434" y="301113"/>
            <a:ext cx="3516488" cy="1281483"/>
          </a:xfrm>
        </p:spPr>
        <p:txBody>
          <a:bodyPr anchor="b"/>
          <a:lstStyle>
            <a:lvl1pPr algn="l">
              <a:defRPr sz="2300" b="1"/>
            </a:lvl1pPr>
          </a:lstStyle>
          <a:p>
            <a:r>
              <a:rPr lang="ta-IN" smtClean="0"/>
              <a:t>Click to edit Master title style</a:t>
            </a:r>
            <a:endParaRPr lang="en-US"/>
          </a:p>
        </p:txBody>
      </p:sp>
      <p:sp>
        <p:nvSpPr>
          <p:cNvPr id="3" name="Content Placeholder 2"/>
          <p:cNvSpPr>
            <a:spLocks noGrp="1"/>
          </p:cNvSpPr>
          <p:nvPr>
            <p:ph idx="1"/>
          </p:nvPr>
        </p:nvSpPr>
        <p:spPr>
          <a:xfrm>
            <a:off x="4178960" y="301115"/>
            <a:ext cx="5975246" cy="6454683"/>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4" name="Text Placeholder 3"/>
          <p:cNvSpPr>
            <a:spLocks noGrp="1"/>
          </p:cNvSpPr>
          <p:nvPr>
            <p:ph type="body" sz="half" idx="2"/>
          </p:nvPr>
        </p:nvSpPr>
        <p:spPr>
          <a:xfrm>
            <a:off x="534434" y="1582598"/>
            <a:ext cx="3516488" cy="5173200"/>
          </a:xfrm>
        </p:spPr>
        <p:txBody>
          <a:bodyPr/>
          <a:lstStyle>
            <a:lvl1pPr marL="0" indent="0">
              <a:buNone/>
              <a:defRPr sz="1600"/>
            </a:lvl1pPr>
            <a:lvl2pPr marL="521373" indent="0">
              <a:buNone/>
              <a:defRPr sz="1400"/>
            </a:lvl2pPr>
            <a:lvl3pPr marL="1042744" indent="0">
              <a:buNone/>
              <a:defRPr sz="1100"/>
            </a:lvl3pPr>
            <a:lvl4pPr marL="1564117" indent="0">
              <a:buNone/>
              <a:defRPr sz="1000"/>
            </a:lvl4pPr>
            <a:lvl5pPr marL="2085489" indent="0">
              <a:buNone/>
              <a:defRPr sz="1000"/>
            </a:lvl5pPr>
            <a:lvl6pPr marL="2606860" indent="0">
              <a:buNone/>
              <a:defRPr sz="1000"/>
            </a:lvl6pPr>
            <a:lvl7pPr marL="3128233" indent="0">
              <a:buNone/>
              <a:defRPr sz="1000"/>
            </a:lvl7pPr>
            <a:lvl8pPr marL="3649605" indent="0">
              <a:buNone/>
              <a:defRPr sz="1000"/>
            </a:lvl8pPr>
            <a:lvl9pPr marL="4170977" indent="0">
              <a:buNone/>
              <a:defRPr sz="1000"/>
            </a:lvl9pPr>
          </a:lstStyle>
          <a:p>
            <a:pPr lvl="0"/>
            <a:r>
              <a:rPr lang="ta-IN"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D49BE98-4A04-4E65-A07A-FC86EDDC0BE2}" type="datetime1">
              <a:rPr lang="en-US"/>
              <a:pPr>
                <a:defRPr/>
              </a:pPr>
              <a:t>1/10/2014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sr-Latn-CS"/>
          </a:p>
        </p:txBody>
      </p:sp>
      <p:sp>
        <p:nvSpPr>
          <p:cNvPr id="7" name="Slide Number Placeholder 5"/>
          <p:cNvSpPr>
            <a:spLocks noGrp="1"/>
          </p:cNvSpPr>
          <p:nvPr>
            <p:ph type="sldNum" sz="quarter" idx="12"/>
          </p:nvPr>
        </p:nvSpPr>
        <p:spPr/>
        <p:txBody>
          <a:bodyPr/>
          <a:lstStyle>
            <a:lvl1pPr>
              <a:defRPr/>
            </a:lvl1pPr>
          </a:lstStyle>
          <a:p>
            <a:pPr>
              <a:defRPr/>
            </a:pPr>
            <a:fld id="{25DFD764-FEF7-4801-8B8A-9E4BAED6158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049" y="5293995"/>
            <a:ext cx="6413183" cy="624986"/>
          </a:xfrm>
        </p:spPr>
        <p:txBody>
          <a:bodyPr anchor="b"/>
          <a:lstStyle>
            <a:lvl1pPr algn="l">
              <a:defRPr sz="2300" b="1"/>
            </a:lvl1pPr>
          </a:lstStyle>
          <a:p>
            <a:r>
              <a:rPr lang="ta-IN" smtClean="0"/>
              <a:t>Click to edit Master title style</a:t>
            </a:r>
            <a:endParaRPr lang="en-US"/>
          </a:p>
        </p:txBody>
      </p:sp>
      <p:sp>
        <p:nvSpPr>
          <p:cNvPr id="3" name="Picture Placeholder 2"/>
          <p:cNvSpPr>
            <a:spLocks noGrp="1"/>
          </p:cNvSpPr>
          <p:nvPr>
            <p:ph type="pic" idx="1"/>
          </p:nvPr>
        </p:nvSpPr>
        <p:spPr>
          <a:xfrm>
            <a:off x="2095049" y="675755"/>
            <a:ext cx="6413183" cy="4537710"/>
          </a:xfrm>
        </p:spPr>
        <p:txBody>
          <a:bodyPr rtlCol="0">
            <a:normAutofit/>
          </a:bodyPr>
          <a:lstStyle>
            <a:lvl1pPr marL="0" indent="0">
              <a:buNone/>
              <a:defRPr sz="3600"/>
            </a:lvl1pPr>
            <a:lvl2pPr marL="521373" indent="0">
              <a:buNone/>
              <a:defRPr sz="3200"/>
            </a:lvl2pPr>
            <a:lvl3pPr marL="1042744" indent="0">
              <a:buNone/>
              <a:defRPr sz="2700"/>
            </a:lvl3pPr>
            <a:lvl4pPr marL="1564117" indent="0">
              <a:buNone/>
              <a:defRPr sz="2300"/>
            </a:lvl4pPr>
            <a:lvl5pPr marL="2085489" indent="0">
              <a:buNone/>
              <a:defRPr sz="2300"/>
            </a:lvl5pPr>
            <a:lvl6pPr marL="2606860" indent="0">
              <a:buNone/>
              <a:defRPr sz="2300"/>
            </a:lvl6pPr>
            <a:lvl7pPr marL="3128233" indent="0">
              <a:buNone/>
              <a:defRPr sz="2300"/>
            </a:lvl7pPr>
            <a:lvl8pPr marL="3649605" indent="0">
              <a:buNone/>
              <a:defRPr sz="2300"/>
            </a:lvl8pPr>
            <a:lvl9pPr marL="4170977" indent="0">
              <a:buNone/>
              <a:defRPr sz="2300"/>
            </a:lvl9pPr>
          </a:lstStyle>
          <a:p>
            <a:pPr lvl="0"/>
            <a:endParaRPr lang="en-US" noProof="0" smtClean="0"/>
          </a:p>
        </p:txBody>
      </p:sp>
      <p:sp>
        <p:nvSpPr>
          <p:cNvPr id="4" name="Text Placeholder 3"/>
          <p:cNvSpPr>
            <a:spLocks noGrp="1"/>
          </p:cNvSpPr>
          <p:nvPr>
            <p:ph type="body" sz="half" idx="2"/>
          </p:nvPr>
        </p:nvSpPr>
        <p:spPr>
          <a:xfrm>
            <a:off x="2095049" y="5918981"/>
            <a:ext cx="6413183" cy="887584"/>
          </a:xfrm>
        </p:spPr>
        <p:txBody>
          <a:bodyPr/>
          <a:lstStyle>
            <a:lvl1pPr marL="0" indent="0">
              <a:buNone/>
              <a:defRPr sz="1600"/>
            </a:lvl1pPr>
            <a:lvl2pPr marL="521373" indent="0">
              <a:buNone/>
              <a:defRPr sz="1400"/>
            </a:lvl2pPr>
            <a:lvl3pPr marL="1042744" indent="0">
              <a:buNone/>
              <a:defRPr sz="1100"/>
            </a:lvl3pPr>
            <a:lvl4pPr marL="1564117" indent="0">
              <a:buNone/>
              <a:defRPr sz="1000"/>
            </a:lvl4pPr>
            <a:lvl5pPr marL="2085489" indent="0">
              <a:buNone/>
              <a:defRPr sz="1000"/>
            </a:lvl5pPr>
            <a:lvl6pPr marL="2606860" indent="0">
              <a:buNone/>
              <a:defRPr sz="1000"/>
            </a:lvl6pPr>
            <a:lvl7pPr marL="3128233" indent="0">
              <a:buNone/>
              <a:defRPr sz="1000"/>
            </a:lvl7pPr>
            <a:lvl8pPr marL="3649605" indent="0">
              <a:buNone/>
              <a:defRPr sz="1000"/>
            </a:lvl8pPr>
            <a:lvl9pPr marL="4170977" indent="0">
              <a:buNone/>
              <a:defRPr sz="1000"/>
            </a:lvl9pPr>
          </a:lstStyle>
          <a:p>
            <a:pPr lvl="0"/>
            <a:r>
              <a:rPr lang="ta-IN"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AB83C57-4522-472B-8B5C-4EF62DFFC3E0}" type="datetime1">
              <a:rPr lang="en-US"/>
              <a:pPr>
                <a:defRPr/>
              </a:pPr>
              <a:t>1/10/2014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sr-Latn-CS"/>
          </a:p>
        </p:txBody>
      </p:sp>
      <p:sp>
        <p:nvSpPr>
          <p:cNvPr id="7" name="Slide Number Placeholder 5"/>
          <p:cNvSpPr>
            <a:spLocks noGrp="1"/>
          </p:cNvSpPr>
          <p:nvPr>
            <p:ph type="sldNum" sz="quarter" idx="12"/>
          </p:nvPr>
        </p:nvSpPr>
        <p:spPr/>
        <p:txBody>
          <a:bodyPr/>
          <a:lstStyle>
            <a:lvl1pPr>
              <a:defRPr/>
            </a:lvl1pPr>
          </a:lstStyle>
          <a:p>
            <a:pPr>
              <a:defRPr/>
            </a:pPr>
            <a:fld id="{E48CB845-00D1-4021-98E7-0951A038D9D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34989" y="303213"/>
            <a:ext cx="9618663" cy="1260475"/>
          </a:xfrm>
          <a:prstGeom prst="rect">
            <a:avLst/>
          </a:prstGeom>
          <a:noFill/>
          <a:ln w="9525">
            <a:noFill/>
            <a:miter lim="800000"/>
            <a:headEnd/>
            <a:tailEnd/>
          </a:ln>
        </p:spPr>
        <p:txBody>
          <a:bodyPr vert="horz" wrap="square" lIns="104274" tIns="52138" rIns="104274" bIns="52138" numCol="1" anchor="ctr" anchorCtr="0" compatLnSpc="1">
            <a:prstTxWarp prst="textNoShape">
              <a:avLst/>
            </a:prstTxWarp>
          </a:bodyPr>
          <a:lstStyle/>
          <a:p>
            <a:pPr lvl="0"/>
            <a:r>
              <a:rPr lang="ta-IN" smtClean="0"/>
              <a:t>Click to edit Master title style</a:t>
            </a:r>
            <a:endParaRPr lang="en-US" smtClean="0"/>
          </a:p>
        </p:txBody>
      </p:sp>
      <p:sp>
        <p:nvSpPr>
          <p:cNvPr id="1027" name="Text Placeholder 2"/>
          <p:cNvSpPr>
            <a:spLocks noGrp="1"/>
          </p:cNvSpPr>
          <p:nvPr>
            <p:ph type="body" idx="1"/>
          </p:nvPr>
        </p:nvSpPr>
        <p:spPr bwMode="auto">
          <a:xfrm>
            <a:off x="534989" y="1765301"/>
            <a:ext cx="9618663" cy="4991101"/>
          </a:xfrm>
          <a:prstGeom prst="rect">
            <a:avLst/>
          </a:prstGeom>
          <a:noFill/>
          <a:ln w="9525">
            <a:noFill/>
            <a:miter lim="800000"/>
            <a:headEnd/>
            <a:tailEnd/>
          </a:ln>
        </p:spPr>
        <p:txBody>
          <a:bodyPr vert="horz" wrap="square" lIns="104274" tIns="52138" rIns="104274" bIns="52138" numCol="1" anchor="t" anchorCtr="0" compatLnSpc="1">
            <a:prstTxWarp prst="textNoShape">
              <a:avLst/>
            </a:prstTxWarp>
          </a:body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smtClean="0"/>
          </a:p>
        </p:txBody>
      </p:sp>
      <p:sp>
        <p:nvSpPr>
          <p:cNvPr id="4" name="Date Placeholder 3"/>
          <p:cNvSpPr>
            <a:spLocks noGrp="1"/>
          </p:cNvSpPr>
          <p:nvPr>
            <p:ph type="dt" sz="half" idx="2"/>
          </p:nvPr>
        </p:nvSpPr>
        <p:spPr>
          <a:xfrm>
            <a:off x="534988" y="7010400"/>
            <a:ext cx="2493962" cy="401638"/>
          </a:xfrm>
          <a:prstGeom prst="rect">
            <a:avLst/>
          </a:prstGeom>
        </p:spPr>
        <p:txBody>
          <a:bodyPr vert="horz" wrap="square" lIns="104274" tIns="52138" rIns="104274" bIns="52138" numCol="1" anchor="ctr" anchorCtr="0" compatLnSpc="1">
            <a:prstTxWarp prst="textNoShape">
              <a:avLst/>
            </a:prstTxWarp>
          </a:bodyPr>
          <a:lstStyle>
            <a:lvl1pPr>
              <a:defRPr sz="1400">
                <a:solidFill>
                  <a:srgbClr val="898989"/>
                </a:solidFill>
                <a:latin typeface="Calibri" charset="0"/>
              </a:defRPr>
            </a:lvl1pPr>
          </a:lstStyle>
          <a:p>
            <a:pPr>
              <a:defRPr/>
            </a:pPr>
            <a:fld id="{884446C2-A2FC-4D18-91FB-D829B5CC6F9C}" type="datetime1">
              <a:rPr lang="en-US"/>
              <a:pPr>
                <a:defRPr/>
              </a:pPr>
              <a:t>1/10/2014</a:t>
            </a:fld>
            <a:endParaRPr lang="en-US"/>
          </a:p>
        </p:txBody>
      </p:sp>
      <p:sp>
        <p:nvSpPr>
          <p:cNvPr id="5" name="Footer Placeholder 4"/>
          <p:cNvSpPr>
            <a:spLocks noGrp="1"/>
          </p:cNvSpPr>
          <p:nvPr>
            <p:ph type="ftr" sz="quarter" idx="3"/>
          </p:nvPr>
        </p:nvSpPr>
        <p:spPr>
          <a:xfrm>
            <a:off x="3651250" y="7010400"/>
            <a:ext cx="3386138" cy="401638"/>
          </a:xfrm>
          <a:prstGeom prst="rect">
            <a:avLst/>
          </a:prstGeom>
        </p:spPr>
        <p:txBody>
          <a:bodyPr vert="horz" wrap="square" lIns="104274" tIns="52138" rIns="104274" bIns="52138" numCol="1" anchor="ctr" anchorCtr="0" compatLnSpc="1">
            <a:prstTxWarp prst="textNoShape">
              <a:avLst/>
            </a:prstTxWarp>
          </a:bodyPr>
          <a:lstStyle>
            <a:lvl1pPr algn="ctr">
              <a:defRPr sz="1400">
                <a:solidFill>
                  <a:srgbClr val="898989"/>
                </a:solidFill>
                <a:latin typeface="Calibri" charset="0"/>
              </a:defRPr>
            </a:lvl1pPr>
          </a:lstStyle>
          <a:p>
            <a:pPr>
              <a:defRPr/>
            </a:pPr>
            <a:endParaRPr lang="sr-Latn-CS"/>
          </a:p>
        </p:txBody>
      </p:sp>
      <p:sp>
        <p:nvSpPr>
          <p:cNvPr id="6" name="Slide Number Placeholder 5"/>
          <p:cNvSpPr>
            <a:spLocks noGrp="1"/>
          </p:cNvSpPr>
          <p:nvPr>
            <p:ph type="sldNum" sz="quarter" idx="4"/>
          </p:nvPr>
        </p:nvSpPr>
        <p:spPr>
          <a:xfrm>
            <a:off x="7659688" y="7010400"/>
            <a:ext cx="2493962" cy="401638"/>
          </a:xfrm>
          <a:prstGeom prst="rect">
            <a:avLst/>
          </a:prstGeom>
        </p:spPr>
        <p:txBody>
          <a:bodyPr vert="horz" wrap="square" lIns="104274" tIns="52138" rIns="104274" bIns="52138" numCol="1" anchor="ctr" anchorCtr="0" compatLnSpc="1">
            <a:prstTxWarp prst="textNoShape">
              <a:avLst/>
            </a:prstTxWarp>
          </a:bodyPr>
          <a:lstStyle>
            <a:lvl1pPr algn="r">
              <a:defRPr sz="1400">
                <a:solidFill>
                  <a:srgbClr val="898989"/>
                </a:solidFill>
                <a:latin typeface="Calibri" charset="0"/>
              </a:defRPr>
            </a:lvl1pPr>
          </a:lstStyle>
          <a:p>
            <a:pPr>
              <a:defRPr/>
            </a:pPr>
            <a:fld id="{5B8CF5F8-636F-4CEA-AEF3-A8E93EFFA06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20636" rtl="0" eaLnBrk="0" fontAlgn="base" hangingPunct="0">
        <a:spcBef>
          <a:spcPct val="0"/>
        </a:spcBef>
        <a:spcAft>
          <a:spcPct val="0"/>
        </a:spcAft>
        <a:defRPr sz="5000" kern="1200">
          <a:solidFill>
            <a:schemeClr val="tx1"/>
          </a:solidFill>
          <a:latin typeface="+mj-lt"/>
          <a:ea typeface="ＭＳ Ｐゴシック" charset="-128"/>
          <a:cs typeface="+mj-cs"/>
        </a:defRPr>
      </a:lvl1pPr>
      <a:lvl2pPr algn="ctr" defTabSz="520636" rtl="0" eaLnBrk="0" fontAlgn="base" hangingPunct="0">
        <a:spcBef>
          <a:spcPct val="0"/>
        </a:spcBef>
        <a:spcAft>
          <a:spcPct val="0"/>
        </a:spcAft>
        <a:defRPr sz="5000">
          <a:solidFill>
            <a:schemeClr val="tx1"/>
          </a:solidFill>
          <a:latin typeface="Calibri" charset="0"/>
          <a:ea typeface="ＭＳ Ｐゴシック" charset="-128"/>
        </a:defRPr>
      </a:lvl2pPr>
      <a:lvl3pPr algn="ctr" defTabSz="520636" rtl="0" eaLnBrk="0" fontAlgn="base" hangingPunct="0">
        <a:spcBef>
          <a:spcPct val="0"/>
        </a:spcBef>
        <a:spcAft>
          <a:spcPct val="0"/>
        </a:spcAft>
        <a:defRPr sz="5000">
          <a:solidFill>
            <a:schemeClr val="tx1"/>
          </a:solidFill>
          <a:latin typeface="Calibri" charset="0"/>
          <a:ea typeface="ＭＳ Ｐゴシック" charset="-128"/>
        </a:defRPr>
      </a:lvl3pPr>
      <a:lvl4pPr algn="ctr" defTabSz="520636" rtl="0" eaLnBrk="0" fontAlgn="base" hangingPunct="0">
        <a:spcBef>
          <a:spcPct val="0"/>
        </a:spcBef>
        <a:spcAft>
          <a:spcPct val="0"/>
        </a:spcAft>
        <a:defRPr sz="5000">
          <a:solidFill>
            <a:schemeClr val="tx1"/>
          </a:solidFill>
          <a:latin typeface="Calibri" charset="0"/>
          <a:ea typeface="ＭＳ Ｐゴシック" charset="-128"/>
        </a:defRPr>
      </a:lvl4pPr>
      <a:lvl5pPr algn="ctr" defTabSz="520636" rtl="0" eaLnBrk="0" fontAlgn="base" hangingPunct="0">
        <a:spcBef>
          <a:spcPct val="0"/>
        </a:spcBef>
        <a:spcAft>
          <a:spcPct val="0"/>
        </a:spcAft>
        <a:defRPr sz="5000">
          <a:solidFill>
            <a:schemeClr val="tx1"/>
          </a:solidFill>
          <a:latin typeface="Calibri" charset="0"/>
          <a:ea typeface="ＭＳ Ｐゴシック" charset="-128"/>
        </a:defRPr>
      </a:lvl5pPr>
      <a:lvl6pPr marL="457143" algn="ctr" defTabSz="520636" rtl="0" fontAlgn="base">
        <a:spcBef>
          <a:spcPct val="0"/>
        </a:spcBef>
        <a:spcAft>
          <a:spcPct val="0"/>
        </a:spcAft>
        <a:defRPr sz="5000">
          <a:solidFill>
            <a:schemeClr val="tx1"/>
          </a:solidFill>
          <a:latin typeface="Calibri" charset="0"/>
          <a:ea typeface="ＭＳ Ｐゴシック" charset="-128"/>
        </a:defRPr>
      </a:lvl6pPr>
      <a:lvl7pPr marL="914286" algn="ctr" defTabSz="520636" rtl="0" fontAlgn="base">
        <a:spcBef>
          <a:spcPct val="0"/>
        </a:spcBef>
        <a:spcAft>
          <a:spcPct val="0"/>
        </a:spcAft>
        <a:defRPr sz="5000">
          <a:solidFill>
            <a:schemeClr val="tx1"/>
          </a:solidFill>
          <a:latin typeface="Calibri" charset="0"/>
          <a:ea typeface="ＭＳ Ｐゴシック" charset="-128"/>
        </a:defRPr>
      </a:lvl7pPr>
      <a:lvl8pPr marL="1371431" algn="ctr" defTabSz="520636" rtl="0" fontAlgn="base">
        <a:spcBef>
          <a:spcPct val="0"/>
        </a:spcBef>
        <a:spcAft>
          <a:spcPct val="0"/>
        </a:spcAft>
        <a:defRPr sz="5000">
          <a:solidFill>
            <a:schemeClr val="tx1"/>
          </a:solidFill>
          <a:latin typeface="Calibri" charset="0"/>
          <a:ea typeface="ＭＳ Ｐゴシック" charset="-128"/>
        </a:defRPr>
      </a:lvl8pPr>
      <a:lvl9pPr marL="1828574" algn="ctr" defTabSz="520636" rtl="0" fontAlgn="base">
        <a:spcBef>
          <a:spcPct val="0"/>
        </a:spcBef>
        <a:spcAft>
          <a:spcPct val="0"/>
        </a:spcAft>
        <a:defRPr sz="5000">
          <a:solidFill>
            <a:schemeClr val="tx1"/>
          </a:solidFill>
          <a:latin typeface="Calibri" charset="0"/>
          <a:ea typeface="ＭＳ Ｐゴシック" charset="-128"/>
        </a:defRPr>
      </a:lvl9pPr>
    </p:titleStyle>
    <p:bodyStyle>
      <a:lvl1pPr marL="390476" indent="-390476" algn="l" defTabSz="520636" rtl="0" eaLnBrk="0" fontAlgn="base" hangingPunct="0">
        <a:spcBef>
          <a:spcPct val="20000"/>
        </a:spcBef>
        <a:spcAft>
          <a:spcPct val="0"/>
        </a:spcAft>
        <a:buFont typeface="Arial" charset="0"/>
        <a:buChar char="•"/>
        <a:defRPr sz="3600" kern="1200">
          <a:solidFill>
            <a:schemeClr val="tx1"/>
          </a:solidFill>
          <a:latin typeface="+mn-lt"/>
          <a:ea typeface="ＭＳ Ｐゴシック" charset="-128"/>
          <a:cs typeface="+mn-cs"/>
        </a:defRPr>
      </a:lvl1pPr>
      <a:lvl2pPr marL="846033" indent="-325397" algn="l" defTabSz="520636"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mn-cs"/>
        </a:defRPr>
      </a:lvl2pPr>
      <a:lvl3pPr marL="1303176" indent="-260318" algn="l" defTabSz="520636" rtl="0" eaLnBrk="0" fontAlgn="base" hangingPunct="0">
        <a:spcBef>
          <a:spcPct val="20000"/>
        </a:spcBef>
        <a:spcAft>
          <a:spcPct val="0"/>
        </a:spcAft>
        <a:buFont typeface="Arial" charset="0"/>
        <a:buChar char="•"/>
        <a:defRPr sz="2700" kern="1200">
          <a:solidFill>
            <a:schemeClr val="tx1"/>
          </a:solidFill>
          <a:latin typeface="+mn-lt"/>
          <a:ea typeface="ＭＳ Ｐゴシック" charset="-128"/>
          <a:cs typeface="+mn-cs"/>
        </a:defRPr>
      </a:lvl3pPr>
      <a:lvl4pPr marL="1823812" indent="-260318" algn="l" defTabSz="520636" rtl="0" eaLnBrk="0" fontAlgn="base" hangingPunct="0">
        <a:spcBef>
          <a:spcPct val="20000"/>
        </a:spcBef>
        <a:spcAft>
          <a:spcPct val="0"/>
        </a:spcAft>
        <a:buFont typeface="Arial" charset="0"/>
        <a:buChar char="–"/>
        <a:defRPr sz="2300" kern="1200">
          <a:solidFill>
            <a:schemeClr val="tx1"/>
          </a:solidFill>
          <a:latin typeface="+mn-lt"/>
          <a:ea typeface="ＭＳ Ｐゴシック" charset="-128"/>
          <a:cs typeface="+mn-cs"/>
        </a:defRPr>
      </a:lvl4pPr>
      <a:lvl5pPr marL="2346035" indent="-260318" algn="l" defTabSz="520636" rtl="0" eaLnBrk="0" fontAlgn="base" hangingPunct="0">
        <a:spcBef>
          <a:spcPct val="20000"/>
        </a:spcBef>
        <a:spcAft>
          <a:spcPct val="0"/>
        </a:spcAft>
        <a:buFont typeface="Arial" charset="0"/>
        <a:buChar char="»"/>
        <a:defRPr sz="2300" kern="1200">
          <a:solidFill>
            <a:schemeClr val="tx1"/>
          </a:solidFill>
          <a:latin typeface="+mn-lt"/>
          <a:ea typeface="ＭＳ Ｐゴシック" charset="-128"/>
          <a:cs typeface="+mn-cs"/>
        </a:defRPr>
      </a:lvl5pPr>
      <a:lvl6pPr marL="2867547" indent="-260685" algn="l" defTabSz="521373" rtl="0" eaLnBrk="1" latinLnBrk="0" hangingPunct="1">
        <a:spcBef>
          <a:spcPct val="20000"/>
        </a:spcBef>
        <a:buFont typeface="Arial"/>
        <a:buChar char="•"/>
        <a:defRPr sz="2300" kern="1200">
          <a:solidFill>
            <a:schemeClr val="tx1"/>
          </a:solidFill>
          <a:latin typeface="+mn-lt"/>
          <a:ea typeface="+mn-ea"/>
          <a:cs typeface="+mn-cs"/>
        </a:defRPr>
      </a:lvl6pPr>
      <a:lvl7pPr marL="3388919" indent="-260685" algn="l" defTabSz="521373" rtl="0" eaLnBrk="1" latinLnBrk="0" hangingPunct="1">
        <a:spcBef>
          <a:spcPct val="20000"/>
        </a:spcBef>
        <a:buFont typeface="Arial"/>
        <a:buChar char="•"/>
        <a:defRPr sz="2300" kern="1200">
          <a:solidFill>
            <a:schemeClr val="tx1"/>
          </a:solidFill>
          <a:latin typeface="+mn-lt"/>
          <a:ea typeface="+mn-ea"/>
          <a:cs typeface="+mn-cs"/>
        </a:defRPr>
      </a:lvl7pPr>
      <a:lvl8pPr marL="3910291" indent="-260685" algn="l" defTabSz="521373" rtl="0" eaLnBrk="1" latinLnBrk="0" hangingPunct="1">
        <a:spcBef>
          <a:spcPct val="20000"/>
        </a:spcBef>
        <a:buFont typeface="Arial"/>
        <a:buChar char="•"/>
        <a:defRPr sz="2300" kern="1200">
          <a:solidFill>
            <a:schemeClr val="tx1"/>
          </a:solidFill>
          <a:latin typeface="+mn-lt"/>
          <a:ea typeface="+mn-ea"/>
          <a:cs typeface="+mn-cs"/>
        </a:defRPr>
      </a:lvl8pPr>
      <a:lvl9pPr marL="4431663" indent="-260685" algn="l" defTabSz="521373"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21373" rtl="0" eaLnBrk="1" latinLnBrk="0" hangingPunct="1">
        <a:defRPr sz="2100" kern="1200">
          <a:solidFill>
            <a:schemeClr val="tx1"/>
          </a:solidFill>
          <a:latin typeface="+mn-lt"/>
          <a:ea typeface="+mn-ea"/>
          <a:cs typeface="+mn-cs"/>
        </a:defRPr>
      </a:lvl1pPr>
      <a:lvl2pPr marL="521373" algn="l" defTabSz="521373" rtl="0" eaLnBrk="1" latinLnBrk="0" hangingPunct="1">
        <a:defRPr sz="2100" kern="1200">
          <a:solidFill>
            <a:schemeClr val="tx1"/>
          </a:solidFill>
          <a:latin typeface="+mn-lt"/>
          <a:ea typeface="+mn-ea"/>
          <a:cs typeface="+mn-cs"/>
        </a:defRPr>
      </a:lvl2pPr>
      <a:lvl3pPr marL="1042744" algn="l" defTabSz="521373" rtl="0" eaLnBrk="1" latinLnBrk="0" hangingPunct="1">
        <a:defRPr sz="2100" kern="1200">
          <a:solidFill>
            <a:schemeClr val="tx1"/>
          </a:solidFill>
          <a:latin typeface="+mn-lt"/>
          <a:ea typeface="+mn-ea"/>
          <a:cs typeface="+mn-cs"/>
        </a:defRPr>
      </a:lvl3pPr>
      <a:lvl4pPr marL="1564117" algn="l" defTabSz="521373" rtl="0" eaLnBrk="1" latinLnBrk="0" hangingPunct="1">
        <a:defRPr sz="2100" kern="1200">
          <a:solidFill>
            <a:schemeClr val="tx1"/>
          </a:solidFill>
          <a:latin typeface="+mn-lt"/>
          <a:ea typeface="+mn-ea"/>
          <a:cs typeface="+mn-cs"/>
        </a:defRPr>
      </a:lvl4pPr>
      <a:lvl5pPr marL="2085489" algn="l" defTabSz="521373" rtl="0" eaLnBrk="1" latinLnBrk="0" hangingPunct="1">
        <a:defRPr sz="2100" kern="1200">
          <a:solidFill>
            <a:schemeClr val="tx1"/>
          </a:solidFill>
          <a:latin typeface="+mn-lt"/>
          <a:ea typeface="+mn-ea"/>
          <a:cs typeface="+mn-cs"/>
        </a:defRPr>
      </a:lvl5pPr>
      <a:lvl6pPr marL="2606860" algn="l" defTabSz="521373" rtl="0" eaLnBrk="1" latinLnBrk="0" hangingPunct="1">
        <a:defRPr sz="2100" kern="1200">
          <a:solidFill>
            <a:schemeClr val="tx1"/>
          </a:solidFill>
          <a:latin typeface="+mn-lt"/>
          <a:ea typeface="+mn-ea"/>
          <a:cs typeface="+mn-cs"/>
        </a:defRPr>
      </a:lvl6pPr>
      <a:lvl7pPr marL="3128233" algn="l" defTabSz="521373" rtl="0" eaLnBrk="1" latinLnBrk="0" hangingPunct="1">
        <a:defRPr sz="2100" kern="1200">
          <a:solidFill>
            <a:schemeClr val="tx1"/>
          </a:solidFill>
          <a:latin typeface="+mn-lt"/>
          <a:ea typeface="+mn-ea"/>
          <a:cs typeface="+mn-cs"/>
        </a:defRPr>
      </a:lvl7pPr>
      <a:lvl8pPr marL="3649605" algn="l" defTabSz="521373" rtl="0" eaLnBrk="1" latinLnBrk="0" hangingPunct="1">
        <a:defRPr sz="2100" kern="1200">
          <a:solidFill>
            <a:schemeClr val="tx1"/>
          </a:solidFill>
          <a:latin typeface="+mn-lt"/>
          <a:ea typeface="+mn-ea"/>
          <a:cs typeface="+mn-cs"/>
        </a:defRPr>
      </a:lvl8pPr>
      <a:lvl9pPr marL="4170977" algn="l" defTabSz="521373"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432" y="302865"/>
            <a:ext cx="9619774" cy="1260475"/>
          </a:xfrm>
          <a:prstGeom prst="rect">
            <a:avLst/>
          </a:prstGeom>
        </p:spPr>
        <p:txBody>
          <a:bodyPr vert="horz" lIns="104287" tIns="52144" rIns="104287" bIns="52144" rtlCol="0" anchor="ctr">
            <a:normAutofit/>
          </a:bodyPr>
          <a:lstStyle/>
          <a:p>
            <a:r>
              <a:rPr lang="en-US" smtClean="0"/>
              <a:t>Click to edit Master title style</a:t>
            </a:r>
            <a:endParaRPr lang="hr-HR"/>
          </a:p>
        </p:txBody>
      </p:sp>
      <p:sp>
        <p:nvSpPr>
          <p:cNvPr id="3" name="Text Placeholder 2"/>
          <p:cNvSpPr>
            <a:spLocks noGrp="1"/>
          </p:cNvSpPr>
          <p:nvPr>
            <p:ph type="body" idx="1"/>
          </p:nvPr>
        </p:nvSpPr>
        <p:spPr>
          <a:xfrm>
            <a:off x="534432" y="1764666"/>
            <a:ext cx="9619774" cy="4991131"/>
          </a:xfrm>
          <a:prstGeom prst="rect">
            <a:avLst/>
          </a:prstGeom>
        </p:spPr>
        <p:txBody>
          <a:bodyPr vert="horz" lIns="104287" tIns="52144" rIns="104287" bIns="5214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2"/>
          </p:nvPr>
        </p:nvSpPr>
        <p:spPr>
          <a:xfrm>
            <a:off x="534432" y="7009642"/>
            <a:ext cx="2494016" cy="402652"/>
          </a:xfrm>
          <a:prstGeom prst="rect">
            <a:avLst/>
          </a:prstGeom>
        </p:spPr>
        <p:txBody>
          <a:bodyPr vert="horz" lIns="104287" tIns="52144" rIns="104287" bIns="52144" rtlCol="0" anchor="ctr"/>
          <a:lstStyle>
            <a:lvl1pPr algn="l">
              <a:defRPr sz="1400">
                <a:solidFill>
                  <a:schemeClr val="tx1">
                    <a:tint val="75000"/>
                  </a:schemeClr>
                </a:solidFill>
              </a:defRPr>
            </a:lvl1pPr>
          </a:lstStyle>
          <a:p>
            <a:pPr defTabSz="1042873" fontAlgn="auto">
              <a:spcBef>
                <a:spcPts val="0"/>
              </a:spcBef>
              <a:spcAft>
                <a:spcPts val="0"/>
              </a:spcAft>
            </a:pPr>
            <a:fld id="{35535207-2EA1-40F2-9F02-2C64801AF65E}" type="datetimeFigureOut">
              <a:rPr lang="hr-HR" smtClean="0">
                <a:solidFill>
                  <a:prstClr val="black">
                    <a:tint val="75000"/>
                  </a:prstClr>
                </a:solidFill>
                <a:latin typeface="Calibri"/>
              </a:rPr>
              <a:pPr defTabSz="1042873" fontAlgn="auto">
                <a:spcBef>
                  <a:spcPts val="0"/>
                </a:spcBef>
                <a:spcAft>
                  <a:spcPts val="0"/>
                </a:spcAft>
              </a:pPr>
              <a:t>10.1.2014.</a:t>
            </a:fld>
            <a:endParaRPr lang="hr-HR">
              <a:solidFill>
                <a:prstClr val="black">
                  <a:tint val="75000"/>
                </a:prstClr>
              </a:solidFill>
              <a:latin typeface="Calibri"/>
            </a:endParaRPr>
          </a:p>
        </p:txBody>
      </p:sp>
      <p:sp>
        <p:nvSpPr>
          <p:cNvPr id="5" name="Footer Placeholder 4"/>
          <p:cNvSpPr>
            <a:spLocks noGrp="1"/>
          </p:cNvSpPr>
          <p:nvPr>
            <p:ph type="ftr" sz="quarter" idx="3"/>
          </p:nvPr>
        </p:nvSpPr>
        <p:spPr>
          <a:xfrm>
            <a:off x="3651952" y="7009642"/>
            <a:ext cx="3384735" cy="402652"/>
          </a:xfrm>
          <a:prstGeom prst="rect">
            <a:avLst/>
          </a:prstGeom>
        </p:spPr>
        <p:txBody>
          <a:bodyPr vert="horz" lIns="104287" tIns="52144" rIns="104287" bIns="52144" rtlCol="0" anchor="ctr"/>
          <a:lstStyle>
            <a:lvl1pPr algn="ctr">
              <a:defRPr sz="1400">
                <a:solidFill>
                  <a:schemeClr val="tx1">
                    <a:tint val="75000"/>
                  </a:schemeClr>
                </a:solidFill>
              </a:defRPr>
            </a:lvl1pPr>
          </a:lstStyle>
          <a:p>
            <a:pPr defTabSz="1042873" fontAlgn="auto">
              <a:spcBef>
                <a:spcPts val="0"/>
              </a:spcBef>
              <a:spcAft>
                <a:spcPts val="0"/>
              </a:spcAft>
            </a:pPr>
            <a:endParaRPr lang="hr-HR">
              <a:solidFill>
                <a:prstClr val="black">
                  <a:tint val="75000"/>
                </a:prstClr>
              </a:solidFill>
              <a:latin typeface="Calibri"/>
            </a:endParaRPr>
          </a:p>
        </p:txBody>
      </p:sp>
      <p:sp>
        <p:nvSpPr>
          <p:cNvPr id="6" name="Slide Number Placeholder 5"/>
          <p:cNvSpPr>
            <a:spLocks noGrp="1"/>
          </p:cNvSpPr>
          <p:nvPr>
            <p:ph type="sldNum" sz="quarter" idx="4"/>
          </p:nvPr>
        </p:nvSpPr>
        <p:spPr>
          <a:xfrm>
            <a:off x="7660190" y="7009642"/>
            <a:ext cx="2494016" cy="402652"/>
          </a:xfrm>
          <a:prstGeom prst="rect">
            <a:avLst/>
          </a:prstGeom>
        </p:spPr>
        <p:txBody>
          <a:bodyPr vert="horz" lIns="104287" tIns="52144" rIns="104287" bIns="52144" rtlCol="0" anchor="ctr"/>
          <a:lstStyle>
            <a:lvl1pPr algn="r">
              <a:defRPr sz="1400">
                <a:solidFill>
                  <a:schemeClr val="tx1">
                    <a:tint val="75000"/>
                  </a:schemeClr>
                </a:solidFill>
              </a:defRPr>
            </a:lvl1pPr>
          </a:lstStyle>
          <a:p>
            <a:pPr defTabSz="1042873" fontAlgn="auto">
              <a:spcBef>
                <a:spcPts val="0"/>
              </a:spcBef>
              <a:spcAft>
                <a:spcPts val="0"/>
              </a:spcAft>
            </a:pPr>
            <a:fld id="{D94C73EA-6511-43BA-8A37-8BC4C53C86FB}" type="slidenum">
              <a:rPr lang="hr-HR" smtClean="0">
                <a:solidFill>
                  <a:prstClr val="black">
                    <a:tint val="75000"/>
                  </a:prstClr>
                </a:solidFill>
                <a:latin typeface="Calibri"/>
              </a:rPr>
              <a:pPr defTabSz="1042873" fontAlgn="auto">
                <a:spcBef>
                  <a:spcPts val="0"/>
                </a:spcBef>
                <a:spcAft>
                  <a:spcPts val="0"/>
                </a:spcAft>
              </a:pPr>
              <a:t>‹#›</a:t>
            </a:fld>
            <a:endParaRPr lang="hr-HR">
              <a:solidFill>
                <a:prstClr val="black">
                  <a:tint val="75000"/>
                </a:prstClr>
              </a:solidFill>
              <a:latin typeface="Calibri"/>
            </a:endParaRPr>
          </a:p>
        </p:txBody>
      </p:sp>
    </p:spTree>
    <p:extLst>
      <p:ext uri="{BB962C8B-B14F-4D97-AF65-F5344CB8AC3E}">
        <p14:creationId xmlns:p14="http://schemas.microsoft.com/office/powerpoint/2010/main" val="14700008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042873" rtl="0" eaLnBrk="1" latinLnBrk="0" hangingPunct="1">
        <a:spcBef>
          <a:spcPct val="0"/>
        </a:spcBef>
        <a:buNone/>
        <a:defRPr sz="5000" kern="1200">
          <a:solidFill>
            <a:schemeClr val="tx1"/>
          </a:solidFill>
          <a:latin typeface="+mj-lt"/>
          <a:ea typeface="+mj-ea"/>
          <a:cs typeface="+mj-cs"/>
        </a:defRPr>
      </a:lvl1pPr>
    </p:titleStyle>
    <p:bodyStyle>
      <a:lvl1pPr marL="391077" indent="-391077" algn="l" defTabSz="1042873"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47334" indent="-325898" algn="l" defTabSz="104287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303592" indent="-260718" algn="l" defTabSz="1042873"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825028" indent="-260718" algn="l" defTabSz="1042873"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46465" indent="-260718" algn="l" defTabSz="1042873"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67901" indent="-260718" algn="l" defTabSz="1042873"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338" indent="-260718" algn="l" defTabSz="1042873"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0775" indent="-260718" algn="l" defTabSz="1042873"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211" indent="-260718" algn="l" defTabSz="1042873"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sr-Latn-RS"/>
      </a:defPPr>
      <a:lvl1pPr marL="0" algn="l" defTabSz="1042873" rtl="0" eaLnBrk="1" latinLnBrk="0" hangingPunct="1">
        <a:defRPr sz="2100" kern="1200">
          <a:solidFill>
            <a:schemeClr val="tx1"/>
          </a:solidFill>
          <a:latin typeface="+mn-lt"/>
          <a:ea typeface="+mn-ea"/>
          <a:cs typeface="+mn-cs"/>
        </a:defRPr>
      </a:lvl1pPr>
      <a:lvl2pPr marL="521437" algn="l" defTabSz="1042873" rtl="0" eaLnBrk="1" latinLnBrk="0" hangingPunct="1">
        <a:defRPr sz="2100" kern="1200">
          <a:solidFill>
            <a:schemeClr val="tx1"/>
          </a:solidFill>
          <a:latin typeface="+mn-lt"/>
          <a:ea typeface="+mn-ea"/>
          <a:cs typeface="+mn-cs"/>
        </a:defRPr>
      </a:lvl2pPr>
      <a:lvl3pPr marL="1042873" algn="l" defTabSz="1042873" rtl="0" eaLnBrk="1" latinLnBrk="0" hangingPunct="1">
        <a:defRPr sz="2100" kern="1200">
          <a:solidFill>
            <a:schemeClr val="tx1"/>
          </a:solidFill>
          <a:latin typeface="+mn-lt"/>
          <a:ea typeface="+mn-ea"/>
          <a:cs typeface="+mn-cs"/>
        </a:defRPr>
      </a:lvl3pPr>
      <a:lvl4pPr marL="1564310" algn="l" defTabSz="1042873" rtl="0" eaLnBrk="1" latinLnBrk="0" hangingPunct="1">
        <a:defRPr sz="2100" kern="1200">
          <a:solidFill>
            <a:schemeClr val="tx1"/>
          </a:solidFill>
          <a:latin typeface="+mn-lt"/>
          <a:ea typeface="+mn-ea"/>
          <a:cs typeface="+mn-cs"/>
        </a:defRPr>
      </a:lvl4pPr>
      <a:lvl5pPr marL="2085746" algn="l" defTabSz="1042873" rtl="0" eaLnBrk="1" latinLnBrk="0" hangingPunct="1">
        <a:defRPr sz="2100" kern="1200">
          <a:solidFill>
            <a:schemeClr val="tx1"/>
          </a:solidFill>
          <a:latin typeface="+mn-lt"/>
          <a:ea typeface="+mn-ea"/>
          <a:cs typeface="+mn-cs"/>
        </a:defRPr>
      </a:lvl5pPr>
      <a:lvl6pPr marL="2607183" algn="l" defTabSz="1042873" rtl="0" eaLnBrk="1" latinLnBrk="0" hangingPunct="1">
        <a:defRPr sz="2100" kern="1200">
          <a:solidFill>
            <a:schemeClr val="tx1"/>
          </a:solidFill>
          <a:latin typeface="+mn-lt"/>
          <a:ea typeface="+mn-ea"/>
          <a:cs typeface="+mn-cs"/>
        </a:defRPr>
      </a:lvl6pPr>
      <a:lvl7pPr marL="3128620" algn="l" defTabSz="1042873" rtl="0" eaLnBrk="1" latinLnBrk="0" hangingPunct="1">
        <a:defRPr sz="2100" kern="1200">
          <a:solidFill>
            <a:schemeClr val="tx1"/>
          </a:solidFill>
          <a:latin typeface="+mn-lt"/>
          <a:ea typeface="+mn-ea"/>
          <a:cs typeface="+mn-cs"/>
        </a:defRPr>
      </a:lvl7pPr>
      <a:lvl8pPr marL="3650056" algn="l" defTabSz="1042873" rtl="0" eaLnBrk="1" latinLnBrk="0" hangingPunct="1">
        <a:defRPr sz="2100" kern="1200">
          <a:solidFill>
            <a:schemeClr val="tx1"/>
          </a:solidFill>
          <a:latin typeface="+mn-lt"/>
          <a:ea typeface="+mn-ea"/>
          <a:cs typeface="+mn-cs"/>
        </a:defRPr>
      </a:lvl8pPr>
      <a:lvl9pPr marL="4171493" algn="l" defTabSz="1042873"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narodne-novine.nn.hr/clanci/sluzbeni/2013_06_72_1434.html"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hyperlink" Target="http://www.strukturnifondovi.hr/contest/open/shema-dodjele-bespovratnih-sredstava-za-poslovnu-infrastrukturu" TargetMode="External"/><Relationship Id="rId4" Type="http://schemas.openxmlformats.org/officeDocument/2006/relationships/hyperlink" Target="https://scf-wf.mrrfeu.hr/a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5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www.strukturnifondovi.hr/contest/open/shema-dodjele-bespovratnih-sredstava-za-poslovnu-infrastrukturu" TargetMode="External"/><Relationship Id="rId4" Type="http://schemas.openxmlformats.org/officeDocument/2006/relationships/hyperlink" Target="mailto:poziv.poslovna-infrastruktura@mrrfeu.hr"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www.strukturnifondovi.hr/" TargetMode="External"/><Relationship Id="rId4" Type="http://schemas.openxmlformats.org/officeDocument/2006/relationships/hyperlink" Target="mailto:poziv.poslovna-infrastruktura@mrrfeu.hr"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strukturnifondovi.hr/"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1648" y="1934063"/>
            <a:ext cx="9085342" cy="4107347"/>
          </a:xfrm>
        </p:spPr>
        <p:txBody>
          <a:bodyPr>
            <a:normAutofit fontScale="90000"/>
          </a:bodyPr>
          <a:lstStyle/>
          <a:p>
            <a:r>
              <a:rPr lang="hr-HR" sz="4400" b="1" i="1" dirty="0" smtClean="0">
                <a:ea typeface="Calibri"/>
                <a:cs typeface="Times New Roman"/>
              </a:rPr>
              <a:t>OPERATIVNI PROGRAM REGIONALNA KONKURENTNOST 2007.-2013.</a:t>
            </a:r>
            <a:br>
              <a:rPr lang="hr-HR" sz="4400" b="1" i="1" dirty="0" smtClean="0">
                <a:ea typeface="Calibri"/>
                <a:cs typeface="Times New Roman"/>
              </a:rPr>
            </a:br>
            <a:r>
              <a:rPr lang="hr-HR" sz="4400" b="1" i="1" dirty="0" smtClean="0">
                <a:ea typeface="Calibri"/>
                <a:cs typeface="Times New Roman"/>
              </a:rPr>
              <a:t/>
            </a:r>
            <a:br>
              <a:rPr lang="hr-HR" sz="4400" b="1" i="1" dirty="0" smtClean="0">
                <a:ea typeface="Calibri"/>
                <a:cs typeface="Times New Roman"/>
              </a:rPr>
            </a:br>
            <a:r>
              <a:rPr lang="hr-HR" sz="2700" b="1" dirty="0" smtClean="0">
                <a:ea typeface="Calibri"/>
                <a:cs typeface="Times New Roman"/>
              </a:rPr>
              <a:t>Informativna </a:t>
            </a:r>
            <a:r>
              <a:rPr lang="hr-HR" sz="2700" b="1" dirty="0">
                <a:ea typeface="Calibri"/>
                <a:cs typeface="Times New Roman"/>
              </a:rPr>
              <a:t>radionica </a:t>
            </a:r>
            <a:br>
              <a:rPr lang="hr-HR" sz="2700" b="1" dirty="0">
                <a:ea typeface="Calibri"/>
                <a:cs typeface="Times New Roman"/>
              </a:rPr>
            </a:br>
            <a:r>
              <a:rPr lang="hr-HR" sz="2700" b="1" i="1" dirty="0">
                <a:ea typeface="Calibri"/>
                <a:cs typeface="Times New Roman"/>
              </a:rPr>
              <a:t>Shema dodjele bespovratnih sredstava </a:t>
            </a:r>
            <a:br>
              <a:rPr lang="hr-HR" sz="2700" b="1" i="1" dirty="0">
                <a:ea typeface="Calibri"/>
                <a:cs typeface="Times New Roman"/>
              </a:rPr>
            </a:br>
            <a:r>
              <a:rPr lang="hr-HR" sz="2700" b="1" i="1" dirty="0">
                <a:ea typeface="Calibri"/>
                <a:cs typeface="Times New Roman"/>
              </a:rPr>
              <a:t>za poslovnu infrastrukturu </a:t>
            </a:r>
            <a:br>
              <a:rPr lang="hr-HR" sz="2700" b="1" i="1" dirty="0">
                <a:ea typeface="Calibri"/>
                <a:cs typeface="Times New Roman"/>
              </a:rPr>
            </a:br>
            <a:r>
              <a:rPr lang="hr-HR" sz="2700" b="1" i="1" dirty="0">
                <a:ea typeface="Calibri"/>
                <a:cs typeface="Times New Roman"/>
              </a:rPr>
              <a:t>4. poziv</a:t>
            </a:r>
            <a:br>
              <a:rPr lang="hr-HR" sz="2700" b="1" i="1" dirty="0">
                <a:ea typeface="Calibri"/>
                <a:cs typeface="Times New Roman"/>
              </a:rPr>
            </a:br>
            <a:r>
              <a:rPr lang="hr-HR" sz="2300" b="1" i="1" dirty="0">
                <a:ea typeface="Calibri"/>
                <a:cs typeface="Times New Roman"/>
              </a:rPr>
              <a:t/>
            </a:r>
            <a:br>
              <a:rPr lang="hr-HR" sz="2300" b="1" i="1" dirty="0">
                <a:ea typeface="Calibri"/>
                <a:cs typeface="Times New Roman"/>
              </a:rPr>
            </a:br>
            <a:r>
              <a:rPr lang="hr-HR" sz="1800" b="1" i="1" dirty="0">
                <a:ea typeface="Calibri"/>
                <a:cs typeface="Times New Roman"/>
              </a:rPr>
              <a:t/>
            </a:r>
            <a:br>
              <a:rPr lang="hr-HR" sz="1800" b="1" i="1" dirty="0">
                <a:ea typeface="Calibri"/>
                <a:cs typeface="Times New Roman"/>
              </a:rPr>
            </a:br>
            <a:r>
              <a:rPr lang="hr-HR" sz="1800" b="1" dirty="0">
                <a:ea typeface="Calibri"/>
                <a:cs typeface="Times New Roman"/>
              </a:rPr>
              <a:t>Zagreb, </a:t>
            </a:r>
            <a:r>
              <a:rPr lang="hr-HR" sz="1800" b="1" dirty="0" smtClean="0">
                <a:ea typeface="Calibri"/>
                <a:cs typeface="Times New Roman"/>
              </a:rPr>
              <a:t>13</a:t>
            </a:r>
            <a:r>
              <a:rPr lang="hr-HR" sz="1800" b="1" dirty="0" smtClean="0">
                <a:ea typeface="Calibri"/>
                <a:cs typeface="Times New Roman"/>
              </a:rPr>
              <a:t>. siječnja </a:t>
            </a:r>
            <a:r>
              <a:rPr lang="hr-HR" sz="1800" b="1" dirty="0" smtClean="0">
                <a:ea typeface="Calibri"/>
                <a:cs typeface="Times New Roman"/>
              </a:rPr>
              <a:t>2014. godine</a:t>
            </a:r>
            <a:endParaRPr lang="hr-HR" sz="1800" b="1" dirty="0">
              <a:ea typeface="Calibri"/>
              <a:cs typeface="Times New Roman"/>
            </a:endParaRPr>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4010" y="687763"/>
            <a:ext cx="2124367" cy="1202353"/>
          </a:xfrm>
          <a:prstGeom prst="rect">
            <a:avLst/>
          </a:prstGeom>
          <a:noFill/>
          <a:ln>
            <a:noFill/>
          </a:ln>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7314503" y="1115331"/>
            <a:ext cx="2204532" cy="542004"/>
          </a:xfrm>
          <a:prstGeom prst="rect">
            <a:avLst/>
          </a:prstGeom>
        </p:spPr>
      </p:pic>
      <p:pic>
        <p:nvPicPr>
          <p:cNvPr id="6" name="Picture 5" descr="C:\Users\kherceg\Desktop\flag_yellow_low.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11483" y="927955"/>
            <a:ext cx="1123049" cy="721972"/>
          </a:xfrm>
          <a:prstGeom prst="rect">
            <a:avLst/>
          </a:prstGeom>
          <a:noFill/>
          <a:ln>
            <a:noFill/>
          </a:ln>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5727" y="6163691"/>
            <a:ext cx="3030187" cy="60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76071" y="6041410"/>
            <a:ext cx="1430922" cy="468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33846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OPP1.eps"/>
          <p:cNvPicPr>
            <a:picLocks noChangeAspect="1"/>
          </p:cNvPicPr>
          <p:nvPr/>
        </p:nvPicPr>
        <p:blipFill>
          <a:blip r:embed="rId3"/>
          <a:srcRect/>
          <a:stretch>
            <a:fillRect/>
          </a:stretch>
        </p:blipFill>
        <p:spPr bwMode="auto">
          <a:xfrm>
            <a:off x="1589" y="0"/>
            <a:ext cx="10685462" cy="7562850"/>
          </a:xfrm>
          <a:prstGeom prst="rect">
            <a:avLst/>
          </a:prstGeom>
          <a:noFill/>
          <a:ln w="9525">
            <a:noFill/>
            <a:miter lim="800000"/>
            <a:headEnd/>
            <a:tailEnd/>
          </a:ln>
        </p:spPr>
      </p:pic>
      <p:sp>
        <p:nvSpPr>
          <p:cNvPr id="3075" name="Title 1"/>
          <p:cNvSpPr>
            <a:spLocks noGrp="1"/>
          </p:cNvSpPr>
          <p:nvPr>
            <p:ph type="title"/>
          </p:nvPr>
        </p:nvSpPr>
        <p:spPr>
          <a:xfrm>
            <a:off x="1589" y="181026"/>
            <a:ext cx="10383290" cy="720080"/>
          </a:xfrm>
        </p:spPr>
        <p:txBody>
          <a:bodyPr/>
          <a:lstStyle/>
          <a:p>
            <a:pPr eaLnBrk="1" hangingPunct="1"/>
            <a:r>
              <a:rPr lang="hr-HR" sz="4000" dirty="0" smtClean="0"/>
              <a:t>ŠTO SADRŽE UPUTE ZA PRIJAVITELJE?</a:t>
            </a:r>
            <a:endParaRPr lang="hr-HR" sz="4000" dirty="0"/>
          </a:p>
        </p:txBody>
      </p:sp>
      <p:sp>
        <p:nvSpPr>
          <p:cNvPr id="3076" name="Content Placeholder 2"/>
          <p:cNvSpPr>
            <a:spLocks noGrp="1"/>
          </p:cNvSpPr>
          <p:nvPr>
            <p:ph idx="1"/>
          </p:nvPr>
        </p:nvSpPr>
        <p:spPr>
          <a:xfrm>
            <a:off x="534989" y="2125241"/>
            <a:ext cx="9618663" cy="4631161"/>
          </a:xfrm>
        </p:spPr>
        <p:txBody>
          <a:bodyPr/>
          <a:lstStyle/>
          <a:p>
            <a:pPr>
              <a:lnSpc>
                <a:spcPct val="80000"/>
              </a:lnSpc>
              <a:buFont typeface="Wingdings" panose="05000000000000000000" pitchFamily="2" charset="2"/>
              <a:buChar char="Ø"/>
            </a:pPr>
            <a:r>
              <a:rPr lang="hr-HR" dirty="0" smtClean="0">
                <a:cs typeface="Calibri"/>
              </a:rPr>
              <a:t>Upute </a:t>
            </a:r>
            <a:r>
              <a:rPr lang="hr-HR" dirty="0">
                <a:cs typeface="Calibri"/>
              </a:rPr>
              <a:t>objašnjavaju</a:t>
            </a:r>
            <a:r>
              <a:rPr lang="hr-HR" dirty="0" smtClean="0">
                <a:cs typeface="Calibri"/>
              </a:rPr>
              <a:t>:</a:t>
            </a:r>
            <a:endParaRPr lang="hr-HR" dirty="0">
              <a:cs typeface="Calibri"/>
            </a:endParaRPr>
          </a:p>
          <a:p>
            <a:pPr>
              <a:lnSpc>
                <a:spcPct val="150000"/>
              </a:lnSpc>
              <a:buFont typeface="Wingdings" panose="05000000000000000000" pitchFamily="2" charset="2"/>
              <a:buChar char="§"/>
            </a:pPr>
            <a:r>
              <a:rPr lang="hr-HR" sz="2800" dirty="0" smtClean="0">
                <a:cs typeface="Calibri"/>
              </a:rPr>
              <a:t>CILJEVE POZIVA</a:t>
            </a:r>
          </a:p>
          <a:p>
            <a:pPr>
              <a:lnSpc>
                <a:spcPct val="150000"/>
              </a:lnSpc>
              <a:buFont typeface="Wingdings" panose="05000000000000000000" pitchFamily="2" charset="2"/>
              <a:buChar char="§"/>
            </a:pPr>
            <a:r>
              <a:rPr lang="hr-HR" sz="2800" dirty="0" smtClean="0">
                <a:cs typeface="Calibri"/>
              </a:rPr>
              <a:t>PRAVILA U VEZI PRIHVATLJIVOSTI PRIJAVITELJA </a:t>
            </a:r>
            <a:r>
              <a:rPr lang="ta-IN" sz="2800" dirty="0" smtClean="0">
                <a:cs typeface="Calibri"/>
              </a:rPr>
              <a:t>I </a:t>
            </a:r>
            <a:r>
              <a:rPr lang="hr-HR" sz="2800" dirty="0" smtClean="0">
                <a:cs typeface="Calibri"/>
              </a:rPr>
              <a:t>PARTNERA</a:t>
            </a:r>
            <a:endParaRPr lang="ta-IN" sz="2800" dirty="0" smtClean="0">
              <a:cs typeface="Calibri"/>
            </a:endParaRPr>
          </a:p>
          <a:p>
            <a:pPr>
              <a:lnSpc>
                <a:spcPct val="150000"/>
              </a:lnSpc>
              <a:buFont typeface="Wingdings" panose="05000000000000000000" pitchFamily="2" charset="2"/>
              <a:buChar char="§"/>
            </a:pPr>
            <a:r>
              <a:rPr lang="hr-HR" sz="2800" dirty="0" smtClean="0">
                <a:cs typeface="Calibri"/>
              </a:rPr>
              <a:t>VRSTE PRIHVATLJIVIH AKTIVNOSTI I TROŠKOVA</a:t>
            </a:r>
          </a:p>
          <a:p>
            <a:pPr>
              <a:lnSpc>
                <a:spcPct val="150000"/>
              </a:lnSpc>
              <a:buFont typeface="Wingdings" panose="05000000000000000000" pitchFamily="2" charset="2"/>
              <a:buChar char="§"/>
            </a:pPr>
            <a:r>
              <a:rPr lang="hr-HR" sz="2800" dirty="0" smtClean="0">
                <a:cs typeface="Calibri"/>
              </a:rPr>
              <a:t>KRITERIJE ZA ODABIR PROJEKATA</a:t>
            </a:r>
          </a:p>
          <a:p>
            <a:pPr>
              <a:lnSpc>
                <a:spcPct val="150000"/>
              </a:lnSpc>
              <a:buFont typeface="Wingdings" panose="05000000000000000000" pitchFamily="2" charset="2"/>
              <a:buChar char="§"/>
            </a:pPr>
            <a:r>
              <a:rPr lang="hr-HR" sz="2800" dirty="0" smtClean="0">
                <a:cs typeface="Calibri"/>
              </a:rPr>
              <a:t>PROCEDURU, UVJETE I ROKOVE ZA PRIJAVU PROJEKATA</a:t>
            </a:r>
          </a:p>
          <a:p>
            <a:pPr eaLnBrk="1" hangingPunct="1">
              <a:lnSpc>
                <a:spcPct val="150000"/>
              </a:lnSpc>
            </a:pPr>
            <a:endParaRPr lang="hr-HR" sz="29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OPP1.eps"/>
          <p:cNvPicPr>
            <a:picLocks noChangeAspect="1"/>
          </p:cNvPicPr>
          <p:nvPr/>
        </p:nvPicPr>
        <p:blipFill>
          <a:blip r:embed="rId3"/>
          <a:srcRect/>
          <a:stretch>
            <a:fillRect/>
          </a:stretch>
        </p:blipFill>
        <p:spPr bwMode="auto">
          <a:xfrm>
            <a:off x="1589" y="0"/>
            <a:ext cx="10685462" cy="7562850"/>
          </a:xfrm>
          <a:prstGeom prst="rect">
            <a:avLst/>
          </a:prstGeom>
          <a:noFill/>
          <a:ln w="9525">
            <a:noFill/>
            <a:miter lim="800000"/>
            <a:headEnd/>
            <a:tailEnd/>
          </a:ln>
        </p:spPr>
      </p:pic>
      <p:sp>
        <p:nvSpPr>
          <p:cNvPr id="3075" name="Title 1"/>
          <p:cNvSpPr>
            <a:spLocks noGrp="1"/>
          </p:cNvSpPr>
          <p:nvPr>
            <p:ph type="title"/>
          </p:nvPr>
        </p:nvSpPr>
        <p:spPr>
          <a:xfrm>
            <a:off x="534988" y="109017"/>
            <a:ext cx="9201150" cy="792088"/>
          </a:xfrm>
        </p:spPr>
        <p:txBody>
          <a:bodyPr/>
          <a:lstStyle/>
          <a:p>
            <a:pPr eaLnBrk="1" hangingPunct="1"/>
            <a:r>
              <a:rPr lang="hr-HR" sz="4000" dirty="0" smtClean="0"/>
              <a:t>CILJEVI POZIVA</a:t>
            </a:r>
          </a:p>
        </p:txBody>
      </p:sp>
      <p:sp>
        <p:nvSpPr>
          <p:cNvPr id="3076" name="Content Placeholder 2"/>
          <p:cNvSpPr>
            <a:spLocks noGrp="1"/>
          </p:cNvSpPr>
          <p:nvPr>
            <p:ph idx="1"/>
          </p:nvPr>
        </p:nvSpPr>
        <p:spPr/>
        <p:txBody>
          <a:bodyPr/>
          <a:lstStyle/>
          <a:p>
            <a:pPr eaLnBrk="1" hangingPunct="1">
              <a:buFont typeface="Wingdings" panose="05000000000000000000" pitchFamily="2" charset="2"/>
              <a:buChar char="Ø"/>
            </a:pPr>
            <a:r>
              <a:rPr lang="hr-HR" dirty="0" smtClean="0"/>
              <a:t>OPĆI CILJ:</a:t>
            </a:r>
          </a:p>
          <a:p>
            <a:pPr algn="just" eaLnBrk="1" hangingPunct="1">
              <a:buNone/>
            </a:pPr>
            <a:r>
              <a:rPr lang="hr-HR" dirty="0" smtClean="0">
                <a:solidFill>
                  <a:srgbClr val="FF0000"/>
                </a:solidFill>
              </a:rPr>
              <a:t>	</a:t>
            </a:r>
            <a:r>
              <a:rPr lang="hr-HR" sz="2800" dirty="0" smtClean="0"/>
              <a:t>razvoj </a:t>
            </a:r>
            <a:r>
              <a:rPr lang="hr-HR" sz="2800" dirty="0"/>
              <a:t>javne poslovne infrastrukture: poduzetničkih zona, poduzetničkih potpornih institucija, razvojno-istraživačke i turističke infrastrukture kako bi se potaknuo rast malih i srednjih poduzeća, privukla ulaganja, unaprijedio turistički potencijal u Republici Hrvatskoj te na taj način doprinijelo uravnoteženom regionalnom </a:t>
            </a:r>
            <a:r>
              <a:rPr lang="hr-HR" sz="2800" dirty="0" smtClean="0"/>
              <a:t>razvoju</a:t>
            </a:r>
            <a:endParaRPr lang="hr-HR" sz="2800" dirty="0" smtClean="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OPP1.eps"/>
          <p:cNvPicPr>
            <a:picLocks noChangeAspect="1"/>
          </p:cNvPicPr>
          <p:nvPr/>
        </p:nvPicPr>
        <p:blipFill>
          <a:blip r:embed="rId3"/>
          <a:srcRect/>
          <a:stretch>
            <a:fillRect/>
          </a:stretch>
        </p:blipFill>
        <p:spPr bwMode="auto">
          <a:xfrm>
            <a:off x="1589" y="0"/>
            <a:ext cx="10685462" cy="7562850"/>
          </a:xfrm>
          <a:prstGeom prst="rect">
            <a:avLst/>
          </a:prstGeom>
          <a:noFill/>
          <a:ln w="9525">
            <a:noFill/>
            <a:miter lim="800000"/>
            <a:headEnd/>
            <a:tailEnd/>
          </a:ln>
        </p:spPr>
      </p:pic>
      <p:sp>
        <p:nvSpPr>
          <p:cNvPr id="3075" name="Title 1"/>
          <p:cNvSpPr>
            <a:spLocks noGrp="1"/>
          </p:cNvSpPr>
          <p:nvPr>
            <p:ph type="title"/>
          </p:nvPr>
        </p:nvSpPr>
        <p:spPr>
          <a:xfrm>
            <a:off x="534988" y="109018"/>
            <a:ext cx="9201150" cy="720079"/>
          </a:xfrm>
        </p:spPr>
        <p:txBody>
          <a:bodyPr/>
          <a:lstStyle/>
          <a:p>
            <a:pPr eaLnBrk="1" hangingPunct="1"/>
            <a:r>
              <a:rPr lang="hr-HR" sz="4000" dirty="0" smtClean="0"/>
              <a:t>CILJEVI POZIVA</a:t>
            </a:r>
          </a:p>
        </p:txBody>
      </p:sp>
      <p:sp>
        <p:nvSpPr>
          <p:cNvPr id="3076" name="Content Placeholder 2"/>
          <p:cNvSpPr>
            <a:spLocks noGrp="1"/>
          </p:cNvSpPr>
          <p:nvPr>
            <p:ph idx="1"/>
          </p:nvPr>
        </p:nvSpPr>
        <p:spPr/>
        <p:txBody>
          <a:bodyPr/>
          <a:lstStyle/>
          <a:p>
            <a:pPr eaLnBrk="1" hangingPunct="1">
              <a:buFont typeface="Wingdings" panose="05000000000000000000" pitchFamily="2" charset="2"/>
              <a:buChar char="Ø"/>
            </a:pPr>
            <a:r>
              <a:rPr lang="hr-HR" dirty="0" smtClean="0"/>
              <a:t>SPECIFIČNI CILJEVI:</a:t>
            </a:r>
          </a:p>
          <a:p>
            <a:pPr eaLnBrk="1" hangingPunct="1">
              <a:buNone/>
            </a:pPr>
            <a:r>
              <a:rPr lang="vi-VN" sz="2800" dirty="0" smtClean="0">
                <a:latin typeface="Calibri" panose="020F0502020204030204" pitchFamily="34" charset="0"/>
              </a:rPr>
              <a:t>1</a:t>
            </a:r>
            <a:r>
              <a:rPr lang="vi-VN" sz="2800" dirty="0">
                <a:latin typeface="Calibri" panose="020F0502020204030204" pitchFamily="34" charset="0"/>
              </a:rPr>
              <a:t>.</a:t>
            </a:r>
            <a:r>
              <a:rPr lang="vi-VN" sz="2400" dirty="0">
                <a:solidFill>
                  <a:srgbClr val="FF0000"/>
                </a:solidFill>
                <a:latin typeface="Calibri" panose="020F0502020204030204" pitchFamily="34" charset="0"/>
              </a:rPr>
              <a:t>	</a:t>
            </a:r>
            <a:r>
              <a:rPr lang="vi-VN" sz="2800" dirty="0">
                <a:latin typeface="Calibri" panose="020F0502020204030204" pitchFamily="34" charset="0"/>
              </a:rPr>
              <a:t>Razvoj osnovne infrastrukture (energetske, komunalne, prometne i komunikacijske) unutar postojećih poduzetničkih zona, gdje nedostatak takve infrastrukture predstavlja zapreku razvoju malog i srednjeg poduzetništva; </a:t>
            </a:r>
          </a:p>
          <a:p>
            <a:pPr eaLnBrk="1" hangingPunct="1">
              <a:buNone/>
            </a:pPr>
            <a:r>
              <a:rPr lang="vi-VN" sz="2800" dirty="0">
                <a:latin typeface="Calibri" panose="020F0502020204030204" pitchFamily="34" charset="0"/>
              </a:rPr>
              <a:t>2.	Razvoj i unaprjeđenje poduzetničkih potpornih </a:t>
            </a:r>
            <a:r>
              <a:rPr lang="vi-VN" sz="2800" dirty="0" smtClean="0">
                <a:latin typeface="Calibri" panose="020F0502020204030204" pitchFamily="34" charset="0"/>
              </a:rPr>
              <a:t>institucija;</a:t>
            </a:r>
            <a:endParaRPr lang="vi-VN" sz="2800" dirty="0">
              <a:latin typeface="Calibri" panose="020F0502020204030204" pitchFamily="34" charset="0"/>
            </a:endParaRPr>
          </a:p>
          <a:p>
            <a:pPr eaLnBrk="1" hangingPunct="1">
              <a:buNone/>
            </a:pPr>
            <a:r>
              <a:rPr lang="vi-VN" sz="2800" dirty="0">
                <a:latin typeface="Calibri" panose="020F0502020204030204" pitchFamily="34" charset="0"/>
              </a:rPr>
              <a:t>3.	Razvoj i unaprjeđenje razvojno-istraživačke infrastrukture;</a:t>
            </a:r>
          </a:p>
          <a:p>
            <a:pPr eaLnBrk="1" hangingPunct="1">
              <a:buNone/>
            </a:pPr>
            <a:r>
              <a:rPr lang="vi-VN" sz="2800" dirty="0">
                <a:latin typeface="Calibri" panose="020F0502020204030204" pitchFamily="34" charset="0"/>
              </a:rPr>
              <a:t>4.	Razvoj i unaprjeđenje turističke infrastrukture.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OPP1.eps"/>
          <p:cNvPicPr>
            <a:picLocks noChangeAspect="1"/>
          </p:cNvPicPr>
          <p:nvPr/>
        </p:nvPicPr>
        <p:blipFill>
          <a:blip r:embed="rId3"/>
          <a:srcRect/>
          <a:stretch>
            <a:fillRect/>
          </a:stretch>
        </p:blipFill>
        <p:spPr bwMode="auto">
          <a:xfrm>
            <a:off x="0" y="0"/>
            <a:ext cx="10685462" cy="7562850"/>
          </a:xfrm>
          <a:prstGeom prst="rect">
            <a:avLst/>
          </a:prstGeom>
          <a:noFill/>
          <a:ln w="9525">
            <a:noFill/>
            <a:miter lim="800000"/>
            <a:headEnd/>
            <a:tailEnd/>
          </a:ln>
        </p:spPr>
      </p:pic>
      <p:sp>
        <p:nvSpPr>
          <p:cNvPr id="3075" name="Title 1"/>
          <p:cNvSpPr>
            <a:spLocks noGrp="1"/>
          </p:cNvSpPr>
          <p:nvPr>
            <p:ph type="title"/>
          </p:nvPr>
        </p:nvSpPr>
        <p:spPr>
          <a:xfrm>
            <a:off x="159743" y="109017"/>
            <a:ext cx="10297144" cy="792088"/>
          </a:xfrm>
        </p:spPr>
        <p:txBody>
          <a:bodyPr/>
          <a:lstStyle/>
          <a:p>
            <a:pPr eaLnBrk="1" hangingPunct="1"/>
            <a:r>
              <a:rPr lang="hr-HR" sz="4000" dirty="0" smtClean="0"/>
              <a:t>POKAZATELJI USPJEŠNOSTI NA RAZINI OP-a </a:t>
            </a:r>
          </a:p>
        </p:txBody>
      </p:sp>
      <p:sp>
        <p:nvSpPr>
          <p:cNvPr id="3076" name="Content Placeholder 2"/>
          <p:cNvSpPr>
            <a:spLocks noGrp="1"/>
          </p:cNvSpPr>
          <p:nvPr>
            <p:ph idx="1"/>
          </p:nvPr>
        </p:nvSpPr>
        <p:spPr/>
        <p:txBody>
          <a:bodyPr/>
          <a:lstStyle/>
          <a:p>
            <a:pPr eaLnBrk="1" hangingPunct="1">
              <a:buFont typeface="Wingdings" panose="05000000000000000000" pitchFamily="2" charset="2"/>
              <a:buChar char="Ø"/>
            </a:pPr>
            <a:r>
              <a:rPr lang="hr-HR" dirty="0" smtClean="0"/>
              <a:t>Pokazatelji (indikatori) uspješnosti projekta (kumulativni):</a:t>
            </a:r>
          </a:p>
          <a:p>
            <a:pPr lvl="1" eaLnBrk="1" hangingPunct="1">
              <a:buFont typeface="Wingdings" panose="05000000000000000000" pitchFamily="2" charset="2"/>
              <a:buChar char="§"/>
            </a:pPr>
            <a:r>
              <a:rPr lang="vi-VN" sz="2400" dirty="0">
                <a:latin typeface="Calibri" panose="020F0502020204030204" pitchFamily="34" charset="0"/>
              </a:rPr>
              <a:t>najmanje 60 malih ili srednjih poduzeća (MSP-a) osnovano/prošireno zbog nove/unaprjeđene poslovne/turističke infrastrukture, </a:t>
            </a:r>
          </a:p>
          <a:p>
            <a:pPr lvl="1" eaLnBrk="1" hangingPunct="1">
              <a:buFont typeface="Wingdings" panose="05000000000000000000" pitchFamily="2" charset="2"/>
              <a:buChar char="§"/>
            </a:pPr>
            <a:r>
              <a:rPr lang="vi-VN" sz="2400" dirty="0">
                <a:latin typeface="Calibri" panose="020F0502020204030204" pitchFamily="34" charset="0"/>
              </a:rPr>
              <a:t>najmanje 200 radnih mjesta (na bazi sati rada) stvoreno kao izravni rezultat nove/unaprjeđene poslovne/turističke infrastrukture, </a:t>
            </a:r>
          </a:p>
          <a:p>
            <a:pPr lvl="1" eaLnBrk="1" hangingPunct="1">
              <a:buFont typeface="Wingdings" panose="05000000000000000000" pitchFamily="2" charset="2"/>
              <a:buChar char="§"/>
            </a:pPr>
            <a:r>
              <a:rPr lang="vi-VN" sz="2400" dirty="0">
                <a:latin typeface="Calibri" panose="020F0502020204030204" pitchFamily="34" charset="0"/>
              </a:rPr>
              <a:t>povećanje broja posjeta u potpomognutim kulturnim i turističkim objektima za najmanje 18.000</a:t>
            </a:r>
            <a:endParaRPr lang="hr-HR" sz="2400" dirty="0">
              <a:latin typeface="Calibri" panose="020F0502020204030204" pitchFamily="34" charset="0"/>
            </a:endParaRPr>
          </a:p>
          <a:p>
            <a:pPr eaLnBrk="1" hangingPunct="1">
              <a:buFont typeface="Wingdings" panose="05000000000000000000" pitchFamily="2" charset="2"/>
              <a:buChar char="Ø"/>
            </a:pPr>
            <a:r>
              <a:rPr lang="hr-HR" sz="2400" dirty="0">
                <a:latin typeface="Calibri" panose="020F0502020204030204" pitchFamily="34" charset="0"/>
              </a:rPr>
              <a:t>S</a:t>
            </a:r>
            <a:r>
              <a:rPr lang="vi-VN" sz="2400" dirty="0" smtClean="0">
                <a:latin typeface="Calibri" panose="020F0502020204030204" pitchFamily="34" charset="0"/>
              </a:rPr>
              <a:t>vaki </a:t>
            </a:r>
            <a:r>
              <a:rPr lang="vi-VN" sz="2400" dirty="0">
                <a:latin typeface="Calibri" panose="020F0502020204030204" pitchFamily="34" charset="0"/>
              </a:rPr>
              <a:t>prijavitelj dužan je pokazati kako projektni prijedlog pridonosi ostvarenju minimalno jednog od neophodnih pokazatelja rezultata</a:t>
            </a:r>
          </a:p>
          <a:p>
            <a:pPr eaLnBrk="1" hangingPunct="1"/>
            <a:endParaRPr lang="hr-HR"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OPP1.eps"/>
          <p:cNvPicPr>
            <a:picLocks noChangeAspect="1"/>
          </p:cNvPicPr>
          <p:nvPr/>
        </p:nvPicPr>
        <p:blipFill>
          <a:blip r:embed="rId3"/>
          <a:srcRect/>
          <a:stretch>
            <a:fillRect/>
          </a:stretch>
        </p:blipFill>
        <p:spPr bwMode="auto">
          <a:xfrm>
            <a:off x="1589" y="0"/>
            <a:ext cx="10685462" cy="7562850"/>
          </a:xfrm>
          <a:prstGeom prst="rect">
            <a:avLst/>
          </a:prstGeom>
          <a:noFill/>
          <a:ln w="9525">
            <a:noFill/>
            <a:miter lim="800000"/>
            <a:headEnd/>
            <a:tailEnd/>
          </a:ln>
        </p:spPr>
      </p:pic>
      <p:sp>
        <p:nvSpPr>
          <p:cNvPr id="3075" name="Title 1"/>
          <p:cNvSpPr>
            <a:spLocks noGrp="1"/>
          </p:cNvSpPr>
          <p:nvPr>
            <p:ph type="title"/>
          </p:nvPr>
        </p:nvSpPr>
        <p:spPr>
          <a:xfrm>
            <a:off x="534988" y="109017"/>
            <a:ext cx="9201150" cy="792088"/>
          </a:xfrm>
        </p:spPr>
        <p:txBody>
          <a:bodyPr/>
          <a:lstStyle/>
          <a:p>
            <a:pPr eaLnBrk="1" hangingPunct="1"/>
            <a:r>
              <a:rPr lang="hr-HR" sz="4000" dirty="0" smtClean="0"/>
              <a:t>POKAZATELJI USPJEŠNOSTI- 2</a:t>
            </a:r>
            <a:r>
              <a:rPr lang="hr-HR" dirty="0" smtClean="0"/>
              <a:t> </a:t>
            </a:r>
          </a:p>
        </p:txBody>
      </p:sp>
      <p:sp>
        <p:nvSpPr>
          <p:cNvPr id="3076" name="Content Placeholder 2"/>
          <p:cNvSpPr>
            <a:spLocks noGrp="1"/>
          </p:cNvSpPr>
          <p:nvPr>
            <p:ph idx="1"/>
          </p:nvPr>
        </p:nvSpPr>
        <p:spPr/>
        <p:txBody>
          <a:bodyPr/>
          <a:lstStyle/>
          <a:p>
            <a:pPr eaLnBrk="1" hangingPunct="1">
              <a:buFont typeface="Wingdings" panose="05000000000000000000" pitchFamily="2" charset="2"/>
              <a:buChar char="Ø"/>
            </a:pPr>
            <a:r>
              <a:rPr lang="hr-HR" sz="2400" dirty="0">
                <a:latin typeface="Calibri" panose="020F0502020204030204" pitchFamily="34" charset="0"/>
                <a:cs typeface="Arial" panose="020B0604020202020204" pitchFamily="34" charset="0"/>
              </a:rPr>
              <a:t>S</a:t>
            </a:r>
            <a:r>
              <a:rPr lang="vi-VN" sz="2400" dirty="0">
                <a:latin typeface="Calibri" panose="020F0502020204030204" pitchFamily="34" charset="0"/>
                <a:cs typeface="Arial" panose="020B0604020202020204" pitchFamily="34" charset="0"/>
              </a:rPr>
              <a:t>vaki prijavitelj dužan je pokazati kako projektni prijedlog pridonosi ostvarenju minimalno jednog od neophodnih pokazatelja rezultata</a:t>
            </a:r>
            <a:endParaRPr lang="hr-HR" sz="2400" dirty="0">
              <a:latin typeface="Calibri" panose="020F0502020204030204" pitchFamily="34" charset="0"/>
              <a:cs typeface="Arial" panose="020B0604020202020204" pitchFamily="34" charset="0"/>
            </a:endParaRPr>
          </a:p>
          <a:p>
            <a:pPr eaLnBrk="1" hangingPunct="1">
              <a:buFont typeface="Arial" panose="020B0604020202020204" pitchFamily="34" charset="0"/>
              <a:buChar char="•"/>
            </a:pPr>
            <a:endParaRPr lang="vi-VN" sz="2400" dirty="0"/>
          </a:p>
          <a:p>
            <a:pPr eaLnBrk="1" hangingPunct="1"/>
            <a:endParaRPr lang="hr-HR" dirty="0" smtClean="0"/>
          </a:p>
        </p:txBody>
      </p:sp>
      <p:graphicFrame>
        <p:nvGraphicFramePr>
          <p:cNvPr id="2" name="Table 1"/>
          <p:cNvGraphicFramePr>
            <a:graphicFrameLocks noGrp="1"/>
          </p:cNvGraphicFramePr>
          <p:nvPr>
            <p:extLst>
              <p:ext uri="{D42A27DB-BD31-4B8C-83A1-F6EECF244321}">
                <p14:modId xmlns:p14="http://schemas.microsoft.com/office/powerpoint/2010/main" val="1810167394"/>
              </p:ext>
            </p:extLst>
          </p:nvPr>
        </p:nvGraphicFramePr>
        <p:xfrm>
          <a:off x="879824" y="2701305"/>
          <a:ext cx="9433048" cy="3888432"/>
        </p:xfrm>
        <a:graphic>
          <a:graphicData uri="http://schemas.openxmlformats.org/drawingml/2006/table">
            <a:tbl>
              <a:tblPr firstRow="1" firstCol="1" bandRow="1"/>
              <a:tblGrid>
                <a:gridCol w="2515011"/>
                <a:gridCol w="1600554"/>
                <a:gridCol w="1758806"/>
                <a:gridCol w="1769824"/>
                <a:gridCol w="1788853"/>
              </a:tblGrid>
              <a:tr h="324036">
                <a:tc>
                  <a:txBody>
                    <a:bodyPr/>
                    <a:lstStyle/>
                    <a:p>
                      <a:pPr algn="ctr">
                        <a:spcAft>
                          <a:spcPts val="0"/>
                        </a:spcAft>
                      </a:pPr>
                      <a:r>
                        <a:rPr lang="hr-HR" sz="2000" b="1" dirty="0">
                          <a:effectLst/>
                          <a:latin typeface="Calibri" panose="020F0502020204030204" pitchFamily="34" charset="0"/>
                          <a:ea typeface="Times New Roman"/>
                          <a:cs typeface="Arial" panose="020B0604020202020204" pitchFamily="34" charset="0"/>
                        </a:rPr>
                        <a:t>Kategorija projekta</a:t>
                      </a:r>
                      <a:r>
                        <a:rPr lang="hr-HR" sz="2000" b="1" baseline="30000" dirty="0">
                          <a:effectLst/>
                          <a:latin typeface="Calibri" panose="020F0502020204030204" pitchFamily="34" charset="0"/>
                          <a:ea typeface="Times New Roman"/>
                          <a:cs typeface="Arial" panose="020B0604020202020204" pitchFamily="34" charset="0"/>
                        </a:rPr>
                        <a:t> </a:t>
                      </a:r>
                      <a:endParaRPr lang="hr-HR" sz="2000" dirty="0">
                        <a:effectLst/>
                        <a:latin typeface="Calibri" panose="020F0502020204030204" pitchFamily="34" charset="0"/>
                        <a:ea typeface="Times New Roman"/>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hr-HR" sz="2000" dirty="0">
                          <a:effectLst/>
                          <a:latin typeface="Calibri" panose="020F0502020204030204" pitchFamily="34" charset="0"/>
                          <a:ea typeface="Times New Roman"/>
                          <a:cs typeface="Arial" panose="020B0604020202020204" pitchFamily="34" charset="0"/>
                        </a:rPr>
                        <a:t>Kategorija 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hr-HR" sz="2000">
                          <a:effectLst/>
                          <a:latin typeface="Calibri" panose="020F0502020204030204" pitchFamily="34" charset="0"/>
                          <a:ea typeface="Times New Roman"/>
                          <a:cs typeface="Arial" panose="020B0604020202020204" pitchFamily="34" charset="0"/>
                        </a:rPr>
                        <a:t>Kategorija 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hr-HR" sz="2000">
                          <a:effectLst/>
                          <a:latin typeface="Calibri" panose="020F0502020204030204" pitchFamily="34" charset="0"/>
                          <a:ea typeface="Times New Roman"/>
                          <a:cs typeface="Arial" panose="020B0604020202020204" pitchFamily="34" charset="0"/>
                        </a:rPr>
                        <a:t>Kategorija 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hr-HR" sz="2000">
                          <a:effectLst/>
                          <a:latin typeface="Calibri" panose="020F0502020204030204" pitchFamily="34" charset="0"/>
                          <a:ea typeface="Times New Roman"/>
                          <a:cs typeface="Arial" panose="020B0604020202020204" pitchFamily="34" charset="0"/>
                        </a:rPr>
                        <a:t>Kategorija 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036">
                <a:tc gridSpan="5">
                  <a:txBody>
                    <a:bodyPr/>
                    <a:lstStyle/>
                    <a:p>
                      <a:pPr>
                        <a:spcAft>
                          <a:spcPts val="0"/>
                        </a:spcAft>
                      </a:pPr>
                      <a:r>
                        <a:rPr lang="hr-HR" sz="2000" b="1" dirty="0">
                          <a:effectLst/>
                          <a:latin typeface="Calibri" panose="020F0502020204030204" pitchFamily="34" charset="0"/>
                          <a:ea typeface="Times New Roman"/>
                          <a:cs typeface="Arial" panose="020B0604020202020204" pitchFamily="34" charset="0"/>
                        </a:rPr>
                        <a:t>Pokazatelji rezultata</a:t>
                      </a:r>
                      <a:endParaRPr lang="hr-HR" sz="2000" dirty="0">
                        <a:effectLst/>
                        <a:latin typeface="Calibri" panose="020F050202020403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r>
              <a:tr h="324036">
                <a:tc>
                  <a:txBody>
                    <a:bodyPr/>
                    <a:lstStyle/>
                    <a:p>
                      <a:pPr algn="ctr">
                        <a:spcAft>
                          <a:spcPts val="0"/>
                        </a:spcAft>
                      </a:pPr>
                      <a:r>
                        <a:rPr lang="hr-HR" sz="2000" dirty="0">
                          <a:effectLst/>
                          <a:latin typeface="Calibri" panose="020F0502020204030204" pitchFamily="34" charset="0"/>
                          <a:ea typeface="Times New Roman"/>
                          <a:cs typeface="Arial" panose="020B0604020202020204" pitchFamily="34" charset="0"/>
                        </a:rPr>
                        <a:t>Nova radna mjesta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hr-HR" sz="2000" i="1" dirty="0">
                          <a:effectLst/>
                          <a:latin typeface="Calibri" panose="020F0502020204030204" pitchFamily="34" charset="0"/>
                          <a:ea typeface="Times New Roman"/>
                          <a:cs typeface="Arial" panose="020B0604020202020204" pitchFamily="34" charset="0"/>
                        </a:rPr>
                        <a:t>Neophodno</a:t>
                      </a:r>
                      <a:endParaRPr lang="hr-HR" sz="2000" dirty="0">
                        <a:effectLst/>
                        <a:latin typeface="Calibri" panose="020F050202020403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hr-HR" sz="2000" i="1">
                          <a:effectLst/>
                          <a:latin typeface="Calibri" panose="020F0502020204030204" pitchFamily="34" charset="0"/>
                          <a:ea typeface="Times New Roman"/>
                          <a:cs typeface="Arial" panose="020B0604020202020204" pitchFamily="34" charset="0"/>
                        </a:rPr>
                        <a:t>Neophodno</a:t>
                      </a:r>
                      <a:endParaRPr lang="hr-HR" sz="2000">
                        <a:effectLst/>
                        <a:latin typeface="Calibri" panose="020F050202020403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hr-HR" sz="2000" i="1">
                          <a:effectLst/>
                          <a:latin typeface="Calibri" panose="020F0502020204030204" pitchFamily="34" charset="0"/>
                          <a:ea typeface="Times New Roman"/>
                          <a:cs typeface="Arial" panose="020B0604020202020204" pitchFamily="34" charset="0"/>
                        </a:rPr>
                        <a:t>Neophodno</a:t>
                      </a:r>
                      <a:endParaRPr lang="hr-HR" sz="2000">
                        <a:effectLst/>
                        <a:latin typeface="Calibri" panose="020F050202020403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hr-HR" sz="2000" i="1">
                          <a:effectLst/>
                          <a:latin typeface="Calibri" panose="020F0502020204030204" pitchFamily="34" charset="0"/>
                          <a:ea typeface="Times New Roman"/>
                          <a:cs typeface="Arial" panose="020B0604020202020204" pitchFamily="34" charset="0"/>
                        </a:rPr>
                        <a:t>Neophodno</a:t>
                      </a:r>
                      <a:endParaRPr lang="hr-HR" sz="2000">
                        <a:effectLst/>
                        <a:latin typeface="Calibri" panose="020F050202020403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0180">
                <a:tc>
                  <a:txBody>
                    <a:bodyPr/>
                    <a:lstStyle/>
                    <a:p>
                      <a:pPr algn="ctr">
                        <a:spcAft>
                          <a:spcPts val="0"/>
                        </a:spcAft>
                      </a:pPr>
                      <a:r>
                        <a:rPr lang="hr-HR" sz="2000" dirty="0">
                          <a:effectLst/>
                          <a:latin typeface="Calibri" panose="020F0502020204030204" pitchFamily="34" charset="0"/>
                          <a:ea typeface="Times New Roman"/>
                          <a:cs typeface="Arial" panose="020B0604020202020204" pitchFamily="34" charset="0"/>
                        </a:rPr>
                        <a:t>MSP osnovana/proširena unutar nove/unaprjeđene infrastrukture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hr-HR" sz="2000" i="1" dirty="0">
                          <a:effectLst/>
                          <a:latin typeface="Calibri" panose="020F0502020204030204" pitchFamily="34" charset="0"/>
                          <a:ea typeface="Times New Roman"/>
                          <a:cs typeface="Arial" panose="020B0604020202020204" pitchFamily="34" charset="0"/>
                        </a:rPr>
                        <a:t>Neophodno</a:t>
                      </a:r>
                      <a:endParaRPr lang="hr-HR" sz="2000" dirty="0">
                        <a:effectLst/>
                        <a:latin typeface="Calibri" panose="020F050202020403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hr-HR" sz="2000" i="1" dirty="0">
                          <a:effectLst/>
                          <a:latin typeface="Calibri" panose="020F0502020204030204" pitchFamily="34" charset="0"/>
                          <a:ea typeface="Times New Roman"/>
                          <a:cs typeface="Arial" panose="020B0604020202020204" pitchFamily="34" charset="0"/>
                        </a:rPr>
                        <a:t>Neophodno</a:t>
                      </a:r>
                      <a:endParaRPr lang="hr-HR" sz="2000" dirty="0">
                        <a:effectLst/>
                        <a:latin typeface="Calibri" panose="020F050202020403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hr-HR" sz="2000" i="1">
                          <a:effectLst/>
                          <a:latin typeface="Calibri" panose="020F0502020204030204" pitchFamily="34" charset="0"/>
                          <a:ea typeface="Times New Roman"/>
                          <a:cs typeface="Arial" panose="020B0604020202020204" pitchFamily="34" charset="0"/>
                        </a:rPr>
                        <a:t>Neophodno</a:t>
                      </a:r>
                      <a:endParaRPr lang="hr-HR" sz="2000">
                        <a:effectLst/>
                        <a:latin typeface="Calibri" panose="020F050202020403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hr-HR" sz="2000" i="1">
                          <a:effectLst/>
                          <a:latin typeface="Calibri" panose="020F0502020204030204" pitchFamily="34" charset="0"/>
                          <a:ea typeface="Times New Roman"/>
                          <a:cs typeface="Arial" panose="020B0604020202020204" pitchFamily="34" charset="0"/>
                        </a:rPr>
                        <a:t> </a:t>
                      </a:r>
                      <a:endParaRPr lang="hr-HR" sz="2000">
                        <a:effectLst/>
                        <a:latin typeface="Calibri" panose="020F050202020403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6144">
                <a:tc>
                  <a:txBody>
                    <a:bodyPr/>
                    <a:lstStyle/>
                    <a:p>
                      <a:pPr algn="ctr">
                        <a:spcAft>
                          <a:spcPts val="0"/>
                        </a:spcAft>
                      </a:pPr>
                      <a:r>
                        <a:rPr lang="hr-HR" sz="2000">
                          <a:effectLst/>
                          <a:latin typeface="Calibri" panose="020F0502020204030204" pitchFamily="34" charset="0"/>
                          <a:ea typeface="Times New Roman"/>
                          <a:cs typeface="Arial" panose="020B0604020202020204" pitchFamily="34" charset="0"/>
                        </a:rPr>
                        <a:t>Posjete  potpomognutim kulturnim i turističkim objektima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hr-HR" sz="2000" dirty="0">
                          <a:effectLst/>
                          <a:latin typeface="Calibri" panose="020F0502020204030204" pitchFamily="34" charset="0"/>
                          <a:ea typeface="Times New Roman"/>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hr-HR" sz="2000" dirty="0">
                          <a:effectLst/>
                          <a:latin typeface="Calibri" panose="020F0502020204030204" pitchFamily="34" charset="0"/>
                          <a:ea typeface="Times New Roman"/>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hr-HR" sz="2000" dirty="0">
                          <a:effectLst/>
                          <a:latin typeface="Calibri" panose="020F0502020204030204" pitchFamily="34" charset="0"/>
                          <a:ea typeface="Times New Roman"/>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hr-HR" sz="2000" i="1" dirty="0">
                          <a:effectLst/>
                          <a:latin typeface="Calibri" panose="020F0502020204030204" pitchFamily="34" charset="0"/>
                          <a:ea typeface="Times New Roman"/>
                          <a:cs typeface="Arial" panose="020B0604020202020204" pitchFamily="34" charset="0"/>
                        </a:rPr>
                        <a:t>Neophodno</a:t>
                      </a:r>
                      <a:endParaRPr lang="hr-HR" sz="2000" dirty="0">
                        <a:effectLst/>
                        <a:latin typeface="Calibri" panose="020F0502020204030204" pitchFamily="34" charset="0"/>
                        <a:ea typeface="Times New Roman"/>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Rectangle 1"/>
          <p:cNvSpPr>
            <a:spLocks noChangeArrowheads="1"/>
          </p:cNvSpPr>
          <p:nvPr/>
        </p:nvSpPr>
        <p:spPr bwMode="auto">
          <a:xfrm>
            <a:off x="2354264" y="2840729"/>
            <a:ext cx="184706" cy="646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28" tIns="45715" rIns="91428" bIns="45715" numCol="1" anchor="ctr" anchorCtr="0" compatLnSpc="1">
            <a:prstTxWarp prst="textNoShape">
              <a:avLst/>
            </a:prstTxWarp>
            <a:spAutoFit/>
          </a:bodyPr>
          <a:lstStyle/>
          <a:p>
            <a:pPr defTabSz="914286"/>
            <a:r>
              <a:rPr lang="hr-HR" altLang="sr-Latn-RS" sz="1800">
                <a:latin typeface="Arial" pitchFamily="34" charset="0"/>
                <a:cs typeface="Arial" pitchFamily="34" charset="0"/>
              </a:rPr>
              <a:t/>
            </a:r>
            <a:br>
              <a:rPr lang="hr-HR" altLang="sr-Latn-RS" sz="1800">
                <a:latin typeface="Arial" pitchFamily="34" charset="0"/>
                <a:cs typeface="Arial" pitchFamily="34" charset="0"/>
              </a:rPr>
            </a:br>
            <a:endParaRPr lang="hr-HR" altLang="sr-Latn-RS" sz="1800">
              <a:latin typeface="Arial" pitchFamily="34" charset="0"/>
              <a:cs typeface="Arial" pitchFamily="34" charset="0"/>
            </a:endParaRPr>
          </a:p>
        </p:txBody>
      </p:sp>
    </p:spTree>
    <p:extLst>
      <p:ext uri="{BB962C8B-B14F-4D97-AF65-F5344CB8AC3E}">
        <p14:creationId xmlns:p14="http://schemas.microsoft.com/office/powerpoint/2010/main" val="16560706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OPP1.eps"/>
          <p:cNvPicPr>
            <a:picLocks noChangeAspect="1"/>
          </p:cNvPicPr>
          <p:nvPr/>
        </p:nvPicPr>
        <p:blipFill>
          <a:blip r:embed="rId3"/>
          <a:srcRect/>
          <a:stretch>
            <a:fillRect/>
          </a:stretch>
        </p:blipFill>
        <p:spPr bwMode="auto">
          <a:xfrm>
            <a:off x="1589" y="0"/>
            <a:ext cx="10685462" cy="7562850"/>
          </a:xfrm>
          <a:prstGeom prst="rect">
            <a:avLst/>
          </a:prstGeom>
          <a:noFill/>
          <a:ln w="9525">
            <a:noFill/>
            <a:miter lim="800000"/>
            <a:headEnd/>
            <a:tailEnd/>
          </a:ln>
        </p:spPr>
      </p:pic>
      <p:sp>
        <p:nvSpPr>
          <p:cNvPr id="3075" name="Title 1"/>
          <p:cNvSpPr>
            <a:spLocks noGrp="1"/>
          </p:cNvSpPr>
          <p:nvPr>
            <p:ph type="title"/>
          </p:nvPr>
        </p:nvSpPr>
        <p:spPr>
          <a:xfrm>
            <a:off x="231751" y="109017"/>
            <a:ext cx="10081119" cy="864096"/>
          </a:xfrm>
        </p:spPr>
        <p:txBody>
          <a:bodyPr/>
          <a:lstStyle/>
          <a:p>
            <a:pPr eaLnBrk="1" hangingPunct="1"/>
            <a:r>
              <a:rPr lang="hr-HR" sz="4000" dirty="0" smtClean="0"/>
              <a:t>IZNOS BESPOVRATNIH SREDSTAVA I STOPA </a:t>
            </a:r>
            <a:br>
              <a:rPr lang="hr-HR" sz="4000" dirty="0" smtClean="0"/>
            </a:br>
            <a:r>
              <a:rPr lang="hr-HR" sz="4000" dirty="0" smtClean="0"/>
              <a:t>SUFINANCIRANJA</a:t>
            </a:r>
            <a:endParaRPr lang="hr-HR" sz="4000" dirty="0"/>
          </a:p>
        </p:txBody>
      </p:sp>
      <p:sp>
        <p:nvSpPr>
          <p:cNvPr id="3076" name="Content Placeholder 2"/>
          <p:cNvSpPr>
            <a:spLocks noGrp="1"/>
          </p:cNvSpPr>
          <p:nvPr>
            <p:ph idx="1"/>
          </p:nvPr>
        </p:nvSpPr>
        <p:spPr/>
        <p:txBody>
          <a:bodyPr/>
          <a:lstStyle/>
          <a:p>
            <a:pPr eaLnBrk="1" hangingPunct="1">
              <a:buFont typeface="Wingdings" panose="05000000000000000000" pitchFamily="2" charset="2"/>
              <a:buChar char="§"/>
            </a:pPr>
            <a:r>
              <a:rPr lang="hr-HR" sz="2800" dirty="0" smtClean="0"/>
              <a:t>Ukupni raspoloživi iznos: 205.561.125,00 kn</a:t>
            </a:r>
          </a:p>
          <a:p>
            <a:pPr eaLnBrk="1" hangingPunct="1">
              <a:buFont typeface="Wingdings" panose="05000000000000000000" pitchFamily="2" charset="2"/>
              <a:buChar char="§"/>
            </a:pPr>
            <a:r>
              <a:rPr lang="hr-HR" sz="2800" dirty="0"/>
              <a:t>N</a:t>
            </a:r>
            <a:r>
              <a:rPr lang="hr-HR" sz="2800" dirty="0" smtClean="0"/>
              <a:t>ajniži iznos bespovratnih sredstava: 7.627.500,00 kn (</a:t>
            </a:r>
            <a:r>
              <a:rPr lang="hr-HR" sz="2800" dirty="0" err="1" smtClean="0"/>
              <a:t>cca</a:t>
            </a:r>
            <a:r>
              <a:rPr lang="hr-HR" sz="2800" dirty="0" smtClean="0"/>
              <a:t> 1 MEUR)</a:t>
            </a:r>
          </a:p>
          <a:p>
            <a:pPr eaLnBrk="1" hangingPunct="1">
              <a:buFont typeface="Wingdings" panose="05000000000000000000" pitchFamily="2" charset="2"/>
              <a:buChar char="§"/>
            </a:pPr>
            <a:r>
              <a:rPr lang="hr-HR" sz="2800" dirty="0"/>
              <a:t>N</a:t>
            </a:r>
            <a:r>
              <a:rPr lang="hr-HR" sz="2800" dirty="0" smtClean="0"/>
              <a:t>ajviši iznos bespovratnih sredstava: 80.088.750,00 kn (</a:t>
            </a:r>
            <a:r>
              <a:rPr lang="hr-HR" sz="2800" dirty="0" err="1" smtClean="0"/>
              <a:t>cca</a:t>
            </a:r>
            <a:r>
              <a:rPr lang="hr-HR" sz="2800" dirty="0" smtClean="0"/>
              <a:t> 10,5 MEUR)</a:t>
            </a:r>
          </a:p>
          <a:p>
            <a:pPr eaLnBrk="1" hangingPunct="1">
              <a:buFont typeface="Wingdings" panose="05000000000000000000" pitchFamily="2" charset="2"/>
              <a:buChar char="§"/>
            </a:pPr>
            <a:r>
              <a:rPr lang="hr-HR" sz="2800" dirty="0"/>
              <a:t>S</a:t>
            </a:r>
            <a:r>
              <a:rPr lang="hr-HR" sz="2800" dirty="0" smtClean="0"/>
              <a:t>topa sufinanciranja 95-99% ovisno o indeksu razvijenosti (</a:t>
            </a:r>
            <a:r>
              <a:rPr lang="hr-HR" sz="2800" dirty="0"/>
              <a:t>sukladno Odluci Vlade o razvrstavanju jedinica lokalne i područne (regionalne) samouprave prema stupnju razvijenosti (NN </a:t>
            </a:r>
            <a:r>
              <a:rPr lang="hr-HR" sz="2800" dirty="0" smtClean="0"/>
              <a:t>158/2013)</a:t>
            </a:r>
            <a:endParaRPr lang="hr-HR"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OPP1.eps"/>
          <p:cNvPicPr>
            <a:picLocks noChangeAspect="1"/>
          </p:cNvPicPr>
          <p:nvPr/>
        </p:nvPicPr>
        <p:blipFill>
          <a:blip r:embed="rId3"/>
          <a:srcRect/>
          <a:stretch>
            <a:fillRect/>
          </a:stretch>
        </p:blipFill>
        <p:spPr bwMode="auto">
          <a:xfrm>
            <a:off x="1589" y="0"/>
            <a:ext cx="10685462" cy="7562850"/>
          </a:xfrm>
          <a:prstGeom prst="rect">
            <a:avLst/>
          </a:prstGeom>
          <a:noFill/>
          <a:ln w="9525">
            <a:noFill/>
            <a:miter lim="800000"/>
            <a:headEnd/>
            <a:tailEnd/>
          </a:ln>
        </p:spPr>
      </p:pic>
      <p:sp>
        <p:nvSpPr>
          <p:cNvPr id="3075" name="Title 1"/>
          <p:cNvSpPr>
            <a:spLocks noGrp="1"/>
          </p:cNvSpPr>
          <p:nvPr>
            <p:ph type="title"/>
          </p:nvPr>
        </p:nvSpPr>
        <p:spPr>
          <a:xfrm>
            <a:off x="534988" y="0"/>
            <a:ext cx="9201150" cy="1117129"/>
          </a:xfrm>
        </p:spPr>
        <p:txBody>
          <a:bodyPr/>
          <a:lstStyle/>
          <a:p>
            <a:pPr eaLnBrk="1" hangingPunct="1"/>
            <a:r>
              <a:rPr lang="hr-HR" sz="4000" dirty="0" smtClean="0"/>
              <a:t>PROJEKTI KOJI OSTVARUJU PRIHODE</a:t>
            </a:r>
          </a:p>
        </p:txBody>
      </p:sp>
      <p:sp>
        <p:nvSpPr>
          <p:cNvPr id="3076" name="Content Placeholder 2"/>
          <p:cNvSpPr>
            <a:spLocks noGrp="1"/>
          </p:cNvSpPr>
          <p:nvPr>
            <p:ph idx="1"/>
          </p:nvPr>
        </p:nvSpPr>
        <p:spPr/>
        <p:txBody>
          <a:bodyPr/>
          <a:lstStyle/>
          <a:p>
            <a:pPr algn="just" eaLnBrk="1" hangingPunct="1">
              <a:buFont typeface="Wingdings" panose="05000000000000000000" pitchFamily="2" charset="2"/>
              <a:buChar char="§"/>
            </a:pPr>
            <a:r>
              <a:rPr lang="hr-HR" sz="2800" dirty="0"/>
              <a:t>Projekt koji ostvaruje prihode je onaj koji uključuje ulaganje u infrastrukturu čija je uporaba podložna naknadama koje izravno snose </a:t>
            </a:r>
            <a:r>
              <a:rPr lang="hr-HR" sz="2800" dirty="0" smtClean="0"/>
              <a:t>korisnici </a:t>
            </a:r>
            <a:r>
              <a:rPr lang="hr-HR" sz="2800" dirty="0"/>
              <a:t>ili koji uključuje prodaju ili najam zemljišta ili zgrada ili bilo koje drugo pružanje usluga uz </a:t>
            </a:r>
            <a:r>
              <a:rPr lang="hr-HR" sz="2800" dirty="0" smtClean="0"/>
              <a:t>plaćanje.</a:t>
            </a:r>
          </a:p>
          <a:p>
            <a:pPr algn="just" eaLnBrk="1" hangingPunct="1">
              <a:buFont typeface="Wingdings" panose="05000000000000000000" pitchFamily="2" charset="2"/>
              <a:buChar char="§"/>
            </a:pPr>
            <a:r>
              <a:rPr lang="hr-HR" sz="2800" dirty="0"/>
              <a:t>I</a:t>
            </a:r>
            <a:r>
              <a:rPr lang="hr-HR" sz="2800" dirty="0" smtClean="0"/>
              <a:t>znos </a:t>
            </a:r>
            <a:r>
              <a:rPr lang="hr-HR" sz="2800" dirty="0"/>
              <a:t>bespovratnih sredstava koja će biti dodijeljena temeljit </a:t>
            </a:r>
            <a:r>
              <a:rPr lang="hr-HR" sz="2800" dirty="0" smtClean="0"/>
              <a:t>će se na izračunu financijskog jaza (eng. </a:t>
            </a:r>
            <a:r>
              <a:rPr lang="hr-HR" sz="2800" i="1" dirty="0" smtClean="0"/>
              <a:t>Funding </a:t>
            </a:r>
            <a:r>
              <a:rPr lang="hr-HR" sz="2800" i="1" dirty="0" err="1" smtClean="0"/>
              <a:t>gap</a:t>
            </a:r>
            <a:r>
              <a:rPr lang="hr-HR" sz="2800" dirty="0" smtClean="0"/>
              <a:t>).</a:t>
            </a:r>
          </a:p>
          <a:p>
            <a:pPr algn="just" eaLnBrk="1" hangingPunct="1">
              <a:buFont typeface="Wingdings" panose="05000000000000000000" pitchFamily="2" charset="2"/>
              <a:buChar char="§"/>
            </a:pPr>
            <a:r>
              <a:rPr lang="hr-HR" sz="2800" dirty="0" smtClean="0"/>
              <a:t>Prilog 1 B dijelu obrasca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OPP1.eps"/>
          <p:cNvPicPr>
            <a:picLocks noChangeAspect="1"/>
          </p:cNvPicPr>
          <p:nvPr/>
        </p:nvPicPr>
        <p:blipFill>
          <a:blip r:embed="rId3"/>
          <a:srcRect/>
          <a:stretch>
            <a:fillRect/>
          </a:stretch>
        </p:blipFill>
        <p:spPr bwMode="auto">
          <a:xfrm>
            <a:off x="1589" y="0"/>
            <a:ext cx="10685462" cy="7562850"/>
          </a:xfrm>
          <a:prstGeom prst="rect">
            <a:avLst/>
          </a:prstGeom>
          <a:noFill/>
          <a:ln w="9525">
            <a:noFill/>
            <a:miter lim="800000"/>
            <a:headEnd/>
            <a:tailEnd/>
          </a:ln>
        </p:spPr>
      </p:pic>
      <p:sp>
        <p:nvSpPr>
          <p:cNvPr id="3075" name="Title 1"/>
          <p:cNvSpPr>
            <a:spLocks noGrp="1"/>
          </p:cNvSpPr>
          <p:nvPr>
            <p:ph type="title"/>
          </p:nvPr>
        </p:nvSpPr>
        <p:spPr>
          <a:xfrm>
            <a:off x="534988" y="181026"/>
            <a:ext cx="9201150" cy="720080"/>
          </a:xfrm>
        </p:spPr>
        <p:txBody>
          <a:bodyPr/>
          <a:lstStyle/>
          <a:p>
            <a:pPr eaLnBrk="1" hangingPunct="1"/>
            <a:r>
              <a:rPr lang="hr-HR" sz="4000" dirty="0" smtClean="0"/>
              <a:t>BROJ PRIJAVA PO PRIJAVITELJU</a:t>
            </a:r>
          </a:p>
        </p:txBody>
      </p:sp>
      <p:sp>
        <p:nvSpPr>
          <p:cNvPr id="3076" name="Content Placeholder 2"/>
          <p:cNvSpPr>
            <a:spLocks noGrp="1"/>
          </p:cNvSpPr>
          <p:nvPr>
            <p:ph idx="1"/>
          </p:nvPr>
        </p:nvSpPr>
        <p:spPr/>
        <p:txBody>
          <a:bodyPr/>
          <a:lstStyle/>
          <a:p>
            <a:pPr eaLnBrk="1" hangingPunct="1">
              <a:buFont typeface="Wingdings" panose="05000000000000000000" pitchFamily="2" charset="2"/>
              <a:buChar char="§"/>
            </a:pPr>
            <a:r>
              <a:rPr lang="hr-HR" sz="3200" dirty="0" smtClean="0"/>
              <a:t>Prijavitelj može podnijeti više projektnih prijava</a:t>
            </a:r>
          </a:p>
          <a:p>
            <a:pPr eaLnBrk="1" hangingPunct="1">
              <a:buFont typeface="Wingdings" panose="05000000000000000000" pitchFamily="2" charset="2"/>
              <a:buChar char="§"/>
            </a:pPr>
            <a:r>
              <a:rPr lang="hr-HR" sz="3200" dirty="0" smtClean="0"/>
              <a:t>Ugovor o dodjeli bespovratnih sredstava može dobiti samo za jednu prijavu (onu koja je bolje ocijenjena)</a:t>
            </a:r>
          </a:p>
          <a:p>
            <a:pPr eaLnBrk="1" hangingPunct="1">
              <a:buFont typeface="Wingdings" panose="05000000000000000000" pitchFamily="2" charset="2"/>
              <a:buChar char="§"/>
            </a:pPr>
            <a:r>
              <a:rPr lang="hr-HR" sz="3200" dirty="0" smtClean="0"/>
              <a:t>Partner može sudjelovati istovremeno u više projekata</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OPP1.eps"/>
          <p:cNvPicPr>
            <a:picLocks noChangeAspect="1"/>
          </p:cNvPicPr>
          <p:nvPr/>
        </p:nvPicPr>
        <p:blipFill>
          <a:blip r:embed="rId3"/>
          <a:srcRect/>
          <a:stretch>
            <a:fillRect/>
          </a:stretch>
        </p:blipFill>
        <p:spPr bwMode="auto">
          <a:xfrm>
            <a:off x="1589" y="0"/>
            <a:ext cx="10685462" cy="7562850"/>
          </a:xfrm>
          <a:prstGeom prst="rect">
            <a:avLst/>
          </a:prstGeom>
          <a:noFill/>
          <a:ln w="9525">
            <a:noFill/>
            <a:miter lim="800000"/>
            <a:headEnd/>
            <a:tailEnd/>
          </a:ln>
        </p:spPr>
      </p:pic>
      <p:sp>
        <p:nvSpPr>
          <p:cNvPr id="3075" name="Title 1"/>
          <p:cNvSpPr>
            <a:spLocks noGrp="1"/>
          </p:cNvSpPr>
          <p:nvPr>
            <p:ph type="ctrTitle"/>
          </p:nvPr>
        </p:nvSpPr>
        <p:spPr/>
        <p:txBody>
          <a:bodyPr/>
          <a:lstStyle/>
          <a:p>
            <a:pPr eaLnBrk="1" hangingPunct="1"/>
            <a:r>
              <a:rPr lang="hr-HR" sz="4000" dirty="0" smtClean="0"/>
              <a:t>UVJETI PRIHVATLJIVOSTI</a:t>
            </a:r>
          </a:p>
        </p:txBody>
      </p:sp>
      <p:sp>
        <p:nvSpPr>
          <p:cNvPr id="5" name="Subtitle 4"/>
          <p:cNvSpPr>
            <a:spLocks noGrp="1"/>
          </p:cNvSpPr>
          <p:nvPr>
            <p:ph type="subTitle" idx="1"/>
          </p:nvPr>
        </p:nvSpPr>
        <p:spPr/>
        <p:txBody>
          <a:bodyPr/>
          <a:lstStyle/>
          <a:p>
            <a:endParaRPr lang="hr-H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OPP1.eps"/>
          <p:cNvPicPr>
            <a:picLocks noChangeAspect="1"/>
          </p:cNvPicPr>
          <p:nvPr/>
        </p:nvPicPr>
        <p:blipFill>
          <a:blip r:embed="rId3"/>
          <a:srcRect/>
          <a:stretch>
            <a:fillRect/>
          </a:stretch>
        </p:blipFill>
        <p:spPr bwMode="auto">
          <a:xfrm>
            <a:off x="1589" y="0"/>
            <a:ext cx="10685462" cy="7562850"/>
          </a:xfrm>
          <a:prstGeom prst="rect">
            <a:avLst/>
          </a:prstGeom>
          <a:noFill/>
          <a:ln w="9525">
            <a:noFill/>
            <a:miter lim="800000"/>
            <a:headEnd/>
            <a:tailEnd/>
          </a:ln>
        </p:spPr>
      </p:pic>
      <p:sp>
        <p:nvSpPr>
          <p:cNvPr id="3075" name="Title 1"/>
          <p:cNvSpPr>
            <a:spLocks noGrp="1"/>
          </p:cNvSpPr>
          <p:nvPr>
            <p:ph type="title"/>
          </p:nvPr>
        </p:nvSpPr>
        <p:spPr>
          <a:xfrm>
            <a:off x="534988" y="0"/>
            <a:ext cx="9201150" cy="1260475"/>
          </a:xfrm>
        </p:spPr>
        <p:txBody>
          <a:bodyPr/>
          <a:lstStyle/>
          <a:p>
            <a:pPr eaLnBrk="1" hangingPunct="1"/>
            <a:r>
              <a:rPr lang="hr-HR" sz="4000" dirty="0" smtClean="0"/>
              <a:t>PRIHVATLJIVOST PRIJAVITELJA</a:t>
            </a:r>
          </a:p>
        </p:txBody>
      </p:sp>
      <p:sp>
        <p:nvSpPr>
          <p:cNvPr id="3076" name="Content Placeholder 2"/>
          <p:cNvSpPr>
            <a:spLocks noGrp="1"/>
          </p:cNvSpPr>
          <p:nvPr>
            <p:ph idx="1"/>
          </p:nvPr>
        </p:nvSpPr>
        <p:spPr>
          <a:xfrm>
            <a:off x="568206" y="1549177"/>
            <a:ext cx="9960689" cy="5328592"/>
          </a:xfrm>
        </p:spPr>
        <p:txBody>
          <a:bodyPr/>
          <a:lstStyle/>
          <a:p>
            <a:pPr eaLnBrk="1" hangingPunct="1">
              <a:buFont typeface="Wingdings" panose="05000000000000000000" pitchFamily="2" charset="2"/>
              <a:buChar char="Ø"/>
            </a:pPr>
            <a:r>
              <a:rPr lang="hr-HR" dirty="0"/>
              <a:t>Sljedeće kategorije </a:t>
            </a:r>
            <a:r>
              <a:rPr lang="hr-HR" dirty="0" smtClean="0"/>
              <a:t>prijavitelja </a:t>
            </a:r>
            <a:r>
              <a:rPr lang="hr-HR" dirty="0"/>
              <a:t>su prihvatljive</a:t>
            </a:r>
            <a:r>
              <a:rPr lang="hr-HR" sz="2400" dirty="0"/>
              <a:t>:</a:t>
            </a:r>
          </a:p>
          <a:p>
            <a:pPr lvl="1" algn="just" eaLnBrk="1" hangingPunct="1">
              <a:buFont typeface="Wingdings" panose="05000000000000000000" pitchFamily="2" charset="2"/>
              <a:buChar char="§"/>
            </a:pPr>
            <a:r>
              <a:rPr lang="hr-HR" sz="2400" dirty="0"/>
              <a:t>Jedinice lokalne i područne (regionalne) samouprave i njihove razvojne agencije;</a:t>
            </a:r>
          </a:p>
          <a:p>
            <a:pPr lvl="1" algn="just" eaLnBrk="1" hangingPunct="1">
              <a:buFont typeface="Wingdings" panose="05000000000000000000" pitchFamily="2" charset="2"/>
              <a:buChar char="§"/>
            </a:pPr>
            <a:r>
              <a:rPr lang="hr-HR" sz="2400" dirty="0"/>
              <a:t>Nacionalne/regionalne/lokalne javne ustanove ili udruženja;</a:t>
            </a:r>
          </a:p>
          <a:p>
            <a:pPr lvl="1" algn="just" eaLnBrk="1" hangingPunct="1">
              <a:buFont typeface="Wingdings" panose="05000000000000000000" pitchFamily="2" charset="2"/>
              <a:buChar char="§"/>
            </a:pPr>
            <a:r>
              <a:rPr lang="hr-HR" sz="2400" dirty="0"/>
              <a:t>Druge regionalne organizacije i institucije poslovne podrške koje predstavljaju poslovnu zajednicu, industriju, stručna udruženja, gospodarsku komoru, trgovačku  i obrtničku komoru, savez zadruga, itd.;</a:t>
            </a:r>
          </a:p>
          <a:p>
            <a:pPr lvl="1" algn="just" eaLnBrk="1" hangingPunct="1">
              <a:buFont typeface="Wingdings" panose="05000000000000000000" pitchFamily="2" charset="2"/>
              <a:buChar char="§"/>
            </a:pPr>
            <a:r>
              <a:rPr lang="hr-HR" sz="2400" dirty="0"/>
              <a:t>Javna poduzeća u stopostotnom vlasništvu regionalne/lokalne samouprave;</a:t>
            </a:r>
          </a:p>
          <a:p>
            <a:pPr lvl="1" algn="just" eaLnBrk="1" hangingPunct="1">
              <a:buFont typeface="Wingdings" panose="05000000000000000000" pitchFamily="2" charset="2"/>
              <a:buChar char="§"/>
            </a:pPr>
            <a:r>
              <a:rPr lang="hr-HR" sz="2400" dirty="0"/>
              <a:t>Nacionalne/regionalne/lokalne turističke zajednice i udruženja;</a:t>
            </a:r>
          </a:p>
          <a:p>
            <a:pPr lvl="1" algn="just" eaLnBrk="1" hangingPunct="1">
              <a:buFont typeface="Wingdings" panose="05000000000000000000" pitchFamily="2" charset="2"/>
              <a:buChar char="§"/>
            </a:pPr>
            <a:r>
              <a:rPr lang="hr-HR" sz="2400" dirty="0"/>
              <a:t>Neprofitne organizacije kao što su nevladine udruge, zaklade i druge udruge uključujući one strukovne.</a:t>
            </a:r>
          </a:p>
          <a:p>
            <a:pPr marL="0" indent="0" eaLnBrk="1" hangingPunct="1">
              <a:buNone/>
            </a:pPr>
            <a:endParaRPr lang="hr-HR" dirty="0" smtClean="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OPP1.eps"/>
          <p:cNvPicPr>
            <a:picLocks noChangeAspect="1"/>
          </p:cNvPicPr>
          <p:nvPr/>
        </p:nvPicPr>
        <p:blipFill>
          <a:blip r:embed="rId3"/>
          <a:srcRect/>
          <a:stretch>
            <a:fillRect/>
          </a:stretch>
        </p:blipFill>
        <p:spPr bwMode="auto">
          <a:xfrm>
            <a:off x="1589" y="0"/>
            <a:ext cx="10685462" cy="7562850"/>
          </a:xfrm>
          <a:prstGeom prst="rect">
            <a:avLst/>
          </a:prstGeom>
          <a:noFill/>
          <a:ln w="9525">
            <a:noFill/>
            <a:miter lim="800000"/>
            <a:headEnd/>
            <a:tailEnd/>
          </a:ln>
        </p:spPr>
      </p:pic>
      <p:sp>
        <p:nvSpPr>
          <p:cNvPr id="3075" name="Title 1"/>
          <p:cNvSpPr>
            <a:spLocks noGrp="1"/>
          </p:cNvSpPr>
          <p:nvPr>
            <p:ph type="title"/>
          </p:nvPr>
        </p:nvSpPr>
        <p:spPr>
          <a:xfrm>
            <a:off x="534988" y="303213"/>
            <a:ext cx="9201150" cy="957262"/>
          </a:xfrm>
        </p:spPr>
        <p:txBody>
          <a:bodyPr/>
          <a:lstStyle/>
          <a:p>
            <a:pPr eaLnBrk="1" hangingPunct="1"/>
            <a:r>
              <a:rPr lang="hr-HR" sz="4000" dirty="0" smtClean="0"/>
              <a:t>DNEVNI RED</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14116405"/>
              </p:ext>
            </p:extLst>
          </p:nvPr>
        </p:nvGraphicFramePr>
        <p:xfrm>
          <a:off x="1599903" y="1621187"/>
          <a:ext cx="7776864" cy="5034854"/>
        </p:xfrm>
        <a:graphic>
          <a:graphicData uri="http://schemas.openxmlformats.org/drawingml/2006/table">
            <a:tbl>
              <a:tblPr firstRow="1" firstCol="1" bandRow="1">
                <a:tableStyleId>{5C22544A-7EE6-4342-B048-85BDC9FD1C3A}</a:tableStyleId>
              </a:tblPr>
              <a:tblGrid>
                <a:gridCol w="1633577"/>
                <a:gridCol w="6143287"/>
              </a:tblGrid>
              <a:tr h="2304254">
                <a:tc>
                  <a:txBody>
                    <a:bodyPr/>
                    <a:lstStyle/>
                    <a:p>
                      <a:pPr>
                        <a:lnSpc>
                          <a:spcPct val="115000"/>
                        </a:lnSpc>
                        <a:spcAft>
                          <a:spcPts val="0"/>
                        </a:spcAft>
                        <a:tabLst>
                          <a:tab pos="1350645" algn="l"/>
                        </a:tabLst>
                      </a:pPr>
                      <a:r>
                        <a:rPr lang="hr-HR" sz="2000" dirty="0" smtClean="0">
                          <a:effectLst/>
                        </a:rPr>
                        <a:t>11.00 -</a:t>
                      </a:r>
                      <a:r>
                        <a:rPr lang="hr-HR" sz="2000" dirty="0">
                          <a:effectLst/>
                        </a:rPr>
                        <a:t>13.15</a:t>
                      </a:r>
                      <a:endParaRPr lang="hr-HR" sz="2000" dirty="0">
                        <a:effectLst/>
                        <a:latin typeface="Calibri"/>
                        <a:ea typeface="Calibri"/>
                        <a:cs typeface="Times New Roman"/>
                      </a:endParaRPr>
                    </a:p>
                  </a:txBody>
                  <a:tcPr marL="68580" marR="68580" marT="0" marB="0">
                    <a:solidFill>
                      <a:schemeClr val="accent3">
                        <a:lumMod val="75000"/>
                      </a:schemeClr>
                    </a:solidFill>
                  </a:tcPr>
                </a:tc>
                <a:tc>
                  <a:txBody>
                    <a:bodyPr/>
                    <a:lstStyle/>
                    <a:p>
                      <a:pPr marL="342900" indent="-342900" algn="just">
                        <a:spcAft>
                          <a:spcPts val="0"/>
                        </a:spcAft>
                        <a:buFont typeface="Wingdings" panose="05000000000000000000" pitchFamily="2" charset="2"/>
                        <a:buChar char="Ø"/>
                      </a:pPr>
                      <a:r>
                        <a:rPr lang="hr-HR" sz="2400" b="0" dirty="0" smtClean="0">
                          <a:solidFill>
                            <a:schemeClr val="tx1"/>
                          </a:solidFill>
                          <a:effectLst/>
                        </a:rPr>
                        <a:t>Osnovne </a:t>
                      </a:r>
                      <a:r>
                        <a:rPr lang="hr-HR" sz="2400" b="0" dirty="0">
                          <a:solidFill>
                            <a:schemeClr val="tx1"/>
                          </a:solidFill>
                          <a:effectLst/>
                        </a:rPr>
                        <a:t>informacije o Shemi dodjele bespovratnih sredstava za poslovnu infrastrukturu u okviru  Operativnog programa Regionalna konkurentnost 2007.-2013.</a:t>
                      </a:r>
                    </a:p>
                    <a:p>
                      <a:pPr marL="342900" indent="-342900">
                        <a:lnSpc>
                          <a:spcPct val="115000"/>
                        </a:lnSpc>
                        <a:spcAft>
                          <a:spcPts val="0"/>
                        </a:spcAft>
                        <a:buFont typeface="Wingdings" panose="05000000000000000000" pitchFamily="2" charset="2"/>
                        <a:buChar char="Ø"/>
                      </a:pPr>
                      <a:r>
                        <a:rPr lang="hr-HR" sz="2400" b="0" dirty="0" smtClean="0">
                          <a:solidFill>
                            <a:schemeClr val="tx1"/>
                          </a:solidFill>
                          <a:effectLst/>
                        </a:rPr>
                        <a:t>Upute </a:t>
                      </a:r>
                      <a:r>
                        <a:rPr lang="hr-HR" sz="2400" b="0" dirty="0">
                          <a:solidFill>
                            <a:schemeClr val="tx1"/>
                          </a:solidFill>
                          <a:effectLst/>
                        </a:rPr>
                        <a:t>za prijavitelje</a:t>
                      </a:r>
                    </a:p>
                    <a:p>
                      <a:pPr marL="342900" indent="-342900">
                        <a:lnSpc>
                          <a:spcPct val="115000"/>
                        </a:lnSpc>
                        <a:spcAft>
                          <a:spcPts val="0"/>
                        </a:spcAft>
                        <a:buFont typeface="Wingdings" panose="05000000000000000000" pitchFamily="2" charset="2"/>
                        <a:buChar char="Ø"/>
                        <a:tabLst>
                          <a:tab pos="900430" algn="l"/>
                        </a:tabLst>
                      </a:pPr>
                      <a:r>
                        <a:rPr lang="hr-HR" sz="2400" b="0" dirty="0" smtClean="0">
                          <a:solidFill>
                            <a:schemeClr val="tx1"/>
                          </a:solidFill>
                          <a:effectLst/>
                        </a:rPr>
                        <a:t>Uvjeti </a:t>
                      </a:r>
                      <a:r>
                        <a:rPr lang="hr-HR" sz="2400" b="0" dirty="0">
                          <a:solidFill>
                            <a:schemeClr val="tx1"/>
                          </a:solidFill>
                          <a:effectLst/>
                        </a:rPr>
                        <a:t>prihvatljivosti</a:t>
                      </a:r>
                    </a:p>
                    <a:p>
                      <a:pPr algn="just">
                        <a:spcAft>
                          <a:spcPts val="0"/>
                        </a:spcAft>
                      </a:pPr>
                      <a:r>
                        <a:rPr lang="hr-HR" sz="1100" b="0" dirty="0">
                          <a:solidFill>
                            <a:schemeClr val="tx1"/>
                          </a:solidFill>
                          <a:effectLst/>
                        </a:rPr>
                        <a:t> </a:t>
                      </a:r>
                      <a:endParaRPr lang="hr-HR" sz="1100" b="0" dirty="0">
                        <a:solidFill>
                          <a:schemeClr val="tx1"/>
                        </a:solidFill>
                        <a:effectLst/>
                        <a:latin typeface="Calibri"/>
                        <a:ea typeface="Calibri"/>
                        <a:cs typeface="Times New Roman"/>
                      </a:endParaRPr>
                    </a:p>
                  </a:txBody>
                  <a:tcPr marL="68580" marR="68580" marT="0" marB="0">
                    <a:solidFill>
                      <a:schemeClr val="accent3">
                        <a:lumMod val="60000"/>
                        <a:lumOff val="40000"/>
                      </a:schemeClr>
                    </a:solidFill>
                  </a:tcPr>
                </a:tc>
              </a:tr>
              <a:tr h="480398">
                <a:tc>
                  <a:txBody>
                    <a:bodyPr/>
                    <a:lstStyle/>
                    <a:p>
                      <a:pPr>
                        <a:lnSpc>
                          <a:spcPct val="115000"/>
                        </a:lnSpc>
                        <a:spcAft>
                          <a:spcPts val="0"/>
                        </a:spcAft>
                        <a:tabLst>
                          <a:tab pos="1350645" algn="l"/>
                        </a:tabLst>
                      </a:pPr>
                      <a:r>
                        <a:rPr lang="hr-HR" sz="2000" dirty="0" smtClean="0">
                          <a:effectLst/>
                        </a:rPr>
                        <a:t>13.15 -</a:t>
                      </a:r>
                      <a:r>
                        <a:rPr lang="hr-HR" sz="2000" dirty="0">
                          <a:effectLst/>
                        </a:rPr>
                        <a:t>14.00</a:t>
                      </a:r>
                      <a:endParaRPr lang="hr-HR" sz="2000" dirty="0">
                        <a:effectLst/>
                        <a:latin typeface="Calibri"/>
                        <a:ea typeface="Calibri"/>
                        <a:cs typeface="Times New Roman"/>
                      </a:endParaRPr>
                    </a:p>
                  </a:txBody>
                  <a:tcPr marL="68580" marR="68580" marT="0" marB="0">
                    <a:solidFill>
                      <a:schemeClr val="accent3">
                        <a:lumMod val="75000"/>
                      </a:schemeClr>
                    </a:solidFill>
                  </a:tcPr>
                </a:tc>
                <a:tc>
                  <a:txBody>
                    <a:bodyPr/>
                    <a:lstStyle/>
                    <a:p>
                      <a:pPr marL="342900" indent="-342900">
                        <a:lnSpc>
                          <a:spcPct val="115000"/>
                        </a:lnSpc>
                        <a:spcAft>
                          <a:spcPts val="0"/>
                        </a:spcAft>
                        <a:buFont typeface="Wingdings" panose="05000000000000000000" pitchFamily="2" charset="2"/>
                        <a:buChar char="Ø"/>
                        <a:tabLst>
                          <a:tab pos="1350645" algn="l"/>
                        </a:tabLst>
                      </a:pPr>
                      <a:r>
                        <a:rPr lang="hr-HR" sz="2400" b="0" dirty="0" smtClean="0">
                          <a:solidFill>
                            <a:schemeClr val="tx1"/>
                          </a:solidFill>
                          <a:effectLst/>
                        </a:rPr>
                        <a:t>Pauza</a:t>
                      </a:r>
                      <a:endParaRPr lang="hr-HR" sz="2400" b="0" dirty="0">
                        <a:solidFill>
                          <a:schemeClr val="tx1"/>
                        </a:solidFill>
                        <a:effectLst/>
                      </a:endParaRPr>
                    </a:p>
                  </a:txBody>
                  <a:tcPr marL="68580" marR="68580" marT="0" marB="0">
                    <a:solidFill>
                      <a:schemeClr val="accent3">
                        <a:lumMod val="60000"/>
                        <a:lumOff val="40000"/>
                      </a:schemeClr>
                    </a:solidFill>
                  </a:tcPr>
                </a:tc>
              </a:tr>
              <a:tr h="1296144">
                <a:tc>
                  <a:txBody>
                    <a:bodyPr/>
                    <a:lstStyle/>
                    <a:p>
                      <a:pPr>
                        <a:lnSpc>
                          <a:spcPct val="115000"/>
                        </a:lnSpc>
                        <a:spcAft>
                          <a:spcPts val="0"/>
                        </a:spcAft>
                        <a:tabLst>
                          <a:tab pos="1350645" algn="l"/>
                        </a:tabLst>
                      </a:pPr>
                      <a:r>
                        <a:rPr lang="hr-HR" sz="2000" dirty="0" smtClean="0">
                          <a:effectLst/>
                        </a:rPr>
                        <a:t>14.00 -</a:t>
                      </a:r>
                      <a:r>
                        <a:rPr lang="hr-HR" sz="2000" dirty="0">
                          <a:effectLst/>
                        </a:rPr>
                        <a:t>15.30</a:t>
                      </a:r>
                      <a:endParaRPr lang="hr-HR" sz="2000" dirty="0">
                        <a:effectLst/>
                        <a:latin typeface="Calibri"/>
                        <a:ea typeface="Calibri"/>
                        <a:cs typeface="Times New Roman"/>
                      </a:endParaRPr>
                    </a:p>
                  </a:txBody>
                  <a:tcPr marL="68580" marR="68580" marT="0" marB="0">
                    <a:solidFill>
                      <a:schemeClr val="accent3">
                        <a:lumMod val="75000"/>
                      </a:schemeClr>
                    </a:solidFill>
                  </a:tcPr>
                </a:tc>
                <a:tc>
                  <a:txBody>
                    <a:bodyPr/>
                    <a:lstStyle/>
                    <a:p>
                      <a:pPr marL="342900" indent="-342900">
                        <a:lnSpc>
                          <a:spcPct val="115000"/>
                        </a:lnSpc>
                        <a:spcAft>
                          <a:spcPts val="0"/>
                        </a:spcAft>
                        <a:buFont typeface="Wingdings" panose="05000000000000000000" pitchFamily="2" charset="2"/>
                        <a:buChar char="Ø"/>
                        <a:tabLst>
                          <a:tab pos="1350645" algn="l"/>
                        </a:tabLst>
                      </a:pPr>
                      <a:r>
                        <a:rPr lang="hr-HR" sz="2400" b="0" dirty="0">
                          <a:solidFill>
                            <a:schemeClr val="tx1"/>
                          </a:solidFill>
                          <a:effectLst/>
                        </a:rPr>
                        <a:t>Prijava projekta                           </a:t>
                      </a:r>
                    </a:p>
                    <a:p>
                      <a:pPr marL="342900" indent="-342900">
                        <a:lnSpc>
                          <a:spcPct val="115000"/>
                        </a:lnSpc>
                        <a:spcAft>
                          <a:spcPts val="0"/>
                        </a:spcAft>
                        <a:buFont typeface="Wingdings" panose="05000000000000000000" pitchFamily="2" charset="2"/>
                        <a:buChar char="Ø"/>
                        <a:tabLst>
                          <a:tab pos="1350645" algn="l"/>
                        </a:tabLst>
                      </a:pPr>
                      <a:r>
                        <a:rPr lang="hr-HR" sz="2400" b="0" dirty="0" smtClean="0">
                          <a:solidFill>
                            <a:schemeClr val="tx1"/>
                          </a:solidFill>
                          <a:effectLst/>
                        </a:rPr>
                        <a:t>Postupak </a:t>
                      </a:r>
                      <a:r>
                        <a:rPr lang="hr-HR" sz="2400" b="0" dirty="0">
                          <a:solidFill>
                            <a:schemeClr val="tx1"/>
                          </a:solidFill>
                          <a:effectLst/>
                        </a:rPr>
                        <a:t>procjene projektnih prijava</a:t>
                      </a:r>
                    </a:p>
                    <a:p>
                      <a:pPr marL="342900" indent="-342900">
                        <a:lnSpc>
                          <a:spcPct val="115000"/>
                        </a:lnSpc>
                        <a:spcAft>
                          <a:spcPts val="0"/>
                        </a:spcAft>
                        <a:buFont typeface="Wingdings" panose="05000000000000000000" pitchFamily="2" charset="2"/>
                        <a:buChar char="Ø"/>
                        <a:tabLst>
                          <a:tab pos="1350645" algn="l"/>
                        </a:tabLst>
                      </a:pPr>
                      <a:r>
                        <a:rPr lang="hr-HR" sz="2400" b="0" dirty="0" smtClean="0">
                          <a:solidFill>
                            <a:schemeClr val="tx1"/>
                          </a:solidFill>
                          <a:effectLst/>
                        </a:rPr>
                        <a:t>Primjeri projekata</a:t>
                      </a:r>
                      <a:endParaRPr lang="hr-HR" sz="2400" b="0" dirty="0">
                        <a:solidFill>
                          <a:schemeClr val="tx1"/>
                        </a:solidFill>
                        <a:effectLst/>
                      </a:endParaRPr>
                    </a:p>
                  </a:txBody>
                  <a:tcPr marL="68580" marR="68580" marT="0" marB="0">
                    <a:solidFill>
                      <a:schemeClr val="accent3">
                        <a:lumMod val="60000"/>
                        <a:lumOff val="40000"/>
                      </a:schemeClr>
                    </a:solidFill>
                  </a:tcPr>
                </a:tc>
              </a:tr>
              <a:tr h="325738">
                <a:tc>
                  <a:txBody>
                    <a:bodyPr/>
                    <a:lstStyle/>
                    <a:p>
                      <a:pPr>
                        <a:lnSpc>
                          <a:spcPct val="115000"/>
                        </a:lnSpc>
                        <a:spcAft>
                          <a:spcPts val="0"/>
                        </a:spcAft>
                        <a:tabLst>
                          <a:tab pos="1350645" algn="l"/>
                        </a:tabLst>
                      </a:pPr>
                      <a:r>
                        <a:rPr lang="hr-HR" sz="2000" dirty="0" smtClean="0">
                          <a:effectLst/>
                        </a:rPr>
                        <a:t>15.30 -</a:t>
                      </a:r>
                      <a:r>
                        <a:rPr lang="hr-HR" sz="2000" dirty="0">
                          <a:effectLst/>
                        </a:rPr>
                        <a:t>16.00</a:t>
                      </a:r>
                      <a:endParaRPr lang="hr-HR" sz="2000" dirty="0">
                        <a:effectLst/>
                        <a:latin typeface="Calibri"/>
                        <a:ea typeface="Calibri"/>
                        <a:cs typeface="Times New Roman"/>
                      </a:endParaRPr>
                    </a:p>
                  </a:txBody>
                  <a:tcPr marL="68580" marR="68580" marT="0" marB="0">
                    <a:solidFill>
                      <a:schemeClr val="accent3">
                        <a:lumMod val="75000"/>
                      </a:schemeClr>
                    </a:solidFill>
                  </a:tcPr>
                </a:tc>
                <a:tc>
                  <a:txBody>
                    <a:bodyPr/>
                    <a:lstStyle/>
                    <a:p>
                      <a:pPr marL="342900" indent="-342900">
                        <a:lnSpc>
                          <a:spcPct val="115000"/>
                        </a:lnSpc>
                        <a:spcAft>
                          <a:spcPts val="0"/>
                        </a:spcAft>
                        <a:buFont typeface="Wingdings" panose="05000000000000000000" pitchFamily="2" charset="2"/>
                        <a:buChar char="Ø"/>
                        <a:tabLst>
                          <a:tab pos="1350645" algn="l"/>
                        </a:tabLst>
                      </a:pPr>
                      <a:r>
                        <a:rPr lang="hr-HR" sz="2400" b="0" dirty="0">
                          <a:solidFill>
                            <a:schemeClr val="tx1"/>
                          </a:solidFill>
                          <a:effectLst/>
                        </a:rPr>
                        <a:t>Pitanja i odgovori</a:t>
                      </a:r>
                      <a:endParaRPr lang="hr-HR" sz="2400" b="0" dirty="0">
                        <a:solidFill>
                          <a:schemeClr val="tx1"/>
                        </a:solidFill>
                        <a:effectLst/>
                        <a:latin typeface="Calibri"/>
                        <a:ea typeface="Calibri"/>
                        <a:cs typeface="Times New Roman"/>
                      </a:endParaRPr>
                    </a:p>
                  </a:txBody>
                  <a:tcPr marL="68580" marR="68580" marT="0" marB="0">
                    <a:solidFill>
                      <a:schemeClr val="accent3">
                        <a:lumMod val="60000"/>
                        <a:lumOff val="40000"/>
                      </a:schemeClr>
                    </a:solidFill>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OPP1.eps"/>
          <p:cNvPicPr>
            <a:picLocks noChangeAspect="1"/>
          </p:cNvPicPr>
          <p:nvPr/>
        </p:nvPicPr>
        <p:blipFill>
          <a:blip r:embed="rId3"/>
          <a:srcRect/>
          <a:stretch>
            <a:fillRect/>
          </a:stretch>
        </p:blipFill>
        <p:spPr bwMode="auto">
          <a:xfrm>
            <a:off x="1589" y="0"/>
            <a:ext cx="10685462" cy="7562850"/>
          </a:xfrm>
          <a:prstGeom prst="rect">
            <a:avLst/>
          </a:prstGeom>
          <a:noFill/>
          <a:ln w="9525">
            <a:noFill/>
            <a:miter lim="800000"/>
            <a:headEnd/>
            <a:tailEnd/>
          </a:ln>
        </p:spPr>
      </p:pic>
      <p:sp>
        <p:nvSpPr>
          <p:cNvPr id="3075" name="Title 1"/>
          <p:cNvSpPr>
            <a:spLocks noGrp="1"/>
          </p:cNvSpPr>
          <p:nvPr>
            <p:ph type="title"/>
          </p:nvPr>
        </p:nvSpPr>
        <p:spPr>
          <a:xfrm>
            <a:off x="534988" y="0"/>
            <a:ext cx="9201150" cy="1045121"/>
          </a:xfrm>
        </p:spPr>
        <p:txBody>
          <a:bodyPr/>
          <a:lstStyle/>
          <a:p>
            <a:pPr eaLnBrk="1" hangingPunct="1"/>
            <a:r>
              <a:rPr lang="hr-HR" sz="4000" dirty="0" smtClean="0"/>
              <a:t>PRIHVATLJIVOST PRIJAVITELJA</a:t>
            </a:r>
          </a:p>
        </p:txBody>
      </p:sp>
      <p:sp>
        <p:nvSpPr>
          <p:cNvPr id="3076" name="Content Placeholder 2"/>
          <p:cNvSpPr>
            <a:spLocks noGrp="1"/>
          </p:cNvSpPr>
          <p:nvPr>
            <p:ph idx="1"/>
          </p:nvPr>
        </p:nvSpPr>
        <p:spPr/>
        <p:txBody>
          <a:bodyPr/>
          <a:lstStyle/>
          <a:p>
            <a:pPr eaLnBrk="1" hangingPunct="1">
              <a:buFont typeface="Wingdings" panose="05000000000000000000" pitchFamily="2" charset="2"/>
              <a:buChar char="Ø"/>
            </a:pPr>
            <a:r>
              <a:rPr lang="hr-HR" dirty="0"/>
              <a:t>Prijavitelj mora zadovoljiti i sljedeće uvjete: </a:t>
            </a:r>
          </a:p>
          <a:p>
            <a:pPr lvl="1" eaLnBrk="1" hangingPunct="1">
              <a:buFont typeface="Wingdings" panose="05000000000000000000" pitchFamily="2" charset="2"/>
              <a:buChar char="§"/>
            </a:pPr>
            <a:r>
              <a:rPr lang="hr-HR" sz="2800" dirty="0"/>
              <a:t>mora biti pravna osoba; i </a:t>
            </a:r>
          </a:p>
          <a:p>
            <a:pPr lvl="1" eaLnBrk="1" hangingPunct="1">
              <a:buFont typeface="Wingdings" panose="05000000000000000000" pitchFamily="2" charset="2"/>
              <a:buChar char="§"/>
            </a:pPr>
            <a:r>
              <a:rPr lang="hr-HR" sz="2800" dirty="0"/>
              <a:t>ne smije ostvarivati dobit, uz izuzetak javnih institucija/organizacija/agencija registriranih kao d.o.o. čija se raspodjela dobiti koristi za financiranje vlastitih aktivnosti te se ne dijeli kao profit/dohodak ; te</a:t>
            </a:r>
          </a:p>
          <a:p>
            <a:pPr lvl="1" eaLnBrk="1" hangingPunct="1">
              <a:buFont typeface="Wingdings" panose="05000000000000000000" pitchFamily="2" charset="2"/>
              <a:buChar char="§"/>
            </a:pPr>
            <a:r>
              <a:rPr lang="hr-HR" sz="2800" dirty="0"/>
              <a:t>mora biti izravno odgovoran za </a:t>
            </a:r>
            <a:r>
              <a:rPr lang="hr-HR" sz="2800" dirty="0" smtClean="0"/>
              <a:t>projekt</a:t>
            </a:r>
          </a:p>
          <a:p>
            <a:pPr marL="520636" lvl="1" indent="0" eaLnBrk="1" hangingPunct="1">
              <a:buNone/>
            </a:pPr>
            <a:endParaRPr lang="hr-HR" sz="2100" dirty="0"/>
          </a:p>
          <a:p>
            <a:pPr eaLnBrk="1" hangingPunct="1">
              <a:buFont typeface="Wingdings" panose="05000000000000000000" pitchFamily="2" charset="2"/>
              <a:buChar char="Ø"/>
            </a:pPr>
            <a:r>
              <a:rPr lang="hr-HR" dirty="0"/>
              <a:t>Obratiti pažnju na </a:t>
            </a:r>
            <a:r>
              <a:rPr lang="hr-HR" dirty="0" smtClean="0"/>
              <a:t>kriterije </a:t>
            </a:r>
            <a:r>
              <a:rPr lang="hr-HR" dirty="0"/>
              <a:t>za isključenje</a:t>
            </a:r>
            <a:r>
              <a:rPr lang="hr-HR" dirty="0" smtClean="0"/>
              <a:t>!</a:t>
            </a:r>
            <a:endParaRPr lang="hr-HR" dirty="0"/>
          </a:p>
          <a:p>
            <a:pPr marL="0" indent="0" eaLnBrk="1" hangingPunct="1">
              <a:buNone/>
            </a:pPr>
            <a:endParaRPr lang="hr-HR" dirty="0" smtClean="0">
              <a:solidFill>
                <a:srgbClr val="FF0000"/>
              </a:solidFill>
            </a:endParaRPr>
          </a:p>
        </p:txBody>
      </p:sp>
    </p:spTree>
    <p:extLst>
      <p:ext uri="{BB962C8B-B14F-4D97-AF65-F5344CB8AC3E}">
        <p14:creationId xmlns:p14="http://schemas.microsoft.com/office/powerpoint/2010/main" val="30563139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OPP1.eps"/>
          <p:cNvPicPr>
            <a:picLocks noChangeAspect="1"/>
          </p:cNvPicPr>
          <p:nvPr/>
        </p:nvPicPr>
        <p:blipFill>
          <a:blip r:embed="rId3"/>
          <a:srcRect/>
          <a:stretch>
            <a:fillRect/>
          </a:stretch>
        </p:blipFill>
        <p:spPr bwMode="auto">
          <a:xfrm>
            <a:off x="1589" y="0"/>
            <a:ext cx="10685462" cy="7562850"/>
          </a:xfrm>
          <a:prstGeom prst="rect">
            <a:avLst/>
          </a:prstGeom>
          <a:noFill/>
          <a:ln w="9525">
            <a:noFill/>
            <a:miter lim="800000"/>
            <a:headEnd/>
            <a:tailEnd/>
          </a:ln>
        </p:spPr>
      </p:pic>
      <p:sp>
        <p:nvSpPr>
          <p:cNvPr id="3075" name="Title 1"/>
          <p:cNvSpPr>
            <a:spLocks noGrp="1"/>
          </p:cNvSpPr>
          <p:nvPr>
            <p:ph type="title"/>
          </p:nvPr>
        </p:nvSpPr>
        <p:spPr>
          <a:xfrm>
            <a:off x="534988" y="109018"/>
            <a:ext cx="9201150" cy="1008111"/>
          </a:xfrm>
        </p:spPr>
        <p:txBody>
          <a:bodyPr/>
          <a:lstStyle/>
          <a:p>
            <a:pPr eaLnBrk="1" hangingPunct="1"/>
            <a:r>
              <a:rPr lang="hr-HR" sz="4000" dirty="0" smtClean="0"/>
              <a:t>PRIHVATLJIVOST PARTNERA</a:t>
            </a:r>
          </a:p>
        </p:txBody>
      </p:sp>
      <p:sp>
        <p:nvSpPr>
          <p:cNvPr id="3076" name="Content Placeholder 2"/>
          <p:cNvSpPr>
            <a:spLocks noGrp="1"/>
          </p:cNvSpPr>
          <p:nvPr>
            <p:ph idx="1"/>
          </p:nvPr>
        </p:nvSpPr>
        <p:spPr/>
        <p:txBody>
          <a:bodyPr/>
          <a:lstStyle/>
          <a:p>
            <a:pPr eaLnBrk="1" hangingPunct="1">
              <a:buFont typeface="Wingdings" panose="05000000000000000000" pitchFamily="2" charset="2"/>
              <a:buChar char="§"/>
            </a:pPr>
            <a:r>
              <a:rPr lang="hr-HR" sz="2800" dirty="0" smtClean="0"/>
              <a:t>Partner mora ispunjavati sve uvjete prihvatljivosti kao i prijavitelj</a:t>
            </a:r>
          </a:p>
          <a:p>
            <a:pPr eaLnBrk="1" hangingPunct="1">
              <a:buFont typeface="Wingdings" panose="05000000000000000000" pitchFamily="2" charset="2"/>
              <a:buChar char="§"/>
            </a:pPr>
            <a:r>
              <a:rPr lang="hr-HR" sz="2800" dirty="0" smtClean="0"/>
              <a:t>Troškovi partnera tijekom provedbe projekta su prihvatljivi kao i za prijavitelja</a:t>
            </a:r>
          </a:p>
          <a:p>
            <a:pPr eaLnBrk="1" hangingPunct="1">
              <a:buFont typeface="Wingdings" panose="05000000000000000000" pitchFamily="2" charset="2"/>
              <a:buChar char="§"/>
            </a:pPr>
            <a:r>
              <a:rPr lang="hr-HR" sz="2800" dirty="0" smtClean="0"/>
              <a:t>Mora ispuniti </a:t>
            </a:r>
            <a:r>
              <a:rPr lang="hr-HR" sz="2800" i="1" dirty="0" smtClean="0"/>
              <a:t>Izjavu o partnerstvu </a:t>
            </a:r>
            <a:r>
              <a:rPr lang="hr-HR" sz="2800" dirty="0" smtClean="0"/>
              <a:t>(dodatak 4) te mu se jasno mora definirati uloga i odgovornosti (PO dio A)</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OPP1.eps"/>
          <p:cNvPicPr>
            <a:picLocks noChangeAspect="1"/>
          </p:cNvPicPr>
          <p:nvPr/>
        </p:nvPicPr>
        <p:blipFill>
          <a:blip r:embed="rId3"/>
          <a:srcRect/>
          <a:stretch>
            <a:fillRect/>
          </a:stretch>
        </p:blipFill>
        <p:spPr bwMode="auto">
          <a:xfrm>
            <a:off x="1589" y="0"/>
            <a:ext cx="10685462" cy="7562850"/>
          </a:xfrm>
          <a:prstGeom prst="rect">
            <a:avLst/>
          </a:prstGeom>
          <a:noFill/>
          <a:ln w="9525">
            <a:noFill/>
            <a:miter lim="800000"/>
            <a:headEnd/>
            <a:tailEnd/>
          </a:ln>
        </p:spPr>
      </p:pic>
      <p:sp>
        <p:nvSpPr>
          <p:cNvPr id="3075" name="Title 1"/>
          <p:cNvSpPr>
            <a:spLocks noGrp="1"/>
          </p:cNvSpPr>
          <p:nvPr>
            <p:ph type="title"/>
          </p:nvPr>
        </p:nvSpPr>
        <p:spPr>
          <a:xfrm>
            <a:off x="534988" y="109018"/>
            <a:ext cx="9201150" cy="1008111"/>
          </a:xfrm>
        </p:spPr>
        <p:txBody>
          <a:bodyPr/>
          <a:lstStyle/>
          <a:p>
            <a:pPr eaLnBrk="1" hangingPunct="1"/>
            <a:r>
              <a:rPr lang="hr-HR" sz="4000" dirty="0" smtClean="0"/>
              <a:t>OSTALI UVJETI ZA PRIJAVITELJE</a:t>
            </a:r>
          </a:p>
        </p:txBody>
      </p:sp>
      <p:sp>
        <p:nvSpPr>
          <p:cNvPr id="3076" name="Content Placeholder 2"/>
          <p:cNvSpPr>
            <a:spLocks noGrp="1"/>
          </p:cNvSpPr>
          <p:nvPr>
            <p:ph idx="1"/>
          </p:nvPr>
        </p:nvSpPr>
        <p:spPr/>
        <p:txBody>
          <a:bodyPr/>
          <a:lstStyle/>
          <a:p>
            <a:pPr eaLnBrk="1" hangingPunct="1">
              <a:buFont typeface="Wingdings" panose="05000000000000000000" pitchFamily="2" charset="2"/>
              <a:buChar char="Ø"/>
            </a:pPr>
            <a:r>
              <a:rPr lang="hr-HR" dirty="0" smtClean="0"/>
              <a:t>Dostatni kapacitet za provedbu:</a:t>
            </a:r>
          </a:p>
          <a:p>
            <a:pPr lvl="1" eaLnBrk="1" hangingPunct="1">
              <a:buFont typeface="Wingdings" panose="05000000000000000000" pitchFamily="2" charset="2"/>
              <a:buChar char="§"/>
            </a:pPr>
            <a:r>
              <a:rPr lang="hr-HR" sz="2800" dirty="0" smtClean="0"/>
              <a:t>Financijski</a:t>
            </a:r>
          </a:p>
          <a:p>
            <a:pPr lvl="1" eaLnBrk="1" hangingPunct="1">
              <a:buFont typeface="Wingdings" panose="05000000000000000000" pitchFamily="2" charset="2"/>
              <a:buChar char="§"/>
            </a:pPr>
            <a:r>
              <a:rPr lang="hr-HR" sz="2800" dirty="0" smtClean="0"/>
              <a:t>Upravljački </a:t>
            </a:r>
          </a:p>
          <a:p>
            <a:pPr marL="520636" lvl="1" indent="0" eaLnBrk="1" hangingPunct="1">
              <a:buNone/>
            </a:pPr>
            <a:endParaRPr lang="hr-HR" sz="2800" dirty="0" smtClean="0"/>
          </a:p>
          <a:p>
            <a:pPr eaLnBrk="1" hangingPunct="1">
              <a:buFont typeface="Wingdings" panose="05000000000000000000" pitchFamily="2" charset="2"/>
              <a:buChar char="Ø"/>
            </a:pPr>
            <a:r>
              <a:rPr lang="hr-HR" sz="2800" dirty="0" smtClean="0"/>
              <a:t>Mora osigurati trajnost zahvata najmanje 5 godina po završetku projekta</a:t>
            </a:r>
          </a:p>
          <a:p>
            <a:pPr eaLnBrk="1" hangingPunct="1"/>
            <a:endParaRPr lang="hr-HR" dirty="0" smtClean="0">
              <a:solidFill>
                <a:srgbClr val="FF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OPP1.eps"/>
          <p:cNvPicPr>
            <a:picLocks noChangeAspect="1"/>
          </p:cNvPicPr>
          <p:nvPr/>
        </p:nvPicPr>
        <p:blipFill>
          <a:blip r:embed="rId3"/>
          <a:srcRect/>
          <a:stretch>
            <a:fillRect/>
          </a:stretch>
        </p:blipFill>
        <p:spPr bwMode="auto">
          <a:xfrm>
            <a:off x="3176" y="0"/>
            <a:ext cx="10685462" cy="7562850"/>
          </a:xfrm>
          <a:prstGeom prst="rect">
            <a:avLst/>
          </a:prstGeom>
          <a:noFill/>
          <a:ln w="9525">
            <a:noFill/>
            <a:miter lim="800000"/>
            <a:headEnd/>
            <a:tailEnd/>
          </a:ln>
        </p:spPr>
      </p:pic>
      <p:sp>
        <p:nvSpPr>
          <p:cNvPr id="3075" name="Title 1"/>
          <p:cNvSpPr>
            <a:spLocks noGrp="1"/>
          </p:cNvSpPr>
          <p:nvPr>
            <p:ph type="title"/>
          </p:nvPr>
        </p:nvSpPr>
        <p:spPr>
          <a:xfrm>
            <a:off x="534988" y="-107007"/>
            <a:ext cx="9201150" cy="1367482"/>
          </a:xfrm>
        </p:spPr>
        <p:txBody>
          <a:bodyPr/>
          <a:lstStyle/>
          <a:p>
            <a:pPr eaLnBrk="1" hangingPunct="1"/>
            <a:r>
              <a:rPr lang="hr-HR" sz="4000" dirty="0" smtClean="0"/>
              <a:t>PRIHVATLJIVOST PROJEKATA</a:t>
            </a:r>
          </a:p>
        </p:txBody>
      </p:sp>
      <p:sp>
        <p:nvSpPr>
          <p:cNvPr id="3076" name="Content Placeholder 2"/>
          <p:cNvSpPr>
            <a:spLocks noGrp="1"/>
          </p:cNvSpPr>
          <p:nvPr>
            <p:ph idx="1"/>
          </p:nvPr>
        </p:nvSpPr>
        <p:spPr>
          <a:xfrm>
            <a:off x="377806" y="1473883"/>
            <a:ext cx="10384879" cy="5279231"/>
          </a:xfrm>
        </p:spPr>
        <p:txBody>
          <a:bodyPr/>
          <a:lstStyle/>
          <a:p>
            <a:pPr marL="0" indent="0" eaLnBrk="1" hangingPunct="1">
              <a:buNone/>
            </a:pPr>
            <a:r>
              <a:rPr lang="vi-VN" dirty="0" smtClean="0">
                <a:latin typeface="Calibri" panose="020F0502020204030204" pitchFamily="34" charset="0"/>
              </a:rPr>
              <a:t>Prihvatljivi </a:t>
            </a:r>
            <a:r>
              <a:rPr lang="vi-VN" dirty="0">
                <a:latin typeface="Calibri" panose="020F0502020204030204" pitchFamily="34" charset="0"/>
              </a:rPr>
              <a:t>projekti moraju ispunjavati sljedeće uvjete</a:t>
            </a:r>
            <a:r>
              <a:rPr lang="vi-VN" dirty="0" smtClean="0">
                <a:latin typeface="Calibri" panose="020F0502020204030204" pitchFamily="34" charset="0"/>
              </a:rPr>
              <a:t>:</a:t>
            </a:r>
            <a:endParaRPr lang="vi-VN" sz="1800" dirty="0"/>
          </a:p>
          <a:p>
            <a:pPr eaLnBrk="1" hangingPunct="1">
              <a:buFont typeface="Wingdings" panose="05000000000000000000" pitchFamily="2" charset="2"/>
              <a:buChar char="§"/>
            </a:pPr>
            <a:r>
              <a:rPr lang="hr-HR" sz="2400" dirty="0">
                <a:latin typeface="Calibri" panose="020F0502020204030204" pitchFamily="34" charset="0"/>
              </a:rPr>
              <a:t>U </a:t>
            </a:r>
            <a:r>
              <a:rPr lang="vi-VN" sz="2400" dirty="0">
                <a:latin typeface="Calibri" panose="020F0502020204030204" pitchFamily="34" charset="0"/>
              </a:rPr>
              <a:t>skladu s ciljevima Prioritetne osi 1. Mjere 1.1. Operativnog programa Regionalna konkurentnost 2007.-2013.  i </a:t>
            </a:r>
            <a:r>
              <a:rPr lang="vi-VN" sz="2400" dirty="0" smtClean="0">
                <a:latin typeface="Calibri" panose="020F0502020204030204" pitchFamily="34" charset="0"/>
              </a:rPr>
              <a:t>Poziva</a:t>
            </a:r>
            <a:r>
              <a:rPr lang="hr-HR" sz="2400" dirty="0" smtClean="0">
                <a:latin typeface="Calibri" panose="020F0502020204030204" pitchFamily="34" charset="0"/>
              </a:rPr>
              <a:t>;</a:t>
            </a:r>
            <a:endParaRPr lang="hr-HR" sz="2400" dirty="0">
              <a:latin typeface="Calibri" panose="020F0502020204030204" pitchFamily="34" charset="0"/>
            </a:endParaRPr>
          </a:p>
          <a:p>
            <a:pPr eaLnBrk="1" hangingPunct="1">
              <a:buFont typeface="Wingdings" panose="05000000000000000000" pitchFamily="2" charset="2"/>
              <a:buChar char="§"/>
            </a:pPr>
            <a:r>
              <a:rPr lang="vi-VN" sz="2400" dirty="0">
                <a:latin typeface="Calibri" panose="020F0502020204030204" pitchFamily="34" charset="0"/>
              </a:rPr>
              <a:t>Doprinos</a:t>
            </a:r>
            <a:r>
              <a:rPr lang="hr-HR" sz="2400" dirty="0">
                <a:latin typeface="Calibri" panose="020F0502020204030204" pitchFamily="34" charset="0"/>
                <a:cs typeface="Arial" panose="020B0604020202020204" pitchFamily="34" charset="0"/>
              </a:rPr>
              <a:t>e</a:t>
            </a:r>
            <a:r>
              <a:rPr lang="vi-VN" sz="2400" dirty="0">
                <a:latin typeface="Calibri" panose="020F0502020204030204" pitchFamily="34" charset="0"/>
              </a:rPr>
              <a:t> ostvarenju minimalno jednog od neophodnih pokazatelja </a:t>
            </a:r>
            <a:r>
              <a:rPr lang="vi-VN" sz="2400" dirty="0" smtClean="0">
                <a:latin typeface="Calibri" panose="020F0502020204030204" pitchFamily="34" charset="0"/>
              </a:rPr>
              <a:t>rezultata</a:t>
            </a:r>
            <a:r>
              <a:rPr lang="hr-HR" sz="2400" dirty="0" smtClean="0">
                <a:latin typeface="Calibri" panose="020F0502020204030204" pitchFamily="34" charset="0"/>
              </a:rPr>
              <a:t>;</a:t>
            </a:r>
            <a:r>
              <a:rPr lang="vi-VN" sz="2400" dirty="0" smtClean="0">
                <a:latin typeface="Calibri" panose="020F0502020204030204" pitchFamily="34" charset="0"/>
              </a:rPr>
              <a:t>  </a:t>
            </a:r>
            <a:endParaRPr lang="hr-HR" sz="2400" dirty="0">
              <a:latin typeface="Calibri" panose="020F0502020204030204" pitchFamily="34" charset="0"/>
            </a:endParaRPr>
          </a:p>
          <a:p>
            <a:pPr eaLnBrk="1" hangingPunct="1">
              <a:buFont typeface="Wingdings" panose="05000000000000000000" pitchFamily="2" charset="2"/>
              <a:buChar char="§"/>
            </a:pPr>
            <a:r>
              <a:rPr lang="vi-VN" sz="2400" dirty="0">
                <a:latin typeface="Calibri" panose="020F0502020204030204" pitchFamily="34" charset="0"/>
              </a:rPr>
              <a:t>Uzimaju u obzir najmanji i najveći iznos bespovratnih </a:t>
            </a:r>
            <a:r>
              <a:rPr lang="vi-VN" sz="2400" dirty="0" smtClean="0">
                <a:latin typeface="Calibri" panose="020F0502020204030204" pitchFamily="34" charset="0"/>
              </a:rPr>
              <a:t>sredstava</a:t>
            </a:r>
            <a:r>
              <a:rPr lang="hr-HR" sz="2400" dirty="0" smtClean="0">
                <a:latin typeface="Calibri" panose="020F0502020204030204" pitchFamily="34" charset="0"/>
              </a:rPr>
              <a:t>;</a:t>
            </a:r>
            <a:r>
              <a:rPr lang="vi-VN" sz="2400" dirty="0" smtClean="0">
                <a:latin typeface="Calibri" panose="020F0502020204030204" pitchFamily="34" charset="0"/>
              </a:rPr>
              <a:t> </a:t>
            </a:r>
            <a:endParaRPr lang="hr-HR" sz="2400" dirty="0">
              <a:latin typeface="Calibri" panose="020F0502020204030204" pitchFamily="34" charset="0"/>
            </a:endParaRPr>
          </a:p>
          <a:p>
            <a:pPr eaLnBrk="1" hangingPunct="1">
              <a:buFont typeface="Wingdings" panose="05000000000000000000" pitchFamily="2" charset="2"/>
              <a:buChar char="§"/>
            </a:pPr>
            <a:r>
              <a:rPr lang="vi-VN" sz="2400" dirty="0">
                <a:latin typeface="Calibri" panose="020F0502020204030204" pitchFamily="34" charset="0"/>
              </a:rPr>
              <a:t>Planirano trajanje projekta je najviše 24 mjeseca;</a:t>
            </a:r>
          </a:p>
          <a:p>
            <a:pPr eaLnBrk="1" hangingPunct="1">
              <a:buFont typeface="Wingdings" panose="05000000000000000000" pitchFamily="2" charset="2"/>
              <a:buChar char="§"/>
            </a:pPr>
            <a:r>
              <a:rPr lang="vi-VN" sz="2400" dirty="0">
                <a:latin typeface="Calibri" panose="020F0502020204030204" pitchFamily="34" charset="0"/>
              </a:rPr>
              <a:t>Provode se u potpunosti na području Republike Hrvatske; </a:t>
            </a:r>
          </a:p>
          <a:p>
            <a:pPr eaLnBrk="1" hangingPunct="1">
              <a:buFont typeface="Wingdings" panose="05000000000000000000" pitchFamily="2" charset="2"/>
              <a:buChar char="§"/>
            </a:pPr>
            <a:r>
              <a:rPr lang="vi-VN" sz="2400" dirty="0">
                <a:latin typeface="Calibri" panose="020F0502020204030204" pitchFamily="34" charset="0"/>
              </a:rPr>
              <a:t>Prijavitelj /Partner (i)  posjeduje dostatne izvore financiranja;  </a:t>
            </a:r>
          </a:p>
          <a:p>
            <a:pPr eaLnBrk="1" hangingPunct="1">
              <a:buFont typeface="Wingdings" panose="05000000000000000000" pitchFamily="2" charset="2"/>
              <a:buChar char="§"/>
            </a:pPr>
            <a:r>
              <a:rPr lang="vi-VN" sz="2400" dirty="0">
                <a:latin typeface="Calibri" panose="020F0502020204030204" pitchFamily="34" charset="0"/>
              </a:rPr>
              <a:t>Moraju se odnositi na jednu od kategorija projekata iz točke 3.1.1.;</a:t>
            </a:r>
          </a:p>
          <a:p>
            <a:pPr eaLnBrk="1" hangingPunct="1">
              <a:buFont typeface="Wingdings" panose="05000000000000000000" pitchFamily="2" charset="2"/>
              <a:buChar char="§"/>
            </a:pPr>
            <a:r>
              <a:rPr lang="vi-VN" sz="2400" dirty="0">
                <a:latin typeface="Calibri" panose="020F0502020204030204" pitchFamily="34" charset="0"/>
              </a:rPr>
              <a:t>Poduzetnička zona u kojoj će se provoditi projekt kategorije A. nalazi se na Popisu poduzetničkih zona 2004.-2013. (Prilog 7</a:t>
            </a:r>
            <a:r>
              <a:rPr lang="vi-VN" sz="2400" dirty="0" smtClean="0">
                <a:latin typeface="Calibri" panose="020F0502020204030204" pitchFamily="34" charset="0"/>
              </a:rPr>
              <a:t>.)</a:t>
            </a:r>
            <a:r>
              <a:rPr lang="hr-HR" sz="2400" dirty="0" smtClean="0">
                <a:latin typeface="Calibri" panose="020F0502020204030204" pitchFamily="34" charset="0"/>
              </a:rPr>
              <a:t> ili je evidentirana u Jedinstvenom registru poduzetničke infrastrukture Ministarstva poduzetništva i obrta najkasnije do isteka roka za podnošenje prijava</a:t>
            </a:r>
            <a:endParaRPr lang="vi-VN" sz="2400"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OPP1.eps"/>
          <p:cNvPicPr>
            <a:picLocks noChangeAspect="1"/>
          </p:cNvPicPr>
          <p:nvPr/>
        </p:nvPicPr>
        <p:blipFill>
          <a:blip r:embed="rId3"/>
          <a:srcRect/>
          <a:stretch>
            <a:fillRect/>
          </a:stretch>
        </p:blipFill>
        <p:spPr bwMode="auto">
          <a:xfrm>
            <a:off x="1589" y="0"/>
            <a:ext cx="10685462" cy="7562850"/>
          </a:xfrm>
          <a:prstGeom prst="rect">
            <a:avLst/>
          </a:prstGeom>
          <a:noFill/>
          <a:ln w="9525">
            <a:noFill/>
            <a:miter lim="800000"/>
            <a:headEnd/>
            <a:tailEnd/>
          </a:ln>
        </p:spPr>
      </p:pic>
      <p:sp>
        <p:nvSpPr>
          <p:cNvPr id="3075" name="Title 1"/>
          <p:cNvSpPr>
            <a:spLocks noGrp="1"/>
          </p:cNvSpPr>
          <p:nvPr>
            <p:ph type="title"/>
          </p:nvPr>
        </p:nvSpPr>
        <p:spPr>
          <a:xfrm>
            <a:off x="534988" y="-107007"/>
            <a:ext cx="9201150" cy="1367482"/>
          </a:xfrm>
        </p:spPr>
        <p:txBody>
          <a:bodyPr/>
          <a:lstStyle/>
          <a:p>
            <a:pPr eaLnBrk="1" hangingPunct="1"/>
            <a:r>
              <a:rPr lang="hr-HR" sz="4000" dirty="0" smtClean="0"/>
              <a:t>PRIHVATLJIVOST </a:t>
            </a:r>
            <a:r>
              <a:rPr lang="hr-HR" sz="4000" dirty="0" smtClean="0"/>
              <a:t>PROJEKATA 2</a:t>
            </a:r>
            <a:endParaRPr lang="hr-HR" sz="4000" dirty="0" smtClean="0"/>
          </a:p>
        </p:txBody>
      </p:sp>
      <p:sp>
        <p:nvSpPr>
          <p:cNvPr id="3076" name="Content Placeholder 2"/>
          <p:cNvSpPr>
            <a:spLocks noGrp="1"/>
          </p:cNvSpPr>
          <p:nvPr>
            <p:ph idx="1"/>
          </p:nvPr>
        </p:nvSpPr>
        <p:spPr>
          <a:xfrm>
            <a:off x="303758" y="1477170"/>
            <a:ext cx="10384879" cy="5279231"/>
          </a:xfrm>
        </p:spPr>
        <p:txBody>
          <a:bodyPr/>
          <a:lstStyle/>
          <a:p>
            <a:pPr marL="0" indent="0" eaLnBrk="1" hangingPunct="1">
              <a:buNone/>
            </a:pPr>
            <a:endParaRPr lang="hr-HR" sz="1600" dirty="0"/>
          </a:p>
          <a:p>
            <a:pPr marL="0" indent="0" eaLnBrk="1" hangingPunct="1">
              <a:buNone/>
            </a:pPr>
            <a:r>
              <a:rPr lang="vi-VN" dirty="0">
                <a:latin typeface="Calibri" panose="020F0502020204030204" pitchFamily="34" charset="0"/>
              </a:rPr>
              <a:t>Prihvatljivi projekti moraju ispunjavati sljedeće uvjete</a:t>
            </a:r>
            <a:r>
              <a:rPr lang="vi-VN" dirty="0" smtClean="0">
                <a:latin typeface="Calibri" panose="020F0502020204030204" pitchFamily="34" charset="0"/>
              </a:rPr>
              <a:t>:</a:t>
            </a:r>
            <a:endParaRPr lang="vi-VN" sz="1600" dirty="0">
              <a:latin typeface="Calibri" panose="020F0502020204030204" pitchFamily="34" charset="0"/>
            </a:endParaRPr>
          </a:p>
          <a:p>
            <a:pPr lvl="0" eaLnBrk="1" hangingPunct="1">
              <a:buFont typeface="Wingdings" panose="05000000000000000000" pitchFamily="2" charset="2"/>
              <a:buChar char="§"/>
            </a:pPr>
            <a:r>
              <a:rPr lang="vi-VN" sz="2400" dirty="0">
                <a:solidFill>
                  <a:prstClr val="black"/>
                </a:solidFill>
                <a:latin typeface="Calibri" panose="020F0502020204030204" pitchFamily="34" charset="0"/>
              </a:rPr>
              <a:t>Projekti prijavljeni pod kategorijom D. b) moraju biti lokalnog karaktera;</a:t>
            </a:r>
          </a:p>
          <a:p>
            <a:pPr lvl="0" eaLnBrk="1" hangingPunct="1">
              <a:buFont typeface="Wingdings" panose="05000000000000000000" pitchFamily="2" charset="2"/>
              <a:buChar char="§"/>
            </a:pPr>
            <a:r>
              <a:rPr lang="vi-VN" sz="2400" dirty="0">
                <a:solidFill>
                  <a:prstClr val="black"/>
                </a:solidFill>
                <a:latin typeface="Calibri" panose="020F0502020204030204" pitchFamily="34" charset="0"/>
              </a:rPr>
              <a:t>Sadrže prihvatljive aktivnosti (vidjeti u nastavku primjere prihvatljivih aktivnosti); </a:t>
            </a:r>
          </a:p>
          <a:p>
            <a:pPr lvl="0" eaLnBrk="1" hangingPunct="1">
              <a:buFont typeface="Wingdings" panose="05000000000000000000" pitchFamily="2" charset="2"/>
              <a:buChar char="§"/>
            </a:pPr>
            <a:r>
              <a:rPr lang="vi-VN" sz="2400" dirty="0">
                <a:solidFill>
                  <a:prstClr val="black"/>
                </a:solidFill>
                <a:latin typeface="Calibri" panose="020F0502020204030204" pitchFamily="34" charset="0"/>
              </a:rPr>
              <a:t>Nisu u suprotnosti s odredbama ključnih horizontalnih politika Europske unije i Operativnog programa Regionalna konkurentnost 2007.-2013. o jednakim mogućnostima, održivom razvoju i informacijskom društvu (vidjeti točku 4. Uputa);</a:t>
            </a:r>
          </a:p>
          <a:p>
            <a:pPr lvl="0" eaLnBrk="1" hangingPunct="1">
              <a:buFont typeface="Wingdings" panose="05000000000000000000" pitchFamily="2" charset="2"/>
              <a:buChar char="§"/>
            </a:pPr>
            <a:r>
              <a:rPr lang="vi-VN" sz="2400" dirty="0">
                <a:solidFill>
                  <a:prstClr val="black"/>
                </a:solidFill>
                <a:latin typeface="Calibri" panose="020F0502020204030204" pitchFamily="34" charset="0"/>
              </a:rPr>
              <a:t>Spremni su za provedbu – prijavitelj mora dokazati da je izradio svu potrebnu tehničku dokumentaciju te da posjeduje sve potrebne </a:t>
            </a:r>
            <a:r>
              <a:rPr lang="vi-VN" sz="2400" dirty="0" smtClean="0">
                <a:solidFill>
                  <a:prstClr val="black"/>
                </a:solidFill>
                <a:latin typeface="Calibri" panose="020F0502020204030204" pitchFamily="34" charset="0"/>
              </a:rPr>
              <a:t>dozvole</a:t>
            </a:r>
            <a:r>
              <a:rPr lang="hr-HR" sz="2400" dirty="0" smtClean="0">
                <a:solidFill>
                  <a:prstClr val="black"/>
                </a:solidFill>
                <a:latin typeface="Calibri" panose="020F0502020204030204" pitchFamily="34" charset="0"/>
              </a:rPr>
              <a:t>;</a:t>
            </a:r>
            <a:r>
              <a:rPr lang="vi-VN" sz="2400" dirty="0">
                <a:solidFill>
                  <a:prstClr val="black"/>
                </a:solidFill>
                <a:latin typeface="Calibri" panose="020F0502020204030204" pitchFamily="34" charset="0"/>
              </a:rPr>
              <a:t>	</a:t>
            </a:r>
            <a:endParaRPr lang="hr-HR" sz="2400" dirty="0">
              <a:solidFill>
                <a:prstClr val="black"/>
              </a:solidFill>
              <a:latin typeface="Calibri" panose="020F0502020204030204" pitchFamily="34" charset="0"/>
            </a:endParaRPr>
          </a:p>
          <a:p>
            <a:pPr lvl="0" eaLnBrk="1" hangingPunct="1">
              <a:buFont typeface="Wingdings" panose="05000000000000000000" pitchFamily="2" charset="2"/>
              <a:buChar char="§"/>
            </a:pPr>
            <a:r>
              <a:rPr lang="vi-VN" sz="2400" dirty="0">
                <a:solidFill>
                  <a:prstClr val="black"/>
                </a:solidFill>
                <a:latin typeface="Calibri" panose="020F0502020204030204" pitchFamily="34" charset="0"/>
              </a:rPr>
              <a:t>Ne sadrže elemente državnih </a:t>
            </a:r>
            <a:r>
              <a:rPr lang="vi-VN" sz="2400" dirty="0" smtClean="0">
                <a:solidFill>
                  <a:prstClr val="black"/>
                </a:solidFill>
                <a:latin typeface="Calibri" panose="020F0502020204030204" pitchFamily="34" charset="0"/>
              </a:rPr>
              <a:t>potpora;</a:t>
            </a:r>
            <a:endParaRPr lang="vi-VN" sz="2400" dirty="0">
              <a:solidFill>
                <a:prstClr val="black"/>
              </a:solidFill>
              <a:latin typeface="Calibri" panose="020F0502020204030204" pitchFamily="34" charset="0"/>
            </a:endParaRPr>
          </a:p>
          <a:p>
            <a:pPr lvl="0" eaLnBrk="1" hangingPunct="1">
              <a:buFont typeface="Wingdings" panose="05000000000000000000" pitchFamily="2" charset="2"/>
              <a:buChar char="§"/>
            </a:pPr>
            <a:r>
              <a:rPr lang="vi-VN" sz="2400" dirty="0">
                <a:solidFill>
                  <a:prstClr val="black"/>
                </a:solidFill>
                <a:latin typeface="Calibri" panose="020F0502020204030204" pitchFamily="34" charset="0"/>
              </a:rPr>
              <a:t>Ne uključuju troškove koji su već financirani iz drugih </a:t>
            </a:r>
            <a:r>
              <a:rPr lang="vi-VN" sz="2400" dirty="0" smtClean="0">
                <a:solidFill>
                  <a:prstClr val="black"/>
                </a:solidFill>
                <a:latin typeface="Calibri" panose="020F0502020204030204" pitchFamily="34" charset="0"/>
              </a:rPr>
              <a:t>izvora;</a:t>
            </a:r>
            <a:r>
              <a:rPr lang="vi-VN" sz="1600" dirty="0" smtClean="0">
                <a:solidFill>
                  <a:prstClr val="black"/>
                </a:solidFill>
                <a:latin typeface="Calibri" panose="020F0502020204030204" pitchFamily="34" charset="0"/>
              </a:rPr>
              <a:t> </a:t>
            </a:r>
            <a:endParaRPr lang="vi-VN" sz="1600" dirty="0">
              <a:solidFill>
                <a:prstClr val="black"/>
              </a:solidFill>
              <a:latin typeface="Calibri" panose="020F0502020204030204" pitchFamily="34" charset="0"/>
            </a:endParaRPr>
          </a:p>
          <a:p>
            <a:pPr eaLnBrk="1" hangingPunct="1"/>
            <a:endParaRPr lang="vi-VN" sz="1600" dirty="0"/>
          </a:p>
        </p:txBody>
      </p:sp>
    </p:spTree>
    <p:extLst>
      <p:ext uri="{BB962C8B-B14F-4D97-AF65-F5344CB8AC3E}">
        <p14:creationId xmlns:p14="http://schemas.microsoft.com/office/powerpoint/2010/main" val="16017561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OPP1.eps"/>
          <p:cNvPicPr>
            <a:picLocks noChangeAspect="1"/>
          </p:cNvPicPr>
          <p:nvPr/>
        </p:nvPicPr>
        <p:blipFill>
          <a:blip r:embed="rId3"/>
          <a:srcRect/>
          <a:stretch>
            <a:fillRect/>
          </a:stretch>
        </p:blipFill>
        <p:spPr bwMode="auto">
          <a:xfrm>
            <a:off x="1589" y="0"/>
            <a:ext cx="10685462" cy="7562850"/>
          </a:xfrm>
          <a:prstGeom prst="rect">
            <a:avLst/>
          </a:prstGeom>
          <a:noFill/>
          <a:ln w="9525">
            <a:noFill/>
            <a:miter lim="800000"/>
            <a:headEnd/>
            <a:tailEnd/>
          </a:ln>
        </p:spPr>
      </p:pic>
      <p:sp>
        <p:nvSpPr>
          <p:cNvPr id="3075" name="Title 1"/>
          <p:cNvSpPr>
            <a:spLocks noGrp="1"/>
          </p:cNvSpPr>
          <p:nvPr>
            <p:ph type="title"/>
          </p:nvPr>
        </p:nvSpPr>
        <p:spPr>
          <a:xfrm>
            <a:off x="534988" y="0"/>
            <a:ext cx="9201150" cy="1260475"/>
          </a:xfrm>
        </p:spPr>
        <p:txBody>
          <a:bodyPr/>
          <a:lstStyle/>
          <a:p>
            <a:pPr eaLnBrk="1" hangingPunct="1"/>
            <a:r>
              <a:rPr lang="hr-HR" sz="4000" dirty="0" smtClean="0"/>
              <a:t>ELEMENTI DRŽAVNIH POTPORA</a:t>
            </a:r>
          </a:p>
        </p:txBody>
      </p:sp>
      <p:sp>
        <p:nvSpPr>
          <p:cNvPr id="3076" name="Content Placeholder 2"/>
          <p:cNvSpPr>
            <a:spLocks noGrp="1"/>
          </p:cNvSpPr>
          <p:nvPr>
            <p:ph idx="1"/>
          </p:nvPr>
        </p:nvSpPr>
        <p:spPr/>
        <p:txBody>
          <a:bodyPr/>
          <a:lstStyle/>
          <a:p>
            <a:pPr eaLnBrk="1" hangingPunct="1">
              <a:buFont typeface="Wingdings" panose="05000000000000000000" pitchFamily="2" charset="2"/>
              <a:buChar char="Ø"/>
            </a:pPr>
            <a:r>
              <a:rPr lang="hr-HR" dirty="0" smtClean="0"/>
              <a:t>Projekti ne smiju sadržavati elemente državnih potpora</a:t>
            </a:r>
          </a:p>
          <a:p>
            <a:pPr algn="just">
              <a:buFont typeface="Wingdings" panose="05000000000000000000" pitchFamily="2" charset="2"/>
              <a:buChar char="Ø"/>
            </a:pPr>
            <a:r>
              <a:rPr lang="vi-VN" sz="2400" dirty="0">
                <a:latin typeface="Calibri" panose="020F0502020204030204" pitchFamily="34" charset="0"/>
              </a:rPr>
              <a:t>Sukladno članku </a:t>
            </a:r>
            <a:r>
              <a:rPr lang="hr-HR" sz="2400" dirty="0" smtClean="0">
                <a:latin typeface="Calibri" panose="020F0502020204030204" pitchFamily="34" charset="0"/>
              </a:rPr>
              <a:t>2</a:t>
            </a:r>
            <a:r>
              <a:rPr lang="vi-VN" sz="2400" dirty="0" smtClean="0">
                <a:latin typeface="Calibri" panose="020F0502020204030204" pitchFamily="34" charset="0"/>
              </a:rPr>
              <a:t>. </a:t>
            </a:r>
            <a:r>
              <a:rPr lang="vi-VN" sz="2400" dirty="0" smtClean="0">
                <a:latin typeface="Calibri" panose="020F0502020204030204" pitchFamily="34" charset="0"/>
                <a:hlinkClick r:id="rId4"/>
              </a:rPr>
              <a:t>Zakona </a:t>
            </a:r>
            <a:r>
              <a:rPr lang="vi-VN" sz="2400" dirty="0">
                <a:latin typeface="Calibri" panose="020F0502020204030204" pitchFamily="34" charset="0"/>
                <a:hlinkClick r:id="rId4"/>
              </a:rPr>
              <a:t>o državnim </a:t>
            </a:r>
            <a:r>
              <a:rPr lang="vi-VN" sz="2400" dirty="0" smtClean="0">
                <a:latin typeface="Calibri" panose="020F0502020204030204" pitchFamily="34" charset="0"/>
                <a:hlinkClick r:id="rId4"/>
              </a:rPr>
              <a:t>potporama </a:t>
            </a:r>
            <a:r>
              <a:rPr lang="hr-HR" sz="2400" dirty="0" smtClean="0">
                <a:latin typeface="Calibri" panose="020F0502020204030204" pitchFamily="34" charset="0"/>
              </a:rPr>
              <a:t>(</a:t>
            </a:r>
            <a:r>
              <a:rPr lang="vi-VN" sz="2400" dirty="0" smtClean="0">
                <a:latin typeface="Calibri" panose="020F0502020204030204" pitchFamily="34" charset="0"/>
              </a:rPr>
              <a:t>NN </a:t>
            </a:r>
            <a:r>
              <a:rPr lang="hr-HR" sz="2400" dirty="0">
                <a:latin typeface="Calibri" panose="020F0502020204030204" pitchFamily="34" charset="0"/>
              </a:rPr>
              <a:t>72/2013</a:t>
            </a:r>
            <a:r>
              <a:rPr lang="vi-VN" sz="2400" dirty="0">
                <a:latin typeface="Calibri" panose="020F0502020204030204" pitchFamily="34" charset="0"/>
              </a:rPr>
              <a:t>, </a:t>
            </a:r>
            <a:r>
              <a:rPr lang="hr-HR" sz="2400" dirty="0" smtClean="0">
                <a:latin typeface="Calibri" panose="020F0502020204030204" pitchFamily="34" charset="0"/>
              </a:rPr>
              <a:t>143/2013) </a:t>
            </a:r>
            <a:r>
              <a:rPr lang="vi-VN" sz="2400" dirty="0" smtClean="0">
                <a:latin typeface="Calibri" panose="020F0502020204030204" pitchFamily="34" charset="0"/>
              </a:rPr>
              <a:t>državn</a:t>
            </a:r>
            <a:r>
              <a:rPr lang="hr-HR" sz="2400" dirty="0" smtClean="0">
                <a:latin typeface="Calibri" panose="020F0502020204030204" pitchFamily="34" charset="0"/>
              </a:rPr>
              <a:t>om potporom smatra se: </a:t>
            </a:r>
            <a:endParaRPr lang="vi-VN" sz="2400" dirty="0">
              <a:latin typeface="Calibri" panose="020F0502020204030204" pitchFamily="34" charset="0"/>
            </a:endParaRPr>
          </a:p>
          <a:p>
            <a:pPr lvl="1" algn="just">
              <a:buFont typeface="Wingdings" panose="05000000000000000000" pitchFamily="2" charset="2"/>
              <a:buChar char="§"/>
            </a:pPr>
            <a:r>
              <a:rPr lang="vi-VN" sz="2400" dirty="0" smtClean="0">
                <a:latin typeface="Calibri" panose="020F0502020204030204" pitchFamily="34" charset="0"/>
              </a:rPr>
              <a:t>stvarni </a:t>
            </a:r>
            <a:r>
              <a:rPr lang="vi-VN" sz="2400" dirty="0">
                <a:latin typeface="Calibri" panose="020F0502020204030204" pitchFamily="34" charset="0"/>
              </a:rPr>
              <a:t>i potencijalni rashod ili umanjeni prihod države dodijeljen od davatelja državne potpore u bilo kojem obliku koji narušava ili prijeti narušavanjem tržišnog natjecanja stavljajući u povoljniji položaj određenog poduzetnika ili proizvodnju određene robe i/ili usluge utoliko što utječe na trgovinu između država članica Europske unije, u skladu sa člankom 107. Ugovora o funkcioniranju Europske </a:t>
            </a:r>
            <a:r>
              <a:rPr lang="vi-VN" sz="2400" dirty="0" smtClean="0">
                <a:latin typeface="Calibri" panose="020F0502020204030204" pitchFamily="34" charset="0"/>
              </a:rPr>
              <a:t>Unije</a:t>
            </a:r>
            <a:endParaRPr lang="hr-HR" sz="2400"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OPP1.eps"/>
          <p:cNvPicPr>
            <a:picLocks noChangeAspect="1"/>
          </p:cNvPicPr>
          <p:nvPr/>
        </p:nvPicPr>
        <p:blipFill>
          <a:blip r:embed="rId3"/>
          <a:srcRect/>
          <a:stretch>
            <a:fillRect/>
          </a:stretch>
        </p:blipFill>
        <p:spPr bwMode="auto">
          <a:xfrm>
            <a:off x="1589" y="0"/>
            <a:ext cx="10685462" cy="7562850"/>
          </a:xfrm>
          <a:prstGeom prst="rect">
            <a:avLst/>
          </a:prstGeom>
          <a:noFill/>
          <a:ln w="9525">
            <a:noFill/>
            <a:miter lim="800000"/>
            <a:headEnd/>
            <a:tailEnd/>
          </a:ln>
        </p:spPr>
      </p:pic>
      <p:sp>
        <p:nvSpPr>
          <p:cNvPr id="3075" name="Title 1"/>
          <p:cNvSpPr>
            <a:spLocks noGrp="1"/>
          </p:cNvSpPr>
          <p:nvPr>
            <p:ph type="title"/>
          </p:nvPr>
        </p:nvSpPr>
        <p:spPr>
          <a:xfrm>
            <a:off x="534988" y="37400"/>
            <a:ext cx="9201150" cy="957262"/>
          </a:xfrm>
        </p:spPr>
        <p:txBody>
          <a:bodyPr/>
          <a:lstStyle/>
          <a:p>
            <a:pPr eaLnBrk="1" hangingPunct="1"/>
            <a:r>
              <a:rPr lang="hr-HR" sz="4000" dirty="0" smtClean="0"/>
              <a:t>KATEGORIJE PRIHVATLJIVIH PROJEKATA</a:t>
            </a:r>
          </a:p>
        </p:txBody>
      </p:sp>
      <p:sp>
        <p:nvSpPr>
          <p:cNvPr id="3076" name="Content Placeholder 2"/>
          <p:cNvSpPr>
            <a:spLocks noGrp="1"/>
          </p:cNvSpPr>
          <p:nvPr>
            <p:ph idx="1"/>
          </p:nvPr>
        </p:nvSpPr>
        <p:spPr/>
        <p:txBody>
          <a:bodyPr/>
          <a:lstStyle/>
          <a:p>
            <a:pPr eaLnBrk="1" hangingPunct="1">
              <a:buFont typeface="Wingdings" panose="05000000000000000000" pitchFamily="2" charset="2"/>
              <a:buChar char="Ø"/>
            </a:pPr>
            <a:r>
              <a:rPr lang="hr-HR" sz="2800" dirty="0" smtClean="0"/>
              <a:t>Kategorija A: </a:t>
            </a:r>
            <a:r>
              <a:rPr lang="hr-HR" sz="2800" dirty="0"/>
              <a:t>Razvoj osnovne poduzetničke </a:t>
            </a:r>
            <a:r>
              <a:rPr lang="hr-HR" sz="2800" dirty="0" smtClean="0"/>
              <a:t>infrastrukture (energetske</a:t>
            </a:r>
            <a:r>
              <a:rPr lang="hr-HR" sz="2800" dirty="0"/>
              <a:t>, komunalne, prometne i komunikacijske) unutar postojećih poduzetničkih zona, gdje nedostatak takve infrastrukture predstavlja zapreku razvoju malog i srednjeg poduzetništva </a:t>
            </a:r>
            <a:endParaRPr lang="hr-HR" sz="2800" dirty="0" smtClean="0"/>
          </a:p>
          <a:p>
            <a:pPr eaLnBrk="1" hangingPunct="1">
              <a:buFont typeface="Wingdings" panose="05000000000000000000" pitchFamily="2" charset="2"/>
              <a:buChar char="Ø"/>
            </a:pPr>
            <a:r>
              <a:rPr lang="hr-HR" sz="2800" dirty="0" smtClean="0"/>
              <a:t>Kategorija B: Razvoj i unaprjeđenje poduzetničkih potpornih institucija</a:t>
            </a:r>
          </a:p>
          <a:p>
            <a:pPr eaLnBrk="1" hangingPunct="1">
              <a:buFont typeface="Wingdings" panose="05000000000000000000" pitchFamily="2" charset="2"/>
              <a:buChar char="Ø"/>
            </a:pPr>
            <a:r>
              <a:rPr lang="hr-HR" sz="2800" dirty="0" smtClean="0"/>
              <a:t>Kategorija C: Razvoj i unaprjeđenje razvojno-istraživačke infrastrukture</a:t>
            </a:r>
          </a:p>
          <a:p>
            <a:pPr eaLnBrk="1" hangingPunct="1">
              <a:buFont typeface="Wingdings" panose="05000000000000000000" pitchFamily="2" charset="2"/>
              <a:buChar char="Ø"/>
            </a:pPr>
            <a:r>
              <a:rPr lang="hr-HR" sz="2800" dirty="0" smtClean="0"/>
              <a:t>Kategorija D: Razvoj i unaprjeđenje turističke infrastrukture</a:t>
            </a:r>
          </a:p>
          <a:p>
            <a:pPr eaLnBrk="1" hangingPunct="1"/>
            <a:endParaRPr lang="hr-HR" sz="28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OPP1.eps"/>
          <p:cNvPicPr>
            <a:picLocks noChangeAspect="1"/>
          </p:cNvPicPr>
          <p:nvPr/>
        </p:nvPicPr>
        <p:blipFill>
          <a:blip r:embed="rId3"/>
          <a:srcRect/>
          <a:stretch>
            <a:fillRect/>
          </a:stretch>
        </p:blipFill>
        <p:spPr bwMode="auto">
          <a:xfrm>
            <a:off x="1589" y="0"/>
            <a:ext cx="10685462" cy="7562850"/>
          </a:xfrm>
          <a:prstGeom prst="rect">
            <a:avLst/>
          </a:prstGeom>
          <a:noFill/>
          <a:ln w="9525">
            <a:noFill/>
            <a:miter lim="800000"/>
            <a:headEnd/>
            <a:tailEnd/>
          </a:ln>
        </p:spPr>
      </p:pic>
      <p:sp>
        <p:nvSpPr>
          <p:cNvPr id="3075" name="Title 1"/>
          <p:cNvSpPr>
            <a:spLocks noGrp="1"/>
          </p:cNvSpPr>
          <p:nvPr>
            <p:ph type="title"/>
          </p:nvPr>
        </p:nvSpPr>
        <p:spPr>
          <a:xfrm>
            <a:off x="534988" y="303213"/>
            <a:ext cx="9201150" cy="957262"/>
          </a:xfrm>
        </p:spPr>
        <p:txBody>
          <a:bodyPr/>
          <a:lstStyle/>
          <a:p>
            <a:pPr eaLnBrk="1" hangingPunct="1"/>
            <a:r>
              <a:rPr lang="hr-HR" sz="4000" dirty="0" smtClean="0"/>
              <a:t>KATEGORIJA A</a:t>
            </a:r>
          </a:p>
        </p:txBody>
      </p:sp>
      <p:sp>
        <p:nvSpPr>
          <p:cNvPr id="3076" name="Content Placeholder 2"/>
          <p:cNvSpPr>
            <a:spLocks noGrp="1"/>
          </p:cNvSpPr>
          <p:nvPr>
            <p:ph idx="1"/>
          </p:nvPr>
        </p:nvSpPr>
        <p:spPr>
          <a:xfrm>
            <a:off x="231751" y="1765301"/>
            <a:ext cx="10297144" cy="4991101"/>
          </a:xfrm>
        </p:spPr>
        <p:txBody>
          <a:bodyPr/>
          <a:lstStyle/>
          <a:p>
            <a:pPr algn="just" eaLnBrk="1" hangingPunct="1">
              <a:buFont typeface="Wingdings" panose="05000000000000000000" pitchFamily="2" charset="2"/>
              <a:buChar char="Ø"/>
            </a:pPr>
            <a:r>
              <a:rPr lang="vi-VN" sz="2400" b="1" dirty="0">
                <a:latin typeface="Cambria" panose="02040503050406030204" pitchFamily="18" charset="0"/>
              </a:rPr>
              <a:t>Kategorija A: Razvoj osnovne poduzetničke infrastrukture  (energetske, komunalne, prometne i komunikacijske) unutar postojećih poduzetničkih zona, gdje nedostatak takve infrastrukture predstavlja zapreku razvoju malog i srednjeg poduzetništva</a:t>
            </a:r>
          </a:p>
          <a:p>
            <a:pPr algn="just" eaLnBrk="1" hangingPunct="1">
              <a:buFont typeface="Wingdings" panose="05000000000000000000" pitchFamily="2" charset="2"/>
              <a:buChar char="§"/>
            </a:pPr>
            <a:r>
              <a:rPr lang="vi-VN" sz="2000" dirty="0">
                <a:latin typeface="Calibri" panose="020F0502020204030204" pitchFamily="34" charset="0"/>
              </a:rPr>
              <a:t>Prihvatljivi su oni infrastrukturni projekti unutar postojećih poduzetničkih zona koji moraju jasno pokazati slijedeće:</a:t>
            </a:r>
          </a:p>
          <a:p>
            <a:pPr lvl="1" algn="just" eaLnBrk="1" hangingPunct="1">
              <a:buFont typeface="Wingdings" panose="05000000000000000000" pitchFamily="2" charset="2"/>
              <a:buChar char="§"/>
            </a:pPr>
            <a:r>
              <a:rPr lang="vi-VN" sz="2000" dirty="0">
                <a:latin typeface="Calibri" panose="020F0502020204030204" pitchFamily="34" charset="0"/>
              </a:rPr>
              <a:t>Infrastruktura se neće graditi samo za određene poduzetnike, odnosno gradit će se infrastruktura koja služi zajedničkoj svrsi, i kojoj pristup imaju svi poduzetnici u zoni; i</a:t>
            </a:r>
          </a:p>
          <a:p>
            <a:pPr lvl="1" algn="just" eaLnBrk="1" hangingPunct="1">
              <a:buFont typeface="Wingdings" panose="05000000000000000000" pitchFamily="2" charset="2"/>
              <a:buChar char="§"/>
            </a:pPr>
            <a:r>
              <a:rPr lang="vi-VN" sz="2000" dirty="0">
                <a:latin typeface="Calibri" panose="020F0502020204030204" pitchFamily="34" charset="0"/>
              </a:rPr>
              <a:t>Infrastrukturu će učiniti dostupnom poduzetnicima po tržišnim uvjetima</a:t>
            </a:r>
          </a:p>
          <a:p>
            <a:pPr algn="just" eaLnBrk="1" hangingPunct="1">
              <a:buFont typeface="Wingdings" panose="05000000000000000000" pitchFamily="2" charset="2"/>
              <a:buChar char="§"/>
            </a:pPr>
            <a:r>
              <a:rPr lang="vi-VN" sz="2000" dirty="0">
                <a:latin typeface="Calibri" panose="020F0502020204030204" pitchFamily="34" charset="0"/>
              </a:rPr>
              <a:t>Prihvatljivim će se smatrati onaj projekt čije se aktivnosti vezane uz razvoj osnovne poduzetničke infrastrukture provode u jednoj od zona navedenih u Prilogu </a:t>
            </a:r>
            <a:r>
              <a:rPr lang="vi-VN" sz="2000" dirty="0" smtClean="0">
                <a:latin typeface="Calibri" panose="020F0502020204030204" pitchFamily="34" charset="0"/>
              </a:rPr>
              <a:t>7</a:t>
            </a:r>
            <a:r>
              <a:rPr lang="hr-HR" sz="2000" dirty="0">
                <a:latin typeface="Calibri" panose="020F0502020204030204" pitchFamily="34" charset="0"/>
              </a:rPr>
              <a:t> ili </a:t>
            </a:r>
            <a:r>
              <a:rPr lang="hr-HR" sz="2000" dirty="0" smtClean="0">
                <a:latin typeface="Calibri" panose="020F0502020204030204" pitchFamily="34" charset="0"/>
              </a:rPr>
              <a:t>u zoni koja je </a:t>
            </a:r>
            <a:r>
              <a:rPr lang="hr-HR" sz="2000" dirty="0">
                <a:latin typeface="Calibri" panose="020F0502020204030204" pitchFamily="34" charset="0"/>
              </a:rPr>
              <a:t>evidentirana u Jedinstvenom registru poduzetničke infrastrukture Ministarstva poduzetništva i obrta najkasnije do isteka roka za podnošenje prijava</a:t>
            </a:r>
            <a:endParaRPr lang="vi-VN" sz="2000"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OPP1.eps"/>
          <p:cNvPicPr>
            <a:picLocks noChangeAspect="1"/>
          </p:cNvPicPr>
          <p:nvPr/>
        </p:nvPicPr>
        <p:blipFill>
          <a:blip r:embed="rId3"/>
          <a:srcRect/>
          <a:stretch>
            <a:fillRect/>
          </a:stretch>
        </p:blipFill>
        <p:spPr bwMode="auto">
          <a:xfrm>
            <a:off x="1589" y="0"/>
            <a:ext cx="10685462" cy="7562850"/>
          </a:xfrm>
          <a:prstGeom prst="rect">
            <a:avLst/>
          </a:prstGeom>
          <a:noFill/>
          <a:ln w="9525">
            <a:noFill/>
            <a:miter lim="800000"/>
            <a:headEnd/>
            <a:tailEnd/>
          </a:ln>
        </p:spPr>
      </p:pic>
      <p:sp>
        <p:nvSpPr>
          <p:cNvPr id="3075" name="Title 1"/>
          <p:cNvSpPr>
            <a:spLocks noGrp="1"/>
          </p:cNvSpPr>
          <p:nvPr>
            <p:ph type="title"/>
          </p:nvPr>
        </p:nvSpPr>
        <p:spPr>
          <a:xfrm>
            <a:off x="534988" y="303213"/>
            <a:ext cx="9201150" cy="957262"/>
          </a:xfrm>
        </p:spPr>
        <p:txBody>
          <a:bodyPr/>
          <a:lstStyle/>
          <a:p>
            <a:pPr eaLnBrk="1" hangingPunct="1"/>
            <a:r>
              <a:rPr lang="hr-HR" sz="4000" dirty="0" smtClean="0"/>
              <a:t>KATEGORIJA B</a:t>
            </a:r>
          </a:p>
        </p:txBody>
      </p:sp>
      <p:sp>
        <p:nvSpPr>
          <p:cNvPr id="3076" name="Content Placeholder 2"/>
          <p:cNvSpPr>
            <a:spLocks noGrp="1"/>
          </p:cNvSpPr>
          <p:nvPr>
            <p:ph idx="1"/>
          </p:nvPr>
        </p:nvSpPr>
        <p:spPr>
          <a:xfrm>
            <a:off x="534989" y="1765301"/>
            <a:ext cx="10152062" cy="4991101"/>
          </a:xfrm>
        </p:spPr>
        <p:txBody>
          <a:bodyPr/>
          <a:lstStyle/>
          <a:p>
            <a:pPr eaLnBrk="1" hangingPunct="1">
              <a:buFont typeface="Wingdings" panose="05000000000000000000" pitchFamily="2" charset="2"/>
              <a:buChar char="Ø"/>
            </a:pPr>
            <a:r>
              <a:rPr lang="vi-VN" sz="2400" b="1" dirty="0">
                <a:latin typeface="Cambria" panose="02040503050406030204" pitchFamily="18" charset="0"/>
              </a:rPr>
              <a:t>Kategorija B: Razvoj i unaprjeđenje poduzetničkih potpornih institucija</a:t>
            </a:r>
          </a:p>
          <a:p>
            <a:pPr eaLnBrk="1" hangingPunct="1">
              <a:buFont typeface="Wingdings" panose="05000000000000000000" pitchFamily="2" charset="2"/>
              <a:buChar char="§"/>
            </a:pPr>
            <a:r>
              <a:rPr lang="vi-VN" sz="2400" dirty="0">
                <a:latin typeface="Calibri" panose="020F0502020204030204" pitchFamily="34" charset="0"/>
              </a:rPr>
              <a:t>Prihvatljivi su oni infrastrukturni projekti koji uključuju makar jednu od sljedećih aktivnosti: </a:t>
            </a:r>
            <a:endParaRPr lang="hr-HR" sz="2400" dirty="0">
              <a:latin typeface="Calibri" panose="020F0502020204030204" pitchFamily="34" charset="0"/>
            </a:endParaRPr>
          </a:p>
          <a:p>
            <a:pPr lvl="1" eaLnBrk="1" hangingPunct="1">
              <a:spcBef>
                <a:spcPts val="0"/>
              </a:spcBef>
              <a:buFont typeface="Wingdings" panose="05000000000000000000" pitchFamily="2" charset="2"/>
              <a:buChar char="§"/>
            </a:pPr>
            <a:r>
              <a:rPr lang="vi-VN" sz="2400" dirty="0">
                <a:latin typeface="Calibri" panose="020F0502020204030204" pitchFamily="34" charset="0"/>
              </a:rPr>
              <a:t>Potiču poduzetništvo i inovacije pružajući poduzetnicima  pristup visoko kvalitetnim uslugama;</a:t>
            </a:r>
          </a:p>
          <a:p>
            <a:pPr lvl="1" eaLnBrk="1" hangingPunct="1">
              <a:spcBef>
                <a:spcPts val="0"/>
              </a:spcBef>
              <a:buFont typeface="Wingdings" panose="05000000000000000000" pitchFamily="2" charset="2"/>
              <a:buChar char="§"/>
            </a:pPr>
            <a:r>
              <a:rPr lang="vi-VN" sz="2400" dirty="0">
                <a:latin typeface="Calibri" panose="020F0502020204030204" pitchFamily="34" charset="0"/>
              </a:rPr>
              <a:t>Razvijaju prilike za  ulaganja;  </a:t>
            </a:r>
          </a:p>
          <a:p>
            <a:pPr lvl="1" eaLnBrk="1" hangingPunct="1">
              <a:spcBef>
                <a:spcPts val="0"/>
              </a:spcBef>
              <a:buFont typeface="Wingdings" panose="05000000000000000000" pitchFamily="2" charset="2"/>
              <a:buChar char="§"/>
            </a:pPr>
            <a:r>
              <a:rPr lang="vi-VN" sz="2400" dirty="0">
                <a:latin typeface="Calibri" panose="020F0502020204030204" pitchFamily="34" charset="0"/>
              </a:rPr>
              <a:t>Razvijaju i izgrađuju modernu infrastrukturu za obavljanje poslovnih aktivnosti;</a:t>
            </a:r>
          </a:p>
          <a:p>
            <a:pPr lvl="1" eaLnBrk="1" hangingPunct="1">
              <a:spcBef>
                <a:spcPts val="0"/>
              </a:spcBef>
              <a:buFont typeface="Wingdings" panose="05000000000000000000" pitchFamily="2" charset="2"/>
              <a:buChar char="§"/>
            </a:pPr>
            <a:r>
              <a:rPr lang="vi-VN" sz="2400" dirty="0">
                <a:latin typeface="Calibri" panose="020F0502020204030204" pitchFamily="34" charset="0"/>
              </a:rPr>
              <a:t>Razvijaju poduzetništvo uspostavljajući vezu između sektora istraživanja i razvoja i poduzetništva;</a:t>
            </a:r>
          </a:p>
          <a:p>
            <a:pPr lvl="1" eaLnBrk="1" hangingPunct="1">
              <a:spcBef>
                <a:spcPts val="0"/>
              </a:spcBef>
              <a:buFont typeface="Wingdings" panose="05000000000000000000" pitchFamily="2" charset="2"/>
              <a:buChar char="§"/>
            </a:pPr>
            <a:r>
              <a:rPr lang="vi-VN" sz="2400" dirty="0">
                <a:latin typeface="Calibri" panose="020F0502020204030204" pitchFamily="34" charset="0"/>
              </a:rPr>
              <a:t>Povećavaju učinkovitost primjene i komercijalizacije inovacija, uključujući i transfer tehnologija.</a:t>
            </a:r>
          </a:p>
          <a:p>
            <a:pPr eaLnBrk="1" hangingPunct="1"/>
            <a:endParaRPr lang="vi-VN"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OPP1.eps"/>
          <p:cNvPicPr>
            <a:picLocks noChangeAspect="1"/>
          </p:cNvPicPr>
          <p:nvPr/>
        </p:nvPicPr>
        <p:blipFill>
          <a:blip r:embed="rId3"/>
          <a:srcRect/>
          <a:stretch>
            <a:fillRect/>
          </a:stretch>
        </p:blipFill>
        <p:spPr bwMode="auto">
          <a:xfrm>
            <a:off x="3177" y="0"/>
            <a:ext cx="10685462" cy="7562850"/>
          </a:xfrm>
          <a:prstGeom prst="rect">
            <a:avLst/>
          </a:prstGeom>
          <a:noFill/>
          <a:ln w="9525">
            <a:noFill/>
            <a:miter lim="800000"/>
            <a:headEnd/>
            <a:tailEnd/>
          </a:ln>
        </p:spPr>
      </p:pic>
      <p:sp>
        <p:nvSpPr>
          <p:cNvPr id="3075" name="Title 1"/>
          <p:cNvSpPr>
            <a:spLocks noGrp="1"/>
          </p:cNvSpPr>
          <p:nvPr>
            <p:ph type="title"/>
          </p:nvPr>
        </p:nvSpPr>
        <p:spPr>
          <a:xfrm>
            <a:off x="534988" y="303213"/>
            <a:ext cx="9201150" cy="957262"/>
          </a:xfrm>
        </p:spPr>
        <p:txBody>
          <a:bodyPr/>
          <a:lstStyle/>
          <a:p>
            <a:pPr eaLnBrk="1" hangingPunct="1"/>
            <a:r>
              <a:rPr lang="hr-HR" sz="4000" dirty="0" smtClean="0"/>
              <a:t>KATEGORIJA C</a:t>
            </a:r>
          </a:p>
        </p:txBody>
      </p:sp>
      <p:sp>
        <p:nvSpPr>
          <p:cNvPr id="3076" name="Content Placeholder 2"/>
          <p:cNvSpPr>
            <a:spLocks noGrp="1"/>
          </p:cNvSpPr>
          <p:nvPr>
            <p:ph idx="1"/>
          </p:nvPr>
        </p:nvSpPr>
        <p:spPr/>
        <p:txBody>
          <a:bodyPr/>
          <a:lstStyle/>
          <a:p>
            <a:pPr eaLnBrk="1" hangingPunct="1">
              <a:buFont typeface="Wingdings" panose="05000000000000000000" pitchFamily="2" charset="2"/>
              <a:buChar char="Ø"/>
            </a:pPr>
            <a:r>
              <a:rPr lang="vi-VN" sz="2400" b="1" dirty="0">
                <a:latin typeface="Cambria" panose="02040503050406030204" pitchFamily="18" charset="0"/>
              </a:rPr>
              <a:t>Kategorija C: Razvoj i unaprjeđenje razvojno-istraživačke </a:t>
            </a:r>
            <a:r>
              <a:rPr lang="vi-VN" sz="2400" b="1" dirty="0" smtClean="0">
                <a:latin typeface="Cambria" panose="02040503050406030204" pitchFamily="18" charset="0"/>
              </a:rPr>
              <a:t>infrastrukture</a:t>
            </a:r>
            <a:endParaRPr lang="hr-HR" sz="2400" b="1" dirty="0" smtClean="0">
              <a:latin typeface="Cambria" panose="02040503050406030204" pitchFamily="18" charset="0"/>
            </a:endParaRPr>
          </a:p>
          <a:p>
            <a:pPr marL="0" indent="0" eaLnBrk="1" hangingPunct="1">
              <a:buNone/>
            </a:pPr>
            <a:endParaRPr lang="vi-VN" sz="2100" b="1" dirty="0">
              <a:latin typeface="Calibri" panose="020F0502020204030204" pitchFamily="34" charset="0"/>
            </a:endParaRPr>
          </a:p>
          <a:p>
            <a:pPr algn="just" eaLnBrk="1" hangingPunct="1">
              <a:buFont typeface="Wingdings" panose="05000000000000000000" pitchFamily="2" charset="2"/>
              <a:buChar char="§"/>
            </a:pPr>
            <a:r>
              <a:rPr lang="vi-VN" sz="2400" dirty="0">
                <a:latin typeface="Calibri" panose="020F0502020204030204" pitchFamily="34" charset="0"/>
              </a:rPr>
              <a:t>Prihvatljivi su oni infrastrukturni projekti koji uključuju razvojno-istraživačke aktivnosti znanstvenih organizacija  ili visokih učilišta </a:t>
            </a:r>
            <a:r>
              <a:rPr lang="vi-VN" sz="2400" dirty="0" smtClean="0">
                <a:latin typeface="Calibri" panose="020F0502020204030204" pitchFamily="34" charset="0"/>
              </a:rPr>
              <a:t>i </a:t>
            </a:r>
            <a:r>
              <a:rPr lang="vi-VN" sz="2400" dirty="0">
                <a:latin typeface="Calibri" panose="020F0502020204030204" pitchFamily="34" charset="0"/>
              </a:rPr>
              <a:t>gdje nedostatak razvojno-istraživačke infrastrukture predstavlja zapreku provođenju navedenih aktivnosti. Prijavitelj projekata koji pripadaju u kategoriju C mogu biti isključivo znanstvene institucije ili visoka učilišta</a:t>
            </a:r>
            <a:r>
              <a:rPr lang="vi-VN" sz="2400" dirty="0" smtClean="0">
                <a:latin typeface="Calibri" panose="020F0502020204030204" pitchFamily="34" charset="0"/>
              </a:rPr>
              <a:t>.</a:t>
            </a:r>
            <a:endParaRPr lang="vi-VN" sz="2400"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OPP1.eps"/>
          <p:cNvPicPr>
            <a:picLocks noChangeAspect="1"/>
          </p:cNvPicPr>
          <p:nvPr/>
        </p:nvPicPr>
        <p:blipFill>
          <a:blip r:embed="rId3"/>
          <a:srcRect/>
          <a:stretch>
            <a:fillRect/>
          </a:stretch>
        </p:blipFill>
        <p:spPr bwMode="auto">
          <a:xfrm>
            <a:off x="1589" y="0"/>
            <a:ext cx="10685462" cy="7562850"/>
          </a:xfrm>
          <a:prstGeom prst="rect">
            <a:avLst/>
          </a:prstGeom>
          <a:noFill/>
          <a:ln w="9525">
            <a:noFill/>
            <a:miter lim="800000"/>
            <a:headEnd/>
            <a:tailEnd/>
          </a:ln>
        </p:spPr>
      </p:pic>
      <p:sp>
        <p:nvSpPr>
          <p:cNvPr id="3075" name="Title 1"/>
          <p:cNvSpPr>
            <a:spLocks noGrp="1"/>
          </p:cNvSpPr>
          <p:nvPr>
            <p:ph type="ctrTitle"/>
          </p:nvPr>
        </p:nvSpPr>
        <p:spPr>
          <a:xfrm>
            <a:off x="801648" y="2349387"/>
            <a:ext cx="9085342" cy="2789361"/>
          </a:xfrm>
        </p:spPr>
        <p:txBody>
          <a:bodyPr/>
          <a:lstStyle/>
          <a:p>
            <a:pPr eaLnBrk="1" hangingPunct="1"/>
            <a:r>
              <a:rPr lang="hr-HR" sz="4000" dirty="0" smtClean="0"/>
              <a:t>OSNOVNE INFORMACIJE O SHEMI DODJELE BESPOVRATNIH SREDSTAVA ZA POSLOVNU INFRASTRUKTURU U OKVIRU OPERATIVNOG PROGRAMA REGIONALNA KONKURENTNOST 2007. – 2013.</a:t>
            </a:r>
          </a:p>
        </p:txBody>
      </p:sp>
      <p:sp>
        <p:nvSpPr>
          <p:cNvPr id="5" name="Subtitle 4"/>
          <p:cNvSpPr>
            <a:spLocks noGrp="1"/>
          </p:cNvSpPr>
          <p:nvPr>
            <p:ph type="subTitle" idx="1"/>
          </p:nvPr>
        </p:nvSpPr>
        <p:spPr>
          <a:xfrm>
            <a:off x="1603297" y="5437609"/>
            <a:ext cx="7482047" cy="780734"/>
          </a:xfrm>
        </p:spPr>
        <p:txBody>
          <a:bodyPr/>
          <a:lstStyle/>
          <a:p>
            <a:endParaRPr lang="hr-H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OPP1.eps"/>
          <p:cNvPicPr>
            <a:picLocks noChangeAspect="1"/>
          </p:cNvPicPr>
          <p:nvPr/>
        </p:nvPicPr>
        <p:blipFill>
          <a:blip r:embed="rId3"/>
          <a:srcRect/>
          <a:stretch>
            <a:fillRect/>
          </a:stretch>
        </p:blipFill>
        <p:spPr bwMode="auto">
          <a:xfrm>
            <a:off x="3177" y="0"/>
            <a:ext cx="10685462" cy="7562850"/>
          </a:xfrm>
          <a:prstGeom prst="rect">
            <a:avLst/>
          </a:prstGeom>
          <a:noFill/>
          <a:ln w="9525">
            <a:noFill/>
            <a:miter lim="800000"/>
            <a:headEnd/>
            <a:tailEnd/>
          </a:ln>
        </p:spPr>
      </p:pic>
      <p:sp>
        <p:nvSpPr>
          <p:cNvPr id="3075" name="Title 1"/>
          <p:cNvSpPr>
            <a:spLocks noGrp="1"/>
          </p:cNvSpPr>
          <p:nvPr>
            <p:ph type="title"/>
          </p:nvPr>
        </p:nvSpPr>
        <p:spPr>
          <a:xfrm>
            <a:off x="534988" y="303213"/>
            <a:ext cx="9201150" cy="957262"/>
          </a:xfrm>
        </p:spPr>
        <p:txBody>
          <a:bodyPr/>
          <a:lstStyle/>
          <a:p>
            <a:pPr eaLnBrk="1" hangingPunct="1"/>
            <a:r>
              <a:rPr lang="hr-HR" sz="4000" dirty="0" smtClean="0"/>
              <a:t>KATEGORIJA C</a:t>
            </a:r>
          </a:p>
        </p:txBody>
      </p:sp>
      <p:sp>
        <p:nvSpPr>
          <p:cNvPr id="3076" name="Content Placeholder 2"/>
          <p:cNvSpPr>
            <a:spLocks noGrp="1"/>
          </p:cNvSpPr>
          <p:nvPr>
            <p:ph idx="1"/>
          </p:nvPr>
        </p:nvSpPr>
        <p:spPr>
          <a:xfrm>
            <a:off x="534989" y="1477169"/>
            <a:ext cx="9921898" cy="5279233"/>
          </a:xfrm>
        </p:spPr>
        <p:txBody>
          <a:bodyPr/>
          <a:lstStyle/>
          <a:p>
            <a:pPr marL="0" indent="0" eaLnBrk="1" hangingPunct="1">
              <a:spcBef>
                <a:spcPts val="0"/>
              </a:spcBef>
              <a:buNone/>
            </a:pPr>
            <a:r>
              <a:rPr lang="hr-HR" sz="1800" dirty="0" smtClean="0">
                <a:latin typeface="Calibri" panose="020F0502020204030204" pitchFamily="34" charset="0"/>
              </a:rPr>
              <a:t>Projekti </a:t>
            </a:r>
            <a:r>
              <a:rPr lang="vi-VN" sz="1800" dirty="0" smtClean="0">
                <a:latin typeface="Calibri" panose="020F0502020204030204" pitchFamily="34" charset="0"/>
              </a:rPr>
              <a:t>trebaju </a:t>
            </a:r>
            <a:r>
              <a:rPr lang="vi-VN" sz="1800" dirty="0">
                <a:latin typeface="Calibri" panose="020F0502020204030204" pitchFamily="34" charset="0"/>
              </a:rPr>
              <a:t>zadovoljiti sve dolje navedene uvjete:</a:t>
            </a:r>
          </a:p>
          <a:p>
            <a:pPr marL="261938" lvl="1" indent="-261938" eaLnBrk="1" hangingPunct="1">
              <a:spcBef>
                <a:spcPts val="0"/>
              </a:spcBef>
              <a:buAutoNum type="alphaLcParenR"/>
            </a:pPr>
            <a:r>
              <a:rPr lang="vi-VN" sz="1800" dirty="0">
                <a:latin typeface="Calibri" panose="020F0502020204030204" pitchFamily="34" charset="0"/>
              </a:rPr>
              <a:t>Provode interna istraživanja koja služe za potrebe znanstvenih organizacija i/ili visokih učilišta i prenosit će se isključivo podučavanjem ili sličnim oblicima prijenosa znanja te prvenstveno služi općem dobru, razvoju društva i znanstveno-edukativnim potrebama;</a:t>
            </a:r>
            <a:endParaRPr lang="hr-HR" sz="1800" dirty="0">
              <a:latin typeface="Calibri" panose="020F0502020204030204" pitchFamily="34" charset="0"/>
            </a:endParaRPr>
          </a:p>
          <a:p>
            <a:pPr marL="261938" lvl="1" indent="-261938" eaLnBrk="1" hangingPunct="1">
              <a:spcBef>
                <a:spcPts val="0"/>
              </a:spcBef>
              <a:buNone/>
              <a:tabLst>
                <a:tab pos="536575" algn="l"/>
              </a:tabLst>
            </a:pPr>
            <a:r>
              <a:rPr lang="vi-VN" sz="1800" dirty="0">
                <a:latin typeface="Calibri" panose="020F0502020204030204" pitchFamily="34" charset="0"/>
              </a:rPr>
              <a:t>b)</a:t>
            </a:r>
            <a:r>
              <a:rPr lang="hr-HR" sz="1800" dirty="0">
                <a:latin typeface="Calibri" panose="020F0502020204030204" pitchFamily="34" charset="0"/>
              </a:rPr>
              <a:t> </a:t>
            </a:r>
            <a:r>
              <a:rPr lang="vi-VN" sz="1800" dirty="0">
                <a:latin typeface="Calibri" panose="020F0502020204030204" pitchFamily="34" charset="0"/>
              </a:rPr>
              <a:t>Ukoliko se istraživanja komercijaliziraju, privatni poduzetnici moraju plaćati tržišnu cijenu za rezultate istraživanja i studija;</a:t>
            </a:r>
          </a:p>
          <a:p>
            <a:pPr marL="261938" lvl="1" indent="-261938" eaLnBrk="1" hangingPunct="1">
              <a:spcBef>
                <a:spcPts val="0"/>
              </a:spcBef>
              <a:buNone/>
              <a:tabLst>
                <a:tab pos="261938" algn="l"/>
              </a:tabLst>
            </a:pPr>
            <a:r>
              <a:rPr lang="vi-VN" sz="1800" dirty="0">
                <a:latin typeface="Calibri" panose="020F0502020204030204" pitchFamily="34" charset="0"/>
              </a:rPr>
              <a:t>c)</a:t>
            </a:r>
            <a:r>
              <a:rPr lang="hr-HR" sz="1800" dirty="0">
                <a:latin typeface="Calibri" panose="020F0502020204030204" pitchFamily="34" charset="0"/>
              </a:rPr>
              <a:t> </a:t>
            </a:r>
            <a:r>
              <a:rPr lang="vi-VN" sz="1800" dirty="0">
                <a:latin typeface="Calibri" panose="020F0502020204030204" pitchFamily="34" charset="0"/>
              </a:rPr>
              <a:t>	Svi profiti nastali provedbom projekta moraju se reinvestirati u istraživačke ili druge/slične negospodarske aktivnosti;</a:t>
            </a:r>
          </a:p>
          <a:p>
            <a:pPr marL="261938" lvl="1" indent="-261938" eaLnBrk="1" hangingPunct="1">
              <a:spcBef>
                <a:spcPts val="0"/>
              </a:spcBef>
              <a:buAutoNum type="alphaLcParenR" startAt="4"/>
            </a:pPr>
            <a:r>
              <a:rPr lang="vi-VN" sz="1800" dirty="0">
                <a:latin typeface="Calibri" panose="020F0502020204030204" pitchFamily="34" charset="0"/>
              </a:rPr>
              <a:t>Svi dobavljači oprema i materijala, izvođači radova, podizvođači moraju biti odabrani transparentno putem otvorenog javnog natječaja temeljem kriterija najpovoljnije ponude;</a:t>
            </a:r>
            <a:endParaRPr lang="hr-HR" sz="1800" dirty="0">
              <a:latin typeface="Calibri" panose="020F0502020204030204" pitchFamily="34" charset="0"/>
            </a:endParaRPr>
          </a:p>
          <a:p>
            <a:pPr marL="261938" lvl="1" indent="-261938" eaLnBrk="1" hangingPunct="1">
              <a:spcBef>
                <a:spcPts val="0"/>
              </a:spcBef>
              <a:buAutoNum type="alphaLcParenR" startAt="4"/>
            </a:pPr>
            <a:r>
              <a:rPr lang="vi-VN" sz="1800" dirty="0">
                <a:latin typeface="Calibri" panose="020F0502020204030204" pitchFamily="34" charset="0"/>
              </a:rPr>
              <a:t>Pristup izgrađenoj infrastrukturi mora biti jednako otvoren svim poduzetnicima pod jednakim komercijalnim uvjetima, a infrastruktura ne smije biti izgrađena za unaprijed poznatog korisnika;</a:t>
            </a:r>
            <a:endParaRPr lang="hr-HR" sz="1800" dirty="0">
              <a:latin typeface="Calibri" panose="020F0502020204030204" pitchFamily="34" charset="0"/>
            </a:endParaRPr>
          </a:p>
          <a:p>
            <a:pPr marL="261938" lvl="1" indent="-261938" eaLnBrk="1" hangingPunct="1">
              <a:spcBef>
                <a:spcPts val="0"/>
              </a:spcBef>
              <a:buAutoNum type="alphaLcParenR" startAt="4"/>
            </a:pPr>
            <a:r>
              <a:rPr lang="vi-VN" sz="1800" dirty="0">
                <a:latin typeface="Calibri" panose="020F0502020204030204" pitchFamily="34" charset="0"/>
              </a:rPr>
              <a:t>Eventualni operator infrastrukture izgrađene u okviru projekta (odnosno njezin upravljač), ukoliko bude takvih i riječ je o poduzetniku, mora biti odabran uz uvjete navedene pod d);</a:t>
            </a:r>
            <a:endParaRPr lang="hr-HR" sz="1800" dirty="0">
              <a:latin typeface="Calibri" panose="020F0502020204030204" pitchFamily="34" charset="0"/>
            </a:endParaRPr>
          </a:p>
          <a:p>
            <a:pPr marL="261938" lvl="1" indent="-261938" eaLnBrk="1" hangingPunct="1">
              <a:spcBef>
                <a:spcPts val="0"/>
              </a:spcBef>
              <a:buAutoNum type="alphaLcParenR" startAt="4"/>
            </a:pPr>
            <a:r>
              <a:rPr lang="vi-VN" sz="1800" dirty="0">
                <a:latin typeface="Calibri" panose="020F0502020204030204" pitchFamily="34" charset="0"/>
              </a:rPr>
              <a:t>Eventualne gospodarske aktivnosti koje bi proizašle iz istraživačke infrastrukture moraju u svojoj naravi ostati „sporedne“ u odnosu na glavnu aktivnost</a:t>
            </a:r>
            <a:r>
              <a:rPr lang="hr-HR" sz="1800" dirty="0">
                <a:latin typeface="Calibri" panose="020F0502020204030204" pitchFamily="34" charset="0"/>
              </a:rPr>
              <a:t> </a:t>
            </a:r>
            <a:r>
              <a:rPr lang="vi-VN" sz="1800" dirty="0">
                <a:latin typeface="Calibri" panose="020F0502020204030204" pitchFamily="34" charset="0"/>
              </a:rPr>
              <a:t>a to je istraživanje, te ograničene „obujmom“ u smislu količine aktivnosti i samog rada, te izravno povezane s daljnjim provođenjem istraživačke aktivnosti, što znači da se profiti usmjeravaju u daljnji razvoj, nadogradnju i unaprjeđenje istraživačke funkcije. </a:t>
            </a:r>
          </a:p>
          <a:p>
            <a:pPr marL="863493" lvl="1" indent="-342857" eaLnBrk="1" hangingPunct="1">
              <a:buAutoNum type="alphaLcParenR" startAt="4"/>
            </a:pPr>
            <a:endParaRPr lang="vi-VN" sz="1600" dirty="0"/>
          </a:p>
        </p:txBody>
      </p:sp>
    </p:spTree>
    <p:extLst>
      <p:ext uri="{BB962C8B-B14F-4D97-AF65-F5344CB8AC3E}">
        <p14:creationId xmlns:p14="http://schemas.microsoft.com/office/powerpoint/2010/main" val="19848968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OPP1.eps"/>
          <p:cNvPicPr>
            <a:picLocks noChangeAspect="1"/>
          </p:cNvPicPr>
          <p:nvPr/>
        </p:nvPicPr>
        <p:blipFill>
          <a:blip r:embed="rId3"/>
          <a:srcRect/>
          <a:stretch>
            <a:fillRect/>
          </a:stretch>
        </p:blipFill>
        <p:spPr bwMode="auto">
          <a:xfrm>
            <a:off x="1589" y="0"/>
            <a:ext cx="10685462" cy="7562850"/>
          </a:xfrm>
          <a:prstGeom prst="rect">
            <a:avLst/>
          </a:prstGeom>
          <a:noFill/>
          <a:ln w="9525">
            <a:noFill/>
            <a:miter lim="800000"/>
            <a:headEnd/>
            <a:tailEnd/>
          </a:ln>
        </p:spPr>
      </p:pic>
      <p:sp>
        <p:nvSpPr>
          <p:cNvPr id="3075" name="Title 1"/>
          <p:cNvSpPr>
            <a:spLocks noGrp="1"/>
          </p:cNvSpPr>
          <p:nvPr>
            <p:ph type="title"/>
          </p:nvPr>
        </p:nvSpPr>
        <p:spPr>
          <a:xfrm>
            <a:off x="534988" y="303213"/>
            <a:ext cx="9201150" cy="957262"/>
          </a:xfrm>
        </p:spPr>
        <p:txBody>
          <a:bodyPr/>
          <a:lstStyle/>
          <a:p>
            <a:pPr eaLnBrk="1" hangingPunct="1"/>
            <a:r>
              <a:rPr lang="hr-HR" sz="4000" dirty="0" smtClean="0"/>
              <a:t>KATEGORIJA D</a:t>
            </a:r>
          </a:p>
        </p:txBody>
      </p:sp>
      <p:sp>
        <p:nvSpPr>
          <p:cNvPr id="3076" name="Content Placeholder 2"/>
          <p:cNvSpPr>
            <a:spLocks noGrp="1"/>
          </p:cNvSpPr>
          <p:nvPr>
            <p:ph idx="1"/>
          </p:nvPr>
        </p:nvSpPr>
        <p:spPr>
          <a:xfrm>
            <a:off x="534988" y="1788888"/>
            <a:ext cx="9618663" cy="4991101"/>
          </a:xfrm>
        </p:spPr>
        <p:txBody>
          <a:bodyPr/>
          <a:lstStyle/>
          <a:p>
            <a:pPr marL="0" indent="0" eaLnBrk="1" hangingPunct="1">
              <a:buNone/>
            </a:pPr>
            <a:r>
              <a:rPr lang="vi-VN" sz="2400" b="1" dirty="0">
                <a:latin typeface="Cambria" panose="02040503050406030204" pitchFamily="18" charset="0"/>
              </a:rPr>
              <a:t>Kategorija D: Razvoj i unaprjeđenje turističke infrastrukture</a:t>
            </a:r>
          </a:p>
          <a:p>
            <a:pPr eaLnBrk="1" hangingPunct="1">
              <a:spcBef>
                <a:spcPts val="0"/>
              </a:spcBef>
              <a:buFont typeface="Wingdings" panose="05000000000000000000" pitchFamily="2" charset="2"/>
              <a:buChar char="Ø"/>
            </a:pPr>
            <a:r>
              <a:rPr lang="vi-VN" sz="2100" dirty="0">
                <a:latin typeface="Calibri" panose="020F0502020204030204" pitchFamily="34" charset="0"/>
              </a:rPr>
              <a:t>Prihvatljive su sljedeće dvije vrste projekata: </a:t>
            </a:r>
            <a:endParaRPr lang="hr-HR" sz="2100" dirty="0">
              <a:latin typeface="Calibri" panose="020F0502020204030204" pitchFamily="34" charset="0"/>
            </a:endParaRPr>
          </a:p>
          <a:p>
            <a:pPr marL="0" indent="0" eaLnBrk="1" hangingPunct="1">
              <a:spcBef>
                <a:spcPts val="0"/>
              </a:spcBef>
              <a:buNone/>
            </a:pPr>
            <a:r>
              <a:rPr lang="hr-HR" sz="2100" dirty="0">
                <a:latin typeface="Calibri" panose="020F0502020204030204" pitchFamily="34" charset="0"/>
              </a:rPr>
              <a:t>	a) Projekti javne turističke infrastrukture koja je otvorena i dostupna javnosti na </a:t>
            </a:r>
            <a:r>
              <a:rPr lang="hr-HR" sz="2100" dirty="0" smtClean="0">
                <a:latin typeface="Calibri" panose="020F0502020204030204" pitchFamily="34" charset="0"/>
              </a:rPr>
              <a:t>ne diskrecijskoj </a:t>
            </a:r>
            <a:r>
              <a:rPr lang="hr-HR" sz="2100" dirty="0">
                <a:latin typeface="Calibri" panose="020F0502020204030204" pitchFamily="34" charset="0"/>
              </a:rPr>
              <a:t>osnovi (turistička infrastruktura čije prednosti su otvorene i dostupne </a:t>
            </a:r>
            <a:r>
              <a:rPr lang="hr-HR" sz="2100" dirty="0" smtClean="0">
                <a:latin typeface="Calibri" panose="020F0502020204030204" pitchFamily="34" charset="0"/>
              </a:rPr>
              <a:t>javnosti</a:t>
            </a:r>
            <a:r>
              <a:rPr lang="hr-HR" sz="2100" dirty="0">
                <a:latin typeface="Calibri" panose="020F0502020204030204" pitchFamily="34" charset="0"/>
              </a:rPr>
              <a:t>), a koji ujedno mogu jasno dokazati da se infrastruktura neće se koristiti za </a:t>
            </a:r>
            <a:r>
              <a:rPr lang="hr-HR" sz="2100" dirty="0" smtClean="0">
                <a:latin typeface="Calibri" panose="020F0502020204030204" pitchFamily="34" charset="0"/>
              </a:rPr>
              <a:t>obavljanje </a:t>
            </a:r>
            <a:r>
              <a:rPr lang="hr-HR" sz="2100" dirty="0">
                <a:latin typeface="Calibri" panose="020F0502020204030204" pitchFamily="34" charset="0"/>
              </a:rPr>
              <a:t>gospodarskih djelatnosti; </a:t>
            </a:r>
          </a:p>
          <a:p>
            <a:pPr marL="0" indent="0" eaLnBrk="1" hangingPunct="1">
              <a:spcBef>
                <a:spcPts val="0"/>
              </a:spcBef>
              <a:buNone/>
            </a:pPr>
            <a:r>
              <a:rPr lang="hr-HR" sz="2100" dirty="0">
                <a:latin typeface="Calibri" panose="020F0502020204030204" pitchFamily="34" charset="0"/>
              </a:rPr>
              <a:t>	b) Projekti javne turističke infrastrukture lokalnog karaktera koja će se koristiti </a:t>
            </a:r>
            <a:r>
              <a:rPr lang="hr-HR" sz="2100" dirty="0" smtClean="0">
                <a:latin typeface="Calibri" panose="020F0502020204030204" pitchFamily="34" charset="0"/>
              </a:rPr>
              <a:t>za  obavljanje </a:t>
            </a:r>
            <a:r>
              <a:rPr lang="hr-HR" sz="2100" dirty="0">
                <a:latin typeface="Calibri" panose="020F0502020204030204" pitchFamily="34" charset="0"/>
              </a:rPr>
              <a:t>gospodarske aktivnosti. Lokalni karakter turističke infrastrukture bit će </a:t>
            </a:r>
            <a:r>
              <a:rPr lang="hr-HR" sz="2100" dirty="0" smtClean="0">
                <a:latin typeface="Calibri" panose="020F0502020204030204" pitchFamily="34" charset="0"/>
              </a:rPr>
              <a:t>provjeren </a:t>
            </a:r>
            <a:r>
              <a:rPr lang="hr-HR" sz="2100" dirty="0">
                <a:latin typeface="Calibri" panose="020F0502020204030204" pitchFamily="34" charset="0"/>
              </a:rPr>
              <a:t>u fazi provjere prihvatljivosti na temelju sljedećih kriterija od kojih će morati </a:t>
            </a:r>
            <a:r>
              <a:rPr lang="hr-HR" sz="2100" dirty="0" smtClean="0">
                <a:latin typeface="Calibri" panose="020F0502020204030204" pitchFamily="34" charset="0"/>
              </a:rPr>
              <a:t>zadovoljiti </a:t>
            </a:r>
            <a:r>
              <a:rPr lang="hr-HR" sz="2100" dirty="0">
                <a:latin typeface="Calibri" panose="020F0502020204030204" pitchFamily="34" charset="0"/>
              </a:rPr>
              <a:t>najmanje prva dva kriterija: </a:t>
            </a:r>
          </a:p>
          <a:p>
            <a:pPr marL="520636" lvl="1" indent="0" eaLnBrk="1" hangingPunct="1">
              <a:spcBef>
                <a:spcPts val="0"/>
              </a:spcBef>
              <a:buNone/>
            </a:pPr>
            <a:r>
              <a:rPr lang="hr-HR" sz="1600" dirty="0" smtClean="0">
                <a:latin typeface="Calibri" panose="020F0502020204030204" pitchFamily="34" charset="0"/>
              </a:rPr>
              <a:t>1</a:t>
            </a:r>
            <a:r>
              <a:rPr lang="hr-HR" sz="1600" dirty="0">
                <a:latin typeface="Calibri" panose="020F0502020204030204" pitchFamily="34" charset="0"/>
              </a:rPr>
              <a:t>. </a:t>
            </a:r>
            <a:r>
              <a:rPr lang="hr-HR" sz="1800" dirty="0">
                <a:latin typeface="Calibri" panose="020F0502020204030204" pitchFamily="34" charset="0"/>
              </a:rPr>
              <a:t>vrijednost projekta turističke infrastrukture lokalnog karaktera ne smije biti veća od 38.137.500,00  HRK, </a:t>
            </a:r>
          </a:p>
          <a:p>
            <a:pPr marL="520636" lvl="1" indent="0" eaLnBrk="1" hangingPunct="1">
              <a:spcBef>
                <a:spcPts val="0"/>
              </a:spcBef>
              <a:buNone/>
            </a:pPr>
            <a:r>
              <a:rPr lang="hr-HR" sz="1800" dirty="0">
                <a:latin typeface="Calibri" panose="020F0502020204030204" pitchFamily="34" charset="0"/>
              </a:rPr>
              <a:t>2. projekt mora biti usmjeren na zadovoljavanje kulturnih i turističkih potreba lokalnog stanovništva, </a:t>
            </a:r>
          </a:p>
          <a:p>
            <a:pPr marL="520636" lvl="1" indent="0" eaLnBrk="1" hangingPunct="1">
              <a:spcBef>
                <a:spcPts val="0"/>
              </a:spcBef>
              <a:buNone/>
            </a:pPr>
            <a:r>
              <a:rPr lang="hr-HR" sz="1800" dirty="0">
                <a:latin typeface="Calibri" panose="020F0502020204030204" pitchFamily="34" charset="0"/>
              </a:rPr>
              <a:t>3. udaljenost lokacije na kojoj se provodi projekt turističke infrastrukture lokalnog karaktera od granice s drugim članicama EU mora biti najmanje 50 km</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OPP1.eps"/>
          <p:cNvPicPr>
            <a:picLocks noChangeAspect="1"/>
          </p:cNvPicPr>
          <p:nvPr/>
        </p:nvPicPr>
        <p:blipFill>
          <a:blip r:embed="rId3"/>
          <a:srcRect/>
          <a:stretch>
            <a:fillRect/>
          </a:stretch>
        </p:blipFill>
        <p:spPr bwMode="auto">
          <a:xfrm>
            <a:off x="17212" y="303213"/>
            <a:ext cx="10685462" cy="7562850"/>
          </a:xfrm>
          <a:prstGeom prst="rect">
            <a:avLst/>
          </a:prstGeom>
          <a:noFill/>
          <a:ln w="9525">
            <a:noFill/>
            <a:miter lim="800000"/>
            <a:headEnd/>
            <a:tailEnd/>
          </a:ln>
        </p:spPr>
      </p:pic>
      <p:sp>
        <p:nvSpPr>
          <p:cNvPr id="3075" name="Title 1"/>
          <p:cNvSpPr>
            <a:spLocks noGrp="1"/>
          </p:cNvSpPr>
          <p:nvPr>
            <p:ph type="title"/>
          </p:nvPr>
        </p:nvSpPr>
        <p:spPr>
          <a:xfrm>
            <a:off x="534988" y="303213"/>
            <a:ext cx="9201150" cy="957262"/>
          </a:xfrm>
        </p:spPr>
        <p:txBody>
          <a:bodyPr/>
          <a:lstStyle/>
          <a:p>
            <a:pPr eaLnBrk="1" hangingPunct="1"/>
            <a:r>
              <a:rPr lang="hr-HR" sz="4000" dirty="0" smtClean="0"/>
              <a:t>PRIHVATLJIVE PROJEKTNE </a:t>
            </a:r>
            <a:r>
              <a:rPr lang="hr-HR" sz="4000" dirty="0" smtClean="0"/>
              <a:t>AKTIVNOSTI</a:t>
            </a:r>
            <a:endParaRPr lang="hr-HR" sz="4000" dirty="0" smtClean="0"/>
          </a:p>
        </p:txBody>
      </p:sp>
      <p:sp>
        <p:nvSpPr>
          <p:cNvPr id="3076" name="Content Placeholder 2"/>
          <p:cNvSpPr>
            <a:spLocks noGrp="1"/>
          </p:cNvSpPr>
          <p:nvPr>
            <p:ph idx="1"/>
          </p:nvPr>
        </p:nvSpPr>
        <p:spPr>
          <a:xfrm>
            <a:off x="550611" y="1589087"/>
            <a:ext cx="9618663" cy="4991101"/>
          </a:xfrm>
        </p:spPr>
        <p:txBody>
          <a:bodyPr/>
          <a:lstStyle/>
          <a:p>
            <a:pPr eaLnBrk="1" hangingPunct="1"/>
            <a:endParaRPr lang="hr-HR" sz="1600" dirty="0" smtClean="0">
              <a:latin typeface="Calibri" panose="020F0502020204030204" pitchFamily="34" charset="0"/>
            </a:endParaRPr>
          </a:p>
          <a:p>
            <a:pPr marL="0" indent="0">
              <a:buNone/>
            </a:pPr>
            <a:r>
              <a:rPr lang="hr-HR" sz="1800" dirty="0" smtClean="0"/>
              <a:t>1) Izgradnja/dogradnja/obnova i opremanje osnovne infrastrukture unutar postojećih poduzetničkih zona što uključuje energetsku, komunalnu, prometnu i komunikacijsku infrastrukturu kojom se pridonosi privlačenju novih poduzetnika, osobito malih i srednjih poduzetnika (MSP) te stvaranju novih radnih mjesta i gdje nedostatak takve infrastrukture predstavlja zapreku razvoju malog i srednjeg poduzetništva (npr. narušava pristup ili funkcioniranje zone); </a:t>
            </a:r>
          </a:p>
          <a:p>
            <a:pPr marL="0" indent="0">
              <a:buNone/>
            </a:pPr>
            <a:r>
              <a:rPr lang="hr-HR" sz="1800" dirty="0" smtClean="0"/>
              <a:t>2) Izgradnja/dogradnja/obnova i opremanje javne infrastrukture u službi razvojno-istraživačkih organizacija ili visokih učilišta koju koriste za razvoj svojih primarnih aktivnosti;</a:t>
            </a:r>
          </a:p>
          <a:p>
            <a:pPr marL="0" indent="0">
              <a:buNone/>
            </a:pPr>
            <a:r>
              <a:rPr lang="hr-HR" sz="1800" dirty="0" smtClean="0"/>
              <a:t>3) Izgradnja/dogradnja/obnova i opremanje poduzetničkih potpornih institucija, gdje nedostatak kvalitetne poduzetničke infrastrukture predstavlja zapreku razvoju malog i srednjeg poduzetništva i stvaranju novih radnih mjesta; </a:t>
            </a:r>
          </a:p>
          <a:p>
            <a:pPr marL="0" indent="0">
              <a:buNone/>
            </a:pPr>
            <a:r>
              <a:rPr lang="hr-HR" sz="1800" dirty="0" smtClean="0"/>
              <a:t>4) Izgradnja/dogradnja/obnova i opremanje javne turističke infrastrukture otvorene i dostupne javnosti na ne-diskrecijskoj osnovi, osobito one kojom se pridonosi produljivanju turističke sezone, razvoju selektivnih oblika turizma, raznolikosti turističke ponude, razvoju gospodarstva i stvaranju novih radnih mjesta;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OPP1.eps"/>
          <p:cNvPicPr>
            <a:picLocks noChangeAspect="1"/>
          </p:cNvPicPr>
          <p:nvPr/>
        </p:nvPicPr>
        <p:blipFill>
          <a:blip r:embed="rId3"/>
          <a:srcRect/>
          <a:stretch>
            <a:fillRect/>
          </a:stretch>
        </p:blipFill>
        <p:spPr bwMode="auto">
          <a:xfrm>
            <a:off x="3176" y="0"/>
            <a:ext cx="10685462" cy="7562850"/>
          </a:xfrm>
          <a:prstGeom prst="rect">
            <a:avLst/>
          </a:prstGeom>
          <a:noFill/>
          <a:ln w="9525">
            <a:noFill/>
            <a:miter lim="800000"/>
            <a:headEnd/>
            <a:tailEnd/>
          </a:ln>
        </p:spPr>
      </p:pic>
      <p:sp>
        <p:nvSpPr>
          <p:cNvPr id="3075" name="Title 1"/>
          <p:cNvSpPr>
            <a:spLocks noGrp="1"/>
          </p:cNvSpPr>
          <p:nvPr>
            <p:ph type="title"/>
          </p:nvPr>
        </p:nvSpPr>
        <p:spPr>
          <a:xfrm>
            <a:off x="534988" y="109017"/>
            <a:ext cx="9201150" cy="957262"/>
          </a:xfrm>
        </p:spPr>
        <p:txBody>
          <a:bodyPr/>
          <a:lstStyle/>
          <a:p>
            <a:pPr eaLnBrk="1" hangingPunct="1"/>
            <a:r>
              <a:rPr lang="hr-HR" sz="4000" dirty="0" smtClean="0"/>
              <a:t>PRIHVATLJIVE PROJEKTNE AKTIVNOSTI - 2</a:t>
            </a:r>
          </a:p>
        </p:txBody>
      </p:sp>
      <p:sp>
        <p:nvSpPr>
          <p:cNvPr id="3076" name="Content Placeholder 2"/>
          <p:cNvSpPr>
            <a:spLocks noGrp="1"/>
          </p:cNvSpPr>
          <p:nvPr>
            <p:ph idx="1"/>
          </p:nvPr>
        </p:nvSpPr>
        <p:spPr>
          <a:xfrm>
            <a:off x="447775" y="1549177"/>
            <a:ext cx="10240863" cy="5760640"/>
          </a:xfrm>
        </p:spPr>
        <p:txBody>
          <a:bodyPr/>
          <a:lstStyle/>
          <a:p>
            <a:pPr>
              <a:buNone/>
            </a:pPr>
            <a:r>
              <a:rPr lang="hr-HR" sz="1800" dirty="0" smtClean="0"/>
              <a:t>5)  Izgradnja/dogradnja/obnova i opremanje javne turističke infrastrukture isključivo lokalnog karaktera, osobito one kojom se pridonosi produljivanju turističke sezone, razvoju selektivnih oblika turizma, raznolikosti turističke ponude, razvoju gospodarstva i stvaranju novih radnih mjesta;</a:t>
            </a:r>
          </a:p>
          <a:p>
            <a:pPr>
              <a:buNone/>
            </a:pPr>
            <a:r>
              <a:rPr lang="hr-HR" sz="1800" dirty="0" smtClean="0"/>
              <a:t>6) Aktivnosti upravljanja projektom</a:t>
            </a:r>
            <a:r>
              <a:rPr lang="hr-HR" sz="1800" dirty="0" smtClean="0"/>
              <a:t>.</a:t>
            </a:r>
            <a:endParaRPr lang="hr-HR" sz="1800" b="1" dirty="0" smtClean="0"/>
          </a:p>
          <a:p>
            <a:pPr marL="0" indent="0" eaLnBrk="1" hangingPunct="1">
              <a:buNone/>
            </a:pPr>
            <a:r>
              <a:rPr lang="vi-VN" sz="2000" b="1" dirty="0" smtClean="0"/>
              <a:t>Sljedeće </a:t>
            </a:r>
            <a:r>
              <a:rPr lang="vi-VN" sz="2000" b="1" dirty="0"/>
              <a:t>aktivnosti prihvatljive su samo u kombinaciji s jednom ili više gore navedenih aktivnosti:</a:t>
            </a:r>
          </a:p>
          <a:p>
            <a:pPr>
              <a:buFont typeface="Wingdings" panose="05000000000000000000" pitchFamily="2" charset="2"/>
              <a:buChar char="§"/>
            </a:pPr>
            <a:r>
              <a:rPr lang="hr-HR" sz="2000" dirty="0" smtClean="0"/>
              <a:t>Izrada </a:t>
            </a:r>
            <a:r>
              <a:rPr lang="hr-HR" sz="2000" dirty="0" smtClean="0"/>
              <a:t>izvedbenog projekta;</a:t>
            </a:r>
          </a:p>
          <a:p>
            <a:pPr>
              <a:buFont typeface="Wingdings" panose="05000000000000000000" pitchFamily="2" charset="2"/>
              <a:buChar char="§"/>
            </a:pPr>
            <a:r>
              <a:rPr lang="hr-HR" sz="2000" dirty="0" smtClean="0"/>
              <a:t>Čišćenje terena i priprema gradilišta. Troškovi čišćenja i sanacije zemljišta (uključujući i rušenje zapuštene infrastrukture) prihvatljivi su kada su nužni za izgradnju, obnavljanje ili proširenje (materijalno poboljšanje) infrastrukture;</a:t>
            </a:r>
          </a:p>
          <a:p>
            <a:pPr lvl="0">
              <a:buFont typeface="Wingdings" panose="05000000000000000000" pitchFamily="2" charset="2"/>
              <a:buChar char="§"/>
            </a:pPr>
            <a:r>
              <a:rPr lang="hr-HR" sz="2000" dirty="0" smtClean="0"/>
              <a:t>Poboljšanje cestovne infrastrukture u službi jedne od gore navedenih kategorija projekata, </a:t>
            </a:r>
          </a:p>
          <a:p>
            <a:pPr lvl="0">
              <a:buFont typeface="Wingdings" panose="05000000000000000000" pitchFamily="2" charset="2"/>
              <a:buChar char="§"/>
            </a:pPr>
            <a:r>
              <a:rPr lang="hr-HR" sz="2000" dirty="0" smtClean="0"/>
              <a:t>Građevinski nadzor i kontrola;</a:t>
            </a:r>
          </a:p>
          <a:p>
            <a:pPr>
              <a:buFont typeface="Wingdings" panose="05000000000000000000" pitchFamily="2" charset="2"/>
              <a:buChar char="§"/>
            </a:pPr>
            <a:r>
              <a:rPr lang="hr-HR" sz="2000" dirty="0" smtClean="0"/>
              <a:t>Aktivnosti kojima se povećava učinak investicije u infrastrukturu kao što su npr</a:t>
            </a:r>
            <a:r>
              <a:rPr lang="hr-HR" sz="2000" i="1" dirty="0" smtClean="0"/>
              <a:t>.</a:t>
            </a:r>
            <a:r>
              <a:rPr lang="hr-HR" sz="2000" dirty="0" smtClean="0"/>
              <a:t> programi edukacije za poduzetnike, izrada marketinških planova, izrada studija vezanih uz upravljanje novoizgrađenom/proširenom/obnovljenom infrastrukturom, prijenos dobre prakse i znanja i sl</a:t>
            </a:r>
            <a:r>
              <a:rPr lang="hr-HR" sz="2000" dirty="0" smtClean="0"/>
              <a:t>.</a:t>
            </a:r>
            <a:endParaRPr lang="hr-HR" sz="2000" dirty="0" smtClean="0"/>
          </a:p>
          <a:p>
            <a:pPr marL="342900" indent="-342900" eaLnBrk="1" hangingPunct="1">
              <a:buAutoNum type="arabicPeriod" startAt="3"/>
            </a:pPr>
            <a:endParaRPr lang="hr-HR" sz="1500" dirty="0" smtClean="0"/>
          </a:p>
          <a:p>
            <a:pPr marL="342900" indent="-342900" eaLnBrk="1" hangingPunct="1">
              <a:buAutoNum type="arabicPeriod" startAt="3"/>
            </a:pPr>
            <a:endParaRPr lang="hr-HR" sz="1500" dirty="0" smtClean="0">
              <a:latin typeface="Calibri" panose="020F0502020204030204" pitchFamily="34" charset="0"/>
            </a:endParaRPr>
          </a:p>
          <a:p>
            <a:pPr marL="342900" indent="-342900" eaLnBrk="1" hangingPunct="1">
              <a:buAutoNum type="arabicPeriod" startAt="3"/>
            </a:pPr>
            <a:endParaRPr lang="vi-VN" sz="1500" dirty="0">
              <a:latin typeface="Calibri" panose="020F0502020204030204" pitchFamily="34" charset="0"/>
            </a:endParaRPr>
          </a:p>
          <a:p>
            <a:pPr marL="342900" indent="-342900" eaLnBrk="1" hangingPunct="1">
              <a:buAutoNum type="arabicPeriod" startAt="3"/>
            </a:pPr>
            <a:endParaRPr lang="vi-VN" sz="1500" dirty="0">
              <a:latin typeface="Calibri" panose="020F0502020204030204" pitchFamily="34" charset="0"/>
            </a:endParaRPr>
          </a:p>
          <a:p>
            <a:pPr eaLnBrk="1" hangingPunct="1"/>
            <a:endParaRPr lang="vi-VN" sz="1500" dirty="0"/>
          </a:p>
        </p:txBody>
      </p:sp>
    </p:spTree>
    <p:extLst>
      <p:ext uri="{BB962C8B-B14F-4D97-AF65-F5344CB8AC3E}">
        <p14:creationId xmlns:p14="http://schemas.microsoft.com/office/powerpoint/2010/main" val="33639252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OPP1.eps"/>
          <p:cNvPicPr>
            <a:picLocks noChangeAspect="1"/>
          </p:cNvPicPr>
          <p:nvPr/>
        </p:nvPicPr>
        <p:blipFill>
          <a:blip r:embed="rId3"/>
          <a:srcRect/>
          <a:stretch>
            <a:fillRect/>
          </a:stretch>
        </p:blipFill>
        <p:spPr bwMode="auto">
          <a:xfrm>
            <a:off x="3176" y="0"/>
            <a:ext cx="10685462" cy="7562850"/>
          </a:xfrm>
          <a:prstGeom prst="rect">
            <a:avLst/>
          </a:prstGeom>
          <a:noFill/>
          <a:ln w="9525">
            <a:noFill/>
            <a:miter lim="800000"/>
            <a:headEnd/>
            <a:tailEnd/>
          </a:ln>
        </p:spPr>
      </p:pic>
      <p:sp>
        <p:nvSpPr>
          <p:cNvPr id="3075" name="Title 1"/>
          <p:cNvSpPr>
            <a:spLocks noGrp="1"/>
          </p:cNvSpPr>
          <p:nvPr>
            <p:ph type="title"/>
          </p:nvPr>
        </p:nvSpPr>
        <p:spPr>
          <a:xfrm>
            <a:off x="534988" y="181025"/>
            <a:ext cx="9201150" cy="957262"/>
          </a:xfrm>
        </p:spPr>
        <p:txBody>
          <a:bodyPr/>
          <a:lstStyle/>
          <a:p>
            <a:pPr eaLnBrk="1" hangingPunct="1"/>
            <a:r>
              <a:rPr lang="hr-HR" sz="4000" dirty="0" smtClean="0"/>
              <a:t>UVJETI PRIHVATLJIVOSTI TROŠKOVA</a:t>
            </a:r>
          </a:p>
        </p:txBody>
      </p:sp>
      <p:sp>
        <p:nvSpPr>
          <p:cNvPr id="3076" name="Content Placeholder 2"/>
          <p:cNvSpPr>
            <a:spLocks noGrp="1"/>
          </p:cNvSpPr>
          <p:nvPr>
            <p:ph idx="1"/>
          </p:nvPr>
        </p:nvSpPr>
        <p:spPr>
          <a:xfrm>
            <a:off x="536575" y="1549177"/>
            <a:ext cx="9618663" cy="4991101"/>
          </a:xfrm>
        </p:spPr>
        <p:txBody>
          <a:bodyPr/>
          <a:lstStyle/>
          <a:p>
            <a:pPr eaLnBrk="1" hangingPunct="1">
              <a:buFont typeface="Wingdings" panose="05000000000000000000" pitchFamily="2" charset="2"/>
              <a:buChar char="Ø"/>
            </a:pPr>
            <a:r>
              <a:rPr lang="hr-HR" sz="2400" b="1" dirty="0"/>
              <a:t>Da bi bili prihvatljivi, troškovi moraju zadovoljiti sljedeće uvjete: </a:t>
            </a:r>
          </a:p>
          <a:p>
            <a:pPr algn="just" eaLnBrk="1" hangingPunct="1">
              <a:buFont typeface="Wingdings" panose="05000000000000000000" pitchFamily="2" charset="2"/>
              <a:buChar char="§"/>
            </a:pPr>
            <a:r>
              <a:rPr lang="hr-HR" sz="2000" dirty="0"/>
              <a:t>odnose se na predloženi projekt;</a:t>
            </a:r>
          </a:p>
          <a:p>
            <a:pPr algn="just" eaLnBrk="1" hangingPunct="1">
              <a:buFont typeface="Wingdings" panose="05000000000000000000" pitchFamily="2" charset="2"/>
              <a:buChar char="§"/>
            </a:pPr>
            <a:r>
              <a:rPr lang="hr-HR" sz="2000" dirty="0"/>
              <a:t>odnose se na prihvatljiv tip projektnih aktivnosti/elemenata;</a:t>
            </a:r>
          </a:p>
          <a:p>
            <a:pPr algn="just" eaLnBrk="1" hangingPunct="1">
              <a:buFont typeface="Wingdings" panose="05000000000000000000" pitchFamily="2" charset="2"/>
              <a:buChar char="§"/>
            </a:pPr>
            <a:r>
              <a:rPr lang="hr-HR" sz="2000" dirty="0"/>
              <a:t>ne spadaju niti u jednu od kategorija neprihvatljivih troškova (točka 3.3.2); </a:t>
            </a:r>
          </a:p>
          <a:p>
            <a:pPr algn="just" eaLnBrk="1" hangingPunct="1">
              <a:buFont typeface="Wingdings" panose="05000000000000000000" pitchFamily="2" charset="2"/>
              <a:buChar char="§"/>
            </a:pPr>
            <a:r>
              <a:rPr lang="hr-HR" sz="2000" dirty="0"/>
              <a:t>uvažavaju najveći mogući postotak prihvatljivih troškova (točka 1.5); </a:t>
            </a:r>
          </a:p>
          <a:p>
            <a:pPr algn="just" eaLnBrk="1" hangingPunct="1">
              <a:buFont typeface="Wingdings" panose="05000000000000000000" pitchFamily="2" charset="2"/>
              <a:buChar char="§"/>
            </a:pPr>
            <a:r>
              <a:rPr lang="hr-HR" sz="2000" dirty="0"/>
              <a:t>troškovno su učinkoviti, tj. potrebni i nužni kako bi se očekivane izlazne komponente (</a:t>
            </a:r>
            <a:r>
              <a:rPr lang="hr-HR" sz="2000" dirty="0" err="1"/>
              <a:t>outputi</a:t>
            </a:r>
            <a:r>
              <a:rPr lang="hr-HR" sz="2000" dirty="0"/>
              <a:t>) i rezultati proizveli i bili u skladu s tržišnim cijenama;</a:t>
            </a:r>
          </a:p>
          <a:p>
            <a:pPr algn="just" eaLnBrk="1" hangingPunct="1">
              <a:buFont typeface="Wingdings" panose="05000000000000000000" pitchFamily="2" charset="2"/>
              <a:buChar char="§"/>
            </a:pPr>
            <a:r>
              <a:rPr lang="hr-HR" sz="2000" dirty="0"/>
              <a:t>nastali su poštujući propise iz točke 8., a osobito Zakon o javnoj nabavi ili poštujući postupke javne nabave za entitete koji nisu obveznici Zakona o javnoj nabavi (Prilog 5.);</a:t>
            </a:r>
          </a:p>
          <a:p>
            <a:pPr algn="just" eaLnBrk="1" hangingPunct="1">
              <a:buFont typeface="Wingdings" panose="05000000000000000000" pitchFamily="2" charset="2"/>
              <a:buChar char="§"/>
            </a:pPr>
            <a:r>
              <a:rPr lang="hr-HR" sz="2000" dirty="0"/>
              <a:t>prihvatljivi projektni troškovi nisu nastali prije datuma potpisivanja ugovora o dodjeli bespovratnih sredstava;</a:t>
            </a:r>
          </a:p>
          <a:p>
            <a:pPr algn="just" eaLnBrk="1" hangingPunct="1">
              <a:buFont typeface="Wingdings" panose="05000000000000000000" pitchFamily="2" charset="2"/>
              <a:buChar char="§"/>
            </a:pPr>
            <a:r>
              <a:rPr lang="hr-HR" sz="2000" dirty="0"/>
              <a:t>prihvatljivi projektni troškovi mogu nastati najkasnije do 30. rujna 2016. godine.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OPP1.eps"/>
          <p:cNvPicPr>
            <a:picLocks noChangeAspect="1"/>
          </p:cNvPicPr>
          <p:nvPr/>
        </p:nvPicPr>
        <p:blipFill>
          <a:blip r:embed="rId3"/>
          <a:srcRect/>
          <a:stretch>
            <a:fillRect/>
          </a:stretch>
        </p:blipFill>
        <p:spPr bwMode="auto">
          <a:xfrm>
            <a:off x="1589" y="0"/>
            <a:ext cx="10685462" cy="7562850"/>
          </a:xfrm>
          <a:prstGeom prst="rect">
            <a:avLst/>
          </a:prstGeom>
          <a:noFill/>
          <a:ln w="9525">
            <a:noFill/>
            <a:miter lim="800000"/>
            <a:headEnd/>
            <a:tailEnd/>
          </a:ln>
        </p:spPr>
      </p:pic>
      <p:sp>
        <p:nvSpPr>
          <p:cNvPr id="3075" name="Title 1"/>
          <p:cNvSpPr>
            <a:spLocks noGrp="1"/>
          </p:cNvSpPr>
          <p:nvPr>
            <p:ph type="title"/>
          </p:nvPr>
        </p:nvSpPr>
        <p:spPr>
          <a:xfrm>
            <a:off x="546603" y="109017"/>
            <a:ext cx="9201150" cy="957262"/>
          </a:xfrm>
        </p:spPr>
        <p:txBody>
          <a:bodyPr/>
          <a:lstStyle/>
          <a:p>
            <a:pPr eaLnBrk="1" hangingPunct="1"/>
            <a:r>
              <a:rPr lang="hr-HR" sz="4000" dirty="0" smtClean="0"/>
              <a:t>NEPRIHVATLJIVI TROŠKOVI </a:t>
            </a:r>
          </a:p>
        </p:txBody>
      </p:sp>
      <p:sp>
        <p:nvSpPr>
          <p:cNvPr id="3076" name="Content Placeholder 2"/>
          <p:cNvSpPr>
            <a:spLocks noGrp="1"/>
          </p:cNvSpPr>
          <p:nvPr>
            <p:ph idx="1"/>
          </p:nvPr>
        </p:nvSpPr>
        <p:spPr>
          <a:xfrm>
            <a:off x="534989" y="1477170"/>
            <a:ext cx="10065914" cy="5472607"/>
          </a:xfrm>
        </p:spPr>
        <p:txBody>
          <a:bodyPr/>
          <a:lstStyle/>
          <a:p>
            <a:pPr eaLnBrk="1" hangingPunct="1">
              <a:buFont typeface="Wingdings" panose="05000000000000000000" pitchFamily="2" charset="2"/>
              <a:buChar char="§"/>
            </a:pPr>
            <a:r>
              <a:rPr lang="vi-VN" sz="1400" dirty="0">
                <a:latin typeface="Calibri" panose="020F0502020204030204" pitchFamily="34" charset="0"/>
              </a:rPr>
              <a:t>Ulaganja u kapital ili kreditna ulaganja, jamstveni fondovi;</a:t>
            </a:r>
          </a:p>
          <a:p>
            <a:pPr eaLnBrk="1" hangingPunct="1">
              <a:buFont typeface="Wingdings" panose="05000000000000000000" pitchFamily="2" charset="2"/>
              <a:buChar char="§"/>
            </a:pPr>
            <a:r>
              <a:rPr lang="hr-HR" sz="1400" dirty="0">
                <a:latin typeface="Calibri" panose="020F0502020204030204" pitchFamily="34" charset="0"/>
              </a:rPr>
              <a:t>I</a:t>
            </a:r>
            <a:r>
              <a:rPr lang="vi-VN" sz="1400" dirty="0">
                <a:latin typeface="Calibri" panose="020F0502020204030204" pitchFamily="34" charset="0"/>
              </a:rPr>
              <a:t>zdatak povezan s aktivnostima stambenog zbrinjavanja;</a:t>
            </a:r>
          </a:p>
          <a:p>
            <a:pPr eaLnBrk="1" hangingPunct="1">
              <a:buFont typeface="Wingdings" panose="05000000000000000000" pitchFamily="2" charset="2"/>
              <a:buChar char="§"/>
            </a:pPr>
            <a:r>
              <a:rPr lang="vi-VN" sz="1400" dirty="0">
                <a:latin typeface="Calibri" panose="020F0502020204030204" pitchFamily="34" charset="0"/>
              </a:rPr>
              <a:t>PDV koji je povrativ;</a:t>
            </a:r>
          </a:p>
          <a:p>
            <a:pPr eaLnBrk="1" hangingPunct="1">
              <a:buFont typeface="Wingdings" panose="05000000000000000000" pitchFamily="2" charset="2"/>
              <a:buChar char="§"/>
            </a:pPr>
            <a:r>
              <a:rPr lang="vi-VN" sz="1400" dirty="0">
                <a:latin typeface="Calibri" panose="020F0502020204030204" pitchFamily="34" charset="0"/>
              </a:rPr>
              <a:t>Kamate na dug;</a:t>
            </a:r>
          </a:p>
          <a:p>
            <a:pPr eaLnBrk="1" hangingPunct="1">
              <a:buFont typeface="Wingdings" panose="05000000000000000000" pitchFamily="2" charset="2"/>
              <a:buChar char="§"/>
            </a:pPr>
            <a:r>
              <a:rPr lang="vi-VN" sz="1400" dirty="0">
                <a:latin typeface="Calibri" panose="020F0502020204030204" pitchFamily="34" charset="0"/>
              </a:rPr>
              <a:t>Izdatak povezan sa stavljanjem nuklearnih postrojenja izvan pogona;</a:t>
            </a:r>
          </a:p>
          <a:p>
            <a:pPr eaLnBrk="1" hangingPunct="1">
              <a:buFont typeface="Wingdings" panose="05000000000000000000" pitchFamily="2" charset="2"/>
              <a:buChar char="§"/>
            </a:pPr>
            <a:r>
              <a:rPr lang="vi-VN" sz="1400" dirty="0">
                <a:latin typeface="Calibri" panose="020F0502020204030204" pitchFamily="34" charset="0"/>
              </a:rPr>
              <a:t>Doprinosi u naravi: nefinancijski doprinosi (robe ili usluge) od trećih strana koji ne obuhvaćaju izdatke za korisnika;</a:t>
            </a:r>
          </a:p>
          <a:p>
            <a:pPr eaLnBrk="1" hangingPunct="1">
              <a:buFont typeface="Wingdings" panose="05000000000000000000" pitchFamily="2" charset="2"/>
              <a:buChar char="§"/>
            </a:pPr>
            <a:r>
              <a:rPr lang="vi-VN" sz="1400" dirty="0">
                <a:latin typeface="Calibri" panose="020F0502020204030204" pitchFamily="34" charset="0"/>
              </a:rPr>
              <a:t>Kupnja korištene opreme;</a:t>
            </a:r>
          </a:p>
          <a:p>
            <a:pPr eaLnBrk="1" hangingPunct="1">
              <a:buFont typeface="Wingdings" panose="05000000000000000000" pitchFamily="2" charset="2"/>
              <a:buChar char="§"/>
            </a:pPr>
            <a:r>
              <a:rPr lang="vi-VN" sz="1400" dirty="0">
                <a:latin typeface="Calibri" panose="020F0502020204030204" pitchFamily="34" charset="0"/>
              </a:rPr>
              <a:t>Kupnja vozila koja se koriste u svrhu upravljanja projektom;</a:t>
            </a:r>
          </a:p>
          <a:p>
            <a:pPr eaLnBrk="1" hangingPunct="1">
              <a:buFont typeface="Wingdings" panose="05000000000000000000" pitchFamily="2" charset="2"/>
              <a:buChar char="§"/>
            </a:pPr>
            <a:r>
              <a:rPr lang="vi-VN" sz="1400" dirty="0">
                <a:latin typeface="Calibri" panose="020F0502020204030204" pitchFamily="34" charset="0"/>
              </a:rPr>
              <a:t>Doprinosi za dobrovoljna zdravstvena ili mirovinska osiguranja koja nisu obvezna prema nacionalnom zakonodavstvu;</a:t>
            </a:r>
          </a:p>
          <a:p>
            <a:pPr eaLnBrk="1" hangingPunct="1">
              <a:buFont typeface="Wingdings" panose="05000000000000000000" pitchFamily="2" charset="2"/>
              <a:buChar char="§"/>
            </a:pPr>
            <a:r>
              <a:rPr lang="vi-VN" sz="1400" dirty="0">
                <a:latin typeface="Calibri" panose="020F0502020204030204" pitchFamily="34" charset="0"/>
              </a:rPr>
              <a:t>Kazne, financijske globe i troškovi sudskog spora;</a:t>
            </a:r>
          </a:p>
          <a:p>
            <a:pPr eaLnBrk="1" hangingPunct="1">
              <a:buFont typeface="Wingdings" panose="05000000000000000000" pitchFamily="2" charset="2"/>
              <a:buChar char="§"/>
            </a:pPr>
            <a:r>
              <a:rPr lang="vi-VN" sz="1400" dirty="0">
                <a:latin typeface="Calibri" panose="020F0502020204030204" pitchFamily="34" charset="0"/>
              </a:rPr>
              <a:t>Operativni troškovi izuzev troškova upravljanja projektom;</a:t>
            </a:r>
          </a:p>
          <a:p>
            <a:pPr eaLnBrk="1" hangingPunct="1">
              <a:buFont typeface="Wingdings" panose="05000000000000000000" pitchFamily="2" charset="2"/>
              <a:buChar char="§"/>
            </a:pPr>
            <a:r>
              <a:rPr lang="vi-VN" sz="1400" dirty="0">
                <a:latin typeface="Calibri" panose="020F0502020204030204" pitchFamily="34" charset="0"/>
              </a:rPr>
              <a:t>Neizravni troškovi;</a:t>
            </a:r>
          </a:p>
          <a:p>
            <a:pPr eaLnBrk="1" hangingPunct="1">
              <a:buFont typeface="Wingdings" panose="05000000000000000000" pitchFamily="2" charset="2"/>
              <a:buChar char="§"/>
            </a:pPr>
            <a:r>
              <a:rPr lang="vi-VN" sz="1400" dirty="0">
                <a:latin typeface="Calibri" panose="020F0502020204030204" pitchFamily="34" charset="0"/>
              </a:rPr>
              <a:t>Izdatak utemeljen na fiksnim troškovima izračunat primjenom standardne veličine jediničnih cijena ili paušalnih cijena;</a:t>
            </a:r>
          </a:p>
          <a:p>
            <a:pPr eaLnBrk="1" hangingPunct="1">
              <a:buFont typeface="Wingdings" panose="05000000000000000000" pitchFamily="2" charset="2"/>
              <a:buChar char="§"/>
            </a:pPr>
            <a:r>
              <a:rPr lang="vi-VN" sz="1400" dirty="0">
                <a:latin typeface="Calibri" panose="020F0502020204030204" pitchFamily="34" charset="0"/>
              </a:rPr>
              <a:t>Gubici zbog fluktuacija valutnih tečaja i provizija na valutni tečaj;</a:t>
            </a:r>
          </a:p>
          <a:p>
            <a:pPr eaLnBrk="1" hangingPunct="1">
              <a:buFont typeface="Wingdings" panose="05000000000000000000" pitchFamily="2" charset="2"/>
              <a:buChar char="§"/>
            </a:pPr>
            <a:r>
              <a:rPr lang="vi-VN" sz="1400" dirty="0">
                <a:latin typeface="Calibri" panose="020F0502020204030204" pitchFamily="34" charset="0"/>
              </a:rPr>
              <a:t>Plaćanja neoporezivih bonusa zaposlenicima; </a:t>
            </a:r>
          </a:p>
          <a:p>
            <a:pPr eaLnBrk="1" hangingPunct="1">
              <a:buFont typeface="Wingdings" panose="05000000000000000000" pitchFamily="2" charset="2"/>
              <a:buChar char="§"/>
            </a:pPr>
            <a:r>
              <a:rPr lang="vi-VN" sz="1400" dirty="0">
                <a:latin typeface="Calibri" panose="020F0502020204030204" pitchFamily="34" charset="0"/>
              </a:rPr>
              <a:t>Bankovni troškovi za otvaranje i vođenje računa, naknade za financijske transfere i drugi troškovi u potpunosti financijske prirode;</a:t>
            </a:r>
          </a:p>
          <a:p>
            <a:pPr eaLnBrk="1" hangingPunct="1">
              <a:buFont typeface="Wingdings" panose="05000000000000000000" pitchFamily="2" charset="2"/>
              <a:buChar char="§"/>
            </a:pPr>
            <a:r>
              <a:rPr lang="vi-VN" sz="1400" dirty="0">
                <a:latin typeface="Calibri" panose="020F0502020204030204" pitchFamily="34" charset="0"/>
              </a:rPr>
              <a:t>Kupnja zemljišta;</a:t>
            </a:r>
          </a:p>
          <a:p>
            <a:pPr eaLnBrk="1" hangingPunct="1">
              <a:buFont typeface="Wingdings" panose="05000000000000000000" pitchFamily="2" charset="2"/>
              <a:buChar char="§"/>
            </a:pPr>
            <a:r>
              <a:rPr lang="vi-VN" sz="1400" dirty="0">
                <a:latin typeface="Calibri" panose="020F0502020204030204" pitchFamily="34" charset="0"/>
              </a:rPr>
              <a:t>Kupnja nekretnina (zgrada/objekata, uključujući zemljišta na kojem su izgrađene);</a:t>
            </a:r>
          </a:p>
          <a:p>
            <a:pPr eaLnBrk="1" hangingPunct="1">
              <a:buFont typeface="Wingdings" panose="05000000000000000000" pitchFamily="2" charset="2"/>
              <a:buChar char="§"/>
            </a:pPr>
            <a:r>
              <a:rPr lang="vi-VN" sz="1400" dirty="0">
                <a:latin typeface="Calibri" panose="020F0502020204030204" pitchFamily="34" charset="0"/>
              </a:rPr>
              <a:t>Radni sati volontera;</a:t>
            </a:r>
          </a:p>
          <a:p>
            <a:pPr eaLnBrk="1" hangingPunct="1">
              <a:buFont typeface="Wingdings" panose="05000000000000000000" pitchFamily="2" charset="2"/>
              <a:buChar char="§"/>
            </a:pPr>
            <a:r>
              <a:rPr lang="vi-VN" sz="1400" dirty="0">
                <a:latin typeface="Calibri" panose="020F0502020204030204" pitchFamily="34" charset="0"/>
              </a:rPr>
              <a:t>Izdaci za jamstva koje izdaje banka ili druga financijska institucija.  </a:t>
            </a:r>
          </a:p>
          <a:p>
            <a:pPr marL="0" indent="0" eaLnBrk="1" hangingPunct="1">
              <a:buNone/>
            </a:pPr>
            <a:r>
              <a:rPr lang="vi-VN" dirty="0"/>
              <a:t> </a:t>
            </a:r>
            <a:endParaRPr lang="hr-HR"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OPP1.eps"/>
          <p:cNvPicPr>
            <a:picLocks noChangeAspect="1"/>
          </p:cNvPicPr>
          <p:nvPr/>
        </p:nvPicPr>
        <p:blipFill>
          <a:blip r:embed="rId3"/>
          <a:srcRect/>
          <a:stretch>
            <a:fillRect/>
          </a:stretch>
        </p:blipFill>
        <p:spPr bwMode="auto">
          <a:xfrm>
            <a:off x="1589" y="0"/>
            <a:ext cx="10685462" cy="7562850"/>
          </a:xfrm>
          <a:prstGeom prst="rect">
            <a:avLst/>
          </a:prstGeom>
          <a:noFill/>
          <a:ln w="9525">
            <a:noFill/>
            <a:miter lim="800000"/>
            <a:headEnd/>
            <a:tailEnd/>
          </a:ln>
        </p:spPr>
      </p:pic>
      <p:sp>
        <p:nvSpPr>
          <p:cNvPr id="3075" name="Title 1"/>
          <p:cNvSpPr>
            <a:spLocks noGrp="1"/>
          </p:cNvSpPr>
          <p:nvPr>
            <p:ph type="title"/>
          </p:nvPr>
        </p:nvSpPr>
        <p:spPr>
          <a:xfrm>
            <a:off x="534988" y="109017"/>
            <a:ext cx="9201150" cy="957262"/>
          </a:xfrm>
        </p:spPr>
        <p:txBody>
          <a:bodyPr/>
          <a:lstStyle/>
          <a:p>
            <a:pPr eaLnBrk="1" hangingPunct="1"/>
            <a:r>
              <a:rPr lang="hr-HR" sz="4000" dirty="0" smtClean="0"/>
              <a:t>HORIZONTALNE POLITIKE</a:t>
            </a:r>
          </a:p>
        </p:txBody>
      </p:sp>
      <p:sp>
        <p:nvSpPr>
          <p:cNvPr id="3076" name="Content Placeholder 2"/>
          <p:cNvSpPr>
            <a:spLocks noGrp="1"/>
          </p:cNvSpPr>
          <p:nvPr>
            <p:ph idx="1"/>
          </p:nvPr>
        </p:nvSpPr>
        <p:spPr/>
        <p:txBody>
          <a:bodyPr/>
          <a:lstStyle/>
          <a:p>
            <a:pPr eaLnBrk="1" hangingPunct="1">
              <a:buFont typeface="Wingdings" panose="05000000000000000000" pitchFamily="2" charset="2"/>
              <a:buChar char="Ø"/>
            </a:pPr>
            <a:r>
              <a:rPr lang="hr-HR" sz="2400" dirty="0"/>
              <a:t>Priprema i provedba projekta u cjelini ne smije biti u suprotnosti s odredbama ključnih horizontalnih politika </a:t>
            </a:r>
            <a:r>
              <a:rPr lang="hr-HR" sz="2400" dirty="0" smtClean="0"/>
              <a:t>EU </a:t>
            </a:r>
            <a:r>
              <a:rPr lang="hr-HR" sz="2400" dirty="0"/>
              <a:t>(čl. 16 i 17. Opće uredbe </a:t>
            </a:r>
            <a:r>
              <a:rPr lang="hr-HR" sz="2400" dirty="0" smtClean="0"/>
              <a:t>1083/2006). </a:t>
            </a:r>
            <a:r>
              <a:rPr lang="hr-HR" sz="2400" dirty="0"/>
              <a:t>Isto tako, u skladu s europskim horizontalnim načelima i odredbama unutar Operativnog programa Regionalna konkurentnost 2007.-2013., provedba projekata financiranih unutar Poziva ne smije biti u suprotnosti s horizontalnim </a:t>
            </a:r>
            <a:r>
              <a:rPr lang="hr-HR" sz="2400" dirty="0" smtClean="0"/>
              <a:t>politikama: </a:t>
            </a:r>
          </a:p>
          <a:p>
            <a:pPr lvl="1" eaLnBrk="1" hangingPunct="1">
              <a:buFont typeface="Wingdings" panose="05000000000000000000" pitchFamily="2" charset="2"/>
              <a:buChar char="§"/>
            </a:pPr>
            <a:r>
              <a:rPr lang="hr-HR" sz="2400" dirty="0" smtClean="0"/>
              <a:t>Jednakih mogućnosti</a:t>
            </a:r>
          </a:p>
          <a:p>
            <a:pPr lvl="1" eaLnBrk="1" hangingPunct="1">
              <a:buFont typeface="Wingdings" panose="05000000000000000000" pitchFamily="2" charset="2"/>
              <a:buChar char="§"/>
            </a:pPr>
            <a:r>
              <a:rPr lang="hr-HR" sz="2400" dirty="0" smtClean="0"/>
              <a:t>Informacijskog društva</a:t>
            </a:r>
          </a:p>
          <a:p>
            <a:pPr lvl="1" eaLnBrk="1" hangingPunct="1">
              <a:buFont typeface="Wingdings" panose="05000000000000000000" pitchFamily="2" charset="2"/>
              <a:buChar char="§"/>
            </a:pPr>
            <a:r>
              <a:rPr lang="hr-HR" sz="2400" dirty="0" smtClean="0"/>
              <a:t>Održivog razvoja</a:t>
            </a:r>
          </a:p>
          <a:p>
            <a:pPr eaLnBrk="1" hangingPunct="1">
              <a:buFont typeface="Wingdings" panose="05000000000000000000" pitchFamily="2" charset="2"/>
              <a:buChar char="Ø"/>
            </a:pPr>
            <a:r>
              <a:rPr lang="hr-HR" sz="2400" dirty="0" smtClean="0"/>
              <a:t>Procjena ne/usklađenosti provjerava se tijekom procjene prihvatljivosti projektnih prijava</a:t>
            </a:r>
            <a:br>
              <a:rPr lang="hr-HR" sz="2400" dirty="0" smtClean="0"/>
            </a:br>
            <a:endParaRPr lang="hr-HR" sz="2400"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OPP1.eps"/>
          <p:cNvPicPr>
            <a:picLocks noChangeAspect="1"/>
          </p:cNvPicPr>
          <p:nvPr/>
        </p:nvPicPr>
        <p:blipFill>
          <a:blip r:embed="rId3"/>
          <a:srcRect/>
          <a:stretch>
            <a:fillRect/>
          </a:stretch>
        </p:blipFill>
        <p:spPr bwMode="auto">
          <a:xfrm>
            <a:off x="1589" y="0"/>
            <a:ext cx="10685462" cy="7562850"/>
          </a:xfrm>
          <a:prstGeom prst="rect">
            <a:avLst/>
          </a:prstGeom>
          <a:noFill/>
          <a:ln w="9525">
            <a:noFill/>
            <a:miter lim="800000"/>
            <a:headEnd/>
            <a:tailEnd/>
          </a:ln>
        </p:spPr>
      </p:pic>
      <p:sp>
        <p:nvSpPr>
          <p:cNvPr id="3075" name="Title 1"/>
          <p:cNvSpPr>
            <a:spLocks noGrp="1"/>
          </p:cNvSpPr>
          <p:nvPr>
            <p:ph type="title"/>
          </p:nvPr>
        </p:nvSpPr>
        <p:spPr>
          <a:xfrm>
            <a:off x="534988" y="109017"/>
            <a:ext cx="9201150" cy="957262"/>
          </a:xfrm>
        </p:spPr>
        <p:txBody>
          <a:bodyPr/>
          <a:lstStyle/>
          <a:p>
            <a:pPr eaLnBrk="1" hangingPunct="1"/>
            <a:r>
              <a:rPr lang="hr-HR" sz="4000" dirty="0" smtClean="0"/>
              <a:t>HORIZONTALNE </a:t>
            </a:r>
            <a:r>
              <a:rPr lang="hr-HR" sz="4000" dirty="0" smtClean="0"/>
              <a:t>POLITIKE </a:t>
            </a:r>
            <a:r>
              <a:rPr lang="hr-HR" sz="4000" dirty="0" smtClean="0"/>
              <a:t>2</a:t>
            </a:r>
          </a:p>
        </p:txBody>
      </p:sp>
      <p:sp>
        <p:nvSpPr>
          <p:cNvPr id="3076" name="Content Placeholder 2"/>
          <p:cNvSpPr>
            <a:spLocks noGrp="1"/>
          </p:cNvSpPr>
          <p:nvPr>
            <p:ph idx="1"/>
          </p:nvPr>
        </p:nvSpPr>
        <p:spPr/>
        <p:txBody>
          <a:bodyPr/>
          <a:lstStyle/>
          <a:p>
            <a:pPr eaLnBrk="1" hangingPunct="1">
              <a:buFont typeface="Wingdings" panose="05000000000000000000" pitchFamily="2" charset="2"/>
              <a:buChar char="Ø"/>
            </a:pPr>
            <a:r>
              <a:rPr lang="hr-HR" sz="2400" dirty="0" smtClean="0"/>
              <a:t>U fazi </a:t>
            </a:r>
            <a:r>
              <a:rPr lang="hr-HR" sz="2400" dirty="0"/>
              <a:t>odabira projektnih prijedloga ocjenjivat će se uključenost </a:t>
            </a:r>
            <a:r>
              <a:rPr lang="hr-HR" sz="2400" dirty="0" smtClean="0"/>
              <a:t>promocije </a:t>
            </a:r>
            <a:r>
              <a:rPr lang="hr-HR" sz="2400" dirty="0"/>
              <a:t>navedenih horizontalnih pitanja u projekt </a:t>
            </a:r>
            <a:r>
              <a:rPr lang="hr-HR" sz="2400" dirty="0" smtClean="0"/>
              <a:t>i učinak projekta na regionalni </a:t>
            </a:r>
            <a:r>
              <a:rPr lang="hr-HR" sz="2400" dirty="0"/>
              <a:t>razvoj </a:t>
            </a:r>
            <a:endParaRPr lang="hr-HR" sz="2400" dirty="0" smtClean="0"/>
          </a:p>
          <a:p>
            <a:pPr lvl="1" eaLnBrk="1" hangingPunct="1">
              <a:buFont typeface="Wingdings" panose="05000000000000000000" pitchFamily="2" charset="2"/>
              <a:buChar char="§"/>
            </a:pPr>
            <a:r>
              <a:rPr lang="hr-HR" sz="2000" dirty="0" smtClean="0"/>
              <a:t>Horizontalna pitanja</a:t>
            </a:r>
            <a:endParaRPr lang="hr-HR" sz="2000" dirty="0"/>
          </a:p>
          <a:p>
            <a:pPr marL="1243013" indent="-342900" eaLnBrk="1" hangingPunct="1">
              <a:buFont typeface="Wingdings" panose="05000000000000000000" pitchFamily="2" charset="2"/>
              <a:buChar char="§"/>
            </a:pPr>
            <a:r>
              <a:rPr lang="vi-VN" sz="2100" dirty="0">
                <a:latin typeface="Calibri" panose="020F0502020204030204" pitchFamily="34" charset="0"/>
              </a:rPr>
              <a:t>Jednake mogućnosti – 1 bod</a:t>
            </a:r>
          </a:p>
          <a:p>
            <a:pPr marL="1243013" lvl="2" indent="-342900" eaLnBrk="1" hangingPunct="1">
              <a:buFont typeface="Wingdings" panose="05000000000000000000" pitchFamily="2" charset="2"/>
              <a:buChar char="§"/>
            </a:pPr>
            <a:r>
              <a:rPr lang="vi-VN" sz="2100" dirty="0">
                <a:latin typeface="Calibri" panose="020F0502020204030204" pitchFamily="34" charset="0"/>
              </a:rPr>
              <a:t>Održivi razvoj, zaštita okoliša uključujući korištenje obnovljivih izvora energije – 3 boda</a:t>
            </a:r>
          </a:p>
          <a:p>
            <a:pPr marL="1243013" lvl="2" indent="-342900" eaLnBrk="1" hangingPunct="1">
              <a:buFont typeface="Wingdings" panose="05000000000000000000" pitchFamily="2" charset="2"/>
              <a:buChar char="§"/>
            </a:pPr>
            <a:r>
              <a:rPr lang="vi-VN" sz="2100" dirty="0">
                <a:latin typeface="Calibri" panose="020F0502020204030204" pitchFamily="34" charset="0"/>
              </a:rPr>
              <a:t>Projekt predviđa ciljeve koji će doprinijeti navedenim horizontalnim temama – 2 </a:t>
            </a:r>
            <a:r>
              <a:rPr lang="vi-VN" sz="2100" dirty="0" smtClean="0">
                <a:latin typeface="Calibri" panose="020F0502020204030204" pitchFamily="34" charset="0"/>
              </a:rPr>
              <a:t>boda</a:t>
            </a:r>
            <a:endParaRPr lang="hr-HR" sz="2100" dirty="0" smtClean="0">
              <a:latin typeface="Calibri" panose="020F0502020204030204" pitchFamily="34" charset="0"/>
            </a:endParaRPr>
          </a:p>
          <a:p>
            <a:pPr marL="879475" lvl="2" indent="-342900" eaLnBrk="1" hangingPunct="1">
              <a:buFont typeface="Wingdings" panose="05000000000000000000" pitchFamily="2" charset="2"/>
              <a:buChar char="§"/>
            </a:pPr>
            <a:r>
              <a:rPr lang="hr-HR" sz="1900" dirty="0" smtClean="0"/>
              <a:t>Lokacija provođenja projektnih aktivnosti i učinak na razvoj slabije razvijenih područja</a:t>
            </a:r>
          </a:p>
          <a:p>
            <a:pPr marL="1243013" lvl="2" indent="-342900" eaLnBrk="1" hangingPunct="1">
              <a:buFont typeface="Wingdings" panose="05000000000000000000" pitchFamily="2" charset="2"/>
              <a:buChar char="§"/>
            </a:pPr>
            <a:r>
              <a:rPr lang="hr-HR" sz="2100" dirty="0" smtClean="0"/>
              <a:t>5 </a:t>
            </a:r>
            <a:r>
              <a:rPr lang="hr-HR" sz="2100" dirty="0"/>
              <a:t>bodova za I. skupinu JRS</a:t>
            </a:r>
          </a:p>
          <a:p>
            <a:pPr marL="1243013" lvl="2" indent="-342900" eaLnBrk="1" hangingPunct="1">
              <a:buFont typeface="Wingdings" panose="05000000000000000000" pitchFamily="2" charset="2"/>
              <a:buChar char="§"/>
            </a:pPr>
            <a:r>
              <a:rPr lang="hr-HR" sz="2100" dirty="0"/>
              <a:t>3 boda za II. skupinu JRS</a:t>
            </a:r>
          </a:p>
          <a:p>
            <a:pPr marL="1243013" lvl="2" indent="-342900" eaLnBrk="1" hangingPunct="1">
              <a:buFont typeface="Wingdings" panose="05000000000000000000" pitchFamily="2" charset="2"/>
              <a:buChar char="§"/>
            </a:pPr>
            <a:r>
              <a:rPr lang="hr-HR" sz="2100" dirty="0"/>
              <a:t>0 bodova za III. I IV. skupinu JRS</a:t>
            </a:r>
          </a:p>
          <a:p>
            <a:pPr lvl="1" eaLnBrk="1" hangingPunct="1"/>
            <a:endParaRPr lang="hr-HR" dirty="0" smtClean="0"/>
          </a:p>
        </p:txBody>
      </p:sp>
    </p:spTree>
    <p:extLst>
      <p:ext uri="{BB962C8B-B14F-4D97-AF65-F5344CB8AC3E}">
        <p14:creationId xmlns:p14="http://schemas.microsoft.com/office/powerpoint/2010/main" val="9946066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OPP1.eps"/>
          <p:cNvPicPr>
            <a:picLocks noChangeAspect="1"/>
          </p:cNvPicPr>
          <p:nvPr/>
        </p:nvPicPr>
        <p:blipFill>
          <a:blip r:embed="rId3"/>
          <a:srcRect/>
          <a:stretch>
            <a:fillRect/>
          </a:stretch>
        </p:blipFill>
        <p:spPr bwMode="auto">
          <a:xfrm>
            <a:off x="1589" y="0"/>
            <a:ext cx="10685462" cy="7562850"/>
          </a:xfrm>
          <a:prstGeom prst="rect">
            <a:avLst/>
          </a:prstGeom>
          <a:noFill/>
          <a:ln w="9525">
            <a:noFill/>
            <a:miter lim="800000"/>
            <a:headEnd/>
            <a:tailEnd/>
          </a:ln>
        </p:spPr>
      </p:pic>
      <p:sp>
        <p:nvSpPr>
          <p:cNvPr id="3075" name="Title 1"/>
          <p:cNvSpPr>
            <a:spLocks noGrp="1"/>
          </p:cNvSpPr>
          <p:nvPr>
            <p:ph type="ctrTitle"/>
          </p:nvPr>
        </p:nvSpPr>
        <p:spPr/>
        <p:txBody>
          <a:bodyPr/>
          <a:lstStyle/>
          <a:p>
            <a:pPr eaLnBrk="1" hangingPunct="1"/>
            <a:r>
              <a:rPr lang="hr-HR" sz="4000" dirty="0" smtClean="0"/>
              <a:t>PRIJAVA PROJEKTA</a:t>
            </a:r>
          </a:p>
        </p:txBody>
      </p:sp>
      <p:sp>
        <p:nvSpPr>
          <p:cNvPr id="5" name="Subtitle 4"/>
          <p:cNvSpPr>
            <a:spLocks noGrp="1"/>
          </p:cNvSpPr>
          <p:nvPr>
            <p:ph type="subTitle" idx="1"/>
          </p:nvPr>
        </p:nvSpPr>
        <p:spPr/>
        <p:txBody>
          <a:bodyPr/>
          <a:lstStyle/>
          <a:p>
            <a:endParaRPr lang="hr-H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OPP1.eps"/>
          <p:cNvPicPr>
            <a:picLocks noChangeAspect="1"/>
          </p:cNvPicPr>
          <p:nvPr/>
        </p:nvPicPr>
        <p:blipFill>
          <a:blip r:embed="rId3"/>
          <a:srcRect/>
          <a:stretch>
            <a:fillRect/>
          </a:stretch>
        </p:blipFill>
        <p:spPr bwMode="auto">
          <a:xfrm>
            <a:off x="1589" y="0"/>
            <a:ext cx="10685462" cy="7562850"/>
          </a:xfrm>
          <a:prstGeom prst="rect">
            <a:avLst/>
          </a:prstGeom>
          <a:noFill/>
          <a:ln w="9525">
            <a:noFill/>
            <a:miter lim="800000"/>
            <a:headEnd/>
            <a:tailEnd/>
          </a:ln>
        </p:spPr>
      </p:pic>
      <p:sp>
        <p:nvSpPr>
          <p:cNvPr id="3075" name="Title 1"/>
          <p:cNvSpPr>
            <a:spLocks noGrp="1"/>
          </p:cNvSpPr>
          <p:nvPr>
            <p:ph type="title"/>
          </p:nvPr>
        </p:nvSpPr>
        <p:spPr>
          <a:xfrm>
            <a:off x="534988" y="109017"/>
            <a:ext cx="9201150" cy="957262"/>
          </a:xfrm>
        </p:spPr>
        <p:txBody>
          <a:bodyPr/>
          <a:lstStyle/>
          <a:p>
            <a:pPr eaLnBrk="1" hangingPunct="1"/>
            <a:r>
              <a:rPr lang="hr-HR" sz="4000" dirty="0" smtClean="0"/>
              <a:t>SADRŽAJ PROJEKTNE PRIJAVE</a:t>
            </a:r>
          </a:p>
        </p:txBody>
      </p:sp>
      <p:sp>
        <p:nvSpPr>
          <p:cNvPr id="3076" name="Content Placeholder 2"/>
          <p:cNvSpPr>
            <a:spLocks noGrp="1"/>
          </p:cNvSpPr>
          <p:nvPr>
            <p:ph idx="1"/>
          </p:nvPr>
        </p:nvSpPr>
        <p:spPr/>
        <p:txBody>
          <a:bodyPr/>
          <a:lstStyle/>
          <a:p>
            <a:pPr eaLnBrk="1" hangingPunct="1">
              <a:buFont typeface="Wingdings" panose="05000000000000000000" pitchFamily="2" charset="2"/>
              <a:buChar char="Ø"/>
            </a:pPr>
            <a:r>
              <a:rPr lang="hr-HR" sz="3200" dirty="0" smtClean="0"/>
              <a:t>Prijavni obrazac A. Opći dio</a:t>
            </a:r>
          </a:p>
          <a:p>
            <a:pPr lvl="1" eaLnBrk="1" hangingPunct="1">
              <a:buFont typeface="Wingdings" panose="05000000000000000000" pitchFamily="2" charset="2"/>
              <a:buChar char="§"/>
            </a:pPr>
            <a:r>
              <a:rPr lang="hr-HR" dirty="0" smtClean="0"/>
              <a:t>Dostupan je u elektroničkom formatu na sljedećoj poveznici: </a:t>
            </a:r>
            <a:r>
              <a:rPr lang="hr-HR" dirty="0" smtClean="0">
                <a:hlinkClick r:id="rId4"/>
              </a:rPr>
              <a:t>https://scf-wf.mrrfeu.hr/ap</a:t>
            </a:r>
            <a:endParaRPr lang="hr-HR" dirty="0" smtClean="0"/>
          </a:p>
          <a:p>
            <a:pPr lvl="1" eaLnBrk="1" hangingPunct="1">
              <a:buNone/>
            </a:pPr>
            <a:endParaRPr lang="hr-HR" dirty="0" smtClean="0"/>
          </a:p>
          <a:p>
            <a:pPr eaLnBrk="1" hangingPunct="1">
              <a:buFont typeface="Wingdings" panose="05000000000000000000" pitchFamily="2" charset="2"/>
              <a:buChar char="Ø"/>
            </a:pPr>
            <a:r>
              <a:rPr lang="hr-HR" sz="3200" dirty="0" smtClean="0"/>
              <a:t>Prijavni obrazac B. Posebni dio </a:t>
            </a:r>
          </a:p>
          <a:p>
            <a:pPr marL="0" indent="0" eaLnBrk="1" hangingPunct="1">
              <a:buNone/>
            </a:pPr>
            <a:r>
              <a:rPr lang="hr-HR" sz="3200" dirty="0" smtClean="0">
                <a:hlinkClick r:id="rId5"/>
              </a:rPr>
              <a:t>http</a:t>
            </a:r>
            <a:r>
              <a:rPr lang="hr-HR" sz="3200" dirty="0">
                <a:hlinkClick r:id="rId5"/>
              </a:rPr>
              <a:t>://</a:t>
            </a:r>
            <a:r>
              <a:rPr lang="hr-HR" sz="3200" dirty="0" smtClean="0">
                <a:hlinkClick r:id="rId5"/>
              </a:rPr>
              <a:t>www.strukturnifondovi.hr/</a:t>
            </a:r>
            <a:r>
              <a:rPr lang="hr-HR" sz="3200" dirty="0" err="1" smtClean="0">
                <a:hlinkClick r:id="rId5"/>
              </a:rPr>
              <a:t>contest</a:t>
            </a:r>
            <a:r>
              <a:rPr lang="hr-HR" sz="3200" dirty="0" smtClean="0">
                <a:hlinkClick r:id="rId5"/>
              </a:rPr>
              <a:t>/</a:t>
            </a:r>
            <a:r>
              <a:rPr lang="hr-HR" sz="3200" dirty="0" err="1" smtClean="0">
                <a:hlinkClick r:id="rId5"/>
              </a:rPr>
              <a:t>open</a:t>
            </a:r>
            <a:r>
              <a:rPr lang="hr-HR" sz="3200" dirty="0" smtClean="0">
                <a:hlinkClick r:id="rId5"/>
              </a:rPr>
              <a:t>/shema-dodjele-bespovratnih-sredstava-za-poslovnu-infrastrukturu</a:t>
            </a:r>
            <a:r>
              <a:rPr lang="hr-HR" sz="3200" dirty="0" smtClean="0"/>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OPP1.eps"/>
          <p:cNvPicPr>
            <a:picLocks noChangeAspect="1"/>
          </p:cNvPicPr>
          <p:nvPr/>
        </p:nvPicPr>
        <p:blipFill>
          <a:blip r:embed="rId3"/>
          <a:srcRect/>
          <a:stretch>
            <a:fillRect/>
          </a:stretch>
        </p:blipFill>
        <p:spPr bwMode="auto">
          <a:xfrm>
            <a:off x="1" y="0"/>
            <a:ext cx="10685462" cy="7562850"/>
          </a:xfrm>
          <a:prstGeom prst="rect">
            <a:avLst/>
          </a:prstGeom>
          <a:noFill/>
          <a:ln w="9525">
            <a:noFill/>
            <a:miter lim="800000"/>
            <a:headEnd/>
            <a:tailEnd/>
          </a:ln>
        </p:spPr>
      </p:pic>
      <p:sp>
        <p:nvSpPr>
          <p:cNvPr id="3075" name="Title 1"/>
          <p:cNvSpPr>
            <a:spLocks noGrp="1"/>
          </p:cNvSpPr>
          <p:nvPr>
            <p:ph type="title"/>
          </p:nvPr>
        </p:nvSpPr>
        <p:spPr>
          <a:xfrm>
            <a:off x="558702" y="109017"/>
            <a:ext cx="9201150" cy="957262"/>
          </a:xfrm>
        </p:spPr>
        <p:txBody>
          <a:bodyPr/>
          <a:lstStyle/>
          <a:p>
            <a:pPr eaLnBrk="1" hangingPunct="1"/>
            <a:r>
              <a:rPr lang="hr-HR" sz="4000" dirty="0" smtClean="0"/>
              <a:t>INSTITUCIONALNI OKVIR</a:t>
            </a:r>
          </a:p>
        </p:txBody>
      </p:sp>
      <p:sp>
        <p:nvSpPr>
          <p:cNvPr id="3" name="Content Placeholder 2"/>
          <p:cNvSpPr>
            <a:spLocks noGrp="1"/>
          </p:cNvSpPr>
          <p:nvPr>
            <p:ph idx="1"/>
          </p:nvPr>
        </p:nvSpPr>
        <p:spPr>
          <a:xfrm>
            <a:off x="534989" y="6445720"/>
            <a:ext cx="9618663" cy="144017"/>
          </a:xfrm>
        </p:spPr>
        <p:txBody>
          <a:bodyPr/>
          <a:lstStyle/>
          <a:p>
            <a:endParaRPr lang="hr-HR" dirty="0"/>
          </a:p>
        </p:txBody>
      </p:sp>
      <p:pic>
        <p:nvPicPr>
          <p:cNvPr id="1027" name="Picture 3" descr="C:\Users\acelio-cega\AppData\Local\Microsoft\Windows\Temporary Internet Files\Content.Outlook\YNG1TBL7\RCOP organigram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9710" y="1621185"/>
            <a:ext cx="6266938" cy="5400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OPP1.eps"/>
          <p:cNvPicPr>
            <a:picLocks noChangeAspect="1"/>
          </p:cNvPicPr>
          <p:nvPr/>
        </p:nvPicPr>
        <p:blipFill>
          <a:blip r:embed="rId3"/>
          <a:srcRect/>
          <a:stretch>
            <a:fillRect/>
          </a:stretch>
        </p:blipFill>
        <p:spPr bwMode="auto">
          <a:xfrm>
            <a:off x="3177" y="0"/>
            <a:ext cx="10685462" cy="7562850"/>
          </a:xfrm>
          <a:prstGeom prst="rect">
            <a:avLst/>
          </a:prstGeom>
          <a:noFill/>
          <a:ln w="9525">
            <a:noFill/>
            <a:miter lim="800000"/>
            <a:headEnd/>
            <a:tailEnd/>
          </a:ln>
        </p:spPr>
      </p:pic>
      <p:sp>
        <p:nvSpPr>
          <p:cNvPr id="3075" name="Title 1"/>
          <p:cNvSpPr>
            <a:spLocks noGrp="1"/>
          </p:cNvSpPr>
          <p:nvPr>
            <p:ph type="title"/>
          </p:nvPr>
        </p:nvSpPr>
        <p:spPr>
          <a:xfrm>
            <a:off x="500700" y="109017"/>
            <a:ext cx="9201150" cy="957262"/>
          </a:xfrm>
        </p:spPr>
        <p:txBody>
          <a:bodyPr/>
          <a:lstStyle/>
          <a:p>
            <a:pPr eaLnBrk="1" hangingPunct="1"/>
            <a:r>
              <a:rPr lang="hr-HR" sz="4000" dirty="0" smtClean="0"/>
              <a:t>SADRŽAJ PROJEKTNE PRIJAVE - 2 </a:t>
            </a:r>
          </a:p>
        </p:txBody>
      </p:sp>
      <p:sp>
        <p:nvSpPr>
          <p:cNvPr id="3076" name="Content Placeholder 2"/>
          <p:cNvSpPr>
            <a:spLocks noGrp="1"/>
          </p:cNvSpPr>
          <p:nvPr>
            <p:ph idx="1"/>
          </p:nvPr>
        </p:nvSpPr>
        <p:spPr/>
        <p:txBody>
          <a:bodyPr/>
          <a:lstStyle/>
          <a:p>
            <a:pPr eaLnBrk="1" hangingPunct="1">
              <a:buFont typeface="Wingdings" panose="05000000000000000000" pitchFamily="2" charset="2"/>
              <a:buChar char="Ø"/>
            </a:pPr>
            <a:r>
              <a:rPr lang="hr-HR" sz="3200" dirty="0" smtClean="0"/>
              <a:t>Dodaci</a:t>
            </a:r>
          </a:p>
          <a:p>
            <a:pPr lvl="1" eaLnBrk="1" hangingPunct="1">
              <a:buFont typeface="Wingdings" panose="05000000000000000000" pitchFamily="2" charset="2"/>
              <a:buChar char="§"/>
            </a:pPr>
            <a:r>
              <a:rPr lang="hr-HR" sz="2800" dirty="0"/>
              <a:t>Dodatak 1: Izjava prijavitelja </a:t>
            </a:r>
          </a:p>
          <a:p>
            <a:pPr lvl="1" eaLnBrk="1" hangingPunct="1">
              <a:buFont typeface="Wingdings" panose="05000000000000000000" pitchFamily="2" charset="2"/>
              <a:buChar char="§"/>
            </a:pPr>
            <a:r>
              <a:rPr lang="pl-PL" sz="2800" dirty="0"/>
              <a:t>Dodatak 2. Financijski identifikacijski obrazac </a:t>
            </a:r>
          </a:p>
          <a:p>
            <a:pPr lvl="1" eaLnBrk="1" hangingPunct="1">
              <a:buFont typeface="Wingdings" panose="05000000000000000000" pitchFamily="2" charset="2"/>
              <a:buChar char="§"/>
            </a:pPr>
            <a:r>
              <a:rPr lang="pl-PL" sz="2800" dirty="0"/>
              <a:t>Dodatak 3. Obrazac za pravne osobe</a:t>
            </a:r>
          </a:p>
          <a:p>
            <a:pPr lvl="1" eaLnBrk="1" hangingPunct="1">
              <a:buFont typeface="Wingdings" panose="05000000000000000000" pitchFamily="2" charset="2"/>
              <a:buChar char="§"/>
            </a:pPr>
            <a:r>
              <a:rPr lang="pl-PL" sz="2800" dirty="0"/>
              <a:t>Dodatak 4. Izjava o partnerstvu (ukoliko je primjenjivo)</a:t>
            </a:r>
          </a:p>
          <a:p>
            <a:pPr lvl="1" eaLnBrk="1" hangingPunct="1">
              <a:buFont typeface="Wingdings" panose="05000000000000000000" pitchFamily="2" charset="2"/>
              <a:buChar char="§"/>
            </a:pPr>
            <a:r>
              <a:rPr lang="pl-PL" sz="2800" dirty="0"/>
              <a:t>Dodatak 5. Kontrolna lista </a:t>
            </a:r>
          </a:p>
          <a:p>
            <a:pPr lvl="1" eaLnBrk="1" hangingPunct="1">
              <a:buFont typeface="Wingdings" panose="05000000000000000000" pitchFamily="2" charset="2"/>
              <a:buChar char="§"/>
            </a:pPr>
            <a:r>
              <a:rPr lang="pl-PL" sz="2800" dirty="0"/>
              <a:t>Dodatak 6. Životopis voditelja projekta </a:t>
            </a:r>
          </a:p>
          <a:p>
            <a:pPr lvl="1" eaLnBrk="1" hangingPunct="1">
              <a:buFont typeface="Wingdings" panose="05000000000000000000" pitchFamily="2" charset="2"/>
              <a:buChar char="§"/>
            </a:pPr>
            <a:r>
              <a:rPr lang="pl-PL" sz="2800" dirty="0"/>
              <a:t>Dodatak 7. Dodatna izjava prijavitelja čiji projekti pripadaju u kategoriju C</a:t>
            </a:r>
          </a:p>
        </p:txBody>
      </p:sp>
      <p:sp>
        <p:nvSpPr>
          <p:cNvPr id="7" name="Rectangle 4"/>
          <p:cNvSpPr>
            <a:spLocks noChangeArrowheads="1"/>
          </p:cNvSpPr>
          <p:nvPr/>
        </p:nvSpPr>
        <p:spPr bwMode="auto">
          <a:xfrm>
            <a:off x="3482975" y="3128065"/>
            <a:ext cx="184706" cy="646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28" tIns="45715" rIns="91428" bIns="45715" numCol="1" anchor="ctr" anchorCtr="0" compatLnSpc="1">
            <a:prstTxWarp prst="textNoShape">
              <a:avLst/>
            </a:prstTxWarp>
            <a:spAutoFit/>
          </a:bodyPr>
          <a:lstStyle/>
          <a:p>
            <a:pPr defTabSz="914286"/>
            <a:r>
              <a:rPr lang="hr-HR" altLang="sr-Latn-RS" sz="1800">
                <a:latin typeface="Arial" pitchFamily="34" charset="0"/>
                <a:cs typeface="Arial" pitchFamily="34" charset="0"/>
              </a:rPr>
              <a:t/>
            </a:r>
            <a:br>
              <a:rPr lang="hr-HR" altLang="sr-Latn-RS" sz="1800">
                <a:latin typeface="Arial" pitchFamily="34" charset="0"/>
                <a:cs typeface="Arial" pitchFamily="34" charset="0"/>
              </a:rPr>
            </a:br>
            <a:endParaRPr lang="hr-HR" altLang="sr-Latn-RS" sz="180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OPP1.eps"/>
          <p:cNvPicPr>
            <a:picLocks noChangeAspect="1"/>
          </p:cNvPicPr>
          <p:nvPr/>
        </p:nvPicPr>
        <p:blipFill>
          <a:blip r:embed="rId3"/>
          <a:srcRect/>
          <a:stretch>
            <a:fillRect/>
          </a:stretch>
        </p:blipFill>
        <p:spPr bwMode="auto">
          <a:xfrm>
            <a:off x="1589" y="0"/>
            <a:ext cx="10685462" cy="7562850"/>
          </a:xfrm>
          <a:prstGeom prst="rect">
            <a:avLst/>
          </a:prstGeom>
          <a:noFill/>
          <a:ln w="9525">
            <a:noFill/>
            <a:miter lim="800000"/>
            <a:headEnd/>
            <a:tailEnd/>
          </a:ln>
        </p:spPr>
      </p:pic>
      <p:sp>
        <p:nvSpPr>
          <p:cNvPr id="3075" name="Title 1"/>
          <p:cNvSpPr>
            <a:spLocks noGrp="1"/>
          </p:cNvSpPr>
          <p:nvPr>
            <p:ph type="title"/>
          </p:nvPr>
        </p:nvSpPr>
        <p:spPr>
          <a:xfrm>
            <a:off x="511332" y="109017"/>
            <a:ext cx="9201150" cy="957262"/>
          </a:xfrm>
        </p:spPr>
        <p:txBody>
          <a:bodyPr/>
          <a:lstStyle/>
          <a:p>
            <a:pPr eaLnBrk="1" hangingPunct="1"/>
            <a:r>
              <a:rPr lang="hr-HR" sz="4000" dirty="0" smtClean="0"/>
              <a:t>SADRŽAJ PROJEKTNE PRIJAVE - 3</a:t>
            </a:r>
          </a:p>
        </p:txBody>
      </p:sp>
      <p:sp>
        <p:nvSpPr>
          <p:cNvPr id="3076" name="Content Placeholder 2"/>
          <p:cNvSpPr>
            <a:spLocks noGrp="1"/>
          </p:cNvSpPr>
          <p:nvPr>
            <p:ph idx="1"/>
          </p:nvPr>
        </p:nvSpPr>
        <p:spPr/>
        <p:txBody>
          <a:bodyPr/>
          <a:lstStyle/>
          <a:p>
            <a:pPr eaLnBrk="1" hangingPunct="1">
              <a:buFont typeface="Wingdings" panose="05000000000000000000" pitchFamily="2" charset="2"/>
              <a:buChar char="Ø"/>
            </a:pPr>
            <a:r>
              <a:rPr lang="hr-HR" sz="3200" dirty="0" smtClean="0"/>
              <a:t>Popratna dokumentacija </a:t>
            </a:r>
          </a:p>
          <a:p>
            <a:pPr lvl="1" eaLnBrk="1" hangingPunct="1">
              <a:buFont typeface="Wingdings" panose="05000000000000000000" pitchFamily="2" charset="2"/>
              <a:buChar char="§"/>
            </a:pPr>
            <a:r>
              <a:rPr lang="vi-VN" sz="2000" dirty="0">
                <a:latin typeface="Calibri" panose="020F0502020204030204" pitchFamily="34" charset="0"/>
              </a:rPr>
              <a:t>Studija izvedivosti s uključenom Analizom troškova i koristi</a:t>
            </a:r>
          </a:p>
          <a:p>
            <a:pPr lvl="1" eaLnBrk="1" hangingPunct="1">
              <a:buFont typeface="Wingdings" panose="05000000000000000000" pitchFamily="2" charset="2"/>
              <a:buChar char="§"/>
            </a:pPr>
            <a:r>
              <a:rPr lang="vi-VN" sz="2000" dirty="0">
                <a:latin typeface="Calibri" panose="020F0502020204030204" pitchFamily="34" charset="0"/>
              </a:rPr>
              <a:t>Troškovnik za radove</a:t>
            </a:r>
          </a:p>
          <a:p>
            <a:pPr lvl="1" eaLnBrk="1" hangingPunct="1">
              <a:buFont typeface="Wingdings" panose="05000000000000000000" pitchFamily="2" charset="2"/>
              <a:buChar char="§"/>
            </a:pPr>
            <a:r>
              <a:rPr lang="vi-VN" sz="2000" dirty="0">
                <a:latin typeface="Calibri" panose="020F0502020204030204" pitchFamily="34" charset="0"/>
              </a:rPr>
              <a:t>Tehničke specifikacije</a:t>
            </a:r>
          </a:p>
          <a:p>
            <a:pPr lvl="1" eaLnBrk="1" hangingPunct="1">
              <a:buFont typeface="Wingdings" panose="05000000000000000000" pitchFamily="2" charset="2"/>
              <a:buChar char="§"/>
            </a:pPr>
            <a:r>
              <a:rPr lang="vi-VN" sz="2000" dirty="0">
                <a:latin typeface="Calibri" panose="020F0502020204030204" pitchFamily="34" charset="0"/>
              </a:rPr>
              <a:t>Glavni projekt  </a:t>
            </a:r>
          </a:p>
          <a:p>
            <a:pPr lvl="1" eaLnBrk="1" hangingPunct="1">
              <a:buFont typeface="Wingdings" panose="05000000000000000000" pitchFamily="2" charset="2"/>
              <a:buChar char="§"/>
            </a:pPr>
            <a:r>
              <a:rPr lang="vi-VN" sz="2000" dirty="0">
                <a:latin typeface="Calibri" panose="020F0502020204030204" pitchFamily="34" charset="0"/>
              </a:rPr>
              <a:t>2-5 nacrta </a:t>
            </a:r>
          </a:p>
          <a:p>
            <a:pPr lvl="1" eaLnBrk="1" hangingPunct="1">
              <a:buFont typeface="Wingdings" panose="05000000000000000000" pitchFamily="2" charset="2"/>
              <a:buChar char="§"/>
            </a:pPr>
            <a:r>
              <a:rPr lang="vi-VN" sz="2000" dirty="0">
                <a:latin typeface="Calibri" panose="020F0502020204030204" pitchFamily="34" charset="0"/>
              </a:rPr>
              <a:t>Građevinska dozvola/potvrda glavnog projekta ili zahtjev za izdavanje građevinske dozvole/potvrde glavnog projekta kojeg je prijavitelj podnio ovlaštenom tijelu iz kojeg mora biti jasno vidljivo da je zahtjev zaprimljen kao i datum zaprimanja zahtjeva (u slučaju kada u trenutku prijave prijavitelj ne posjeduje građevinsku dozvolu/potvrdu glavnog projekta)</a:t>
            </a:r>
          </a:p>
          <a:p>
            <a:pPr lvl="1" eaLnBrk="1" hangingPunct="1">
              <a:buFont typeface="Wingdings" panose="05000000000000000000" pitchFamily="2" charset="2"/>
              <a:buChar char="§"/>
            </a:pPr>
            <a:r>
              <a:rPr lang="vi-VN" sz="2000" dirty="0">
                <a:latin typeface="Calibri" panose="020F0502020204030204" pitchFamily="34" charset="0"/>
              </a:rPr>
              <a:t>Procjena utjecaja zahvata na okoliš (ukoliko je primjenjivo)</a:t>
            </a:r>
          </a:p>
          <a:p>
            <a:pPr lvl="1" eaLnBrk="1" hangingPunct="1">
              <a:buFont typeface="Wingdings" panose="05000000000000000000" pitchFamily="2" charset="2"/>
              <a:buChar char="§"/>
            </a:pPr>
            <a:r>
              <a:rPr lang="vi-VN" sz="2000" dirty="0">
                <a:latin typeface="Calibri" panose="020F0502020204030204" pitchFamily="34" charset="0"/>
              </a:rPr>
              <a:t>Ocjena prihvatljivosti zahvata za ekološku mrežu (ukoliko je primjenjivo)</a:t>
            </a:r>
          </a:p>
          <a:p>
            <a:pPr lvl="1" eaLnBrk="1" hangingPunct="1"/>
            <a:endParaRPr lang="hr-HR" sz="2100"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OPP1.eps"/>
          <p:cNvPicPr>
            <a:picLocks noChangeAspect="1"/>
          </p:cNvPicPr>
          <p:nvPr/>
        </p:nvPicPr>
        <p:blipFill>
          <a:blip r:embed="rId3"/>
          <a:srcRect/>
          <a:stretch>
            <a:fillRect/>
          </a:stretch>
        </p:blipFill>
        <p:spPr bwMode="auto">
          <a:xfrm>
            <a:off x="1589" y="0"/>
            <a:ext cx="10685462" cy="7562850"/>
          </a:xfrm>
          <a:prstGeom prst="rect">
            <a:avLst/>
          </a:prstGeom>
          <a:noFill/>
          <a:ln w="9525">
            <a:noFill/>
            <a:miter lim="800000"/>
            <a:headEnd/>
            <a:tailEnd/>
          </a:ln>
        </p:spPr>
      </p:pic>
      <p:sp>
        <p:nvSpPr>
          <p:cNvPr id="3075" name="Title 1"/>
          <p:cNvSpPr>
            <a:spLocks noGrp="1"/>
          </p:cNvSpPr>
          <p:nvPr>
            <p:ph type="title"/>
          </p:nvPr>
        </p:nvSpPr>
        <p:spPr>
          <a:xfrm>
            <a:off x="534988" y="5501"/>
            <a:ext cx="9201150" cy="957262"/>
          </a:xfrm>
        </p:spPr>
        <p:txBody>
          <a:bodyPr/>
          <a:lstStyle/>
          <a:p>
            <a:pPr eaLnBrk="1" hangingPunct="1"/>
            <a:r>
              <a:rPr lang="hr-HR" sz="4000" dirty="0" smtClean="0"/>
              <a:t>PODNOŠENJE PROJEKTNE PRIJAVE</a:t>
            </a:r>
          </a:p>
        </p:txBody>
      </p:sp>
      <p:sp>
        <p:nvSpPr>
          <p:cNvPr id="3076" name="Content Placeholder 2"/>
          <p:cNvSpPr>
            <a:spLocks noGrp="1"/>
          </p:cNvSpPr>
          <p:nvPr>
            <p:ph idx="1"/>
          </p:nvPr>
        </p:nvSpPr>
        <p:spPr/>
        <p:txBody>
          <a:bodyPr/>
          <a:lstStyle/>
          <a:p>
            <a:pPr algn="just" eaLnBrk="1" hangingPunct="1">
              <a:buFont typeface="Wingdings" panose="05000000000000000000" pitchFamily="2" charset="2"/>
              <a:buChar char="Ø"/>
            </a:pPr>
            <a:r>
              <a:rPr lang="hr-HR" sz="2800" dirty="0" smtClean="0"/>
              <a:t>Projektne prijave se podnose na </a:t>
            </a:r>
            <a:r>
              <a:rPr lang="hr-HR" sz="2800" b="1" dirty="0" smtClean="0"/>
              <a:t>hrvatskom jeziku </a:t>
            </a:r>
          </a:p>
          <a:p>
            <a:pPr algn="just" eaLnBrk="1" hangingPunct="1">
              <a:buFont typeface="Wingdings" panose="05000000000000000000" pitchFamily="2" charset="2"/>
              <a:buChar char="Ø"/>
            </a:pPr>
            <a:r>
              <a:rPr lang="hr-HR" sz="2800" dirty="0" smtClean="0"/>
              <a:t>Prijava se podnosi u jednom originalu i tri kopije, osim popratne dokumentacije koja se podnosi u jednom primjerku</a:t>
            </a:r>
          </a:p>
          <a:p>
            <a:pPr algn="just" eaLnBrk="1" hangingPunct="1">
              <a:buFont typeface="Wingdings" panose="05000000000000000000" pitchFamily="2" charset="2"/>
              <a:buChar char="Ø"/>
            </a:pPr>
            <a:r>
              <a:rPr lang="hr-HR" sz="2800" dirty="0"/>
              <a:t>Prijavni obrazac (A. opći dio uključujući i proračun i B. posebni dio) i Studiju izvedivosti s uključenom Analizom troškova i koristi, te ukoliko je moguće popratnu dokumentaciju navedenu pod točkom 4. točke 7.1, potrebno je dostaviti i kao zasebne elektroničke dokumente na elektroničkom mediju za snimanje koji se može snimiti samo jednom u jednom primjerku (DVD ili CD s oznakom R: CD/R, DVD/R</a:t>
            </a:r>
            <a:r>
              <a:rPr lang="hr-HR" sz="2800" dirty="0" smtClean="0"/>
              <a: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OPP1.eps"/>
          <p:cNvPicPr>
            <a:picLocks noChangeAspect="1"/>
          </p:cNvPicPr>
          <p:nvPr/>
        </p:nvPicPr>
        <p:blipFill>
          <a:blip r:embed="rId3"/>
          <a:srcRect/>
          <a:stretch>
            <a:fillRect/>
          </a:stretch>
        </p:blipFill>
        <p:spPr bwMode="auto">
          <a:xfrm>
            <a:off x="1589" y="0"/>
            <a:ext cx="10685462" cy="7562850"/>
          </a:xfrm>
          <a:prstGeom prst="rect">
            <a:avLst/>
          </a:prstGeom>
          <a:noFill/>
          <a:ln w="9525">
            <a:noFill/>
            <a:miter lim="800000"/>
            <a:headEnd/>
            <a:tailEnd/>
          </a:ln>
        </p:spPr>
      </p:pic>
      <p:sp>
        <p:nvSpPr>
          <p:cNvPr id="3075" name="Title 1"/>
          <p:cNvSpPr>
            <a:spLocks noGrp="1"/>
          </p:cNvSpPr>
          <p:nvPr>
            <p:ph type="title"/>
          </p:nvPr>
        </p:nvSpPr>
        <p:spPr>
          <a:xfrm>
            <a:off x="534988" y="109017"/>
            <a:ext cx="9201150" cy="957262"/>
          </a:xfrm>
        </p:spPr>
        <p:txBody>
          <a:bodyPr/>
          <a:lstStyle/>
          <a:p>
            <a:pPr eaLnBrk="1" hangingPunct="1"/>
            <a:r>
              <a:rPr lang="hr-HR" sz="4000" dirty="0" smtClean="0"/>
              <a:t>PODNOŠENJE PROJEKTNE PRIJAVE - 2</a:t>
            </a:r>
          </a:p>
        </p:txBody>
      </p:sp>
      <p:sp>
        <p:nvSpPr>
          <p:cNvPr id="3076" name="Content Placeholder 2"/>
          <p:cNvSpPr>
            <a:spLocks noGrp="1"/>
          </p:cNvSpPr>
          <p:nvPr>
            <p:ph idx="1"/>
          </p:nvPr>
        </p:nvSpPr>
        <p:spPr/>
        <p:txBody>
          <a:bodyPr/>
          <a:lstStyle/>
          <a:p>
            <a:pPr eaLnBrk="1" hangingPunct="1">
              <a:buFont typeface="Wingdings" panose="05000000000000000000" pitchFamily="2" charset="2"/>
              <a:buChar char="Ø"/>
            </a:pPr>
            <a:r>
              <a:rPr lang="hr-HR" sz="3200" dirty="0" smtClean="0"/>
              <a:t>Prijava se podnosi u zatvorenoj </a:t>
            </a:r>
            <a:r>
              <a:rPr lang="hr-HR" sz="3200" dirty="0" smtClean="0"/>
              <a:t>omotnici</a:t>
            </a:r>
          </a:p>
          <a:p>
            <a:pPr marL="0" indent="0" eaLnBrk="1" hangingPunct="1">
              <a:buNone/>
            </a:pPr>
            <a:endParaRPr lang="hr-HR" sz="3200" dirty="0" smtClean="0"/>
          </a:p>
          <a:p>
            <a:pPr eaLnBrk="1" hangingPunct="1">
              <a:buFont typeface="Wingdings" panose="05000000000000000000" pitchFamily="2" charset="2"/>
              <a:buChar char="Ø"/>
            </a:pPr>
            <a:r>
              <a:rPr lang="hr-HR" sz="3200" dirty="0" smtClean="0"/>
              <a:t>Na </a:t>
            </a:r>
            <a:r>
              <a:rPr lang="hr-HR" sz="3200" dirty="0" smtClean="0"/>
              <a:t>omotnici je potrebno navesti:</a:t>
            </a:r>
          </a:p>
          <a:p>
            <a:pPr lvl="1" eaLnBrk="1" hangingPunct="1">
              <a:buFont typeface="Wingdings" panose="05000000000000000000" pitchFamily="2" charset="2"/>
              <a:buChar char="§"/>
            </a:pPr>
            <a:r>
              <a:rPr lang="hr-HR" dirty="0" smtClean="0"/>
              <a:t>Broj i naziv poziva za dostavu projektnih prijedloga</a:t>
            </a:r>
          </a:p>
          <a:p>
            <a:pPr lvl="1" eaLnBrk="1" hangingPunct="1">
              <a:buFont typeface="Wingdings" panose="05000000000000000000" pitchFamily="2" charset="2"/>
              <a:buChar char="§"/>
            </a:pPr>
            <a:r>
              <a:rPr lang="hr-HR" dirty="0" smtClean="0"/>
              <a:t>Puno ime i adresu prijavitelja</a:t>
            </a:r>
          </a:p>
          <a:p>
            <a:pPr lvl="1" eaLnBrk="1" hangingPunct="1">
              <a:buFont typeface="Wingdings" panose="05000000000000000000" pitchFamily="2" charset="2"/>
              <a:buChar char="§"/>
            </a:pPr>
            <a:r>
              <a:rPr lang="hr-HR" dirty="0" smtClean="0"/>
              <a:t>Rečenicu “Ne otvarati prije sastanka za otvaranje prijava”</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OPP1.eps"/>
          <p:cNvPicPr>
            <a:picLocks noChangeAspect="1"/>
          </p:cNvPicPr>
          <p:nvPr/>
        </p:nvPicPr>
        <p:blipFill>
          <a:blip r:embed="rId3"/>
          <a:srcRect/>
          <a:stretch>
            <a:fillRect/>
          </a:stretch>
        </p:blipFill>
        <p:spPr bwMode="auto">
          <a:xfrm>
            <a:off x="1589" y="0"/>
            <a:ext cx="10685462" cy="7562850"/>
          </a:xfrm>
          <a:prstGeom prst="rect">
            <a:avLst/>
          </a:prstGeom>
          <a:noFill/>
          <a:ln w="9525">
            <a:noFill/>
            <a:miter lim="800000"/>
            <a:headEnd/>
            <a:tailEnd/>
          </a:ln>
        </p:spPr>
      </p:pic>
      <p:sp>
        <p:nvSpPr>
          <p:cNvPr id="3075" name="Title 1"/>
          <p:cNvSpPr>
            <a:spLocks noGrp="1"/>
          </p:cNvSpPr>
          <p:nvPr>
            <p:ph type="title"/>
          </p:nvPr>
        </p:nvSpPr>
        <p:spPr>
          <a:xfrm>
            <a:off x="534988" y="109017"/>
            <a:ext cx="9201150" cy="957262"/>
          </a:xfrm>
        </p:spPr>
        <p:txBody>
          <a:bodyPr/>
          <a:lstStyle/>
          <a:p>
            <a:pPr eaLnBrk="1" hangingPunct="1"/>
            <a:r>
              <a:rPr lang="hr-HR" sz="4000" dirty="0" smtClean="0"/>
              <a:t>PODNOŠENJE PROJEKTNE PRIJAVE - 3</a:t>
            </a:r>
          </a:p>
        </p:txBody>
      </p:sp>
      <p:sp>
        <p:nvSpPr>
          <p:cNvPr id="3076" name="Content Placeholder 2"/>
          <p:cNvSpPr>
            <a:spLocks noGrp="1"/>
          </p:cNvSpPr>
          <p:nvPr>
            <p:ph idx="1"/>
          </p:nvPr>
        </p:nvSpPr>
        <p:spPr/>
        <p:txBody>
          <a:bodyPr/>
          <a:lstStyle/>
          <a:p>
            <a:pPr eaLnBrk="1" hangingPunct="1">
              <a:buFont typeface="Wingdings" panose="05000000000000000000" pitchFamily="2" charset="2"/>
              <a:buChar char="Ø"/>
            </a:pPr>
            <a:r>
              <a:rPr lang="hr-HR" sz="3200" dirty="0" smtClean="0"/>
              <a:t>Adresa za podnošenje projektne prijave:</a:t>
            </a:r>
          </a:p>
          <a:p>
            <a:pPr marL="0" indent="0" algn="ctr" eaLnBrk="1" hangingPunct="1">
              <a:buNone/>
            </a:pPr>
            <a:r>
              <a:rPr lang="hr-HR" sz="3200" dirty="0"/>
              <a:t> </a:t>
            </a:r>
            <a:r>
              <a:rPr lang="hr-HR" sz="3200" dirty="0" smtClean="0"/>
              <a:t> </a:t>
            </a:r>
            <a:r>
              <a:rPr lang="hr-HR" sz="3200" b="1" dirty="0" smtClean="0"/>
              <a:t>Ministarstvo regionalnoga razvoja i fondova Europske unije, Račkoga 6, 10 000 Zagreb</a:t>
            </a:r>
          </a:p>
          <a:p>
            <a:pPr eaLnBrk="1" hangingPunct="1">
              <a:buFont typeface="Wingdings" panose="05000000000000000000" pitchFamily="2" charset="2"/>
              <a:buChar char="Ø"/>
            </a:pPr>
            <a:r>
              <a:rPr lang="hr-HR" sz="3200" dirty="0" smtClean="0"/>
              <a:t>Rok za dostavu projektnog prijedloga je </a:t>
            </a:r>
            <a:r>
              <a:rPr lang="hr-HR" sz="3200" b="1" u="sng" dirty="0" smtClean="0"/>
              <a:t>18. veljače 2014. </a:t>
            </a:r>
            <a:r>
              <a:rPr lang="hr-HR" sz="3200" dirty="0" smtClean="0"/>
              <a:t>o čemu svjedoči poštanski žig ili do </a:t>
            </a:r>
            <a:r>
              <a:rPr lang="hr-HR" sz="3200" b="1" dirty="0" smtClean="0"/>
              <a:t>16:00 sati </a:t>
            </a:r>
            <a:r>
              <a:rPr lang="hr-HR" sz="3200" dirty="0" smtClean="0"/>
              <a:t>za osobnu ili kurirsku dostavu uz potvrdu o primitku</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OPP1.eps"/>
          <p:cNvPicPr>
            <a:picLocks noChangeAspect="1"/>
          </p:cNvPicPr>
          <p:nvPr/>
        </p:nvPicPr>
        <p:blipFill>
          <a:blip r:embed="rId3"/>
          <a:srcRect/>
          <a:stretch>
            <a:fillRect/>
          </a:stretch>
        </p:blipFill>
        <p:spPr bwMode="auto">
          <a:xfrm>
            <a:off x="1589" y="0"/>
            <a:ext cx="10685462" cy="7562850"/>
          </a:xfrm>
          <a:prstGeom prst="rect">
            <a:avLst/>
          </a:prstGeom>
          <a:noFill/>
          <a:ln w="9525">
            <a:noFill/>
            <a:miter lim="800000"/>
            <a:headEnd/>
            <a:tailEnd/>
          </a:ln>
        </p:spPr>
      </p:pic>
      <p:sp>
        <p:nvSpPr>
          <p:cNvPr id="3075" name="Title 1"/>
          <p:cNvSpPr>
            <a:spLocks noGrp="1"/>
          </p:cNvSpPr>
          <p:nvPr>
            <p:ph type="ctrTitle"/>
          </p:nvPr>
        </p:nvSpPr>
        <p:spPr/>
        <p:txBody>
          <a:bodyPr/>
          <a:lstStyle/>
          <a:p>
            <a:pPr eaLnBrk="1" hangingPunct="1"/>
            <a:r>
              <a:rPr lang="hr-HR" sz="4000" dirty="0" smtClean="0"/>
              <a:t>POSTUPAK PROCJENE PROJEKTNIH PRIJAVA</a:t>
            </a:r>
          </a:p>
        </p:txBody>
      </p:sp>
      <p:sp>
        <p:nvSpPr>
          <p:cNvPr id="5" name="Subtitle 4"/>
          <p:cNvSpPr>
            <a:spLocks noGrp="1"/>
          </p:cNvSpPr>
          <p:nvPr>
            <p:ph type="subTitle" idx="1"/>
          </p:nvPr>
        </p:nvSpPr>
        <p:spPr/>
        <p:txBody>
          <a:bodyPr/>
          <a:lstStyle/>
          <a:p>
            <a:endParaRPr lang="hr-HR"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OPP1.eps"/>
          <p:cNvPicPr>
            <a:picLocks noChangeAspect="1"/>
          </p:cNvPicPr>
          <p:nvPr/>
        </p:nvPicPr>
        <p:blipFill>
          <a:blip r:embed="rId3"/>
          <a:srcRect/>
          <a:stretch>
            <a:fillRect/>
          </a:stretch>
        </p:blipFill>
        <p:spPr bwMode="auto">
          <a:xfrm>
            <a:off x="1589" y="0"/>
            <a:ext cx="10685462" cy="7562850"/>
          </a:xfrm>
          <a:prstGeom prst="rect">
            <a:avLst/>
          </a:prstGeom>
          <a:noFill/>
          <a:ln w="9525">
            <a:noFill/>
            <a:miter lim="800000"/>
            <a:headEnd/>
            <a:tailEnd/>
          </a:ln>
        </p:spPr>
      </p:pic>
      <p:sp>
        <p:nvSpPr>
          <p:cNvPr id="3075" name="Title 1"/>
          <p:cNvSpPr>
            <a:spLocks noGrp="1"/>
          </p:cNvSpPr>
          <p:nvPr>
            <p:ph type="title"/>
          </p:nvPr>
        </p:nvSpPr>
        <p:spPr>
          <a:xfrm>
            <a:off x="534988" y="303213"/>
            <a:ext cx="9201150" cy="957262"/>
          </a:xfrm>
        </p:spPr>
        <p:txBody>
          <a:bodyPr/>
          <a:lstStyle/>
          <a:p>
            <a:pPr eaLnBrk="1" hangingPunct="1"/>
            <a:r>
              <a:rPr lang="hr-HR" sz="4000" dirty="0" smtClean="0"/>
              <a:t>KORACI</a:t>
            </a:r>
          </a:p>
        </p:txBody>
      </p:sp>
      <p:sp>
        <p:nvSpPr>
          <p:cNvPr id="3076" name="Content Placeholder 2"/>
          <p:cNvSpPr>
            <a:spLocks noGrp="1"/>
          </p:cNvSpPr>
          <p:nvPr>
            <p:ph idx="1"/>
          </p:nvPr>
        </p:nvSpPr>
        <p:spPr/>
        <p:txBody>
          <a:bodyPr/>
          <a:lstStyle/>
          <a:p>
            <a:pPr eaLnBrk="1" hangingPunct="1">
              <a:buFont typeface="Wingdings" panose="05000000000000000000" pitchFamily="2" charset="2"/>
              <a:buChar char="§"/>
            </a:pPr>
            <a:r>
              <a:rPr lang="hr-HR" sz="3200" dirty="0" smtClean="0"/>
              <a:t>Korak 1: Prijem i registracija projektnih prijava</a:t>
            </a:r>
          </a:p>
          <a:p>
            <a:pPr eaLnBrk="1" hangingPunct="1">
              <a:buFont typeface="Wingdings" panose="05000000000000000000" pitchFamily="2" charset="2"/>
              <a:buChar char="§"/>
            </a:pPr>
            <a:r>
              <a:rPr lang="hr-HR" sz="3200" dirty="0" smtClean="0"/>
              <a:t>Korak 2: Administrativna provjera</a:t>
            </a:r>
          </a:p>
          <a:p>
            <a:pPr eaLnBrk="1" hangingPunct="1">
              <a:buFont typeface="Wingdings" panose="05000000000000000000" pitchFamily="2" charset="2"/>
              <a:buChar char="§"/>
            </a:pPr>
            <a:r>
              <a:rPr lang="hr-HR" sz="3200" dirty="0" smtClean="0"/>
              <a:t>Korak 3: Odabir projekata</a:t>
            </a:r>
          </a:p>
          <a:p>
            <a:pPr eaLnBrk="1" hangingPunct="1">
              <a:buFont typeface="Wingdings" panose="05000000000000000000" pitchFamily="2" charset="2"/>
              <a:buChar char="§"/>
            </a:pPr>
            <a:r>
              <a:rPr lang="hr-HR" sz="3200" dirty="0" smtClean="0"/>
              <a:t>Korak 4: Provjera prihvatljivosti</a:t>
            </a:r>
          </a:p>
          <a:p>
            <a:pPr eaLnBrk="1" hangingPunct="1">
              <a:buFont typeface="Wingdings" panose="05000000000000000000" pitchFamily="2" charset="2"/>
              <a:buChar char="§"/>
            </a:pPr>
            <a:r>
              <a:rPr lang="hr-HR" sz="3200" dirty="0" smtClean="0"/>
              <a:t>Korak 5: Odluka o financiranju</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OPP1.eps"/>
          <p:cNvPicPr>
            <a:picLocks noChangeAspect="1"/>
          </p:cNvPicPr>
          <p:nvPr/>
        </p:nvPicPr>
        <p:blipFill>
          <a:blip r:embed="rId3"/>
          <a:srcRect/>
          <a:stretch>
            <a:fillRect/>
          </a:stretch>
        </p:blipFill>
        <p:spPr bwMode="auto">
          <a:xfrm>
            <a:off x="1589" y="0"/>
            <a:ext cx="10685462" cy="7562850"/>
          </a:xfrm>
          <a:prstGeom prst="rect">
            <a:avLst/>
          </a:prstGeom>
          <a:noFill/>
          <a:ln w="9525">
            <a:noFill/>
            <a:miter lim="800000"/>
            <a:headEnd/>
            <a:tailEnd/>
          </a:ln>
        </p:spPr>
      </p:pic>
      <p:sp>
        <p:nvSpPr>
          <p:cNvPr id="3075" name="Title 1"/>
          <p:cNvSpPr>
            <a:spLocks noGrp="1"/>
          </p:cNvSpPr>
          <p:nvPr>
            <p:ph type="title"/>
          </p:nvPr>
        </p:nvSpPr>
        <p:spPr>
          <a:xfrm>
            <a:off x="-200297" y="109017"/>
            <a:ext cx="11233248" cy="957262"/>
          </a:xfrm>
        </p:spPr>
        <p:txBody>
          <a:bodyPr/>
          <a:lstStyle/>
          <a:p>
            <a:pPr eaLnBrk="1" hangingPunct="1"/>
            <a:r>
              <a:rPr lang="hr-HR" sz="4000" dirty="0" smtClean="0"/>
              <a:t>KORAK 1: PRIJEM I REGISTRACIJA PROJEKTNIH PRIJAVA</a:t>
            </a:r>
            <a:endParaRPr lang="hr-HR" sz="4000" dirty="0"/>
          </a:p>
        </p:txBody>
      </p:sp>
      <p:sp>
        <p:nvSpPr>
          <p:cNvPr id="3076" name="Content Placeholder 2"/>
          <p:cNvSpPr>
            <a:spLocks noGrp="1"/>
          </p:cNvSpPr>
          <p:nvPr>
            <p:ph idx="1"/>
          </p:nvPr>
        </p:nvSpPr>
        <p:spPr/>
        <p:txBody>
          <a:bodyPr/>
          <a:lstStyle/>
          <a:p>
            <a:pPr eaLnBrk="1" hangingPunct="1">
              <a:buFont typeface="Wingdings" panose="05000000000000000000" pitchFamily="2" charset="2"/>
              <a:buChar char="Ø"/>
            </a:pPr>
            <a:r>
              <a:rPr lang="hr-HR" sz="3200" dirty="0" smtClean="0"/>
              <a:t>Uvjeti koji se trebaju ispuniti da bi projektna prijava bila registrirana u SF MIS i dobila svoj broj:</a:t>
            </a:r>
          </a:p>
          <a:p>
            <a:pPr lvl="1" eaLnBrk="1" hangingPunct="1">
              <a:buFont typeface="Wingdings" panose="05000000000000000000" pitchFamily="2" charset="2"/>
              <a:buChar char="§"/>
            </a:pPr>
            <a:r>
              <a:rPr lang="hr-HR" sz="2800" dirty="0"/>
              <a:t>Omotnica je zatvorena</a:t>
            </a:r>
          </a:p>
          <a:p>
            <a:pPr lvl="1" eaLnBrk="1" hangingPunct="1">
              <a:buFont typeface="Wingdings" panose="05000000000000000000" pitchFamily="2" charset="2"/>
              <a:buChar char="§"/>
            </a:pPr>
            <a:r>
              <a:rPr lang="hr-HR" sz="2800" dirty="0"/>
              <a:t>Na omotnici je zabilježen datum i vrijeme podnošenja (žig pošte ili sa prijema)</a:t>
            </a:r>
          </a:p>
          <a:p>
            <a:pPr lvl="1" eaLnBrk="1" hangingPunct="1">
              <a:buFont typeface="Wingdings" panose="05000000000000000000" pitchFamily="2" charset="2"/>
              <a:buChar char="§"/>
            </a:pPr>
            <a:r>
              <a:rPr lang="hr-HR" sz="2800" dirty="0"/>
              <a:t>Na omotnici su naznačeni broj i naziv poziva</a:t>
            </a:r>
          </a:p>
          <a:p>
            <a:pPr lvl="1" eaLnBrk="1" hangingPunct="1">
              <a:buFont typeface="Wingdings" panose="05000000000000000000" pitchFamily="2" charset="2"/>
              <a:buChar char="§"/>
            </a:pPr>
            <a:r>
              <a:rPr lang="hr-HR" sz="2800" dirty="0"/>
              <a:t>Na omotnici je naznačeno ime i adresa prijavitelja</a:t>
            </a:r>
          </a:p>
          <a:p>
            <a:pPr lvl="1" eaLnBrk="1" hangingPunct="1">
              <a:buFont typeface="Wingdings" panose="05000000000000000000" pitchFamily="2" charset="2"/>
              <a:buChar char="§"/>
            </a:pPr>
            <a:r>
              <a:rPr lang="hr-HR" sz="2800" dirty="0"/>
              <a:t>Na omotnici piše „Ne otvarati prije sastanka za otvaranje projektnih prijava”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OPP1.eps"/>
          <p:cNvPicPr>
            <a:picLocks noChangeAspect="1"/>
          </p:cNvPicPr>
          <p:nvPr/>
        </p:nvPicPr>
        <p:blipFill>
          <a:blip r:embed="rId3"/>
          <a:srcRect/>
          <a:stretch>
            <a:fillRect/>
          </a:stretch>
        </p:blipFill>
        <p:spPr bwMode="auto">
          <a:xfrm>
            <a:off x="1589" y="0"/>
            <a:ext cx="10685462" cy="7562850"/>
          </a:xfrm>
          <a:prstGeom prst="rect">
            <a:avLst/>
          </a:prstGeom>
          <a:noFill/>
          <a:ln w="9525">
            <a:noFill/>
            <a:miter lim="800000"/>
            <a:headEnd/>
            <a:tailEnd/>
          </a:ln>
        </p:spPr>
      </p:pic>
      <p:sp>
        <p:nvSpPr>
          <p:cNvPr id="3075" name="Title 1"/>
          <p:cNvSpPr>
            <a:spLocks noGrp="1"/>
          </p:cNvSpPr>
          <p:nvPr>
            <p:ph type="title"/>
          </p:nvPr>
        </p:nvSpPr>
        <p:spPr>
          <a:xfrm>
            <a:off x="534989" y="21931"/>
            <a:ext cx="9201150" cy="957262"/>
          </a:xfrm>
        </p:spPr>
        <p:txBody>
          <a:bodyPr/>
          <a:lstStyle/>
          <a:p>
            <a:pPr eaLnBrk="1" hangingPunct="1"/>
            <a:r>
              <a:rPr lang="hr-HR" sz="4000" dirty="0" smtClean="0"/>
              <a:t>KORAK 2: ADMINISTRATIVNA PROVJERA</a:t>
            </a:r>
            <a:endParaRPr lang="hr-HR" sz="4000" dirty="0"/>
          </a:p>
        </p:txBody>
      </p:sp>
      <p:sp>
        <p:nvSpPr>
          <p:cNvPr id="3076" name="Content Placeholder 2"/>
          <p:cNvSpPr>
            <a:spLocks noGrp="1"/>
          </p:cNvSpPr>
          <p:nvPr>
            <p:ph idx="1"/>
          </p:nvPr>
        </p:nvSpPr>
        <p:spPr/>
        <p:txBody>
          <a:bodyPr/>
          <a:lstStyle/>
          <a:p>
            <a:pPr eaLnBrk="1" hangingPunct="1">
              <a:buFont typeface="Wingdings" panose="05000000000000000000" pitchFamily="2" charset="2"/>
              <a:buChar char="Ø"/>
            </a:pPr>
            <a:r>
              <a:rPr lang="hr-HR" sz="2900" dirty="0"/>
              <a:t>Administrativna provjera pristiglih projektnih prijava provodi se primjenjujući kontrolnu listu za administrativnu provjeru (Prilog 4.)</a:t>
            </a:r>
          </a:p>
          <a:p>
            <a:pPr eaLnBrk="1" hangingPunct="1">
              <a:buFont typeface="Wingdings" panose="05000000000000000000" pitchFamily="2" charset="2"/>
              <a:buChar char="Ø"/>
            </a:pPr>
            <a:r>
              <a:rPr lang="hr-HR" sz="2900" dirty="0"/>
              <a:t>Prijavitelji moraju potvrditi da je njihova prijava potpuna popunjavajući Kontrolnu listu (Dodatak 5.)</a:t>
            </a:r>
          </a:p>
          <a:p>
            <a:pPr eaLnBrk="1" hangingPunct="1">
              <a:buFont typeface="Wingdings" panose="05000000000000000000" pitchFamily="2" charset="2"/>
              <a:buChar char="Ø"/>
            </a:pPr>
            <a:r>
              <a:rPr lang="hr-HR" sz="2900" dirty="0"/>
              <a:t>Prijave koje ne ispunjavaju uvjete iz kontrolne liste za administrativnu provjeru </a:t>
            </a:r>
            <a:r>
              <a:rPr lang="hr-HR" sz="2900" dirty="0" smtClean="0"/>
              <a:t>(Prilog 4 – stranice 1.-4.) bit </a:t>
            </a:r>
            <a:r>
              <a:rPr lang="hr-HR" sz="2900" dirty="0"/>
              <a:t>će isključene iz daljnjeg natjecanja</a:t>
            </a:r>
          </a:p>
          <a:p>
            <a:pPr eaLnBrk="1" hangingPunct="1"/>
            <a:endParaRPr lang="hr-HR"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OPP1.eps"/>
          <p:cNvPicPr>
            <a:picLocks noChangeAspect="1"/>
          </p:cNvPicPr>
          <p:nvPr/>
        </p:nvPicPr>
        <p:blipFill>
          <a:blip r:embed="rId3"/>
          <a:srcRect/>
          <a:stretch>
            <a:fillRect/>
          </a:stretch>
        </p:blipFill>
        <p:spPr bwMode="auto">
          <a:xfrm>
            <a:off x="1589" y="0"/>
            <a:ext cx="10685462" cy="7562850"/>
          </a:xfrm>
          <a:prstGeom prst="rect">
            <a:avLst/>
          </a:prstGeom>
          <a:noFill/>
          <a:ln w="9525">
            <a:noFill/>
            <a:miter lim="800000"/>
            <a:headEnd/>
            <a:tailEnd/>
          </a:ln>
        </p:spPr>
      </p:pic>
      <p:sp>
        <p:nvSpPr>
          <p:cNvPr id="3075" name="Title 1"/>
          <p:cNvSpPr>
            <a:spLocks noGrp="1"/>
          </p:cNvSpPr>
          <p:nvPr>
            <p:ph type="title"/>
          </p:nvPr>
        </p:nvSpPr>
        <p:spPr>
          <a:xfrm>
            <a:off x="534988" y="109017"/>
            <a:ext cx="9201150" cy="957262"/>
          </a:xfrm>
        </p:spPr>
        <p:txBody>
          <a:bodyPr/>
          <a:lstStyle/>
          <a:p>
            <a:pPr eaLnBrk="1" hangingPunct="1"/>
            <a:r>
              <a:rPr lang="hr-HR" sz="4000" dirty="0" smtClean="0"/>
              <a:t>KORAK 3: ODABIR PROJEKATA</a:t>
            </a:r>
            <a:endParaRPr lang="hr-HR" sz="4000" dirty="0"/>
          </a:p>
        </p:txBody>
      </p:sp>
      <p:sp>
        <p:nvSpPr>
          <p:cNvPr id="3076" name="Content Placeholder 2"/>
          <p:cNvSpPr>
            <a:spLocks noGrp="1"/>
          </p:cNvSpPr>
          <p:nvPr>
            <p:ph idx="1"/>
          </p:nvPr>
        </p:nvSpPr>
        <p:spPr>
          <a:xfrm>
            <a:off x="534989" y="1477169"/>
            <a:ext cx="9618663" cy="5279233"/>
          </a:xfrm>
        </p:spPr>
        <p:txBody>
          <a:bodyPr/>
          <a:lstStyle/>
          <a:p>
            <a:pPr eaLnBrk="1" hangingPunct="1">
              <a:spcBef>
                <a:spcPts val="0"/>
              </a:spcBef>
              <a:buFont typeface="Wingdings" panose="05000000000000000000" pitchFamily="2" charset="2"/>
              <a:buChar char="Ø"/>
            </a:pPr>
            <a:r>
              <a:rPr lang="hr-HR" sz="2900" dirty="0"/>
              <a:t>U procesu ocjenjivanja projektna prijava mora ostvariti ukupan minimalan broj bodova kao i minimalan broj bodova za pojedine kriterije</a:t>
            </a:r>
          </a:p>
          <a:p>
            <a:pPr eaLnBrk="1" hangingPunct="1">
              <a:spcBef>
                <a:spcPts val="0"/>
              </a:spcBef>
              <a:buFont typeface="Wingdings" panose="05000000000000000000" pitchFamily="2" charset="2"/>
              <a:buChar char="Ø"/>
            </a:pPr>
            <a:r>
              <a:rPr lang="hr-HR" sz="2900" dirty="0"/>
              <a:t>Projektna prijava mora zadovoljiti minimalan broj bodova (bodovni prag) po sljedećim od navedenih općih kriterija:</a:t>
            </a:r>
          </a:p>
          <a:p>
            <a:pPr lvl="1" eaLnBrk="1" hangingPunct="1">
              <a:spcBef>
                <a:spcPts val="0"/>
              </a:spcBef>
              <a:buFont typeface="Wingdings" panose="05000000000000000000" pitchFamily="2" charset="2"/>
              <a:buChar char="§"/>
            </a:pPr>
            <a:r>
              <a:rPr lang="hr-HR" sz="2900" dirty="0"/>
              <a:t>relevantnost i održivost (minimalno 20 bodova);</a:t>
            </a:r>
          </a:p>
          <a:p>
            <a:pPr lvl="1" eaLnBrk="1" hangingPunct="1">
              <a:spcBef>
                <a:spcPts val="0"/>
              </a:spcBef>
              <a:buFont typeface="Wingdings" panose="05000000000000000000" pitchFamily="2" charset="2"/>
              <a:buChar char="§"/>
            </a:pPr>
            <a:r>
              <a:rPr lang="hr-HR" sz="2900" dirty="0"/>
              <a:t>kvaliteta projekta i projektnih aktivnosti (minimalno 15 bodova);</a:t>
            </a:r>
          </a:p>
          <a:p>
            <a:pPr lvl="1" eaLnBrk="1" hangingPunct="1">
              <a:spcBef>
                <a:spcPts val="0"/>
              </a:spcBef>
              <a:buFont typeface="Wingdings" panose="05000000000000000000" pitchFamily="2" charset="2"/>
              <a:buChar char="§"/>
            </a:pPr>
            <a:r>
              <a:rPr lang="hr-HR" sz="2900" dirty="0"/>
              <a:t>doprinos indikatorima OPRK-a (minimalno 2 boda)</a:t>
            </a:r>
          </a:p>
          <a:p>
            <a:pPr eaLnBrk="1" hangingPunct="1">
              <a:spcBef>
                <a:spcPts val="0"/>
              </a:spcBef>
              <a:buFont typeface="Wingdings" panose="05000000000000000000" pitchFamily="2" charset="2"/>
              <a:buChar char="Ø"/>
            </a:pPr>
            <a:r>
              <a:rPr lang="hr-HR" sz="2900" dirty="0"/>
              <a:t>projektna prijava mora zadovoljiti ukupan minimalan broj bodova koji mora biti veći ili jednak 55</a:t>
            </a:r>
          </a:p>
          <a:p>
            <a:pPr eaLnBrk="1" hangingPunct="1"/>
            <a:endParaRPr lang="hr-HR"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OPP1.eps"/>
          <p:cNvPicPr>
            <a:picLocks noChangeAspect="1"/>
          </p:cNvPicPr>
          <p:nvPr/>
        </p:nvPicPr>
        <p:blipFill>
          <a:blip r:embed="rId3"/>
          <a:srcRect/>
          <a:stretch>
            <a:fillRect/>
          </a:stretch>
        </p:blipFill>
        <p:spPr bwMode="auto">
          <a:xfrm>
            <a:off x="1589" y="0"/>
            <a:ext cx="10685462" cy="7562850"/>
          </a:xfrm>
          <a:prstGeom prst="rect">
            <a:avLst/>
          </a:prstGeom>
          <a:noFill/>
          <a:ln w="9525">
            <a:noFill/>
            <a:miter lim="800000"/>
            <a:headEnd/>
            <a:tailEnd/>
          </a:ln>
        </p:spPr>
      </p:pic>
      <p:sp>
        <p:nvSpPr>
          <p:cNvPr id="3075" name="Title 1"/>
          <p:cNvSpPr>
            <a:spLocks noGrp="1"/>
          </p:cNvSpPr>
          <p:nvPr>
            <p:ph type="title"/>
          </p:nvPr>
        </p:nvSpPr>
        <p:spPr>
          <a:xfrm>
            <a:off x="534988" y="0"/>
            <a:ext cx="9201150" cy="957262"/>
          </a:xfrm>
        </p:spPr>
        <p:txBody>
          <a:bodyPr/>
          <a:lstStyle/>
          <a:p>
            <a:pPr eaLnBrk="1" hangingPunct="1"/>
            <a:r>
              <a:rPr lang="hr-HR" sz="4000" dirty="0" smtClean="0"/>
              <a:t>INSTITUCIONALNI OKVIR 2</a:t>
            </a:r>
          </a:p>
        </p:txBody>
      </p:sp>
      <p:sp>
        <p:nvSpPr>
          <p:cNvPr id="3076" name="Content Placeholder 2"/>
          <p:cNvSpPr>
            <a:spLocks noGrp="1"/>
          </p:cNvSpPr>
          <p:nvPr>
            <p:ph idx="1"/>
          </p:nvPr>
        </p:nvSpPr>
        <p:spPr/>
        <p:txBody>
          <a:bodyPr/>
          <a:lstStyle/>
          <a:p>
            <a:pPr>
              <a:buFont typeface="Wingdings" panose="05000000000000000000" pitchFamily="2" charset="2"/>
              <a:buChar char="Ø"/>
            </a:pPr>
            <a:r>
              <a:rPr lang="ta-IN" sz="2800" dirty="0"/>
              <a:t>Nakon raspisivanja natječaja slijedi</a:t>
            </a:r>
            <a:r>
              <a:rPr lang="ta-IN" sz="2800" dirty="0" smtClean="0"/>
              <a:t>:</a:t>
            </a:r>
            <a:endParaRPr lang="hr-HR" sz="2800" dirty="0" smtClean="0"/>
          </a:p>
          <a:p>
            <a:pPr marL="0" indent="0">
              <a:buNone/>
            </a:pPr>
            <a:endParaRPr lang="en-US" sz="2800" b="1" dirty="0"/>
          </a:p>
          <a:p>
            <a:pPr marL="800043" lvl="1" indent="-342900">
              <a:buFont typeface="Wingdings" panose="05000000000000000000" pitchFamily="2" charset="2"/>
              <a:buChar char="§"/>
            </a:pPr>
            <a:r>
              <a:rPr lang="en-US" sz="2800" b="1" dirty="0"/>
              <a:t> </a:t>
            </a:r>
            <a:r>
              <a:rPr lang="hr-HR" sz="2800" dirty="0" smtClean="0"/>
              <a:t>prijava projekta </a:t>
            </a:r>
            <a:r>
              <a:rPr lang="hr-HR" sz="2800" b="1" dirty="0" smtClean="0"/>
              <a:t>– </a:t>
            </a:r>
            <a:r>
              <a:rPr lang="hr-HR" sz="2800" b="1" dirty="0" smtClean="0">
                <a:cs typeface="Calibri"/>
              </a:rPr>
              <a:t>PRIJAVITELJI</a:t>
            </a:r>
            <a:endParaRPr lang="hr-HR" sz="2800" b="1" dirty="0" smtClean="0"/>
          </a:p>
          <a:p>
            <a:pPr marL="800043" lvl="1" indent="-342900">
              <a:buFont typeface="Wingdings" panose="05000000000000000000" pitchFamily="2" charset="2"/>
              <a:buChar char="§"/>
            </a:pPr>
            <a:r>
              <a:rPr lang="hr-HR" sz="2800" b="1" dirty="0" smtClean="0"/>
              <a:t> </a:t>
            </a:r>
            <a:r>
              <a:rPr lang="hr-HR" sz="2800" dirty="0" smtClean="0">
                <a:cs typeface="Calibri"/>
              </a:rPr>
              <a:t>postupak procjene projektnih prijava </a:t>
            </a:r>
            <a:r>
              <a:rPr lang="hr-HR" sz="2800" b="1" dirty="0" smtClean="0"/>
              <a:t>– MRRFEU + SAFU</a:t>
            </a:r>
          </a:p>
          <a:p>
            <a:pPr marL="914343" lvl="1" indent="-457200">
              <a:buFont typeface="Wingdings" panose="05000000000000000000" pitchFamily="2" charset="2"/>
              <a:buChar char="§"/>
            </a:pPr>
            <a:r>
              <a:rPr lang="hr-HR" sz="2800" dirty="0" smtClean="0"/>
              <a:t>ugovaranje</a:t>
            </a:r>
            <a:r>
              <a:rPr lang="hr-HR" sz="2800" b="1" dirty="0" smtClean="0"/>
              <a:t> – MRRFEU + SAFU</a:t>
            </a:r>
          </a:p>
          <a:p>
            <a:pPr marL="800043" lvl="1" indent="-342900">
              <a:buFont typeface="Wingdings" panose="05000000000000000000" pitchFamily="2" charset="2"/>
              <a:buChar char="§"/>
            </a:pPr>
            <a:r>
              <a:rPr lang="hr-HR" sz="2800" b="1" dirty="0" smtClean="0">
                <a:cs typeface="Calibri"/>
              </a:rPr>
              <a:t> </a:t>
            </a:r>
            <a:r>
              <a:rPr lang="hr-HR" sz="2800" dirty="0" smtClean="0">
                <a:cs typeface="Calibri"/>
              </a:rPr>
              <a:t>provedba (uključujući izvještavanje) </a:t>
            </a:r>
            <a:r>
              <a:rPr lang="hr-HR" sz="2800" b="1" dirty="0" smtClean="0">
                <a:cs typeface="Calibri"/>
              </a:rPr>
              <a:t>– KORISNICI + SAFU + MRRFEU</a:t>
            </a:r>
            <a:endParaRPr lang="hr-HR" sz="2800" dirty="0" smtClean="0">
              <a:cs typeface="Calibri"/>
            </a:endParaRPr>
          </a:p>
          <a:p>
            <a:pPr marL="0" indent="0" eaLnBrk="1" hangingPunct="1">
              <a:buNone/>
            </a:pPr>
            <a:endParaRPr lang="hr-HR"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OPP1.eps"/>
          <p:cNvPicPr>
            <a:picLocks noChangeAspect="1"/>
          </p:cNvPicPr>
          <p:nvPr/>
        </p:nvPicPr>
        <p:blipFill>
          <a:blip r:embed="rId3"/>
          <a:srcRect/>
          <a:stretch>
            <a:fillRect/>
          </a:stretch>
        </p:blipFill>
        <p:spPr bwMode="auto">
          <a:xfrm>
            <a:off x="1589" y="0"/>
            <a:ext cx="10685462" cy="7562850"/>
          </a:xfrm>
          <a:prstGeom prst="rect">
            <a:avLst/>
          </a:prstGeom>
          <a:noFill/>
          <a:ln w="9525">
            <a:noFill/>
            <a:miter lim="800000"/>
            <a:headEnd/>
            <a:tailEnd/>
          </a:ln>
        </p:spPr>
      </p:pic>
      <p:sp>
        <p:nvSpPr>
          <p:cNvPr id="3075" name="Title 1"/>
          <p:cNvSpPr>
            <a:spLocks noGrp="1"/>
          </p:cNvSpPr>
          <p:nvPr>
            <p:ph type="title"/>
          </p:nvPr>
        </p:nvSpPr>
        <p:spPr>
          <a:xfrm>
            <a:off x="534988" y="181025"/>
            <a:ext cx="9201150" cy="957262"/>
          </a:xfrm>
        </p:spPr>
        <p:txBody>
          <a:bodyPr/>
          <a:lstStyle/>
          <a:p>
            <a:pPr eaLnBrk="1" hangingPunct="1"/>
            <a:r>
              <a:rPr lang="hr-HR" sz="4000" dirty="0" smtClean="0"/>
              <a:t>KORAK 3: ODABIR PROJEKATA</a:t>
            </a:r>
          </a:p>
        </p:txBody>
      </p:sp>
      <p:sp>
        <p:nvSpPr>
          <p:cNvPr id="3" name="Rectangle 1"/>
          <p:cNvSpPr>
            <a:spLocks noChangeArrowheads="1"/>
          </p:cNvSpPr>
          <p:nvPr/>
        </p:nvSpPr>
        <p:spPr bwMode="auto">
          <a:xfrm>
            <a:off x="2058989" y="2570854"/>
            <a:ext cx="184706" cy="646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28" tIns="45715" rIns="91428" bIns="45715" numCol="1" anchor="ctr" anchorCtr="0" compatLnSpc="1">
            <a:prstTxWarp prst="textNoShape">
              <a:avLst/>
            </a:prstTxWarp>
            <a:spAutoFit/>
          </a:bodyPr>
          <a:lstStyle/>
          <a:p>
            <a:pPr defTabSz="914286"/>
            <a:r>
              <a:rPr lang="hr-HR" altLang="sr-Latn-RS" sz="1800">
                <a:latin typeface="Arial" pitchFamily="34" charset="0"/>
                <a:cs typeface="Arial" pitchFamily="34" charset="0"/>
              </a:rPr>
              <a:t/>
            </a:r>
            <a:br>
              <a:rPr lang="hr-HR" altLang="sr-Latn-RS" sz="1800">
                <a:latin typeface="Arial" pitchFamily="34" charset="0"/>
                <a:cs typeface="Arial" pitchFamily="34" charset="0"/>
              </a:rPr>
            </a:br>
            <a:endParaRPr lang="hr-HR" altLang="sr-Latn-RS" sz="1800">
              <a:latin typeface="Arial" pitchFamily="34" charset="0"/>
              <a:cs typeface="Arial" pitchFamily="34" charset="0"/>
            </a:endParaRPr>
          </a:p>
        </p:txBody>
      </p:sp>
      <p:sp>
        <p:nvSpPr>
          <p:cNvPr id="4" name="Rectangle 2"/>
          <p:cNvSpPr>
            <a:spLocks noChangeArrowheads="1"/>
          </p:cNvSpPr>
          <p:nvPr/>
        </p:nvSpPr>
        <p:spPr bwMode="auto">
          <a:xfrm>
            <a:off x="2058989" y="2690239"/>
            <a:ext cx="184706" cy="415488"/>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28" tIns="45715" rIns="91428" bIns="45715" numCol="1" anchor="ctr" anchorCtr="0" compatLnSpc="1">
            <a:prstTxWarp prst="textNoShape">
              <a:avLst/>
            </a:prstTxWarp>
            <a:spAutoFit/>
          </a:bodyPr>
          <a:lstStyle/>
          <a:p>
            <a:endParaRPr lang="hr-H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504949874"/>
              </p:ext>
            </p:extLst>
          </p:nvPr>
        </p:nvGraphicFramePr>
        <p:xfrm>
          <a:off x="535972" y="1615605"/>
          <a:ext cx="9777880" cy="5250662"/>
        </p:xfrm>
        <a:graphic>
          <a:graphicData uri="http://schemas.openxmlformats.org/drawingml/2006/table">
            <a:tbl>
              <a:tblPr firstRow="1" firstCol="1" bandRow="1">
                <a:tableStyleId>{5C22544A-7EE6-4342-B048-85BDC9FD1C3A}</a:tableStyleId>
              </a:tblPr>
              <a:tblGrid>
                <a:gridCol w="6032483"/>
                <a:gridCol w="936104"/>
                <a:gridCol w="936104"/>
                <a:gridCol w="1008112"/>
                <a:gridCol w="865077"/>
              </a:tblGrid>
              <a:tr h="660428">
                <a:tc>
                  <a:txBody>
                    <a:bodyPr/>
                    <a:lstStyle/>
                    <a:p>
                      <a:pPr algn="ctr">
                        <a:lnSpc>
                          <a:spcPct val="115000"/>
                        </a:lnSpc>
                        <a:spcBef>
                          <a:spcPts val="600"/>
                        </a:spcBef>
                        <a:spcAft>
                          <a:spcPts val="600"/>
                        </a:spcAft>
                      </a:pPr>
                      <a:r>
                        <a:rPr lang="hr-HR" sz="900" dirty="0">
                          <a:effectLst/>
                        </a:rPr>
                        <a:t> </a:t>
                      </a:r>
                      <a:endParaRPr lang="hr-HR" sz="900" dirty="0">
                        <a:effectLst/>
                        <a:latin typeface="Times New Roman"/>
                        <a:ea typeface="Times New Roman"/>
                      </a:endParaRPr>
                    </a:p>
                  </a:txBody>
                  <a:tcPr marL="49319" marR="49319" marT="0" marB="0"/>
                </a:tc>
                <a:tc>
                  <a:txBody>
                    <a:bodyPr/>
                    <a:lstStyle/>
                    <a:p>
                      <a:pPr algn="just">
                        <a:lnSpc>
                          <a:spcPct val="115000"/>
                        </a:lnSpc>
                        <a:spcBef>
                          <a:spcPts val="600"/>
                        </a:spcBef>
                        <a:spcAft>
                          <a:spcPts val="600"/>
                        </a:spcAft>
                      </a:pPr>
                      <a:r>
                        <a:rPr lang="hr-HR" sz="1400" dirty="0">
                          <a:effectLst/>
                        </a:rPr>
                        <a:t>Bodovna skala</a:t>
                      </a:r>
                      <a:endParaRPr lang="hr-HR" sz="1400" dirty="0">
                        <a:effectLst/>
                        <a:latin typeface="Times New Roman"/>
                        <a:ea typeface="Times New Roman"/>
                      </a:endParaRPr>
                    </a:p>
                  </a:txBody>
                  <a:tcPr marL="49319" marR="49319" marT="0" marB="0"/>
                </a:tc>
                <a:tc>
                  <a:txBody>
                    <a:bodyPr/>
                    <a:lstStyle/>
                    <a:p>
                      <a:pPr algn="just">
                        <a:lnSpc>
                          <a:spcPct val="115000"/>
                        </a:lnSpc>
                        <a:spcBef>
                          <a:spcPts val="600"/>
                        </a:spcBef>
                        <a:spcAft>
                          <a:spcPts val="600"/>
                        </a:spcAft>
                      </a:pPr>
                      <a:r>
                        <a:rPr lang="hr-HR" sz="1400" dirty="0">
                          <a:effectLst/>
                        </a:rPr>
                        <a:t>Koeficijent</a:t>
                      </a:r>
                      <a:endParaRPr lang="hr-HR" sz="1400" dirty="0">
                        <a:effectLst/>
                        <a:latin typeface="Times New Roman"/>
                        <a:ea typeface="Times New Roman"/>
                      </a:endParaRPr>
                    </a:p>
                  </a:txBody>
                  <a:tcPr marL="49319" marR="49319" marT="0" marB="0"/>
                </a:tc>
                <a:tc>
                  <a:txBody>
                    <a:bodyPr/>
                    <a:lstStyle/>
                    <a:p>
                      <a:pPr algn="just">
                        <a:lnSpc>
                          <a:spcPct val="115000"/>
                        </a:lnSpc>
                        <a:spcBef>
                          <a:spcPts val="600"/>
                        </a:spcBef>
                        <a:spcAft>
                          <a:spcPts val="600"/>
                        </a:spcAft>
                      </a:pPr>
                      <a:r>
                        <a:rPr lang="hr-HR" sz="1400" dirty="0">
                          <a:effectLst/>
                        </a:rPr>
                        <a:t>Maksimalan broj bodova</a:t>
                      </a:r>
                      <a:endParaRPr lang="hr-HR" sz="1400" dirty="0">
                        <a:effectLst/>
                        <a:latin typeface="Times New Roman"/>
                        <a:ea typeface="Times New Roman"/>
                      </a:endParaRPr>
                    </a:p>
                  </a:txBody>
                  <a:tcPr marL="49319" marR="49319" marT="0" marB="0"/>
                </a:tc>
                <a:tc>
                  <a:txBody>
                    <a:bodyPr/>
                    <a:lstStyle/>
                    <a:p>
                      <a:pPr algn="ctr">
                        <a:lnSpc>
                          <a:spcPct val="115000"/>
                        </a:lnSpc>
                        <a:spcBef>
                          <a:spcPts val="600"/>
                        </a:spcBef>
                        <a:spcAft>
                          <a:spcPts val="600"/>
                        </a:spcAft>
                      </a:pPr>
                      <a:r>
                        <a:rPr lang="hr-HR" sz="1400" dirty="0">
                          <a:effectLst/>
                        </a:rPr>
                        <a:t>Ukupan broj bodova</a:t>
                      </a:r>
                      <a:endParaRPr lang="hr-HR" sz="1400" dirty="0">
                        <a:effectLst/>
                        <a:latin typeface="Times New Roman"/>
                        <a:ea typeface="Times New Roman"/>
                      </a:endParaRPr>
                    </a:p>
                  </a:txBody>
                  <a:tcPr marL="49319" marR="49319" marT="0" marB="0"/>
                </a:tc>
              </a:tr>
              <a:tr h="229587">
                <a:tc gridSpan="5">
                  <a:txBody>
                    <a:bodyPr/>
                    <a:lstStyle/>
                    <a:p>
                      <a:pPr marL="0" lvl="0" indent="0" algn="just">
                        <a:lnSpc>
                          <a:spcPct val="115000"/>
                        </a:lnSpc>
                        <a:spcBef>
                          <a:spcPts val="600"/>
                        </a:spcBef>
                        <a:spcAft>
                          <a:spcPts val="600"/>
                        </a:spcAft>
                        <a:buFont typeface="+mj-lt"/>
                        <a:buNone/>
                        <a:tabLst>
                          <a:tab pos="2743200" algn="ctr"/>
                          <a:tab pos="5486400" algn="r"/>
                        </a:tabLst>
                      </a:pPr>
                      <a:r>
                        <a:rPr lang="hr-HR" sz="1600" dirty="0" smtClean="0">
                          <a:effectLst/>
                        </a:rPr>
                        <a:t>1.Iskustvo </a:t>
                      </a:r>
                      <a:r>
                        <a:rPr lang="hr-HR" sz="1600" dirty="0">
                          <a:effectLst/>
                        </a:rPr>
                        <a:t>i kapaciteti prijavitelja</a:t>
                      </a:r>
                      <a:endParaRPr lang="hr-HR" sz="1600" dirty="0">
                        <a:effectLst/>
                        <a:latin typeface="Times New Roman"/>
                        <a:ea typeface="Times New Roman"/>
                      </a:endParaRPr>
                    </a:p>
                  </a:txBody>
                  <a:tcPr marL="49319" marR="49319" marT="0" marB="0"/>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r>
              <a:tr h="480638">
                <a:tc>
                  <a:txBody>
                    <a:bodyPr/>
                    <a:lstStyle/>
                    <a:p>
                      <a:pPr marL="457200" lvl="1" indent="0" algn="just">
                        <a:lnSpc>
                          <a:spcPct val="115000"/>
                        </a:lnSpc>
                        <a:spcBef>
                          <a:spcPts val="600"/>
                        </a:spcBef>
                        <a:spcAft>
                          <a:spcPts val="600"/>
                        </a:spcAft>
                        <a:buFont typeface="+mj-lt"/>
                        <a:buNone/>
                        <a:tabLst>
                          <a:tab pos="2743200" algn="ctr"/>
                          <a:tab pos="5486400" algn="r"/>
                        </a:tabLst>
                      </a:pPr>
                      <a:r>
                        <a:rPr lang="hr-HR" sz="1200" dirty="0">
                          <a:effectLst/>
                        </a:rPr>
                        <a:t>Iskustvo prijavitelja u provedbi  infrastrukturnih projekata vrijednosti slične prijavljenom projektu </a:t>
                      </a:r>
                      <a:endParaRPr lang="hr-HR" sz="1200" dirty="0">
                        <a:effectLst/>
                        <a:latin typeface="Times New Roman"/>
                        <a:ea typeface="Times New Roman"/>
                      </a:endParaRPr>
                    </a:p>
                  </a:txBody>
                  <a:tcPr marL="49319" marR="49319" marT="0" marB="0"/>
                </a:tc>
                <a:tc>
                  <a:txBody>
                    <a:bodyPr/>
                    <a:lstStyle/>
                    <a:p>
                      <a:pPr algn="just">
                        <a:lnSpc>
                          <a:spcPct val="115000"/>
                        </a:lnSpc>
                        <a:spcBef>
                          <a:spcPts val="600"/>
                        </a:spcBef>
                        <a:spcAft>
                          <a:spcPts val="600"/>
                        </a:spcAft>
                      </a:pPr>
                      <a:r>
                        <a:rPr lang="hr-HR" sz="1600">
                          <a:effectLst/>
                        </a:rPr>
                        <a:t>0-5</a:t>
                      </a:r>
                      <a:endParaRPr lang="hr-HR" sz="1600">
                        <a:effectLst/>
                        <a:latin typeface="Times New Roman"/>
                        <a:ea typeface="Times New Roman"/>
                      </a:endParaRPr>
                    </a:p>
                  </a:txBody>
                  <a:tcPr marL="49319" marR="49319" marT="0" marB="0"/>
                </a:tc>
                <a:tc>
                  <a:txBody>
                    <a:bodyPr/>
                    <a:lstStyle/>
                    <a:p>
                      <a:pPr algn="just">
                        <a:lnSpc>
                          <a:spcPct val="115000"/>
                        </a:lnSpc>
                        <a:spcBef>
                          <a:spcPts val="600"/>
                        </a:spcBef>
                        <a:spcAft>
                          <a:spcPts val="600"/>
                        </a:spcAft>
                      </a:pPr>
                      <a:r>
                        <a:rPr lang="hr-HR" sz="1600" dirty="0">
                          <a:effectLst/>
                        </a:rPr>
                        <a:t>1</a:t>
                      </a:r>
                      <a:endParaRPr lang="hr-HR" sz="1600" dirty="0">
                        <a:effectLst/>
                        <a:latin typeface="Times New Roman"/>
                        <a:ea typeface="Times New Roman"/>
                      </a:endParaRPr>
                    </a:p>
                  </a:txBody>
                  <a:tcPr marL="49319" marR="49319" marT="0" marB="0"/>
                </a:tc>
                <a:tc>
                  <a:txBody>
                    <a:bodyPr/>
                    <a:lstStyle/>
                    <a:p>
                      <a:pPr algn="just">
                        <a:lnSpc>
                          <a:spcPct val="115000"/>
                        </a:lnSpc>
                        <a:spcBef>
                          <a:spcPts val="600"/>
                        </a:spcBef>
                        <a:spcAft>
                          <a:spcPts val="600"/>
                        </a:spcAft>
                      </a:pPr>
                      <a:r>
                        <a:rPr lang="hr-HR" sz="1600">
                          <a:effectLst/>
                        </a:rPr>
                        <a:t>5</a:t>
                      </a:r>
                      <a:endParaRPr lang="hr-HR" sz="1600">
                        <a:effectLst/>
                        <a:latin typeface="Times New Roman"/>
                        <a:ea typeface="Times New Roman"/>
                      </a:endParaRPr>
                    </a:p>
                  </a:txBody>
                  <a:tcPr marL="49319" marR="49319" marT="0" marB="0"/>
                </a:tc>
                <a:tc rowSpan="2">
                  <a:txBody>
                    <a:bodyPr/>
                    <a:lstStyle/>
                    <a:p>
                      <a:pPr algn="ctr">
                        <a:lnSpc>
                          <a:spcPct val="115000"/>
                        </a:lnSpc>
                        <a:spcBef>
                          <a:spcPts val="600"/>
                        </a:spcBef>
                        <a:spcAft>
                          <a:spcPts val="600"/>
                        </a:spcAft>
                      </a:pPr>
                      <a:r>
                        <a:rPr lang="hr-HR" sz="1600">
                          <a:effectLst/>
                        </a:rPr>
                        <a:t>10</a:t>
                      </a:r>
                      <a:endParaRPr lang="hr-HR" sz="1600">
                        <a:effectLst/>
                        <a:latin typeface="Times New Roman"/>
                        <a:ea typeface="Times New Roman"/>
                      </a:endParaRPr>
                    </a:p>
                  </a:txBody>
                  <a:tcPr marL="49319" marR="49319" marT="0" marB="0" anchor="ctr"/>
                </a:tc>
              </a:tr>
              <a:tr h="553880">
                <a:tc>
                  <a:txBody>
                    <a:bodyPr/>
                    <a:lstStyle/>
                    <a:p>
                      <a:pPr marL="457200" lvl="1" indent="0" algn="just">
                        <a:lnSpc>
                          <a:spcPct val="115000"/>
                        </a:lnSpc>
                        <a:spcBef>
                          <a:spcPts val="600"/>
                        </a:spcBef>
                        <a:spcAft>
                          <a:spcPts val="600"/>
                        </a:spcAft>
                        <a:buFont typeface="+mj-lt"/>
                        <a:buNone/>
                        <a:tabLst>
                          <a:tab pos="2743200" algn="ctr"/>
                          <a:tab pos="5486400" algn="r"/>
                        </a:tabLst>
                      </a:pPr>
                      <a:r>
                        <a:rPr lang="hr-HR" sz="1200" dirty="0">
                          <a:effectLst/>
                        </a:rPr>
                        <a:t>Iskustvo voditelja projekta u upravljanju projektima vrijednosti i područja sličnog prijavljenom projektu i iskustvo u upravljanju projektima financiranim iz EU izvora</a:t>
                      </a:r>
                      <a:endParaRPr lang="hr-HR" sz="1200" dirty="0">
                        <a:effectLst/>
                        <a:latin typeface="Times New Roman"/>
                        <a:ea typeface="Times New Roman"/>
                      </a:endParaRPr>
                    </a:p>
                  </a:txBody>
                  <a:tcPr marL="49319" marR="49319" marT="0" marB="0"/>
                </a:tc>
                <a:tc>
                  <a:txBody>
                    <a:bodyPr/>
                    <a:lstStyle/>
                    <a:p>
                      <a:pPr algn="just">
                        <a:lnSpc>
                          <a:spcPct val="115000"/>
                        </a:lnSpc>
                        <a:spcBef>
                          <a:spcPts val="600"/>
                        </a:spcBef>
                        <a:spcAft>
                          <a:spcPts val="600"/>
                        </a:spcAft>
                      </a:pPr>
                      <a:r>
                        <a:rPr lang="hr-HR" sz="1600">
                          <a:effectLst/>
                        </a:rPr>
                        <a:t>0-5</a:t>
                      </a:r>
                      <a:endParaRPr lang="hr-HR" sz="1600">
                        <a:effectLst/>
                        <a:latin typeface="Times New Roman"/>
                        <a:ea typeface="Times New Roman"/>
                      </a:endParaRPr>
                    </a:p>
                  </a:txBody>
                  <a:tcPr marL="49319" marR="49319" marT="0" marB="0"/>
                </a:tc>
                <a:tc>
                  <a:txBody>
                    <a:bodyPr/>
                    <a:lstStyle/>
                    <a:p>
                      <a:pPr algn="just">
                        <a:lnSpc>
                          <a:spcPct val="115000"/>
                        </a:lnSpc>
                        <a:spcBef>
                          <a:spcPts val="600"/>
                        </a:spcBef>
                        <a:spcAft>
                          <a:spcPts val="600"/>
                        </a:spcAft>
                      </a:pPr>
                      <a:r>
                        <a:rPr lang="hr-HR" sz="1600" dirty="0">
                          <a:effectLst/>
                        </a:rPr>
                        <a:t>1</a:t>
                      </a:r>
                      <a:endParaRPr lang="hr-HR" sz="1600" dirty="0">
                        <a:effectLst/>
                        <a:latin typeface="Times New Roman"/>
                        <a:ea typeface="Times New Roman"/>
                      </a:endParaRPr>
                    </a:p>
                  </a:txBody>
                  <a:tcPr marL="49319" marR="49319" marT="0" marB="0"/>
                </a:tc>
                <a:tc>
                  <a:txBody>
                    <a:bodyPr/>
                    <a:lstStyle/>
                    <a:p>
                      <a:pPr algn="just">
                        <a:lnSpc>
                          <a:spcPct val="115000"/>
                        </a:lnSpc>
                        <a:spcBef>
                          <a:spcPts val="600"/>
                        </a:spcBef>
                        <a:spcAft>
                          <a:spcPts val="600"/>
                        </a:spcAft>
                      </a:pPr>
                      <a:r>
                        <a:rPr lang="hr-HR" sz="1600">
                          <a:effectLst/>
                        </a:rPr>
                        <a:t>5</a:t>
                      </a:r>
                      <a:endParaRPr lang="hr-HR" sz="1600">
                        <a:effectLst/>
                        <a:latin typeface="Times New Roman"/>
                        <a:ea typeface="Times New Roman"/>
                      </a:endParaRPr>
                    </a:p>
                  </a:txBody>
                  <a:tcPr marL="49319" marR="49319" marT="0" marB="0"/>
                </a:tc>
                <a:tc vMerge="1">
                  <a:txBody>
                    <a:bodyPr/>
                    <a:lstStyle/>
                    <a:p>
                      <a:endParaRPr lang="hr-HR"/>
                    </a:p>
                  </a:txBody>
                  <a:tcPr/>
                </a:tc>
              </a:tr>
              <a:tr h="229587">
                <a:tc gridSpan="5">
                  <a:txBody>
                    <a:bodyPr/>
                    <a:lstStyle/>
                    <a:p>
                      <a:pPr marL="0" lvl="0" indent="0" algn="just">
                        <a:lnSpc>
                          <a:spcPct val="115000"/>
                        </a:lnSpc>
                        <a:spcBef>
                          <a:spcPts val="600"/>
                        </a:spcBef>
                        <a:spcAft>
                          <a:spcPts val="600"/>
                        </a:spcAft>
                        <a:buFont typeface="+mj-lt"/>
                        <a:buNone/>
                        <a:tabLst>
                          <a:tab pos="2743200" algn="ctr"/>
                          <a:tab pos="5486400" algn="r"/>
                        </a:tabLst>
                      </a:pPr>
                      <a:r>
                        <a:rPr lang="hr-HR" sz="1600" dirty="0" smtClean="0">
                          <a:effectLst/>
                        </a:rPr>
                        <a:t>2. Relevantnost </a:t>
                      </a:r>
                      <a:r>
                        <a:rPr lang="hr-HR" sz="1600" dirty="0">
                          <a:effectLst/>
                        </a:rPr>
                        <a:t>i održivost</a:t>
                      </a:r>
                      <a:endParaRPr lang="hr-HR" sz="1600" dirty="0">
                        <a:effectLst/>
                        <a:latin typeface="Times New Roman"/>
                        <a:ea typeface="Times New Roman"/>
                      </a:endParaRPr>
                    </a:p>
                  </a:txBody>
                  <a:tcPr marL="49319" marR="49319" marT="0" marB="0"/>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r>
              <a:tr h="369444">
                <a:tc>
                  <a:txBody>
                    <a:bodyPr/>
                    <a:lstStyle/>
                    <a:p>
                      <a:pPr marL="457200" lvl="1" indent="0" algn="just">
                        <a:lnSpc>
                          <a:spcPct val="115000"/>
                        </a:lnSpc>
                        <a:spcBef>
                          <a:spcPts val="600"/>
                        </a:spcBef>
                        <a:spcAft>
                          <a:spcPts val="600"/>
                        </a:spcAft>
                        <a:buFont typeface="+mj-lt"/>
                        <a:buNone/>
                        <a:tabLst>
                          <a:tab pos="2743200" algn="ctr"/>
                          <a:tab pos="5486400" algn="r"/>
                        </a:tabLst>
                      </a:pPr>
                      <a:r>
                        <a:rPr lang="hr-HR" sz="1200" dirty="0">
                          <a:effectLst/>
                        </a:rPr>
                        <a:t>Relevantnost predloženog projekta u odnosu na ciljeve Poziva i strateške potrebe sektora</a:t>
                      </a:r>
                      <a:endParaRPr lang="hr-HR" sz="1200" dirty="0">
                        <a:effectLst/>
                        <a:latin typeface="Times New Roman"/>
                        <a:ea typeface="Times New Roman"/>
                      </a:endParaRPr>
                    </a:p>
                  </a:txBody>
                  <a:tcPr marL="49319" marR="49319" marT="0" marB="0"/>
                </a:tc>
                <a:tc>
                  <a:txBody>
                    <a:bodyPr/>
                    <a:lstStyle/>
                    <a:p>
                      <a:pPr algn="just">
                        <a:lnSpc>
                          <a:spcPct val="115000"/>
                        </a:lnSpc>
                        <a:spcBef>
                          <a:spcPts val="600"/>
                        </a:spcBef>
                        <a:spcAft>
                          <a:spcPts val="600"/>
                        </a:spcAft>
                      </a:pPr>
                      <a:r>
                        <a:rPr lang="hr-HR" sz="1600">
                          <a:effectLst/>
                        </a:rPr>
                        <a:t>0-5</a:t>
                      </a:r>
                      <a:endParaRPr lang="hr-HR" sz="1600">
                        <a:effectLst/>
                        <a:latin typeface="Times New Roman"/>
                        <a:ea typeface="Times New Roman"/>
                      </a:endParaRPr>
                    </a:p>
                  </a:txBody>
                  <a:tcPr marL="49319" marR="49319" marT="0" marB="0"/>
                </a:tc>
                <a:tc>
                  <a:txBody>
                    <a:bodyPr/>
                    <a:lstStyle/>
                    <a:p>
                      <a:pPr algn="just">
                        <a:lnSpc>
                          <a:spcPct val="115000"/>
                        </a:lnSpc>
                        <a:spcBef>
                          <a:spcPts val="600"/>
                        </a:spcBef>
                        <a:spcAft>
                          <a:spcPts val="600"/>
                        </a:spcAft>
                      </a:pPr>
                      <a:r>
                        <a:rPr lang="hr-HR" sz="1600" dirty="0">
                          <a:effectLst/>
                        </a:rPr>
                        <a:t>2</a:t>
                      </a:r>
                      <a:endParaRPr lang="hr-HR" sz="1600" dirty="0">
                        <a:effectLst/>
                        <a:latin typeface="Times New Roman"/>
                        <a:ea typeface="Times New Roman"/>
                      </a:endParaRPr>
                    </a:p>
                  </a:txBody>
                  <a:tcPr marL="49319" marR="49319" marT="0" marB="0"/>
                </a:tc>
                <a:tc>
                  <a:txBody>
                    <a:bodyPr/>
                    <a:lstStyle/>
                    <a:p>
                      <a:pPr algn="just">
                        <a:lnSpc>
                          <a:spcPct val="115000"/>
                        </a:lnSpc>
                        <a:spcBef>
                          <a:spcPts val="600"/>
                        </a:spcBef>
                        <a:spcAft>
                          <a:spcPts val="600"/>
                        </a:spcAft>
                      </a:pPr>
                      <a:r>
                        <a:rPr lang="hr-HR" sz="1600" dirty="0">
                          <a:effectLst/>
                        </a:rPr>
                        <a:t>10</a:t>
                      </a:r>
                      <a:endParaRPr lang="hr-HR" sz="1600" dirty="0">
                        <a:effectLst/>
                        <a:latin typeface="Times New Roman"/>
                        <a:ea typeface="Times New Roman"/>
                      </a:endParaRPr>
                    </a:p>
                  </a:txBody>
                  <a:tcPr marL="49319" marR="49319" marT="0" marB="0"/>
                </a:tc>
                <a:tc rowSpan="3">
                  <a:txBody>
                    <a:bodyPr/>
                    <a:lstStyle/>
                    <a:p>
                      <a:pPr algn="ctr">
                        <a:lnSpc>
                          <a:spcPct val="115000"/>
                        </a:lnSpc>
                        <a:spcBef>
                          <a:spcPts val="600"/>
                        </a:spcBef>
                        <a:spcAft>
                          <a:spcPts val="600"/>
                        </a:spcAft>
                      </a:pPr>
                      <a:r>
                        <a:rPr lang="hr-HR" sz="1600">
                          <a:effectLst/>
                        </a:rPr>
                        <a:t>30</a:t>
                      </a:r>
                      <a:endParaRPr lang="hr-HR" sz="1600">
                        <a:effectLst/>
                        <a:latin typeface="Times New Roman"/>
                        <a:ea typeface="Times New Roman"/>
                      </a:endParaRPr>
                    </a:p>
                  </a:txBody>
                  <a:tcPr marL="49319" marR="49319" marT="0" marB="0" anchor="ctr"/>
                </a:tc>
              </a:tr>
              <a:tr h="524051">
                <a:tc>
                  <a:txBody>
                    <a:bodyPr/>
                    <a:lstStyle/>
                    <a:p>
                      <a:pPr marL="457200" lvl="1" indent="0" algn="just">
                        <a:lnSpc>
                          <a:spcPct val="115000"/>
                        </a:lnSpc>
                        <a:spcBef>
                          <a:spcPts val="600"/>
                        </a:spcBef>
                        <a:spcAft>
                          <a:spcPts val="600"/>
                        </a:spcAft>
                        <a:buFont typeface="+mj-lt"/>
                        <a:buNone/>
                        <a:tabLst>
                          <a:tab pos="2743200" algn="ctr"/>
                          <a:tab pos="5486400" algn="r"/>
                        </a:tabLst>
                      </a:pPr>
                      <a:r>
                        <a:rPr lang="hr-HR" sz="1200" dirty="0">
                          <a:effectLst/>
                        </a:rPr>
                        <a:t>Podudaranje i usmjerenost cjelokupnog dizajna projekta specifičnim potrebama područja na kojem se projekt provodi</a:t>
                      </a:r>
                      <a:endParaRPr lang="hr-HR" sz="1200" dirty="0">
                        <a:effectLst/>
                        <a:latin typeface="Times New Roman"/>
                        <a:ea typeface="Times New Roman"/>
                      </a:endParaRPr>
                    </a:p>
                  </a:txBody>
                  <a:tcPr marL="49319" marR="49319" marT="0" marB="0"/>
                </a:tc>
                <a:tc>
                  <a:txBody>
                    <a:bodyPr/>
                    <a:lstStyle/>
                    <a:p>
                      <a:pPr algn="just">
                        <a:lnSpc>
                          <a:spcPct val="115000"/>
                        </a:lnSpc>
                        <a:spcBef>
                          <a:spcPts val="600"/>
                        </a:spcBef>
                        <a:spcAft>
                          <a:spcPts val="600"/>
                        </a:spcAft>
                      </a:pPr>
                      <a:r>
                        <a:rPr lang="hr-HR" sz="1600">
                          <a:effectLst/>
                        </a:rPr>
                        <a:t>0-5</a:t>
                      </a:r>
                      <a:endParaRPr lang="hr-HR" sz="1600">
                        <a:effectLst/>
                        <a:latin typeface="Times New Roman"/>
                        <a:ea typeface="Times New Roman"/>
                      </a:endParaRPr>
                    </a:p>
                  </a:txBody>
                  <a:tcPr marL="49319" marR="49319" marT="0" marB="0"/>
                </a:tc>
                <a:tc>
                  <a:txBody>
                    <a:bodyPr/>
                    <a:lstStyle/>
                    <a:p>
                      <a:pPr algn="just">
                        <a:lnSpc>
                          <a:spcPct val="115000"/>
                        </a:lnSpc>
                        <a:spcBef>
                          <a:spcPts val="600"/>
                        </a:spcBef>
                        <a:spcAft>
                          <a:spcPts val="600"/>
                        </a:spcAft>
                      </a:pPr>
                      <a:r>
                        <a:rPr lang="hr-HR" sz="1600">
                          <a:effectLst/>
                        </a:rPr>
                        <a:t>2</a:t>
                      </a:r>
                      <a:endParaRPr lang="hr-HR" sz="1600">
                        <a:effectLst/>
                        <a:latin typeface="Times New Roman"/>
                        <a:ea typeface="Times New Roman"/>
                      </a:endParaRPr>
                    </a:p>
                  </a:txBody>
                  <a:tcPr marL="49319" marR="49319" marT="0" marB="0"/>
                </a:tc>
                <a:tc>
                  <a:txBody>
                    <a:bodyPr/>
                    <a:lstStyle/>
                    <a:p>
                      <a:pPr algn="just">
                        <a:lnSpc>
                          <a:spcPct val="115000"/>
                        </a:lnSpc>
                        <a:spcBef>
                          <a:spcPts val="600"/>
                        </a:spcBef>
                        <a:spcAft>
                          <a:spcPts val="600"/>
                        </a:spcAft>
                      </a:pPr>
                      <a:r>
                        <a:rPr lang="hr-HR" sz="1600" dirty="0">
                          <a:effectLst/>
                        </a:rPr>
                        <a:t>10</a:t>
                      </a:r>
                      <a:endParaRPr lang="hr-HR" sz="1600" dirty="0">
                        <a:effectLst/>
                        <a:latin typeface="Times New Roman"/>
                        <a:ea typeface="Times New Roman"/>
                      </a:endParaRPr>
                    </a:p>
                  </a:txBody>
                  <a:tcPr marL="49319" marR="49319" marT="0" marB="0"/>
                </a:tc>
                <a:tc vMerge="1">
                  <a:txBody>
                    <a:bodyPr/>
                    <a:lstStyle/>
                    <a:p>
                      <a:endParaRPr lang="hr-HR"/>
                    </a:p>
                  </a:txBody>
                  <a:tcPr/>
                </a:tc>
              </a:tr>
              <a:tr h="314430">
                <a:tc>
                  <a:txBody>
                    <a:bodyPr/>
                    <a:lstStyle/>
                    <a:p>
                      <a:pPr marL="457200" lvl="1" indent="0" algn="just">
                        <a:lnSpc>
                          <a:spcPct val="115000"/>
                        </a:lnSpc>
                        <a:spcBef>
                          <a:spcPts val="600"/>
                        </a:spcBef>
                        <a:spcAft>
                          <a:spcPts val="600"/>
                        </a:spcAft>
                        <a:buFont typeface="+mj-lt"/>
                        <a:buNone/>
                        <a:tabLst>
                          <a:tab pos="2743200" algn="ctr"/>
                          <a:tab pos="5486400" algn="r"/>
                        </a:tabLst>
                      </a:pPr>
                      <a:r>
                        <a:rPr lang="hr-HR" sz="1200" dirty="0">
                          <a:effectLst/>
                        </a:rPr>
                        <a:t>Rezultati su održivi i nakon završetka provedbe projekta</a:t>
                      </a:r>
                      <a:endParaRPr lang="hr-HR" sz="1200" dirty="0">
                        <a:effectLst/>
                        <a:latin typeface="Times New Roman"/>
                        <a:ea typeface="Times New Roman"/>
                      </a:endParaRPr>
                    </a:p>
                  </a:txBody>
                  <a:tcPr marL="49319" marR="49319" marT="0" marB="0"/>
                </a:tc>
                <a:tc>
                  <a:txBody>
                    <a:bodyPr/>
                    <a:lstStyle/>
                    <a:p>
                      <a:pPr algn="just">
                        <a:lnSpc>
                          <a:spcPct val="115000"/>
                        </a:lnSpc>
                        <a:spcBef>
                          <a:spcPts val="600"/>
                        </a:spcBef>
                        <a:spcAft>
                          <a:spcPts val="600"/>
                        </a:spcAft>
                      </a:pPr>
                      <a:r>
                        <a:rPr lang="hr-HR" sz="1600">
                          <a:effectLst/>
                        </a:rPr>
                        <a:t>0-5</a:t>
                      </a:r>
                      <a:endParaRPr lang="hr-HR" sz="1600">
                        <a:effectLst/>
                        <a:latin typeface="Times New Roman"/>
                        <a:ea typeface="Times New Roman"/>
                      </a:endParaRPr>
                    </a:p>
                  </a:txBody>
                  <a:tcPr marL="49319" marR="49319" marT="0" marB="0"/>
                </a:tc>
                <a:tc>
                  <a:txBody>
                    <a:bodyPr/>
                    <a:lstStyle/>
                    <a:p>
                      <a:pPr algn="just">
                        <a:lnSpc>
                          <a:spcPct val="115000"/>
                        </a:lnSpc>
                        <a:spcBef>
                          <a:spcPts val="600"/>
                        </a:spcBef>
                        <a:spcAft>
                          <a:spcPts val="600"/>
                        </a:spcAft>
                      </a:pPr>
                      <a:r>
                        <a:rPr lang="hr-HR" sz="1600">
                          <a:effectLst/>
                        </a:rPr>
                        <a:t>2</a:t>
                      </a:r>
                      <a:endParaRPr lang="hr-HR" sz="1600">
                        <a:effectLst/>
                        <a:latin typeface="Times New Roman"/>
                        <a:ea typeface="Times New Roman"/>
                      </a:endParaRPr>
                    </a:p>
                  </a:txBody>
                  <a:tcPr marL="49319" marR="49319" marT="0" marB="0"/>
                </a:tc>
                <a:tc>
                  <a:txBody>
                    <a:bodyPr/>
                    <a:lstStyle/>
                    <a:p>
                      <a:pPr algn="just">
                        <a:lnSpc>
                          <a:spcPct val="115000"/>
                        </a:lnSpc>
                        <a:spcBef>
                          <a:spcPts val="600"/>
                        </a:spcBef>
                        <a:spcAft>
                          <a:spcPts val="600"/>
                        </a:spcAft>
                      </a:pPr>
                      <a:r>
                        <a:rPr lang="hr-HR" sz="1600" dirty="0">
                          <a:effectLst/>
                        </a:rPr>
                        <a:t>10</a:t>
                      </a:r>
                      <a:endParaRPr lang="hr-HR" sz="1600" dirty="0">
                        <a:effectLst/>
                        <a:latin typeface="Times New Roman"/>
                        <a:ea typeface="Times New Roman"/>
                      </a:endParaRPr>
                    </a:p>
                  </a:txBody>
                  <a:tcPr marL="49319" marR="49319" marT="0" marB="0"/>
                </a:tc>
                <a:tc vMerge="1">
                  <a:txBody>
                    <a:bodyPr/>
                    <a:lstStyle/>
                    <a:p>
                      <a:endParaRPr lang="hr-HR"/>
                    </a:p>
                  </a:txBody>
                  <a:tcPr/>
                </a:tc>
              </a:tr>
              <a:tr h="229587">
                <a:tc gridSpan="5">
                  <a:txBody>
                    <a:bodyPr/>
                    <a:lstStyle/>
                    <a:p>
                      <a:pPr marL="0" lvl="0" indent="0" algn="just">
                        <a:lnSpc>
                          <a:spcPct val="115000"/>
                        </a:lnSpc>
                        <a:spcBef>
                          <a:spcPts val="600"/>
                        </a:spcBef>
                        <a:spcAft>
                          <a:spcPts val="600"/>
                        </a:spcAft>
                        <a:buFont typeface="+mj-lt"/>
                        <a:buNone/>
                        <a:tabLst>
                          <a:tab pos="2743200" algn="ctr"/>
                          <a:tab pos="5486400" algn="r"/>
                        </a:tabLst>
                      </a:pPr>
                      <a:r>
                        <a:rPr lang="hr-HR" sz="1600" dirty="0" smtClean="0">
                          <a:effectLst/>
                        </a:rPr>
                        <a:t>3. Kvaliteta </a:t>
                      </a:r>
                      <a:r>
                        <a:rPr lang="hr-HR" sz="1600" dirty="0">
                          <a:effectLst/>
                        </a:rPr>
                        <a:t>projekta i projektnih aktivnosti</a:t>
                      </a:r>
                      <a:endParaRPr lang="hr-HR" sz="1600" dirty="0">
                        <a:effectLst/>
                        <a:latin typeface="Times New Roman"/>
                        <a:ea typeface="Times New Roman"/>
                      </a:endParaRPr>
                    </a:p>
                  </a:txBody>
                  <a:tcPr marL="49319" marR="49319" marT="0" marB="0"/>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r>
              <a:tr h="608894">
                <a:tc>
                  <a:txBody>
                    <a:bodyPr/>
                    <a:lstStyle/>
                    <a:p>
                      <a:pPr marL="457200" lvl="1" indent="0" algn="just">
                        <a:lnSpc>
                          <a:spcPct val="115000"/>
                        </a:lnSpc>
                        <a:spcBef>
                          <a:spcPts val="600"/>
                        </a:spcBef>
                        <a:spcAft>
                          <a:spcPts val="600"/>
                        </a:spcAft>
                        <a:buFont typeface="+mj-lt"/>
                        <a:buNone/>
                        <a:tabLst>
                          <a:tab pos="2743200" algn="ctr"/>
                          <a:tab pos="5486400" algn="r"/>
                        </a:tabLst>
                      </a:pPr>
                      <a:r>
                        <a:rPr lang="hr-HR" sz="1200" dirty="0">
                          <a:effectLst/>
                        </a:rPr>
                        <a:t>Kvaliteta dizajna projekta, pogotovo, prikladnost projektnih aktivnosti u odnosu na svrhu i ciljeve projekta te opravdanost uključenja partnera (ukoliko postoje)</a:t>
                      </a:r>
                      <a:endParaRPr lang="hr-HR" sz="1200" dirty="0">
                        <a:effectLst/>
                        <a:latin typeface="Times New Roman"/>
                        <a:ea typeface="Times New Roman"/>
                      </a:endParaRPr>
                    </a:p>
                  </a:txBody>
                  <a:tcPr marL="49319" marR="49319" marT="0" marB="0"/>
                </a:tc>
                <a:tc>
                  <a:txBody>
                    <a:bodyPr/>
                    <a:lstStyle/>
                    <a:p>
                      <a:pPr algn="just">
                        <a:lnSpc>
                          <a:spcPct val="115000"/>
                        </a:lnSpc>
                        <a:spcBef>
                          <a:spcPts val="600"/>
                        </a:spcBef>
                        <a:spcAft>
                          <a:spcPts val="600"/>
                        </a:spcAft>
                      </a:pPr>
                      <a:r>
                        <a:rPr lang="hr-HR" sz="1600">
                          <a:effectLst/>
                        </a:rPr>
                        <a:t>0-5</a:t>
                      </a:r>
                      <a:endParaRPr lang="hr-HR" sz="1600">
                        <a:effectLst/>
                        <a:latin typeface="Times New Roman"/>
                        <a:ea typeface="Times New Roman"/>
                      </a:endParaRPr>
                    </a:p>
                  </a:txBody>
                  <a:tcPr marL="49319" marR="49319" marT="0" marB="0"/>
                </a:tc>
                <a:tc>
                  <a:txBody>
                    <a:bodyPr/>
                    <a:lstStyle/>
                    <a:p>
                      <a:pPr algn="just">
                        <a:lnSpc>
                          <a:spcPct val="115000"/>
                        </a:lnSpc>
                        <a:spcBef>
                          <a:spcPts val="600"/>
                        </a:spcBef>
                        <a:spcAft>
                          <a:spcPts val="600"/>
                        </a:spcAft>
                      </a:pPr>
                      <a:r>
                        <a:rPr lang="hr-HR" sz="1600">
                          <a:effectLst/>
                        </a:rPr>
                        <a:t>2</a:t>
                      </a:r>
                      <a:endParaRPr lang="hr-HR" sz="1600">
                        <a:effectLst/>
                        <a:latin typeface="Times New Roman"/>
                        <a:ea typeface="Times New Roman"/>
                      </a:endParaRPr>
                    </a:p>
                  </a:txBody>
                  <a:tcPr marL="49319" marR="49319" marT="0" marB="0"/>
                </a:tc>
                <a:tc>
                  <a:txBody>
                    <a:bodyPr/>
                    <a:lstStyle/>
                    <a:p>
                      <a:pPr algn="just">
                        <a:lnSpc>
                          <a:spcPct val="115000"/>
                        </a:lnSpc>
                        <a:spcBef>
                          <a:spcPts val="600"/>
                        </a:spcBef>
                        <a:spcAft>
                          <a:spcPts val="600"/>
                        </a:spcAft>
                      </a:pPr>
                      <a:r>
                        <a:rPr lang="hr-HR" sz="1600" dirty="0">
                          <a:effectLst/>
                        </a:rPr>
                        <a:t>10</a:t>
                      </a:r>
                      <a:endParaRPr lang="hr-HR" sz="1600" dirty="0">
                        <a:effectLst/>
                        <a:latin typeface="Times New Roman"/>
                        <a:ea typeface="Times New Roman"/>
                      </a:endParaRPr>
                    </a:p>
                  </a:txBody>
                  <a:tcPr marL="49319" marR="49319" marT="0" marB="0"/>
                </a:tc>
                <a:tc rowSpan="4">
                  <a:txBody>
                    <a:bodyPr/>
                    <a:lstStyle/>
                    <a:p>
                      <a:pPr algn="ctr">
                        <a:lnSpc>
                          <a:spcPct val="115000"/>
                        </a:lnSpc>
                        <a:spcBef>
                          <a:spcPts val="600"/>
                        </a:spcBef>
                        <a:spcAft>
                          <a:spcPts val="600"/>
                        </a:spcAft>
                      </a:pPr>
                      <a:r>
                        <a:rPr lang="hr-HR" sz="1600">
                          <a:effectLst/>
                        </a:rPr>
                        <a:t>25</a:t>
                      </a:r>
                      <a:endParaRPr lang="hr-HR" sz="1600">
                        <a:effectLst/>
                        <a:latin typeface="Times New Roman"/>
                        <a:ea typeface="Times New Roman"/>
                      </a:endParaRPr>
                    </a:p>
                  </a:txBody>
                  <a:tcPr marL="49319" marR="49319" marT="0" marB="0" anchor="ctr"/>
                </a:tc>
              </a:tr>
              <a:tr h="314430">
                <a:tc>
                  <a:txBody>
                    <a:bodyPr/>
                    <a:lstStyle/>
                    <a:p>
                      <a:pPr marL="457200" lvl="1" indent="0" algn="just">
                        <a:lnSpc>
                          <a:spcPct val="115000"/>
                        </a:lnSpc>
                        <a:spcBef>
                          <a:spcPts val="600"/>
                        </a:spcBef>
                        <a:spcAft>
                          <a:spcPts val="600"/>
                        </a:spcAft>
                        <a:buFont typeface="+mj-lt"/>
                        <a:buNone/>
                        <a:tabLst>
                          <a:tab pos="2743200" algn="ctr"/>
                          <a:tab pos="5486400" algn="r"/>
                        </a:tabLst>
                      </a:pPr>
                      <a:r>
                        <a:rPr lang="hr-HR" sz="1200" dirty="0">
                          <a:effectLst/>
                        </a:rPr>
                        <a:t>Izvedivost plana provedbe i spremnost projekta za provedbu</a:t>
                      </a:r>
                      <a:endParaRPr lang="hr-HR" sz="1200" dirty="0">
                        <a:effectLst/>
                        <a:latin typeface="Times New Roman"/>
                        <a:ea typeface="Times New Roman"/>
                      </a:endParaRPr>
                    </a:p>
                  </a:txBody>
                  <a:tcPr marL="49319" marR="49319" marT="0" marB="0"/>
                </a:tc>
                <a:tc>
                  <a:txBody>
                    <a:bodyPr/>
                    <a:lstStyle/>
                    <a:p>
                      <a:pPr algn="just">
                        <a:lnSpc>
                          <a:spcPct val="115000"/>
                        </a:lnSpc>
                        <a:spcBef>
                          <a:spcPts val="600"/>
                        </a:spcBef>
                        <a:spcAft>
                          <a:spcPts val="600"/>
                        </a:spcAft>
                      </a:pPr>
                      <a:r>
                        <a:rPr lang="hr-HR" sz="1600">
                          <a:effectLst/>
                        </a:rPr>
                        <a:t>0-5</a:t>
                      </a:r>
                      <a:endParaRPr lang="hr-HR" sz="1600">
                        <a:effectLst/>
                        <a:latin typeface="Times New Roman"/>
                        <a:ea typeface="Times New Roman"/>
                      </a:endParaRPr>
                    </a:p>
                  </a:txBody>
                  <a:tcPr marL="49319" marR="49319" marT="0" marB="0"/>
                </a:tc>
                <a:tc>
                  <a:txBody>
                    <a:bodyPr/>
                    <a:lstStyle/>
                    <a:p>
                      <a:pPr algn="just">
                        <a:lnSpc>
                          <a:spcPct val="115000"/>
                        </a:lnSpc>
                        <a:spcBef>
                          <a:spcPts val="600"/>
                        </a:spcBef>
                        <a:spcAft>
                          <a:spcPts val="600"/>
                        </a:spcAft>
                      </a:pPr>
                      <a:r>
                        <a:rPr lang="hr-HR" sz="1600">
                          <a:effectLst/>
                        </a:rPr>
                        <a:t>1</a:t>
                      </a:r>
                      <a:endParaRPr lang="hr-HR" sz="1600">
                        <a:effectLst/>
                        <a:latin typeface="Times New Roman"/>
                        <a:ea typeface="Times New Roman"/>
                      </a:endParaRPr>
                    </a:p>
                  </a:txBody>
                  <a:tcPr marL="49319" marR="49319" marT="0" marB="0"/>
                </a:tc>
                <a:tc>
                  <a:txBody>
                    <a:bodyPr/>
                    <a:lstStyle/>
                    <a:p>
                      <a:pPr algn="just">
                        <a:lnSpc>
                          <a:spcPct val="115000"/>
                        </a:lnSpc>
                        <a:spcBef>
                          <a:spcPts val="600"/>
                        </a:spcBef>
                        <a:spcAft>
                          <a:spcPts val="600"/>
                        </a:spcAft>
                      </a:pPr>
                      <a:r>
                        <a:rPr lang="hr-HR" sz="1600" dirty="0">
                          <a:effectLst/>
                        </a:rPr>
                        <a:t>5</a:t>
                      </a:r>
                      <a:endParaRPr lang="hr-HR" sz="1600" dirty="0">
                        <a:effectLst/>
                        <a:latin typeface="Times New Roman"/>
                        <a:ea typeface="Times New Roman"/>
                      </a:endParaRPr>
                    </a:p>
                  </a:txBody>
                  <a:tcPr marL="49319" marR="49319" marT="0" marB="0"/>
                </a:tc>
                <a:tc vMerge="1">
                  <a:txBody>
                    <a:bodyPr/>
                    <a:lstStyle/>
                    <a:p>
                      <a:endParaRPr lang="hr-HR"/>
                    </a:p>
                  </a:txBody>
                  <a:tcPr/>
                </a:tc>
              </a:tr>
              <a:tr h="229587">
                <a:tc>
                  <a:txBody>
                    <a:bodyPr/>
                    <a:lstStyle/>
                    <a:p>
                      <a:pPr marL="457200" lvl="1" indent="0" algn="just">
                        <a:lnSpc>
                          <a:spcPct val="115000"/>
                        </a:lnSpc>
                        <a:spcBef>
                          <a:spcPts val="600"/>
                        </a:spcBef>
                        <a:spcAft>
                          <a:spcPts val="600"/>
                        </a:spcAft>
                        <a:buFont typeface="+mj-lt"/>
                        <a:buNone/>
                        <a:tabLst>
                          <a:tab pos="2743200" algn="ctr"/>
                          <a:tab pos="5486400" algn="r"/>
                        </a:tabLst>
                      </a:pPr>
                      <a:r>
                        <a:rPr lang="hr-HR" sz="1200" dirty="0">
                          <a:effectLst/>
                        </a:rPr>
                        <a:t>Dodana vrijednost</a:t>
                      </a:r>
                      <a:endParaRPr lang="hr-HR" sz="1200" dirty="0">
                        <a:effectLst/>
                        <a:latin typeface="Times New Roman"/>
                        <a:ea typeface="Times New Roman"/>
                      </a:endParaRPr>
                    </a:p>
                  </a:txBody>
                  <a:tcPr marL="49319" marR="49319" marT="0" marB="0"/>
                </a:tc>
                <a:tc>
                  <a:txBody>
                    <a:bodyPr/>
                    <a:lstStyle/>
                    <a:p>
                      <a:pPr algn="just">
                        <a:lnSpc>
                          <a:spcPct val="115000"/>
                        </a:lnSpc>
                        <a:spcBef>
                          <a:spcPts val="600"/>
                        </a:spcBef>
                        <a:spcAft>
                          <a:spcPts val="600"/>
                        </a:spcAft>
                      </a:pPr>
                      <a:r>
                        <a:rPr lang="hr-HR" sz="1600">
                          <a:effectLst/>
                        </a:rPr>
                        <a:t>0-5</a:t>
                      </a:r>
                      <a:endParaRPr lang="hr-HR" sz="1600">
                        <a:effectLst/>
                        <a:latin typeface="Times New Roman"/>
                        <a:ea typeface="Times New Roman"/>
                      </a:endParaRPr>
                    </a:p>
                  </a:txBody>
                  <a:tcPr marL="49319" marR="49319" marT="0" marB="0"/>
                </a:tc>
                <a:tc>
                  <a:txBody>
                    <a:bodyPr/>
                    <a:lstStyle/>
                    <a:p>
                      <a:pPr algn="just">
                        <a:lnSpc>
                          <a:spcPct val="115000"/>
                        </a:lnSpc>
                        <a:spcBef>
                          <a:spcPts val="600"/>
                        </a:spcBef>
                        <a:spcAft>
                          <a:spcPts val="600"/>
                        </a:spcAft>
                      </a:pPr>
                      <a:r>
                        <a:rPr lang="hr-HR" sz="1600">
                          <a:effectLst/>
                        </a:rPr>
                        <a:t>1</a:t>
                      </a:r>
                      <a:endParaRPr lang="hr-HR" sz="1600">
                        <a:effectLst/>
                        <a:latin typeface="Times New Roman"/>
                        <a:ea typeface="Times New Roman"/>
                      </a:endParaRPr>
                    </a:p>
                  </a:txBody>
                  <a:tcPr marL="49319" marR="49319" marT="0" marB="0"/>
                </a:tc>
                <a:tc>
                  <a:txBody>
                    <a:bodyPr/>
                    <a:lstStyle/>
                    <a:p>
                      <a:pPr algn="just">
                        <a:lnSpc>
                          <a:spcPct val="115000"/>
                        </a:lnSpc>
                        <a:spcBef>
                          <a:spcPts val="600"/>
                        </a:spcBef>
                        <a:spcAft>
                          <a:spcPts val="600"/>
                        </a:spcAft>
                      </a:pPr>
                      <a:r>
                        <a:rPr lang="hr-HR" sz="1600" dirty="0">
                          <a:effectLst/>
                        </a:rPr>
                        <a:t>5</a:t>
                      </a:r>
                      <a:endParaRPr lang="hr-HR" sz="1600" dirty="0">
                        <a:effectLst/>
                        <a:latin typeface="Times New Roman"/>
                        <a:ea typeface="Times New Roman"/>
                      </a:endParaRPr>
                    </a:p>
                  </a:txBody>
                  <a:tcPr marL="49319" marR="49319" marT="0" marB="0"/>
                </a:tc>
                <a:tc vMerge="1">
                  <a:txBody>
                    <a:bodyPr/>
                    <a:lstStyle/>
                    <a:p>
                      <a:endParaRPr lang="hr-HR"/>
                    </a:p>
                  </a:txBody>
                  <a:tcPr/>
                </a:tc>
              </a:tr>
              <a:tr h="229587">
                <a:tc>
                  <a:txBody>
                    <a:bodyPr/>
                    <a:lstStyle/>
                    <a:p>
                      <a:pPr marL="457200" lvl="1" indent="0" algn="just">
                        <a:lnSpc>
                          <a:spcPct val="115000"/>
                        </a:lnSpc>
                        <a:spcBef>
                          <a:spcPts val="600"/>
                        </a:spcBef>
                        <a:spcAft>
                          <a:spcPts val="600"/>
                        </a:spcAft>
                        <a:buFont typeface="+mj-lt"/>
                        <a:buNone/>
                        <a:tabLst>
                          <a:tab pos="2743200" algn="ctr"/>
                          <a:tab pos="5486400" algn="r"/>
                        </a:tabLst>
                      </a:pPr>
                      <a:r>
                        <a:rPr lang="hr-HR" sz="1200" dirty="0">
                          <a:effectLst/>
                        </a:rPr>
                        <a:t>Procjena rizika u provedbi projekta</a:t>
                      </a:r>
                      <a:endParaRPr lang="hr-HR" sz="1200" dirty="0">
                        <a:effectLst/>
                        <a:latin typeface="Times New Roman"/>
                        <a:ea typeface="Times New Roman"/>
                      </a:endParaRPr>
                    </a:p>
                  </a:txBody>
                  <a:tcPr marL="49319" marR="49319" marT="0" marB="0"/>
                </a:tc>
                <a:tc>
                  <a:txBody>
                    <a:bodyPr/>
                    <a:lstStyle/>
                    <a:p>
                      <a:pPr algn="just">
                        <a:lnSpc>
                          <a:spcPct val="115000"/>
                        </a:lnSpc>
                        <a:spcBef>
                          <a:spcPts val="600"/>
                        </a:spcBef>
                        <a:spcAft>
                          <a:spcPts val="600"/>
                        </a:spcAft>
                      </a:pPr>
                      <a:r>
                        <a:rPr lang="hr-HR" sz="1600">
                          <a:effectLst/>
                        </a:rPr>
                        <a:t>0-5</a:t>
                      </a:r>
                      <a:endParaRPr lang="hr-HR" sz="1600">
                        <a:effectLst/>
                        <a:latin typeface="Times New Roman"/>
                        <a:ea typeface="Times New Roman"/>
                      </a:endParaRPr>
                    </a:p>
                  </a:txBody>
                  <a:tcPr marL="49319" marR="49319" marT="0" marB="0"/>
                </a:tc>
                <a:tc>
                  <a:txBody>
                    <a:bodyPr/>
                    <a:lstStyle/>
                    <a:p>
                      <a:pPr algn="just">
                        <a:lnSpc>
                          <a:spcPct val="115000"/>
                        </a:lnSpc>
                        <a:spcBef>
                          <a:spcPts val="600"/>
                        </a:spcBef>
                        <a:spcAft>
                          <a:spcPts val="600"/>
                        </a:spcAft>
                      </a:pPr>
                      <a:r>
                        <a:rPr lang="hr-HR" sz="1600">
                          <a:effectLst/>
                        </a:rPr>
                        <a:t>1</a:t>
                      </a:r>
                      <a:endParaRPr lang="hr-HR" sz="1600">
                        <a:effectLst/>
                        <a:latin typeface="Times New Roman"/>
                        <a:ea typeface="Times New Roman"/>
                      </a:endParaRPr>
                    </a:p>
                  </a:txBody>
                  <a:tcPr marL="49319" marR="49319" marT="0" marB="0"/>
                </a:tc>
                <a:tc>
                  <a:txBody>
                    <a:bodyPr/>
                    <a:lstStyle/>
                    <a:p>
                      <a:pPr algn="just">
                        <a:lnSpc>
                          <a:spcPct val="115000"/>
                        </a:lnSpc>
                        <a:spcBef>
                          <a:spcPts val="600"/>
                        </a:spcBef>
                        <a:spcAft>
                          <a:spcPts val="600"/>
                        </a:spcAft>
                      </a:pPr>
                      <a:r>
                        <a:rPr lang="hr-HR" sz="1600" dirty="0">
                          <a:effectLst/>
                        </a:rPr>
                        <a:t>5</a:t>
                      </a:r>
                      <a:endParaRPr lang="hr-HR" sz="1600" dirty="0">
                        <a:effectLst/>
                        <a:latin typeface="Times New Roman"/>
                        <a:ea typeface="Times New Roman"/>
                      </a:endParaRPr>
                    </a:p>
                  </a:txBody>
                  <a:tcPr marL="49319" marR="49319" marT="0" marB="0"/>
                </a:tc>
                <a:tc vMerge="1">
                  <a:txBody>
                    <a:bodyPr/>
                    <a:lstStyle/>
                    <a:p>
                      <a:endParaRPr lang="hr-HR"/>
                    </a:p>
                  </a:txBody>
                  <a:tcPr/>
                </a:tc>
              </a:tr>
            </a:tbl>
          </a:graphicData>
        </a:graphic>
      </p:graphicFrame>
      <p:sp>
        <p:nvSpPr>
          <p:cNvPr id="8" name="Rectangle 4"/>
          <p:cNvSpPr>
            <a:spLocks noChangeArrowheads="1"/>
          </p:cNvSpPr>
          <p:nvPr/>
        </p:nvSpPr>
        <p:spPr bwMode="auto">
          <a:xfrm>
            <a:off x="2981325" y="940491"/>
            <a:ext cx="184706" cy="646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28" tIns="45715" rIns="91428" bIns="45715" numCol="1" anchor="ctr" anchorCtr="0" compatLnSpc="1">
            <a:prstTxWarp prst="textNoShape">
              <a:avLst/>
            </a:prstTxWarp>
            <a:spAutoFit/>
          </a:bodyPr>
          <a:lstStyle/>
          <a:p>
            <a:pPr defTabSz="914286"/>
            <a:r>
              <a:rPr lang="hr-HR" altLang="sr-Latn-RS" sz="1800">
                <a:latin typeface="Arial" pitchFamily="34" charset="0"/>
                <a:cs typeface="Arial" pitchFamily="34" charset="0"/>
              </a:rPr>
              <a:t/>
            </a:r>
            <a:br>
              <a:rPr lang="hr-HR" altLang="sr-Latn-RS" sz="1800">
                <a:latin typeface="Arial" pitchFamily="34" charset="0"/>
                <a:cs typeface="Arial" pitchFamily="34" charset="0"/>
              </a:rPr>
            </a:br>
            <a:endParaRPr lang="hr-HR" altLang="sr-Latn-RS" sz="1800">
              <a:latin typeface="Arial" pitchFamily="34" charset="0"/>
              <a:cs typeface="Arial" pitchFamily="34" charset="0"/>
            </a:endParaRPr>
          </a:p>
        </p:txBody>
      </p:sp>
      <p:sp>
        <p:nvSpPr>
          <p:cNvPr id="10" name="Rectangle 6"/>
          <p:cNvSpPr>
            <a:spLocks noChangeArrowheads="1"/>
          </p:cNvSpPr>
          <p:nvPr/>
        </p:nvSpPr>
        <p:spPr bwMode="auto">
          <a:xfrm>
            <a:off x="8220499" y="1384777"/>
            <a:ext cx="210290" cy="230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28" tIns="45715" rIns="91428" bIns="45715" numCol="1" anchor="ctr" anchorCtr="0" compatLnSpc="1">
            <a:prstTxWarp prst="textNoShape">
              <a:avLst/>
            </a:prstTxWarp>
            <a:spAutoFit/>
          </a:bodyPr>
          <a:lstStyle/>
          <a:p>
            <a:pPr algn="just" defTabSz="914286"/>
            <a:r>
              <a:rPr lang="en-GB" altLang="sr-Latn-RS" sz="900" baseline="30000" dirty="0">
                <a:latin typeface="Times New Roman" pitchFamily="18" charset="0"/>
                <a:ea typeface="Calibri" pitchFamily="34" charset="0"/>
                <a:cs typeface="Times New Roman" pitchFamily="18" charset="0"/>
                <a:hlinkClick r:id=""/>
              </a:rPr>
              <a:t>[</a:t>
            </a:r>
            <a:endParaRPr lang="hr-HR" altLang="sr-Latn-RS" sz="1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OPP1.eps"/>
          <p:cNvPicPr>
            <a:picLocks noChangeAspect="1"/>
          </p:cNvPicPr>
          <p:nvPr/>
        </p:nvPicPr>
        <p:blipFill>
          <a:blip r:embed="rId3"/>
          <a:srcRect/>
          <a:stretch>
            <a:fillRect/>
          </a:stretch>
        </p:blipFill>
        <p:spPr bwMode="auto">
          <a:xfrm>
            <a:off x="1589" y="0"/>
            <a:ext cx="10685462" cy="7562850"/>
          </a:xfrm>
          <a:prstGeom prst="rect">
            <a:avLst/>
          </a:prstGeom>
          <a:noFill/>
          <a:ln w="9525">
            <a:noFill/>
            <a:miter lim="800000"/>
            <a:headEnd/>
            <a:tailEnd/>
          </a:ln>
        </p:spPr>
      </p:pic>
      <p:sp>
        <p:nvSpPr>
          <p:cNvPr id="3075" name="Title 1"/>
          <p:cNvSpPr>
            <a:spLocks noGrp="1"/>
          </p:cNvSpPr>
          <p:nvPr>
            <p:ph type="title"/>
          </p:nvPr>
        </p:nvSpPr>
        <p:spPr>
          <a:xfrm>
            <a:off x="534988" y="181025"/>
            <a:ext cx="9201150" cy="957262"/>
          </a:xfrm>
        </p:spPr>
        <p:txBody>
          <a:bodyPr/>
          <a:lstStyle/>
          <a:p>
            <a:pPr eaLnBrk="1" hangingPunct="1"/>
            <a:r>
              <a:rPr lang="hr-HR" sz="4000" dirty="0" smtClean="0"/>
              <a:t>KORAK 3: ODABIR PROJEKATA</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103797448"/>
              </p:ext>
            </p:extLst>
          </p:nvPr>
        </p:nvGraphicFramePr>
        <p:xfrm>
          <a:off x="231750" y="1842262"/>
          <a:ext cx="10009112" cy="4334196"/>
        </p:xfrm>
        <a:graphic>
          <a:graphicData uri="http://schemas.openxmlformats.org/drawingml/2006/table">
            <a:tbl>
              <a:tblPr firstRow="1" firstCol="1" bandRow="1">
                <a:tableStyleId>{5C22544A-7EE6-4342-B048-85BDC9FD1C3A}</a:tableStyleId>
              </a:tblPr>
              <a:tblGrid>
                <a:gridCol w="4933511"/>
                <a:gridCol w="1370635"/>
                <a:gridCol w="1101920"/>
                <a:gridCol w="1232411"/>
                <a:gridCol w="1370635"/>
              </a:tblGrid>
              <a:tr h="425200">
                <a:tc>
                  <a:txBody>
                    <a:bodyPr/>
                    <a:lstStyle/>
                    <a:p>
                      <a:pPr algn="ctr">
                        <a:lnSpc>
                          <a:spcPct val="115000"/>
                        </a:lnSpc>
                        <a:spcBef>
                          <a:spcPts val="600"/>
                        </a:spcBef>
                        <a:spcAft>
                          <a:spcPts val="600"/>
                        </a:spcAft>
                      </a:pPr>
                      <a:r>
                        <a:rPr lang="hr-HR" sz="1200" dirty="0">
                          <a:effectLst/>
                          <a:latin typeface="+mn-lt"/>
                          <a:ea typeface="Times New Roman"/>
                        </a:rPr>
                        <a:t> </a:t>
                      </a:r>
                    </a:p>
                  </a:txBody>
                  <a:tcPr marL="68580" marR="68580" marT="0" marB="0"/>
                </a:tc>
                <a:tc>
                  <a:txBody>
                    <a:bodyPr/>
                    <a:lstStyle/>
                    <a:p>
                      <a:pPr algn="just">
                        <a:lnSpc>
                          <a:spcPct val="115000"/>
                        </a:lnSpc>
                        <a:spcBef>
                          <a:spcPts val="600"/>
                        </a:spcBef>
                        <a:spcAft>
                          <a:spcPts val="600"/>
                        </a:spcAft>
                      </a:pPr>
                      <a:r>
                        <a:rPr lang="hr-HR" sz="1400" dirty="0">
                          <a:effectLst/>
                          <a:latin typeface="+mn-lt"/>
                          <a:ea typeface="Times New Roman"/>
                        </a:rPr>
                        <a:t>Bodovna skala</a:t>
                      </a:r>
                    </a:p>
                  </a:txBody>
                  <a:tcPr marL="68580" marR="68580" marT="0" marB="0"/>
                </a:tc>
                <a:tc>
                  <a:txBody>
                    <a:bodyPr/>
                    <a:lstStyle/>
                    <a:p>
                      <a:pPr algn="just">
                        <a:lnSpc>
                          <a:spcPct val="115000"/>
                        </a:lnSpc>
                        <a:spcBef>
                          <a:spcPts val="600"/>
                        </a:spcBef>
                        <a:spcAft>
                          <a:spcPts val="600"/>
                        </a:spcAft>
                      </a:pPr>
                      <a:r>
                        <a:rPr lang="hr-HR" sz="1400" dirty="0">
                          <a:effectLst/>
                          <a:latin typeface="+mn-lt"/>
                          <a:ea typeface="Times New Roman"/>
                        </a:rPr>
                        <a:t>Koeficijent</a:t>
                      </a:r>
                    </a:p>
                  </a:txBody>
                  <a:tcPr marL="68580" marR="68580" marT="0" marB="0"/>
                </a:tc>
                <a:tc>
                  <a:txBody>
                    <a:bodyPr/>
                    <a:lstStyle/>
                    <a:p>
                      <a:pPr algn="just">
                        <a:lnSpc>
                          <a:spcPct val="115000"/>
                        </a:lnSpc>
                        <a:spcBef>
                          <a:spcPts val="600"/>
                        </a:spcBef>
                        <a:spcAft>
                          <a:spcPts val="600"/>
                        </a:spcAft>
                      </a:pPr>
                      <a:r>
                        <a:rPr lang="hr-HR" sz="1400" dirty="0">
                          <a:effectLst/>
                          <a:latin typeface="+mn-lt"/>
                          <a:ea typeface="Times New Roman"/>
                        </a:rPr>
                        <a:t>Maksimalan broj bodova</a:t>
                      </a:r>
                    </a:p>
                  </a:txBody>
                  <a:tcPr marL="68580" marR="68580" marT="0" marB="0"/>
                </a:tc>
                <a:tc>
                  <a:txBody>
                    <a:bodyPr/>
                    <a:lstStyle/>
                    <a:p>
                      <a:pPr algn="ctr">
                        <a:lnSpc>
                          <a:spcPct val="115000"/>
                        </a:lnSpc>
                        <a:spcBef>
                          <a:spcPts val="600"/>
                        </a:spcBef>
                        <a:spcAft>
                          <a:spcPts val="600"/>
                        </a:spcAft>
                      </a:pPr>
                      <a:r>
                        <a:rPr lang="hr-HR" sz="1400" b="1" dirty="0">
                          <a:effectLst/>
                          <a:latin typeface="+mn-lt"/>
                          <a:ea typeface="Times New Roman"/>
                        </a:rPr>
                        <a:t>Ukupan broj bodova</a:t>
                      </a:r>
                      <a:endParaRPr lang="hr-HR" sz="1400" dirty="0">
                        <a:effectLst/>
                        <a:latin typeface="+mn-lt"/>
                        <a:ea typeface="Times New Roman"/>
                      </a:endParaRPr>
                    </a:p>
                  </a:txBody>
                  <a:tcPr marL="68580" marR="68580" marT="0" marB="0"/>
                </a:tc>
              </a:tr>
              <a:tr h="212600">
                <a:tc gridSpan="5">
                  <a:txBody>
                    <a:bodyPr/>
                    <a:lstStyle/>
                    <a:p>
                      <a:pPr algn="l">
                        <a:lnSpc>
                          <a:spcPct val="115000"/>
                        </a:lnSpc>
                        <a:spcBef>
                          <a:spcPts val="600"/>
                        </a:spcBef>
                        <a:spcAft>
                          <a:spcPts val="600"/>
                        </a:spcAft>
                      </a:pPr>
                      <a:r>
                        <a:rPr lang="pl-PL" sz="1400" dirty="0" smtClean="0">
                          <a:effectLst/>
                          <a:latin typeface="+mn-lt"/>
                          <a:ea typeface="Times New Roman"/>
                        </a:rPr>
                        <a:t>4.</a:t>
                      </a:r>
                      <a:r>
                        <a:rPr lang="pl-PL" sz="1400" baseline="0" dirty="0" smtClean="0">
                          <a:effectLst/>
                          <a:latin typeface="+mn-lt"/>
                          <a:ea typeface="Times New Roman"/>
                        </a:rPr>
                        <a:t> </a:t>
                      </a:r>
                      <a:r>
                        <a:rPr lang="pl-PL" sz="1400" dirty="0" smtClean="0">
                          <a:effectLst/>
                          <a:latin typeface="+mn-lt"/>
                          <a:ea typeface="Times New Roman"/>
                        </a:rPr>
                        <a:t>Doprinos indikatorima Operativnog programa Regionalna konkurentnost 2007.-2013. </a:t>
                      </a:r>
                      <a:endParaRPr lang="hr-HR" sz="1400" dirty="0">
                        <a:effectLst/>
                        <a:latin typeface="+mn-lt"/>
                        <a:ea typeface="Times New Roman"/>
                      </a:endParaRPr>
                    </a:p>
                  </a:txBody>
                  <a:tcPr marL="68580" marR="68580" marT="0" marB="0"/>
                </a:tc>
                <a:tc hMerge="1">
                  <a:txBody>
                    <a:bodyPr/>
                    <a:lstStyle/>
                    <a:p>
                      <a:pPr algn="just">
                        <a:lnSpc>
                          <a:spcPct val="115000"/>
                        </a:lnSpc>
                        <a:spcBef>
                          <a:spcPts val="600"/>
                        </a:spcBef>
                        <a:spcAft>
                          <a:spcPts val="600"/>
                        </a:spcAft>
                      </a:pPr>
                      <a:endParaRPr lang="hr-HR" sz="1200" dirty="0">
                        <a:effectLst/>
                        <a:latin typeface="Times New Roman"/>
                        <a:ea typeface="Times New Roman"/>
                      </a:endParaRPr>
                    </a:p>
                  </a:txBody>
                  <a:tcPr marL="68580" marR="68580" marT="0" marB="0"/>
                </a:tc>
                <a:tc hMerge="1">
                  <a:txBody>
                    <a:bodyPr/>
                    <a:lstStyle/>
                    <a:p>
                      <a:pPr algn="just">
                        <a:lnSpc>
                          <a:spcPct val="115000"/>
                        </a:lnSpc>
                        <a:spcBef>
                          <a:spcPts val="600"/>
                        </a:spcBef>
                        <a:spcAft>
                          <a:spcPts val="600"/>
                        </a:spcAft>
                      </a:pPr>
                      <a:endParaRPr lang="hr-HR" sz="1200" dirty="0">
                        <a:effectLst/>
                        <a:latin typeface="Times New Roman"/>
                        <a:ea typeface="Times New Roman"/>
                      </a:endParaRPr>
                    </a:p>
                  </a:txBody>
                  <a:tcPr marL="68580" marR="68580" marT="0" marB="0"/>
                </a:tc>
                <a:tc hMerge="1">
                  <a:txBody>
                    <a:bodyPr/>
                    <a:lstStyle/>
                    <a:p>
                      <a:pPr algn="just">
                        <a:lnSpc>
                          <a:spcPct val="115000"/>
                        </a:lnSpc>
                        <a:spcBef>
                          <a:spcPts val="600"/>
                        </a:spcBef>
                        <a:spcAft>
                          <a:spcPts val="600"/>
                        </a:spcAft>
                      </a:pPr>
                      <a:endParaRPr lang="hr-HR" sz="1200" dirty="0">
                        <a:effectLst/>
                        <a:latin typeface="Times New Roman"/>
                        <a:ea typeface="Times New Roman"/>
                      </a:endParaRPr>
                    </a:p>
                  </a:txBody>
                  <a:tcPr marL="68580" marR="68580" marT="0" marB="0"/>
                </a:tc>
                <a:tc hMerge="1">
                  <a:txBody>
                    <a:bodyPr/>
                    <a:lstStyle/>
                    <a:p>
                      <a:pPr algn="ctr">
                        <a:lnSpc>
                          <a:spcPct val="115000"/>
                        </a:lnSpc>
                        <a:spcBef>
                          <a:spcPts val="600"/>
                        </a:spcBef>
                        <a:spcAft>
                          <a:spcPts val="600"/>
                        </a:spcAft>
                      </a:pPr>
                      <a:endParaRPr lang="hr-HR" sz="1200" dirty="0">
                        <a:effectLst/>
                        <a:latin typeface="Times New Roman"/>
                        <a:ea typeface="Times New Roman"/>
                      </a:endParaRPr>
                    </a:p>
                  </a:txBody>
                  <a:tcPr marL="68580" marR="68580" marT="0" marB="0"/>
                </a:tc>
              </a:tr>
              <a:tr h="212600">
                <a:tc>
                  <a:txBody>
                    <a:bodyPr/>
                    <a:lstStyle/>
                    <a:p>
                      <a:pPr marL="457200" lvl="1" indent="0" algn="just">
                        <a:lnSpc>
                          <a:spcPct val="115000"/>
                        </a:lnSpc>
                        <a:spcBef>
                          <a:spcPts val="600"/>
                        </a:spcBef>
                        <a:spcAft>
                          <a:spcPts val="600"/>
                        </a:spcAft>
                        <a:buFont typeface="+mj-lt"/>
                        <a:buNone/>
                        <a:tabLst>
                          <a:tab pos="2743200" algn="ctr"/>
                          <a:tab pos="5486400" algn="r"/>
                        </a:tabLst>
                      </a:pPr>
                      <a:r>
                        <a:rPr lang="hr-HR" sz="1400" dirty="0">
                          <a:effectLst/>
                          <a:latin typeface="+mn-lt"/>
                        </a:rPr>
                        <a:t>Nova radna mjesta (Kategorije A, B i C i D)</a:t>
                      </a:r>
                      <a:endParaRPr lang="hr-HR" sz="1400" dirty="0">
                        <a:effectLst/>
                        <a:latin typeface="+mn-lt"/>
                        <a:ea typeface="Times New Roman"/>
                      </a:endParaRPr>
                    </a:p>
                  </a:txBody>
                  <a:tcPr marL="68580" marR="68580" marT="0" marB="0"/>
                </a:tc>
                <a:tc>
                  <a:txBody>
                    <a:bodyPr/>
                    <a:lstStyle/>
                    <a:p>
                      <a:pPr algn="just">
                        <a:lnSpc>
                          <a:spcPct val="115000"/>
                        </a:lnSpc>
                        <a:spcBef>
                          <a:spcPts val="600"/>
                        </a:spcBef>
                        <a:spcAft>
                          <a:spcPts val="600"/>
                        </a:spcAft>
                      </a:pPr>
                      <a:r>
                        <a:rPr lang="hr-HR" sz="1600" dirty="0">
                          <a:effectLst/>
                          <a:latin typeface="+mn-lt"/>
                        </a:rPr>
                        <a:t>0-5</a:t>
                      </a:r>
                      <a:endParaRPr lang="hr-HR" sz="1600" dirty="0">
                        <a:effectLst/>
                        <a:latin typeface="+mn-lt"/>
                        <a:ea typeface="Times New Roman"/>
                      </a:endParaRPr>
                    </a:p>
                  </a:txBody>
                  <a:tcPr marL="68580" marR="68580" marT="0" marB="0"/>
                </a:tc>
                <a:tc>
                  <a:txBody>
                    <a:bodyPr/>
                    <a:lstStyle/>
                    <a:p>
                      <a:pPr algn="just">
                        <a:lnSpc>
                          <a:spcPct val="115000"/>
                        </a:lnSpc>
                        <a:spcBef>
                          <a:spcPts val="600"/>
                        </a:spcBef>
                        <a:spcAft>
                          <a:spcPts val="600"/>
                        </a:spcAft>
                      </a:pPr>
                      <a:r>
                        <a:rPr lang="hr-HR" sz="1600">
                          <a:effectLst/>
                          <a:latin typeface="+mn-lt"/>
                        </a:rPr>
                        <a:t>2</a:t>
                      </a:r>
                      <a:endParaRPr lang="hr-HR" sz="1600">
                        <a:effectLst/>
                        <a:latin typeface="+mn-lt"/>
                        <a:ea typeface="Times New Roman"/>
                      </a:endParaRPr>
                    </a:p>
                  </a:txBody>
                  <a:tcPr marL="68580" marR="68580" marT="0" marB="0"/>
                </a:tc>
                <a:tc>
                  <a:txBody>
                    <a:bodyPr/>
                    <a:lstStyle/>
                    <a:p>
                      <a:pPr algn="just">
                        <a:lnSpc>
                          <a:spcPct val="115000"/>
                        </a:lnSpc>
                        <a:spcBef>
                          <a:spcPts val="600"/>
                        </a:spcBef>
                        <a:spcAft>
                          <a:spcPts val="600"/>
                        </a:spcAft>
                      </a:pPr>
                      <a:r>
                        <a:rPr lang="hr-HR" sz="1600">
                          <a:effectLst/>
                          <a:latin typeface="+mn-lt"/>
                        </a:rPr>
                        <a:t>10</a:t>
                      </a:r>
                      <a:endParaRPr lang="hr-HR" sz="1600">
                        <a:effectLst/>
                        <a:latin typeface="+mn-lt"/>
                        <a:ea typeface="Times New Roman"/>
                      </a:endParaRPr>
                    </a:p>
                  </a:txBody>
                  <a:tcPr marL="68580" marR="68580" marT="0" marB="0"/>
                </a:tc>
                <a:tc rowSpan="3">
                  <a:txBody>
                    <a:bodyPr/>
                    <a:lstStyle/>
                    <a:p>
                      <a:pPr algn="ctr">
                        <a:lnSpc>
                          <a:spcPct val="115000"/>
                        </a:lnSpc>
                        <a:spcBef>
                          <a:spcPts val="600"/>
                        </a:spcBef>
                        <a:spcAft>
                          <a:spcPts val="600"/>
                        </a:spcAft>
                      </a:pPr>
                      <a:r>
                        <a:rPr lang="hr-HR" sz="1600">
                          <a:effectLst/>
                          <a:latin typeface="+mn-lt"/>
                        </a:rPr>
                        <a:t>20</a:t>
                      </a:r>
                      <a:endParaRPr lang="hr-HR" sz="1600">
                        <a:effectLst/>
                        <a:latin typeface="+mn-lt"/>
                        <a:ea typeface="Times New Roman"/>
                      </a:endParaRPr>
                    </a:p>
                  </a:txBody>
                  <a:tcPr marL="68580" marR="68580" marT="0" marB="0" anchor="ctr"/>
                </a:tc>
              </a:tr>
              <a:tr h="425200">
                <a:tc>
                  <a:txBody>
                    <a:bodyPr/>
                    <a:lstStyle/>
                    <a:p>
                      <a:pPr marL="457200" lvl="1" indent="0" algn="just">
                        <a:lnSpc>
                          <a:spcPct val="115000"/>
                        </a:lnSpc>
                        <a:spcBef>
                          <a:spcPts val="600"/>
                        </a:spcBef>
                        <a:spcAft>
                          <a:spcPts val="600"/>
                        </a:spcAft>
                        <a:buFont typeface="+mj-lt"/>
                        <a:buNone/>
                        <a:tabLst>
                          <a:tab pos="2743200" algn="ctr"/>
                          <a:tab pos="5486400" algn="r"/>
                        </a:tabLst>
                      </a:pPr>
                      <a:r>
                        <a:rPr lang="hr-HR" sz="1400" dirty="0">
                          <a:effectLst/>
                          <a:latin typeface="+mn-lt"/>
                        </a:rPr>
                        <a:t>Mala i srednja poduzeća osnovana/proširena unutar nove/unaprijeđene infrastrukture (Kategorije A, B i C)</a:t>
                      </a:r>
                      <a:endParaRPr lang="hr-HR" sz="1400" dirty="0">
                        <a:effectLst/>
                        <a:latin typeface="+mn-lt"/>
                        <a:ea typeface="Times New Roman"/>
                      </a:endParaRPr>
                    </a:p>
                  </a:txBody>
                  <a:tcPr marL="68580" marR="68580" marT="0" marB="0"/>
                </a:tc>
                <a:tc>
                  <a:txBody>
                    <a:bodyPr/>
                    <a:lstStyle/>
                    <a:p>
                      <a:pPr algn="just">
                        <a:lnSpc>
                          <a:spcPct val="115000"/>
                        </a:lnSpc>
                        <a:spcBef>
                          <a:spcPts val="600"/>
                        </a:spcBef>
                        <a:spcAft>
                          <a:spcPts val="600"/>
                        </a:spcAft>
                      </a:pPr>
                      <a:r>
                        <a:rPr lang="hr-HR" sz="1600" dirty="0">
                          <a:effectLst/>
                          <a:latin typeface="+mn-lt"/>
                        </a:rPr>
                        <a:t>0-5</a:t>
                      </a:r>
                      <a:endParaRPr lang="hr-HR" sz="1600" dirty="0">
                        <a:effectLst/>
                        <a:latin typeface="+mn-lt"/>
                        <a:ea typeface="Times New Roman"/>
                      </a:endParaRPr>
                    </a:p>
                  </a:txBody>
                  <a:tcPr marL="68580" marR="68580" marT="0" marB="0"/>
                </a:tc>
                <a:tc>
                  <a:txBody>
                    <a:bodyPr/>
                    <a:lstStyle/>
                    <a:p>
                      <a:pPr algn="just">
                        <a:lnSpc>
                          <a:spcPct val="115000"/>
                        </a:lnSpc>
                        <a:spcBef>
                          <a:spcPts val="600"/>
                        </a:spcBef>
                        <a:spcAft>
                          <a:spcPts val="600"/>
                        </a:spcAft>
                      </a:pPr>
                      <a:r>
                        <a:rPr lang="hr-HR" sz="1600" dirty="0">
                          <a:effectLst/>
                          <a:latin typeface="+mn-lt"/>
                        </a:rPr>
                        <a:t>2</a:t>
                      </a:r>
                      <a:endParaRPr lang="hr-HR" sz="1600" dirty="0">
                        <a:effectLst/>
                        <a:latin typeface="+mn-lt"/>
                        <a:ea typeface="Times New Roman"/>
                      </a:endParaRPr>
                    </a:p>
                  </a:txBody>
                  <a:tcPr marL="68580" marR="68580" marT="0" marB="0"/>
                </a:tc>
                <a:tc>
                  <a:txBody>
                    <a:bodyPr/>
                    <a:lstStyle/>
                    <a:p>
                      <a:pPr algn="just">
                        <a:lnSpc>
                          <a:spcPct val="115000"/>
                        </a:lnSpc>
                        <a:spcBef>
                          <a:spcPts val="600"/>
                        </a:spcBef>
                        <a:spcAft>
                          <a:spcPts val="600"/>
                        </a:spcAft>
                      </a:pPr>
                      <a:r>
                        <a:rPr lang="hr-HR" sz="1600">
                          <a:effectLst/>
                          <a:latin typeface="+mn-lt"/>
                        </a:rPr>
                        <a:t>10</a:t>
                      </a:r>
                      <a:endParaRPr lang="hr-HR" sz="1600">
                        <a:effectLst/>
                        <a:latin typeface="+mn-lt"/>
                        <a:ea typeface="Times New Roman"/>
                      </a:endParaRPr>
                    </a:p>
                  </a:txBody>
                  <a:tcPr marL="68580" marR="68580" marT="0" marB="0"/>
                </a:tc>
                <a:tc vMerge="1">
                  <a:txBody>
                    <a:bodyPr/>
                    <a:lstStyle/>
                    <a:p>
                      <a:endParaRPr lang="hr-HR"/>
                    </a:p>
                  </a:txBody>
                  <a:tcPr/>
                </a:tc>
              </a:tr>
              <a:tr h="425200">
                <a:tc>
                  <a:txBody>
                    <a:bodyPr/>
                    <a:lstStyle/>
                    <a:p>
                      <a:pPr marL="457200" lvl="1" indent="0" algn="just">
                        <a:lnSpc>
                          <a:spcPct val="115000"/>
                        </a:lnSpc>
                        <a:spcBef>
                          <a:spcPts val="600"/>
                        </a:spcBef>
                        <a:spcAft>
                          <a:spcPts val="600"/>
                        </a:spcAft>
                        <a:buFont typeface="+mj-lt"/>
                        <a:buNone/>
                        <a:tabLst>
                          <a:tab pos="2743200" algn="ctr"/>
                          <a:tab pos="5486400" algn="r"/>
                        </a:tabLst>
                      </a:pPr>
                      <a:r>
                        <a:rPr lang="hr-HR" sz="1400" dirty="0">
                          <a:effectLst/>
                          <a:latin typeface="+mn-lt"/>
                        </a:rPr>
                        <a:t>Posjete </a:t>
                      </a:r>
                      <a:r>
                        <a:rPr lang="hr-HR" sz="1400" dirty="0" smtClean="0">
                          <a:effectLst/>
                          <a:latin typeface="+mn-lt"/>
                        </a:rPr>
                        <a:t>potpomognutim </a:t>
                      </a:r>
                      <a:r>
                        <a:rPr lang="hr-HR" sz="1400" dirty="0">
                          <a:effectLst/>
                          <a:latin typeface="+mn-lt"/>
                        </a:rPr>
                        <a:t>kulturnim i turističkim objektima (Kategorija D)</a:t>
                      </a:r>
                      <a:endParaRPr lang="hr-HR" sz="1400" dirty="0">
                        <a:effectLst/>
                        <a:latin typeface="+mn-lt"/>
                        <a:ea typeface="Times New Roman"/>
                      </a:endParaRPr>
                    </a:p>
                  </a:txBody>
                  <a:tcPr marL="68580" marR="68580" marT="0" marB="0"/>
                </a:tc>
                <a:tc>
                  <a:txBody>
                    <a:bodyPr/>
                    <a:lstStyle/>
                    <a:p>
                      <a:pPr algn="just">
                        <a:lnSpc>
                          <a:spcPct val="115000"/>
                        </a:lnSpc>
                        <a:spcBef>
                          <a:spcPts val="600"/>
                        </a:spcBef>
                        <a:spcAft>
                          <a:spcPts val="600"/>
                        </a:spcAft>
                      </a:pPr>
                      <a:r>
                        <a:rPr lang="hr-HR" sz="1600">
                          <a:effectLst/>
                          <a:latin typeface="+mn-lt"/>
                        </a:rPr>
                        <a:t>0-5</a:t>
                      </a:r>
                      <a:endParaRPr lang="hr-HR" sz="1600">
                        <a:effectLst/>
                        <a:latin typeface="+mn-lt"/>
                        <a:ea typeface="Times New Roman"/>
                      </a:endParaRPr>
                    </a:p>
                  </a:txBody>
                  <a:tcPr marL="68580" marR="68580" marT="0" marB="0"/>
                </a:tc>
                <a:tc>
                  <a:txBody>
                    <a:bodyPr/>
                    <a:lstStyle/>
                    <a:p>
                      <a:pPr algn="just">
                        <a:lnSpc>
                          <a:spcPct val="115000"/>
                        </a:lnSpc>
                        <a:spcBef>
                          <a:spcPts val="600"/>
                        </a:spcBef>
                        <a:spcAft>
                          <a:spcPts val="600"/>
                        </a:spcAft>
                      </a:pPr>
                      <a:r>
                        <a:rPr lang="hr-HR" sz="1600" dirty="0">
                          <a:effectLst/>
                          <a:latin typeface="+mn-lt"/>
                        </a:rPr>
                        <a:t>2</a:t>
                      </a:r>
                      <a:endParaRPr lang="hr-HR" sz="1600" dirty="0">
                        <a:effectLst/>
                        <a:latin typeface="+mn-lt"/>
                        <a:ea typeface="Times New Roman"/>
                      </a:endParaRPr>
                    </a:p>
                  </a:txBody>
                  <a:tcPr marL="68580" marR="68580" marT="0" marB="0"/>
                </a:tc>
                <a:tc>
                  <a:txBody>
                    <a:bodyPr/>
                    <a:lstStyle/>
                    <a:p>
                      <a:pPr algn="just">
                        <a:lnSpc>
                          <a:spcPct val="115000"/>
                        </a:lnSpc>
                        <a:spcBef>
                          <a:spcPts val="600"/>
                        </a:spcBef>
                        <a:spcAft>
                          <a:spcPts val="600"/>
                        </a:spcAft>
                      </a:pPr>
                      <a:r>
                        <a:rPr lang="hr-HR" sz="1600">
                          <a:effectLst/>
                          <a:latin typeface="+mn-lt"/>
                        </a:rPr>
                        <a:t>10</a:t>
                      </a:r>
                      <a:endParaRPr lang="hr-HR" sz="1600">
                        <a:effectLst/>
                        <a:latin typeface="+mn-lt"/>
                        <a:ea typeface="Times New Roman"/>
                      </a:endParaRPr>
                    </a:p>
                  </a:txBody>
                  <a:tcPr marL="68580" marR="68580" marT="0" marB="0"/>
                </a:tc>
                <a:tc vMerge="1">
                  <a:txBody>
                    <a:bodyPr/>
                    <a:lstStyle/>
                    <a:p>
                      <a:endParaRPr lang="hr-HR"/>
                    </a:p>
                  </a:txBody>
                  <a:tcPr/>
                </a:tc>
              </a:tr>
              <a:tr h="212600">
                <a:tc gridSpan="5">
                  <a:txBody>
                    <a:bodyPr/>
                    <a:lstStyle/>
                    <a:p>
                      <a:pPr marL="0" lvl="0" indent="0" algn="just">
                        <a:lnSpc>
                          <a:spcPct val="115000"/>
                        </a:lnSpc>
                        <a:spcBef>
                          <a:spcPts val="600"/>
                        </a:spcBef>
                        <a:spcAft>
                          <a:spcPts val="600"/>
                        </a:spcAft>
                        <a:buFont typeface="+mj-lt"/>
                        <a:buNone/>
                        <a:tabLst>
                          <a:tab pos="2743200" algn="ctr"/>
                          <a:tab pos="5486400" algn="r"/>
                        </a:tabLst>
                      </a:pPr>
                      <a:r>
                        <a:rPr lang="hr-HR" sz="1400" dirty="0" smtClean="0">
                          <a:effectLst/>
                          <a:latin typeface="+mn-lt"/>
                        </a:rPr>
                        <a:t>5. Promocija </a:t>
                      </a:r>
                      <a:r>
                        <a:rPr lang="hr-HR" sz="1400" dirty="0">
                          <a:effectLst/>
                          <a:latin typeface="+mn-lt"/>
                        </a:rPr>
                        <a:t>horizontalnih pitanja i učinak na regionalni razvoj</a:t>
                      </a:r>
                      <a:endParaRPr lang="hr-HR" sz="1400" dirty="0">
                        <a:effectLst/>
                        <a:latin typeface="+mn-lt"/>
                        <a:ea typeface="Times New Roman"/>
                      </a:endParaRPr>
                    </a:p>
                  </a:txBody>
                  <a:tcPr marL="68580" marR="68580" marT="0" marB="0"/>
                </a:tc>
                <a:tc hMerge="1">
                  <a:txBody>
                    <a:bodyPr/>
                    <a:lstStyle/>
                    <a:p>
                      <a:endParaRPr lang="hr-HR"/>
                    </a:p>
                  </a:txBody>
                  <a:tcPr/>
                </a:tc>
                <a:tc hMerge="1">
                  <a:txBody>
                    <a:bodyPr/>
                    <a:lstStyle/>
                    <a:p>
                      <a:endParaRPr lang="hr-HR"/>
                    </a:p>
                  </a:txBody>
                  <a:tcPr/>
                </a:tc>
                <a:tc hMerge="1">
                  <a:txBody>
                    <a:bodyPr/>
                    <a:lstStyle/>
                    <a:p>
                      <a:endParaRPr lang="hr-HR"/>
                    </a:p>
                  </a:txBody>
                  <a:tcPr/>
                </a:tc>
                <a:tc hMerge="1">
                  <a:txBody>
                    <a:bodyPr/>
                    <a:lstStyle/>
                    <a:p>
                      <a:endParaRPr lang="hr-HR"/>
                    </a:p>
                  </a:txBody>
                  <a:tcPr/>
                </a:tc>
              </a:tr>
              <a:tr h="850400">
                <a:tc>
                  <a:txBody>
                    <a:bodyPr/>
                    <a:lstStyle/>
                    <a:p>
                      <a:pPr marL="292100" indent="-292100" algn="just">
                        <a:lnSpc>
                          <a:spcPct val="115000"/>
                        </a:lnSpc>
                        <a:spcBef>
                          <a:spcPts val="600"/>
                        </a:spcBef>
                        <a:spcAft>
                          <a:spcPts val="600"/>
                        </a:spcAft>
                        <a:tabLst>
                          <a:tab pos="2743200" algn="ctr"/>
                          <a:tab pos="5486400" algn="r"/>
                        </a:tabLst>
                      </a:pPr>
                      <a:r>
                        <a:rPr lang="hr-HR" sz="1400" dirty="0" smtClean="0">
                          <a:effectLst/>
                          <a:latin typeface="+mn-lt"/>
                        </a:rPr>
                        <a:t>       </a:t>
                      </a:r>
                      <a:r>
                        <a:rPr lang="hr-HR" sz="1400" dirty="0" smtClean="0">
                          <a:effectLst/>
                          <a:latin typeface="+mn-lt"/>
                        </a:rPr>
                        <a:t>Izravna </a:t>
                      </a:r>
                      <a:r>
                        <a:rPr lang="hr-HR" sz="1400" dirty="0">
                          <a:effectLst/>
                          <a:latin typeface="+mn-lt"/>
                        </a:rPr>
                        <a:t>promocija jednakih mogućnosti. Izravna upotreba rješenja koja se temelje na konceptu održivog razvoja uključujući npr. korištenje održivih oblika energije, primjenu energetske učinkovitosti, zaštitu okoliša i sl.</a:t>
                      </a:r>
                      <a:endParaRPr lang="hr-HR" sz="1400" dirty="0">
                        <a:effectLst/>
                        <a:latin typeface="+mn-lt"/>
                        <a:ea typeface="Times New Roman"/>
                      </a:endParaRPr>
                    </a:p>
                  </a:txBody>
                  <a:tcPr marL="68580" marR="68580" marT="0" marB="0"/>
                </a:tc>
                <a:tc>
                  <a:txBody>
                    <a:bodyPr/>
                    <a:lstStyle/>
                    <a:p>
                      <a:pPr algn="just">
                        <a:lnSpc>
                          <a:spcPct val="115000"/>
                        </a:lnSpc>
                        <a:spcBef>
                          <a:spcPts val="600"/>
                        </a:spcBef>
                        <a:spcAft>
                          <a:spcPts val="600"/>
                        </a:spcAft>
                      </a:pPr>
                      <a:r>
                        <a:rPr lang="hr-HR" sz="1600" dirty="0">
                          <a:effectLst/>
                          <a:latin typeface="+mn-lt"/>
                        </a:rPr>
                        <a:t>0-5</a:t>
                      </a:r>
                      <a:endParaRPr lang="hr-HR" sz="1600" dirty="0">
                        <a:effectLst/>
                        <a:latin typeface="+mn-lt"/>
                        <a:ea typeface="Times New Roman"/>
                      </a:endParaRPr>
                    </a:p>
                  </a:txBody>
                  <a:tcPr marL="68580" marR="68580" marT="0" marB="0"/>
                </a:tc>
                <a:tc>
                  <a:txBody>
                    <a:bodyPr/>
                    <a:lstStyle/>
                    <a:p>
                      <a:pPr algn="just">
                        <a:lnSpc>
                          <a:spcPct val="115000"/>
                        </a:lnSpc>
                        <a:spcBef>
                          <a:spcPts val="600"/>
                        </a:spcBef>
                        <a:spcAft>
                          <a:spcPts val="600"/>
                        </a:spcAft>
                      </a:pPr>
                      <a:r>
                        <a:rPr lang="hr-HR" sz="1600" dirty="0">
                          <a:effectLst/>
                          <a:latin typeface="+mn-lt"/>
                        </a:rPr>
                        <a:t>1</a:t>
                      </a:r>
                      <a:endParaRPr lang="hr-HR" sz="1600" dirty="0">
                        <a:effectLst/>
                        <a:latin typeface="+mn-lt"/>
                        <a:ea typeface="Times New Roman"/>
                      </a:endParaRPr>
                    </a:p>
                  </a:txBody>
                  <a:tcPr marL="68580" marR="68580" marT="0" marB="0"/>
                </a:tc>
                <a:tc>
                  <a:txBody>
                    <a:bodyPr/>
                    <a:lstStyle/>
                    <a:p>
                      <a:pPr algn="just">
                        <a:lnSpc>
                          <a:spcPct val="115000"/>
                        </a:lnSpc>
                        <a:spcBef>
                          <a:spcPts val="600"/>
                        </a:spcBef>
                        <a:spcAft>
                          <a:spcPts val="600"/>
                        </a:spcAft>
                      </a:pPr>
                      <a:r>
                        <a:rPr lang="hr-HR" sz="1600" dirty="0">
                          <a:effectLst/>
                          <a:latin typeface="+mn-lt"/>
                        </a:rPr>
                        <a:t>5</a:t>
                      </a:r>
                      <a:endParaRPr lang="hr-HR" sz="1600" dirty="0">
                        <a:effectLst/>
                        <a:latin typeface="+mn-lt"/>
                        <a:ea typeface="Times New Roman"/>
                      </a:endParaRPr>
                    </a:p>
                  </a:txBody>
                  <a:tcPr marL="68580" marR="68580" marT="0" marB="0"/>
                </a:tc>
                <a:tc rowSpan="2">
                  <a:txBody>
                    <a:bodyPr/>
                    <a:lstStyle/>
                    <a:p>
                      <a:pPr algn="ctr">
                        <a:lnSpc>
                          <a:spcPct val="115000"/>
                        </a:lnSpc>
                        <a:spcBef>
                          <a:spcPts val="600"/>
                        </a:spcBef>
                        <a:spcAft>
                          <a:spcPts val="600"/>
                        </a:spcAft>
                      </a:pPr>
                      <a:r>
                        <a:rPr lang="hr-HR" sz="1600" dirty="0">
                          <a:effectLst/>
                          <a:latin typeface="+mn-lt"/>
                        </a:rPr>
                        <a:t>15</a:t>
                      </a:r>
                      <a:endParaRPr lang="hr-HR" sz="1600" dirty="0">
                        <a:effectLst/>
                        <a:latin typeface="+mn-lt"/>
                        <a:ea typeface="Times New Roman"/>
                      </a:endParaRPr>
                    </a:p>
                  </a:txBody>
                  <a:tcPr marL="68580" marR="68580" marT="0" marB="0" anchor="ctr"/>
                </a:tc>
              </a:tr>
              <a:tr h="850400">
                <a:tc>
                  <a:txBody>
                    <a:bodyPr/>
                    <a:lstStyle/>
                    <a:p>
                      <a:pPr marL="292100" indent="-292100" algn="just">
                        <a:lnSpc>
                          <a:spcPct val="115000"/>
                        </a:lnSpc>
                        <a:spcBef>
                          <a:spcPts val="600"/>
                        </a:spcBef>
                        <a:spcAft>
                          <a:spcPts val="600"/>
                        </a:spcAft>
                        <a:tabLst>
                          <a:tab pos="2743200" algn="ctr"/>
                          <a:tab pos="5486400" algn="r"/>
                        </a:tabLst>
                      </a:pPr>
                      <a:r>
                        <a:rPr lang="hr-HR" sz="1400" baseline="0" dirty="0" smtClean="0">
                          <a:effectLst/>
                          <a:latin typeface="+mn-lt"/>
                        </a:rPr>
                        <a:t>       </a:t>
                      </a:r>
                      <a:r>
                        <a:rPr lang="hr-HR" sz="1400" dirty="0" smtClean="0">
                          <a:effectLst/>
                          <a:latin typeface="+mn-lt"/>
                        </a:rPr>
                        <a:t>Lokacija </a:t>
                      </a:r>
                      <a:r>
                        <a:rPr lang="hr-HR" sz="1400" dirty="0">
                          <a:effectLst/>
                          <a:latin typeface="+mn-lt"/>
                        </a:rPr>
                        <a:t>provođenja projektnih aktivnosti i njihov utjecaj na slabije razvijena područja (Područja određena u kategorije I. i II. </a:t>
                      </a:r>
                      <a:r>
                        <a:rPr lang="hr-HR" sz="1400" dirty="0" smtClean="0">
                          <a:effectLst/>
                          <a:latin typeface="+mn-lt"/>
                        </a:rPr>
                        <a:t>sukladno </a:t>
                      </a:r>
                      <a:r>
                        <a:rPr lang="hr-HR" sz="1400" dirty="0">
                          <a:effectLst/>
                          <a:latin typeface="+mn-lt"/>
                        </a:rPr>
                        <a:t>Odluci Vlade o razvrstavanju jedinica lokalne i područne (regionalne) samouprave prema stupnju razvijenosti NN </a:t>
                      </a:r>
                      <a:r>
                        <a:rPr lang="hr-HR" sz="1400" dirty="0" smtClean="0">
                          <a:effectLst/>
                          <a:latin typeface="+mn-lt"/>
                        </a:rPr>
                        <a:t>158/2013)</a:t>
                      </a:r>
                      <a:endParaRPr lang="hr-HR" sz="1400" dirty="0">
                        <a:effectLst/>
                        <a:latin typeface="+mn-lt"/>
                        <a:ea typeface="Times New Roman"/>
                      </a:endParaRPr>
                    </a:p>
                  </a:txBody>
                  <a:tcPr marL="68580" marR="68580" marT="0" marB="0"/>
                </a:tc>
                <a:tc>
                  <a:txBody>
                    <a:bodyPr/>
                    <a:lstStyle/>
                    <a:p>
                      <a:pPr algn="just">
                        <a:lnSpc>
                          <a:spcPct val="115000"/>
                        </a:lnSpc>
                        <a:spcBef>
                          <a:spcPts val="600"/>
                        </a:spcBef>
                        <a:spcAft>
                          <a:spcPts val="600"/>
                        </a:spcAft>
                      </a:pPr>
                      <a:r>
                        <a:rPr lang="hr-HR" sz="1600">
                          <a:effectLst/>
                          <a:latin typeface="+mn-lt"/>
                        </a:rPr>
                        <a:t>0-5</a:t>
                      </a:r>
                      <a:endParaRPr lang="hr-HR" sz="1600">
                        <a:effectLst/>
                        <a:latin typeface="+mn-lt"/>
                        <a:ea typeface="Times New Roman"/>
                      </a:endParaRPr>
                    </a:p>
                  </a:txBody>
                  <a:tcPr marL="68580" marR="68580" marT="0" marB="0"/>
                </a:tc>
                <a:tc>
                  <a:txBody>
                    <a:bodyPr/>
                    <a:lstStyle/>
                    <a:p>
                      <a:pPr algn="just">
                        <a:lnSpc>
                          <a:spcPct val="115000"/>
                        </a:lnSpc>
                        <a:spcBef>
                          <a:spcPts val="600"/>
                        </a:spcBef>
                        <a:spcAft>
                          <a:spcPts val="600"/>
                        </a:spcAft>
                      </a:pPr>
                      <a:r>
                        <a:rPr lang="hr-HR" sz="1600" dirty="0">
                          <a:effectLst/>
                          <a:latin typeface="+mn-lt"/>
                        </a:rPr>
                        <a:t>2</a:t>
                      </a:r>
                      <a:endParaRPr lang="hr-HR" sz="1600" dirty="0">
                        <a:effectLst/>
                        <a:latin typeface="+mn-lt"/>
                        <a:ea typeface="Times New Roman"/>
                      </a:endParaRPr>
                    </a:p>
                  </a:txBody>
                  <a:tcPr marL="68580" marR="68580" marT="0" marB="0"/>
                </a:tc>
                <a:tc>
                  <a:txBody>
                    <a:bodyPr/>
                    <a:lstStyle/>
                    <a:p>
                      <a:pPr algn="just">
                        <a:lnSpc>
                          <a:spcPct val="115000"/>
                        </a:lnSpc>
                        <a:spcBef>
                          <a:spcPts val="600"/>
                        </a:spcBef>
                        <a:spcAft>
                          <a:spcPts val="600"/>
                        </a:spcAft>
                      </a:pPr>
                      <a:r>
                        <a:rPr lang="hr-HR" sz="1600" dirty="0">
                          <a:effectLst/>
                          <a:latin typeface="+mn-lt"/>
                        </a:rPr>
                        <a:t>10</a:t>
                      </a:r>
                      <a:endParaRPr lang="hr-HR" sz="1600" dirty="0">
                        <a:effectLst/>
                        <a:latin typeface="+mn-lt"/>
                        <a:ea typeface="Times New Roman"/>
                      </a:endParaRPr>
                    </a:p>
                  </a:txBody>
                  <a:tcPr marL="68580" marR="68580" marT="0" marB="0"/>
                </a:tc>
                <a:tc vMerge="1">
                  <a:txBody>
                    <a:bodyPr/>
                    <a:lstStyle/>
                    <a:p>
                      <a:endParaRPr lang="hr-HR"/>
                    </a:p>
                  </a:txBody>
                  <a:tcPr/>
                </a:tc>
              </a:tr>
            </a:tbl>
          </a:graphicData>
        </a:graphic>
      </p:graphicFrame>
      <p:sp>
        <p:nvSpPr>
          <p:cNvPr id="3" name="Rectangle 1"/>
          <p:cNvSpPr>
            <a:spLocks noChangeArrowheads="1"/>
          </p:cNvSpPr>
          <p:nvPr/>
        </p:nvSpPr>
        <p:spPr bwMode="auto">
          <a:xfrm>
            <a:off x="2058989" y="1518341"/>
            <a:ext cx="184706" cy="646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28" tIns="45715" rIns="91428" bIns="45715" numCol="1" anchor="ctr" anchorCtr="0" compatLnSpc="1">
            <a:prstTxWarp prst="textNoShape">
              <a:avLst/>
            </a:prstTxWarp>
            <a:spAutoFit/>
          </a:bodyPr>
          <a:lstStyle/>
          <a:p>
            <a:pPr defTabSz="914286"/>
            <a:r>
              <a:rPr lang="hr-HR" altLang="sr-Latn-RS" sz="1800">
                <a:latin typeface="Arial" pitchFamily="34" charset="0"/>
                <a:cs typeface="Arial" pitchFamily="34" charset="0"/>
              </a:rPr>
              <a:t/>
            </a:r>
            <a:br>
              <a:rPr lang="hr-HR" altLang="sr-Latn-RS" sz="1800">
                <a:latin typeface="Arial" pitchFamily="34" charset="0"/>
                <a:cs typeface="Arial" pitchFamily="34" charset="0"/>
              </a:rPr>
            </a:br>
            <a:endParaRPr lang="hr-HR" altLang="sr-Latn-RS" sz="180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OPP1.eps"/>
          <p:cNvPicPr>
            <a:picLocks noChangeAspect="1"/>
          </p:cNvPicPr>
          <p:nvPr/>
        </p:nvPicPr>
        <p:blipFill>
          <a:blip r:embed="rId3"/>
          <a:srcRect/>
          <a:stretch>
            <a:fillRect/>
          </a:stretch>
        </p:blipFill>
        <p:spPr bwMode="auto">
          <a:xfrm>
            <a:off x="1589" y="0"/>
            <a:ext cx="10685462" cy="7562850"/>
          </a:xfrm>
          <a:prstGeom prst="rect">
            <a:avLst/>
          </a:prstGeom>
          <a:noFill/>
          <a:ln w="9525">
            <a:noFill/>
            <a:miter lim="800000"/>
            <a:headEnd/>
            <a:tailEnd/>
          </a:ln>
        </p:spPr>
      </p:pic>
      <p:sp>
        <p:nvSpPr>
          <p:cNvPr id="3075" name="Title 1"/>
          <p:cNvSpPr>
            <a:spLocks noGrp="1"/>
          </p:cNvSpPr>
          <p:nvPr>
            <p:ph type="title"/>
          </p:nvPr>
        </p:nvSpPr>
        <p:spPr>
          <a:xfrm>
            <a:off x="534988" y="181025"/>
            <a:ext cx="9201150" cy="957262"/>
          </a:xfrm>
        </p:spPr>
        <p:txBody>
          <a:bodyPr/>
          <a:lstStyle/>
          <a:p>
            <a:pPr eaLnBrk="1" hangingPunct="1"/>
            <a:r>
              <a:rPr lang="hr-HR" sz="4000" dirty="0" smtClean="0"/>
              <a:t>KORAK 4: PROVJERA PRIHVATLJIVOSTI</a:t>
            </a:r>
            <a:endParaRPr lang="hr-HR" sz="4000" dirty="0"/>
          </a:p>
        </p:txBody>
      </p:sp>
      <p:sp>
        <p:nvSpPr>
          <p:cNvPr id="3076" name="Content Placeholder 2"/>
          <p:cNvSpPr>
            <a:spLocks noGrp="1"/>
          </p:cNvSpPr>
          <p:nvPr>
            <p:ph idx="1"/>
          </p:nvPr>
        </p:nvSpPr>
        <p:spPr/>
        <p:txBody>
          <a:bodyPr/>
          <a:lstStyle/>
          <a:p>
            <a:pPr eaLnBrk="1" hangingPunct="1">
              <a:buFont typeface="Wingdings" panose="05000000000000000000" pitchFamily="2" charset="2"/>
              <a:buChar char="§"/>
            </a:pPr>
            <a:r>
              <a:rPr lang="hr-HR" sz="2400" dirty="0"/>
              <a:t>Prijavitelji čiji su projektne prijave odabrane za provjeru prihvatljivosti dužni su </a:t>
            </a:r>
            <a:r>
              <a:rPr lang="hr-HR" sz="2400" dirty="0" smtClean="0"/>
              <a:t>na traženje SAFU-a dostaviti </a:t>
            </a:r>
            <a:r>
              <a:rPr lang="hr-HR" sz="2400" dirty="0"/>
              <a:t>dokumentaciju navedenu </a:t>
            </a:r>
            <a:r>
              <a:rPr lang="hr-HR" sz="2400" dirty="0" smtClean="0"/>
              <a:t>u točki 5.2. Uputa za prijavitelje</a:t>
            </a:r>
          </a:p>
          <a:p>
            <a:pPr eaLnBrk="1" hangingPunct="1">
              <a:buFont typeface="Wingdings" panose="05000000000000000000" pitchFamily="2" charset="2"/>
              <a:buChar char="§"/>
            </a:pPr>
            <a:r>
              <a:rPr lang="hr-HR" sz="2400" dirty="0" smtClean="0"/>
              <a:t>Provjera </a:t>
            </a:r>
            <a:r>
              <a:rPr lang="hr-HR" sz="2400" dirty="0"/>
              <a:t>prihvatljivosti podijeljena je u tri kategorije: </a:t>
            </a:r>
          </a:p>
          <a:p>
            <a:pPr lvl="1" eaLnBrk="1" hangingPunct="1">
              <a:buFont typeface="Wingdings" panose="05000000000000000000" pitchFamily="2" charset="2"/>
              <a:buChar char="§"/>
            </a:pPr>
            <a:r>
              <a:rPr lang="hr-HR" sz="2400" dirty="0"/>
              <a:t>Kriteriji prihvatljivosti prijavitelja i partnera </a:t>
            </a:r>
          </a:p>
          <a:p>
            <a:pPr lvl="1" eaLnBrk="1" hangingPunct="1">
              <a:buFont typeface="Wingdings" panose="05000000000000000000" pitchFamily="2" charset="2"/>
              <a:buChar char="§"/>
            </a:pPr>
            <a:r>
              <a:rPr lang="hr-HR" sz="2400" dirty="0"/>
              <a:t>Kriteriji prihvatljivosti projekta </a:t>
            </a:r>
          </a:p>
          <a:p>
            <a:pPr lvl="1" eaLnBrk="1" hangingPunct="1">
              <a:buFont typeface="Wingdings" panose="05000000000000000000" pitchFamily="2" charset="2"/>
              <a:buChar char="§"/>
            </a:pPr>
            <a:r>
              <a:rPr lang="hr-HR" sz="2400" dirty="0"/>
              <a:t>Kriteriji prihvatljivosti troškova</a:t>
            </a:r>
          </a:p>
          <a:p>
            <a:pPr eaLnBrk="1" hangingPunct="1">
              <a:buFont typeface="Wingdings" panose="05000000000000000000" pitchFamily="2" charset="2"/>
              <a:buChar char="§"/>
            </a:pPr>
            <a:r>
              <a:rPr lang="hr-HR" sz="2400" dirty="0"/>
              <a:t>Prilikom provjere prihvatljivosti provjerava se i predloženi proračun te se može, ukoliko to smatra potrebnim, napraviti ispravke proračuna i/ili ukloniti iz proračuna neprihvatljive troškove ili tražiti pojašnjenje za pojedine troškove</a:t>
            </a:r>
          </a:p>
          <a:p>
            <a:pPr eaLnBrk="1" hangingPunct="1">
              <a:buFont typeface="Arial" panose="020B0604020202020204" pitchFamily="34" charset="0"/>
              <a:buChar char="•"/>
            </a:pPr>
            <a:endParaRPr lang="hr-HR" sz="2400" dirty="0"/>
          </a:p>
        </p:txBody>
      </p:sp>
    </p:spTree>
    <p:extLst>
      <p:ext uri="{BB962C8B-B14F-4D97-AF65-F5344CB8AC3E}">
        <p14:creationId xmlns:p14="http://schemas.microsoft.com/office/powerpoint/2010/main" val="26892705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OPP1.eps"/>
          <p:cNvPicPr>
            <a:picLocks noChangeAspect="1"/>
          </p:cNvPicPr>
          <p:nvPr/>
        </p:nvPicPr>
        <p:blipFill>
          <a:blip r:embed="rId3"/>
          <a:srcRect/>
          <a:stretch>
            <a:fillRect/>
          </a:stretch>
        </p:blipFill>
        <p:spPr bwMode="auto">
          <a:xfrm>
            <a:off x="1589" y="0"/>
            <a:ext cx="10685462" cy="7562850"/>
          </a:xfrm>
          <a:prstGeom prst="rect">
            <a:avLst/>
          </a:prstGeom>
          <a:noFill/>
          <a:ln w="9525">
            <a:noFill/>
            <a:miter lim="800000"/>
            <a:headEnd/>
            <a:tailEnd/>
          </a:ln>
        </p:spPr>
      </p:pic>
      <p:sp>
        <p:nvSpPr>
          <p:cNvPr id="3075" name="Title 1"/>
          <p:cNvSpPr>
            <a:spLocks noGrp="1"/>
          </p:cNvSpPr>
          <p:nvPr>
            <p:ph type="title"/>
          </p:nvPr>
        </p:nvSpPr>
        <p:spPr>
          <a:xfrm>
            <a:off x="534988" y="109017"/>
            <a:ext cx="9201150" cy="957262"/>
          </a:xfrm>
        </p:spPr>
        <p:txBody>
          <a:bodyPr/>
          <a:lstStyle/>
          <a:p>
            <a:pPr eaLnBrk="1" hangingPunct="1"/>
            <a:r>
              <a:rPr lang="hr-HR" sz="4000" dirty="0" smtClean="0"/>
              <a:t>KORAK 5: ODLUKA O FINANCIRANJU</a:t>
            </a:r>
            <a:endParaRPr lang="hr-HR" sz="4000" dirty="0"/>
          </a:p>
        </p:txBody>
      </p:sp>
      <p:sp>
        <p:nvSpPr>
          <p:cNvPr id="3076" name="Content Placeholder 2"/>
          <p:cNvSpPr>
            <a:spLocks noGrp="1"/>
          </p:cNvSpPr>
          <p:nvPr>
            <p:ph idx="1"/>
          </p:nvPr>
        </p:nvSpPr>
        <p:spPr/>
        <p:txBody>
          <a:bodyPr/>
          <a:lstStyle/>
          <a:p>
            <a:pPr eaLnBrk="1" hangingPunct="1"/>
            <a:r>
              <a:rPr lang="hr-HR" sz="2400" dirty="0"/>
              <a:t>Ministarstvo regionalnoga razvoja i fondova Europske unije odluku o financiranju donijet će na temelju preporuka Odbora za odabir projekata </a:t>
            </a:r>
            <a:r>
              <a:rPr lang="hr-HR" sz="2400" dirty="0" smtClean="0"/>
              <a:t>kao </a:t>
            </a:r>
            <a:r>
              <a:rPr lang="hr-HR" sz="2400" dirty="0"/>
              <a:t>i temeljem provjere prihvatljivosti koju je napravio SAFU </a:t>
            </a:r>
          </a:p>
          <a:p>
            <a:pPr eaLnBrk="1" hangingPunct="1"/>
            <a:r>
              <a:rPr lang="vi-VN" sz="2400" dirty="0">
                <a:latin typeface="Calibri" panose="020F0502020204030204" pitchFamily="34" charset="0"/>
              </a:rPr>
              <a:t>Prije potpisa ugovora o dodjeli bespovratnih sredstava, MRRFEU će od prijavitelja tražiti </a:t>
            </a:r>
            <a:r>
              <a:rPr lang="vi-VN" sz="2400" b="1" dirty="0">
                <a:latin typeface="Calibri" panose="020F0502020204030204" pitchFamily="34" charset="0"/>
              </a:rPr>
              <a:t>potvrdu o spremnosti projekta za provedbu dostavom važeće građevinske dozvole/potvrde glavnog </a:t>
            </a:r>
            <a:r>
              <a:rPr lang="vi-VN" sz="2400" b="1" dirty="0" smtClean="0">
                <a:latin typeface="Calibri" panose="020F0502020204030204" pitchFamily="34" charset="0"/>
              </a:rPr>
              <a:t>projekta</a:t>
            </a:r>
            <a:r>
              <a:rPr lang="hr-HR" sz="2400" dirty="0">
                <a:latin typeface="Calibri" panose="020F0502020204030204" pitchFamily="34" charset="0"/>
              </a:rPr>
              <a:t> </a:t>
            </a:r>
            <a:r>
              <a:rPr lang="vi-VN" sz="2400" dirty="0" smtClean="0">
                <a:latin typeface="Calibri" panose="020F0502020204030204" pitchFamily="34" charset="0"/>
              </a:rPr>
              <a:t>ili </a:t>
            </a:r>
            <a:r>
              <a:rPr lang="vi-VN" sz="2400" b="1" dirty="0">
                <a:latin typeface="Calibri" panose="020F0502020204030204" pitchFamily="34" charset="0"/>
              </a:rPr>
              <a:t>izjave licenciranog inženjera ili odgovarajućeg pravnog tijela kao dokaz da građevinska dozvola/potvrda glavnog projekta nije potrebna</a:t>
            </a:r>
            <a:r>
              <a:rPr lang="vi-VN" sz="2400" dirty="0">
                <a:latin typeface="Calibri" panose="020F0502020204030204" pitchFamily="34" charset="0"/>
              </a:rPr>
              <a:t>, ukoliko prijavitelj istu nije dostavio u trenutku podnošenja projektne  prijave</a:t>
            </a:r>
            <a:r>
              <a:rPr lang="hr-HR" sz="2400" dirty="0"/>
              <a:t> (</a:t>
            </a:r>
            <a:r>
              <a:rPr lang="hr-HR" sz="2400" b="1" dirty="0"/>
              <a:t>rok 5 radnih dana)</a:t>
            </a:r>
          </a:p>
          <a:p>
            <a:pPr eaLnBrk="1" hangingPunct="1"/>
            <a:r>
              <a:rPr lang="hr-HR" sz="2400" dirty="0"/>
              <a:t>Prijavitelj ima pravo povući svoju projektnu prijavu sve do trenutka potpisivanja ugovora o dodjeli bespovratnih sredstava</a:t>
            </a:r>
          </a:p>
        </p:txBody>
      </p:sp>
    </p:spTree>
    <p:extLst>
      <p:ext uri="{BB962C8B-B14F-4D97-AF65-F5344CB8AC3E}">
        <p14:creationId xmlns:p14="http://schemas.microsoft.com/office/powerpoint/2010/main" val="268927058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OPP1.eps"/>
          <p:cNvPicPr>
            <a:picLocks noChangeAspect="1"/>
          </p:cNvPicPr>
          <p:nvPr/>
        </p:nvPicPr>
        <p:blipFill>
          <a:blip r:embed="rId3"/>
          <a:srcRect/>
          <a:stretch>
            <a:fillRect/>
          </a:stretch>
        </p:blipFill>
        <p:spPr bwMode="auto">
          <a:xfrm>
            <a:off x="1589" y="0"/>
            <a:ext cx="10685462" cy="7562850"/>
          </a:xfrm>
          <a:prstGeom prst="rect">
            <a:avLst/>
          </a:prstGeom>
          <a:noFill/>
          <a:ln w="9525">
            <a:noFill/>
            <a:miter lim="800000"/>
            <a:headEnd/>
            <a:tailEnd/>
          </a:ln>
        </p:spPr>
      </p:pic>
      <p:sp>
        <p:nvSpPr>
          <p:cNvPr id="3075" name="Title 1"/>
          <p:cNvSpPr>
            <a:spLocks noGrp="1"/>
          </p:cNvSpPr>
          <p:nvPr>
            <p:ph type="ctrTitle"/>
          </p:nvPr>
        </p:nvSpPr>
        <p:spPr/>
        <p:txBody>
          <a:bodyPr/>
          <a:lstStyle/>
          <a:p>
            <a:pPr eaLnBrk="1" hangingPunct="1"/>
            <a:r>
              <a:rPr lang="hr-HR" sz="4000" dirty="0" smtClean="0"/>
              <a:t>PRIMJERI USPJEŠNIH PROJEKATA</a:t>
            </a:r>
          </a:p>
        </p:txBody>
      </p:sp>
      <p:sp>
        <p:nvSpPr>
          <p:cNvPr id="5" name="Subtitle 4"/>
          <p:cNvSpPr>
            <a:spLocks noGrp="1"/>
          </p:cNvSpPr>
          <p:nvPr>
            <p:ph type="subTitle" idx="1"/>
          </p:nvPr>
        </p:nvSpPr>
        <p:spPr/>
        <p:txBody>
          <a:bodyPr/>
          <a:lstStyle/>
          <a:p>
            <a:endParaRPr lang="hr-H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OPP1.eps"/>
          <p:cNvPicPr>
            <a:picLocks noChangeAspect="1"/>
          </p:cNvPicPr>
          <p:nvPr/>
        </p:nvPicPr>
        <p:blipFill>
          <a:blip r:embed="rId3"/>
          <a:srcRect/>
          <a:stretch>
            <a:fillRect/>
          </a:stretch>
        </p:blipFill>
        <p:spPr bwMode="auto">
          <a:xfrm>
            <a:off x="1589" y="0"/>
            <a:ext cx="10685462" cy="7562850"/>
          </a:xfrm>
          <a:prstGeom prst="rect">
            <a:avLst/>
          </a:prstGeom>
          <a:noFill/>
          <a:ln w="9525">
            <a:noFill/>
            <a:miter lim="800000"/>
            <a:headEnd/>
            <a:tailEnd/>
          </a:ln>
        </p:spPr>
      </p:pic>
      <p:sp>
        <p:nvSpPr>
          <p:cNvPr id="3075" name="Title 1"/>
          <p:cNvSpPr>
            <a:spLocks noGrp="1"/>
          </p:cNvSpPr>
          <p:nvPr>
            <p:ph type="title"/>
          </p:nvPr>
        </p:nvSpPr>
        <p:spPr>
          <a:xfrm>
            <a:off x="541324" y="181025"/>
            <a:ext cx="9201150" cy="957262"/>
          </a:xfrm>
        </p:spPr>
        <p:txBody>
          <a:bodyPr/>
          <a:lstStyle/>
          <a:p>
            <a:pPr eaLnBrk="1" hangingPunct="1"/>
            <a:r>
              <a:rPr lang="hr-HR" sz="4000" dirty="0" smtClean="0"/>
              <a:t>PRIMJERI USPJEŠNIH PROJEKATA </a:t>
            </a:r>
          </a:p>
        </p:txBody>
      </p:sp>
      <p:sp>
        <p:nvSpPr>
          <p:cNvPr id="3076" name="Content Placeholder 2"/>
          <p:cNvSpPr>
            <a:spLocks noGrp="1"/>
          </p:cNvSpPr>
          <p:nvPr>
            <p:ph idx="1"/>
          </p:nvPr>
        </p:nvSpPr>
        <p:spPr>
          <a:xfrm>
            <a:off x="534989" y="1477169"/>
            <a:ext cx="9865617" cy="5904656"/>
          </a:xfrm>
        </p:spPr>
        <p:txBody>
          <a:bodyPr/>
          <a:lstStyle/>
          <a:p>
            <a:pPr marL="0" indent="0" eaLnBrk="1" hangingPunct="1">
              <a:buNone/>
            </a:pPr>
            <a:r>
              <a:rPr lang="hr-HR" b="1" dirty="0"/>
              <a:t>Razvoj malih i srednjih poduzeća na području Kutjeva- Poslovna zona </a:t>
            </a:r>
            <a:r>
              <a:rPr lang="hr-HR" b="1" dirty="0" smtClean="0"/>
              <a:t>Kamenjača</a:t>
            </a:r>
          </a:p>
          <a:p>
            <a:pPr eaLnBrk="1" hangingPunct="1">
              <a:buFont typeface="Wingdings" panose="05000000000000000000" pitchFamily="2" charset="2"/>
              <a:buChar char="§"/>
            </a:pPr>
            <a:r>
              <a:rPr lang="hr-HR" sz="2900" dirty="0" smtClean="0"/>
              <a:t>VRIJEDNOST: 1.230.329,10 EUR</a:t>
            </a:r>
          </a:p>
          <a:p>
            <a:pPr eaLnBrk="1" hangingPunct="1">
              <a:buFont typeface="Wingdings" panose="05000000000000000000" pitchFamily="2" charset="2"/>
              <a:buChar char="§"/>
            </a:pPr>
            <a:r>
              <a:rPr lang="hr-HR" sz="2900" dirty="0" smtClean="0"/>
              <a:t>PRIJAVITELJ: GRAD KUTJEVO</a:t>
            </a:r>
          </a:p>
          <a:p>
            <a:pPr eaLnBrk="1" hangingPunct="1">
              <a:buFont typeface="Wingdings" panose="05000000000000000000" pitchFamily="2" charset="2"/>
              <a:buChar char="§"/>
            </a:pPr>
            <a:r>
              <a:rPr lang="hr-HR" sz="2900" dirty="0" smtClean="0"/>
              <a:t>GLAVNI KORISNICI: MSP, lokalni medari i vinari</a:t>
            </a:r>
          </a:p>
          <a:p>
            <a:pPr eaLnBrk="1" hangingPunct="1">
              <a:buFont typeface="Wingdings" panose="05000000000000000000" pitchFamily="2" charset="2"/>
              <a:buChar char="§"/>
            </a:pPr>
            <a:r>
              <a:rPr lang="hr-HR" sz="2900" dirty="0" smtClean="0"/>
              <a:t>AKTIVNOSTI: </a:t>
            </a:r>
          </a:p>
          <a:p>
            <a:pPr lvl="1" eaLnBrk="1" hangingPunct="1">
              <a:buFont typeface="Wingdings" panose="05000000000000000000" pitchFamily="2" charset="2"/>
              <a:buChar char="§"/>
            </a:pPr>
            <a:r>
              <a:rPr lang="hr-HR" sz="2400" dirty="0" smtClean="0"/>
              <a:t>Završetak </a:t>
            </a:r>
            <a:r>
              <a:rPr lang="hr-HR" sz="2400" dirty="0"/>
              <a:t>izgradnje Poslovne zone Kamenjača (kanalizacija, ceste, javna rasvjeta, vodovod i odvodnja, tlačni vod sa opremom crpne stanice) </a:t>
            </a:r>
          </a:p>
          <a:p>
            <a:pPr lvl="1" eaLnBrk="1" hangingPunct="1">
              <a:buFont typeface="Wingdings" panose="05000000000000000000" pitchFamily="2" charset="2"/>
              <a:buChar char="§"/>
            </a:pPr>
            <a:r>
              <a:rPr lang="hr-HR" sz="2400" dirty="0"/>
              <a:t>O</a:t>
            </a:r>
            <a:r>
              <a:rPr lang="hr-HR" sz="2400" dirty="0" smtClean="0"/>
              <a:t>premanje </a:t>
            </a:r>
            <a:r>
              <a:rPr lang="hr-HR" sz="2400" dirty="0"/>
              <a:t>Ispitnog laboratorija  i instaliranje meteorološke opreme</a:t>
            </a:r>
          </a:p>
          <a:p>
            <a:pPr lvl="1" eaLnBrk="1" hangingPunct="1">
              <a:buFont typeface="Wingdings" panose="05000000000000000000" pitchFamily="2" charset="2"/>
              <a:buChar char="§"/>
            </a:pPr>
            <a:r>
              <a:rPr lang="hr-HR" sz="2400" dirty="0"/>
              <a:t>Uspostavljanje Centra za usluge usmjerene MSP (savjetovanje, certifikacija proizvoda, </a:t>
            </a:r>
            <a:r>
              <a:rPr lang="hr-HR" sz="2400" dirty="0" err="1"/>
              <a:t>brending</a:t>
            </a:r>
            <a:r>
              <a:rPr lang="hr-HR" sz="2400" dirty="0"/>
              <a:t> u sektoru proizvodnje i prerade hrane)</a:t>
            </a:r>
          </a:p>
          <a:p>
            <a:pPr eaLnBrk="1" hangingPunct="1">
              <a:buFont typeface="Wingdings" panose="05000000000000000000" pitchFamily="2" charset="2"/>
              <a:buChar char="§"/>
            </a:pPr>
            <a:endParaRPr lang="hr-HR" sz="2400" dirty="0"/>
          </a:p>
        </p:txBody>
      </p:sp>
      <p:pic>
        <p:nvPicPr>
          <p:cNvPr id="1026" name="Picture 2" descr="C:\Users\acelio-cega\AppData\Local\Microsoft\Windows\Temporary Internet Files\Content.IE5\VW7P9YQ8\ZONA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2391" y="2550728"/>
            <a:ext cx="4408215" cy="12004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OPP1.eps"/>
          <p:cNvPicPr>
            <a:picLocks noChangeAspect="1"/>
          </p:cNvPicPr>
          <p:nvPr/>
        </p:nvPicPr>
        <p:blipFill>
          <a:blip r:embed="rId3"/>
          <a:srcRect/>
          <a:stretch>
            <a:fillRect/>
          </a:stretch>
        </p:blipFill>
        <p:spPr bwMode="auto">
          <a:xfrm>
            <a:off x="1589" y="0"/>
            <a:ext cx="10685462" cy="7562850"/>
          </a:xfrm>
          <a:prstGeom prst="rect">
            <a:avLst/>
          </a:prstGeom>
          <a:noFill/>
          <a:ln w="9525">
            <a:noFill/>
            <a:miter lim="800000"/>
            <a:headEnd/>
            <a:tailEnd/>
          </a:ln>
        </p:spPr>
      </p:pic>
      <p:sp>
        <p:nvSpPr>
          <p:cNvPr id="3075" name="Title 1"/>
          <p:cNvSpPr>
            <a:spLocks noGrp="1"/>
          </p:cNvSpPr>
          <p:nvPr>
            <p:ph type="title"/>
          </p:nvPr>
        </p:nvSpPr>
        <p:spPr>
          <a:xfrm>
            <a:off x="534988" y="109017"/>
            <a:ext cx="9201150" cy="957262"/>
          </a:xfrm>
        </p:spPr>
        <p:txBody>
          <a:bodyPr/>
          <a:lstStyle/>
          <a:p>
            <a:pPr eaLnBrk="1" hangingPunct="1"/>
            <a:r>
              <a:rPr lang="hr-HR" sz="4000" dirty="0" smtClean="0"/>
              <a:t>PRIMJERI USPJEŠNIH PROJEKATA </a:t>
            </a:r>
          </a:p>
        </p:txBody>
      </p:sp>
      <p:sp>
        <p:nvSpPr>
          <p:cNvPr id="3076" name="Content Placeholder 2"/>
          <p:cNvSpPr>
            <a:spLocks noGrp="1"/>
          </p:cNvSpPr>
          <p:nvPr>
            <p:ph idx="1"/>
          </p:nvPr>
        </p:nvSpPr>
        <p:spPr>
          <a:xfrm>
            <a:off x="534989" y="1765301"/>
            <a:ext cx="10065914" cy="4991101"/>
          </a:xfrm>
        </p:spPr>
        <p:txBody>
          <a:bodyPr/>
          <a:lstStyle/>
          <a:p>
            <a:pPr marL="0" indent="0" eaLnBrk="1" hangingPunct="1">
              <a:buNone/>
            </a:pPr>
            <a:r>
              <a:rPr lang="hr-HR" b="1" dirty="0"/>
              <a:t>Poslovni inkubator </a:t>
            </a:r>
            <a:r>
              <a:rPr lang="hr-HR" b="1" dirty="0" smtClean="0"/>
              <a:t>Pakrac - </a:t>
            </a:r>
            <a:r>
              <a:rPr lang="hr-HR" b="1" dirty="0" smtClean="0"/>
              <a:t>nova generacija</a:t>
            </a:r>
          </a:p>
          <a:p>
            <a:pPr marL="0" indent="0" eaLnBrk="1" hangingPunct="1">
              <a:buNone/>
            </a:pPr>
            <a:endParaRPr lang="hr-HR" dirty="0"/>
          </a:p>
          <a:p>
            <a:pPr eaLnBrk="1" hangingPunct="1">
              <a:buFont typeface="Wingdings" panose="05000000000000000000" pitchFamily="2" charset="2"/>
              <a:buChar char="§"/>
            </a:pPr>
            <a:r>
              <a:rPr lang="hr-HR" sz="2900" dirty="0" smtClean="0"/>
              <a:t>VRIJEDNOST: 1.031.340,00 EUR</a:t>
            </a:r>
          </a:p>
          <a:p>
            <a:pPr eaLnBrk="1" hangingPunct="1">
              <a:buFont typeface="Wingdings" panose="05000000000000000000" pitchFamily="2" charset="2"/>
              <a:buChar char="§"/>
            </a:pPr>
            <a:r>
              <a:rPr lang="hr-HR" sz="2900" dirty="0" smtClean="0"/>
              <a:t>PRIJAVITELJ: GRAD PAKRAC</a:t>
            </a:r>
            <a:endParaRPr lang="hr-HR" sz="2900" dirty="0"/>
          </a:p>
          <a:p>
            <a:pPr eaLnBrk="1" hangingPunct="1">
              <a:buFont typeface="Wingdings" panose="05000000000000000000" pitchFamily="2" charset="2"/>
              <a:buChar char="§"/>
            </a:pPr>
            <a:r>
              <a:rPr lang="hr-HR" sz="2900" dirty="0" smtClean="0"/>
              <a:t>AKTIVNOSTI: </a:t>
            </a:r>
            <a:endParaRPr lang="hr-HR" sz="2400" dirty="0" smtClean="0"/>
          </a:p>
          <a:p>
            <a:pPr lvl="1" eaLnBrk="1" hangingPunct="1">
              <a:buFont typeface="Wingdings" panose="05000000000000000000" pitchFamily="2" charset="2"/>
              <a:buChar char="§"/>
            </a:pPr>
            <a:r>
              <a:rPr lang="hr-HR" sz="2400" dirty="0" smtClean="0"/>
              <a:t>Izgradnja </a:t>
            </a:r>
            <a:r>
              <a:rPr lang="hr-HR" sz="2400" dirty="0"/>
              <a:t>i opremanje druge zgrade </a:t>
            </a:r>
            <a:endParaRPr lang="hr-HR" sz="2400" dirty="0" smtClean="0"/>
          </a:p>
          <a:p>
            <a:pPr lvl="1" eaLnBrk="1" hangingPunct="1">
              <a:buFont typeface="Wingdings" panose="05000000000000000000" pitchFamily="2" charset="2"/>
              <a:buChar char="§"/>
            </a:pPr>
            <a:r>
              <a:rPr lang="hr-HR" sz="2400" dirty="0" smtClean="0"/>
              <a:t>Poduzetničkog </a:t>
            </a:r>
            <a:r>
              <a:rPr lang="hr-HR" sz="2400" dirty="0" smtClean="0"/>
              <a:t>inkubatora </a:t>
            </a:r>
            <a:r>
              <a:rPr lang="hr-HR" sz="2400" dirty="0"/>
              <a:t>namijenjena primarno proizvodnom </a:t>
            </a:r>
            <a:r>
              <a:rPr lang="hr-HR" sz="2400" dirty="0" smtClean="0"/>
              <a:t> sektoru</a:t>
            </a:r>
            <a:endParaRPr lang="hr-HR" sz="2400" dirty="0"/>
          </a:p>
          <a:p>
            <a:pPr lvl="1" eaLnBrk="1" hangingPunct="1">
              <a:buFont typeface="Wingdings" panose="05000000000000000000" pitchFamily="2" charset="2"/>
              <a:buChar char="§"/>
            </a:pPr>
            <a:r>
              <a:rPr lang="hr-HR" sz="2400" dirty="0"/>
              <a:t>Edukacija za MSP te za zaposlenike Poduzetničkog centra Pakrac i djelatnike gradskog ureda koji je zadužen za MSP</a:t>
            </a:r>
          </a:p>
          <a:p>
            <a:pPr eaLnBrk="1" hangingPunct="1">
              <a:buFont typeface="Wingdings" panose="05000000000000000000" pitchFamily="2" charset="2"/>
              <a:buChar char="§"/>
            </a:pPr>
            <a:endParaRPr lang="hr-HR" sz="2100" dirty="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9882" y="2643572"/>
            <a:ext cx="3034275" cy="2275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OPP1.eps"/>
          <p:cNvPicPr>
            <a:picLocks noChangeAspect="1"/>
          </p:cNvPicPr>
          <p:nvPr/>
        </p:nvPicPr>
        <p:blipFill>
          <a:blip r:embed="rId3"/>
          <a:srcRect/>
          <a:stretch>
            <a:fillRect/>
          </a:stretch>
        </p:blipFill>
        <p:spPr bwMode="auto">
          <a:xfrm>
            <a:off x="7071" y="4036"/>
            <a:ext cx="10685462" cy="7562850"/>
          </a:xfrm>
          <a:prstGeom prst="rect">
            <a:avLst/>
          </a:prstGeom>
          <a:noFill/>
          <a:ln w="9525">
            <a:noFill/>
            <a:miter lim="800000"/>
            <a:headEnd/>
            <a:tailEnd/>
          </a:ln>
        </p:spPr>
      </p:pic>
      <p:sp>
        <p:nvSpPr>
          <p:cNvPr id="3075" name="Title 1"/>
          <p:cNvSpPr>
            <a:spLocks noGrp="1"/>
          </p:cNvSpPr>
          <p:nvPr>
            <p:ph type="title"/>
          </p:nvPr>
        </p:nvSpPr>
        <p:spPr>
          <a:xfrm>
            <a:off x="534988" y="109017"/>
            <a:ext cx="9201150" cy="957262"/>
          </a:xfrm>
        </p:spPr>
        <p:txBody>
          <a:bodyPr/>
          <a:lstStyle/>
          <a:p>
            <a:pPr eaLnBrk="1" hangingPunct="1"/>
            <a:r>
              <a:rPr lang="hr-HR" sz="4000" dirty="0" smtClean="0"/>
              <a:t>PRIMJERI USPJEŠNIH PROJEKATA </a:t>
            </a:r>
          </a:p>
        </p:txBody>
      </p:sp>
      <p:sp>
        <p:nvSpPr>
          <p:cNvPr id="3076" name="Content Placeholder 2"/>
          <p:cNvSpPr>
            <a:spLocks noGrp="1"/>
          </p:cNvSpPr>
          <p:nvPr>
            <p:ph idx="1"/>
          </p:nvPr>
        </p:nvSpPr>
        <p:spPr>
          <a:xfrm>
            <a:off x="534989" y="1765301"/>
            <a:ext cx="9794091" cy="4991101"/>
          </a:xfrm>
        </p:spPr>
        <p:txBody>
          <a:bodyPr/>
          <a:lstStyle/>
          <a:p>
            <a:pPr marL="0" indent="0" eaLnBrk="1" hangingPunct="1">
              <a:buNone/>
            </a:pPr>
            <a:r>
              <a:rPr lang="pl-PL" b="1" dirty="0" smtClean="0"/>
              <a:t>Andaluzijski </a:t>
            </a:r>
            <a:r>
              <a:rPr lang="pl-PL" b="1" dirty="0"/>
              <a:t>centar tehnologije obrade </a:t>
            </a:r>
            <a:r>
              <a:rPr lang="pl-PL" b="1" dirty="0" smtClean="0"/>
              <a:t>kamena</a:t>
            </a:r>
          </a:p>
          <a:p>
            <a:pPr eaLnBrk="1" hangingPunct="1">
              <a:buFont typeface="Wingdings" panose="05000000000000000000" pitchFamily="2" charset="2"/>
              <a:buChar char="§"/>
            </a:pPr>
            <a:r>
              <a:rPr lang="hr-HR" sz="2800" dirty="0"/>
              <a:t>Tehnološki centar pomaže općenito razvoj sektora industrije obrade kamena kako bi regija prevladala brojne izazove</a:t>
            </a:r>
          </a:p>
          <a:p>
            <a:pPr eaLnBrk="1" hangingPunct="1">
              <a:buFont typeface="Wingdings" panose="05000000000000000000" pitchFamily="2" charset="2"/>
              <a:buChar char="§"/>
            </a:pPr>
            <a:r>
              <a:rPr lang="pt-BR" sz="2800" dirty="0"/>
              <a:t>Temelji se na suradnji sa </a:t>
            </a:r>
            <a:r>
              <a:rPr lang="pt-BR" sz="2800" dirty="0" smtClean="0"/>
              <a:t>sveučilištem </a:t>
            </a:r>
            <a:r>
              <a:rPr lang="pt-BR" sz="2800" dirty="0"/>
              <a:t>u </a:t>
            </a:r>
            <a:endParaRPr lang="hr-HR" sz="2800" dirty="0" smtClean="0"/>
          </a:p>
          <a:p>
            <a:pPr marL="0" indent="0" eaLnBrk="1" hangingPunct="1">
              <a:buNone/>
            </a:pPr>
            <a:r>
              <a:rPr lang="hr-HR" sz="2800" dirty="0"/>
              <a:t> </a:t>
            </a:r>
            <a:r>
              <a:rPr lang="hr-HR" sz="2800" dirty="0" smtClean="0"/>
              <a:t>    </a:t>
            </a:r>
            <a:r>
              <a:rPr lang="pt-BR" sz="2800" dirty="0" smtClean="0"/>
              <a:t>regiji</a:t>
            </a:r>
            <a:endParaRPr lang="hr-HR" sz="2800" dirty="0"/>
          </a:p>
          <a:p>
            <a:pPr eaLnBrk="1" hangingPunct="1">
              <a:buFont typeface="Wingdings" panose="05000000000000000000" pitchFamily="2" charset="2"/>
              <a:buChar char="§"/>
            </a:pPr>
            <a:r>
              <a:rPr lang="hr-HR" sz="2800" dirty="0"/>
              <a:t>Analiza znanstvenih stručnjaka</a:t>
            </a:r>
          </a:p>
          <a:p>
            <a:pPr eaLnBrk="1" hangingPunct="1">
              <a:buFont typeface="Wingdings" panose="05000000000000000000" pitchFamily="2" charset="2"/>
              <a:buChar char="§"/>
            </a:pPr>
            <a:r>
              <a:rPr lang="hr-HR" sz="2800" dirty="0" smtClean="0"/>
              <a:t>Projektna </a:t>
            </a:r>
            <a:r>
              <a:rPr lang="hr-HR" sz="2800" dirty="0"/>
              <a:t>podrška, tehnološki razvoj</a:t>
            </a:r>
          </a:p>
          <a:p>
            <a:pPr eaLnBrk="1" hangingPunct="1">
              <a:buFont typeface="Wingdings" panose="05000000000000000000" pitchFamily="2" charset="2"/>
              <a:buChar char="§"/>
            </a:pPr>
            <a:r>
              <a:rPr lang="hr-HR" sz="2800" dirty="0"/>
              <a:t>Doprinos EU: €2.5 milijuna</a:t>
            </a:r>
          </a:p>
          <a:p>
            <a:pPr eaLnBrk="1" hangingPunct="1"/>
            <a:endParaRPr lang="hr-HR" dirty="0" smtClean="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6487" y="3393306"/>
            <a:ext cx="3472593" cy="303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OPP1.eps"/>
          <p:cNvPicPr>
            <a:picLocks noChangeAspect="1"/>
          </p:cNvPicPr>
          <p:nvPr/>
        </p:nvPicPr>
        <p:blipFill>
          <a:blip r:embed="rId3"/>
          <a:srcRect/>
          <a:stretch>
            <a:fillRect/>
          </a:stretch>
        </p:blipFill>
        <p:spPr bwMode="auto">
          <a:xfrm>
            <a:off x="1589" y="0"/>
            <a:ext cx="10685462" cy="7562850"/>
          </a:xfrm>
          <a:prstGeom prst="rect">
            <a:avLst/>
          </a:prstGeom>
          <a:noFill/>
          <a:ln w="9525">
            <a:noFill/>
            <a:miter lim="800000"/>
            <a:headEnd/>
            <a:tailEnd/>
          </a:ln>
        </p:spPr>
      </p:pic>
      <p:sp>
        <p:nvSpPr>
          <p:cNvPr id="3075" name="Title 1"/>
          <p:cNvSpPr>
            <a:spLocks noGrp="1"/>
          </p:cNvSpPr>
          <p:nvPr>
            <p:ph type="title"/>
          </p:nvPr>
        </p:nvSpPr>
        <p:spPr>
          <a:xfrm>
            <a:off x="534988" y="181025"/>
            <a:ext cx="9201150" cy="957262"/>
          </a:xfrm>
        </p:spPr>
        <p:txBody>
          <a:bodyPr/>
          <a:lstStyle/>
          <a:p>
            <a:pPr eaLnBrk="1" hangingPunct="1"/>
            <a:r>
              <a:rPr lang="hr-HR" sz="4000" dirty="0" smtClean="0"/>
              <a:t>Primjeri uspješnih projekata </a:t>
            </a:r>
          </a:p>
        </p:txBody>
      </p:sp>
      <p:sp>
        <p:nvSpPr>
          <p:cNvPr id="3076" name="Content Placeholder 2"/>
          <p:cNvSpPr>
            <a:spLocks noGrp="1"/>
          </p:cNvSpPr>
          <p:nvPr>
            <p:ph idx="1"/>
          </p:nvPr>
        </p:nvSpPr>
        <p:spPr>
          <a:xfrm>
            <a:off x="534989" y="1765301"/>
            <a:ext cx="9618663" cy="5328492"/>
          </a:xfrm>
        </p:spPr>
        <p:txBody>
          <a:bodyPr/>
          <a:lstStyle/>
          <a:p>
            <a:pPr marL="0" indent="0" eaLnBrk="1" hangingPunct="1">
              <a:buNone/>
            </a:pPr>
            <a:r>
              <a:rPr lang="hr-HR" b="1" dirty="0" smtClean="0"/>
              <a:t>Ivanina kuća bajki</a:t>
            </a:r>
          </a:p>
          <a:p>
            <a:pPr eaLnBrk="1" hangingPunct="1">
              <a:buFont typeface="Wingdings" panose="05000000000000000000" pitchFamily="2" charset="2"/>
              <a:buChar char="§"/>
            </a:pPr>
            <a:r>
              <a:rPr lang="hr-HR" sz="2800" dirty="0" smtClean="0"/>
              <a:t>VRIJEDNOST: 1.359.424,11  EUR</a:t>
            </a:r>
          </a:p>
          <a:p>
            <a:pPr eaLnBrk="1" hangingPunct="1">
              <a:buFont typeface="Wingdings" panose="05000000000000000000" pitchFamily="2" charset="2"/>
              <a:buChar char="§"/>
            </a:pPr>
            <a:r>
              <a:rPr lang="hr-HR" sz="2800" dirty="0" smtClean="0"/>
              <a:t>PRIJAVITELJ: TZ GRADA OGULINA</a:t>
            </a:r>
          </a:p>
          <a:p>
            <a:pPr eaLnBrk="1" hangingPunct="1">
              <a:spcBef>
                <a:spcPts val="0"/>
              </a:spcBef>
              <a:buFont typeface="Wingdings" panose="05000000000000000000" pitchFamily="2" charset="2"/>
              <a:buChar char="§"/>
            </a:pPr>
            <a:r>
              <a:rPr lang="hr-HR" sz="2800" dirty="0" smtClean="0"/>
              <a:t>AKTIVNOSTI:</a:t>
            </a:r>
          </a:p>
          <a:p>
            <a:pPr lvl="1" algn="just" eaLnBrk="1" hangingPunct="1">
              <a:spcBef>
                <a:spcPts val="0"/>
              </a:spcBef>
              <a:buFont typeface="Wingdings" panose="05000000000000000000" pitchFamily="2" charset="2"/>
              <a:buChar char="§"/>
            </a:pPr>
            <a:r>
              <a:rPr lang="vi-VN" sz="2400" dirty="0" smtClean="0">
                <a:latin typeface="Calibri" panose="020F0502020204030204" pitchFamily="34" charset="0"/>
              </a:rPr>
              <a:t>Razvoj </a:t>
            </a:r>
            <a:r>
              <a:rPr lang="vi-VN" sz="2400" dirty="0">
                <a:latin typeface="Calibri" panose="020F0502020204030204" pitchFamily="34" charset="0"/>
              </a:rPr>
              <a:t>turističke infrastrukture bazirane na nematerijalnoj kulturnoj baštini – bajci, kojim će se poticati stvaranje novih MSP, povećanje turističke ponude te dodatno zapošljavanje lokalnog </a:t>
            </a:r>
            <a:r>
              <a:rPr lang="vi-VN" sz="2400" dirty="0" smtClean="0">
                <a:latin typeface="Calibri" panose="020F0502020204030204" pitchFamily="34" charset="0"/>
              </a:rPr>
              <a:t>stanovništva</a:t>
            </a:r>
            <a:endParaRPr lang="hr-HR" sz="2400" dirty="0" smtClean="0">
              <a:latin typeface="Calibri" panose="020F0502020204030204" pitchFamily="34" charset="0"/>
            </a:endParaRPr>
          </a:p>
          <a:p>
            <a:pPr lvl="1" algn="just" eaLnBrk="1" hangingPunct="1">
              <a:spcBef>
                <a:spcPts val="0"/>
              </a:spcBef>
              <a:buFont typeface="Wingdings" panose="05000000000000000000" pitchFamily="2" charset="2"/>
              <a:buChar char="§"/>
            </a:pPr>
            <a:r>
              <a:rPr lang="vi-VN" sz="2400" dirty="0" smtClean="0">
                <a:latin typeface="Calibri" panose="020F0502020204030204" pitchFamily="34" charset="0"/>
              </a:rPr>
              <a:t>Izgradnja </a:t>
            </a:r>
            <a:r>
              <a:rPr lang="vi-VN" sz="2400" dirty="0">
                <a:latin typeface="Calibri" panose="020F0502020204030204" pitchFamily="34" charset="0"/>
              </a:rPr>
              <a:t>Centra za posjetitelje, s više od 250m² korisne površine, opremljenog najsuvremenijom tehnološkom opremom (računala, knjiga dojmova u obliku dodirnog zaslona, interaktivno ognjište – mjesto na kojem će posjetitelji moći slušati bajke na hrvatskom i još četiri svjetska </a:t>
            </a:r>
            <a:r>
              <a:rPr lang="vi-VN" sz="2400" dirty="0" smtClean="0">
                <a:latin typeface="Calibri" panose="020F0502020204030204" pitchFamily="34" charset="0"/>
              </a:rPr>
              <a:t>jezika </a:t>
            </a:r>
            <a:endParaRPr lang="hr-HR" sz="2400" dirty="0">
              <a:latin typeface="Calibri" panose="020F0502020204030204" pitchFamily="34" charset="0"/>
            </a:endParaRP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2431" y="1587382"/>
            <a:ext cx="3383707" cy="2410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OPP1.eps"/>
          <p:cNvPicPr>
            <a:picLocks noChangeAspect="1"/>
          </p:cNvPicPr>
          <p:nvPr/>
        </p:nvPicPr>
        <p:blipFill>
          <a:blip r:embed="rId3"/>
          <a:srcRect/>
          <a:stretch>
            <a:fillRect/>
          </a:stretch>
        </p:blipFill>
        <p:spPr bwMode="auto">
          <a:xfrm>
            <a:off x="1589" y="27859"/>
            <a:ext cx="10685462" cy="7562850"/>
          </a:xfrm>
          <a:prstGeom prst="rect">
            <a:avLst/>
          </a:prstGeom>
          <a:noFill/>
          <a:ln w="9525">
            <a:noFill/>
            <a:miter lim="800000"/>
            <a:headEnd/>
            <a:tailEnd/>
          </a:ln>
        </p:spPr>
      </p:pic>
      <p:sp>
        <p:nvSpPr>
          <p:cNvPr id="3075" name="Title 1"/>
          <p:cNvSpPr>
            <a:spLocks noGrp="1"/>
          </p:cNvSpPr>
          <p:nvPr>
            <p:ph type="ctrTitle"/>
          </p:nvPr>
        </p:nvSpPr>
        <p:spPr>
          <a:xfrm>
            <a:off x="786786" y="1709723"/>
            <a:ext cx="9085342" cy="1621111"/>
          </a:xfrm>
        </p:spPr>
        <p:txBody>
          <a:bodyPr/>
          <a:lstStyle/>
          <a:p>
            <a:pPr eaLnBrk="1" hangingPunct="1"/>
            <a:r>
              <a:rPr lang="hr-HR" sz="4000" dirty="0" smtClean="0"/>
              <a:t>PITANJA I ODGOVORI</a:t>
            </a:r>
          </a:p>
        </p:txBody>
      </p:sp>
      <p:sp>
        <p:nvSpPr>
          <p:cNvPr id="5" name="Subtitle 4"/>
          <p:cNvSpPr>
            <a:spLocks noGrp="1"/>
          </p:cNvSpPr>
          <p:nvPr>
            <p:ph type="subTitle" idx="1"/>
          </p:nvPr>
        </p:nvSpPr>
        <p:spPr>
          <a:xfrm>
            <a:off x="415097" y="3067045"/>
            <a:ext cx="10072758" cy="3151298"/>
          </a:xfrm>
        </p:spPr>
        <p:txBody>
          <a:bodyPr/>
          <a:lstStyle/>
          <a:p>
            <a:r>
              <a:rPr lang="hr-HR" dirty="0" err="1" smtClean="0">
                <a:hlinkClick r:id="rId4"/>
              </a:rPr>
              <a:t>poziv.poslovna</a:t>
            </a:r>
            <a:r>
              <a:rPr lang="hr-HR" dirty="0" smtClean="0">
                <a:hlinkClick r:id="rId4"/>
              </a:rPr>
              <a:t>-infrastruktura@</a:t>
            </a:r>
            <a:r>
              <a:rPr lang="hr-HR" dirty="0" err="1" smtClean="0">
                <a:hlinkClick r:id="rId4"/>
              </a:rPr>
              <a:t>mrrfeu.hr</a:t>
            </a:r>
            <a:r>
              <a:rPr lang="hr-HR" dirty="0" smtClean="0"/>
              <a:t> </a:t>
            </a:r>
            <a:endParaRPr lang="hr-HR" dirty="0" smtClean="0"/>
          </a:p>
          <a:p>
            <a:endParaRPr lang="hr-HR" dirty="0" smtClean="0"/>
          </a:p>
          <a:p>
            <a:r>
              <a:rPr lang="hr-HR" dirty="0" smtClean="0"/>
              <a:t>odgovori na:  </a:t>
            </a:r>
            <a:r>
              <a:rPr lang="hr-HR" dirty="0" smtClean="0">
                <a:hlinkClick r:id="rId5"/>
              </a:rPr>
              <a:t>www.strukturnifondovi.hr</a:t>
            </a:r>
            <a:r>
              <a:rPr lang="hr-HR" dirty="0" smtClean="0"/>
              <a:t> </a:t>
            </a:r>
            <a:endParaRPr lang="hr-HR" dirty="0"/>
          </a:p>
          <a:p>
            <a:r>
              <a:rPr lang="hr-HR" dirty="0" smtClean="0"/>
              <a:t> </a:t>
            </a:r>
            <a:endParaRPr lang="hr-HR" dirty="0"/>
          </a:p>
        </p:txBody>
      </p:sp>
      <p:pic>
        <p:nvPicPr>
          <p:cNvPr id="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99270" y="6769554"/>
            <a:ext cx="3030187" cy="60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0383" y="6769554"/>
            <a:ext cx="1430922" cy="468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OPP1.eps"/>
          <p:cNvPicPr>
            <a:picLocks noChangeAspect="1"/>
          </p:cNvPicPr>
          <p:nvPr/>
        </p:nvPicPr>
        <p:blipFill>
          <a:blip r:embed="rId3"/>
          <a:srcRect/>
          <a:stretch>
            <a:fillRect/>
          </a:stretch>
        </p:blipFill>
        <p:spPr bwMode="auto">
          <a:xfrm>
            <a:off x="1589" y="0"/>
            <a:ext cx="10685462" cy="7562850"/>
          </a:xfrm>
          <a:prstGeom prst="rect">
            <a:avLst/>
          </a:prstGeom>
          <a:noFill/>
          <a:ln w="9525">
            <a:noFill/>
            <a:miter lim="800000"/>
            <a:headEnd/>
            <a:tailEnd/>
          </a:ln>
        </p:spPr>
      </p:pic>
      <p:sp>
        <p:nvSpPr>
          <p:cNvPr id="3075" name="Title 1"/>
          <p:cNvSpPr>
            <a:spLocks noGrp="1"/>
          </p:cNvSpPr>
          <p:nvPr>
            <p:ph type="title"/>
          </p:nvPr>
        </p:nvSpPr>
        <p:spPr>
          <a:xfrm>
            <a:off x="534988" y="109017"/>
            <a:ext cx="9201150" cy="957262"/>
          </a:xfrm>
        </p:spPr>
        <p:txBody>
          <a:bodyPr/>
          <a:lstStyle/>
          <a:p>
            <a:pPr eaLnBrk="1" hangingPunct="1"/>
            <a:r>
              <a:rPr lang="hr-HR" sz="4000" dirty="0" smtClean="0"/>
              <a:t>INFORMACIJE O POZIVU</a:t>
            </a:r>
          </a:p>
        </p:txBody>
      </p:sp>
      <p:sp>
        <p:nvSpPr>
          <p:cNvPr id="3076" name="Content Placeholder 2"/>
          <p:cNvSpPr>
            <a:spLocks noGrp="1"/>
          </p:cNvSpPr>
          <p:nvPr>
            <p:ph idx="1"/>
          </p:nvPr>
        </p:nvSpPr>
        <p:spPr>
          <a:xfrm>
            <a:off x="534989" y="1981225"/>
            <a:ext cx="9618663" cy="4775177"/>
          </a:xfrm>
        </p:spPr>
        <p:txBody>
          <a:bodyPr/>
          <a:lstStyle/>
          <a:p>
            <a:pPr eaLnBrk="1" hangingPunct="1">
              <a:buFont typeface="Wingdings" panose="05000000000000000000" pitchFamily="2" charset="2"/>
              <a:buChar char="Ø"/>
            </a:pPr>
            <a:r>
              <a:rPr lang="hr-HR" sz="2800" dirty="0" smtClean="0"/>
              <a:t>Upiti se mogu slati faksom ili elektroničkom poštom</a:t>
            </a:r>
          </a:p>
          <a:p>
            <a:pPr lvl="1" eaLnBrk="1" hangingPunct="1">
              <a:buFont typeface="Wingdings" panose="05000000000000000000" pitchFamily="2" charset="2"/>
              <a:buChar char="§"/>
            </a:pPr>
            <a:r>
              <a:rPr lang="hr-HR" sz="2800" dirty="0" smtClean="0">
                <a:hlinkClick r:id="rId4"/>
              </a:rPr>
              <a:t>poziv.poslovna-infrastruktura@mrrfeu.hr</a:t>
            </a:r>
            <a:r>
              <a:rPr lang="hr-HR" sz="2800" dirty="0" smtClean="0"/>
              <a:t> </a:t>
            </a:r>
          </a:p>
          <a:p>
            <a:pPr lvl="1" eaLnBrk="1" hangingPunct="1">
              <a:buFont typeface="Wingdings" panose="05000000000000000000" pitchFamily="2" charset="2"/>
              <a:buChar char="§"/>
            </a:pPr>
            <a:r>
              <a:rPr lang="hr-HR" sz="2800" dirty="0" smtClean="0"/>
              <a:t>+385 1 6400 642</a:t>
            </a:r>
          </a:p>
          <a:p>
            <a:pPr eaLnBrk="1" hangingPunct="1">
              <a:buFont typeface="Wingdings" panose="05000000000000000000" pitchFamily="2" charset="2"/>
              <a:buChar char="Ø"/>
            </a:pPr>
            <a:r>
              <a:rPr lang="hr-HR" sz="2800" dirty="0" smtClean="0"/>
              <a:t>Rok za slanje upita: 21 kalendarski dan prije isteka roka za podnošenje prijava</a:t>
            </a:r>
          </a:p>
          <a:p>
            <a:pPr eaLnBrk="1" hangingPunct="1">
              <a:buFont typeface="Wingdings" panose="05000000000000000000" pitchFamily="2" charset="2"/>
              <a:buChar char="Ø"/>
            </a:pPr>
            <a:r>
              <a:rPr lang="hr-HR" sz="2800" dirty="0" smtClean="0"/>
              <a:t>Odgovori će biti objavljeni najkasnije 7 kalendarskih dana prije roka za podnošenje prijava na </a:t>
            </a:r>
            <a:r>
              <a:rPr lang="hr-HR" sz="2800" dirty="0" smtClean="0">
                <a:hlinkClick r:id="rId5"/>
              </a:rPr>
              <a:t>www.strukturnifondovi.hr</a:t>
            </a:r>
            <a:r>
              <a:rPr lang="hr-HR" sz="2800" dirty="0" smtClean="0"/>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OPP1.eps"/>
          <p:cNvPicPr>
            <a:picLocks noChangeAspect="1"/>
          </p:cNvPicPr>
          <p:nvPr/>
        </p:nvPicPr>
        <p:blipFill>
          <a:blip r:embed="rId3"/>
          <a:srcRect/>
          <a:stretch>
            <a:fillRect/>
          </a:stretch>
        </p:blipFill>
        <p:spPr bwMode="auto">
          <a:xfrm>
            <a:off x="3177" y="0"/>
            <a:ext cx="10685462" cy="7562850"/>
          </a:xfrm>
          <a:prstGeom prst="rect">
            <a:avLst/>
          </a:prstGeom>
          <a:noFill/>
          <a:ln w="9525">
            <a:noFill/>
            <a:miter lim="800000"/>
            <a:headEnd/>
            <a:tailEnd/>
          </a:ln>
        </p:spPr>
      </p:pic>
      <p:sp>
        <p:nvSpPr>
          <p:cNvPr id="3075" name="Title 1"/>
          <p:cNvSpPr>
            <a:spLocks noGrp="1"/>
          </p:cNvSpPr>
          <p:nvPr>
            <p:ph type="title"/>
          </p:nvPr>
        </p:nvSpPr>
        <p:spPr>
          <a:xfrm>
            <a:off x="303759" y="541065"/>
            <a:ext cx="10225136" cy="189735"/>
          </a:xfrm>
        </p:spPr>
        <p:txBody>
          <a:bodyPr/>
          <a:lstStyle/>
          <a:p>
            <a:pPr eaLnBrk="1" hangingPunct="1"/>
            <a:r>
              <a:rPr lang="hr-HR" sz="4000" dirty="0" smtClean="0"/>
              <a:t>OKVIRNI VREMENSKI PLAN PROVEDBE NATJEČAJA</a:t>
            </a:r>
            <a:endParaRPr lang="hr-HR" sz="40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722025589"/>
              </p:ext>
            </p:extLst>
          </p:nvPr>
        </p:nvGraphicFramePr>
        <p:xfrm>
          <a:off x="539638" y="1549177"/>
          <a:ext cx="9845240" cy="5371940"/>
        </p:xfrm>
        <a:graphic>
          <a:graphicData uri="http://schemas.openxmlformats.org/drawingml/2006/table">
            <a:tbl>
              <a:tblPr firstRow="1" bandRow="1">
                <a:tableStyleId>{5C22544A-7EE6-4342-B048-85BDC9FD1C3A}</a:tableStyleId>
              </a:tblPr>
              <a:tblGrid>
                <a:gridCol w="4922620"/>
                <a:gridCol w="4922620"/>
              </a:tblGrid>
              <a:tr h="7260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a-IN" sz="2000" b="1" i="0" u="none" strike="noStrike" cap="none" normalizeH="0" baseline="0" dirty="0" smtClean="0">
                          <a:ln>
                            <a:noFill/>
                          </a:ln>
                          <a:solidFill>
                            <a:schemeClr val="tx1"/>
                          </a:solidFill>
                          <a:effectLst/>
                          <a:latin typeface="Calibri"/>
                          <a:ea typeface="ＭＳ Ｐゴシック" charset="-128"/>
                          <a:cs typeface="Calibri"/>
                        </a:rPr>
                        <a:t>Krajnji rok za podnošenje zahtjeva za pojašnjenjima </a:t>
                      </a:r>
                      <a:r>
                        <a:rPr kumimoji="0" lang="hr-HR" sz="2000" b="1" i="0" u="none" strike="noStrike" cap="none" normalizeH="0" baseline="0" dirty="0" smtClean="0">
                          <a:ln>
                            <a:noFill/>
                          </a:ln>
                          <a:solidFill>
                            <a:schemeClr val="tx1"/>
                          </a:solidFill>
                          <a:effectLst/>
                          <a:latin typeface="Calibri"/>
                          <a:ea typeface="ＭＳ Ｐゴシック" charset="-128"/>
                          <a:cs typeface="Calibri"/>
                        </a:rPr>
                        <a:t>Poziva</a:t>
                      </a:r>
                      <a:endParaRPr kumimoji="0" lang="en-US" sz="2000" b="1" i="0" u="none" strike="noStrike" cap="none" normalizeH="0" baseline="0" dirty="0" smtClean="0">
                        <a:ln>
                          <a:noFill/>
                        </a:ln>
                        <a:solidFill>
                          <a:schemeClr val="tx1"/>
                        </a:solidFill>
                        <a:effectLst/>
                        <a:latin typeface="Calibri"/>
                        <a:ea typeface="ＭＳ Ｐゴシック" charset="-128"/>
                        <a:cs typeface="Calibri"/>
                      </a:endParaRPr>
                    </a:p>
                  </a:txBody>
                  <a:tcPr marT="45724" marB="45724" horzOverflow="overflow">
                    <a:solidFill>
                      <a:schemeClr val="accent3">
                        <a:lumMod val="60000"/>
                        <a:lumOff val="40000"/>
                      </a:schemeClr>
                    </a:solidFill>
                  </a:tcPr>
                </a:tc>
                <a:tc>
                  <a:txBody>
                    <a:bodyPr/>
                    <a:lstStyle/>
                    <a:p>
                      <a:r>
                        <a:rPr lang="hr-HR" sz="2000" b="0" dirty="0" smtClean="0">
                          <a:solidFill>
                            <a:schemeClr val="tx1"/>
                          </a:solidFill>
                        </a:rPr>
                        <a:t>21 kalendarski dan prije</a:t>
                      </a:r>
                      <a:r>
                        <a:rPr lang="hr-HR" sz="2000" b="0" baseline="0" dirty="0" smtClean="0">
                          <a:solidFill>
                            <a:schemeClr val="tx1"/>
                          </a:solidFill>
                        </a:rPr>
                        <a:t> roka za podnošenje prijava</a:t>
                      </a:r>
                      <a:endParaRPr lang="hr-HR" sz="2000" b="0" dirty="0">
                        <a:solidFill>
                          <a:schemeClr val="tx1"/>
                        </a:solidFill>
                      </a:endParaRPr>
                    </a:p>
                  </a:txBody>
                  <a:tcPr>
                    <a:solidFill>
                      <a:schemeClr val="accent3">
                        <a:lumMod val="60000"/>
                        <a:lumOff val="40000"/>
                      </a:schemeClr>
                    </a:solidFill>
                  </a:tcPr>
                </a:tc>
              </a:tr>
              <a:tr h="7260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2000" b="1" i="0" u="none" strike="noStrike" cap="none" normalizeH="0" baseline="0" dirty="0" smtClean="0">
                          <a:ln>
                            <a:noFill/>
                          </a:ln>
                          <a:solidFill>
                            <a:schemeClr val="tx1"/>
                          </a:solidFill>
                          <a:effectLst/>
                          <a:latin typeface="Calibri"/>
                          <a:ea typeface="ＭＳ Ｐゴシック" charset="-128"/>
                          <a:cs typeface="Calibri"/>
                        </a:rPr>
                        <a:t>Rok za objavu pojašnjenja na </a:t>
                      </a:r>
                      <a:r>
                        <a:rPr kumimoji="0" lang="hr-HR" sz="2000" b="1" i="0" u="none" strike="noStrike" cap="none" normalizeH="0" baseline="0" dirty="0" smtClean="0">
                          <a:ln>
                            <a:noFill/>
                          </a:ln>
                          <a:solidFill>
                            <a:schemeClr val="tx1"/>
                          </a:solidFill>
                          <a:effectLst/>
                          <a:latin typeface="Calibri"/>
                          <a:ea typeface="ＭＳ Ｐゴシック" charset="-128"/>
                          <a:cs typeface="Calibri"/>
                          <a:hlinkClick r:id="rId4"/>
                        </a:rPr>
                        <a:t>www.strukturnifondovi.hr</a:t>
                      </a:r>
                      <a:r>
                        <a:rPr kumimoji="0" lang="hr-HR" sz="2000" b="1" i="0" u="none" strike="noStrike" cap="none" normalizeH="0" baseline="0" dirty="0" smtClean="0">
                          <a:ln>
                            <a:noFill/>
                          </a:ln>
                          <a:solidFill>
                            <a:schemeClr val="tx1"/>
                          </a:solidFill>
                          <a:effectLst/>
                          <a:latin typeface="Calibri"/>
                          <a:ea typeface="ＭＳ Ｐゴシック" charset="-128"/>
                          <a:cs typeface="Calibri"/>
                        </a:rPr>
                        <a:t> </a:t>
                      </a:r>
                      <a:endParaRPr kumimoji="0" lang="en-US" sz="2000" b="1" i="0" u="none" strike="noStrike" cap="none" normalizeH="0" baseline="0" dirty="0" smtClean="0">
                        <a:ln>
                          <a:noFill/>
                        </a:ln>
                        <a:solidFill>
                          <a:schemeClr val="tx1"/>
                        </a:solidFill>
                        <a:effectLst/>
                        <a:latin typeface="Calibri"/>
                        <a:ea typeface="ＭＳ Ｐゴシック" charset="-128"/>
                        <a:cs typeface="Calibri"/>
                      </a:endParaRPr>
                    </a:p>
                  </a:txBody>
                  <a:tcPr marT="45724" marB="45724" horzOverflow="overflow">
                    <a:solidFill>
                      <a:schemeClr val="accent3">
                        <a:lumMod val="60000"/>
                        <a:lumOff val="40000"/>
                      </a:schemeClr>
                    </a:solidFill>
                  </a:tcPr>
                </a:tc>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hr-HR" sz="2000" b="0" dirty="0" smtClean="0">
                          <a:solidFill>
                            <a:schemeClr val="tx1"/>
                          </a:solidFill>
                        </a:rPr>
                        <a:t>Najkasnije</a:t>
                      </a:r>
                      <a:r>
                        <a:rPr lang="hr-HR" sz="2000" b="0" baseline="0" dirty="0" smtClean="0">
                          <a:solidFill>
                            <a:schemeClr val="tx1"/>
                          </a:solidFill>
                        </a:rPr>
                        <a:t> 7 </a:t>
                      </a:r>
                      <a:r>
                        <a:rPr lang="hr-HR" sz="2000" b="0" dirty="0" smtClean="0">
                          <a:solidFill>
                            <a:schemeClr val="tx1"/>
                          </a:solidFill>
                        </a:rPr>
                        <a:t>kalendarskih dana prije</a:t>
                      </a:r>
                      <a:r>
                        <a:rPr lang="hr-HR" sz="2000" b="0" baseline="0" dirty="0" smtClean="0">
                          <a:solidFill>
                            <a:schemeClr val="tx1"/>
                          </a:solidFill>
                        </a:rPr>
                        <a:t> roka za podnošenje prijava</a:t>
                      </a:r>
                      <a:endParaRPr lang="hr-HR" sz="2000" b="0" dirty="0" smtClean="0">
                        <a:solidFill>
                          <a:schemeClr val="tx1"/>
                        </a:solidFill>
                      </a:endParaRPr>
                    </a:p>
                  </a:txBody>
                  <a:tcPr>
                    <a:solidFill>
                      <a:schemeClr val="accent3">
                        <a:lumMod val="60000"/>
                        <a:lumOff val="40000"/>
                      </a:schemeClr>
                    </a:solidFill>
                  </a:tcPr>
                </a:tc>
              </a:tr>
              <a:tr h="4416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a-IN" sz="2000" b="1" i="0" u="none" strike="noStrike" cap="none" normalizeH="0" baseline="0" dirty="0" smtClean="0">
                          <a:ln>
                            <a:noFill/>
                          </a:ln>
                          <a:solidFill>
                            <a:schemeClr val="tx1"/>
                          </a:solidFill>
                          <a:effectLst/>
                          <a:latin typeface="Calibri"/>
                          <a:ea typeface="ＭＳ Ｐゴシック" charset="-128"/>
                          <a:cs typeface="Calibri"/>
                        </a:rPr>
                        <a:t>Krajnji rok za </a:t>
                      </a:r>
                      <a:r>
                        <a:rPr kumimoji="0" lang="hr-HR" sz="2000" b="1" i="0" u="none" strike="noStrike" cap="none" normalizeH="0" baseline="0" dirty="0" smtClean="0">
                          <a:ln>
                            <a:noFill/>
                          </a:ln>
                          <a:solidFill>
                            <a:schemeClr val="tx1"/>
                          </a:solidFill>
                          <a:effectLst/>
                          <a:latin typeface="Calibri"/>
                          <a:ea typeface="ＭＳ Ｐゴシック" charset="-128"/>
                          <a:cs typeface="Calibri"/>
                        </a:rPr>
                        <a:t>podnošenje prijava</a:t>
                      </a:r>
                      <a:endParaRPr kumimoji="0" lang="en-US" sz="2000" b="1" i="0" u="none" strike="noStrike" cap="none" normalizeH="0" baseline="0" dirty="0" smtClean="0">
                        <a:ln>
                          <a:noFill/>
                        </a:ln>
                        <a:solidFill>
                          <a:schemeClr val="tx1"/>
                        </a:solidFill>
                        <a:effectLst/>
                        <a:latin typeface="Calibri"/>
                        <a:ea typeface="ＭＳ Ｐゴシック" charset="-128"/>
                        <a:cs typeface="Calibri"/>
                      </a:endParaRPr>
                    </a:p>
                  </a:txBody>
                  <a:tcPr marT="45724" marB="45724" horzOverflow="overflow">
                    <a:solidFill>
                      <a:schemeClr val="accent3">
                        <a:lumMod val="60000"/>
                        <a:lumOff val="40000"/>
                      </a:schemeClr>
                    </a:solidFill>
                  </a:tcPr>
                </a:tc>
                <a:tc>
                  <a:txBody>
                    <a:bodyPr/>
                    <a:lstStyle/>
                    <a:p>
                      <a:r>
                        <a:rPr lang="hr-HR" sz="2000" b="0" dirty="0" smtClean="0">
                          <a:solidFill>
                            <a:schemeClr val="tx1"/>
                          </a:solidFill>
                        </a:rPr>
                        <a:t>18. veljače 2014</a:t>
                      </a:r>
                      <a:endParaRPr lang="hr-HR" sz="2000" b="0" dirty="0">
                        <a:solidFill>
                          <a:schemeClr val="tx1"/>
                        </a:solidFill>
                      </a:endParaRPr>
                    </a:p>
                  </a:txBody>
                  <a:tcPr>
                    <a:solidFill>
                      <a:schemeClr val="accent3">
                        <a:lumMod val="60000"/>
                        <a:lumOff val="40000"/>
                      </a:schemeClr>
                    </a:solidFill>
                  </a:tcPr>
                </a:tc>
              </a:tr>
              <a:tr h="7260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a-IN" sz="2000" b="1" i="0" u="none" strike="noStrike" cap="none" normalizeH="0" baseline="0" dirty="0" smtClean="0">
                          <a:ln>
                            <a:noFill/>
                          </a:ln>
                          <a:solidFill>
                            <a:schemeClr val="tx1"/>
                          </a:solidFill>
                          <a:effectLst/>
                          <a:latin typeface="Calibri"/>
                          <a:ea typeface="ＭＳ Ｐゴシック" charset="-128"/>
                          <a:cs typeface="Calibri"/>
                        </a:rPr>
                        <a:t>Informacije prijaviteljima o </a:t>
                      </a:r>
                      <a:r>
                        <a:rPr kumimoji="0" lang="hr-HR" sz="2000" b="1" i="0" u="none" strike="noStrike" cap="none" normalizeH="0" baseline="0" dirty="0" smtClean="0">
                          <a:ln>
                            <a:noFill/>
                          </a:ln>
                          <a:solidFill>
                            <a:schemeClr val="tx1"/>
                          </a:solidFill>
                          <a:effectLst/>
                          <a:latin typeface="Calibri"/>
                          <a:ea typeface="ＭＳ Ｐゴシック" charset="-128"/>
                          <a:cs typeface="Calibri"/>
                        </a:rPr>
                        <a:t>prijemu i registraciji prijave</a:t>
                      </a:r>
                      <a:endParaRPr kumimoji="0" lang="en-US" sz="2000" b="1" i="0" u="none" strike="noStrike" cap="none" normalizeH="0" baseline="0" dirty="0" smtClean="0">
                        <a:ln>
                          <a:noFill/>
                        </a:ln>
                        <a:solidFill>
                          <a:schemeClr val="tx1"/>
                        </a:solidFill>
                        <a:effectLst/>
                        <a:latin typeface="Calibri"/>
                        <a:ea typeface="ＭＳ Ｐゴシック" charset="-128"/>
                        <a:cs typeface="Calibri"/>
                      </a:endParaRPr>
                    </a:p>
                  </a:txBody>
                  <a:tcPr marT="45724" marB="45724" horzOverflow="overflow">
                    <a:solidFill>
                      <a:schemeClr val="accent3">
                        <a:lumMod val="60000"/>
                        <a:lumOff val="40000"/>
                      </a:schemeClr>
                    </a:solidFill>
                  </a:tcPr>
                </a:tc>
                <a:tc>
                  <a:txBody>
                    <a:bodyPr/>
                    <a:lstStyle/>
                    <a:p>
                      <a:r>
                        <a:rPr lang="hr-HR" sz="2000" b="0" dirty="0" smtClean="0">
                          <a:solidFill>
                            <a:schemeClr val="tx1"/>
                          </a:solidFill>
                        </a:rPr>
                        <a:t>5 radnih dana od</a:t>
                      </a:r>
                      <a:r>
                        <a:rPr lang="hr-HR" sz="2000" b="0" baseline="0" dirty="0" smtClean="0">
                          <a:solidFill>
                            <a:schemeClr val="tx1"/>
                          </a:solidFill>
                        </a:rPr>
                        <a:t> dana završetka prvog koraka postupka procjene projektnih prijava</a:t>
                      </a:r>
                      <a:endParaRPr lang="hr-HR" sz="2000" b="0" dirty="0">
                        <a:solidFill>
                          <a:schemeClr val="tx1"/>
                        </a:solidFill>
                      </a:endParaRPr>
                    </a:p>
                  </a:txBody>
                  <a:tcPr>
                    <a:solidFill>
                      <a:schemeClr val="accent3">
                        <a:lumMod val="60000"/>
                        <a:lumOff val="40000"/>
                      </a:schemeClr>
                    </a:solidFill>
                  </a:tcPr>
                </a:tc>
              </a:tr>
              <a:tr h="7260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a-IN" sz="2000" b="1" i="0" u="none" strike="noStrike" cap="none" normalizeH="0" baseline="0" dirty="0" smtClean="0">
                          <a:ln>
                            <a:noFill/>
                          </a:ln>
                          <a:solidFill>
                            <a:schemeClr val="tx1"/>
                          </a:solidFill>
                          <a:effectLst/>
                          <a:latin typeface="Calibri"/>
                          <a:ea typeface="ＭＳ Ｐゴシック" charset="-128"/>
                          <a:cs typeface="Calibri"/>
                        </a:rPr>
                        <a:t>Informacije prijaviteljima o </a:t>
                      </a:r>
                      <a:r>
                        <a:rPr kumimoji="0" lang="hr-HR" sz="2000" b="1" i="0" u="none" strike="noStrike" cap="none" normalizeH="0" baseline="0" dirty="0" smtClean="0">
                          <a:ln>
                            <a:noFill/>
                          </a:ln>
                          <a:solidFill>
                            <a:schemeClr val="tx1"/>
                          </a:solidFill>
                          <a:effectLst/>
                          <a:latin typeface="Calibri"/>
                          <a:ea typeface="ＭＳ Ｐゴシック" charset="-128"/>
                          <a:cs typeface="Calibri"/>
                        </a:rPr>
                        <a:t>administrativnoj provjeri</a:t>
                      </a:r>
                      <a:endParaRPr kumimoji="0" lang="en-US" sz="2000" b="1" i="0" u="none" strike="noStrike" cap="none" normalizeH="0" baseline="0" dirty="0" smtClean="0">
                        <a:ln>
                          <a:noFill/>
                        </a:ln>
                        <a:solidFill>
                          <a:schemeClr val="tx1"/>
                        </a:solidFill>
                        <a:effectLst/>
                        <a:latin typeface="Calibri"/>
                        <a:ea typeface="ＭＳ Ｐゴシック" charset="-128"/>
                        <a:cs typeface="Calibri"/>
                      </a:endParaRPr>
                    </a:p>
                  </a:txBody>
                  <a:tcPr marT="45724" marB="45724" horzOverflow="overflow">
                    <a:solidFill>
                      <a:schemeClr val="accent3">
                        <a:lumMod val="60000"/>
                        <a:lumOff val="40000"/>
                      </a:schemeClr>
                    </a:solidFill>
                  </a:tcPr>
                </a:tc>
                <a:tc>
                  <a:txBody>
                    <a:bodyPr/>
                    <a:lstStyle/>
                    <a:p>
                      <a:r>
                        <a:rPr lang="hr-HR" sz="2000" b="0" dirty="0" smtClean="0">
                          <a:solidFill>
                            <a:schemeClr val="tx1"/>
                          </a:solidFill>
                        </a:rPr>
                        <a:t>ožujak 2014</a:t>
                      </a:r>
                      <a:endParaRPr lang="hr-HR" sz="2000" b="0" dirty="0">
                        <a:solidFill>
                          <a:schemeClr val="tx1"/>
                        </a:solidFill>
                      </a:endParaRPr>
                    </a:p>
                  </a:txBody>
                  <a:tcPr>
                    <a:solidFill>
                      <a:schemeClr val="accent3">
                        <a:lumMod val="60000"/>
                        <a:lumOff val="40000"/>
                      </a:schemeClr>
                    </a:solidFill>
                  </a:tcPr>
                </a:tc>
              </a:tr>
              <a:tr h="4416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2000" b="1" i="0" u="none" strike="noStrike" cap="none" normalizeH="0" baseline="0" dirty="0" smtClean="0">
                          <a:ln>
                            <a:noFill/>
                          </a:ln>
                          <a:solidFill>
                            <a:schemeClr val="tx1"/>
                          </a:solidFill>
                          <a:effectLst/>
                          <a:latin typeface="Calibri"/>
                          <a:ea typeface="ＭＳ Ｐゴシック" charset="-128"/>
                          <a:cs typeface="Calibri"/>
                        </a:rPr>
                        <a:t>Informacije</a:t>
                      </a:r>
                      <a:r>
                        <a:rPr kumimoji="0" lang="ta-IN" sz="2000" b="1" i="0" u="none" strike="noStrike" cap="none" normalizeH="0" baseline="0" dirty="0" smtClean="0">
                          <a:ln>
                            <a:noFill/>
                          </a:ln>
                          <a:solidFill>
                            <a:schemeClr val="tx1"/>
                          </a:solidFill>
                          <a:effectLst/>
                          <a:latin typeface="Calibri"/>
                          <a:ea typeface="ＭＳ Ｐゴシック" charset="-128"/>
                          <a:cs typeface="Calibri"/>
                        </a:rPr>
                        <a:t> o </a:t>
                      </a:r>
                      <a:r>
                        <a:rPr kumimoji="0" lang="hr-HR" sz="2000" b="1" i="0" u="none" strike="noStrike" cap="none" normalizeH="0" baseline="0" dirty="0" smtClean="0">
                          <a:ln>
                            <a:noFill/>
                          </a:ln>
                          <a:solidFill>
                            <a:schemeClr val="tx1"/>
                          </a:solidFill>
                          <a:effectLst/>
                          <a:latin typeface="Calibri"/>
                          <a:ea typeface="ＭＳ Ｐゴシック" charset="-128"/>
                          <a:cs typeface="Calibri"/>
                        </a:rPr>
                        <a:t>rezultatima ocjenjivanja</a:t>
                      </a:r>
                      <a:endParaRPr kumimoji="0" lang="ta-IN" sz="2000" b="1" i="0" u="none" strike="noStrike" cap="none" normalizeH="0" baseline="0" dirty="0" smtClean="0">
                        <a:ln>
                          <a:noFill/>
                        </a:ln>
                        <a:solidFill>
                          <a:schemeClr val="tx1"/>
                        </a:solidFill>
                        <a:effectLst/>
                        <a:latin typeface="Calibri"/>
                        <a:ea typeface="ＭＳ Ｐゴシック" charset="-128"/>
                        <a:cs typeface="Calibri"/>
                      </a:endParaRPr>
                    </a:p>
                  </a:txBody>
                  <a:tcPr marT="45724" marB="45724" horzOverflow="overflow">
                    <a:solidFill>
                      <a:schemeClr val="accent3">
                        <a:lumMod val="60000"/>
                        <a:lumOff val="40000"/>
                      </a:schemeClr>
                    </a:solidFill>
                  </a:tcPr>
                </a:tc>
                <a:tc>
                  <a:txBody>
                    <a:bodyPr/>
                    <a:lstStyle/>
                    <a:p>
                      <a:r>
                        <a:rPr lang="hr-HR" sz="2000" b="0" dirty="0" smtClean="0">
                          <a:solidFill>
                            <a:schemeClr val="tx1"/>
                          </a:solidFill>
                        </a:rPr>
                        <a:t>Drugi kvartal 2014</a:t>
                      </a:r>
                      <a:endParaRPr lang="hr-HR" sz="2000" b="0" dirty="0">
                        <a:solidFill>
                          <a:schemeClr val="tx1"/>
                        </a:solidFill>
                      </a:endParaRPr>
                    </a:p>
                  </a:txBody>
                  <a:tcPr>
                    <a:solidFill>
                      <a:schemeClr val="accent3">
                        <a:lumMod val="60000"/>
                        <a:lumOff val="40000"/>
                      </a:schemeClr>
                    </a:solidFill>
                  </a:tcPr>
                </a:tc>
              </a:tr>
              <a:tr h="4416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2000" b="1" i="0" u="none" strike="noStrike" cap="none" normalizeH="0" baseline="0" dirty="0" smtClean="0">
                          <a:ln>
                            <a:noFill/>
                          </a:ln>
                          <a:solidFill>
                            <a:schemeClr val="tx1"/>
                          </a:solidFill>
                          <a:effectLst/>
                          <a:latin typeface="Calibri"/>
                          <a:ea typeface="ＭＳ Ｐゴシック" charset="-128"/>
                          <a:cs typeface="Calibri"/>
                        </a:rPr>
                        <a:t>Informacije o rezultatima provjere prihvatljivosti</a:t>
                      </a:r>
                      <a:endParaRPr kumimoji="0" lang="en-US" sz="2000" b="1" i="0" u="none" strike="noStrike" cap="none" normalizeH="0" baseline="0" dirty="0" smtClean="0">
                        <a:ln>
                          <a:noFill/>
                        </a:ln>
                        <a:solidFill>
                          <a:schemeClr val="tx1"/>
                        </a:solidFill>
                        <a:effectLst/>
                        <a:latin typeface="Calibri"/>
                        <a:ea typeface="ＭＳ Ｐゴシック" charset="-128"/>
                        <a:cs typeface="Calibri"/>
                      </a:endParaRPr>
                    </a:p>
                  </a:txBody>
                  <a:tcPr marT="45724" marB="45724" horzOverflow="overflow">
                    <a:solidFill>
                      <a:schemeClr val="accent3">
                        <a:lumMod val="60000"/>
                        <a:lumOff val="40000"/>
                      </a:schemeClr>
                    </a:solidFill>
                  </a:tcPr>
                </a:tc>
                <a:tc>
                  <a:txBody>
                    <a:bodyPr/>
                    <a:lstStyle/>
                    <a:p>
                      <a:r>
                        <a:rPr lang="hr-HR" sz="2000" b="0" dirty="0" smtClean="0">
                          <a:solidFill>
                            <a:schemeClr val="tx1"/>
                          </a:solidFill>
                        </a:rPr>
                        <a:t>Drugi kvartal 2014</a:t>
                      </a:r>
                      <a:endParaRPr lang="hr-HR" sz="2000" b="0" dirty="0">
                        <a:solidFill>
                          <a:schemeClr val="tx1"/>
                        </a:solidFill>
                      </a:endParaRPr>
                    </a:p>
                  </a:txBody>
                  <a:tcPr>
                    <a:solidFill>
                      <a:schemeClr val="accent3">
                        <a:lumMod val="60000"/>
                        <a:lumOff val="40000"/>
                      </a:schemeClr>
                    </a:solidFill>
                  </a:tcPr>
                </a:tc>
              </a:tr>
              <a:tr h="4416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2000" b="1" i="0" u="none" strike="noStrike" cap="none" normalizeH="0" baseline="0" dirty="0" smtClean="0">
                          <a:ln>
                            <a:noFill/>
                          </a:ln>
                          <a:solidFill>
                            <a:schemeClr val="tx1"/>
                          </a:solidFill>
                          <a:effectLst/>
                          <a:latin typeface="Calibri"/>
                          <a:ea typeface="ＭＳ Ｐゴシック" charset="-128"/>
                          <a:cs typeface="Calibri"/>
                        </a:rPr>
                        <a:t>Informacije o dodjeli bespovratnih sredstava</a:t>
                      </a:r>
                      <a:endParaRPr kumimoji="0" lang="en-US" sz="2000" b="1" i="0" u="none" strike="noStrike" cap="none" normalizeH="0" baseline="0" dirty="0" smtClean="0">
                        <a:ln>
                          <a:noFill/>
                        </a:ln>
                        <a:solidFill>
                          <a:schemeClr val="tx1"/>
                        </a:solidFill>
                        <a:effectLst/>
                        <a:latin typeface="Calibri"/>
                        <a:ea typeface="ＭＳ Ｐゴシック" charset="-128"/>
                        <a:cs typeface="Calibri"/>
                      </a:endParaRPr>
                    </a:p>
                  </a:txBody>
                  <a:tcPr marT="45724" marB="45724" horzOverflow="overflow">
                    <a:solidFill>
                      <a:schemeClr val="accent3">
                        <a:lumMod val="60000"/>
                        <a:lumOff val="40000"/>
                      </a:schemeClr>
                    </a:solidFill>
                  </a:tcPr>
                </a:tc>
                <a:tc>
                  <a:txBody>
                    <a:bodyPr/>
                    <a:lstStyle/>
                    <a:p>
                      <a:r>
                        <a:rPr lang="hr-HR" sz="2000" b="0" dirty="0" smtClean="0">
                          <a:solidFill>
                            <a:schemeClr val="tx1"/>
                          </a:solidFill>
                        </a:rPr>
                        <a:t>Drugi kvartal 2014</a:t>
                      </a:r>
                      <a:endParaRPr lang="hr-HR" sz="2000" b="0" dirty="0">
                        <a:solidFill>
                          <a:schemeClr val="tx1"/>
                        </a:solidFill>
                      </a:endParaRPr>
                    </a:p>
                  </a:txBody>
                  <a:tcPr>
                    <a:solidFill>
                      <a:schemeClr val="accent3">
                        <a:lumMod val="60000"/>
                        <a:lumOff val="40000"/>
                      </a:schemeClr>
                    </a:solidFill>
                  </a:tcPr>
                </a:tc>
              </a:tr>
              <a:tr h="4416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r-HR" sz="2000" b="1" i="0" u="none" strike="noStrike" cap="none" normalizeH="0" baseline="0" dirty="0" smtClean="0">
                          <a:ln>
                            <a:noFill/>
                          </a:ln>
                          <a:solidFill>
                            <a:schemeClr val="tx1"/>
                          </a:solidFill>
                          <a:effectLst/>
                          <a:latin typeface="Calibri"/>
                          <a:ea typeface="ＭＳ Ｐゴシック" charset="-128"/>
                          <a:cs typeface="Calibri"/>
                        </a:rPr>
                        <a:t>Potpis ugovora</a:t>
                      </a:r>
                      <a:endParaRPr kumimoji="0" lang="en-US" sz="2000" b="1" i="0" u="none" strike="noStrike" cap="none" normalizeH="0" baseline="0" dirty="0" smtClean="0">
                        <a:ln>
                          <a:noFill/>
                        </a:ln>
                        <a:solidFill>
                          <a:schemeClr val="tx1"/>
                        </a:solidFill>
                        <a:effectLst/>
                        <a:latin typeface="Calibri"/>
                        <a:ea typeface="ＭＳ Ｐゴシック" charset="-128"/>
                        <a:cs typeface="Calibri"/>
                      </a:endParaRPr>
                    </a:p>
                  </a:txBody>
                  <a:tcPr marT="45724" marB="45724" horzOverflow="overflow">
                    <a:solidFill>
                      <a:schemeClr val="accent3">
                        <a:lumMod val="60000"/>
                        <a:lumOff val="40000"/>
                      </a:schemeClr>
                    </a:solidFill>
                  </a:tcPr>
                </a:tc>
                <a:tc>
                  <a:txBody>
                    <a:bodyPr/>
                    <a:lstStyle/>
                    <a:p>
                      <a:r>
                        <a:rPr lang="hr-HR" sz="2000" b="0" dirty="0" smtClean="0">
                          <a:solidFill>
                            <a:schemeClr val="tx1"/>
                          </a:solidFill>
                        </a:rPr>
                        <a:t>Drugi kvartal 2014</a:t>
                      </a:r>
                      <a:endParaRPr lang="hr-HR" sz="2000" b="0" dirty="0">
                        <a:solidFill>
                          <a:schemeClr val="tx1"/>
                        </a:solidFill>
                      </a:endParaRPr>
                    </a:p>
                  </a:txBody>
                  <a:tcPr>
                    <a:solidFill>
                      <a:schemeClr val="accent3">
                        <a:lumMod val="60000"/>
                        <a:lumOff val="40000"/>
                      </a:schemeClr>
                    </a:solid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OPP1.eps"/>
          <p:cNvPicPr>
            <a:picLocks noChangeAspect="1"/>
          </p:cNvPicPr>
          <p:nvPr/>
        </p:nvPicPr>
        <p:blipFill>
          <a:blip r:embed="rId3"/>
          <a:srcRect/>
          <a:stretch>
            <a:fillRect/>
          </a:stretch>
        </p:blipFill>
        <p:spPr bwMode="auto">
          <a:xfrm>
            <a:off x="1589" y="0"/>
            <a:ext cx="10685462" cy="7562850"/>
          </a:xfrm>
          <a:prstGeom prst="rect">
            <a:avLst/>
          </a:prstGeom>
          <a:noFill/>
          <a:ln w="9525">
            <a:noFill/>
            <a:miter lim="800000"/>
            <a:headEnd/>
            <a:tailEnd/>
          </a:ln>
        </p:spPr>
      </p:pic>
      <p:sp>
        <p:nvSpPr>
          <p:cNvPr id="3075" name="Title 1"/>
          <p:cNvSpPr>
            <a:spLocks noGrp="1"/>
          </p:cNvSpPr>
          <p:nvPr>
            <p:ph type="title"/>
          </p:nvPr>
        </p:nvSpPr>
        <p:spPr>
          <a:xfrm>
            <a:off x="534988" y="303213"/>
            <a:ext cx="9201150" cy="669900"/>
          </a:xfrm>
        </p:spPr>
        <p:txBody>
          <a:bodyPr/>
          <a:lstStyle/>
          <a:p>
            <a:pPr eaLnBrk="1" hangingPunct="1"/>
            <a:r>
              <a:rPr lang="hr-HR" sz="4000" dirty="0" smtClean="0"/>
              <a:t>NATJEČAJNA DOKUMENTACIJA</a:t>
            </a:r>
          </a:p>
        </p:txBody>
      </p:sp>
      <p:sp>
        <p:nvSpPr>
          <p:cNvPr id="3076" name="Content Placeholder 2"/>
          <p:cNvSpPr>
            <a:spLocks noGrp="1"/>
          </p:cNvSpPr>
          <p:nvPr>
            <p:ph idx="1"/>
          </p:nvPr>
        </p:nvSpPr>
        <p:spPr/>
        <p:txBody>
          <a:bodyPr/>
          <a:lstStyle/>
          <a:p>
            <a:pPr eaLnBrk="1" hangingPunct="1">
              <a:buFont typeface="Wingdings" panose="05000000000000000000" pitchFamily="2" charset="2"/>
              <a:buChar char="Ø"/>
            </a:pPr>
            <a:r>
              <a:rPr lang="hr-HR" dirty="0" smtClean="0"/>
              <a:t>Natječajna dokumentacija sastoji se od:</a:t>
            </a:r>
          </a:p>
          <a:p>
            <a:pPr lvl="1" eaLnBrk="1" hangingPunct="1">
              <a:buFont typeface="Wingdings" panose="05000000000000000000" pitchFamily="2" charset="2"/>
              <a:buChar char="§"/>
            </a:pPr>
            <a:r>
              <a:rPr lang="hr-HR" sz="2800" b="1" dirty="0" smtClean="0"/>
              <a:t>UPUTA ZA PRIJAVITELJE</a:t>
            </a:r>
          </a:p>
          <a:p>
            <a:pPr lvl="1" eaLnBrk="1" hangingPunct="1">
              <a:buFont typeface="Wingdings" panose="05000000000000000000" pitchFamily="2" charset="2"/>
              <a:buChar char="§"/>
            </a:pPr>
            <a:r>
              <a:rPr lang="hr-HR" sz="2800" dirty="0" smtClean="0"/>
              <a:t>SAŽETKA POZIVA</a:t>
            </a:r>
          </a:p>
          <a:p>
            <a:pPr lvl="1" eaLnBrk="1" hangingPunct="1">
              <a:buFont typeface="Wingdings" panose="05000000000000000000" pitchFamily="2" charset="2"/>
              <a:buChar char="§"/>
            </a:pPr>
            <a:r>
              <a:rPr lang="hr-HR" sz="2800" dirty="0" smtClean="0"/>
              <a:t>PRIJAVNOG OBRASCA (DIO A I B)</a:t>
            </a:r>
          </a:p>
          <a:p>
            <a:pPr lvl="1" eaLnBrk="1" hangingPunct="1">
              <a:buFont typeface="Wingdings" panose="05000000000000000000" pitchFamily="2" charset="2"/>
              <a:buChar char="§"/>
            </a:pPr>
            <a:r>
              <a:rPr lang="hr-HR" sz="2800" dirty="0" smtClean="0"/>
              <a:t>DODATAKA I PRILOGA</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OPP1.eps"/>
          <p:cNvPicPr>
            <a:picLocks noChangeAspect="1"/>
          </p:cNvPicPr>
          <p:nvPr/>
        </p:nvPicPr>
        <p:blipFill>
          <a:blip r:embed="rId3"/>
          <a:srcRect/>
          <a:stretch>
            <a:fillRect/>
          </a:stretch>
        </p:blipFill>
        <p:spPr bwMode="auto">
          <a:xfrm>
            <a:off x="1589" y="0"/>
            <a:ext cx="10685462" cy="7562850"/>
          </a:xfrm>
          <a:prstGeom prst="rect">
            <a:avLst/>
          </a:prstGeom>
          <a:noFill/>
          <a:ln w="9525">
            <a:noFill/>
            <a:miter lim="800000"/>
            <a:headEnd/>
            <a:tailEnd/>
          </a:ln>
        </p:spPr>
      </p:pic>
      <p:sp>
        <p:nvSpPr>
          <p:cNvPr id="3075" name="Title 1"/>
          <p:cNvSpPr>
            <a:spLocks noGrp="1"/>
          </p:cNvSpPr>
          <p:nvPr>
            <p:ph type="ctrTitle"/>
          </p:nvPr>
        </p:nvSpPr>
        <p:spPr/>
        <p:txBody>
          <a:bodyPr/>
          <a:lstStyle/>
          <a:p>
            <a:pPr eaLnBrk="1" hangingPunct="1"/>
            <a:r>
              <a:rPr lang="hr-HR" sz="4000" dirty="0" smtClean="0"/>
              <a:t>UPUTE ZA PRIJAVITELJE</a:t>
            </a:r>
          </a:p>
        </p:txBody>
      </p:sp>
      <p:sp>
        <p:nvSpPr>
          <p:cNvPr id="5" name="Subtitle 4"/>
          <p:cNvSpPr>
            <a:spLocks noGrp="1"/>
          </p:cNvSpPr>
          <p:nvPr>
            <p:ph type="subTitle" idx="1"/>
          </p:nvPr>
        </p:nvSpPr>
        <p:spPr/>
        <p:txBody>
          <a:bodyPr/>
          <a:lstStyle/>
          <a:p>
            <a:endParaRPr lang="hr-H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1154</TotalTime>
  <Words>4016</Words>
  <Application>Microsoft Office PowerPoint</Application>
  <PresentationFormat>Custom</PresentationFormat>
  <Paragraphs>595</Paragraphs>
  <Slides>59</Slides>
  <Notes>59</Notes>
  <HiddenSlides>0</HiddenSlides>
  <MMClips>0</MMClips>
  <ScaleCrop>false</ScaleCrop>
  <HeadingPairs>
    <vt:vector size="4" baseType="variant">
      <vt:variant>
        <vt:lpstr>Theme</vt:lpstr>
      </vt:variant>
      <vt:variant>
        <vt:i4>2</vt:i4>
      </vt:variant>
      <vt:variant>
        <vt:lpstr>Slide Titles</vt:lpstr>
      </vt:variant>
      <vt:variant>
        <vt:i4>59</vt:i4>
      </vt:variant>
    </vt:vector>
  </HeadingPairs>
  <TitlesOfParts>
    <vt:vector size="61" baseType="lpstr">
      <vt:lpstr>Office Theme</vt:lpstr>
      <vt:lpstr>1_Office Theme</vt:lpstr>
      <vt:lpstr>OPERATIVNI PROGRAM REGIONALNA KONKURENTNOST 2007.-2013.  Informativna radionica  Shema dodjele bespovratnih sredstava  za poslovnu infrastrukturu  4. poziv   Zagreb, 13. siječnja 2014. godine</vt:lpstr>
      <vt:lpstr>DNEVNI RED</vt:lpstr>
      <vt:lpstr>OSNOVNE INFORMACIJE O SHEMI DODJELE BESPOVRATNIH SREDSTAVA ZA POSLOVNU INFRASTRUKTURU U OKVIRU OPERATIVNOG PROGRAMA REGIONALNA KONKURENTNOST 2007. – 2013.</vt:lpstr>
      <vt:lpstr>INSTITUCIONALNI OKVIR</vt:lpstr>
      <vt:lpstr>INSTITUCIONALNI OKVIR 2</vt:lpstr>
      <vt:lpstr>INFORMACIJE O POZIVU</vt:lpstr>
      <vt:lpstr>OKVIRNI VREMENSKI PLAN PROVEDBE NATJEČAJA</vt:lpstr>
      <vt:lpstr>NATJEČAJNA DOKUMENTACIJA</vt:lpstr>
      <vt:lpstr>UPUTE ZA PRIJAVITELJE</vt:lpstr>
      <vt:lpstr>ŠTO SADRŽE UPUTE ZA PRIJAVITELJE?</vt:lpstr>
      <vt:lpstr>CILJEVI POZIVA</vt:lpstr>
      <vt:lpstr>CILJEVI POZIVA</vt:lpstr>
      <vt:lpstr>POKAZATELJI USPJEŠNOSTI NA RAZINI OP-a </vt:lpstr>
      <vt:lpstr>POKAZATELJI USPJEŠNOSTI- 2 </vt:lpstr>
      <vt:lpstr>IZNOS BESPOVRATNIH SREDSTAVA I STOPA  SUFINANCIRANJA</vt:lpstr>
      <vt:lpstr>PROJEKTI KOJI OSTVARUJU PRIHODE</vt:lpstr>
      <vt:lpstr>BROJ PRIJAVA PO PRIJAVITELJU</vt:lpstr>
      <vt:lpstr>UVJETI PRIHVATLJIVOSTI</vt:lpstr>
      <vt:lpstr>PRIHVATLJIVOST PRIJAVITELJA</vt:lpstr>
      <vt:lpstr>PRIHVATLJIVOST PRIJAVITELJA</vt:lpstr>
      <vt:lpstr>PRIHVATLJIVOST PARTNERA</vt:lpstr>
      <vt:lpstr>OSTALI UVJETI ZA PRIJAVITELJE</vt:lpstr>
      <vt:lpstr>PRIHVATLJIVOST PROJEKATA</vt:lpstr>
      <vt:lpstr>PRIHVATLJIVOST PROJEKATA 2</vt:lpstr>
      <vt:lpstr>ELEMENTI DRŽAVNIH POTPORA</vt:lpstr>
      <vt:lpstr>KATEGORIJE PRIHVATLJIVIH PROJEKATA</vt:lpstr>
      <vt:lpstr>KATEGORIJA A</vt:lpstr>
      <vt:lpstr>KATEGORIJA B</vt:lpstr>
      <vt:lpstr>KATEGORIJA C</vt:lpstr>
      <vt:lpstr>KATEGORIJA C</vt:lpstr>
      <vt:lpstr>KATEGORIJA D</vt:lpstr>
      <vt:lpstr>PRIHVATLJIVE PROJEKTNE AKTIVNOSTI</vt:lpstr>
      <vt:lpstr>PRIHVATLJIVE PROJEKTNE AKTIVNOSTI - 2</vt:lpstr>
      <vt:lpstr>UVJETI PRIHVATLJIVOSTI TROŠKOVA</vt:lpstr>
      <vt:lpstr>NEPRIHVATLJIVI TROŠKOVI </vt:lpstr>
      <vt:lpstr>HORIZONTALNE POLITIKE</vt:lpstr>
      <vt:lpstr>HORIZONTALNE POLITIKE 2</vt:lpstr>
      <vt:lpstr>PRIJAVA PROJEKTA</vt:lpstr>
      <vt:lpstr>SADRŽAJ PROJEKTNE PRIJAVE</vt:lpstr>
      <vt:lpstr>SADRŽAJ PROJEKTNE PRIJAVE - 2 </vt:lpstr>
      <vt:lpstr>SADRŽAJ PROJEKTNE PRIJAVE - 3</vt:lpstr>
      <vt:lpstr>PODNOŠENJE PROJEKTNE PRIJAVE</vt:lpstr>
      <vt:lpstr>PODNOŠENJE PROJEKTNE PRIJAVE - 2</vt:lpstr>
      <vt:lpstr>PODNOŠENJE PROJEKTNE PRIJAVE - 3</vt:lpstr>
      <vt:lpstr>POSTUPAK PROCJENE PROJEKTNIH PRIJAVA</vt:lpstr>
      <vt:lpstr>KORACI</vt:lpstr>
      <vt:lpstr>KORAK 1: PRIJEM I REGISTRACIJA PROJEKTNIH PRIJAVA</vt:lpstr>
      <vt:lpstr>KORAK 2: ADMINISTRATIVNA PROVJERA</vt:lpstr>
      <vt:lpstr>KORAK 3: ODABIR PROJEKATA</vt:lpstr>
      <vt:lpstr>KORAK 3: ODABIR PROJEKATA</vt:lpstr>
      <vt:lpstr>KORAK 3: ODABIR PROJEKATA</vt:lpstr>
      <vt:lpstr>KORAK 4: PROVJERA PRIHVATLJIVOSTI</vt:lpstr>
      <vt:lpstr>KORAK 5: ODLUKA O FINANCIRANJU</vt:lpstr>
      <vt:lpstr>PRIMJERI USPJEŠNIH PROJEKATA</vt:lpstr>
      <vt:lpstr>PRIMJERI USPJEŠNIH PROJEKATA </vt:lpstr>
      <vt:lpstr>PRIMJERI USPJEŠNIH PROJEKATA </vt:lpstr>
      <vt:lpstr>PRIMJERI USPJEŠNIH PROJEKATA </vt:lpstr>
      <vt:lpstr>Primjeri uspješnih projekata </vt:lpstr>
      <vt:lpstr>PITANJA I ODGOVORI</vt:lpstr>
    </vt:vector>
  </TitlesOfParts>
  <Company>Sand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Ivana Petrina</dc:creator>
  <cp:lastModifiedBy>Marga Kuzmić</cp:lastModifiedBy>
  <cp:revision>126</cp:revision>
  <cp:lastPrinted>2013-12-18T15:20:40Z</cp:lastPrinted>
  <dcterms:created xsi:type="dcterms:W3CDTF">2013-11-20T14:07:52Z</dcterms:created>
  <dcterms:modified xsi:type="dcterms:W3CDTF">2014-01-10T09:03:58Z</dcterms:modified>
</cp:coreProperties>
</file>