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  <p:sldMasterId id="2147483927" r:id="rId2"/>
  </p:sldMasterIdLst>
  <p:notesMasterIdLst>
    <p:notesMasterId r:id="rId35"/>
  </p:notesMasterIdLst>
  <p:handoutMasterIdLst>
    <p:handoutMasterId r:id="rId36"/>
  </p:handoutMasterIdLst>
  <p:sldIdLst>
    <p:sldId id="256" r:id="rId3"/>
    <p:sldId id="307" r:id="rId4"/>
    <p:sldId id="309" r:id="rId5"/>
    <p:sldId id="308" r:id="rId6"/>
    <p:sldId id="261" r:id="rId7"/>
    <p:sldId id="282" r:id="rId8"/>
    <p:sldId id="288" r:id="rId9"/>
    <p:sldId id="283" r:id="rId10"/>
    <p:sldId id="286" r:id="rId11"/>
    <p:sldId id="287" r:id="rId12"/>
    <p:sldId id="289" r:id="rId13"/>
    <p:sldId id="295" r:id="rId14"/>
    <p:sldId id="297" r:id="rId15"/>
    <p:sldId id="298" r:id="rId16"/>
    <p:sldId id="299" r:id="rId17"/>
    <p:sldId id="300" r:id="rId18"/>
    <p:sldId id="302" r:id="rId19"/>
    <p:sldId id="303" r:id="rId20"/>
    <p:sldId id="304" r:id="rId21"/>
    <p:sldId id="305" r:id="rId22"/>
    <p:sldId id="306" r:id="rId23"/>
    <p:sldId id="312" r:id="rId24"/>
    <p:sldId id="313" r:id="rId25"/>
    <p:sldId id="314" r:id="rId26"/>
    <p:sldId id="315" r:id="rId27"/>
    <p:sldId id="316" r:id="rId28"/>
    <p:sldId id="317" r:id="rId29"/>
    <p:sldId id="310" r:id="rId30"/>
    <p:sldId id="311" r:id="rId31"/>
    <p:sldId id="318" r:id="rId32"/>
    <p:sldId id="319" r:id="rId33"/>
    <p:sldId id="280" r:id="rId34"/>
  </p:sldIdLst>
  <p:sldSz cx="9144000" cy="6858000" type="screen4x3"/>
  <p:notesSz cx="6669088" cy="99266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DFF7D"/>
    <a:srgbClr val="A3FFA3"/>
    <a:srgbClr val="EEE905"/>
    <a:srgbClr val="E02C0E"/>
    <a:srgbClr val="0000A4"/>
    <a:srgbClr val="82808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742" autoAdjust="0"/>
  </p:normalViewPr>
  <p:slideViewPr>
    <p:cSldViewPr>
      <p:cViewPr varScale="1">
        <p:scale>
          <a:sx n="81" d="100"/>
          <a:sy n="81" d="100"/>
        </p:scale>
        <p:origin x="96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2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8242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FBD7B8-8B9B-4936-9D10-7B55087DCCF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4378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715710"/>
            <a:ext cx="5335893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428242"/>
            <a:ext cx="289066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2E2E09-3B61-41E1-9562-CD93D247DC6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8436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155" indent="-2835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4085" indent="-22681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718" indent="-22681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1352" indent="-22681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8307CB-8BE9-4A39-9F0A-42C068157456}" type="slidenum">
              <a:rPr lang="hr-HR"/>
              <a:pPr eaLnBrk="1" hangingPunct="1"/>
              <a:t>1</a:t>
            </a:fld>
            <a:endParaRPr lang="hr-H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400731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</p:grpSp>
        </p:grpSp>
      </p:grpSp>
      <p:sp>
        <p:nvSpPr>
          <p:cNvPr id="15469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15469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anchor="b"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500AD44-8325-4F6B-A459-2AD32FB3EA1A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180447"/>
      </p:ext>
    </p:extLst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5A0FC-166D-4402-B347-7385FBC7857A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192171"/>
      </p:ext>
    </p:extLst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CBA15-7E82-48D7-9B43-095287747E8C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552465"/>
      </p:ext>
    </p:extLst>
  </p:cSld>
  <p:clrMapOvr>
    <a:masterClrMapping/>
  </p:clrMapOvr>
  <p:transition spd="slow"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B4AE7-DB79-4F15-AE8C-12025D4077F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1526497"/>
      </p:ext>
    </p:extLst>
  </p:cSld>
  <p:clrMapOvr>
    <a:masterClrMapping/>
  </p:clrMapOvr>
  <p:transition spd="slow"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C647B-41BB-43DC-895F-8C656FDEFB6F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952393"/>
      </p:ext>
    </p:extLst>
  </p:cSld>
  <p:clrMapOvr>
    <a:masterClrMapping/>
  </p:clrMapOvr>
  <p:transition spd="slow"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5500AD44-8325-4F6B-A459-2AD32FB3EA1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933651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70DDF080-5E8C-48AD-84E5-6C08B304C14E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7016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C14F6039-D71B-4CF7-89AB-020364D3262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69793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127B38F9-3B40-4B12-8EE6-4070A148F35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419147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0B3AFB7D-D89C-4010-AAED-29B800E316E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952559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5E694AB2-2F78-40AD-808F-61335A29A91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216434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77679-2A97-40F2-B744-39135E495A7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482591"/>
      </p:ext>
    </p:extLst>
  </p:cSld>
  <p:clrMapOvr>
    <a:masterClrMapping/>
  </p:clrMapOvr>
  <p:transition spd="slow">
    <p:wheel spokes="2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03A80581-17B0-4589-8C7C-B81BE90CB4D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078261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70DDF080-5E8C-48AD-84E5-6C08B304C14E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A77F102A-731C-4B19-8835-37757253BB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340911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9EB029E1-8007-4C2B-AD8B-00DFBA719E5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40017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726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50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8824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03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8332795A-50CE-47A4-A1A0-B5279C0C2138}" type="datetimeFigureOut">
              <a:rPr lang="hr-HR" smtClean="0"/>
              <a:pPr/>
              <a:t>13.9.2016.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31F250DC-FBDD-418A-8B83-D57D222B484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90369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70DDF080-5E8C-48AD-84E5-6C08B304C14E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0505A0FC-166D-4402-B347-7385FBC7857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454308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615CBA15-7E82-48D7-9B43-095287747E8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458197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F6039-D71B-4CF7-89AB-020364D3262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784741"/>
      </p:ext>
    </p:extLst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B38F9-3B40-4B12-8EE6-4070A148F35C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4580848"/>
      </p:ext>
    </p:extLst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AFB7D-D89C-4010-AAED-29B800E316E0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070865"/>
      </p:ext>
    </p:extLst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94AB2-2F78-40AD-808F-61335A29A91E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670921"/>
      </p:ext>
    </p:extLst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80581-17B0-4589-8C7C-B81BE90CB4D2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467144"/>
      </p:ext>
    </p:extLst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F102A-731C-4B19-8835-37757253BB9C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650179"/>
      </p:ext>
    </p:extLst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029E1-8007-4C2B-AD8B-00DFBA719E55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47808"/>
      </p:ext>
    </p:extLst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360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>
                <a:cs typeface="+mn-cs"/>
              </a:endParaRPr>
            </a:p>
          </p:txBody>
        </p:sp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360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0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0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0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361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1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2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103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363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3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4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</p:grpSp>
        <p:grpSp>
          <p:nvGrpSpPr>
            <p:cNvPr id="103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365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5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6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sp>
            <p:nvSpPr>
              <p:cNvPr id="15366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r-HR">
                  <a:cs typeface="+mn-cs"/>
                </a:endParaRPr>
              </a:p>
            </p:txBody>
          </p:sp>
          <p:grpSp>
            <p:nvGrpSpPr>
              <p:cNvPr id="104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36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1536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1536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  <p:sp>
              <p:nvSpPr>
                <p:cNvPr id="15366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hr-HR">
                    <a:cs typeface="+mn-cs"/>
                  </a:endParaRPr>
                </a:p>
              </p:txBody>
            </p:sp>
          </p:grpSp>
        </p:grpSp>
      </p:grpSp>
      <p:sp>
        <p:nvSpPr>
          <p:cNvPr id="1536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5366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53672" name="Rectangle 7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F250DC-FBDD-418A-8B83-D57D222B4844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2077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</p:sldLayoutIdLst>
  <p:transition spd="slow">
    <p:wheel spokes="2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251201"/>
            <a:ext cx="6593714" cy="947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1449593"/>
            <a:ext cx="6593715" cy="5219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8" name="Picture 4" descr="grb rh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1"/>
            <a:ext cx="341779" cy="43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Logo Fonda"/>
          <p:cNvPicPr>
            <a:picLocks noChangeAspect="1" noChangeArrowheads="1"/>
          </p:cNvPicPr>
          <p:nvPr userDrawn="1"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956" y="46236"/>
            <a:ext cx="540978" cy="56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89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</p:sldLayoutIdLst>
  <p:transition spd="slow">
    <p:wheel spokes="2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just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predrag.culjak@fzoeu.hr" TargetMode="External"/><Relationship Id="rId2" Type="http://schemas.openxmlformats.org/officeDocument/2006/relationships/hyperlink" Target="mailto:sanja.jelacic@fzoeu.hr" TargetMode="Externa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://www.fzoeu.hr/" TargetMode="Externa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Rectangle 112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371218" cy="43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Rectangle 1126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16632"/>
            <a:ext cx="7615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2055"/>
          <p:cNvSpPr txBox="1">
            <a:spLocks noChangeArrowheads="1"/>
          </p:cNvSpPr>
          <p:nvPr/>
        </p:nvSpPr>
        <p:spPr bwMode="auto">
          <a:xfrm>
            <a:off x="1763712" y="5548105"/>
            <a:ext cx="48974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r-Latn-CS" b="1" i="1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975828" y="5253038"/>
            <a:ext cx="47320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600" dirty="0"/>
              <a:t>     </a:t>
            </a:r>
          </a:p>
          <a:p>
            <a:pPr algn="ctr">
              <a:defRPr/>
            </a:pPr>
            <a:endParaRPr lang="hr-HR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1340768"/>
            <a:ext cx="5826719" cy="2448272"/>
          </a:xfrm>
        </p:spPr>
        <p:txBody>
          <a:bodyPr/>
          <a:lstStyle/>
          <a:p>
            <a:pPr algn="ctr"/>
            <a:r>
              <a:rPr lang="hr-HR" sz="4400" dirty="0"/>
              <a:t>Provedba ugovora sufinanciranih bespovratnim EU sredstvima za period 2014.-2020.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i="1" u="sng" dirty="0" smtClean="0"/>
              <a:t>FOND ZA ZAŠTITU OKOLIŠA I ENERGETSKU UČINKOVITOST</a:t>
            </a:r>
          </a:p>
          <a:p>
            <a:endParaRPr lang="hr-HR" dirty="0"/>
          </a:p>
        </p:txBody>
      </p:sp>
      <p:pic>
        <p:nvPicPr>
          <p:cNvPr id="8" name="Picture 1" descr="C:\Users\PRVIKO~1\AppData\Local\Temp\Rar$DI88.136\Strukturni-i-investicijski-fondovi-logo-bi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38271"/>
            <a:ext cx="1594485" cy="814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611" y="5182215"/>
            <a:ext cx="1436539" cy="862330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8" y="260648"/>
            <a:ext cx="6593714" cy="947192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/>
            </a:r>
            <a:br>
              <a:rPr lang="hr-HR" b="1" dirty="0" smtClean="0">
                <a:solidFill>
                  <a:schemeClr val="tx1"/>
                </a:solidFill>
              </a:rPr>
            </a:br>
            <a:r>
              <a:rPr lang="hr-HR" sz="31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Kontrola nabave – ex post </a:t>
            </a:r>
            <a:endParaRPr lang="hr-HR" sz="3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SzN</a:t>
            </a:r>
            <a:r>
              <a:rPr lang="hr-HR" dirty="0" smtClean="0"/>
              <a:t> u </a:t>
            </a:r>
            <a:r>
              <a:rPr lang="hr-HR" dirty="0" err="1" smtClean="0"/>
              <a:t>OzKN</a:t>
            </a:r>
            <a:r>
              <a:rPr lang="hr-HR" dirty="0" smtClean="0"/>
              <a:t>-u posebno će paziti na sljedeće:</a:t>
            </a:r>
          </a:p>
          <a:p>
            <a:pPr lvl="1"/>
            <a:r>
              <a:rPr lang="hr-HR" dirty="0"/>
              <a:t>d</a:t>
            </a:r>
            <a:r>
              <a:rPr lang="hr-HR" dirty="0" smtClean="0"/>
              <a:t>a nije bilo umjetne podjele nabava;</a:t>
            </a:r>
          </a:p>
          <a:p>
            <a:pPr lvl="1"/>
            <a:r>
              <a:rPr lang="hr-HR" dirty="0" smtClean="0"/>
              <a:t>da su kriteriji odabira i kriteriji dodjele ugovora </a:t>
            </a:r>
            <a:r>
              <a:rPr lang="hr-HR" dirty="0" smtClean="0">
                <a:solidFill>
                  <a:srgbClr val="FF0000"/>
                </a:solidFill>
              </a:rPr>
              <a:t>u skladu s temeljnim načelima</a:t>
            </a:r>
            <a:r>
              <a:rPr lang="hr-HR" dirty="0" smtClean="0"/>
              <a:t> Ugovora o osnivanju Europske zajednice (transparentnost, zabrana diskriminacije, jednako postupanje);</a:t>
            </a:r>
          </a:p>
          <a:p>
            <a:pPr lvl="1"/>
            <a:r>
              <a:rPr lang="hr-HR" dirty="0" smtClean="0"/>
              <a:t>da tehničke </a:t>
            </a:r>
            <a:r>
              <a:rPr lang="hr-HR" dirty="0" smtClean="0">
                <a:solidFill>
                  <a:srgbClr val="FF0000"/>
                </a:solidFill>
              </a:rPr>
              <a:t>specifikacije nisu diskriminirajuće</a:t>
            </a:r>
            <a:r>
              <a:rPr lang="hr-HR" dirty="0" smtClean="0"/>
              <a:t>;</a:t>
            </a:r>
          </a:p>
          <a:p>
            <a:pPr lvl="1"/>
            <a:r>
              <a:rPr lang="hr-HR" dirty="0" smtClean="0"/>
              <a:t>da su kriteriji odabira i kriteriji dodjele ugovora ispravno primijenjeni tijekom postupka nabave;</a:t>
            </a:r>
          </a:p>
          <a:p>
            <a:pPr lvl="1"/>
            <a:r>
              <a:rPr lang="hr-HR" dirty="0" smtClean="0"/>
              <a:t>da su kriteriji odabira i kriteriji dodjele ugovora objavljeni u tehničkim specifikacijama u obavijesti o nabavi;</a:t>
            </a:r>
          </a:p>
          <a:p>
            <a:pPr lvl="1"/>
            <a:r>
              <a:rPr lang="hr-HR" dirty="0" smtClean="0"/>
              <a:t>da je dokumentacija o odlukama koje je donio odbor za ocjenjivanje ponuda odgovarajuća (revizijski trag).</a:t>
            </a:r>
          </a:p>
          <a:p>
            <a:r>
              <a:rPr lang="hr-HR" dirty="0" smtClean="0"/>
              <a:t>U slučaju dodatka ugovora – </a:t>
            </a:r>
            <a:r>
              <a:rPr lang="hr-HR" dirty="0" err="1" smtClean="0"/>
              <a:t>OzKN</a:t>
            </a:r>
            <a:r>
              <a:rPr lang="hr-HR" dirty="0" smtClean="0"/>
              <a:t> može dati svoje mišljenje.</a:t>
            </a:r>
            <a:endParaRPr lang="hr-H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376989"/>
            <a:ext cx="6593715" cy="819763"/>
          </a:xfrm>
        </p:spPr>
        <p:txBody>
          <a:bodyPr>
            <a:normAutofit fontScale="90000"/>
          </a:bodyPr>
          <a:lstStyle/>
          <a:p>
            <a:r>
              <a:rPr lang="hr-HR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IZBJEGAVANJE POGREŠAKA – planiranje i priprema</a:t>
            </a:r>
            <a:br>
              <a:rPr lang="hr-HR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1484783"/>
            <a:ext cx="6593715" cy="5184577"/>
          </a:xfrm>
        </p:spPr>
        <p:txBody>
          <a:bodyPr>
            <a:normAutofit/>
          </a:bodyPr>
          <a:lstStyle/>
          <a:p>
            <a:r>
              <a:rPr lang="hr-HR" dirty="0"/>
              <a:t>Nezakoniti i/ili diskriminirajući uvjeti sposobnosti u pozivu na nadmetanje ili u DZN:</a:t>
            </a:r>
          </a:p>
          <a:p>
            <a:r>
              <a:rPr lang="hr-HR" dirty="0"/>
              <a:t>Nisu povezani s predmetom ugovora ni razmjerni s njim,</a:t>
            </a:r>
          </a:p>
          <a:p>
            <a:r>
              <a:rPr lang="hr-HR" dirty="0"/>
              <a:t>Zahtjev za registraciju / posjedovanje </a:t>
            </a:r>
            <a:r>
              <a:rPr lang="hr-HR" dirty="0" smtClean="0"/>
              <a:t>ovlaštenja </a:t>
            </a:r>
            <a:r>
              <a:rPr lang="hr-HR" dirty="0"/>
              <a:t>– po lokalnim propisima,</a:t>
            </a:r>
          </a:p>
          <a:p>
            <a:r>
              <a:rPr lang="hr-HR" dirty="0"/>
              <a:t>Zahtjev za postojanjem lokalnog ureda,</a:t>
            </a:r>
          </a:p>
          <a:p>
            <a:r>
              <a:rPr lang="hr-HR" dirty="0"/>
              <a:t>Nepoštivanje minimalnih razina sposobnosti,</a:t>
            </a:r>
          </a:p>
          <a:p>
            <a:r>
              <a:rPr lang="hr-HR" dirty="0"/>
              <a:t>Prihod / promet (razlikovati, pravilno odrediti),</a:t>
            </a:r>
          </a:p>
          <a:p>
            <a:r>
              <a:rPr lang="hr-HR" dirty="0"/>
              <a:t>Popis ugovora / potvrda druge ugovorne strane,</a:t>
            </a:r>
          </a:p>
          <a:p>
            <a:r>
              <a:rPr lang="hr-HR" dirty="0"/>
              <a:t>Količina ugovora, vrijednost ugovora,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98962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51201"/>
            <a:ext cx="6593714" cy="585511"/>
          </a:xfrm>
        </p:spPr>
        <p:txBody>
          <a:bodyPr>
            <a:normAutofit/>
          </a:bodyPr>
          <a:lstStyle/>
          <a:p>
            <a:r>
              <a:rPr lang="hr-HR" sz="2000" dirty="0"/>
              <a:t>IZBJEGAVANJE POGREŠAKA – objava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Nepropuštanje objave poziva na nadmetanje,</a:t>
            </a:r>
          </a:p>
          <a:p>
            <a:r>
              <a:rPr lang="hr-HR" dirty="0"/>
              <a:t>Poštovanje minimalnih rokova za primitak ponuda i zahtjeva za sudjelovanje, </a:t>
            </a:r>
          </a:p>
          <a:p>
            <a:r>
              <a:rPr lang="hr-HR" dirty="0"/>
              <a:t>Točno računanje rokova,</a:t>
            </a:r>
          </a:p>
          <a:p>
            <a:r>
              <a:rPr lang="hr-HR" dirty="0"/>
              <a:t>Sadržaj objava – potpunost – usklađenost objave s DZN - navođenje kriterija odabira i kriterija dodjele (i </a:t>
            </a:r>
            <a:r>
              <a:rPr lang="hr-HR" dirty="0" err="1"/>
              <a:t>ponderiranja</a:t>
            </a:r>
            <a:r>
              <a:rPr lang="hr-HR" dirty="0"/>
              <a:t>) u pozivu na nadmetanje i u DZN,</a:t>
            </a:r>
          </a:p>
          <a:p>
            <a:r>
              <a:rPr lang="hr-HR" dirty="0"/>
              <a:t>Oznaka da se projekt financira </a:t>
            </a:r>
            <a:r>
              <a:rPr lang="hr-HR" dirty="0" smtClean="0"/>
              <a:t>sredstvima </a:t>
            </a:r>
            <a:r>
              <a:rPr lang="hr-HR" dirty="0"/>
              <a:t>EU,</a:t>
            </a:r>
          </a:p>
          <a:p>
            <a:r>
              <a:rPr lang="hr-HR" dirty="0"/>
              <a:t>Bagatelna nabava – objava (osim slanja poziva na odabrane adrese),</a:t>
            </a:r>
          </a:p>
          <a:p>
            <a:r>
              <a:rPr lang="hr-HR" dirty="0"/>
              <a:t>Objavljivanje produljenja rokova za primitak ponuda ili zahtjeva za sudjelovanje,</a:t>
            </a:r>
          </a:p>
          <a:p>
            <a:r>
              <a:rPr lang="hr-HR" dirty="0"/>
              <a:t>Komunikacija,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910074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IZBJEGAVANJE POGREŠAKA </a:t>
            </a:r>
            <a:r>
              <a:rPr lang="hr-HR" sz="2000" dirty="0" smtClean="0"/>
              <a:t> - zaprimanje, javno </a:t>
            </a:r>
            <a:r>
              <a:rPr lang="hr-HR" sz="2000" dirty="0"/>
              <a:t>otvaranje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Izdavanje potvrda,</a:t>
            </a:r>
          </a:p>
          <a:p>
            <a:r>
              <a:rPr lang="hr-HR" dirty="0"/>
              <a:t>Omotnice – čuvanje – upisivanje podataka na omotnice,</a:t>
            </a:r>
          </a:p>
          <a:p>
            <a:r>
              <a:rPr lang="hr-HR" dirty="0"/>
              <a:t>Nazočnost osoba (aktivno sudjelovanje – samo ovlašteni predstavnici javnog naručitelja i ponuditelja),</a:t>
            </a:r>
          </a:p>
          <a:p>
            <a:r>
              <a:rPr lang="hr-HR" dirty="0"/>
              <a:t>Najmanje dva ovlaštena predstavnika javnog naručitelja,</a:t>
            </a:r>
          </a:p>
          <a:p>
            <a:r>
              <a:rPr lang="hr-HR" dirty="0"/>
              <a:t>Redoslijed otvaranja (izmjena ponude – osnovna ponuda),</a:t>
            </a:r>
          </a:p>
          <a:p>
            <a:r>
              <a:rPr lang="hr-HR" dirty="0"/>
              <a:t>Podaci koji se čitaju, </a:t>
            </a:r>
          </a:p>
          <a:p>
            <a:r>
              <a:rPr lang="hr-HR" dirty="0"/>
              <a:t>Propisan sadržaj zapisnika,</a:t>
            </a:r>
          </a:p>
          <a:p>
            <a:r>
              <a:rPr lang="hr-HR" dirty="0"/>
              <a:t>Uručivanje zapisnika,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069163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IZBJEGAVANJE </a:t>
            </a:r>
            <a:r>
              <a:rPr lang="hr-HR" sz="2000" dirty="0" smtClean="0"/>
              <a:t>POGREŠAKA  - ocjenjivanje </a:t>
            </a:r>
            <a:r>
              <a:rPr lang="hr-HR" sz="2000" dirty="0"/>
              <a:t>ponuda / odabir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Osigurati stručne osobe ovisno o predmetu nabave (po potrebi i neovisne), ne  moraju biti zaposlenici naručitelja, </a:t>
            </a:r>
          </a:p>
          <a:p>
            <a:r>
              <a:rPr lang="hr-HR" dirty="0"/>
              <a:t>Najmanje jedan ovlašteni predstavnik javnog naručitelja koji posjeduje važeći certifikat u području javne nabave,</a:t>
            </a:r>
          </a:p>
          <a:p>
            <a:r>
              <a:rPr lang="hr-HR" dirty="0"/>
              <a:t>Poštivati propisani redoslijed aktivnosti pregleda ponuda,</a:t>
            </a:r>
          </a:p>
          <a:p>
            <a:r>
              <a:rPr lang="hr-HR" dirty="0"/>
              <a:t>Isključenje ponuditelja,</a:t>
            </a:r>
          </a:p>
          <a:p>
            <a:r>
              <a:rPr lang="hr-HR" dirty="0"/>
              <a:t>Odbijanje ponuda (nedostavljanje jamstva za ozbiljnost ponude, neispunjavanje uvjeta sposobnosti i drugih uvjeta iz DZN...).</a:t>
            </a:r>
          </a:p>
          <a:p>
            <a:r>
              <a:rPr lang="hr-HR" dirty="0"/>
              <a:t>Pravilna ocjena ispunjavanja uvjeta u odnosu na oslanjanje na treće subjekte,</a:t>
            </a:r>
          </a:p>
          <a:p>
            <a:r>
              <a:rPr lang="hr-HR" dirty="0"/>
              <a:t>Obvezna provjera računske točnosti troškovnika i zahtjev za prihvaćanjem ispravka računske pogreške u dopuštenom roku,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196300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51201"/>
            <a:ext cx="6593714" cy="513503"/>
          </a:xfrm>
        </p:spPr>
        <p:txBody>
          <a:bodyPr>
            <a:normAutofit/>
          </a:bodyPr>
          <a:lstStyle/>
          <a:p>
            <a:r>
              <a:rPr lang="pl-PL" sz="2000" dirty="0"/>
              <a:t>ČESTE POGREŠKE U OCJENJIVANJU PONUDA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Eliminacija natjecatelja / ponuditelja na temelju nezakonitih kriterija odabira, </a:t>
            </a:r>
          </a:p>
          <a:p>
            <a:r>
              <a:rPr lang="hr-HR" dirty="0"/>
              <a:t>Nejednako postupanje prema ponuditeljima tijekom ocjenjivanja,</a:t>
            </a:r>
          </a:p>
          <a:p>
            <a:r>
              <a:rPr lang="hr-HR" dirty="0"/>
              <a:t>Prihvaćanje ponuditelja koji su trebali biti eliminirani u fazi odabira ponuditelja,</a:t>
            </a:r>
          </a:p>
          <a:p>
            <a:r>
              <a:rPr lang="hr-HR" dirty="0"/>
              <a:t>Izmjena ponuda tijekom ocjenjivanja,</a:t>
            </a:r>
          </a:p>
          <a:p>
            <a:r>
              <a:rPr lang="hr-HR" dirty="0"/>
              <a:t>Pregovaranje tijekom postupka dodjele,</a:t>
            </a:r>
          </a:p>
          <a:p>
            <a:r>
              <a:rPr lang="hr-HR" dirty="0"/>
              <a:t>Pogreške u izračunu pri zbrajanju bodova i rangiranju ponuda,</a:t>
            </a:r>
          </a:p>
          <a:p>
            <a:r>
              <a:rPr lang="hr-HR" dirty="0"/>
              <a:t>Odbijanje neuobičajeno niskih ponuda bez opravdanja / eliminacija ponuda zbog preniske cijene, iako za to nisu unaprijed utvrđeni kriteriji ili metodologija, potrebno pojašnjenje prije odbijanja radi nisko ponuđene cijene -svakako to naznačiti u DZN,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570824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8" y="260648"/>
            <a:ext cx="6593714" cy="585511"/>
          </a:xfrm>
        </p:spPr>
        <p:txBody>
          <a:bodyPr>
            <a:normAutofit/>
          </a:bodyPr>
          <a:lstStyle/>
          <a:p>
            <a:r>
              <a:rPr lang="hr-HR" sz="2000" dirty="0" smtClean="0"/>
              <a:t>BAGATELNA NABAVA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980729"/>
            <a:ext cx="6593715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 smtClean="0"/>
              <a:t>Ugovaranje </a:t>
            </a:r>
            <a:r>
              <a:rPr lang="hr-HR" dirty="0"/>
              <a:t>nabava do 200.000 kuna odnosno do 500.000 kuna; </a:t>
            </a:r>
          </a:p>
          <a:p>
            <a:pPr algn="just"/>
            <a:r>
              <a:rPr lang="hr-HR" dirty="0" smtClean="0"/>
              <a:t>Komunikacija </a:t>
            </a:r>
            <a:r>
              <a:rPr lang="hr-HR" dirty="0"/>
              <a:t>s gospodarskim subjektima (poziv na dostavu ponude, ponuda, odabir, narudžbenica/ugovor); 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Odredbe </a:t>
            </a:r>
            <a:r>
              <a:rPr lang="hr-HR" dirty="0"/>
              <a:t>internog akta i ugovaranje; Primjeri dobrih i loših </a:t>
            </a:r>
            <a:r>
              <a:rPr lang="hr-HR" dirty="0" smtClean="0"/>
              <a:t>internih </a:t>
            </a:r>
            <a:r>
              <a:rPr lang="hr-HR" dirty="0"/>
              <a:t>akata. </a:t>
            </a:r>
            <a:endParaRPr lang="hr-HR" dirty="0" smtClean="0"/>
          </a:p>
          <a:p>
            <a:pPr algn="just"/>
            <a:r>
              <a:rPr lang="hr-HR" dirty="0"/>
              <a:t>Postupci bagatelne nabave moraju biti usklađeni s Planom nabave </a:t>
            </a:r>
            <a:r>
              <a:rPr lang="hr-HR" dirty="0" smtClean="0"/>
              <a:t>naručitelja</a:t>
            </a:r>
          </a:p>
          <a:p>
            <a:pPr algn="just"/>
            <a:r>
              <a:rPr lang="hr-HR" dirty="0" smtClean="0"/>
              <a:t>Pripremu </a:t>
            </a:r>
            <a:r>
              <a:rPr lang="hr-HR" dirty="0"/>
              <a:t>i provedbu postupaka bagatelne nabave provode ovlašteni predstavnici  naručitelja koje imenuje odgovorna osoba naručitelja internim aktom, te određuje njihove obveze i ovlasti u postupku bagatelne nabave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Provedba </a:t>
            </a:r>
            <a:r>
              <a:rPr lang="hr-HR" dirty="0"/>
              <a:t>postupka bagatelne nabave: slanje i objava Poziva za dostavu ponuda na web stranici naručitelja, otvaranje pristiglih ponuda, sastavljanje zapisnika o otvaranju ponuda, pregled i ocjena ponuda, odabir najpovoljnije ponude sukladno uvjetima propisanim dokumentacijom/uputama za prikupljanje ponuda, sastavljanje zapisnika o pregledu i ocjeni ponuda, rangiranje ponuda sukladno kriteriju za odabir ponuda, odabir najpovoljnije ponude sukladno kriteriju za odabir i uvjetima propisanim dokumentacijom/uputama za prikupljanje ponuda ili poništenje postupka.</a:t>
            </a:r>
          </a:p>
        </p:txBody>
      </p:sp>
    </p:spTree>
    <p:extLst>
      <p:ext uri="{BB962C8B-B14F-4D97-AF65-F5344CB8AC3E}">
        <p14:creationId xmlns:p14="http://schemas.microsoft.com/office/powerpoint/2010/main" val="462474069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51201"/>
            <a:ext cx="6593714" cy="513503"/>
          </a:xfrm>
        </p:spPr>
        <p:txBody>
          <a:bodyPr>
            <a:normAutofit/>
          </a:bodyPr>
          <a:lstStyle/>
          <a:p>
            <a:r>
              <a:rPr lang="hr-HR" sz="2000" dirty="0" smtClean="0"/>
              <a:t>Bagatelna nabava- sastavni dijelovi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3348" y="836712"/>
            <a:ext cx="6593715" cy="5867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r-HR" b="1" u="sng" dirty="0"/>
              <a:t>Vaša ponuda treba ispunjavati </a:t>
            </a:r>
            <a:r>
              <a:rPr lang="hr-HR" b="1" u="sng" dirty="0" smtClean="0"/>
              <a:t>sljedeće </a:t>
            </a:r>
            <a:r>
              <a:rPr lang="hr-HR" b="1" u="sng" dirty="0"/>
              <a:t>uvjete: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način </a:t>
            </a:r>
            <a:r>
              <a:rPr lang="hr-HR" dirty="0"/>
              <a:t>izvršenja: </a:t>
            </a:r>
            <a:r>
              <a:rPr lang="hr-HR" dirty="0" smtClean="0"/>
              <a:t>narudžbenica/ugovor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rok </a:t>
            </a:r>
            <a:r>
              <a:rPr lang="hr-HR" dirty="0"/>
              <a:t>izvršenja: x dana od dana primitka narudžbenice/stupanja ugovora na snagu;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rok </a:t>
            </a:r>
            <a:r>
              <a:rPr lang="hr-HR" dirty="0"/>
              <a:t>trajanja ugovora: x dana/mjeseci;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rok </a:t>
            </a:r>
            <a:r>
              <a:rPr lang="hr-HR" dirty="0"/>
              <a:t>valjanosti ponude: x dana od dana isteka roka za dostavu ponuda;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mjesto </a:t>
            </a:r>
            <a:r>
              <a:rPr lang="hr-HR" dirty="0"/>
              <a:t>izvršenja: sukladno lokacijama navedenim u Troškovniku u dijelu II. ovog Poziva;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rok</a:t>
            </a:r>
            <a:r>
              <a:rPr lang="hr-HR" dirty="0"/>
              <a:t>, način i uvjeti pladanja: x dana od dana primitka valjanog računa; račun se ispostavlja na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/>
              <a:t>adresu Naručitelja:___, s naznakom na računu: „Račun za predmet nabave___“;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r-HR" dirty="0" smtClean="0"/>
              <a:t>           </a:t>
            </a:r>
            <a:r>
              <a:rPr lang="hr-HR" dirty="0"/>
              <a:t>cijena ponude (odredbe o cijeni ponude): u cijenu ponude bez PDV uračunavaju se svi troškovi i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/>
              <a:t>popusti ponuditelja; cijenu ponude potrebno je prikazati na način da se iskaže redom: cijena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/>
              <a:t>ponude bez PDV, iznos PDV, te cijena ponude sa PDV;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kriterij </a:t>
            </a:r>
            <a:r>
              <a:rPr lang="hr-HR" dirty="0"/>
              <a:t>odabira ponuda (uz obvezu ispunjenja svih gore navedenih uvjeta i zahtjeva): npr. najniža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/>
              <a:t>cijena;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 </a:t>
            </a:r>
            <a:r>
              <a:rPr lang="hr-HR" dirty="0"/>
              <a:t>isključenje i dokazi sposobnosti: prema potrebi, ovisno o predmetu nabave i odluci naručitelja;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ostalo</a:t>
            </a:r>
            <a:r>
              <a:rPr lang="hr-HR" dirty="0"/>
              <a:t>: ovisno o vrijednosti i složenosti predmeta nabave npr. jamstvo za uredno ispunjenje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/>
              <a:t>ugovora, jamstvo za otklanjanje nedostataka u jamstvenom roku, odredbe o ugovornoj kazni,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/>
              <a:t>odredbe o </a:t>
            </a:r>
            <a:r>
              <a:rPr lang="hr-HR" dirty="0" err="1"/>
              <a:t>podizvoditeljima</a:t>
            </a:r>
            <a:r>
              <a:rPr lang="hr-HR" dirty="0"/>
              <a:t> i sl.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r-HR" dirty="0" smtClean="0"/>
              <a:t> </a:t>
            </a:r>
            <a:r>
              <a:rPr lang="hr-HR" b="1" u="sng" dirty="0"/>
              <a:t>Ponuda treba sadržavati: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 </a:t>
            </a:r>
            <a:r>
              <a:rPr lang="hr-HR" dirty="0"/>
              <a:t>Ponudbeni list (ispunjen i potpisan od strane ponuditelja);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Troškovnik </a:t>
            </a:r>
            <a:r>
              <a:rPr lang="hr-HR" dirty="0"/>
              <a:t>(ispunjen i potpisan od strane ponuditelja);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dirty="0" smtClean="0"/>
              <a:t>Dokazi </a:t>
            </a:r>
            <a:r>
              <a:rPr lang="hr-HR" dirty="0"/>
              <a:t>(traženi dokumenti).SASTAVNI DIJELOVI </a:t>
            </a:r>
            <a:r>
              <a:rPr lang="hr-HR" dirty="0" smtClean="0"/>
              <a:t>PONUDE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775547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51201"/>
            <a:ext cx="6593714" cy="369487"/>
          </a:xfrm>
        </p:spPr>
        <p:txBody>
          <a:bodyPr>
            <a:normAutofit fontScale="90000"/>
          </a:bodyPr>
          <a:lstStyle/>
          <a:p>
            <a:r>
              <a:rPr lang="hr-HR" sz="2000" dirty="0" smtClean="0"/>
              <a:t>Način dostave ponude: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908721"/>
            <a:ext cx="6593715" cy="5760640"/>
          </a:xfrm>
        </p:spPr>
        <p:txBody>
          <a:bodyPr/>
          <a:lstStyle/>
          <a:p>
            <a:r>
              <a:rPr lang="hr-HR" sz="1700" dirty="0" smtClean="0"/>
              <a:t>rok </a:t>
            </a:r>
            <a:r>
              <a:rPr lang="hr-HR" sz="1700" dirty="0"/>
              <a:t>za dostavu ponude: npr. ponudu je potrebno dostaviti do __sati dana__.__.201_. godine;</a:t>
            </a:r>
          </a:p>
          <a:p>
            <a:r>
              <a:rPr lang="hr-HR" sz="1700" dirty="0" smtClean="0"/>
              <a:t>način </a:t>
            </a:r>
            <a:r>
              <a:rPr lang="hr-HR" sz="1700" dirty="0"/>
              <a:t>dostave ponude: npr. osobno, poštom s naznakom na omotnici___, e-malom (ovisno </a:t>
            </a:r>
            <a:r>
              <a:rPr lang="hr-HR" sz="1700" dirty="0" smtClean="0"/>
              <a:t>od načina </a:t>
            </a:r>
            <a:r>
              <a:rPr lang="hr-HR" sz="1700" dirty="0"/>
              <a:t>i sredstva komunikacije koji je odredio naručitelj);</a:t>
            </a:r>
          </a:p>
          <a:p>
            <a:r>
              <a:rPr lang="hr-HR" sz="1700" dirty="0" smtClean="0"/>
              <a:t>mjesto </a:t>
            </a:r>
            <a:r>
              <a:rPr lang="hr-HR" sz="1700" dirty="0"/>
              <a:t>dostave ponude: npr. adresa naručitelja, pisarnica, ured, e-mail adresa, telefaks.</a:t>
            </a:r>
          </a:p>
          <a:p>
            <a:r>
              <a:rPr lang="hr-HR" sz="1700" dirty="0"/>
              <a:t>Otvaranje ponuda de se održati dana __.__.201_. u __:__ sati, u prostorijama Naručitelja (ured</a:t>
            </a:r>
          </a:p>
          <a:p>
            <a:r>
              <a:rPr lang="hr-HR" sz="1700" dirty="0"/>
              <a:t>naručitelja). Otvaranje ponuda nije javno (nije obveza po ZJN-u javno otvarati ponude za </a:t>
            </a:r>
            <a:r>
              <a:rPr lang="hr-HR" sz="1700" dirty="0" smtClean="0"/>
              <a:t>bagatelne nabave</a:t>
            </a:r>
            <a:r>
              <a:rPr lang="hr-H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9272832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51201"/>
            <a:ext cx="6593714" cy="657519"/>
          </a:xfrm>
        </p:spPr>
        <p:txBody>
          <a:bodyPr>
            <a:normAutofit fontScale="90000"/>
          </a:bodyPr>
          <a:lstStyle/>
          <a:p>
            <a:r>
              <a:rPr lang="hr-HR" sz="2000" dirty="0" smtClean="0"/>
              <a:t>NEPRAVILNOSTI I PRIJEVAREU JN - COCOF (Smjernice Europske Komisije za utvrđivanje financijskih ispravaka)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Postotci financijskih korekcija (5 , 10, 25 i 100%) vezane za javnu nabavu (COCOF </a:t>
            </a:r>
            <a:r>
              <a:rPr lang="hr-HR" dirty="0" err="1"/>
              <a:t>guide</a:t>
            </a:r>
            <a:r>
              <a:rPr lang="hr-HR" dirty="0"/>
              <a:t>) se koriste kada nije moguće precizno utvrditi financijske implikacije nepravilnosti. </a:t>
            </a:r>
          </a:p>
          <a:p>
            <a:r>
              <a:rPr lang="hr-HR" dirty="0" smtClean="0"/>
              <a:t>Najveći postotak prijavljenih nepravilnosti u postupcima JN</a:t>
            </a:r>
          </a:p>
          <a:p>
            <a:r>
              <a:rPr lang="hr-HR" dirty="0" smtClean="0"/>
              <a:t>Tijekom ex post kontrole nabave</a:t>
            </a:r>
          </a:p>
          <a:p>
            <a:r>
              <a:rPr lang="hr-HR" dirty="0" smtClean="0"/>
              <a:t>Zaštita Europskih sredstava</a:t>
            </a:r>
          </a:p>
          <a:p>
            <a:r>
              <a:rPr lang="hr-HR" dirty="0" smtClean="0"/>
              <a:t>Primjenjuje se COCOF  (Smjernice za utvrđivanje financijskih ispravaka koje u slučaju nepoštovanja pravila o javnoj nabavi Komisija primjenjuje na izdatke koje u okviru podijeljenog upravljanja financira Unija)</a:t>
            </a:r>
          </a:p>
          <a:p>
            <a:r>
              <a:rPr lang="hr-HR" dirty="0" smtClean="0"/>
              <a:t>Određivanje postotka nepravilnosti</a:t>
            </a:r>
          </a:p>
          <a:p>
            <a:r>
              <a:rPr lang="hr-HR" dirty="0"/>
              <a:t>Nepravilnost nije nužno isto što i prijevara.</a:t>
            </a:r>
          </a:p>
          <a:p>
            <a:r>
              <a:rPr lang="hr-HR" dirty="0"/>
              <a:t>Prijevara se može definirati kao namjerno počinjena </a:t>
            </a:r>
            <a:r>
              <a:rPr lang="hr-HR" dirty="0" smtClean="0"/>
              <a:t>nepravilnost</a:t>
            </a:r>
            <a:endParaRPr lang="hr-HR" dirty="0"/>
          </a:p>
          <a:p>
            <a:r>
              <a:rPr lang="hr-HR" dirty="0"/>
              <a:t>Prijevara nije nužno isto što i korupcija.</a:t>
            </a:r>
          </a:p>
          <a:p>
            <a:r>
              <a:rPr lang="hr-HR" dirty="0"/>
              <a:t>Korupcija podrazumijeva sporazum između barem dvaju partnera i neku vrstu mita/plaćanja/koristi.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084355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Sadržaj: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Potpisali smo Ugovor, </a:t>
            </a:r>
            <a:r>
              <a:rPr lang="hr-HR" sz="2400" b="1" dirty="0" smtClean="0"/>
              <a:t>a što </a:t>
            </a:r>
            <a:r>
              <a:rPr lang="hr-HR" sz="2400" b="1" dirty="0" smtClean="0"/>
              <a:t>sad?</a:t>
            </a:r>
          </a:p>
          <a:p>
            <a:r>
              <a:rPr lang="hr-HR" sz="2400" b="1" dirty="0"/>
              <a:t>Važna pravila za </a:t>
            </a:r>
            <a:r>
              <a:rPr lang="hr-HR" sz="2400" b="1" dirty="0" smtClean="0"/>
              <a:t>provedbu</a:t>
            </a:r>
          </a:p>
          <a:p>
            <a:r>
              <a:rPr lang="hr-HR" sz="2400" b="1" dirty="0" smtClean="0"/>
              <a:t>Kontrola nabave</a:t>
            </a:r>
            <a:endParaRPr lang="hr-HR" sz="2400" b="1" dirty="0" smtClean="0"/>
          </a:p>
          <a:p>
            <a:r>
              <a:rPr lang="hr-HR" sz="2400" b="1" dirty="0" smtClean="0"/>
              <a:t>Zahtjev </a:t>
            </a:r>
            <a:r>
              <a:rPr lang="hr-HR" sz="2400" b="1" dirty="0" smtClean="0"/>
              <a:t>za nadoknadom sredstava</a:t>
            </a:r>
          </a:p>
          <a:p>
            <a:r>
              <a:rPr lang="hr-HR" sz="2400" b="1" dirty="0" smtClean="0"/>
              <a:t>Provjere na licu </a:t>
            </a:r>
            <a:r>
              <a:rPr lang="hr-HR" sz="2400" b="1" dirty="0" smtClean="0"/>
              <a:t>mjesta</a:t>
            </a:r>
          </a:p>
          <a:p>
            <a:r>
              <a:rPr lang="hr-HR" sz="2400" b="1" dirty="0"/>
              <a:t>Informiranje i </a:t>
            </a:r>
            <a:r>
              <a:rPr lang="hr-HR" sz="2400" b="1" dirty="0" smtClean="0"/>
              <a:t>vidljivost</a:t>
            </a:r>
            <a:endParaRPr lang="hr-HR" sz="2400" b="1" dirty="0" smtClean="0"/>
          </a:p>
          <a:p>
            <a:r>
              <a:rPr lang="hr-HR" sz="2400" b="1" dirty="0" smtClean="0"/>
              <a:t>Obveze nakon završetka provedbe</a:t>
            </a:r>
          </a:p>
          <a:p>
            <a:endParaRPr lang="hr-HR" sz="2400" b="1" dirty="0" smtClean="0"/>
          </a:p>
          <a:p>
            <a:endParaRPr lang="hr-HR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4490009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Nepravilnosti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980729"/>
            <a:ext cx="6593715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u="sng" dirty="0"/>
              <a:t>Prijevara – može se dogoditi u slijedećim slučajevima:</a:t>
            </a:r>
          </a:p>
          <a:p>
            <a:r>
              <a:rPr lang="hr-HR" dirty="0" smtClean="0"/>
              <a:t>Namjerna </a:t>
            </a:r>
            <a:r>
              <a:rPr lang="hr-HR" dirty="0"/>
              <a:t>manipulacija računima i situacijama</a:t>
            </a:r>
          </a:p>
          <a:p>
            <a:r>
              <a:rPr lang="hr-HR" dirty="0" smtClean="0"/>
              <a:t>Pronevjera </a:t>
            </a:r>
            <a:r>
              <a:rPr lang="hr-HR" dirty="0"/>
              <a:t>materijalne ili nematerijalne imovine</a:t>
            </a:r>
          </a:p>
          <a:p>
            <a:r>
              <a:rPr lang="hr-HR" dirty="0" smtClean="0"/>
              <a:t>Manipulacija </a:t>
            </a:r>
            <a:r>
              <a:rPr lang="hr-HR" dirty="0"/>
              <a:t>ponudama</a:t>
            </a:r>
          </a:p>
          <a:p>
            <a:r>
              <a:rPr lang="hr-HR" dirty="0" smtClean="0"/>
              <a:t>Neopravdano </a:t>
            </a:r>
            <a:r>
              <a:rPr lang="hr-HR" dirty="0"/>
              <a:t>napuhivanje cijena i troškova</a:t>
            </a:r>
          </a:p>
          <a:p>
            <a:r>
              <a:rPr lang="hr-HR" dirty="0" smtClean="0"/>
              <a:t>Zaobilaženje </a:t>
            </a:r>
            <a:r>
              <a:rPr lang="hr-HR" dirty="0"/>
              <a:t>procedura javne nabave</a:t>
            </a:r>
          </a:p>
          <a:p>
            <a:r>
              <a:rPr lang="hr-HR" dirty="0" smtClean="0"/>
              <a:t>Frizirani </a:t>
            </a:r>
            <a:r>
              <a:rPr lang="hr-HR" dirty="0"/>
              <a:t>računi</a:t>
            </a:r>
          </a:p>
          <a:p>
            <a:r>
              <a:rPr lang="hr-HR" dirty="0" smtClean="0"/>
              <a:t>Isporuka </a:t>
            </a:r>
            <a:r>
              <a:rPr lang="hr-HR" dirty="0"/>
              <a:t>niže kvalitete od </a:t>
            </a:r>
            <a:r>
              <a:rPr lang="hr-HR" dirty="0" smtClean="0"/>
              <a:t>ugovorene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u="sng" dirty="0"/>
              <a:t>Korupcija se može pojaviti u slijedećim situacijama:</a:t>
            </a:r>
          </a:p>
          <a:p>
            <a:r>
              <a:rPr lang="hr-HR" dirty="0" smtClean="0"/>
              <a:t>Sukob </a:t>
            </a:r>
            <a:r>
              <a:rPr lang="hr-HR" dirty="0"/>
              <a:t>interesa</a:t>
            </a:r>
          </a:p>
          <a:p>
            <a:r>
              <a:rPr lang="hr-HR" dirty="0" smtClean="0"/>
              <a:t>Davanje </a:t>
            </a:r>
            <a:r>
              <a:rPr lang="hr-HR" dirty="0"/>
              <a:t>ili primanje mita</a:t>
            </a:r>
          </a:p>
          <a:p>
            <a:r>
              <a:rPr lang="hr-HR" dirty="0" smtClean="0"/>
              <a:t>Neopravdan </a:t>
            </a:r>
            <a:r>
              <a:rPr lang="hr-HR" dirty="0"/>
              <a:t>utjecaj</a:t>
            </a:r>
          </a:p>
          <a:p>
            <a:r>
              <a:rPr lang="hr-HR" dirty="0" smtClean="0"/>
              <a:t>Ucjena</a:t>
            </a:r>
            <a:endParaRPr lang="hr-HR" dirty="0"/>
          </a:p>
          <a:p>
            <a:r>
              <a:rPr lang="hr-HR" dirty="0" smtClean="0"/>
              <a:t>Prijevara</a:t>
            </a:r>
            <a:endParaRPr lang="hr-HR" dirty="0"/>
          </a:p>
          <a:p>
            <a:r>
              <a:rPr lang="hr-HR" dirty="0" smtClean="0"/>
              <a:t>Krađa</a:t>
            </a:r>
            <a:endParaRPr lang="hr-HR" dirty="0"/>
          </a:p>
          <a:p>
            <a:r>
              <a:rPr lang="hr-HR" dirty="0" smtClean="0"/>
              <a:t>Neopravdani </a:t>
            </a:r>
            <a:r>
              <a:rPr lang="hr-HR" dirty="0"/>
              <a:t>troškovi</a:t>
            </a:r>
          </a:p>
          <a:p>
            <a:r>
              <a:rPr lang="hr-HR" dirty="0" smtClean="0"/>
              <a:t>Krivotvorenje</a:t>
            </a:r>
            <a:endParaRPr lang="hr-HR" dirty="0"/>
          </a:p>
          <a:p>
            <a:r>
              <a:rPr lang="hr-HR" dirty="0" smtClean="0"/>
              <a:t>Nepotizam </a:t>
            </a:r>
            <a:r>
              <a:rPr lang="hr-HR" dirty="0"/>
              <a:t>i pogodovanje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502937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51201"/>
            <a:ext cx="6593714" cy="657519"/>
          </a:xfrm>
        </p:spPr>
        <p:txBody>
          <a:bodyPr>
            <a:normAutofit fontScale="90000"/>
          </a:bodyPr>
          <a:lstStyle/>
          <a:p>
            <a:r>
              <a:rPr lang="hr-HR" sz="2000" dirty="0"/>
              <a:t>SUKOB INTERESA KAO </a:t>
            </a:r>
            <a:r>
              <a:rPr lang="hr-HR" sz="2000" dirty="0" smtClean="0"/>
              <a:t>NEPRAVILNOST I FINANCIJSKE KOREKCIJE</a:t>
            </a: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1052736"/>
            <a:ext cx="6593715" cy="5219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Situacija u kojoj je zaposlenik ugovaratelja/naručitelja</a:t>
            </a:r>
          </a:p>
          <a:p>
            <a:pPr algn="just"/>
            <a:r>
              <a:rPr lang="hr-HR" dirty="0" smtClean="0"/>
              <a:t>Uključen </a:t>
            </a:r>
            <a:r>
              <a:rPr lang="hr-HR" dirty="0"/>
              <a:t>u provedbu procedure nabave</a:t>
            </a:r>
          </a:p>
          <a:p>
            <a:pPr algn="just"/>
            <a:r>
              <a:rPr lang="hr-HR" dirty="0" smtClean="0"/>
              <a:t>Može </a:t>
            </a:r>
            <a:r>
              <a:rPr lang="hr-HR" dirty="0"/>
              <a:t>utjecati na rezultat procedure</a:t>
            </a:r>
          </a:p>
          <a:p>
            <a:pPr algn="just"/>
            <a:r>
              <a:rPr lang="hr-HR" dirty="0"/>
              <a:t>Situacija u kojoj zaposlenik naručitelja ima direktni ili indirektni financijski, ekonomski ili drugi osobni interes koji bi se mogao shvatiti kao utjecaj na njihovu nepristranost i neovisnost u kontekstu procedure javne nabave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/>
              <a:t>ODREĐIVANJE FINANCIJSKIH KOREKCIJA KOD NEPRAVILNOSTI U JAVNOJ </a:t>
            </a:r>
            <a:r>
              <a:rPr lang="hr-HR" dirty="0" smtClean="0"/>
              <a:t>NABAVI</a:t>
            </a:r>
          </a:p>
          <a:p>
            <a:r>
              <a:rPr lang="hr-HR" dirty="0"/>
              <a:t>Ozbiljnost i težina nepravilnosti:</a:t>
            </a:r>
          </a:p>
          <a:p>
            <a:r>
              <a:rPr lang="hr-HR" dirty="0"/>
              <a:t>Razina tržišnog natjecanja</a:t>
            </a:r>
          </a:p>
          <a:p>
            <a:r>
              <a:rPr lang="hr-HR" dirty="0"/>
              <a:t>Transparentnost</a:t>
            </a:r>
          </a:p>
          <a:p>
            <a:r>
              <a:rPr lang="hr-HR" dirty="0"/>
              <a:t>Načelo jednakog tretmana</a:t>
            </a:r>
          </a:p>
          <a:p>
            <a:r>
              <a:rPr lang="hr-HR" dirty="0" smtClean="0"/>
              <a:t>Načelo proporcionalnosti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851378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7" y="260648"/>
            <a:ext cx="5799665" cy="947192"/>
          </a:xfrm>
        </p:spPr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>Verifikacija - plaćanja</a:t>
            </a:r>
            <a:br>
              <a:rPr lang="hr-HR" sz="3200" b="1" dirty="0" smtClean="0">
                <a:solidFill>
                  <a:schemeClr val="tx1"/>
                </a:solidFill>
              </a:rPr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/>
              <a:t>Inicijalni plan dostave Zahtjeva za nadoknadu sredstava </a:t>
            </a:r>
            <a:r>
              <a:rPr lang="hr-HR" sz="2400" dirty="0" smtClean="0"/>
              <a:t> - </a:t>
            </a:r>
            <a:r>
              <a:rPr lang="hr-HR" sz="2000" dirty="0" smtClean="0"/>
              <a:t>u svrhu planiranja i praćenja trošenja sredstava -10 dana od dana potpisa Ugovora o dodjeli bespovratnih sredstava i ažuriranje uz svaki Zahtjev</a:t>
            </a:r>
            <a:endParaRPr lang="hr-HR" sz="2000" b="1" dirty="0" smtClean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/>
          </p:nvPr>
        </p:nvGraphicFramePr>
        <p:xfrm>
          <a:off x="2195736" y="3933056"/>
          <a:ext cx="5846668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067"/>
                <a:gridCol w="1228186"/>
                <a:gridCol w="1160018"/>
                <a:gridCol w="1248766"/>
                <a:gridCol w="1763631"/>
              </a:tblGrid>
              <a:tr h="927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(1)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Br.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(2) Mjesec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planirane predaje 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(mm-</a:t>
                      </a:r>
                      <a:r>
                        <a:rPr lang="hr-HR" sz="1200" dirty="0" err="1">
                          <a:effectLst/>
                        </a:rPr>
                        <a:t>gggg</a:t>
                      </a:r>
                      <a:r>
                        <a:rPr lang="hr-HR" sz="1200" dirty="0">
                          <a:effectLst/>
                        </a:rPr>
                        <a:t>)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(3) Vrsta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zahtjeva za 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nadoknadom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r>
                        <a:rPr lang="hr-HR" sz="1200" dirty="0" smtClean="0">
                          <a:effectLst/>
                        </a:rPr>
                        <a:t>(</a:t>
                      </a:r>
                      <a:r>
                        <a:rPr lang="hr-HR" sz="1200" dirty="0">
                          <a:effectLst/>
                        </a:rPr>
                        <a:t>4) Potraživani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iznos prihvatljivih troškova (HRK)</a:t>
                      </a:r>
                      <a:endParaRPr lang="hr-H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(5) Komentari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1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63604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8" y="251201"/>
            <a:ext cx="6593715" cy="65752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/>
            </a:r>
            <a:br>
              <a:rPr lang="hr-HR" b="1" dirty="0" smtClean="0">
                <a:solidFill>
                  <a:schemeClr val="tx1"/>
                </a:solidFill>
              </a:rPr>
            </a:br>
            <a:r>
              <a:rPr lang="hr-HR" b="1" dirty="0">
                <a:solidFill>
                  <a:schemeClr val="tx1"/>
                </a:solidFill>
              </a:rPr>
              <a:t> </a:t>
            </a:r>
            <a:r>
              <a:rPr lang="hr-HR" b="1" dirty="0" smtClean="0">
                <a:solidFill>
                  <a:schemeClr val="tx1"/>
                </a:solidFill>
              </a:rPr>
              <a:t>     Verifikacija </a:t>
            </a:r>
            <a:r>
              <a:rPr lang="hr-HR" b="1" dirty="0">
                <a:solidFill>
                  <a:schemeClr val="tx1"/>
                </a:solidFill>
              </a:rPr>
              <a:t>- plaćanja</a:t>
            </a:r>
            <a:br>
              <a:rPr lang="hr-HR" b="1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908721"/>
            <a:ext cx="6593715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smtClean="0"/>
              <a:t>      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- Zahtjev </a:t>
            </a:r>
            <a:r>
              <a:rPr lang="hr-HR" sz="2000" dirty="0">
                <a:solidFill>
                  <a:schemeClr val="tx1"/>
                </a:solidFill>
              </a:rPr>
              <a:t>za nadoknadom </a:t>
            </a:r>
            <a:r>
              <a:rPr lang="hr-HR" sz="2000" dirty="0" smtClean="0">
                <a:solidFill>
                  <a:schemeClr val="tx1"/>
                </a:solidFill>
              </a:rPr>
              <a:t>sredstava (</a:t>
            </a:r>
            <a:r>
              <a:rPr lang="hr-HR" sz="2000" dirty="0" err="1" smtClean="0">
                <a:solidFill>
                  <a:schemeClr val="tx1"/>
                </a:solidFill>
              </a:rPr>
              <a:t>Međuzahtjev</a:t>
            </a:r>
            <a:r>
              <a:rPr lang="hr-HR" sz="2000" dirty="0" smtClean="0">
                <a:solidFill>
                  <a:schemeClr val="tx1"/>
                </a:solidFill>
              </a:rPr>
              <a:t> - rok za plaćanje 30+30). *Obveza Korisnika za dostavom tromjesečnog ZNS-a i kada nema aktivnosti na projektu. (Ispunjen ZNS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</a:rPr>
              <a:t>s iznosom 0)</a:t>
            </a:r>
            <a:endParaRPr lang="hr-HR" sz="20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- Završni </a:t>
            </a:r>
            <a:r>
              <a:rPr lang="hr-HR" sz="2000" dirty="0">
                <a:solidFill>
                  <a:schemeClr val="tx1"/>
                </a:solidFill>
              </a:rPr>
              <a:t>zahtjev za nadoknadom </a:t>
            </a:r>
            <a:r>
              <a:rPr lang="hr-HR" sz="2000" dirty="0" smtClean="0">
                <a:solidFill>
                  <a:schemeClr val="tx1"/>
                </a:solidFill>
              </a:rPr>
              <a:t>sredstava (60+30)</a:t>
            </a:r>
            <a:endParaRPr lang="hr-HR" sz="2000" b="1" dirty="0"/>
          </a:p>
          <a:p>
            <a:r>
              <a:rPr lang="hr-HR" sz="2000" dirty="0" smtClean="0"/>
              <a:t>Dostavlja se sukladno </a:t>
            </a:r>
            <a:r>
              <a:rPr lang="hr-HR" sz="2000" dirty="0"/>
              <a:t>Ugovoru o dodjeli bespovratnih sredstava i Pravilnika o prihvatljivosti </a:t>
            </a:r>
            <a:r>
              <a:rPr lang="hr-HR" sz="2000" dirty="0" smtClean="0"/>
              <a:t>izdataka</a:t>
            </a:r>
            <a:endParaRPr lang="hr-HR" sz="2000" b="1" dirty="0"/>
          </a:p>
          <a:p>
            <a:r>
              <a:rPr lang="hr-HR" sz="2000" b="1" dirty="0" smtClean="0"/>
              <a:t>Metoda </a:t>
            </a:r>
            <a:r>
              <a:rPr lang="hr-HR" sz="2000" b="1" dirty="0"/>
              <a:t>nadoknade </a:t>
            </a:r>
            <a:r>
              <a:rPr lang="hr-HR" sz="2000" dirty="0"/>
              <a:t>- kada </a:t>
            </a:r>
            <a:r>
              <a:rPr lang="hr-HR" sz="2000" dirty="0" smtClean="0"/>
              <a:t>je </a:t>
            </a:r>
            <a:r>
              <a:rPr lang="hr-HR" sz="2000" dirty="0"/>
              <a:t>Korisnik ili partner </a:t>
            </a:r>
            <a:r>
              <a:rPr lang="hr-HR" sz="2000" dirty="0" smtClean="0"/>
              <a:t>prethodno isplatio izdatke</a:t>
            </a:r>
          </a:p>
          <a:p>
            <a:r>
              <a:rPr lang="hr-HR" sz="2000" dirty="0" smtClean="0"/>
              <a:t>Prateća dokumentacija (provjera </a:t>
            </a:r>
            <a:r>
              <a:rPr lang="hr-HR" sz="2000" dirty="0"/>
              <a:t>činjenične, </a:t>
            </a:r>
            <a:r>
              <a:rPr lang="hr-HR" sz="2000" dirty="0" smtClean="0"/>
              <a:t>formalne, fizičke </a:t>
            </a:r>
            <a:r>
              <a:rPr lang="hr-HR" sz="2000" dirty="0"/>
              <a:t>i financijske </a:t>
            </a:r>
            <a:r>
              <a:rPr lang="hr-HR" sz="2000" dirty="0" smtClean="0"/>
              <a:t>točnosti)</a:t>
            </a:r>
            <a:endParaRPr lang="hr-HR" sz="2000" dirty="0"/>
          </a:p>
          <a:p>
            <a:endParaRPr lang="hr-HR" sz="2000" dirty="0"/>
          </a:p>
          <a:p>
            <a:endParaRPr lang="hr-HR" dirty="0"/>
          </a:p>
        </p:txBody>
      </p:sp>
      <p:pic>
        <p:nvPicPr>
          <p:cNvPr id="5" name="Picture 2" descr="\\FILESRV\DOCSadv$\lulics\My Documents\My Pictures\verifi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25144"/>
            <a:ext cx="1944216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866219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>Provjera zahtjeva za nadoknadom sredstava (ZNS)  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Administrativne provjere (uredska provjera </a:t>
            </a:r>
            <a:r>
              <a:rPr lang="hr-HR" sz="2400" b="1" dirty="0" smtClean="0"/>
              <a:t>svakog</a:t>
            </a:r>
            <a:r>
              <a:rPr lang="hr-HR" sz="2400" dirty="0" smtClean="0"/>
              <a:t> </a:t>
            </a:r>
            <a:r>
              <a:rPr lang="hr-HR" sz="2400" b="1" dirty="0" smtClean="0"/>
              <a:t>zahtjeva kojeg podnese korisnik</a:t>
            </a:r>
            <a:r>
              <a:rPr lang="hr-HR" sz="2400" dirty="0" smtClean="0"/>
              <a:t>)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Provjera na licu mjesta </a:t>
            </a:r>
          </a:p>
          <a:p>
            <a:pPr>
              <a:buNone/>
            </a:pPr>
            <a:r>
              <a:rPr lang="hr-HR" sz="2400" dirty="0" smtClean="0"/>
              <a:t>	(za pojedine operacije)  </a:t>
            </a:r>
          </a:p>
          <a:p>
            <a:endParaRPr lang="hr-HR" dirty="0"/>
          </a:p>
        </p:txBody>
      </p:sp>
      <p:pic>
        <p:nvPicPr>
          <p:cNvPr id="4" name="Slika 3" descr="images-admin.prov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5731" y="3212976"/>
            <a:ext cx="2393057" cy="1296144"/>
          </a:xfrm>
          <a:prstGeom prst="rect">
            <a:avLst/>
          </a:prstGeom>
        </p:spPr>
      </p:pic>
      <p:pic>
        <p:nvPicPr>
          <p:cNvPr id="5" name="Slika 4" descr="imagesCAK2WMR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5155138"/>
            <a:ext cx="266700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8984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/>
            </a:r>
            <a:br>
              <a:rPr lang="hr-HR" b="1" dirty="0" smtClean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8096" y="836712"/>
            <a:ext cx="7290055" cy="547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smtClean="0">
                <a:solidFill>
                  <a:schemeClr val="tx1"/>
                </a:solidFill>
              </a:rPr>
              <a:t>         </a:t>
            </a:r>
            <a:r>
              <a:rPr lang="hr-HR" sz="3200" b="1" dirty="0" smtClean="0">
                <a:solidFill>
                  <a:schemeClr val="tx1"/>
                </a:solidFill>
              </a:rPr>
              <a:t>Postupak plaćanja:</a:t>
            </a:r>
          </a:p>
          <a:p>
            <a:endParaRPr lang="hr-HR" sz="2000" b="1" dirty="0">
              <a:solidFill>
                <a:schemeClr val="tx1"/>
              </a:solidFill>
            </a:endParaRPr>
          </a:p>
          <a:p>
            <a:endParaRPr lang="hr-HR" sz="2000" b="1" dirty="0" smtClean="0">
              <a:solidFill>
                <a:schemeClr val="tx1"/>
              </a:solidFill>
            </a:endParaRPr>
          </a:p>
          <a:p>
            <a:endParaRPr lang="hr-HR" sz="2000" b="1" dirty="0">
              <a:solidFill>
                <a:schemeClr val="tx1"/>
              </a:solidFill>
            </a:endParaRPr>
          </a:p>
          <a:p>
            <a:endParaRPr lang="hr-HR" sz="2000" b="1" dirty="0" smtClean="0">
              <a:solidFill>
                <a:schemeClr val="tx1"/>
              </a:solidFill>
            </a:endParaRPr>
          </a:p>
          <a:p>
            <a:endParaRPr lang="hr-HR" sz="2000" b="1" dirty="0" smtClean="0">
              <a:solidFill>
                <a:schemeClr val="tx1"/>
              </a:solidFill>
            </a:endParaRPr>
          </a:p>
          <a:p>
            <a:endParaRPr lang="hr-HR" sz="2000" b="1" dirty="0">
              <a:solidFill>
                <a:schemeClr val="tx1"/>
              </a:solidFill>
            </a:endParaRPr>
          </a:p>
          <a:p>
            <a:endParaRPr lang="hr-HR" sz="2000" b="1" dirty="0" smtClean="0">
              <a:solidFill>
                <a:schemeClr val="tx1"/>
              </a:solidFill>
            </a:endParaRPr>
          </a:p>
          <a:p>
            <a:endParaRPr lang="hr-HR" sz="2000" b="1" dirty="0">
              <a:solidFill>
                <a:schemeClr val="tx1"/>
              </a:solidFill>
            </a:endParaRPr>
          </a:p>
          <a:p>
            <a:endParaRPr lang="hr-HR" sz="2000" b="1" dirty="0" smtClean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*ZNS se na zahtjev Fonda može pojasniti ili dopuniti u roku 3-10 dana, što je uračunato u rok od 30 dana za rješavanje ZNS-a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827584" y="2492896"/>
            <a:ext cx="1418456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Dostava Zahtjeva za nadoknadom sredstava od korisnika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483768" y="2492896"/>
            <a:ext cx="1728192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Zahtjeva za nadoknadom sredstava i popratne dokumentacije od strane PT2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355976" y="2492896"/>
            <a:ext cx="1440160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Priprema Zahtjeva za plaćanjem i informacije poslane PT1 i MFIN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5940152" y="2492896"/>
            <a:ext cx="1296144" cy="23042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Plaćanje korisniku </a:t>
            </a:r>
            <a:endParaRPr lang="hr-HR" dirty="0"/>
          </a:p>
        </p:txBody>
      </p:sp>
      <p:sp>
        <p:nvSpPr>
          <p:cNvPr id="8" name="Strelica udesno 7"/>
          <p:cNvSpPr/>
          <p:nvPr/>
        </p:nvSpPr>
        <p:spPr>
          <a:xfrm>
            <a:off x="2195736" y="3356992"/>
            <a:ext cx="432048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trelica udesno 8"/>
          <p:cNvSpPr/>
          <p:nvPr/>
        </p:nvSpPr>
        <p:spPr>
          <a:xfrm>
            <a:off x="3923928" y="3356992"/>
            <a:ext cx="504056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udesno 9"/>
          <p:cNvSpPr/>
          <p:nvPr/>
        </p:nvSpPr>
        <p:spPr>
          <a:xfrm>
            <a:off x="5580112" y="3356992"/>
            <a:ext cx="504056" cy="4846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8789227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2415" y="548680"/>
            <a:ext cx="6589199" cy="1280890"/>
          </a:xfrm>
        </p:spPr>
        <p:txBody>
          <a:bodyPr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Provjera na licu mjesta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320480"/>
          </a:xfrm>
        </p:spPr>
        <p:txBody>
          <a:bodyPr>
            <a:normAutofit fontScale="77500" lnSpcReduction="20000"/>
          </a:bodyPr>
          <a:lstStyle/>
          <a:p>
            <a:endParaRPr lang="hr-HR" sz="2400" dirty="0" smtClean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Provjera fizičkog napretka - u </a:t>
            </a:r>
            <a:r>
              <a:rPr lang="hr-HR" sz="2400" dirty="0">
                <a:solidFill>
                  <a:schemeClr val="tx1"/>
                </a:solidFill>
              </a:rPr>
              <a:t>prostorijama korisnika </a:t>
            </a:r>
            <a:r>
              <a:rPr lang="hr-HR" sz="2400" dirty="0" smtClean="0">
                <a:solidFill>
                  <a:schemeClr val="tx1"/>
                </a:solidFill>
              </a:rPr>
              <a:t>ili na lokaciji projekta 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	- obavijest </a:t>
            </a:r>
            <a:r>
              <a:rPr lang="hr-HR" sz="2000" dirty="0">
                <a:solidFill>
                  <a:schemeClr val="tx1"/>
                </a:solidFill>
              </a:rPr>
              <a:t>korisniku 3 radna dana prije provjere na licu 		  </a:t>
            </a:r>
            <a:r>
              <a:rPr lang="hr-HR" sz="2000" dirty="0" smtClean="0">
                <a:solidFill>
                  <a:schemeClr val="tx1"/>
                </a:solidFill>
              </a:rPr>
              <a:t>	  mjesta</a:t>
            </a:r>
            <a:endParaRPr lang="hr-HR" sz="2000" dirty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hr-HR" sz="2000" dirty="0">
                <a:solidFill>
                  <a:schemeClr val="tx1"/>
                </a:solidFill>
              </a:rPr>
              <a:t>- Ad-</a:t>
            </a:r>
            <a:r>
              <a:rPr lang="hr-HR" sz="2000" dirty="0" err="1">
                <a:solidFill>
                  <a:schemeClr val="tx1"/>
                </a:solidFill>
              </a:rPr>
              <a:t>hoc</a:t>
            </a:r>
            <a:r>
              <a:rPr lang="hr-HR" sz="2000" dirty="0">
                <a:solidFill>
                  <a:schemeClr val="tx1"/>
                </a:solidFill>
              </a:rPr>
              <a:t> provjere – prema potrebi</a:t>
            </a:r>
          </a:p>
          <a:p>
            <a:pPr lvl="1">
              <a:buNone/>
            </a:pPr>
            <a:r>
              <a:rPr lang="hr-HR" sz="2000" dirty="0">
                <a:solidFill>
                  <a:schemeClr val="tx1"/>
                </a:solidFill>
              </a:rPr>
              <a:t>- Izvještaj o provjeri na licu mjesta priprema se, </a:t>
            </a:r>
            <a:r>
              <a:rPr lang="hr-HR" sz="2000" dirty="0" smtClean="0">
                <a:solidFill>
                  <a:schemeClr val="tx1"/>
                </a:solidFill>
              </a:rPr>
              <a:t>provjerava i dostavlja Korisniku </a:t>
            </a:r>
            <a:r>
              <a:rPr lang="hr-HR" sz="2000" dirty="0">
                <a:solidFill>
                  <a:schemeClr val="tx1"/>
                </a:solidFill>
              </a:rPr>
              <a:t>u roku 10 dana od </a:t>
            </a:r>
            <a:r>
              <a:rPr lang="hr-HR" sz="2000" dirty="0" smtClean="0">
                <a:solidFill>
                  <a:schemeClr val="tx1"/>
                </a:solidFill>
              </a:rPr>
              <a:t>provjere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Usklađenost isporučenog s rezultatima uredskih provjera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Provjera računovodstvenog razdvajanja projekta i pristupa projektnim dokumentima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Provjere provedenih mjera promidžbe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Provjera preduvjeta za ostvarivanje prihoda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Usklađenost s režimom državnih potpora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339123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2415" y="548680"/>
            <a:ext cx="6589199" cy="1280890"/>
          </a:xfrm>
        </p:spPr>
        <p:txBody>
          <a:bodyPr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Priprema korisnika za posjetu na licu mjesta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320480"/>
          </a:xfrm>
        </p:spPr>
        <p:txBody>
          <a:bodyPr>
            <a:normAutofit/>
          </a:bodyPr>
          <a:lstStyle/>
          <a:p>
            <a:endParaRPr lang="hr-HR" sz="2400" dirty="0" smtClean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Pripremiti svu administrativnu i tehničku projektnu dokumentaciju u izvorniku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Prisutnost ključnih djelatnika (voditelj projekta, računovođa, nadzorni inženjer..)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Osigurati pristupačnost svim rezultatima projekta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157269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593714" cy="9471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		</a:t>
            </a:r>
            <a:r>
              <a:rPr lang="hr-HR" sz="2400" b="1" dirty="0" smtClean="0"/>
              <a:t>Informiranje i vidljivost</a:t>
            </a:r>
            <a:endParaRPr lang="en-US" sz="2400" b="1" dirty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Isticanje logotipa Europske unije gdje god je korištenje istog primjereno (npr. na memorandumu projekta, na prvoj stranici dokumentacije za nadmetanje, na potpisnim listama edukacija i/ili sastanaka, ..)</a:t>
            </a:r>
            <a:endParaRPr lang="hr-HR" dirty="0"/>
          </a:p>
          <a:p>
            <a:pPr>
              <a:buFontTx/>
              <a:buChar char="-"/>
            </a:pPr>
            <a:r>
              <a:rPr lang="hr-HR" dirty="0" smtClean="0"/>
              <a:t>Obveza objave informacija na internetskoj stranici Korisnika (ukoliko ista postoji)</a:t>
            </a:r>
          </a:p>
          <a:p>
            <a:pPr>
              <a:buFontTx/>
              <a:buChar char="-"/>
            </a:pPr>
            <a:r>
              <a:rPr lang="hr-HR" dirty="0" smtClean="0"/>
              <a:t>Za projekte u kojem vrijednost potpore premašuje 500.000 eura, Korisnik postavlja privremenu informacijsku odnosno trajnu ploču</a:t>
            </a:r>
          </a:p>
          <a:p>
            <a:pPr>
              <a:buFontTx/>
              <a:buChar char="-"/>
            </a:pPr>
            <a:r>
              <a:rPr lang="hr-HR" dirty="0" smtClean="0"/>
              <a:t>Za sve ostale projekte, Korisnik obavezno postavlja najmanje jedan plakat (najmanje veličine A3) s informacijama o projektu na mjestu koje je javnosti lako vidljivo (poput ulaza u zgradu).</a:t>
            </a:r>
            <a:endParaRPr lang="hr-HR" dirty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8634095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593714" cy="9471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		</a:t>
            </a:r>
            <a:r>
              <a:rPr lang="hr-HR" sz="2400" b="1" dirty="0" smtClean="0"/>
              <a:t>Informiranje i vidljivost</a:t>
            </a:r>
            <a:endParaRPr lang="en-US" sz="2400" b="1" dirty="0"/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Sve aktivnosti informiranja i komunikacije vezane uz projekt moraju sadržavati </a:t>
            </a:r>
            <a:r>
              <a:rPr lang="hr-HR" dirty="0" smtClean="0"/>
              <a:t>sljedeće elemente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pl-PL" dirty="0"/>
              <a:t>- Amblem (zastavicu) Unije i tekst „Europska unija“</a:t>
            </a:r>
          </a:p>
          <a:p>
            <a:pPr marL="0" indent="0">
              <a:buNone/>
            </a:pPr>
            <a:r>
              <a:rPr lang="pl-PL" dirty="0"/>
              <a:t>- Napomenu o fondu koji podupire projekt (operaciju):</a:t>
            </a:r>
          </a:p>
          <a:p>
            <a:pPr marL="0" indent="0">
              <a:buNone/>
            </a:pPr>
            <a:r>
              <a:rPr lang="hr-HR" i="1" dirty="0"/>
              <a:t>„Projekt je sufinancirala Europska unija </a:t>
            </a:r>
            <a:r>
              <a:rPr lang="hr-HR" i="1" dirty="0" smtClean="0"/>
              <a:t>iz</a:t>
            </a:r>
            <a:r>
              <a:rPr lang="pl-PL" dirty="0" smtClean="0"/>
              <a:t> Europskog fonda </a:t>
            </a:r>
            <a:r>
              <a:rPr lang="pl-PL" dirty="0"/>
              <a:t>za regionalni </a:t>
            </a:r>
            <a:r>
              <a:rPr lang="pl-PL" dirty="0" smtClean="0"/>
              <a:t>razvoj”</a:t>
            </a:r>
            <a:endParaRPr lang="pl-PL" dirty="0"/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/>
              <a:t>Izjavu/slogan:</a:t>
            </a:r>
          </a:p>
          <a:p>
            <a:r>
              <a:rPr lang="hr-HR" dirty="0"/>
              <a:t>- „</a:t>
            </a:r>
            <a:r>
              <a:rPr lang="hr-HR" i="1" dirty="0"/>
              <a:t>Zajedno do fondova </a:t>
            </a:r>
            <a:r>
              <a:rPr lang="hr-HR" i="1" dirty="0" smtClean="0"/>
              <a:t>EU“          </a:t>
            </a:r>
            <a:r>
              <a:rPr lang="hr-HR" sz="1000" b="1" dirty="0" smtClean="0"/>
              <a:t>Europska unija 											Zajedno </a:t>
            </a:r>
            <a:r>
              <a:rPr lang="hr-HR" sz="1000" b="1" dirty="0"/>
              <a:t>do EU fondova</a:t>
            </a:r>
            <a:endParaRPr lang="hr-HR" sz="1000" i="1" dirty="0"/>
          </a:p>
          <a:p>
            <a:endParaRPr lang="hr-HR" sz="1000" dirty="0"/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 err="1"/>
              <a:t>Logotip</a:t>
            </a:r>
            <a:r>
              <a:rPr lang="it-IT" dirty="0"/>
              <a:t> </a:t>
            </a:r>
            <a:r>
              <a:rPr lang="it-IT" dirty="0" err="1"/>
              <a:t>europski</a:t>
            </a:r>
            <a:r>
              <a:rPr lang="it-IT" dirty="0"/>
              <a:t> </a:t>
            </a:r>
            <a:r>
              <a:rPr lang="it-IT" dirty="0" err="1"/>
              <a:t>strukturni</a:t>
            </a:r>
            <a:r>
              <a:rPr lang="it-IT" dirty="0"/>
              <a:t> i </a:t>
            </a:r>
            <a:r>
              <a:rPr lang="it-IT" dirty="0" err="1"/>
              <a:t>investicijski</a:t>
            </a:r>
            <a:r>
              <a:rPr lang="it-IT" dirty="0"/>
              <a:t> </a:t>
            </a:r>
            <a:r>
              <a:rPr lang="it-IT" dirty="0" err="1"/>
              <a:t>fondovi</a:t>
            </a: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</p:txBody>
      </p:sp>
      <p:pic>
        <p:nvPicPr>
          <p:cNvPr id="4" name="Picture 1" descr="C:\Users\PRVIKO~1\AppData\Local\Temp\Rar$DI88.136\Strukturni-i-investicijski-fondovi-logo-bi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828" y="5373216"/>
            <a:ext cx="1594485" cy="862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73016"/>
            <a:ext cx="115212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3955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593714" cy="9471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smtClean="0"/>
              <a:t>		</a:t>
            </a:r>
            <a:r>
              <a:rPr lang="hr-HR" sz="2400" b="1" dirty="0" smtClean="0"/>
              <a:t>Potpisali </a:t>
            </a:r>
            <a:r>
              <a:rPr lang="hr-HR" sz="2400" b="1" dirty="0"/>
              <a:t>smo Ugovor, što sad?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hr-HR" dirty="0" smtClean="0"/>
              <a:t>Detaljno se upoznati sa sadržajem Ugovora</a:t>
            </a:r>
          </a:p>
          <a:p>
            <a:pPr>
              <a:buFontTx/>
              <a:buChar char="-"/>
            </a:pPr>
            <a:r>
              <a:rPr lang="hr-HR" dirty="0" smtClean="0"/>
              <a:t>Ažuriranje plana provedbe projekta</a:t>
            </a:r>
          </a:p>
          <a:p>
            <a:pPr>
              <a:buFontTx/>
              <a:buChar char="-"/>
            </a:pPr>
            <a:r>
              <a:rPr lang="hr-HR" dirty="0" smtClean="0"/>
              <a:t>Izrada i ažuriranje plana nabave</a:t>
            </a:r>
          </a:p>
          <a:p>
            <a:pPr>
              <a:buFontTx/>
              <a:buChar char="-"/>
            </a:pPr>
            <a:r>
              <a:rPr lang="hr-HR" dirty="0" smtClean="0"/>
              <a:t>Izrada i ažuriranje početnog plana o ZNS</a:t>
            </a:r>
          </a:p>
          <a:p>
            <a:pPr>
              <a:buFontTx/>
              <a:buChar char="-"/>
            </a:pPr>
            <a:r>
              <a:rPr lang="hr-HR" dirty="0" smtClean="0"/>
              <a:t>Voditi računa o informiranju i vidljivosti</a:t>
            </a:r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53861469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>Provjera nakon dovršetka </a:t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>projekta (ex-post) </a:t>
            </a:r>
            <a:endParaRPr lang="hr-HR" sz="32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1916832"/>
            <a:ext cx="6593715" cy="4752528"/>
          </a:xfrm>
        </p:spPr>
        <p:txBody>
          <a:bodyPr>
            <a:normAutofit fontScale="77500" lnSpcReduction="20000"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5 godina </a:t>
            </a:r>
            <a:r>
              <a:rPr lang="hr-HR" sz="2400" dirty="0" smtClean="0">
                <a:solidFill>
                  <a:schemeClr val="tx1"/>
                </a:solidFill>
              </a:rPr>
              <a:t>nakon dovršetka projekta- </a:t>
            </a:r>
            <a:r>
              <a:rPr lang="hr-HR" sz="2400" b="1" dirty="0" smtClean="0">
                <a:solidFill>
                  <a:schemeClr val="tx1"/>
                </a:solidFill>
              </a:rPr>
              <a:t>svake </a:t>
            </a:r>
            <a:r>
              <a:rPr lang="hr-HR" sz="2400" b="1" dirty="0">
                <a:solidFill>
                  <a:schemeClr val="tx1"/>
                </a:solidFill>
              </a:rPr>
              <a:t>godine u roku 30 kalendarskih dana od datuma odobrenja završnog </a:t>
            </a:r>
            <a:r>
              <a:rPr lang="hr-HR" sz="2400" b="1" dirty="0" smtClean="0">
                <a:solidFill>
                  <a:schemeClr val="tx1"/>
                </a:solidFill>
              </a:rPr>
              <a:t>izvještaja</a:t>
            </a:r>
            <a:endParaRPr lang="hr-HR" sz="2400" dirty="0" smtClean="0">
              <a:solidFill>
                <a:schemeClr val="tx1"/>
              </a:solidFill>
            </a:endParaRPr>
          </a:p>
          <a:p>
            <a:r>
              <a:rPr lang="hr-HR" sz="2400" dirty="0" smtClean="0">
                <a:solidFill>
                  <a:schemeClr val="tx1"/>
                </a:solidFill>
              </a:rPr>
              <a:t>Bez promjena u odnosu na prirodu projekta i uvjete provedbe (za izradu dokumentacije potrebno dostaviti dokaz da je u roku od najviše 3 godine započeta energetska obnova, odnosno u roku od 5 godina završena)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Nema promjene vlasništva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Prihodi prema čl.61 Uredbe (EZ) 1303/2013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Postojanje revizijskog traga i dostupnost dokument.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Postizanje indikatora izlaznih rezultata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Korištenje imovine u skladu s odredbama Ugovora o dodjeli bespovratnih sredstava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Usklađenost s horizontalnim politikama EU itd. </a:t>
            </a:r>
          </a:p>
          <a:p>
            <a:r>
              <a:rPr lang="hr-HR" sz="2400" dirty="0">
                <a:solidFill>
                  <a:schemeClr val="tx1"/>
                </a:solidFill>
              </a:rPr>
              <a:t> Provjera na licu mjesta</a:t>
            </a:r>
          </a:p>
          <a:p>
            <a:endParaRPr lang="hr-HR" sz="2400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  <p:pic>
        <p:nvPicPr>
          <p:cNvPr id="4" name="Picture 2" descr="\\FILESRV\DOCSadv$\lulics\My Documents\My Pictures\imagesCalend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0612" y="3160238"/>
            <a:ext cx="2160240" cy="16180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714277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589199" cy="1076698"/>
          </a:xfrm>
        </p:spPr>
        <p:txBody>
          <a:bodyPr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Povrati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dirty="0" smtClean="0">
                <a:solidFill>
                  <a:schemeClr val="tx1"/>
                </a:solidFill>
              </a:rPr>
              <a:t>U slučajevima otkrivenih nepravilnosti ili drugih razloga zbog kojih se treba izvršiti povrat iznosa koji su pogrešno isplaćeni (najčešće nepravilnosti u provođenju postupka javne nabave!)</a:t>
            </a:r>
          </a:p>
          <a:p>
            <a:pPr algn="just"/>
            <a:r>
              <a:rPr lang="hr-HR" sz="2400" dirty="0" smtClean="0">
                <a:solidFill>
                  <a:schemeClr val="tx1"/>
                </a:solidFill>
              </a:rPr>
              <a:t>Osnove za pokretanje postupka su: Odluka o otkrivenoj nepravilnosti, Odluka o povratu predujma, Odluka o raskidu Ugovora o dodjeli bespovratnih sredstava, Odluka o prihodima koje ostvaruje projekt, ako zbog pogrešaka plaćeni iznos premašuje odobren u Ugovoru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148660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251200"/>
            <a:ext cx="4754489" cy="513504"/>
          </a:xfrm>
        </p:spPr>
        <p:txBody>
          <a:bodyPr>
            <a:normAutofit fontScale="90000"/>
          </a:bodyPr>
          <a:lstStyle/>
          <a:p>
            <a:r>
              <a:rPr lang="hr-H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hr-HR" sz="4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Hvala na pažnji!</a:t>
            </a:r>
            <a:r>
              <a:rPr lang="hr-HR" sz="4900" b="1" dirty="0" smtClean="0"/>
              <a:t/>
            </a:r>
            <a:br>
              <a:rPr lang="hr-HR" sz="4900" b="1" dirty="0" smtClean="0"/>
            </a:br>
            <a:endParaRPr lang="hr-HR" sz="4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zervirano mjesto teksta 4"/>
          <p:cNvSpPr txBox="1">
            <a:spLocks/>
          </p:cNvSpPr>
          <p:nvPr/>
        </p:nvSpPr>
        <p:spPr>
          <a:xfrm>
            <a:off x="609598" y="2780928"/>
            <a:ext cx="5486400" cy="35283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H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Sanja </a:t>
            </a:r>
            <a:r>
              <a:rPr kumimoji="0" lang="hr-HR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Jelačić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HR" sz="1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hr-HR" sz="1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v.d. Voditeljica odjela za </a:t>
            </a:r>
            <a:r>
              <a:rPr lang="hr-H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kontrolu </a:t>
            </a:r>
            <a:r>
              <a:rPr lang="hr-HR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nabave u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HR" sz="1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Posredničkom</a:t>
            </a:r>
            <a:r>
              <a:rPr kumimoji="0" lang="hr-HR" sz="1800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 tijelu 2</a:t>
            </a:r>
            <a:endParaRPr kumimoji="0" lang="hr-HR" sz="180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HR" sz="1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Email: </a:t>
            </a:r>
            <a:r>
              <a:rPr kumimoji="0" lang="hr-HR" sz="1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+mn-cs"/>
                <a:hlinkClick r:id="rId2"/>
              </a:rPr>
              <a:t>sanja.jelacic@fzoeu.hr</a:t>
            </a:r>
            <a:endParaRPr kumimoji="0" lang="hr-HR" sz="180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hr-HR" sz="18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defRPr/>
            </a:pPr>
            <a:r>
              <a:rPr lang="hr-HR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Predrag Čuljak</a:t>
            </a:r>
          </a:p>
          <a:p>
            <a:pPr marL="34290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defRPr/>
            </a:pPr>
            <a:r>
              <a:rPr lang="hr-HR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Voditelj </a:t>
            </a:r>
            <a:r>
              <a:rPr lang="hr-HR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Odjela za tehničku verifikaciju projekata energetske učinkovitosti i obnovljivih izvora energije u Posredničkom tijelu 2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hr-HR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Email: </a:t>
            </a:r>
            <a:r>
              <a:rPr lang="hr-HR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  <a:hlinkClick r:id="rId3"/>
              </a:rPr>
              <a:t>predrag.culjak@fzoeu.hr</a:t>
            </a:r>
            <a:endParaRPr lang="hr-HR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2130442"/>
            <a:ext cx="3889585" cy="2517866"/>
          </a:xfrm>
          <a:prstGeom prst="rect">
            <a:avLst/>
          </a:prstGeom>
        </p:spPr>
      </p:pic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609598" y="1449593"/>
            <a:ext cx="659371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endParaRPr lang="hr-HR" sz="1400" u="sng" dirty="0" smtClean="0"/>
          </a:p>
        </p:txBody>
      </p:sp>
      <p:sp>
        <p:nvSpPr>
          <p:cNvPr id="3" name="Pravokutnik 2"/>
          <p:cNvSpPr/>
          <p:nvPr/>
        </p:nvSpPr>
        <p:spPr>
          <a:xfrm>
            <a:off x="3684081" y="6309320"/>
            <a:ext cx="1740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hr-HR" b="1" i="1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www.fzoeu.hr</a:t>
            </a:r>
            <a:r>
              <a:rPr lang="hr-H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593714" cy="9471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smtClean="0"/>
              <a:t>		</a:t>
            </a:r>
            <a:r>
              <a:rPr lang="hr-HR" sz="2400" b="1" dirty="0" smtClean="0"/>
              <a:t>Važne napomene za </a:t>
            </a:r>
            <a:r>
              <a:rPr lang="hr-HR" sz="2400" b="1" dirty="0"/>
              <a:t>provedbu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hr-HR" dirty="0" smtClean="0"/>
              <a:t>Komunikacija tijekom provedbe projekta dokaziva</a:t>
            </a:r>
          </a:p>
          <a:p>
            <a:pPr>
              <a:buFontTx/>
              <a:buChar char="-"/>
            </a:pPr>
            <a:r>
              <a:rPr lang="hr-HR" dirty="0" smtClean="0"/>
              <a:t>Provedba projekta je isključiva odgovornost Korisnika (što znači da je Korisnik detaljno proučio Ugovor i poštuje ga!)</a:t>
            </a:r>
          </a:p>
          <a:p>
            <a:pPr>
              <a:buFontTx/>
              <a:buChar char="-"/>
            </a:pPr>
            <a:r>
              <a:rPr lang="hr-HR" dirty="0" smtClean="0"/>
              <a:t>Redovito obavještavati Fond o napretku provedbe i o svim odstupanjima od Ugovora</a:t>
            </a:r>
          </a:p>
          <a:p>
            <a:pPr>
              <a:buFontTx/>
              <a:buChar char="-"/>
            </a:pPr>
            <a:r>
              <a:rPr lang="hr-HR" dirty="0" smtClean="0"/>
              <a:t>Voditi računa o prihvatljivosti troškova</a:t>
            </a:r>
          </a:p>
          <a:p>
            <a:pPr>
              <a:buFontTx/>
              <a:buChar char="-"/>
            </a:pPr>
            <a:r>
              <a:rPr lang="hr-HR" dirty="0"/>
              <a:t>Voditi računa o trajnosti projekta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94307773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r>
              <a:rPr lang="hr-HR" sz="3200" b="1" dirty="0" smtClean="0">
                <a:solidFill>
                  <a:schemeClr val="tx1"/>
                </a:solidFill>
              </a:rPr>
              <a:t/>
            </a:r>
            <a:br>
              <a:rPr lang="hr-HR" sz="3200" b="1" dirty="0" smtClean="0">
                <a:solidFill>
                  <a:schemeClr val="tx1"/>
                </a:solidFill>
              </a:rPr>
            </a:br>
            <a:endParaRPr lang="hr-HR" sz="32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96752"/>
            <a:ext cx="6879785" cy="5472609"/>
          </a:xfrm>
        </p:spPr>
        <p:txBody>
          <a:bodyPr/>
          <a:lstStyle/>
          <a:p>
            <a:endParaRPr lang="hr-HR" sz="2400" b="1" dirty="0" smtClean="0">
              <a:solidFill>
                <a:schemeClr val="tx1"/>
              </a:solidFill>
            </a:endParaRPr>
          </a:p>
          <a:p>
            <a:r>
              <a:rPr lang="hr-HR" sz="2400" b="1" dirty="0" smtClean="0">
                <a:solidFill>
                  <a:schemeClr val="tx1"/>
                </a:solidFill>
              </a:rPr>
              <a:t>Koraci:</a:t>
            </a:r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07504" y="2348880"/>
            <a:ext cx="144016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Ugovor o dodjeli bespovratnih sredstava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691680" y="2348880"/>
            <a:ext cx="1368152" cy="22322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postupka Javne nabave:</a:t>
            </a:r>
          </a:p>
          <a:p>
            <a:pPr algn="ctr"/>
            <a:r>
              <a:rPr lang="hr-HR" dirty="0" smtClean="0"/>
              <a:t>- ex ante</a:t>
            </a:r>
          </a:p>
          <a:p>
            <a:pPr algn="ctr"/>
            <a:r>
              <a:rPr lang="hr-HR" dirty="0" smtClean="0"/>
              <a:t>- ex post 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3203848" y="2348880"/>
            <a:ext cx="1440160" cy="22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svakog Zahtjeva za nadoknadom sredstava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860032" y="2348880"/>
            <a:ext cx="1080120" cy="22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napretka projekta (provjera na licu mjesta)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228184" y="2348880"/>
            <a:ext cx="1152128" cy="22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Provjera nakon dovršetka projekta</a:t>
            </a:r>
            <a:endParaRPr lang="hr-HR" dirty="0"/>
          </a:p>
        </p:txBody>
      </p:sp>
      <p:sp>
        <p:nvSpPr>
          <p:cNvPr id="9" name="Strelica udesno 8"/>
          <p:cNvSpPr/>
          <p:nvPr/>
        </p:nvSpPr>
        <p:spPr>
          <a:xfrm>
            <a:off x="1403648" y="3212976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udesno 9"/>
          <p:cNvSpPr/>
          <p:nvPr/>
        </p:nvSpPr>
        <p:spPr>
          <a:xfrm>
            <a:off x="2915816" y="3212976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trelica udesno 10"/>
          <p:cNvSpPr/>
          <p:nvPr/>
        </p:nvSpPr>
        <p:spPr>
          <a:xfrm>
            <a:off x="4572000" y="3212976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trelica udesno 11"/>
          <p:cNvSpPr/>
          <p:nvPr/>
        </p:nvSpPr>
        <p:spPr>
          <a:xfrm>
            <a:off x="5868144" y="3212976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3563888" y="1700808"/>
            <a:ext cx="3168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 smtClean="0"/>
              <a:t>P r o v j e r e :</a:t>
            </a:r>
            <a:endParaRPr lang="hr-HR" sz="24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593714" cy="9471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	</a:t>
            </a:r>
            <a:r>
              <a:rPr lang="hr-HR" dirty="0" smtClean="0"/>
              <a:t>KONTROLA NABAVE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000" b="1" dirty="0"/>
              <a:t>U praksi se postupak nabave dijeli na šest faza:</a:t>
            </a:r>
          </a:p>
          <a:p>
            <a:endParaRPr lang="hr-HR" sz="2000" b="1" dirty="0"/>
          </a:p>
          <a:p>
            <a:r>
              <a:rPr lang="hr-HR" sz="2000" dirty="0"/>
              <a:t>1. PLANIRANJE, PRIPREMA, IZRADA DZN;</a:t>
            </a:r>
          </a:p>
          <a:p>
            <a:r>
              <a:rPr lang="hr-HR" sz="2000" dirty="0"/>
              <a:t>2. OBJAVA;</a:t>
            </a:r>
          </a:p>
          <a:p>
            <a:r>
              <a:rPr lang="hr-HR" sz="2000" dirty="0"/>
              <a:t>3. PODNOŠENJE PONUDA I OTVARANJE PONUDA;</a:t>
            </a:r>
          </a:p>
          <a:p>
            <a:r>
              <a:rPr lang="hr-HR" sz="2000" dirty="0"/>
              <a:t>4. OCJENJIVANJE PONUDA; </a:t>
            </a:r>
          </a:p>
          <a:p>
            <a:r>
              <a:rPr lang="hr-HR" sz="2000" dirty="0"/>
              <a:t>5. DODJELA UGOVORA  - ODABIR PONUDE;</a:t>
            </a:r>
          </a:p>
          <a:p>
            <a:r>
              <a:rPr lang="hr-HR" sz="2000" dirty="0"/>
              <a:t>6. PROVEDBA UGOVORA;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548679"/>
            <a:ext cx="6593714" cy="792089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Provjera postupaka nabave</a:t>
            </a:r>
            <a:r>
              <a:rPr lang="hr-HR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hr-HR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 smtClean="0"/>
              <a:t>Provjera Projektnog Plana </a:t>
            </a:r>
            <a:r>
              <a:rPr lang="hr-HR" dirty="0"/>
              <a:t>nabave</a:t>
            </a:r>
          </a:p>
          <a:p>
            <a:r>
              <a:rPr lang="hr-HR" dirty="0"/>
              <a:t>Provjera dokumentacije za </a:t>
            </a:r>
            <a:r>
              <a:rPr lang="hr-HR" dirty="0" smtClean="0"/>
              <a:t>nadmetanje – ex </a:t>
            </a:r>
            <a:r>
              <a:rPr lang="hr-HR" dirty="0" err="1" smtClean="0"/>
              <a:t>ante</a:t>
            </a:r>
            <a:endParaRPr lang="hr-HR" dirty="0"/>
          </a:p>
          <a:p>
            <a:r>
              <a:rPr lang="hr-HR" dirty="0"/>
              <a:t>Provjera postupka </a:t>
            </a:r>
            <a:r>
              <a:rPr lang="hr-HR" dirty="0" smtClean="0"/>
              <a:t>nabave – ex post</a:t>
            </a:r>
            <a:endParaRPr lang="hr-HR" dirty="0"/>
          </a:p>
          <a:p>
            <a:r>
              <a:rPr lang="hr-HR" dirty="0" smtClean="0"/>
              <a:t>„Bagatelna nabava”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60470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solidFill>
                  <a:schemeClr val="tx1"/>
                </a:solidFill>
              </a:rPr>
              <a:t/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PPN – Projektni plan nabave i Ex </a:t>
            </a:r>
            <a:r>
              <a:rPr lang="hr-HR" sz="27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ante</a:t>
            </a:r>
            <a:endParaRPr lang="hr-HR" sz="27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hr-HR" sz="4900" u="sng" dirty="0" smtClean="0"/>
              <a:t>Pregledavanje Projektnog plana nabave (PPN) </a:t>
            </a:r>
          </a:p>
          <a:p>
            <a:pPr marL="0" indent="0" algn="just">
              <a:buNone/>
            </a:pPr>
            <a:endParaRPr lang="hr-HR" sz="4900" u="sng" dirty="0" smtClean="0"/>
          </a:p>
          <a:p>
            <a:pPr algn="just"/>
            <a:r>
              <a:rPr lang="hr-HR" sz="4900" dirty="0" smtClean="0"/>
              <a:t>Dostavlja se </a:t>
            </a:r>
            <a:r>
              <a:rPr lang="hr-HR" sz="4900" b="1" dirty="0" smtClean="0"/>
              <a:t>10 kalendarskih dana </a:t>
            </a:r>
            <a:r>
              <a:rPr lang="hr-HR" sz="4900" dirty="0" smtClean="0"/>
              <a:t>od potpisa Ugovora (</a:t>
            </a:r>
            <a:r>
              <a:rPr lang="hr-HR" sz="4900" dirty="0" err="1" smtClean="0"/>
              <a:t>granta</a:t>
            </a:r>
            <a:r>
              <a:rPr lang="hr-HR" sz="4900" dirty="0" smtClean="0"/>
              <a:t>)</a:t>
            </a:r>
          </a:p>
          <a:p>
            <a:pPr algn="just"/>
            <a:r>
              <a:rPr lang="hr-HR" sz="4900" dirty="0" smtClean="0"/>
              <a:t>Izrada Analize rizika</a:t>
            </a:r>
          </a:p>
          <a:p>
            <a:pPr algn="just"/>
            <a:r>
              <a:rPr lang="hr-HR" sz="4900" dirty="0" smtClean="0"/>
              <a:t>PPN moraju biti usklađeni sa potpisanim Ugovorom o dodjeli bespovratnih sredstava</a:t>
            </a:r>
          </a:p>
          <a:p>
            <a:pPr algn="just"/>
            <a:r>
              <a:rPr lang="hr-HR" sz="4900" dirty="0" smtClean="0"/>
              <a:t>Potpisani i ovjereni od strane korisnika</a:t>
            </a:r>
          </a:p>
          <a:p>
            <a:pPr algn="just"/>
            <a:r>
              <a:rPr lang="hr-HR" sz="4900" dirty="0" smtClean="0"/>
              <a:t>Ažurirani PPN</a:t>
            </a:r>
          </a:p>
          <a:p>
            <a:pPr marL="0" indent="0" algn="just">
              <a:buNone/>
            </a:pPr>
            <a:endParaRPr lang="hr-HR" sz="4900" dirty="0"/>
          </a:p>
          <a:p>
            <a:pPr marL="0" indent="0" algn="just">
              <a:buNone/>
            </a:pPr>
            <a:r>
              <a:rPr lang="hr-HR" sz="4900" u="sng" dirty="0" smtClean="0"/>
              <a:t>Ex </a:t>
            </a:r>
            <a:r>
              <a:rPr lang="hr-HR" sz="4900" u="sng" dirty="0" err="1" smtClean="0"/>
              <a:t>ante</a:t>
            </a:r>
            <a:r>
              <a:rPr lang="hr-HR" sz="4900" u="sng" dirty="0" smtClean="0"/>
              <a:t> kontrola:</a:t>
            </a:r>
          </a:p>
          <a:p>
            <a:pPr algn="just"/>
            <a:r>
              <a:rPr lang="hr-HR" sz="4900" dirty="0" smtClean="0"/>
              <a:t>Provjera DZN prije objave</a:t>
            </a:r>
          </a:p>
          <a:p>
            <a:pPr algn="just"/>
            <a:r>
              <a:rPr lang="hr-HR" sz="4900" dirty="0" smtClean="0"/>
              <a:t>Vezana u Analizu rizika</a:t>
            </a:r>
          </a:p>
          <a:p>
            <a:pPr algn="just"/>
            <a:endParaRPr lang="hr-HR" sz="4900" dirty="0" smtClean="0"/>
          </a:p>
          <a:p>
            <a:pPr algn="just"/>
            <a:endParaRPr lang="hr-HR" sz="4900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/>
          </a:p>
          <a:p>
            <a:pPr marL="0" indent="0" algn="just">
              <a:buNone/>
            </a:pPr>
            <a:endParaRPr lang="hr-HR" dirty="0" smtClean="0"/>
          </a:p>
          <a:p>
            <a:pPr marL="0" indent="0" algn="just">
              <a:buNone/>
            </a:pPr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/>
            <a:endParaRPr lang="hr-HR" dirty="0" smtClean="0"/>
          </a:p>
          <a:p>
            <a:pPr algn="just">
              <a:buNone/>
            </a:pPr>
            <a:r>
              <a:rPr lang="hr-HR" dirty="0" smtClean="0"/>
              <a:t> </a:t>
            </a:r>
            <a:endParaRPr lang="hr-HR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Kontrola nabave – ex post </a:t>
            </a:r>
            <a:endParaRPr lang="hr-HR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Provjera postupaka nabave - </a:t>
            </a:r>
            <a:r>
              <a:rPr lang="hr-HR" b="1" dirty="0" smtClean="0"/>
              <a:t>pregled</a:t>
            </a:r>
            <a:r>
              <a:rPr lang="hr-HR" dirty="0" smtClean="0"/>
              <a:t> dokumentacije nabave (DN) nakon završetka postupka nabave</a:t>
            </a:r>
          </a:p>
          <a:p>
            <a:pPr algn="just"/>
            <a:r>
              <a:rPr lang="hr-HR" dirty="0" smtClean="0"/>
              <a:t>Svrha: da li je provedeni postupak u skladu sa Zakonom o javnoj nabavi, EU Direktivama i internim aktima</a:t>
            </a:r>
          </a:p>
          <a:p>
            <a:pPr algn="just"/>
            <a:r>
              <a:rPr lang="hr-HR" dirty="0" smtClean="0"/>
              <a:t>Čitav komplet odgovarajućeg i primjenjivog DN-a (tj. ND, obavijest o nabavi/poziv na nadmetanje, tehničke specifikacije, ugovore o nabavi, pojašnjenja u pogledu ND-a i tijekom procesa pregledavanja i ocjenjivanja ponuda (ako postoje), prigovore (ako postoje), izvještaj o ocjenjivanju ponuda, druge relevantne dokumente (ako postoje)</a:t>
            </a:r>
          </a:p>
          <a:p>
            <a:pPr algn="just"/>
            <a:r>
              <a:rPr lang="hr-HR" dirty="0" smtClean="0"/>
              <a:t>Donosi se odluka o tome </a:t>
            </a:r>
            <a:r>
              <a:rPr lang="hr-HR" b="1" dirty="0" smtClean="0"/>
              <a:t>jesu li postupci nabave sukladni</a:t>
            </a:r>
            <a:r>
              <a:rPr lang="hr-HR" dirty="0" smtClean="0"/>
              <a:t> s ugovorom o dodjeli bespovratnih sredstava, pravilima Europske komisije (EK) o javnoj nabavi i Zakonom o javnoj nabavi (</a:t>
            </a:r>
            <a:r>
              <a:rPr lang="hr-HR" i="1" dirty="0" smtClean="0"/>
              <a:t>odnosno odredbama utvrđenim u Postupcima za subjekte koji nisu obveznici Zakona o javnoj nabavi</a:t>
            </a:r>
            <a:r>
              <a:rPr lang="hr-HR" dirty="0" smtClean="0"/>
              <a:t>) </a:t>
            </a:r>
            <a:r>
              <a:rPr lang="hr-HR" b="1" dirty="0" smtClean="0"/>
              <a:t>ili nisu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reškanje">
  <a:themeElements>
    <a:clrScheme name="Mreškanj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Mreškanje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reškanj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eškanj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eškanj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5493</TotalTime>
  <Words>2144</Words>
  <Application>Microsoft Office PowerPoint</Application>
  <PresentationFormat>Prikaz na zaslonu (4:3)</PresentationFormat>
  <Paragraphs>359</Paragraphs>
  <Slides>32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Wingdings 3</vt:lpstr>
      <vt:lpstr>1_Mreškanje</vt:lpstr>
      <vt:lpstr>Facet</vt:lpstr>
      <vt:lpstr>Provedba ugovora sufinanciranih bespovratnim EU sredstvima za period 2014.-2020.</vt:lpstr>
      <vt:lpstr>Sadržaj:</vt:lpstr>
      <vt:lpstr> </vt:lpstr>
      <vt:lpstr> </vt:lpstr>
      <vt:lpstr>    </vt:lpstr>
      <vt:lpstr> KONTROLA NABAVE </vt:lpstr>
      <vt:lpstr>Provjera postupaka nabave </vt:lpstr>
      <vt:lpstr> PPN – Projektni plan nabave i Ex ante</vt:lpstr>
      <vt:lpstr> Kontrola nabave – ex post </vt:lpstr>
      <vt:lpstr> Kontrola nabave – ex post </vt:lpstr>
      <vt:lpstr>IZBJEGAVANJE POGREŠAKA – planiranje i priprema  </vt:lpstr>
      <vt:lpstr>IZBJEGAVANJE POGREŠAKA – objava</vt:lpstr>
      <vt:lpstr>IZBJEGAVANJE POGREŠAKA  - zaprimanje, javno otvaranje</vt:lpstr>
      <vt:lpstr>IZBJEGAVANJE POGREŠAKA  - ocjenjivanje ponuda / odabir</vt:lpstr>
      <vt:lpstr>ČESTE POGREŠKE U OCJENJIVANJU PONUDA</vt:lpstr>
      <vt:lpstr>BAGATELNA NABAVA</vt:lpstr>
      <vt:lpstr>Bagatelna nabava- sastavni dijelovi</vt:lpstr>
      <vt:lpstr>Način dostave ponude:</vt:lpstr>
      <vt:lpstr>NEPRAVILNOSTI I PRIJEVAREU JN - COCOF (Smjernice Europske Komisije za utvrđivanje financijskih ispravaka)</vt:lpstr>
      <vt:lpstr>Nepravilnosti</vt:lpstr>
      <vt:lpstr>SUKOB INTERESA KAO NEPRAVILNOST I FINANCIJSKE KOREKCIJE</vt:lpstr>
      <vt:lpstr> Verifikacija - plaćanja </vt:lpstr>
      <vt:lpstr>       Verifikacija - plaćanja </vt:lpstr>
      <vt:lpstr>Provjera zahtjeva za nadoknadom sredstava (ZNS)  </vt:lpstr>
      <vt:lpstr> </vt:lpstr>
      <vt:lpstr>Provjera na licu mjesta</vt:lpstr>
      <vt:lpstr>Priprema korisnika za posjetu na licu mjesta</vt:lpstr>
      <vt:lpstr> </vt:lpstr>
      <vt:lpstr> </vt:lpstr>
      <vt:lpstr>Provjera nakon dovršetka  projekta (ex-post) </vt:lpstr>
      <vt:lpstr>Povrati</vt:lpstr>
      <vt:lpstr> Hvala na pažnji! </vt:lpstr>
    </vt:vector>
  </TitlesOfParts>
  <Company>FZOEU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jboko</dc:creator>
  <cp:lastModifiedBy>Predrag Čuljak</cp:lastModifiedBy>
  <cp:revision>662</cp:revision>
  <dcterms:created xsi:type="dcterms:W3CDTF">2008-04-09T07:51:30Z</dcterms:created>
  <dcterms:modified xsi:type="dcterms:W3CDTF">2016-09-13T09:50:05Z</dcterms:modified>
</cp:coreProperties>
</file>