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  <p:sldMasterId id="2147483927" r:id="rId2"/>
  </p:sldMasterIdLst>
  <p:notesMasterIdLst>
    <p:notesMasterId r:id="rId26"/>
  </p:notesMasterIdLst>
  <p:handoutMasterIdLst>
    <p:handoutMasterId r:id="rId27"/>
  </p:handoutMasterIdLst>
  <p:sldIdLst>
    <p:sldId id="256" r:id="rId3"/>
    <p:sldId id="257" r:id="rId4"/>
    <p:sldId id="258" r:id="rId5"/>
    <p:sldId id="281" r:id="rId6"/>
    <p:sldId id="260" r:id="rId7"/>
    <p:sldId id="282" r:id="rId8"/>
    <p:sldId id="294" r:id="rId9"/>
    <p:sldId id="261" r:id="rId10"/>
    <p:sldId id="288" r:id="rId11"/>
    <p:sldId id="283" r:id="rId12"/>
    <p:sldId id="284" r:id="rId13"/>
    <p:sldId id="285" r:id="rId14"/>
    <p:sldId id="286" r:id="rId15"/>
    <p:sldId id="287" r:id="rId16"/>
    <p:sldId id="262" r:id="rId17"/>
    <p:sldId id="289" r:id="rId18"/>
    <p:sldId id="263" r:id="rId19"/>
    <p:sldId id="267" r:id="rId20"/>
    <p:sldId id="275" r:id="rId21"/>
    <p:sldId id="278" r:id="rId22"/>
    <p:sldId id="292" r:id="rId23"/>
    <p:sldId id="293" r:id="rId24"/>
    <p:sldId id="280" r:id="rId25"/>
  </p:sldIdLst>
  <p:sldSz cx="9144000" cy="6858000" type="screen4x3"/>
  <p:notesSz cx="6669088" cy="9926638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7DFF7D"/>
    <a:srgbClr val="A3FFA3"/>
    <a:srgbClr val="EEE905"/>
    <a:srgbClr val="E02C0E"/>
    <a:srgbClr val="0000A4"/>
    <a:srgbClr val="828080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5742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2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6" y="0"/>
            <a:ext cx="2890665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2"/>
            <a:ext cx="2890665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6" y="9428242"/>
            <a:ext cx="2890665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FBD7B8-8B9B-4936-9D10-7B55087DCCF8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4378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6" y="0"/>
            <a:ext cx="2890665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715710"/>
            <a:ext cx="5335893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42"/>
            <a:ext cx="2890665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6" y="9428242"/>
            <a:ext cx="2890665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2E2E09-3B61-41E1-9562-CD93D247DC63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8436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7155" indent="-2835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4085" indent="-22681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7718" indent="-22681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1352" indent="-22681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4986" indent="-226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8620" indent="-226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02254" indent="-226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5888" indent="-226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8307CB-8BE9-4A39-9F0A-42C068157456}" type="slidenum">
              <a:rPr lang="hr-HR"/>
              <a:pPr eaLnBrk="1" hangingPunct="1"/>
              <a:t>1</a:t>
            </a:fld>
            <a:endParaRPr lang="hr-HR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400731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>
                <a:cs typeface="+mn-cs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r-HR">
                    <a:cs typeface="+mn-cs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r-HR">
                    <a:cs typeface="+mn-cs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r-HR">
                    <a:cs typeface="+mn-cs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r-HR">
                    <a:cs typeface="+mn-cs"/>
                  </a:endParaRPr>
                </a:p>
              </p:txBody>
            </p:sp>
          </p:grpSp>
        </p:grpSp>
      </p:grpSp>
      <p:sp>
        <p:nvSpPr>
          <p:cNvPr id="15469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15469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 anchor="b"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500AD44-8325-4F6B-A459-2AD32FB3EA1A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9180447"/>
      </p:ext>
    </p:extLst>
  </p:cSld>
  <p:clrMapOvr>
    <a:masterClrMapping/>
  </p:clrMapOvr>
  <p:transition spd="slow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05A0FC-166D-4402-B347-7385FBC7857A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6192171"/>
      </p:ext>
    </p:extLst>
  </p:cSld>
  <p:clrMapOvr>
    <a:masterClrMapping/>
  </p:clrMapOvr>
  <p:transition spd="slow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CBA15-7E82-48D7-9B43-095287747E8C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5552465"/>
      </p:ext>
    </p:extLst>
  </p:cSld>
  <p:clrMapOvr>
    <a:masterClrMapping/>
  </p:clrMapOvr>
  <p:transition spd="slow">
    <p:wheel spokes="2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r-HR" noProof="0" smtClean="0"/>
          </a:p>
        </p:txBody>
      </p:sp>
      <p:sp>
        <p:nvSpPr>
          <p:cNvPr id="4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EB4AE7-DB79-4F15-AE8C-12025D4077F6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1526497"/>
      </p:ext>
    </p:extLst>
  </p:cSld>
  <p:clrMapOvr>
    <a:masterClrMapping/>
  </p:clrMapOvr>
  <p:transition spd="slow">
    <p:wheel spokes="2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C647B-41BB-43DC-895F-8C656FDEFB6F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0952393"/>
      </p:ext>
    </p:extLst>
  </p:cSld>
  <p:clrMapOvr>
    <a:masterClrMapping/>
  </p:clrMapOvr>
  <p:transition spd="slow">
    <p:wheel spokes="2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5500AD44-8325-4F6B-A459-2AD32FB3EA1A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933651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70DDF080-5E8C-48AD-84E5-6C08B304C14E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47333891-D5E7-4C7B-BF1D-E855E53CB5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7016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C14F6039-D71B-4CF7-89AB-020364D3262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6697935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127B38F9-3B40-4B12-8EE6-4070A148F35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4191470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0B3AFB7D-D89C-4010-AAED-29B800E316E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9525593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5E694AB2-2F78-40AD-808F-61335A29A91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2164345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77679-2A97-40F2-B744-39135E495A74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9482591"/>
      </p:ext>
    </p:extLst>
  </p:cSld>
  <p:clrMapOvr>
    <a:masterClrMapping/>
  </p:clrMapOvr>
  <p:transition spd="slow">
    <p:wheel spokes="2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03A80581-17B0-4589-8C7C-B81BE90CB4D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0782615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70DDF080-5E8C-48AD-84E5-6C08B304C14E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A77F102A-731C-4B19-8835-37757253BB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3409111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9EB029E1-8007-4C2B-AD8B-00DFBA719E5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0400170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8332795A-50CE-47A4-A1A0-B5279C0C2138}" type="datetimeFigureOut">
              <a:rPr lang="hr-HR" smtClean="0"/>
              <a:pPr/>
              <a:t>17.6.2016.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31F250DC-FBDD-418A-8B83-D57D222B484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17264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8332795A-50CE-47A4-A1A0-B5279C0C2138}" type="datetimeFigureOut">
              <a:rPr lang="hr-HR" smtClean="0"/>
              <a:pPr/>
              <a:t>17.6.2016.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31F250DC-FBDD-418A-8B83-D57D222B48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050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8332795A-50CE-47A4-A1A0-B5279C0C2138}" type="datetimeFigureOut">
              <a:rPr lang="hr-HR" smtClean="0"/>
              <a:pPr/>
              <a:t>17.6.2016.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31F250DC-FBDD-418A-8B83-D57D222B484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88824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8332795A-50CE-47A4-A1A0-B5279C0C2138}" type="datetimeFigureOut">
              <a:rPr lang="hr-HR" smtClean="0"/>
              <a:pPr/>
              <a:t>17.6.2016.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31F250DC-FBDD-418A-8B83-D57D222B48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036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8332795A-50CE-47A4-A1A0-B5279C0C2138}" type="datetimeFigureOut">
              <a:rPr lang="hr-HR" smtClean="0"/>
              <a:pPr/>
              <a:t>17.6.2016.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31F250DC-FBDD-418A-8B83-D57D222B484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90369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70DDF080-5E8C-48AD-84E5-6C08B304C14E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0505A0FC-166D-4402-B347-7385FBC7857A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454308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fld id="{615CBA15-7E82-48D7-9B43-095287747E8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6458197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F6039-D71B-4CF7-89AB-020364D32622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8784741"/>
      </p:ext>
    </p:extLst>
  </p:cSld>
  <p:clrMapOvr>
    <a:masterClrMapping/>
  </p:clrMapOvr>
  <p:transition spd="slow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B38F9-3B40-4B12-8EE6-4070A148F35C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4580848"/>
      </p:ext>
    </p:extLst>
  </p:cSld>
  <p:clrMapOvr>
    <a:masterClrMapping/>
  </p:clrMapOvr>
  <p:transition spd="slow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AFB7D-D89C-4010-AAED-29B800E316E0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7070865"/>
      </p:ext>
    </p:extLst>
  </p:cSld>
  <p:clrMapOvr>
    <a:masterClrMapping/>
  </p:clrMapOvr>
  <p:transition spd="slow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94AB2-2F78-40AD-808F-61335A29A91E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670921"/>
      </p:ext>
    </p:extLst>
  </p:cSld>
  <p:clrMapOvr>
    <a:masterClrMapping/>
  </p:clrMapOvr>
  <p:transition spd="slow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A80581-17B0-4589-8C7C-B81BE90CB4D2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9467144"/>
      </p:ext>
    </p:extLst>
  </p:cSld>
  <p:clrMapOvr>
    <a:masterClrMapping/>
  </p:clrMapOvr>
  <p:transition spd="slow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F102A-731C-4B19-8835-37757253BB9C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2650179"/>
      </p:ext>
    </p:extLst>
  </p:cSld>
  <p:clrMapOvr>
    <a:masterClrMapping/>
  </p:clrMapOvr>
  <p:transition spd="slow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B029E1-8007-4C2B-AD8B-00DFBA719E55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147808"/>
      </p:ext>
    </p:extLst>
  </p:cSld>
  <p:clrMapOvr>
    <a:masterClrMapping/>
  </p:clrMapOvr>
  <p:transition spd="slow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>
              <a:cs typeface="+mn-cs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5360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>
                <a:cs typeface="+mn-cs"/>
              </a:endParaRPr>
            </a:p>
          </p:txBody>
        </p:sp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5360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0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0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0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1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1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1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1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1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1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1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5361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1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2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3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3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3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3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3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3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</p:grpSp>
        <p:grpSp>
          <p:nvGrpSpPr>
            <p:cNvPr id="1034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5363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3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3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4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5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5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5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5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</p:grpSp>
        <p:grpSp>
          <p:nvGrpSpPr>
            <p:cNvPr id="1035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5365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5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5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5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5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6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sp>
            <p:nvSpPr>
              <p:cNvPr id="15366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r-HR">
                  <a:cs typeface="+mn-cs"/>
                </a:endParaRPr>
              </a:p>
            </p:txBody>
          </p:sp>
          <p:grpSp>
            <p:nvGrpSpPr>
              <p:cNvPr id="1043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5366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r-HR">
                    <a:cs typeface="+mn-cs"/>
                  </a:endParaRPr>
                </a:p>
              </p:txBody>
            </p:sp>
            <p:sp>
              <p:nvSpPr>
                <p:cNvPr id="15366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r-HR">
                    <a:cs typeface="+mn-cs"/>
                  </a:endParaRPr>
                </a:p>
              </p:txBody>
            </p:sp>
            <p:sp>
              <p:nvSpPr>
                <p:cNvPr id="15366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r-HR">
                    <a:cs typeface="+mn-cs"/>
                  </a:endParaRPr>
                </a:p>
              </p:txBody>
            </p:sp>
            <p:sp>
              <p:nvSpPr>
                <p:cNvPr id="15366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r-HR">
                    <a:cs typeface="+mn-cs"/>
                  </a:endParaRPr>
                </a:p>
              </p:txBody>
            </p:sp>
          </p:grpSp>
        </p:grpSp>
      </p:grpSp>
      <p:sp>
        <p:nvSpPr>
          <p:cNvPr id="15366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5366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53672" name="Rectangle 7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F250DC-FBDD-418A-8B83-D57D222B4844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220771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</p:sldLayoutIdLst>
  <p:transition spd="slow">
    <p:wheel spokes="2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251201"/>
            <a:ext cx="6593714" cy="947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1449593"/>
            <a:ext cx="6593715" cy="5219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8" name="Picture 4" descr="grb rh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1"/>
            <a:ext cx="341779" cy="43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 descr="Logo Fonda"/>
          <p:cNvPicPr>
            <a:picLocks noChangeAspect="1" noChangeArrowheads="1"/>
          </p:cNvPicPr>
          <p:nvPr userDrawn="1"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956" y="46236"/>
            <a:ext cx="540978" cy="563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589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  <p:sldLayoutId id="2147483941" r:id="rId14"/>
    <p:sldLayoutId id="2147483942" r:id="rId15"/>
    <p:sldLayoutId id="2147483943" r:id="rId16"/>
  </p:sldLayoutIdLst>
  <p:transition spd="slow">
    <p:wheel spokes="2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zoeu.hr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Rectangle 112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371218" cy="439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Rectangle 1126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16632"/>
            <a:ext cx="7615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2055"/>
          <p:cNvSpPr txBox="1">
            <a:spLocks noChangeArrowheads="1"/>
          </p:cNvSpPr>
          <p:nvPr/>
        </p:nvSpPr>
        <p:spPr bwMode="auto">
          <a:xfrm>
            <a:off x="1766628" y="5497901"/>
            <a:ext cx="489743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r-Latn-CS" b="1" i="1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975828" y="5253038"/>
            <a:ext cx="47320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600" dirty="0"/>
              <a:t>     </a:t>
            </a:r>
          </a:p>
          <a:p>
            <a:pPr algn="ctr">
              <a:defRPr/>
            </a:pPr>
            <a:endParaRPr lang="hr-HR" sz="1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Posredničko tijelo 2</a:t>
            </a:r>
            <a:br>
              <a:rPr lang="hr-HR" dirty="0" smtClean="0"/>
            </a:br>
            <a:r>
              <a:rPr lang="hr-HR" dirty="0" smtClean="0"/>
              <a:t>PT2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FOND ZA ZAŠTITU OKOLIŠA I ENERGETSKU UČINKOVITOST</a:t>
            </a:r>
          </a:p>
          <a:p>
            <a:endParaRPr lang="hr-HR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>
                <a:solidFill>
                  <a:schemeClr val="tx1"/>
                </a:solidFill>
              </a:rPr>
              <a:t/>
            </a:r>
            <a:br>
              <a:rPr lang="hr-HR" sz="3200" dirty="0" smtClean="0">
                <a:solidFill>
                  <a:schemeClr val="tx1"/>
                </a:solidFill>
              </a:rPr>
            </a:br>
            <a:r>
              <a:rPr lang="hr-HR" sz="3100" b="1" dirty="0" smtClean="0">
                <a:solidFill>
                  <a:schemeClr val="tx1"/>
                </a:solidFill>
              </a:rPr>
              <a:t>Kontrola nabave</a:t>
            </a:r>
            <a:endParaRPr lang="hr-HR" sz="31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 smtClean="0"/>
              <a:t>Pregledavanje Projektnog plana nabave (PPN) – dostavlja se </a:t>
            </a:r>
            <a:r>
              <a:rPr lang="hr-HR" b="1" dirty="0" smtClean="0"/>
              <a:t>10 kalendarskih dana </a:t>
            </a:r>
            <a:r>
              <a:rPr lang="hr-HR" dirty="0" smtClean="0"/>
              <a:t>od potpisa Ugovora (</a:t>
            </a:r>
            <a:r>
              <a:rPr lang="hr-HR" dirty="0" err="1" smtClean="0"/>
              <a:t>granta</a:t>
            </a:r>
            <a:r>
              <a:rPr lang="hr-HR" dirty="0" smtClean="0"/>
              <a:t>)</a:t>
            </a:r>
          </a:p>
          <a:p>
            <a:pPr algn="just">
              <a:buNone/>
            </a:pPr>
            <a:r>
              <a:rPr lang="hr-HR" dirty="0" smtClean="0"/>
              <a:t> - </a:t>
            </a:r>
            <a:r>
              <a:rPr lang="hr-HR" i="1" dirty="0" smtClean="0">
                <a:solidFill>
                  <a:srgbClr val="FF0000"/>
                </a:solidFill>
              </a:rPr>
              <a:t>Naziv nabave </a:t>
            </a:r>
            <a:r>
              <a:rPr lang="hr-HR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(redni broj i naziv nabave te broj i naziv grupa predmeta nabave, ako ih ima) </a:t>
            </a:r>
          </a:p>
          <a:p>
            <a:pPr algn="just">
              <a:buNone/>
            </a:pPr>
            <a:r>
              <a:rPr lang="hr-HR" dirty="0" smtClean="0"/>
              <a:t>- </a:t>
            </a:r>
            <a:r>
              <a:rPr lang="hr-HR" i="1" dirty="0" smtClean="0">
                <a:solidFill>
                  <a:srgbClr val="FF0000"/>
                </a:solidFill>
              </a:rPr>
              <a:t>Procijenjeni iznos nabave</a:t>
            </a:r>
            <a:r>
              <a:rPr lang="hr-HR" dirty="0"/>
              <a:t> </a:t>
            </a:r>
            <a:r>
              <a:rPr lang="hr-HR" i="1" dirty="0" smtClean="0">
                <a:solidFill>
                  <a:srgbClr val="FF0000"/>
                </a:solidFill>
              </a:rPr>
              <a:t>sa i bez PDV-a </a:t>
            </a:r>
            <a:r>
              <a:rPr lang="hr-HR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(HRK)</a:t>
            </a:r>
          </a:p>
          <a:p>
            <a:pPr algn="just">
              <a:buNone/>
            </a:pPr>
            <a:r>
              <a:rPr lang="hr-HR" dirty="0" smtClean="0"/>
              <a:t>- </a:t>
            </a:r>
            <a:r>
              <a:rPr lang="hr-HR" i="1" dirty="0" smtClean="0">
                <a:solidFill>
                  <a:srgbClr val="FF0000"/>
                </a:solidFill>
              </a:rPr>
              <a:t>Odgovorna osoba </a:t>
            </a:r>
            <a:r>
              <a:rPr lang="hr-HR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(korisnik bespovratnih sredstava ili partner) </a:t>
            </a:r>
          </a:p>
          <a:p>
            <a:pPr algn="just">
              <a:buNone/>
            </a:pPr>
            <a:r>
              <a:rPr lang="hr-HR" dirty="0" smtClean="0"/>
              <a:t>- </a:t>
            </a:r>
            <a:r>
              <a:rPr lang="hr-HR" i="1" dirty="0" smtClean="0">
                <a:solidFill>
                  <a:srgbClr val="FF0000"/>
                </a:solidFill>
              </a:rPr>
              <a:t>Stavka proračuna</a:t>
            </a:r>
            <a:r>
              <a:rPr lang="hr-HR" dirty="0"/>
              <a:t> </a:t>
            </a:r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hr-HR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prema Proračunu ugovora) </a:t>
            </a:r>
          </a:p>
          <a:p>
            <a:pPr algn="just">
              <a:buNone/>
            </a:pPr>
            <a:r>
              <a:rPr lang="hr-HR" dirty="0" smtClean="0"/>
              <a:t>- </a:t>
            </a:r>
            <a:r>
              <a:rPr lang="hr-HR" i="1" dirty="0" smtClean="0">
                <a:solidFill>
                  <a:srgbClr val="FF0000"/>
                </a:solidFill>
              </a:rPr>
              <a:t>PT2/Voditelj projekta </a:t>
            </a:r>
          </a:p>
          <a:p>
            <a:pPr algn="just">
              <a:buNone/>
            </a:pPr>
            <a:r>
              <a:rPr lang="hr-H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hr-HR" i="1" dirty="0" smtClean="0">
                <a:solidFill>
                  <a:srgbClr val="FF0000"/>
                </a:solidFill>
              </a:rPr>
              <a:t> Pravna osnova</a:t>
            </a:r>
            <a:r>
              <a:rPr lang="hr-HR" dirty="0" smtClean="0"/>
              <a:t> </a:t>
            </a:r>
            <a:r>
              <a:rPr lang="hr-HR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(ZJN ili nije obveznik)  </a:t>
            </a:r>
          </a:p>
          <a:p>
            <a:pPr algn="just">
              <a:buNone/>
            </a:pPr>
            <a:r>
              <a:rPr lang="hr-HR" dirty="0" smtClean="0"/>
              <a:t>- </a:t>
            </a:r>
            <a:r>
              <a:rPr lang="hr-HR" i="1" dirty="0" smtClean="0">
                <a:solidFill>
                  <a:srgbClr val="FF0000"/>
                </a:solidFill>
              </a:rPr>
              <a:t>Vrsta predmeta nabave </a:t>
            </a:r>
            <a:r>
              <a:rPr lang="hr-HR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(usluga/radovi/roba/drugo/kombinacija)</a:t>
            </a:r>
          </a:p>
          <a:p>
            <a:pPr algn="just">
              <a:buNone/>
            </a:pPr>
            <a:r>
              <a:rPr lang="hr-HR" sz="1500" dirty="0" smtClean="0"/>
              <a:t>- </a:t>
            </a:r>
            <a:r>
              <a:rPr lang="hr-HR" i="1" dirty="0" smtClean="0">
                <a:solidFill>
                  <a:srgbClr val="FF0000"/>
                </a:solidFill>
              </a:rPr>
              <a:t>Terminski plan </a:t>
            </a:r>
            <a:r>
              <a:rPr lang="hr-HR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**(dostava dokumentacije u PT2, poziv na dostavu poslan, početak odabira ponuđača, potpisivanje ugovora, kraj provedbe ugovora) </a:t>
            </a:r>
            <a:endParaRPr lang="hr-HR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tx1"/>
                </a:solidFill>
              </a:rPr>
              <a:t/>
            </a:r>
            <a:br>
              <a:rPr lang="hr-HR" sz="2800" b="1" dirty="0" smtClean="0">
                <a:solidFill>
                  <a:schemeClr val="tx1"/>
                </a:solidFill>
              </a:rPr>
            </a:br>
            <a:r>
              <a:rPr lang="hr-HR" sz="2800" b="1" dirty="0" smtClean="0">
                <a:solidFill>
                  <a:schemeClr val="tx1"/>
                </a:solidFill>
              </a:rPr>
              <a:t>Ex ante provjera nabave</a:t>
            </a:r>
            <a:endParaRPr lang="hr-HR" sz="28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dirty="0" smtClean="0"/>
              <a:t>Tijekom pregledavanja PPN-a, </a:t>
            </a:r>
            <a:r>
              <a:rPr lang="hr-HR" dirty="0" err="1" smtClean="0"/>
              <a:t>SzN</a:t>
            </a:r>
            <a:r>
              <a:rPr lang="hr-HR" dirty="0" smtClean="0"/>
              <a:t> u </a:t>
            </a:r>
            <a:r>
              <a:rPr lang="hr-HR" dirty="0" err="1" smtClean="0"/>
              <a:t>OzKN</a:t>
            </a:r>
            <a:r>
              <a:rPr lang="hr-HR" dirty="0" smtClean="0"/>
              <a:t>-u </a:t>
            </a:r>
            <a:r>
              <a:rPr lang="hr-HR" dirty="0" smtClean="0">
                <a:solidFill>
                  <a:srgbClr val="FF0000"/>
                </a:solidFill>
              </a:rPr>
              <a:t>odabire nabave za ex-ante provjeru nabave</a:t>
            </a:r>
            <a:r>
              <a:rPr lang="hr-HR" dirty="0" smtClean="0"/>
              <a:t>, </a:t>
            </a:r>
            <a:r>
              <a:rPr lang="hr-HR" dirty="0" err="1" smtClean="0"/>
              <a:t>tj</a:t>
            </a:r>
            <a:r>
              <a:rPr lang="hr-HR" dirty="0" smtClean="0"/>
              <a:t>. provjeru prije pokretanja postupka nabave</a:t>
            </a:r>
          </a:p>
          <a:p>
            <a:pPr algn="just"/>
            <a:r>
              <a:rPr lang="hr-HR" dirty="0" smtClean="0"/>
              <a:t>Ex ante provjera - sukladno Zakonu o javnoj nabavi i zakonodavstvu EU 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- nabave velike vrijednosti (procijenjena vrijednost jednaka ili veća od vrijednosti europskih pragova)</a:t>
            </a:r>
          </a:p>
          <a:p>
            <a:pPr algn="just"/>
            <a:r>
              <a:rPr lang="hr-HR" dirty="0" smtClean="0"/>
              <a:t>nabave </a:t>
            </a:r>
            <a:r>
              <a:rPr lang="en-US" b="1" dirty="0" err="1" smtClean="0"/>
              <a:t>čija</a:t>
            </a:r>
            <a:r>
              <a:rPr lang="en-US" b="1" dirty="0" smtClean="0"/>
              <a:t> je </a:t>
            </a:r>
            <a:r>
              <a:rPr lang="en-US" b="1" dirty="0" err="1" smtClean="0"/>
              <a:t>procijenjena</a:t>
            </a:r>
            <a:r>
              <a:rPr lang="en-US" b="1" dirty="0" smtClean="0"/>
              <a:t> </a:t>
            </a:r>
            <a:r>
              <a:rPr lang="en-US" b="1" dirty="0" err="1" smtClean="0"/>
              <a:t>vrijednost</a:t>
            </a:r>
            <a:r>
              <a:rPr lang="en-US" b="1" dirty="0" smtClean="0"/>
              <a:t> </a:t>
            </a:r>
            <a:r>
              <a:rPr lang="en-US" b="1" dirty="0" err="1" smtClean="0"/>
              <a:t>bez</a:t>
            </a:r>
            <a:r>
              <a:rPr lang="en-US" b="1" dirty="0" smtClean="0"/>
              <a:t> PDV-a </a:t>
            </a:r>
            <a:r>
              <a:rPr lang="en-US" b="1" dirty="0" err="1" smtClean="0"/>
              <a:t>manja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200.000,00 </a:t>
            </a:r>
            <a:r>
              <a:rPr lang="en-US" b="1" dirty="0" err="1" smtClean="0"/>
              <a:t>kn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robe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usluge</a:t>
            </a:r>
            <a:r>
              <a:rPr lang="en-US" b="1" dirty="0" smtClean="0"/>
              <a:t>, </a:t>
            </a:r>
            <a:r>
              <a:rPr lang="en-US" b="1" dirty="0" err="1" smtClean="0"/>
              <a:t>te</a:t>
            </a:r>
            <a:r>
              <a:rPr lang="en-US" b="1" dirty="0" smtClean="0"/>
              <a:t> 500.000,00 </a:t>
            </a:r>
            <a:r>
              <a:rPr lang="en-US" b="1" dirty="0" err="1" smtClean="0"/>
              <a:t>kn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radove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nju</a:t>
            </a:r>
            <a:r>
              <a:rPr lang="en-US" b="1" dirty="0" smtClean="0"/>
              <a:t> ne </a:t>
            </a:r>
            <a:r>
              <a:rPr lang="en-US" b="1" dirty="0" err="1" smtClean="0"/>
              <a:t>postoji</a:t>
            </a:r>
            <a:r>
              <a:rPr lang="en-US" b="1" dirty="0" smtClean="0"/>
              <a:t> </a:t>
            </a:r>
            <a:r>
              <a:rPr lang="en-US" b="1" dirty="0" err="1" smtClean="0"/>
              <a:t>obveza</a:t>
            </a:r>
            <a:r>
              <a:rPr lang="en-US" b="1" dirty="0" smtClean="0"/>
              <a:t> </a:t>
            </a:r>
            <a:r>
              <a:rPr lang="en-US" b="1" dirty="0" err="1" smtClean="0"/>
              <a:t>primjene</a:t>
            </a:r>
            <a:r>
              <a:rPr lang="en-US" b="1" dirty="0" smtClean="0"/>
              <a:t> </a:t>
            </a:r>
            <a:r>
              <a:rPr lang="en-US" b="1" dirty="0" err="1" smtClean="0"/>
              <a:t>Zakona</a:t>
            </a:r>
            <a:r>
              <a:rPr lang="en-US" b="1" dirty="0" smtClean="0"/>
              <a:t> o </a:t>
            </a:r>
            <a:r>
              <a:rPr lang="en-US" b="1" dirty="0" err="1" smtClean="0"/>
              <a:t>javnoj</a:t>
            </a:r>
            <a:r>
              <a:rPr lang="en-US" b="1" dirty="0" smtClean="0"/>
              <a:t> </a:t>
            </a:r>
            <a:r>
              <a:rPr lang="en-US" b="1" dirty="0" err="1" smtClean="0"/>
              <a:t>nabavi</a:t>
            </a:r>
            <a:r>
              <a:rPr lang="en-US" b="1" dirty="0" smtClean="0"/>
              <a:t> (</a:t>
            </a:r>
            <a:r>
              <a:rPr lang="en-US" b="1" dirty="0" err="1" smtClean="0"/>
              <a:t>bagatelna</a:t>
            </a:r>
            <a:r>
              <a:rPr lang="en-US" b="1" dirty="0" smtClean="0"/>
              <a:t> </a:t>
            </a:r>
            <a:r>
              <a:rPr lang="en-US" b="1" dirty="0" err="1" smtClean="0"/>
              <a:t>javna</a:t>
            </a:r>
            <a:r>
              <a:rPr lang="en-US" b="1" dirty="0" smtClean="0"/>
              <a:t> </a:t>
            </a:r>
            <a:r>
              <a:rPr lang="en-US" b="1" dirty="0" err="1" smtClean="0"/>
              <a:t>nabava</a:t>
            </a:r>
            <a:r>
              <a:rPr lang="en-US" b="1" dirty="0" smtClean="0"/>
              <a:t>)</a:t>
            </a:r>
            <a:r>
              <a:rPr lang="hr-HR" b="1" dirty="0" smtClean="0"/>
              <a:t> donosi se na temelju procjene analize rizike</a:t>
            </a:r>
          </a:p>
          <a:p>
            <a:pPr algn="just"/>
            <a:r>
              <a:rPr lang="hr-HR" b="1" dirty="0" smtClean="0"/>
              <a:t>u roku od 10 radnih dana</a:t>
            </a:r>
            <a:r>
              <a:rPr lang="hr-HR" dirty="0" smtClean="0"/>
              <a:t> od datuma primitka PPN-a - pismena obavijest Korisniku o rezultatima provjere i popisu nabava odabranih za ex- </a:t>
            </a:r>
            <a:r>
              <a:rPr lang="hr-HR" dirty="0" err="1" smtClean="0"/>
              <a:t>ante</a:t>
            </a:r>
            <a:endParaRPr lang="hr-HR" dirty="0" smtClean="0"/>
          </a:p>
          <a:p>
            <a:pPr algn="just"/>
            <a:r>
              <a:rPr lang="hr-HR" b="1" dirty="0" smtClean="0"/>
              <a:t>promatrač </a:t>
            </a:r>
            <a:r>
              <a:rPr lang="hr-HR" dirty="0" smtClean="0"/>
              <a:t>u odboru za ocjenjivanje ponuda – mogućnost ali ne i obveza!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tx1"/>
                </a:solidFill>
              </a:rPr>
              <a:t/>
            </a:r>
            <a:br>
              <a:rPr lang="hr-HR" sz="2800" b="1" dirty="0" smtClean="0">
                <a:solidFill>
                  <a:schemeClr val="tx1"/>
                </a:solidFill>
              </a:rPr>
            </a:br>
            <a:r>
              <a:rPr lang="hr-HR" sz="2800" b="1" dirty="0" smtClean="0">
                <a:solidFill>
                  <a:schemeClr val="tx1"/>
                </a:solidFill>
              </a:rPr>
              <a:t>Kontrola nabave – ex ante</a:t>
            </a:r>
            <a:endParaRPr lang="hr-HR" sz="28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hr-HR" dirty="0" smtClean="0"/>
              <a:t>ex-</a:t>
            </a:r>
            <a:r>
              <a:rPr lang="hr-HR" dirty="0" err="1" smtClean="0"/>
              <a:t>ante</a:t>
            </a:r>
            <a:r>
              <a:rPr lang="hr-HR" dirty="0" smtClean="0"/>
              <a:t> provjera – </a:t>
            </a:r>
            <a:r>
              <a:rPr lang="hr-HR" dirty="0" smtClean="0">
                <a:solidFill>
                  <a:srgbClr val="FF0000"/>
                </a:solidFill>
              </a:rPr>
              <a:t>nije obveza ALI </a:t>
            </a:r>
            <a:r>
              <a:rPr lang="hr-HR" dirty="0" err="1" smtClean="0"/>
              <a:t>OzKN</a:t>
            </a:r>
            <a:r>
              <a:rPr lang="hr-HR" dirty="0" smtClean="0">
                <a:solidFill>
                  <a:schemeClr val="tx1"/>
                </a:solidFill>
              </a:rPr>
              <a:t> će obaviti </a:t>
            </a:r>
            <a:r>
              <a:rPr lang="hr-HR" dirty="0" smtClean="0"/>
              <a:t>provjeru tih nabava u naknadnoj kontroli (ex -post) </a:t>
            </a:r>
          </a:p>
          <a:p>
            <a:pPr lvl="0" algn="just"/>
            <a:r>
              <a:rPr lang="hr-HR" dirty="0" smtClean="0"/>
              <a:t>ex-</a:t>
            </a:r>
            <a:r>
              <a:rPr lang="hr-HR" dirty="0" err="1" smtClean="0"/>
              <a:t>ante</a:t>
            </a:r>
            <a:r>
              <a:rPr lang="hr-HR" dirty="0" smtClean="0"/>
              <a:t> provjera -  </a:t>
            </a:r>
            <a:r>
              <a:rPr lang="hr-HR" b="1" dirty="0" smtClean="0"/>
              <a:t>prethodni pregled dokumentacije za nadmetanje (ND)</a:t>
            </a:r>
            <a:r>
              <a:rPr lang="hr-HR" dirty="0" smtClean="0"/>
              <a:t> koju je podnio korisnik prije pokretanja postupka nabave</a:t>
            </a:r>
          </a:p>
          <a:p>
            <a:pPr algn="just"/>
            <a:r>
              <a:rPr lang="hr-HR" dirty="0"/>
              <a:t>osigurati sukladnost s pravilima Europske komisije i povezanim nacionalnim pravilima o javnoj nabavi te da se tijekom čitavog procesa poštuju načela </a:t>
            </a:r>
            <a:r>
              <a:rPr lang="hr-HR" dirty="0">
                <a:solidFill>
                  <a:srgbClr val="FF0000"/>
                </a:solidFill>
              </a:rPr>
              <a:t>jednakog postupanja, zabrane diskriminacije, transparentnosti, slobode kretanja i tržišnog </a:t>
            </a:r>
            <a:r>
              <a:rPr lang="hr-HR" dirty="0" smtClean="0">
                <a:solidFill>
                  <a:srgbClr val="FF0000"/>
                </a:solidFill>
              </a:rPr>
              <a:t>natjecanja</a:t>
            </a:r>
          </a:p>
          <a:p>
            <a:pPr lvl="0" algn="just"/>
            <a:r>
              <a:rPr lang="hr-HR" dirty="0" smtClean="0"/>
              <a:t>Svrha ex-</a:t>
            </a:r>
            <a:r>
              <a:rPr lang="hr-HR" dirty="0" err="1" smtClean="0"/>
              <a:t>ante</a:t>
            </a:r>
            <a:r>
              <a:rPr lang="hr-HR" dirty="0" smtClean="0"/>
              <a:t> provjere nabave </a:t>
            </a:r>
            <a:r>
              <a:rPr lang="hr-HR" dirty="0" smtClean="0">
                <a:solidFill>
                  <a:srgbClr val="FF0000"/>
                </a:solidFill>
              </a:rPr>
              <a:t>spriječiti eventualne nepravilnosti u procesu nabave</a:t>
            </a:r>
            <a:r>
              <a:rPr lang="hr-HR" dirty="0"/>
              <a:t> </a:t>
            </a:r>
            <a:r>
              <a:rPr lang="hr-HR" dirty="0" smtClean="0"/>
              <a:t>te dati korisniku preporuke o bitnim odstupanjima u ND-u - prihvatljivost izdataka</a:t>
            </a:r>
          </a:p>
          <a:p>
            <a:pPr lvl="0" algn="just"/>
            <a:r>
              <a:rPr lang="hr-HR" dirty="0" smtClean="0"/>
              <a:t>čitav komplet ND-a, tj. obavijest o nabavi/poziv na nadmetanje, tehničke specifikacije, uvjete ugovora o nabavi i druge dopunske dokumente kako je navedeno u ND-u</a:t>
            </a:r>
          </a:p>
          <a:p>
            <a:pPr lvl="0" algn="just"/>
            <a:r>
              <a:rPr lang="hr-HR" dirty="0" smtClean="0"/>
              <a:t>Ex </a:t>
            </a:r>
            <a:r>
              <a:rPr lang="hr-HR" dirty="0" err="1" smtClean="0"/>
              <a:t>ante</a:t>
            </a:r>
            <a:r>
              <a:rPr lang="hr-HR" dirty="0" smtClean="0"/>
              <a:t> provjera završava s rezultatima provjere</a:t>
            </a:r>
          </a:p>
          <a:p>
            <a:pPr lvl="0"/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tx1"/>
                </a:solidFill>
              </a:rPr>
              <a:t/>
            </a:r>
            <a:br>
              <a:rPr lang="hr-HR" sz="2800" b="1" dirty="0" smtClean="0">
                <a:solidFill>
                  <a:schemeClr val="tx1"/>
                </a:solidFill>
              </a:rPr>
            </a:br>
            <a:r>
              <a:rPr lang="hr-HR" sz="2800" b="1" dirty="0" smtClean="0">
                <a:solidFill>
                  <a:schemeClr val="tx1"/>
                </a:solidFill>
              </a:rPr>
              <a:t>Kontrola nabave – ex post </a:t>
            </a:r>
            <a:endParaRPr lang="hr-HR" sz="28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dirty="0" smtClean="0"/>
              <a:t>Provjera postupaka nabave - </a:t>
            </a:r>
            <a:r>
              <a:rPr lang="hr-HR" b="1" dirty="0" smtClean="0"/>
              <a:t>pregled</a:t>
            </a:r>
            <a:r>
              <a:rPr lang="hr-HR" dirty="0" smtClean="0"/>
              <a:t> dokumentacije nabave (DN) nakon završetka postupka nabave</a:t>
            </a:r>
          </a:p>
          <a:p>
            <a:pPr algn="just"/>
            <a:r>
              <a:rPr lang="hr-HR" dirty="0" smtClean="0"/>
              <a:t>Svrha: jesu li izdaci iskazani u zahtjevima za nadoknadom sredstava prihvatljivi i sukladni s ugovorom o dodjeli bespovratnih sredstava i Zakonom o javnoj nabavi</a:t>
            </a:r>
          </a:p>
          <a:p>
            <a:pPr algn="just"/>
            <a:r>
              <a:rPr lang="hr-HR" dirty="0" smtClean="0"/>
              <a:t>čitav komplet odgovarajućeg i primjenjivog DN-a (tj. ND, obavijest o nabavi/poziv na nadmetanje, tehničke specifikacije, ugovore o nabavi, pojašnjenja u pogledu ND-a i tijekom procesa pregledavanja i ocjenjivanja ponuda (ako postoje), prigovore (ako postoje), izvještaj o ocjenjivanju ponuda, druge relevantne dokumente (ako postoje)</a:t>
            </a:r>
          </a:p>
          <a:p>
            <a:pPr algn="just"/>
            <a:r>
              <a:rPr lang="hr-HR" dirty="0" smtClean="0"/>
              <a:t>Donosi se odluka o tome </a:t>
            </a:r>
            <a:r>
              <a:rPr lang="hr-HR" b="1" dirty="0" smtClean="0"/>
              <a:t>jesu li postupci nabave sukladni</a:t>
            </a:r>
            <a:r>
              <a:rPr lang="hr-HR" dirty="0" smtClean="0"/>
              <a:t> s ugovorom o dodjeli bespovratnih sredstava, pravilima Europske komisije (EK) o javnoj nabavi i Zakonom o javnoj nabavi (</a:t>
            </a:r>
            <a:r>
              <a:rPr lang="hr-HR" i="1" dirty="0" smtClean="0"/>
              <a:t>odnosno odredbama utvrđenim u Postupcima za subjekte koji nisu obveznici Zakona o javnoj nabavi</a:t>
            </a:r>
            <a:r>
              <a:rPr lang="hr-HR" dirty="0" smtClean="0"/>
              <a:t>) </a:t>
            </a:r>
            <a:r>
              <a:rPr lang="hr-HR" b="1" dirty="0" smtClean="0"/>
              <a:t>ili nisu</a:t>
            </a:r>
            <a:r>
              <a:rPr lang="hr-HR" dirty="0" smtClean="0"/>
              <a:t>.</a:t>
            </a:r>
            <a:endParaRPr lang="hr-HR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/>
            </a:r>
            <a:br>
              <a:rPr lang="hr-HR" b="1" dirty="0" smtClean="0">
                <a:solidFill>
                  <a:schemeClr val="tx1"/>
                </a:solidFill>
              </a:rPr>
            </a:br>
            <a:r>
              <a:rPr lang="hr-HR" sz="3100" b="1" dirty="0" smtClean="0">
                <a:solidFill>
                  <a:schemeClr val="tx1"/>
                </a:solidFill>
              </a:rPr>
              <a:t>Kontrola nabave – ex post </a:t>
            </a:r>
            <a:endParaRPr lang="hr-HR" sz="31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SzN</a:t>
            </a:r>
            <a:r>
              <a:rPr lang="hr-HR" dirty="0" smtClean="0"/>
              <a:t> u </a:t>
            </a:r>
            <a:r>
              <a:rPr lang="hr-HR" dirty="0" err="1" smtClean="0"/>
              <a:t>OzKN</a:t>
            </a:r>
            <a:r>
              <a:rPr lang="hr-HR" dirty="0" smtClean="0"/>
              <a:t>-u posebno će paziti na sljedeće:</a:t>
            </a:r>
          </a:p>
          <a:p>
            <a:pPr lvl="1"/>
            <a:r>
              <a:rPr lang="hr-HR" dirty="0"/>
              <a:t>d</a:t>
            </a:r>
            <a:r>
              <a:rPr lang="hr-HR" dirty="0" smtClean="0"/>
              <a:t>a nije bilo umjetne podjele nabava;</a:t>
            </a:r>
          </a:p>
          <a:p>
            <a:pPr lvl="1"/>
            <a:r>
              <a:rPr lang="hr-HR" dirty="0" smtClean="0"/>
              <a:t>da su kriteriji odabira i kriteriji dodjele ugovora </a:t>
            </a:r>
            <a:r>
              <a:rPr lang="hr-HR" dirty="0" smtClean="0">
                <a:solidFill>
                  <a:srgbClr val="FF0000"/>
                </a:solidFill>
              </a:rPr>
              <a:t>u skladu s temeljnim načelima</a:t>
            </a:r>
            <a:r>
              <a:rPr lang="hr-HR" dirty="0" smtClean="0"/>
              <a:t> Ugovora o osnivanju Europske zajednice (transparentnost, zabrana diskriminacije, jednako postupanje);</a:t>
            </a:r>
          </a:p>
          <a:p>
            <a:pPr lvl="1"/>
            <a:r>
              <a:rPr lang="hr-HR" dirty="0" smtClean="0"/>
              <a:t>da tehničke </a:t>
            </a:r>
            <a:r>
              <a:rPr lang="hr-HR" dirty="0" smtClean="0">
                <a:solidFill>
                  <a:srgbClr val="FF0000"/>
                </a:solidFill>
              </a:rPr>
              <a:t>specifikacije nisu diskriminirajuće</a:t>
            </a:r>
            <a:r>
              <a:rPr lang="hr-HR" dirty="0" smtClean="0"/>
              <a:t>;</a:t>
            </a:r>
          </a:p>
          <a:p>
            <a:pPr lvl="1"/>
            <a:r>
              <a:rPr lang="hr-HR" dirty="0" smtClean="0"/>
              <a:t>da su kriteriji odabira i kriteriji dodjele ugovora ispravno primijenjeni tijekom postupka nabave;</a:t>
            </a:r>
          </a:p>
          <a:p>
            <a:pPr lvl="1"/>
            <a:r>
              <a:rPr lang="hr-HR" dirty="0" smtClean="0"/>
              <a:t>da su kriteriji odabira i kriteriji dodjele ugovora objavljeni u tehničkim specifikacijama u obavijesti o nabavi;</a:t>
            </a:r>
          </a:p>
          <a:p>
            <a:pPr lvl="1"/>
            <a:r>
              <a:rPr lang="hr-HR" dirty="0" smtClean="0"/>
              <a:t>da je dokumentacija o odlukama koje je donio odbor za ocjenjivanje ponuda odgovarajuća (revizijski trag).</a:t>
            </a:r>
          </a:p>
          <a:p>
            <a:r>
              <a:rPr lang="hr-HR" dirty="0" smtClean="0"/>
              <a:t>U slučaju dodatka ugovora – </a:t>
            </a:r>
            <a:r>
              <a:rPr lang="hr-HR" dirty="0" err="1" smtClean="0"/>
              <a:t>OzKN</a:t>
            </a:r>
            <a:r>
              <a:rPr lang="hr-HR" dirty="0" smtClean="0"/>
              <a:t> može dati svoje mišljenje.</a:t>
            </a:r>
            <a:endParaRPr lang="hr-HR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6593714" cy="947192"/>
          </a:xfrm>
        </p:spPr>
        <p:txBody>
          <a:bodyPr>
            <a:noAutofit/>
          </a:bodyPr>
          <a:lstStyle/>
          <a:p>
            <a:r>
              <a:rPr lang="hr-HR" sz="3200" b="1" dirty="0" smtClean="0">
                <a:solidFill>
                  <a:schemeClr val="tx1"/>
                </a:solidFill>
              </a:rPr>
              <a:t/>
            </a:r>
            <a:br>
              <a:rPr lang="hr-HR" sz="3200" b="1" dirty="0" smtClean="0">
                <a:solidFill>
                  <a:schemeClr val="tx1"/>
                </a:solidFill>
              </a:rPr>
            </a:br>
            <a:r>
              <a:rPr lang="hr-HR" sz="3200" b="1" dirty="0" smtClean="0">
                <a:solidFill>
                  <a:schemeClr val="tx1"/>
                </a:solidFill>
              </a:rPr>
              <a:t>Verifikacija - plaćanja</a:t>
            </a:r>
            <a:br>
              <a:rPr lang="hr-HR" sz="3200" b="1" dirty="0" smtClean="0">
                <a:solidFill>
                  <a:schemeClr val="tx1"/>
                </a:solidFill>
              </a:rPr>
            </a:b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b="1" dirty="0" smtClean="0"/>
              <a:t>Inicijalni plan dostave Zahtjeva za nadoknadu sredstava </a:t>
            </a:r>
            <a:r>
              <a:rPr lang="hr-HR" sz="2400" dirty="0" smtClean="0"/>
              <a:t> - </a:t>
            </a:r>
            <a:r>
              <a:rPr lang="hr-HR" sz="2000" dirty="0" smtClean="0"/>
              <a:t>u svrhu planiranja i praćenja trošenja sredstava -10 dana od dana potpisa Ugovora o dodjeli bespovratnih sredstava i ažuriranje uz svaki Zahtjev</a:t>
            </a:r>
            <a:endParaRPr lang="hr-HR" sz="2000" b="1" dirty="0" smtClean="0"/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7" name="Tablic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775194"/>
              </p:ext>
            </p:extLst>
          </p:nvPr>
        </p:nvGraphicFramePr>
        <p:xfrm>
          <a:off x="957581" y="3212976"/>
          <a:ext cx="5846668" cy="2839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109"/>
                <a:gridCol w="1338144"/>
                <a:gridCol w="1160018"/>
                <a:gridCol w="1248766"/>
                <a:gridCol w="1763631"/>
              </a:tblGrid>
              <a:tr h="84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(1)</a:t>
                      </a:r>
                      <a:endParaRPr lang="hr-H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Br.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(2) Mjesec</a:t>
                      </a:r>
                      <a:endParaRPr lang="hr-H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planirane predaje </a:t>
                      </a:r>
                      <a:endParaRPr lang="hr-H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(mm-</a:t>
                      </a:r>
                      <a:r>
                        <a:rPr lang="hr-HR" sz="1200" dirty="0" err="1">
                          <a:effectLst/>
                        </a:rPr>
                        <a:t>gggg</a:t>
                      </a:r>
                      <a:r>
                        <a:rPr lang="hr-HR" sz="1200" dirty="0">
                          <a:effectLst/>
                        </a:rPr>
                        <a:t>)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(3) Vrsta</a:t>
                      </a:r>
                      <a:endParaRPr lang="hr-H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zahtjeva za </a:t>
                      </a:r>
                      <a:endParaRPr lang="hr-HR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nadoknadom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r>
                        <a:rPr lang="hr-HR" sz="1200" dirty="0" smtClean="0">
                          <a:effectLst/>
                        </a:rPr>
                        <a:t>(</a:t>
                      </a:r>
                      <a:r>
                        <a:rPr lang="hr-HR" sz="1200" dirty="0">
                          <a:effectLst/>
                        </a:rPr>
                        <a:t>4) Potraživani</a:t>
                      </a:r>
                      <a:endParaRPr lang="hr-H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iznos prihvatljivih troškova (HRK)</a:t>
                      </a:r>
                      <a:endParaRPr lang="hr-HR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(5) Komentari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90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8" y="251201"/>
            <a:ext cx="6593715" cy="657520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/>
            </a:r>
            <a:br>
              <a:rPr lang="hr-HR" b="1" dirty="0" smtClean="0">
                <a:solidFill>
                  <a:schemeClr val="tx1"/>
                </a:solidFill>
              </a:rPr>
            </a:br>
            <a:r>
              <a:rPr lang="hr-HR" b="1" dirty="0" smtClean="0">
                <a:solidFill>
                  <a:schemeClr val="tx1"/>
                </a:solidFill>
              </a:rPr>
              <a:t>Verifikacija </a:t>
            </a:r>
            <a:r>
              <a:rPr lang="hr-HR" b="1" dirty="0">
                <a:solidFill>
                  <a:schemeClr val="tx1"/>
                </a:solidFill>
              </a:rPr>
              <a:t>- plaćanja</a:t>
            </a:r>
            <a:br>
              <a:rPr lang="hr-HR" b="1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598" y="908721"/>
            <a:ext cx="6593715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b="1" dirty="0" smtClean="0"/>
          </a:p>
          <a:p>
            <a:r>
              <a:rPr lang="hr-HR" sz="2400" b="1" dirty="0" smtClean="0"/>
              <a:t>Zahtjev </a:t>
            </a:r>
            <a:r>
              <a:rPr lang="hr-HR" sz="2400" b="1" dirty="0"/>
              <a:t>za nadoknadom sredstava</a:t>
            </a:r>
            <a:r>
              <a:rPr lang="hr-HR" sz="2000" b="1" dirty="0" smtClean="0"/>
              <a:t>:</a:t>
            </a:r>
          </a:p>
          <a:p>
            <a:pPr>
              <a:buNone/>
            </a:pPr>
            <a:r>
              <a:rPr lang="hr-HR" sz="2000" dirty="0" smtClean="0">
                <a:solidFill>
                  <a:schemeClr val="tx1"/>
                </a:solidFill>
              </a:rPr>
              <a:t>1. Zahtjev </a:t>
            </a:r>
            <a:r>
              <a:rPr lang="hr-HR" sz="2000" dirty="0">
                <a:solidFill>
                  <a:schemeClr val="tx1"/>
                </a:solidFill>
              </a:rPr>
              <a:t>za predujam </a:t>
            </a:r>
            <a:r>
              <a:rPr lang="hr-HR" sz="2000" dirty="0" smtClean="0">
                <a:solidFill>
                  <a:schemeClr val="tx1"/>
                </a:solidFill>
              </a:rPr>
              <a:t>(rok za plaćanje 10+30)</a:t>
            </a:r>
            <a:endParaRPr lang="hr-HR" sz="20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hr-HR" sz="2000" dirty="0">
                <a:solidFill>
                  <a:schemeClr val="tx1"/>
                </a:solidFill>
              </a:rPr>
              <a:t>2. Zahtjev za nadoknadom </a:t>
            </a:r>
            <a:r>
              <a:rPr lang="hr-HR" sz="2000" dirty="0" smtClean="0">
                <a:solidFill>
                  <a:schemeClr val="tx1"/>
                </a:solidFill>
              </a:rPr>
              <a:t>sredstava (</a:t>
            </a:r>
            <a:r>
              <a:rPr lang="hr-HR" sz="2000" dirty="0" err="1" smtClean="0">
                <a:solidFill>
                  <a:schemeClr val="tx1"/>
                </a:solidFill>
              </a:rPr>
              <a:t>Međuzahtjev</a:t>
            </a:r>
            <a:r>
              <a:rPr lang="hr-HR" sz="2000" dirty="0" smtClean="0">
                <a:solidFill>
                  <a:schemeClr val="tx1"/>
                </a:solidFill>
              </a:rPr>
              <a:t> - rok za plaćanje 30+30)</a:t>
            </a:r>
            <a:endParaRPr lang="hr-HR" sz="20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hr-HR" sz="2000" dirty="0">
                <a:solidFill>
                  <a:schemeClr val="tx1"/>
                </a:solidFill>
              </a:rPr>
              <a:t>3. Završni zahtjev za nadoknadom </a:t>
            </a:r>
            <a:r>
              <a:rPr lang="hr-HR" sz="2000" dirty="0" smtClean="0">
                <a:solidFill>
                  <a:schemeClr val="tx1"/>
                </a:solidFill>
              </a:rPr>
              <a:t>sredstava (60+30)</a:t>
            </a:r>
            <a:endParaRPr lang="hr-HR" sz="2000" b="1" dirty="0"/>
          </a:p>
          <a:p>
            <a:r>
              <a:rPr lang="hr-HR" sz="2000" dirty="0" smtClean="0"/>
              <a:t>Dostavlja se sukladno </a:t>
            </a:r>
            <a:r>
              <a:rPr lang="hr-HR" sz="2000" dirty="0"/>
              <a:t>Ugovoru o dodjeli bespovratnih sredstava i Pravilnika o prihvatljivosti </a:t>
            </a:r>
            <a:r>
              <a:rPr lang="hr-HR" sz="2000" dirty="0" smtClean="0"/>
              <a:t>izdataka</a:t>
            </a:r>
            <a:endParaRPr lang="hr-HR" sz="2000" b="1" dirty="0"/>
          </a:p>
          <a:p>
            <a:r>
              <a:rPr lang="hr-HR" sz="2000" b="1" dirty="0" smtClean="0"/>
              <a:t>Metoda </a:t>
            </a:r>
            <a:r>
              <a:rPr lang="hr-HR" sz="2000" b="1" dirty="0"/>
              <a:t>nadoknade </a:t>
            </a:r>
            <a:r>
              <a:rPr lang="hr-HR" sz="2000" dirty="0"/>
              <a:t>- kada ih je Korisnik ili partner isplatio </a:t>
            </a:r>
            <a:r>
              <a:rPr lang="hr-HR" sz="2000" dirty="0" smtClean="0"/>
              <a:t>izdatke</a:t>
            </a:r>
          </a:p>
          <a:p>
            <a:r>
              <a:rPr lang="hr-HR" sz="2000" dirty="0" smtClean="0"/>
              <a:t>Prateća dokumentacija (provjera </a:t>
            </a:r>
            <a:r>
              <a:rPr lang="hr-HR" sz="2000" dirty="0"/>
              <a:t>činjenične, </a:t>
            </a:r>
            <a:r>
              <a:rPr lang="hr-HR" sz="2000" dirty="0" smtClean="0"/>
              <a:t>formalne, fizičke </a:t>
            </a:r>
            <a:r>
              <a:rPr lang="hr-HR" sz="2000" dirty="0"/>
              <a:t>i financijske </a:t>
            </a:r>
            <a:r>
              <a:rPr lang="hr-HR" sz="2000" dirty="0" smtClean="0"/>
              <a:t>točnosti)</a:t>
            </a:r>
            <a:endParaRPr lang="hr-HR" sz="2000" dirty="0"/>
          </a:p>
          <a:p>
            <a:endParaRPr lang="hr-HR" sz="2000" dirty="0"/>
          </a:p>
          <a:p>
            <a:endParaRPr lang="hr-HR" dirty="0"/>
          </a:p>
        </p:txBody>
      </p:sp>
      <p:pic>
        <p:nvPicPr>
          <p:cNvPr id="5" name="Picture 2" descr="\\FILESRV\DOCSadv$\lulics\My Documents\My Pictures\verifi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6632"/>
            <a:ext cx="1944216" cy="1872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8989628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/>
            </a:r>
            <a:br>
              <a:rPr lang="hr-HR" b="1" dirty="0" smtClean="0">
                <a:solidFill>
                  <a:schemeClr val="tx1"/>
                </a:solidFill>
              </a:rPr>
            </a:br>
            <a:r>
              <a:rPr lang="hr-HR" b="1" dirty="0" smtClean="0">
                <a:solidFill>
                  <a:schemeClr val="tx1"/>
                </a:solidFill>
              </a:rPr>
              <a:t>Verifikacija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Postupak plaćanja:</a:t>
            </a: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827584" y="2492896"/>
            <a:ext cx="1418456" cy="23042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Dostava Zahtjeva za nadoknadom sredstava od korisnika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2483768" y="2492896"/>
            <a:ext cx="1584176" cy="23042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Provjera Zahtjeva za nadoknadom sredstava i popratne dokumentacije od strane PT2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355976" y="2492896"/>
            <a:ext cx="1274440" cy="23042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Priprema Zahtjeva za plaćanjem i informacije poslane PT1 i MFIN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5940152" y="2492896"/>
            <a:ext cx="1130424" cy="23042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Plaćanje korisniku </a:t>
            </a:r>
            <a:endParaRPr lang="hr-HR" dirty="0"/>
          </a:p>
        </p:txBody>
      </p:sp>
      <p:sp>
        <p:nvSpPr>
          <p:cNvPr id="8" name="Strelica udesno 7"/>
          <p:cNvSpPr/>
          <p:nvPr/>
        </p:nvSpPr>
        <p:spPr>
          <a:xfrm>
            <a:off x="2195736" y="3356992"/>
            <a:ext cx="432048" cy="4846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Strelica udesno 8"/>
          <p:cNvSpPr/>
          <p:nvPr/>
        </p:nvSpPr>
        <p:spPr>
          <a:xfrm>
            <a:off x="3923928" y="3356992"/>
            <a:ext cx="504056" cy="4846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Strelica udesno 9"/>
          <p:cNvSpPr/>
          <p:nvPr/>
        </p:nvSpPr>
        <p:spPr>
          <a:xfrm>
            <a:off x="5580112" y="3356992"/>
            <a:ext cx="504056" cy="4846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tx1"/>
                </a:solidFill>
              </a:rPr>
              <a:t/>
            </a:r>
            <a:br>
              <a:rPr lang="hr-HR" sz="2800" b="1" dirty="0" smtClean="0">
                <a:solidFill>
                  <a:schemeClr val="tx1"/>
                </a:solidFill>
              </a:rPr>
            </a:br>
            <a:r>
              <a:rPr lang="hr-HR" sz="2800" b="1" dirty="0" smtClean="0">
                <a:solidFill>
                  <a:schemeClr val="tx1"/>
                </a:solidFill>
              </a:rPr>
              <a:t>Provjera zahtjeva za nadoknadom sredstava,   </a:t>
            </a:r>
            <a:endParaRPr lang="hr-HR" sz="28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Administrativne provjere (uredska provjera </a:t>
            </a:r>
            <a:r>
              <a:rPr lang="hr-HR" sz="2400" b="1" dirty="0" smtClean="0"/>
              <a:t>svakog</a:t>
            </a:r>
            <a:r>
              <a:rPr lang="hr-HR" sz="2400" dirty="0" smtClean="0"/>
              <a:t> </a:t>
            </a:r>
            <a:r>
              <a:rPr lang="hr-HR" sz="2400" b="1" dirty="0" smtClean="0"/>
              <a:t>zahtjeva kojeg </a:t>
            </a:r>
          </a:p>
          <a:p>
            <a:pPr>
              <a:buNone/>
            </a:pPr>
            <a:r>
              <a:rPr lang="hr-HR" sz="2400" b="1" dirty="0" smtClean="0"/>
              <a:t>	podnese korisnik</a:t>
            </a:r>
            <a:r>
              <a:rPr lang="hr-HR" sz="2400" dirty="0" smtClean="0"/>
              <a:t>)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Provjera na licu mjesta </a:t>
            </a:r>
          </a:p>
          <a:p>
            <a:pPr>
              <a:buNone/>
            </a:pPr>
            <a:r>
              <a:rPr lang="hr-HR" sz="2400" dirty="0" smtClean="0"/>
              <a:t>	(za pojedine operacije)  </a:t>
            </a:r>
          </a:p>
          <a:p>
            <a:endParaRPr lang="hr-HR" dirty="0"/>
          </a:p>
        </p:txBody>
      </p:sp>
      <p:pic>
        <p:nvPicPr>
          <p:cNvPr id="4" name="Slika 3" descr="images-admin.prov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1988840"/>
            <a:ext cx="2393057" cy="1296144"/>
          </a:xfrm>
          <a:prstGeom prst="rect">
            <a:avLst/>
          </a:prstGeom>
        </p:spPr>
      </p:pic>
      <p:pic>
        <p:nvPicPr>
          <p:cNvPr id="5" name="Slika 4" descr="imagesCAK2WMR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3789040"/>
            <a:ext cx="2667000" cy="1512168"/>
          </a:xfrm>
          <a:prstGeom prst="rect">
            <a:avLst/>
          </a:prstGeo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b="1" dirty="0" smtClean="0">
                <a:solidFill>
                  <a:schemeClr val="tx1"/>
                </a:solidFill>
              </a:rPr>
              <a:t>Provjera na licu mjesta (5) 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r-HR" sz="2400" dirty="0" smtClean="0">
              <a:solidFill>
                <a:schemeClr val="tx1"/>
              </a:solidFill>
            </a:endParaRPr>
          </a:p>
          <a:p>
            <a:r>
              <a:rPr lang="hr-HR" sz="2400" dirty="0" smtClean="0">
                <a:solidFill>
                  <a:schemeClr val="tx1"/>
                </a:solidFill>
              </a:rPr>
              <a:t>Provjera fizičkog napretka - u </a:t>
            </a:r>
            <a:r>
              <a:rPr lang="hr-HR" sz="2400" dirty="0">
                <a:solidFill>
                  <a:schemeClr val="tx1"/>
                </a:solidFill>
              </a:rPr>
              <a:t>prostorijama korisnika </a:t>
            </a:r>
            <a:r>
              <a:rPr lang="hr-HR" sz="2400" dirty="0" smtClean="0">
                <a:solidFill>
                  <a:schemeClr val="tx1"/>
                </a:solidFill>
              </a:rPr>
              <a:t>ili na lokaciji projekta </a:t>
            </a:r>
          </a:p>
          <a:p>
            <a:pPr marL="0" indent="0">
              <a:buNone/>
            </a:pPr>
            <a:r>
              <a:rPr lang="hr-HR" sz="2000" dirty="0" smtClean="0">
                <a:solidFill>
                  <a:schemeClr val="tx1"/>
                </a:solidFill>
              </a:rPr>
              <a:t>	- obavijest </a:t>
            </a:r>
            <a:r>
              <a:rPr lang="hr-HR" sz="2000" dirty="0">
                <a:solidFill>
                  <a:schemeClr val="tx1"/>
                </a:solidFill>
              </a:rPr>
              <a:t>korisniku 3 radna dana prije provjere na licu 		  </a:t>
            </a:r>
            <a:r>
              <a:rPr lang="hr-HR" sz="2000" dirty="0" smtClean="0">
                <a:solidFill>
                  <a:schemeClr val="tx1"/>
                </a:solidFill>
              </a:rPr>
              <a:t>	  mjesta</a:t>
            </a:r>
            <a:endParaRPr lang="hr-HR" sz="2000" dirty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hr-HR" sz="2000" dirty="0">
                <a:solidFill>
                  <a:schemeClr val="tx1"/>
                </a:solidFill>
              </a:rPr>
              <a:t>- Ad-</a:t>
            </a:r>
            <a:r>
              <a:rPr lang="hr-HR" sz="2000" dirty="0" err="1">
                <a:solidFill>
                  <a:schemeClr val="tx1"/>
                </a:solidFill>
              </a:rPr>
              <a:t>hoc</a:t>
            </a:r>
            <a:r>
              <a:rPr lang="hr-HR" sz="2000" dirty="0">
                <a:solidFill>
                  <a:schemeClr val="tx1"/>
                </a:solidFill>
              </a:rPr>
              <a:t> provjere – prema potrebi</a:t>
            </a:r>
          </a:p>
          <a:p>
            <a:pPr lvl="1">
              <a:buNone/>
            </a:pPr>
            <a:r>
              <a:rPr lang="hr-HR" sz="2000" dirty="0">
                <a:solidFill>
                  <a:schemeClr val="tx1"/>
                </a:solidFill>
              </a:rPr>
              <a:t>- Izvještaj o provjeri na licu mjesta priprema se, </a:t>
            </a:r>
            <a:r>
              <a:rPr lang="hr-HR" sz="2000" dirty="0" smtClean="0">
                <a:solidFill>
                  <a:schemeClr val="tx1"/>
                </a:solidFill>
              </a:rPr>
              <a:t>provjerava i dostavlja </a:t>
            </a:r>
            <a:r>
              <a:rPr lang="hr-HR" sz="2000" dirty="0">
                <a:solidFill>
                  <a:schemeClr val="tx1"/>
                </a:solidFill>
              </a:rPr>
              <a:t>korisniku u roku 10 dana od </a:t>
            </a:r>
            <a:r>
              <a:rPr lang="hr-HR" sz="2000" dirty="0" smtClean="0">
                <a:solidFill>
                  <a:schemeClr val="tx1"/>
                </a:solidFill>
              </a:rPr>
              <a:t>provjere</a:t>
            </a:r>
            <a:endParaRPr lang="hr-HR" sz="2400" dirty="0">
              <a:solidFill>
                <a:schemeClr val="tx1"/>
              </a:solidFill>
            </a:endParaRPr>
          </a:p>
          <a:p>
            <a:r>
              <a:rPr lang="hr-HR" sz="2400" dirty="0" smtClean="0">
                <a:solidFill>
                  <a:schemeClr val="tx1"/>
                </a:solidFill>
              </a:rPr>
              <a:t>Usklađenost isporučenog s rezultatima uredskih provjera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Provjera računovodstvenog razdvajanja projekta i pristupa projektnim dokumentima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Provjere provedenih mjera promidžbe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Provjera preduvjeta za ostvarivanje prihoda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Usklađenost s režimom državnih potpora</a:t>
            </a:r>
          </a:p>
          <a:p>
            <a:endParaRPr lang="hr-HR" dirty="0"/>
          </a:p>
        </p:txBody>
      </p:sp>
      <p:pic>
        <p:nvPicPr>
          <p:cNvPr id="4" name="Slika 3" descr="imagesCAK2WMR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3668" y="260648"/>
            <a:ext cx="2228027" cy="1340768"/>
          </a:xfrm>
          <a:prstGeom prst="rect">
            <a:avLst/>
          </a:prstGeo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Provjere</a:t>
            </a:r>
            <a:endParaRPr lang="hr-HR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\\FILESRV\DOCSadv$\lulics\My Documents\My Pictures\images-provjer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96616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b="1" dirty="0" smtClean="0">
                <a:solidFill>
                  <a:schemeClr val="tx1"/>
                </a:solidFill>
              </a:rPr>
              <a:t>Provjera nakon dovršetka </a:t>
            </a:r>
            <a:br>
              <a:rPr lang="hr-HR" sz="3200" b="1" dirty="0" smtClean="0">
                <a:solidFill>
                  <a:schemeClr val="tx1"/>
                </a:solidFill>
              </a:rPr>
            </a:br>
            <a:r>
              <a:rPr lang="hr-HR" sz="3200" b="1" dirty="0" smtClean="0">
                <a:solidFill>
                  <a:schemeClr val="tx1"/>
                </a:solidFill>
              </a:rPr>
              <a:t>projekta (ex-post) </a:t>
            </a:r>
            <a:endParaRPr lang="hr-HR" sz="32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598" y="1628800"/>
            <a:ext cx="6593715" cy="5040560"/>
          </a:xfrm>
        </p:spPr>
        <p:txBody>
          <a:bodyPr>
            <a:normAutofit fontScale="92500" lnSpcReduction="10000"/>
          </a:bodyPr>
          <a:lstStyle/>
          <a:p>
            <a:r>
              <a:rPr lang="hr-HR" sz="2400" b="1" dirty="0" smtClean="0">
                <a:solidFill>
                  <a:schemeClr val="tx1"/>
                </a:solidFill>
              </a:rPr>
              <a:t>5 godina </a:t>
            </a:r>
            <a:r>
              <a:rPr lang="hr-HR" sz="2400" dirty="0" smtClean="0">
                <a:solidFill>
                  <a:schemeClr val="tx1"/>
                </a:solidFill>
              </a:rPr>
              <a:t>nakon dovršetka projekta- </a:t>
            </a:r>
            <a:r>
              <a:rPr lang="hr-HR" sz="2400" b="1" dirty="0" smtClean="0">
                <a:solidFill>
                  <a:schemeClr val="tx1"/>
                </a:solidFill>
              </a:rPr>
              <a:t>svake </a:t>
            </a:r>
            <a:r>
              <a:rPr lang="hr-HR" sz="2400" b="1" dirty="0">
                <a:solidFill>
                  <a:schemeClr val="tx1"/>
                </a:solidFill>
              </a:rPr>
              <a:t>godine u roku 30 kalendarskih dana od datuma odobrenja završnog </a:t>
            </a:r>
            <a:r>
              <a:rPr lang="hr-HR" sz="2400" b="1" dirty="0" smtClean="0">
                <a:solidFill>
                  <a:schemeClr val="tx1"/>
                </a:solidFill>
              </a:rPr>
              <a:t>izvještaja</a:t>
            </a:r>
            <a:endParaRPr lang="hr-HR" sz="2400" dirty="0" smtClean="0">
              <a:solidFill>
                <a:schemeClr val="tx1"/>
              </a:solidFill>
            </a:endParaRPr>
          </a:p>
          <a:p>
            <a:r>
              <a:rPr lang="hr-HR" sz="2400" dirty="0" smtClean="0">
                <a:solidFill>
                  <a:schemeClr val="tx1"/>
                </a:solidFill>
              </a:rPr>
              <a:t>Bez promjena u odnosu na prirodu projekta i uvjete provedbe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Nema promjene vlasništva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Prihodi prema čl.61 Uredbe (EZ) 1303/2013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Postojanje revizijskog traga i dostupnost dok.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Postizanje indikatora izlaznih rezultata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Korištenje imovine u skladu s odredbama Ugovora o dodjeli bespovratnih sredstava</a:t>
            </a:r>
          </a:p>
          <a:p>
            <a:r>
              <a:rPr lang="hr-HR" sz="2400" dirty="0" smtClean="0">
                <a:solidFill>
                  <a:schemeClr val="tx1"/>
                </a:solidFill>
              </a:rPr>
              <a:t>Usklađenost s horizontalnim politikama EU itd. </a:t>
            </a:r>
          </a:p>
          <a:p>
            <a:r>
              <a:rPr lang="hr-HR" sz="2400" dirty="0">
                <a:solidFill>
                  <a:schemeClr val="tx1"/>
                </a:solidFill>
              </a:rPr>
              <a:t> Provjera na licu mjesta</a:t>
            </a:r>
          </a:p>
          <a:p>
            <a:endParaRPr lang="hr-HR" sz="2400" dirty="0" smtClean="0">
              <a:solidFill>
                <a:schemeClr val="tx1"/>
              </a:solidFill>
            </a:endParaRPr>
          </a:p>
          <a:p>
            <a:endParaRPr lang="hr-HR" dirty="0"/>
          </a:p>
        </p:txBody>
      </p:sp>
      <p:pic>
        <p:nvPicPr>
          <p:cNvPr id="4" name="Picture 2" descr="\\FILESRV\DOCSadv$\lulics\My Documents\My Pictures\imagesCalend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16632"/>
            <a:ext cx="2160240" cy="16180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Proces plaćanja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052736"/>
            <a:ext cx="7488832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Financijski tokovi </a:t>
            </a:r>
          </a:p>
          <a:p>
            <a:endParaRPr lang="hr-HR" sz="1100" dirty="0" smtClean="0">
              <a:solidFill>
                <a:srgbClr val="FF0000"/>
              </a:solidFill>
            </a:endParaRPr>
          </a:p>
          <a:p>
            <a:r>
              <a:rPr lang="hr-HR" sz="1100" dirty="0" smtClean="0">
                <a:solidFill>
                  <a:srgbClr val="FF0000"/>
                </a:solidFill>
              </a:rPr>
              <a:t>Prijenos EU sredstava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lvl="6"/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lvl="6">
              <a:buNone/>
            </a:pPr>
            <a:endParaRPr lang="hr-HR" dirty="0" smtClean="0"/>
          </a:p>
          <a:p>
            <a:endParaRPr lang="hr-HR" sz="1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1100" dirty="0" smtClean="0">
                <a:solidFill>
                  <a:srgbClr val="FF0000"/>
                </a:solidFill>
              </a:rPr>
              <a:t>Prijenos EU sredstava</a:t>
            </a:r>
          </a:p>
          <a:p>
            <a:endParaRPr lang="hr-HR" dirty="0"/>
          </a:p>
        </p:txBody>
      </p:sp>
      <p:pic>
        <p:nvPicPr>
          <p:cNvPr id="4" name="Picture 2" descr="\\FILESRV\DOCSadv$\lulics\My Documents\My Pictures\imagesCAAYM6U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2234534" cy="1157287"/>
          </a:xfrm>
          <a:prstGeom prst="rect">
            <a:avLst/>
          </a:prstGeom>
          <a:noFill/>
        </p:spPr>
      </p:pic>
      <p:sp>
        <p:nvSpPr>
          <p:cNvPr id="6" name="Pravokutnik 5"/>
          <p:cNvSpPr/>
          <p:nvPr/>
        </p:nvSpPr>
        <p:spPr>
          <a:xfrm>
            <a:off x="683568" y="2924944"/>
            <a:ext cx="1008112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HNB</a:t>
            </a:r>
          </a:p>
          <a:p>
            <a:pPr algn="ctr"/>
            <a:r>
              <a:rPr lang="hr-HR" sz="1400" dirty="0" smtClean="0"/>
              <a:t>Račun državne riznice za svaki EU fond (ERDF, ESF, KF)</a:t>
            </a:r>
            <a:endParaRPr lang="hr-HR" sz="1400" dirty="0"/>
          </a:p>
        </p:txBody>
      </p:sp>
      <p:sp>
        <p:nvSpPr>
          <p:cNvPr id="7" name="Pravokutnik 6"/>
          <p:cNvSpPr/>
          <p:nvPr/>
        </p:nvSpPr>
        <p:spPr>
          <a:xfrm>
            <a:off x="2303748" y="1183036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EK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2267744" y="2564904"/>
            <a:ext cx="201622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Državna riznica MINFIN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2267744" y="3789040"/>
            <a:ext cx="20162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Nadležna Ministarstva IB1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2267744" y="4941168"/>
            <a:ext cx="20162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Posrednička tijela razine 2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2267744" y="5949280"/>
            <a:ext cx="20162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Korisnik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6156176" y="1556792"/>
            <a:ext cx="9144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Tijelo za reviziju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>
            <a:off x="5580112" y="2780928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Tijelo za ovjeravanje Nacionalni Fond MINFIN</a:t>
            </a:r>
            <a:endParaRPr lang="hr-HR" sz="1600" dirty="0"/>
          </a:p>
        </p:txBody>
      </p:sp>
      <p:sp>
        <p:nvSpPr>
          <p:cNvPr id="14" name="Pravokutnik 13"/>
          <p:cNvSpPr/>
          <p:nvPr/>
        </p:nvSpPr>
        <p:spPr>
          <a:xfrm>
            <a:off x="6444208" y="4581128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Koordinacijsko tijelo</a:t>
            </a:r>
            <a:endParaRPr lang="hr-HR" sz="1600" dirty="0"/>
          </a:p>
        </p:txBody>
      </p:sp>
      <p:sp>
        <p:nvSpPr>
          <p:cNvPr id="15" name="Pravokutnik 14"/>
          <p:cNvSpPr/>
          <p:nvPr/>
        </p:nvSpPr>
        <p:spPr>
          <a:xfrm>
            <a:off x="5148064" y="4581128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Upravljačko tijelo OP-a</a:t>
            </a:r>
            <a:endParaRPr lang="hr-HR" sz="1600" dirty="0"/>
          </a:p>
        </p:txBody>
      </p:sp>
      <p:cxnSp>
        <p:nvCxnSpPr>
          <p:cNvPr id="20" name="Oblik 19"/>
          <p:cNvCxnSpPr>
            <a:stCxn id="7" idx="1"/>
            <a:endCxn id="6" idx="0"/>
          </p:cNvCxnSpPr>
          <p:nvPr/>
        </p:nvCxnSpPr>
        <p:spPr>
          <a:xfrm rot="10800000" flipV="1">
            <a:off x="1187624" y="1507072"/>
            <a:ext cx="1116124" cy="1417872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blik 24"/>
          <p:cNvCxnSpPr>
            <a:stCxn id="6" idx="2"/>
            <a:endCxn id="11" idx="1"/>
          </p:cNvCxnSpPr>
          <p:nvPr/>
        </p:nvCxnSpPr>
        <p:spPr>
          <a:xfrm rot="16200000" flipH="1">
            <a:off x="1187624" y="5157192"/>
            <a:ext cx="1080120" cy="1080120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ni poveznik sa strelicom 32"/>
          <p:cNvCxnSpPr>
            <a:stCxn id="11" idx="0"/>
            <a:endCxn id="10" idx="2"/>
          </p:cNvCxnSpPr>
          <p:nvPr/>
        </p:nvCxnSpPr>
        <p:spPr>
          <a:xfrm flipV="1">
            <a:off x="3275856" y="551723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ni poveznik sa strelicom 34"/>
          <p:cNvCxnSpPr>
            <a:stCxn id="10" idx="0"/>
            <a:endCxn id="9" idx="2"/>
          </p:cNvCxnSpPr>
          <p:nvPr/>
        </p:nvCxnSpPr>
        <p:spPr>
          <a:xfrm flipV="1">
            <a:off x="3275856" y="45091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ni poveznik sa strelicom 38"/>
          <p:cNvCxnSpPr>
            <a:endCxn id="10" idx="0"/>
          </p:cNvCxnSpPr>
          <p:nvPr/>
        </p:nvCxnSpPr>
        <p:spPr>
          <a:xfrm>
            <a:off x="3275856" y="45091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vni poveznik sa strelicom 41"/>
          <p:cNvCxnSpPr>
            <a:stCxn id="9" idx="0"/>
            <a:endCxn id="8" idx="2"/>
          </p:cNvCxnSpPr>
          <p:nvPr/>
        </p:nvCxnSpPr>
        <p:spPr>
          <a:xfrm flipV="1">
            <a:off x="3275856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vni poveznik sa strelicom 43"/>
          <p:cNvCxnSpPr>
            <a:stCxn id="8" idx="2"/>
            <a:endCxn id="9" idx="0"/>
          </p:cNvCxnSpPr>
          <p:nvPr/>
        </p:nvCxnSpPr>
        <p:spPr>
          <a:xfrm>
            <a:off x="3275856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niOkvir 44"/>
          <p:cNvSpPr txBox="1"/>
          <p:nvPr/>
        </p:nvSpPr>
        <p:spPr>
          <a:xfrm>
            <a:off x="3275856" y="551723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/>
              <a:t>Zahtjev za </a:t>
            </a:r>
            <a:r>
              <a:rPr lang="hr-HR" sz="1000" dirty="0" err="1" smtClean="0"/>
              <a:t>nadok</a:t>
            </a:r>
            <a:r>
              <a:rPr lang="hr-HR" sz="1000" dirty="0" smtClean="0"/>
              <a:t>. sred. i popratni dok.</a:t>
            </a:r>
            <a:endParaRPr lang="hr-HR" sz="1000" dirty="0"/>
          </a:p>
        </p:txBody>
      </p:sp>
      <p:sp>
        <p:nvSpPr>
          <p:cNvPr id="46" name="TekstniOkvir 45"/>
          <p:cNvSpPr txBox="1"/>
          <p:nvPr/>
        </p:nvSpPr>
        <p:spPr>
          <a:xfrm>
            <a:off x="3347864" y="450912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/>
              <a:t>Informacije o prijenosu sred.</a:t>
            </a:r>
            <a:endParaRPr lang="hr-HR" sz="1000" dirty="0"/>
          </a:p>
        </p:txBody>
      </p:sp>
      <p:sp>
        <p:nvSpPr>
          <p:cNvPr id="52" name="TekstniOkvir 51"/>
          <p:cNvSpPr txBox="1"/>
          <p:nvPr/>
        </p:nvSpPr>
        <p:spPr>
          <a:xfrm>
            <a:off x="1979712" y="4437112"/>
            <a:ext cx="14401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dirty="0" smtClean="0"/>
              <a:t>Izvješće o verifikaciji za prijenos sred. i Zahtjev za plaćanje</a:t>
            </a:r>
            <a:endParaRPr lang="hr-HR" sz="900" dirty="0"/>
          </a:p>
        </p:txBody>
      </p:sp>
      <p:sp>
        <p:nvSpPr>
          <p:cNvPr id="56" name="TekstniOkvir 55"/>
          <p:cNvSpPr txBox="1"/>
          <p:nvPr/>
        </p:nvSpPr>
        <p:spPr>
          <a:xfrm>
            <a:off x="3347864" y="3356992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/>
              <a:t>Obavijest o prijenosu sredstava</a:t>
            </a:r>
            <a:endParaRPr lang="hr-HR" sz="1000" dirty="0"/>
          </a:p>
        </p:txBody>
      </p:sp>
      <p:sp>
        <p:nvSpPr>
          <p:cNvPr id="57" name="TekstniOkvir 56"/>
          <p:cNvSpPr txBox="1"/>
          <p:nvPr/>
        </p:nvSpPr>
        <p:spPr>
          <a:xfrm>
            <a:off x="1979712" y="3356992"/>
            <a:ext cx="1591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/>
              <a:t>Zahtjev za plaćanjem državnoj riznici</a:t>
            </a:r>
            <a:endParaRPr lang="hr-HR" sz="1000" dirty="0"/>
          </a:p>
        </p:txBody>
      </p:sp>
      <p:sp>
        <p:nvSpPr>
          <p:cNvPr id="58" name="TekstniOkvir 57"/>
          <p:cNvSpPr txBox="1"/>
          <p:nvPr/>
        </p:nvSpPr>
        <p:spPr>
          <a:xfrm>
            <a:off x="1259632" y="2348880"/>
            <a:ext cx="1368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/>
              <a:t>Nalog za plaćanje za prijenos EU strukturnih sred.</a:t>
            </a:r>
            <a:endParaRPr lang="hr-HR" sz="1000" dirty="0"/>
          </a:p>
        </p:txBody>
      </p:sp>
      <p:cxnSp>
        <p:nvCxnSpPr>
          <p:cNvPr id="60" name="Ravni poveznik sa strelicom 59"/>
          <p:cNvCxnSpPr/>
          <p:nvPr/>
        </p:nvCxnSpPr>
        <p:spPr>
          <a:xfrm flipH="1">
            <a:off x="1691680" y="299695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vni poveznik sa strelicom 61"/>
          <p:cNvCxnSpPr>
            <a:stCxn id="10" idx="3"/>
            <a:endCxn id="15" idx="1"/>
          </p:cNvCxnSpPr>
          <p:nvPr/>
        </p:nvCxnSpPr>
        <p:spPr>
          <a:xfrm flipV="1">
            <a:off x="4283968" y="5013176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vni poveznik sa strelicom 63"/>
          <p:cNvCxnSpPr>
            <a:stCxn id="15" idx="1"/>
            <a:endCxn id="10" idx="3"/>
          </p:cNvCxnSpPr>
          <p:nvPr/>
        </p:nvCxnSpPr>
        <p:spPr>
          <a:xfrm flipH="1">
            <a:off x="4283968" y="5013176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>
            <a:stCxn id="15" idx="0"/>
            <a:endCxn id="13" idx="2"/>
          </p:cNvCxnSpPr>
          <p:nvPr/>
        </p:nvCxnSpPr>
        <p:spPr>
          <a:xfrm flipV="1">
            <a:off x="5724128" y="3717032"/>
            <a:ext cx="8280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avni poveznik sa strelicom 67"/>
          <p:cNvCxnSpPr>
            <a:stCxn id="13" idx="2"/>
            <a:endCxn id="15" idx="0"/>
          </p:cNvCxnSpPr>
          <p:nvPr/>
        </p:nvCxnSpPr>
        <p:spPr>
          <a:xfrm flipH="1">
            <a:off x="5724128" y="3717032"/>
            <a:ext cx="8280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vni poveznik sa strelicom 69"/>
          <p:cNvCxnSpPr>
            <a:stCxn id="14" idx="0"/>
            <a:endCxn id="13" idx="2"/>
          </p:cNvCxnSpPr>
          <p:nvPr/>
        </p:nvCxnSpPr>
        <p:spPr>
          <a:xfrm flipH="1" flipV="1">
            <a:off x="6552220" y="3717032"/>
            <a:ext cx="61206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vni poveznik sa strelicom 74"/>
          <p:cNvCxnSpPr>
            <a:stCxn id="13" idx="1"/>
            <a:endCxn id="8" idx="3"/>
          </p:cNvCxnSpPr>
          <p:nvPr/>
        </p:nvCxnSpPr>
        <p:spPr>
          <a:xfrm flipH="1" flipV="1">
            <a:off x="4283968" y="2960948"/>
            <a:ext cx="129614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kstniOkvir 95"/>
          <p:cNvSpPr txBox="1"/>
          <p:nvPr/>
        </p:nvSpPr>
        <p:spPr>
          <a:xfrm>
            <a:off x="4499992" y="4869160"/>
            <a:ext cx="5245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dirty="0" smtClean="0"/>
              <a:t>Upute</a:t>
            </a:r>
            <a:endParaRPr lang="hr-HR" sz="1000" dirty="0"/>
          </a:p>
        </p:txBody>
      </p:sp>
      <p:sp>
        <p:nvSpPr>
          <p:cNvPr id="105" name="TekstniOkvir 104"/>
          <p:cNvSpPr txBox="1"/>
          <p:nvPr/>
        </p:nvSpPr>
        <p:spPr>
          <a:xfrm>
            <a:off x="4211960" y="5229200"/>
            <a:ext cx="10695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900" dirty="0" smtClean="0"/>
              <a:t>Izjava o izdacima</a:t>
            </a:r>
            <a:endParaRPr lang="hr-HR" sz="900" dirty="0"/>
          </a:p>
        </p:txBody>
      </p:sp>
      <p:sp>
        <p:nvSpPr>
          <p:cNvPr id="110" name="TekstniOkvir 109"/>
          <p:cNvSpPr txBox="1"/>
          <p:nvPr/>
        </p:nvSpPr>
        <p:spPr>
          <a:xfrm>
            <a:off x="5436096" y="3933056"/>
            <a:ext cx="797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smtClean="0"/>
              <a:t>Izjava o izdacima</a:t>
            </a:r>
            <a:endParaRPr lang="hr-HR" sz="1000" dirty="0"/>
          </a:p>
        </p:txBody>
      </p:sp>
      <p:sp>
        <p:nvSpPr>
          <p:cNvPr id="111" name="TekstniOkvir 110"/>
          <p:cNvSpPr txBox="1"/>
          <p:nvPr/>
        </p:nvSpPr>
        <p:spPr>
          <a:xfrm>
            <a:off x="6948264" y="3717032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" dirty="0" err="1" smtClean="0"/>
              <a:t>Info</a:t>
            </a:r>
            <a:r>
              <a:rPr lang="hr-HR" sz="800" dirty="0" smtClean="0"/>
              <a:t>.  o usklađenosti prijavljeni rashoda s kontrolama sustava</a:t>
            </a:r>
            <a:endParaRPr lang="hr-HR" sz="800" dirty="0"/>
          </a:p>
        </p:txBody>
      </p:sp>
      <p:sp>
        <p:nvSpPr>
          <p:cNvPr id="112" name="TekstniOkvir 111"/>
          <p:cNvSpPr txBox="1"/>
          <p:nvPr/>
        </p:nvSpPr>
        <p:spPr>
          <a:xfrm>
            <a:off x="4283968" y="2780928"/>
            <a:ext cx="13260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900" dirty="0" err="1" smtClean="0"/>
              <a:t>Info.o</a:t>
            </a:r>
            <a:r>
              <a:rPr lang="hr-HR" sz="900" dirty="0" smtClean="0"/>
              <a:t> uplatama od EK</a:t>
            </a:r>
            <a:endParaRPr lang="hr-HR" sz="900" dirty="0"/>
          </a:p>
        </p:txBody>
      </p:sp>
      <p:sp>
        <p:nvSpPr>
          <p:cNvPr id="113" name="TekstniOkvir 112"/>
          <p:cNvSpPr txBox="1"/>
          <p:nvPr/>
        </p:nvSpPr>
        <p:spPr>
          <a:xfrm>
            <a:off x="4283968" y="30689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dirty="0" err="1" smtClean="0"/>
              <a:t>Info.o</a:t>
            </a:r>
            <a:r>
              <a:rPr lang="hr-HR" sz="900" dirty="0" smtClean="0"/>
              <a:t> podnesenim izjavama o </a:t>
            </a:r>
            <a:r>
              <a:rPr lang="hr-HR" sz="900" dirty="0" err="1" smtClean="0"/>
              <a:t>plać</a:t>
            </a:r>
            <a:r>
              <a:rPr lang="hr-HR" sz="900" dirty="0" smtClean="0"/>
              <a:t>.</a:t>
            </a:r>
            <a:endParaRPr lang="hr-HR" sz="900" dirty="0"/>
          </a:p>
        </p:txBody>
      </p:sp>
      <p:cxnSp>
        <p:nvCxnSpPr>
          <p:cNvPr id="118" name="Ravni poveznik sa strelicom 117"/>
          <p:cNvCxnSpPr>
            <a:stCxn id="13" idx="0"/>
            <a:endCxn id="12" idx="2"/>
          </p:cNvCxnSpPr>
          <p:nvPr/>
        </p:nvCxnSpPr>
        <p:spPr>
          <a:xfrm flipV="1">
            <a:off x="6552220" y="2348880"/>
            <a:ext cx="611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Kutni poveznik 119"/>
          <p:cNvCxnSpPr/>
          <p:nvPr/>
        </p:nvCxnSpPr>
        <p:spPr>
          <a:xfrm rot="10800000">
            <a:off x="4355976" y="1705968"/>
            <a:ext cx="1626054" cy="1092965"/>
          </a:xfrm>
          <a:prstGeom prst="bentConnector3">
            <a:avLst>
              <a:gd name="adj1" fmla="val 744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kstniOkvir 122"/>
          <p:cNvSpPr txBox="1"/>
          <p:nvPr/>
        </p:nvSpPr>
        <p:spPr>
          <a:xfrm>
            <a:off x="6588224" y="23488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dirty="0" err="1" smtClean="0"/>
              <a:t>Info.o</a:t>
            </a:r>
            <a:r>
              <a:rPr lang="hr-HR" sz="900" dirty="0" smtClean="0"/>
              <a:t> provedenim revizijama</a:t>
            </a:r>
            <a:endParaRPr lang="hr-HR" sz="900" dirty="0"/>
          </a:p>
        </p:txBody>
      </p:sp>
      <p:sp>
        <p:nvSpPr>
          <p:cNvPr id="124" name="TekstniOkvir 123"/>
          <p:cNvSpPr txBox="1"/>
          <p:nvPr/>
        </p:nvSpPr>
        <p:spPr>
          <a:xfrm>
            <a:off x="4494120" y="1478250"/>
            <a:ext cx="1487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dirty="0" smtClean="0"/>
              <a:t>Zahtjev za plaćanje EK</a:t>
            </a:r>
            <a:endParaRPr lang="hr-HR" sz="1000" dirty="0"/>
          </a:p>
        </p:txBody>
      </p:sp>
      <p:sp>
        <p:nvSpPr>
          <p:cNvPr id="125" name="TekstniOkvir 124"/>
          <p:cNvSpPr txBox="1"/>
          <p:nvPr/>
        </p:nvSpPr>
        <p:spPr>
          <a:xfrm>
            <a:off x="4666301" y="1730439"/>
            <a:ext cx="10054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dirty="0" smtClean="0"/>
              <a:t>Popratni doku.</a:t>
            </a:r>
            <a:endParaRPr lang="hr-HR" sz="1000" dirty="0"/>
          </a:p>
        </p:txBody>
      </p:sp>
    </p:spTree>
    <p:extLst>
      <p:ext uri="{BB962C8B-B14F-4D97-AF65-F5344CB8AC3E}">
        <p14:creationId xmlns:p14="http://schemas.microsoft.com/office/powerpoint/2010/main" val="3840642920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b="1" dirty="0" smtClean="0">
                <a:solidFill>
                  <a:schemeClr val="tx1"/>
                </a:solidFill>
              </a:rPr>
              <a:t>Povrati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400" dirty="0" smtClean="0">
                <a:solidFill>
                  <a:schemeClr val="tx1"/>
                </a:solidFill>
              </a:rPr>
              <a:t>U slučajevima otkrivenih nepravilnosti ili drugih razloga zbog kojih se treba izvršiti povrat iznosa koji su pogrešno isplaćeni</a:t>
            </a:r>
          </a:p>
          <a:p>
            <a:pPr algn="just"/>
            <a:r>
              <a:rPr lang="hr-HR" sz="2400" dirty="0" smtClean="0">
                <a:solidFill>
                  <a:schemeClr val="tx1"/>
                </a:solidFill>
              </a:rPr>
              <a:t>Osnove za pokretanje postupka su: Odluka o otkrivenoj nepravilnosti, Odluka o povratu predujma, Odluka o raskidu Ugovora o dodjeli bespovratnih sredstava, Odluka o prihodima koje ostvaruje projekt, ako zbog pogrešaka plaćeni iznos premašuje odobren u Ugovoru 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5128951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251200"/>
            <a:ext cx="4754489" cy="513504"/>
          </a:xfrm>
        </p:spPr>
        <p:txBody>
          <a:bodyPr>
            <a:normAutofit fontScale="90000"/>
          </a:bodyPr>
          <a:lstStyle/>
          <a:p>
            <a:r>
              <a:rPr lang="hr-HR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hr-HR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Hvala na pažnji!</a:t>
            </a:r>
            <a:r>
              <a:rPr lang="hr-HR" sz="2000" b="1" dirty="0" smtClean="0"/>
              <a:t/>
            </a:r>
            <a:br>
              <a:rPr lang="hr-HR" sz="2000" b="1" dirty="0" smtClean="0"/>
            </a:br>
            <a:endParaRPr lang="hr-HR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\\FILESRV\DOCSadv$\lulics\My Documents\My Pictures\imagesEU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595" r="6595"/>
          <a:stretch>
            <a:fillRect/>
          </a:stretch>
        </p:blipFill>
        <p:spPr bwMode="auto">
          <a:xfrm>
            <a:off x="1979712" y="1412776"/>
            <a:ext cx="4032448" cy="3024356"/>
          </a:xfrm>
          <a:prstGeom prst="rect">
            <a:avLst/>
          </a:prstGeom>
          <a:noFill/>
        </p:spPr>
      </p:pic>
      <p:sp>
        <p:nvSpPr>
          <p:cNvPr id="6" name="Rezervirano mjesto teksta 4"/>
          <p:cNvSpPr txBox="1">
            <a:spLocks/>
          </p:cNvSpPr>
          <p:nvPr/>
        </p:nvSpPr>
        <p:spPr>
          <a:xfrm>
            <a:off x="683568" y="4941168"/>
            <a:ext cx="54864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hr-HR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Fond za zaštitu okoliša i energetsku učinkovitost  </a:t>
            </a:r>
            <a:r>
              <a:rPr kumimoji="0" lang="hr-HR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www.fzoeu.hr</a:t>
            </a:r>
            <a:r>
              <a:rPr kumimoji="0" lang="hr-HR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Sadržaj: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/>
              <a:t>Uspostava sustava </a:t>
            </a:r>
            <a:r>
              <a:rPr lang="hr-HR" sz="2400" dirty="0" smtClean="0"/>
              <a:t>- Posredničko tijelo razine 2 (PT2)</a:t>
            </a:r>
            <a:endParaRPr lang="en-US" sz="2400" dirty="0" smtClean="0"/>
          </a:p>
          <a:p>
            <a:r>
              <a:rPr lang="en-US" sz="2400" b="1" dirty="0" err="1" smtClean="0"/>
              <a:t>Ugovaranje</a:t>
            </a:r>
            <a:r>
              <a:rPr lang="en-US" sz="2400" dirty="0" smtClean="0"/>
              <a:t> – </a:t>
            </a:r>
            <a:r>
              <a:rPr lang="en-US" sz="2400" dirty="0" err="1" smtClean="0"/>
              <a:t>Ugovor</a:t>
            </a:r>
            <a:r>
              <a:rPr lang="en-US" sz="2400" dirty="0" smtClean="0"/>
              <a:t> o </a:t>
            </a:r>
            <a:r>
              <a:rPr lang="en-US" sz="2400" dirty="0" err="1" smtClean="0"/>
              <a:t>dodjeli</a:t>
            </a:r>
            <a:r>
              <a:rPr lang="en-US" sz="2400" dirty="0" smtClean="0"/>
              <a:t> bespovratnih 					   sredstava </a:t>
            </a:r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r>
              <a:rPr lang="hr-HR" sz="2400" b="1" dirty="0" smtClean="0"/>
              <a:t>Verifikacija</a:t>
            </a:r>
          </a:p>
          <a:p>
            <a:pPr lvl="1"/>
            <a:r>
              <a:rPr lang="hr-HR" sz="2400" dirty="0" smtClean="0"/>
              <a:t>Uloga i djelokrug rada PT2</a:t>
            </a:r>
          </a:p>
          <a:p>
            <a:pPr lvl="1"/>
            <a:r>
              <a:rPr lang="hr-HR" sz="2400" dirty="0" smtClean="0"/>
              <a:t>Procedure i postupci verifikacije</a:t>
            </a:r>
          </a:p>
          <a:p>
            <a:endParaRPr lang="hr-HR" sz="24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>Uspostava sustava za programsko razdoblje 2014 - 2020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tx1"/>
                </a:solidFill>
              </a:rPr>
              <a:t>Zakon</a:t>
            </a:r>
            <a:r>
              <a:rPr lang="hr-HR" sz="2800" dirty="0" smtClean="0">
                <a:solidFill>
                  <a:schemeClr val="tx1"/>
                </a:solidFill>
              </a:rPr>
              <a:t> </a:t>
            </a:r>
            <a:r>
              <a:rPr lang="hr-HR" sz="2800" dirty="0">
                <a:solidFill>
                  <a:schemeClr val="tx1"/>
                </a:solidFill>
              </a:rPr>
              <a:t>o uspostavi institucionalnog okvira za provedbu europskih strukturnih i investicijskih fondova u Republici Hrvatskoj u financijskom razdoblju 2014. – 2020. (NN 92/2014</a:t>
            </a:r>
            <a:r>
              <a:rPr lang="hr-HR" sz="2800" dirty="0" smtClean="0">
                <a:solidFill>
                  <a:schemeClr val="tx1"/>
                </a:solidFill>
              </a:rPr>
              <a:t>), </a:t>
            </a:r>
            <a:endParaRPr lang="hr-HR" sz="2800" dirty="0">
              <a:solidFill>
                <a:schemeClr val="tx1"/>
              </a:solidFill>
            </a:endParaRPr>
          </a:p>
          <a:p>
            <a:r>
              <a:rPr lang="hr-HR" sz="2800" b="1" dirty="0" smtClean="0">
                <a:solidFill>
                  <a:schemeClr val="tx1"/>
                </a:solidFill>
              </a:rPr>
              <a:t>Uredba</a:t>
            </a:r>
            <a:r>
              <a:rPr lang="hr-HR" sz="2800" dirty="0" smtClean="0">
                <a:solidFill>
                  <a:schemeClr val="tx1"/>
                </a:solidFill>
              </a:rPr>
              <a:t> o tijelima u sustavu upravljanja i kontrole korištenja </a:t>
            </a:r>
            <a:r>
              <a:rPr lang="en-US" sz="2800" dirty="0" smtClean="0">
                <a:solidFill>
                  <a:schemeClr val="tx1"/>
                </a:solidFill>
              </a:rPr>
              <a:t>E</a:t>
            </a:r>
            <a:r>
              <a:rPr lang="hr-HR" sz="2800" dirty="0" smtClean="0">
                <a:solidFill>
                  <a:schemeClr val="tx1"/>
                </a:solidFill>
              </a:rPr>
              <a:t>uropskog socijalnog fonda, </a:t>
            </a:r>
            <a:r>
              <a:rPr lang="en-US" sz="2800" dirty="0" smtClean="0">
                <a:solidFill>
                  <a:schemeClr val="tx1"/>
                </a:solidFill>
              </a:rPr>
              <a:t>E</a:t>
            </a:r>
            <a:r>
              <a:rPr lang="hr-HR" sz="2800" dirty="0" smtClean="0">
                <a:solidFill>
                  <a:schemeClr val="tx1"/>
                </a:solidFill>
              </a:rPr>
              <a:t>uropskog fonda za regionalni razvoj i </a:t>
            </a:r>
            <a:r>
              <a:rPr lang="en-US" sz="2800" dirty="0" smtClean="0">
                <a:solidFill>
                  <a:schemeClr val="tx1"/>
                </a:solidFill>
              </a:rPr>
              <a:t>K</a:t>
            </a:r>
            <a:r>
              <a:rPr lang="hr-HR" sz="2800" dirty="0" smtClean="0">
                <a:solidFill>
                  <a:schemeClr val="tx1"/>
                </a:solidFill>
              </a:rPr>
              <a:t>ohezijskog fonda, u vezi s ciljem „</a:t>
            </a:r>
            <a:r>
              <a:rPr lang="en-US" sz="2800" dirty="0" smtClean="0">
                <a:solidFill>
                  <a:schemeClr val="tx1"/>
                </a:solidFill>
              </a:rPr>
              <a:t>U</a:t>
            </a:r>
            <a:r>
              <a:rPr lang="hr-HR" sz="2800" dirty="0" smtClean="0">
                <a:solidFill>
                  <a:schemeClr val="tx1"/>
                </a:solidFill>
              </a:rPr>
              <a:t>laganje za rast i radna mjesta” (NN 107/14 i </a:t>
            </a:r>
            <a:r>
              <a:rPr lang="hr-HR" sz="2800" dirty="0">
                <a:solidFill>
                  <a:schemeClr val="tx1"/>
                </a:solidFill>
              </a:rPr>
              <a:t>23/2015)</a:t>
            </a: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b="1" dirty="0" smtClean="0">
                <a:solidFill>
                  <a:schemeClr val="tx1"/>
                </a:solidFill>
              </a:rPr>
              <a:t>Uspostava sustava za programsko razdoblje 2014 - 2020</a:t>
            </a:r>
            <a:endParaRPr lang="hr-HR" sz="32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449593"/>
            <a:ext cx="6807777" cy="5219767"/>
          </a:xfrm>
        </p:spPr>
        <p:txBody>
          <a:bodyPr/>
          <a:lstStyle/>
          <a:p>
            <a:pPr>
              <a:buNone/>
            </a:pPr>
            <a:r>
              <a:rPr lang="hr-HR" sz="2000" b="1" dirty="0" smtClean="0"/>
              <a:t>Uredba i Zakon </a:t>
            </a:r>
            <a:r>
              <a:rPr lang="hr-HR" sz="2400" dirty="0" smtClean="0"/>
              <a:t>– </a:t>
            </a:r>
            <a:r>
              <a:rPr lang="hr-HR" sz="2000" dirty="0" smtClean="0"/>
              <a:t>definiraju provedbu Uredbe (EU) 1303/2013 Europskog parlamenta i određuje institucije koje imaju ulogu tijela u Sustavu upravljanja i kontrole</a:t>
            </a:r>
          </a:p>
          <a:p>
            <a:pPr>
              <a:buNone/>
            </a:pPr>
            <a:r>
              <a:rPr lang="hr-HR" sz="2000" dirty="0" smtClean="0"/>
              <a:t>Fond za zaštitu okoliša i energetsku učinkovitost je </a:t>
            </a:r>
            <a:r>
              <a:rPr lang="hr-HR" sz="2000" b="1" dirty="0" smtClean="0"/>
              <a:t>Posredničko tijelo 2 – Samostalna služba – PT2 </a:t>
            </a:r>
            <a:r>
              <a:rPr lang="hr-HR" sz="2000" dirty="0" smtClean="0"/>
              <a:t>(Pravilnik o unutarnjem ustrojstvu, sistematizaciji i načinu rada FZOEU 2013.g.)</a:t>
            </a:r>
          </a:p>
          <a:p>
            <a:r>
              <a:rPr lang="hr-HR" sz="2400" dirty="0" smtClean="0"/>
              <a:t> </a:t>
            </a:r>
            <a:r>
              <a:rPr lang="hr-HR" sz="2000" dirty="0" smtClean="0"/>
              <a:t>Odjeli: Odjel za odabir projekata, </a:t>
            </a:r>
            <a:r>
              <a:rPr lang="hr-HR" sz="2000" dirty="0"/>
              <a:t>Odjel za kontrolu nabave, </a:t>
            </a:r>
            <a:r>
              <a:rPr lang="hr-HR" sz="2000" dirty="0" smtClean="0"/>
              <a:t>Odjeli </a:t>
            </a:r>
            <a:r>
              <a:rPr lang="hr-HR" sz="2000" dirty="0"/>
              <a:t>za tehničku verifikaciju (</a:t>
            </a:r>
            <a:r>
              <a:rPr lang="hr-HR" sz="2000" dirty="0" err="1"/>
              <a:t>OzTV</a:t>
            </a:r>
            <a:r>
              <a:rPr lang="hr-HR" sz="2000" dirty="0"/>
              <a:t>), Odjel za financijsko-ekonomsku verifikaciju (</a:t>
            </a:r>
            <a:r>
              <a:rPr lang="hr-HR" sz="2000" dirty="0" err="1"/>
              <a:t>OzFEV</a:t>
            </a:r>
            <a:r>
              <a:rPr lang="hr-HR" sz="2000" dirty="0"/>
              <a:t>) i Odjel za kontrolu </a:t>
            </a:r>
            <a:r>
              <a:rPr lang="hr-HR" sz="2000" dirty="0" smtClean="0"/>
              <a:t>sustava</a:t>
            </a:r>
          </a:p>
          <a:p>
            <a:r>
              <a:rPr lang="hr-HR" sz="2000" dirty="0" smtClean="0"/>
              <a:t>Pravilnik o prihvatljivosti izdataka (NN </a:t>
            </a:r>
            <a:r>
              <a:rPr lang="en-US" sz="2000" dirty="0" smtClean="0"/>
              <a:t>154/14)</a:t>
            </a:r>
            <a:endParaRPr lang="hr-HR" sz="2000" dirty="0" smtClean="0"/>
          </a:p>
          <a:p>
            <a:r>
              <a:rPr lang="hr-HR" sz="2000" dirty="0" smtClean="0"/>
              <a:t>Procedure: sukladno Zajedničkim nacionalnim pravilima (ZNP) i Priručniku o postupanju (PoP)</a:t>
            </a:r>
          </a:p>
          <a:p>
            <a:endParaRPr lang="hr-HR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593714" cy="94719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b="1" dirty="0" smtClean="0"/>
              <a:t>Ugovor o dodjeli bespovratnih sredstava</a:t>
            </a:r>
            <a:r>
              <a:rPr lang="hr-HR" dirty="0" smtClean="0"/>
              <a:t>: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hr-HR" dirty="0" smtClean="0"/>
              <a:t>- sadržaj</a:t>
            </a:r>
          </a:p>
          <a:p>
            <a:r>
              <a:rPr lang="hr-HR" dirty="0" smtClean="0"/>
              <a:t>- </a:t>
            </a:r>
            <a:r>
              <a:rPr lang="en-US" dirty="0" smtClean="0"/>
              <a:t>P</a:t>
            </a:r>
            <a:r>
              <a:rPr lang="hr-HR" dirty="0" smtClean="0"/>
              <a:t>osebni uvjeti</a:t>
            </a:r>
          </a:p>
          <a:p>
            <a:r>
              <a:rPr lang="hr-HR" dirty="0" smtClean="0"/>
              <a:t>- </a:t>
            </a:r>
            <a:r>
              <a:rPr lang="en-US" dirty="0" smtClean="0"/>
              <a:t>O</a:t>
            </a:r>
            <a:r>
              <a:rPr lang="hr-HR" dirty="0" smtClean="0"/>
              <a:t>pći uvjeti</a:t>
            </a:r>
          </a:p>
          <a:p>
            <a:r>
              <a:rPr lang="hr-HR" dirty="0" smtClean="0"/>
              <a:t>- Opis </a:t>
            </a:r>
            <a:r>
              <a:rPr lang="hr-HR" dirty="0"/>
              <a:t>i proračun projekta</a:t>
            </a:r>
          </a:p>
          <a:p>
            <a:r>
              <a:rPr lang="en-US" dirty="0" smtClean="0"/>
              <a:t>-</a:t>
            </a:r>
            <a:r>
              <a:rPr lang="hr-HR" dirty="0" smtClean="0"/>
              <a:t> </a:t>
            </a:r>
            <a:r>
              <a:rPr lang="hr-HR" dirty="0"/>
              <a:t>Plan nabave</a:t>
            </a:r>
          </a:p>
          <a:p>
            <a:r>
              <a:rPr lang="en-US" dirty="0" smtClean="0"/>
              <a:t>-</a:t>
            </a:r>
            <a:r>
              <a:rPr lang="hr-HR" dirty="0" smtClean="0"/>
              <a:t>Zahtjev </a:t>
            </a:r>
            <a:r>
              <a:rPr lang="hr-HR" dirty="0"/>
              <a:t>za nadoknadom sredstava </a:t>
            </a:r>
          </a:p>
          <a:p>
            <a:r>
              <a:rPr lang="en-US" dirty="0" smtClean="0"/>
              <a:t>-</a:t>
            </a:r>
            <a:r>
              <a:rPr lang="hr-HR" dirty="0" smtClean="0"/>
              <a:t>Završno </a:t>
            </a:r>
            <a:r>
              <a:rPr lang="hr-HR" dirty="0"/>
              <a:t>izvješće o provedbi </a:t>
            </a:r>
          </a:p>
          <a:p>
            <a:r>
              <a:rPr lang="en-US" dirty="0" smtClean="0"/>
              <a:t>-</a:t>
            </a:r>
            <a:r>
              <a:rPr lang="hr-HR" dirty="0" smtClean="0"/>
              <a:t>Izvješće </a:t>
            </a:r>
            <a:r>
              <a:rPr lang="hr-HR" dirty="0"/>
              <a:t>nakon provedbe projekta </a:t>
            </a:r>
          </a:p>
          <a:p>
            <a:pPr marL="0" indent="0">
              <a:buNone/>
            </a:pPr>
            <a:endParaRPr lang="hr-HR" dirty="0" smtClean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Postupak sklapanja Ugovora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u nadležnosti PT2 koji kontaktira sve tri ugovorne strane i koordinira postupak ugovoranja</a:t>
            </a:r>
            <a:endParaRPr lang="en-US" dirty="0" smtClean="0"/>
          </a:p>
          <a:p>
            <a:endParaRPr lang="en-US" dirty="0"/>
          </a:p>
          <a:p>
            <a:r>
              <a:rPr lang="hr-HR" b="1" dirty="0" smtClean="0"/>
              <a:t>Početak</a:t>
            </a:r>
            <a:r>
              <a:rPr lang="en-US" dirty="0" smtClean="0"/>
              <a:t>: </a:t>
            </a:r>
            <a:r>
              <a:rPr lang="en-US" dirty="0" err="1" smtClean="0"/>
              <a:t>Odluka</a:t>
            </a:r>
            <a:r>
              <a:rPr lang="en-US" dirty="0" smtClean="0"/>
              <a:t> o </a:t>
            </a:r>
            <a:r>
              <a:rPr lang="en-US" dirty="0" err="1" smtClean="0"/>
              <a:t>financiranju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MGIPU/UT </a:t>
            </a:r>
          </a:p>
          <a:p>
            <a:r>
              <a:rPr lang="en-US" dirty="0" err="1" smtClean="0"/>
              <a:t>Rok</a:t>
            </a:r>
            <a:r>
              <a:rPr lang="en-US" dirty="0" smtClean="0"/>
              <a:t> od 45 </a:t>
            </a:r>
            <a:r>
              <a:rPr lang="en-US" dirty="0" err="1" smtClean="0"/>
              <a:t>kalendarskih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od </a:t>
            </a:r>
            <a:r>
              <a:rPr lang="en-US" dirty="0" err="1" smtClean="0"/>
              <a:t>datuma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hr-HR" dirty="0" smtClean="0"/>
              <a:t>sklapanje Ugovora</a:t>
            </a:r>
            <a:endParaRPr lang="en-US" dirty="0" smtClean="0"/>
          </a:p>
          <a:p>
            <a:r>
              <a:rPr lang="en-US" dirty="0" err="1" smtClean="0"/>
              <a:t>Potpisnici</a:t>
            </a:r>
            <a:r>
              <a:rPr lang="en-US" dirty="0" smtClean="0"/>
              <a:t>: MGIPU/PT1, FZOEU/PT2 i KORISNIK</a:t>
            </a:r>
          </a:p>
          <a:p>
            <a:r>
              <a:rPr lang="en-US" dirty="0" err="1" smtClean="0"/>
              <a:t>Obrasci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 (</a:t>
            </a:r>
            <a:r>
              <a:rPr lang="en-US" dirty="0" err="1" smtClean="0"/>
              <a:t>Posebni</a:t>
            </a:r>
            <a:r>
              <a:rPr lang="en-US" dirty="0" smtClean="0"/>
              <a:t> i Op</a:t>
            </a:r>
            <a:r>
              <a:rPr lang="hr-HR" dirty="0" smtClean="0"/>
              <a:t>ći uvjeti) poznati Korisniku </a:t>
            </a:r>
            <a:r>
              <a:rPr lang="en-US" dirty="0" smtClean="0"/>
              <a:t>(</a:t>
            </a:r>
            <a:r>
              <a:rPr lang="hr-HR" dirty="0" smtClean="0"/>
              <a:t>dio dokumentacije Poziva)</a:t>
            </a:r>
            <a:endParaRPr lang="en-US" dirty="0" smtClean="0"/>
          </a:p>
          <a:p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sklapanja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, </a:t>
            </a:r>
            <a:r>
              <a:rPr lang="en-US" dirty="0" err="1" smtClean="0"/>
              <a:t>prilagodba</a:t>
            </a:r>
            <a:r>
              <a:rPr lang="en-US" dirty="0" smtClean="0"/>
              <a:t> </a:t>
            </a:r>
            <a:r>
              <a:rPr lang="en-US" dirty="0" err="1" smtClean="0"/>
              <a:t>Posebnih</a:t>
            </a:r>
            <a:r>
              <a:rPr lang="en-US" dirty="0" smtClean="0"/>
              <a:t> </a:t>
            </a:r>
            <a:r>
              <a:rPr lang="en-US" dirty="0" err="1" smtClean="0"/>
              <a:t>uvjeta</a:t>
            </a:r>
            <a:r>
              <a:rPr lang="en-US" dirty="0" smtClean="0"/>
              <a:t> i </a:t>
            </a:r>
            <a:r>
              <a:rPr lang="en-US" dirty="0" err="1" smtClean="0"/>
              <a:t>Priloga</a:t>
            </a:r>
            <a:r>
              <a:rPr lang="en-US" dirty="0" smtClean="0"/>
              <a:t> </a:t>
            </a:r>
            <a:r>
              <a:rPr lang="en-US" dirty="0" err="1" smtClean="0"/>
              <a:t>Opis</a:t>
            </a:r>
            <a:r>
              <a:rPr lang="en-US" dirty="0" smtClean="0"/>
              <a:t> i </a:t>
            </a:r>
            <a:r>
              <a:rPr lang="en-US" dirty="0" err="1" smtClean="0"/>
              <a:t>prora</a:t>
            </a:r>
            <a:r>
              <a:rPr lang="hr-HR" dirty="0" smtClean="0"/>
              <a:t>čun projekta samom odabranom projektu</a:t>
            </a:r>
          </a:p>
          <a:p>
            <a:r>
              <a:rPr lang="hr-HR" dirty="0" smtClean="0"/>
              <a:t>Prije sklapanja Ugovora, Koris</a:t>
            </a:r>
            <a:r>
              <a:rPr lang="en-US" dirty="0" smtClean="0"/>
              <a:t>n</a:t>
            </a:r>
            <a:r>
              <a:rPr lang="hr-HR" dirty="0" smtClean="0"/>
              <a:t>ik dostavlja potpisanu/ovjerenu Izjavu o statusu – potvrda da se nisu promijenile okolnosti prema kojima je odabran projekt </a:t>
            </a:r>
            <a:r>
              <a:rPr lang="en-US" dirty="0" smtClean="0"/>
              <a:t>(</a:t>
            </a:r>
            <a:r>
              <a:rPr lang="hr-HR" dirty="0" smtClean="0"/>
              <a:t>obrazac Izjave dostavlja se korisniku)</a:t>
            </a:r>
            <a:endParaRPr lang="en-US" dirty="0" smtClean="0"/>
          </a:p>
          <a:p>
            <a:r>
              <a:rPr lang="en-US" b="1" dirty="0" err="1" smtClean="0"/>
              <a:t>Kraj</a:t>
            </a:r>
            <a:r>
              <a:rPr lang="en-US" dirty="0" smtClean="0"/>
              <a:t>:  </a:t>
            </a:r>
            <a:r>
              <a:rPr lang="en-US" dirty="0" err="1" smtClean="0"/>
              <a:t>potpisom</a:t>
            </a:r>
            <a:r>
              <a:rPr lang="en-US" dirty="0" smtClean="0"/>
              <a:t> </a:t>
            </a:r>
            <a:r>
              <a:rPr lang="en-US" dirty="0" err="1" smtClean="0"/>
              <a:t>posljednje</a:t>
            </a:r>
            <a:r>
              <a:rPr lang="en-US" dirty="0" smtClean="0"/>
              <a:t> </a:t>
            </a:r>
            <a:r>
              <a:rPr lang="en-US" dirty="0" err="1" smtClean="0"/>
              <a:t>ugovorne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unos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 u SF MIS </a:t>
            </a:r>
          </a:p>
          <a:p>
            <a:r>
              <a:rPr lang="en-US" dirty="0" err="1" smtClean="0"/>
              <a:t>Potpisom</a:t>
            </a:r>
            <a:r>
              <a:rPr lang="en-US" dirty="0" smtClean="0"/>
              <a:t> </a:t>
            </a:r>
            <a:r>
              <a:rPr lang="hr-HR" dirty="0" smtClean="0"/>
              <a:t>Ugovora </a:t>
            </a:r>
            <a:r>
              <a:rPr lang="en-US" dirty="0" err="1" smtClean="0"/>
              <a:t>zapo</a:t>
            </a:r>
            <a:r>
              <a:rPr lang="hr-HR" dirty="0" smtClean="0"/>
              <a:t>činju rokovi za postupke verifikacije i provjere nabave od strane PT2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68702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hr-HR" sz="3200" b="1" dirty="0" smtClean="0">
                <a:solidFill>
                  <a:schemeClr val="tx1"/>
                </a:solidFill>
              </a:rPr>
              <a:t/>
            </a:r>
            <a:br>
              <a:rPr lang="hr-HR" sz="3200" b="1" dirty="0" smtClean="0">
                <a:solidFill>
                  <a:schemeClr val="tx1"/>
                </a:solidFill>
              </a:rPr>
            </a:br>
            <a:r>
              <a:rPr lang="hr-HR" sz="3200" b="1" dirty="0" smtClean="0">
                <a:solidFill>
                  <a:schemeClr val="tx1"/>
                </a:solidFill>
              </a:rPr>
              <a:t>Verifikacija</a:t>
            </a:r>
            <a:br>
              <a:rPr lang="hr-HR" sz="3200" b="1" dirty="0" smtClean="0">
                <a:solidFill>
                  <a:schemeClr val="tx1"/>
                </a:solidFill>
              </a:rPr>
            </a:br>
            <a:r>
              <a:rPr lang="hr-HR" sz="3200" b="1" dirty="0" smtClean="0">
                <a:solidFill>
                  <a:schemeClr val="tx1"/>
                </a:solidFill>
              </a:rPr>
              <a:t/>
            </a:r>
            <a:br>
              <a:rPr lang="hr-HR" sz="3200" b="1" dirty="0" smtClean="0">
                <a:solidFill>
                  <a:schemeClr val="tx1"/>
                </a:solidFill>
              </a:rPr>
            </a:br>
            <a:r>
              <a:rPr lang="hr-HR" sz="3200" b="1" dirty="0" smtClean="0">
                <a:solidFill>
                  <a:schemeClr val="tx1"/>
                </a:solidFill>
              </a:rPr>
              <a:t/>
            </a:r>
            <a:br>
              <a:rPr lang="hr-HR" sz="3200" b="1" dirty="0" smtClean="0">
                <a:solidFill>
                  <a:schemeClr val="tx1"/>
                </a:solidFill>
              </a:rPr>
            </a:br>
            <a:endParaRPr lang="hr-HR" sz="32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196752"/>
            <a:ext cx="6879785" cy="5472609"/>
          </a:xfrm>
        </p:spPr>
        <p:txBody>
          <a:bodyPr/>
          <a:lstStyle/>
          <a:p>
            <a:endParaRPr lang="hr-HR" sz="2400" b="1" dirty="0" smtClean="0">
              <a:solidFill>
                <a:schemeClr val="tx1"/>
              </a:solidFill>
            </a:endParaRPr>
          </a:p>
          <a:p>
            <a:r>
              <a:rPr lang="hr-HR" sz="2400" b="1" dirty="0" smtClean="0">
                <a:solidFill>
                  <a:schemeClr val="tx1"/>
                </a:solidFill>
              </a:rPr>
              <a:t>Koraci:</a:t>
            </a:r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107504" y="2348880"/>
            <a:ext cx="1440160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Ugovor o dodjeli bespovratnih sredstava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1691680" y="2348880"/>
            <a:ext cx="1368152" cy="22322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Provjera postupka Javne nabave:</a:t>
            </a:r>
          </a:p>
          <a:p>
            <a:pPr algn="ctr"/>
            <a:r>
              <a:rPr lang="hr-HR" dirty="0" smtClean="0"/>
              <a:t>- ex ante</a:t>
            </a:r>
          </a:p>
          <a:p>
            <a:pPr algn="ctr"/>
            <a:r>
              <a:rPr lang="hr-HR" dirty="0" smtClean="0"/>
              <a:t>- ex post 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3203848" y="2348880"/>
            <a:ext cx="1440160" cy="22322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Provjera svakog Zahtjeva za nadoknadom sredstava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4860032" y="2348880"/>
            <a:ext cx="1080120" cy="22322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Provjera napretka projekta (provjera na licu mjesta)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6228184" y="2348880"/>
            <a:ext cx="1152128" cy="22322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Provjera nakon dovršetka projekta</a:t>
            </a:r>
            <a:endParaRPr lang="hr-HR" dirty="0"/>
          </a:p>
        </p:txBody>
      </p:sp>
      <p:sp>
        <p:nvSpPr>
          <p:cNvPr id="9" name="Strelica udesno 8"/>
          <p:cNvSpPr/>
          <p:nvPr/>
        </p:nvSpPr>
        <p:spPr>
          <a:xfrm>
            <a:off x="1403648" y="3212976"/>
            <a:ext cx="4320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Strelica udesno 9"/>
          <p:cNvSpPr/>
          <p:nvPr/>
        </p:nvSpPr>
        <p:spPr>
          <a:xfrm>
            <a:off x="2915816" y="3212976"/>
            <a:ext cx="4320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Strelica udesno 10"/>
          <p:cNvSpPr/>
          <p:nvPr/>
        </p:nvSpPr>
        <p:spPr>
          <a:xfrm>
            <a:off x="4572000" y="3212976"/>
            <a:ext cx="4320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Strelica udesno 11"/>
          <p:cNvSpPr/>
          <p:nvPr/>
        </p:nvSpPr>
        <p:spPr>
          <a:xfrm>
            <a:off x="5868144" y="3212976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3563888" y="1700808"/>
            <a:ext cx="3168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dirty="0" smtClean="0"/>
              <a:t>P r o v j e r e :</a:t>
            </a:r>
            <a:endParaRPr lang="hr-HR" sz="24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tx1"/>
                </a:solidFill>
              </a:rPr>
              <a:t>Verifikacija</a:t>
            </a:r>
            <a:br>
              <a:rPr lang="hr-HR" b="1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sz="2000" b="1" dirty="0"/>
              <a:t>Provjera provedenog postupka javne nabave:</a:t>
            </a:r>
          </a:p>
          <a:p>
            <a:r>
              <a:rPr lang="hr-HR" dirty="0"/>
              <a:t>Provjera </a:t>
            </a:r>
            <a:r>
              <a:rPr lang="hr-HR" dirty="0" smtClean="0"/>
              <a:t>Projektnog Plana </a:t>
            </a:r>
            <a:r>
              <a:rPr lang="hr-HR" dirty="0"/>
              <a:t>nabave</a:t>
            </a:r>
          </a:p>
          <a:p>
            <a:r>
              <a:rPr lang="hr-HR" dirty="0"/>
              <a:t>Provjera dokumentacije za nadmetanje</a:t>
            </a:r>
          </a:p>
          <a:p>
            <a:r>
              <a:rPr lang="hr-HR" dirty="0"/>
              <a:t>Provjera postupka nabave</a:t>
            </a:r>
          </a:p>
          <a:p>
            <a:r>
              <a:rPr lang="hr-HR" dirty="0" smtClean="0"/>
              <a:t>„Bagatelna nabava”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560470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reškanje">
  <a:themeElements>
    <a:clrScheme name="Mreškanj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Mreškanje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reškanj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škanj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škanj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škanj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škanj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škanj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škanj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škanj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eškanj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5365</TotalTime>
  <Words>1528</Words>
  <Application>Microsoft Office PowerPoint</Application>
  <PresentationFormat>Prikaz na zaslonu (4:3)</PresentationFormat>
  <Paragraphs>247</Paragraphs>
  <Slides>23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Wingdings 3</vt:lpstr>
      <vt:lpstr>1_Mreškanje</vt:lpstr>
      <vt:lpstr>Facet</vt:lpstr>
      <vt:lpstr>Posredničko tijelo 2 PT2</vt:lpstr>
      <vt:lpstr>Provjere</vt:lpstr>
      <vt:lpstr>Sadržaj:</vt:lpstr>
      <vt:lpstr>Uspostava sustava za programsko razdoblje 2014 - 2020</vt:lpstr>
      <vt:lpstr>Uspostava sustava za programsko razdoblje 2014 - 2020</vt:lpstr>
      <vt:lpstr> </vt:lpstr>
      <vt:lpstr>Postupak sklapanja Ugovora</vt:lpstr>
      <vt:lpstr> Verifikacija   </vt:lpstr>
      <vt:lpstr>Verifikacija </vt:lpstr>
      <vt:lpstr> Kontrola nabave</vt:lpstr>
      <vt:lpstr> Ex ante provjera nabave</vt:lpstr>
      <vt:lpstr> Kontrola nabave – ex ante</vt:lpstr>
      <vt:lpstr> Kontrola nabave – ex post </vt:lpstr>
      <vt:lpstr> Kontrola nabave – ex post </vt:lpstr>
      <vt:lpstr> Verifikacija - plaćanja </vt:lpstr>
      <vt:lpstr> Verifikacija - plaćanja </vt:lpstr>
      <vt:lpstr> Verifikacija</vt:lpstr>
      <vt:lpstr> Provjera zahtjeva za nadoknadom sredstava,   </vt:lpstr>
      <vt:lpstr>Provjera na licu mjesta (5) </vt:lpstr>
      <vt:lpstr>Provjera nakon dovršetka  projekta (ex-post) </vt:lpstr>
      <vt:lpstr>Proces plaćanja</vt:lpstr>
      <vt:lpstr>Povrati</vt:lpstr>
      <vt:lpstr> Hvala na pažnji! </vt:lpstr>
    </vt:vector>
  </TitlesOfParts>
  <Company>FZOEU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jboko</dc:creator>
  <cp:lastModifiedBy>Predrag Čuljak</cp:lastModifiedBy>
  <cp:revision>636</cp:revision>
  <dcterms:created xsi:type="dcterms:W3CDTF">2008-04-09T07:51:30Z</dcterms:created>
  <dcterms:modified xsi:type="dcterms:W3CDTF">2016-06-17T12:43:49Z</dcterms:modified>
</cp:coreProperties>
</file>