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95" r:id="rId3"/>
    <p:sldId id="319" r:id="rId4"/>
    <p:sldId id="320" r:id="rId5"/>
    <p:sldId id="321" r:id="rId6"/>
    <p:sldId id="322" r:id="rId7"/>
    <p:sldId id="323" r:id="rId8"/>
    <p:sldId id="299" r:id="rId9"/>
    <p:sldId id="301" r:id="rId10"/>
    <p:sldId id="302" r:id="rId11"/>
    <p:sldId id="303" r:id="rId12"/>
    <p:sldId id="300" r:id="rId13"/>
    <p:sldId id="333" r:id="rId14"/>
    <p:sldId id="334" r:id="rId15"/>
    <p:sldId id="335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275" r:id="rId2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39"/>
    <a:srgbClr val="F0CC17"/>
    <a:srgbClr val="863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77592" autoAdjust="0"/>
  </p:normalViewPr>
  <p:slideViewPr>
    <p:cSldViewPr snapToObjects="1">
      <p:cViewPr varScale="1">
        <p:scale>
          <a:sx n="55" d="100"/>
          <a:sy n="55" d="100"/>
        </p:scale>
        <p:origin x="-17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578D-0ABD-4528-A16A-BCF5234341F8}" type="datetimeFigureOut">
              <a:rPr lang="hr-HR" smtClean="0"/>
              <a:t>14.12.2016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F815-0BFE-4C05-BC05-B5BEB60C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703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84D21-7A05-466A-96A0-4A397ABC7796}" type="datetimeFigureOut">
              <a:rPr lang="hr-HR" smtClean="0"/>
              <a:t>14.12.2016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A94B-C052-4577-89A1-E3C1A52E08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7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A94B-C052-4577-89A1-E3C1A52E08A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47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E315-0205-4963-9A40-FFF4D411EA64}" type="datetime1">
              <a:rPr lang="sr-Latn-RS" smtClean="0"/>
              <a:t>14.12.2016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69CC-5836-4947-86F1-9915AB88EC0F}" type="datetime1">
              <a:rPr lang="sr-Latn-RS" smtClean="0"/>
              <a:t>14.12.2016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84B8-DBBC-469D-A98D-31E4E3F607E0}" type="datetime1">
              <a:rPr lang="sr-Latn-RS" smtClean="0"/>
              <a:t>14.12.2016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C21C-A36E-40E7-AD75-EA05BFF02EF2}" type="datetime1">
              <a:rPr lang="sr-Latn-RS" smtClean="0"/>
              <a:t>14.12.2016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640D-D389-4A74-824A-79E1DC69FE90}" type="datetime1">
              <a:rPr lang="sr-Latn-RS" smtClean="0"/>
              <a:t>14.12.2016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AEE4-29F1-41B2-962D-1AA214924FA4}" type="datetime1">
              <a:rPr lang="sr-Latn-RS" smtClean="0"/>
              <a:t>14.12.2016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5034-5D08-47DA-8833-6F43AC83F3EA}" type="datetime1">
              <a:rPr lang="sr-Latn-RS" smtClean="0"/>
              <a:t>14.12.2016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0E17-2B96-43BA-96D3-5669C52DF5A0}" type="datetime1">
              <a:rPr lang="sr-Latn-RS" smtClean="0"/>
              <a:t>14.12.2016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31C3-5D48-4AD0-8772-0D139AE84E8A}" type="datetime1">
              <a:rPr lang="sr-Latn-RS" smtClean="0"/>
              <a:t>14.12.2016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9926-1BFD-4DCE-AAF5-B000ACF088D2}" type="datetime1">
              <a:rPr lang="sr-Latn-RS" smtClean="0"/>
              <a:t>14.12.2016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513A-318A-4228-B29B-9E708D09F40D}" type="datetime1">
              <a:rPr lang="sr-Latn-RS" smtClean="0"/>
              <a:t>14.12.2016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43F71-CB20-4491-9B46-869384BCA8D0}" type="datetime1">
              <a:rPr lang="sr-Latn-RS" smtClean="0"/>
              <a:t>14.12.2016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69" y="1905001"/>
            <a:ext cx="2330413" cy="4953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" y="5589240"/>
            <a:ext cx="7504329" cy="12687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42245" y="3501008"/>
            <a:ext cx="3962400" cy="3962400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5610" y="1776979"/>
            <a:ext cx="4780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Energetska obnova zgrada i korištenje obnovljivih izvora energije u javnim ustanovama koje obavljaju djelatnost odgoja i obrazovanja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10" name="AutoShape 8" descr="https://image.freepik.com/free-vector/blue-buildings_23-21475052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2517674" y="2990135"/>
            <a:ext cx="5294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kern="1000" dirty="0">
                <a:solidFill>
                  <a:srgbClr val="FF0000"/>
                </a:solidFill>
              </a:rPr>
              <a:t>POSTUPCI </a:t>
            </a:r>
            <a:r>
              <a:rPr lang="hr-HR" sz="3200" b="1" kern="1000" dirty="0" smtClean="0">
                <a:solidFill>
                  <a:srgbClr val="FF0000"/>
                </a:solidFill>
              </a:rPr>
              <a:t> JAVNE NABAVE </a:t>
            </a:r>
            <a:r>
              <a:rPr lang="hr-HR" sz="3200" b="1" kern="1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hr-HR" sz="3200" kern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5" descr="logo_horizontaln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" y="335334"/>
            <a:ext cx="2609161" cy="676374"/>
          </a:xfrm>
          <a:prstGeom prst="rect">
            <a:avLst/>
          </a:prstGeom>
        </p:spPr>
      </p:pic>
      <p:pic>
        <p:nvPicPr>
          <p:cNvPr id="15" name="Picture 5" descr="logo_horizontaln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" y="335334"/>
            <a:ext cx="2609161" cy="676374"/>
          </a:xfrm>
          <a:prstGeom prst="rect">
            <a:avLst/>
          </a:prstGeom>
        </p:spPr>
      </p:pic>
      <p:sp>
        <p:nvSpPr>
          <p:cNvPr id="18" name="Rectangle 5"/>
          <p:cNvSpPr/>
          <p:nvPr/>
        </p:nvSpPr>
        <p:spPr>
          <a:xfrm>
            <a:off x="305948" y="1776979"/>
            <a:ext cx="2321836" cy="2372101"/>
          </a:xfrm>
          <a:prstGeom prst="rect">
            <a:avLst/>
          </a:prstGeom>
          <a:solidFill>
            <a:srgbClr val="008F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hr-H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FOND ZA ZAŠTITU OKOLIŠA I ENERGETSKU UČINKOVITOST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" name="Picture 2" descr="paper clip priorite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" y="1122114"/>
            <a:ext cx="914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627784" y="3595542"/>
            <a:ext cx="4735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TEMELJEM JAVNOG POZIVA MINISTARSTVA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GRADITELJSTVA I PROSTORNOG UREĐENJA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 descr="https://dozvola.mgipu.hr/DozvolaThemeJavno-theme/images/custom/grb_hrvatsk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4405" y="380040"/>
            <a:ext cx="399444" cy="52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niOkvir 21"/>
          <p:cNvSpPr txBox="1"/>
          <p:nvPr/>
        </p:nvSpPr>
        <p:spPr>
          <a:xfrm>
            <a:off x="7213158" y="416679"/>
            <a:ext cx="187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HRVATSKA</a:t>
            </a:r>
          </a:p>
          <a:p>
            <a:pPr algn="ctr"/>
            <a:r>
              <a:rPr lang="hr-HR" sz="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graditeljstva i </a:t>
            </a:r>
          </a:p>
          <a:p>
            <a:pPr algn="ctr"/>
            <a:r>
              <a:rPr lang="hr-HR" sz="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prostornoga uređenja</a:t>
            </a:r>
            <a:endParaRPr lang="hr-HR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Slikovni rezulta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466" y="4393683"/>
            <a:ext cx="1777926" cy="15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Zaprimanje ponuda i javno otvaranje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92" y="1139358"/>
            <a:ext cx="8342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Izdavanje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potvrda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Omotnice (čuvanje, upisivanje podataka na omotnice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Nazočnost osoba (aktivno sudjelovanje – samo ovlašteni predstavnici javnog naručitelja i ponuditelja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Najmanje dva ovlaštena predstavnika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naručitelja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Vrijeme i mjesto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otvaranja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Redoslijed otvaranja (izmjena ponude, osnovna ponuda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Podaci koji se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čitaju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Propisan sadržaj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zapisnika 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Uručivanje zapisnika</a:t>
            </a:r>
          </a:p>
        </p:txBody>
      </p:sp>
      <p:pic>
        <p:nvPicPr>
          <p:cNvPr id="12290" name="Picture 2" descr="https://waystobuildyourbusiness.com/wp-content/uploads/2014/11/Avoid-These-Direct-Mail-Marketing-Tr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791"/>
            <a:ext cx="3422869" cy="22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Ocjenjivanje ponuda i odabir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1266" name="Picture 2" descr="http://www.eubusiness.com/news-eu/procurement-eu-18hc/image_m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61" y="5303353"/>
            <a:ext cx="1590654" cy="15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1" y="942264"/>
            <a:ext cx="826569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Osigurati stručne osobe ovisno o predmetu nabave (po potrebi i neovisne), ne moraju biti zaposlenici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naručitelja 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Najmanje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j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edan ovlašteni predstavnik javnog naručitelja koji posjeduje važeći certifikat u području javne nabave</a:t>
            </a:r>
          </a:p>
          <a:p>
            <a:pPr>
              <a:spcBef>
                <a:spcPts val="600"/>
              </a:spcBef>
              <a:buClr>
                <a:srgbClr val="008B39"/>
              </a:buClr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Analiza ponuda prema uvjetima iz DZN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: </a:t>
            </a:r>
          </a:p>
          <a:p>
            <a:pPr marL="7429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Traženi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uvjeti i dokumenti </a:t>
            </a:r>
          </a:p>
          <a:p>
            <a:pPr marL="7429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Isključenje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 odbijanje ponuditelja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Obvezna provjera računske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ispravnosti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troškovnika i 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zahtjev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za prihvaćanjem ispravka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računske pogreške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u dopuštenom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roku</a:t>
            </a:r>
          </a:p>
          <a:p>
            <a:pPr marL="7429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Zapisnik o pregledu i ocjeni ponuda</a:t>
            </a:r>
          </a:p>
          <a:p>
            <a:pPr marL="7429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Odluka o odabiru ili odluka o poništenju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postupka</a:t>
            </a:r>
            <a:endParaRPr lang="hr-HR" sz="2000" b="1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lvl="1">
              <a:spcBef>
                <a:spcPts val="600"/>
              </a:spcBef>
              <a:buClr>
                <a:srgbClr val="008B39"/>
              </a:buClr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b="1" u="sng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Pohranjivanje dokumentacije</a:t>
            </a:r>
            <a:endParaRPr lang="hr-HR" sz="2000" u="sng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lvl="1">
              <a:spcBef>
                <a:spcPts val="600"/>
              </a:spcBef>
              <a:buClr>
                <a:srgbClr val="008B39"/>
              </a:buClr>
            </a:pP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1268" name="Picture 4" descr="http://modelocartas.com/wp-content/uploads/2015/04/cancel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92" y="5728190"/>
            <a:ext cx="1317626" cy="7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pic>
        <p:nvPicPr>
          <p:cNvPr id="8194" name="Picture 2" descr="http://www.intercitypost.com/sites/intercitypost/files/images/sto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792" y="190271"/>
            <a:ext cx="1751838" cy="17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Nedopuštena postupanja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93" y="1016946"/>
            <a:ext cx="73340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eliminacija natjecatelja / ponuditelja na temelju nezakonitih kriterija odabira, 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nejednako postupanje prema ponuditeljima tijekom ocjenjivanja,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prihvaćanje ponuditelja koji su trebali biti eliminirani u fazi odabira ponuditelja,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izmjena ponuda tijekom ocjenjivanja,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pregovaranje tijekom postupka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pregleda i ocjene ponude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pogreške u izračunu pri zbrajanju bodova i rangiranju ponuda,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odbijanje neuobičajeno niskih ponuda bez opravdanja / eliminacija ponuda zbog preniske cijene, iako za to nisu unaprijed utvrđeni kriteriji ili metodologija, potrebno pojašnjenje prije odbijanja radi nisko ponuđene cijene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- svakako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to naznačiti 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DZN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NEPRAVILNOSTI I PRIJEVARE U JN - COCOF (Smjernice Europske Komisije za utvrđivanje financijskih ispravaka)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94" y="1003767"/>
            <a:ext cx="819817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Smjernice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za utvrđivanje financijskih ispravaka koje u slučaju nepoštovanja pravila o javnoj nabavi Komisija primjenjuje na izdatke koje u okviru podijeljenog upravljanja financira 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Unija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Postotci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financijskih korekcija (5 , 10, 25 i 100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%)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,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vezane za javnu nabavu (COCOF guide)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- 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kad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nije moguće 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utvrditi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financijske implikacije nepravilnosti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Najveći postotak prijavljenih nepravilnosti u postupcima JN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Tijekom ex post kontrole nabave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Zaštita Europskih sredstava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Nepravilnost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nije nužno isto što i prijevara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Prijevara se može definirati kao namjerno počinjena nepravilnost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Prijevara nije nužno isto što i korupcija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Korupcija podrazumijeva sporazum između barem dvaju partnera 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i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neku vrstu 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mita/plaćanja/koristi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endParaRPr lang="vi-VN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24660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Nepravilnosti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293" y="1016946"/>
            <a:ext cx="78615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B39"/>
              </a:buClr>
            </a:pP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Prijevara 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se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može 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dogoditi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 slijedećim slučajevima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:</a:t>
            </a:r>
            <a:endParaRPr lang="hr-HR" sz="28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>
              <a:buClr>
                <a:srgbClr val="008B39"/>
              </a:buClr>
            </a:pPr>
            <a:endParaRPr lang="vi-VN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Namjerna manipulacija računima i situacijama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Pronevjera materijalne ili nematerijalne imovine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Manipulacija ponudama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Neopravdano napuhivanje cijena i troškova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Zaobilaženje procedura javne nabave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Frizirani računi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Isporuka niže kvalitete od 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ugovorene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Nepravilnosti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293" y="1016946"/>
            <a:ext cx="78186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B39"/>
              </a:buClr>
            </a:pP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Korupcija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se može pojaviti u slijedećim situacijama: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8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Sukob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interesa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Davanje ili primanje mita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Neopravdan utjecaj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Ucjena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Prijevara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Krađa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Neopravdani troškovi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Krivotvorenje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Nepotizam i pogodovanje</a:t>
            </a: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10587" y="493389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Izračun procijenjene vrijednosti nabave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316" y="1382346"/>
            <a:ext cx="808413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Kod izračuna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procijenjene vrijednosti nabave zbrajaju se iznosi za robe, radove i usluge za sve aktivnosti kojima se ostvaruje energetska obnova - mjere kojima se postiže energetska obnova, odnosno ostvaruju uštede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energije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Jedan predmet nabave: ovojnica, grijanje, rasvjeta, korištenje OIE, upravljanje i automatizacija, daljinsko očitanje, horizontalne mjere…</a:t>
            </a: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61588" y="4286976"/>
            <a:ext cx="76108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VAŽNO! </a:t>
            </a:r>
            <a:r>
              <a:rPr lang="hr-HR" sz="2200" dirty="0">
                <a:solidFill>
                  <a:srgbClr val="FF0000"/>
                </a:solidFill>
              </a:rPr>
              <a:t>PREDMET NABAVE SE MOŽE PODIJELITI NA GRUPE I OMOGUĆITI NUĐENJE PO GRUPAMA, ALI SE UVIJEK PRIMJENJUJE POSTUPAK NABAVE </a:t>
            </a:r>
            <a:r>
              <a:rPr lang="hr-HR" sz="2200" dirty="0" smtClean="0">
                <a:solidFill>
                  <a:srgbClr val="FF0000"/>
                </a:solidFill>
              </a:rPr>
              <a:t>KOJI </a:t>
            </a:r>
            <a:r>
              <a:rPr lang="hr-HR" sz="2200" dirty="0">
                <a:solidFill>
                  <a:srgbClr val="FF0000"/>
                </a:solidFill>
              </a:rPr>
              <a:t>JE PROPISAN ZA </a:t>
            </a:r>
            <a:r>
              <a:rPr lang="hr-HR" sz="2200" b="1" dirty="0">
                <a:solidFill>
                  <a:srgbClr val="FF0000"/>
                </a:solidFill>
              </a:rPr>
              <a:t>UKUPNU </a:t>
            </a:r>
            <a:r>
              <a:rPr lang="hr-HR" sz="2200" b="1" dirty="0" smtClean="0">
                <a:solidFill>
                  <a:srgbClr val="FF0000"/>
                </a:solidFill>
              </a:rPr>
              <a:t>PROCIJENJENU </a:t>
            </a:r>
            <a:r>
              <a:rPr lang="hr-HR" sz="2200" b="1" dirty="0">
                <a:solidFill>
                  <a:srgbClr val="FF0000"/>
                </a:solidFill>
              </a:rPr>
              <a:t>VRIJEDNOST PREDMETA NABAVE.</a:t>
            </a:r>
          </a:p>
        </p:txBody>
      </p:sp>
    </p:spTree>
    <p:extLst>
      <p:ext uri="{BB962C8B-B14F-4D97-AF65-F5344CB8AC3E}">
        <p14:creationId xmlns:p14="http://schemas.microsoft.com/office/powerpoint/2010/main" val="34968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Dijeljenje predmeta nabave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09" y="1213491"/>
            <a:ext cx="77095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B39"/>
              </a:buClr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Dijeljenjem nabave se ne smatra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provođenje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</a:rPr>
              <a:t>posebnih postupaka nabave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za: </a:t>
            </a:r>
            <a:endParaRPr lang="hr-HR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</a:rPr>
              <a:t>Energetski pregled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zgrade i izradu energetskog certifikata</a:t>
            </a: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Pripremu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</a:rPr>
              <a:t>projektne dokumentacije -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izradu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</a:rPr>
              <a:t>glavnog projekta energetske obnove zgrade i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elaborata,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</a:rPr>
              <a:t>ako je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primjenjivo</a:t>
            </a: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Stručni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</a:rPr>
              <a:t>nadzor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građenja</a:t>
            </a:r>
            <a:endParaRPr lang="hr-HR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</a:rPr>
              <a:t>Projektantski nadzor, ako je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primjenjivo</a:t>
            </a:r>
            <a:endParaRPr lang="hr-HR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Uslugu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</a:rPr>
              <a:t>koordinatora zaštite na radu, ako je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primjenjivo</a:t>
            </a:r>
            <a:endParaRPr lang="hr-HR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Promidžbu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</a:rPr>
              <a:t>i vidljivost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projekta</a:t>
            </a: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Upravljanje projektom i administracija</a:t>
            </a:r>
            <a:endParaRPr lang="hr-HR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/>
          </a:p>
          <a:p>
            <a:pPr>
              <a:buClr>
                <a:srgbClr val="008B39"/>
              </a:buClr>
            </a:pPr>
            <a:endParaRPr lang="hr-HR" sz="2200" dirty="0"/>
          </a:p>
          <a:p>
            <a:pPr marL="3429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Vaši postupci javne nabave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09" y="1213491"/>
            <a:ext cx="657688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B39"/>
              </a:buClr>
              <a:buAutoNum type="arabicPeriod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već provedeni:</a:t>
            </a:r>
          </a:p>
          <a:p>
            <a:pPr marL="914400" lvl="1" indent="-457200">
              <a:buClr>
                <a:srgbClr val="008B39"/>
              </a:buCl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Do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iznosa na koje se ne primjenjuje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ZJN</a:t>
            </a:r>
          </a:p>
          <a:p>
            <a:pPr marL="1371600" lvl="2" indent="-457200">
              <a:buClr>
                <a:srgbClr val="008B39"/>
              </a:buClr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manje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od 200.000  kn za robe i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usluge</a:t>
            </a:r>
          </a:p>
          <a:p>
            <a:pPr marL="1371600" lvl="2" indent="-457200">
              <a:buClr>
                <a:srgbClr val="008B39"/>
              </a:buClr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manje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od 500.000  kn za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radove</a:t>
            </a:r>
          </a:p>
          <a:p>
            <a:pPr marL="914400" lvl="1" indent="-457200">
              <a:buClr>
                <a:srgbClr val="008B39"/>
              </a:buCl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Za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male i velike vrijednosti nabave prema ZJN </a:t>
            </a:r>
          </a:p>
          <a:p>
            <a:pPr marL="914400" lvl="1" indent="-457200">
              <a:buClr>
                <a:srgbClr val="008B39"/>
              </a:buClr>
              <a:buFont typeface="Arial" panose="020B0604020202020204" pitchFamily="34" charset="0"/>
              <a:buChar char="•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57200" indent="-457200">
              <a:buClr>
                <a:srgbClr val="008B39"/>
              </a:buClr>
              <a:buFontTx/>
              <a:buAutoNum type="arabicPeriod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u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tijeku ili će biti provedeni do  kraja 2016.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g.</a:t>
            </a:r>
          </a:p>
          <a:p>
            <a:pPr marL="457200" indent="-457200">
              <a:buClr>
                <a:srgbClr val="008B39"/>
              </a:buClr>
              <a:buFontTx/>
              <a:buAutoNum type="arabicPeriod"/>
            </a:pPr>
            <a:endParaRPr lang="hr-HR" sz="2200" b="1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57200" indent="-457200">
              <a:buClr>
                <a:srgbClr val="008B39"/>
              </a:buClr>
              <a:buFontTx/>
              <a:buAutoNum type="arabicPeriod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od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1. siječnja 2017. 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 stupanja na snagu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novog Zakona o javnoj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nabavi</a:t>
            </a:r>
          </a:p>
          <a:p>
            <a:pPr marL="3429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91" y="1120664"/>
            <a:ext cx="754480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 snazi od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1. siječnja 2017. god.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ekonomski najpovoljnija ponuda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- jedni kriterij za odabir ponude u postupku javne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nabave -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CIJENA MAX 90% 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Europska jedinstvena dokumentacija o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nabavi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ESPD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- izjava gospodarskog subjekta da udovoljava svim traženim uvjetima sposobnosti 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povezivanje registara koje vode javna tijela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(sudski, obrtni, FINA, Porezna uprava, kaznena evidencija i dr.) s Elektroničkim oglasnikom javne nabave Republike Hrvatske 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obveza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prethodnog savjetovanja sa zainteresiranim gospodarskim subjektima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o nacrtu dijela dokumentacije o nabavi u otvorenim ili ograničenim postupcima javne nabave male i velike vrijednosti i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izvješće o tijeku </a:t>
            </a:r>
          </a:p>
          <a:p>
            <a:pPr marL="4320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Pravna </a:t>
            </a:r>
            <a:r>
              <a:rPr lang="hr-HR" sz="3600" b="1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osnova</a:t>
            </a:r>
            <a:endParaRPr lang="hr-HR" sz="3600" b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92" y="1139358"/>
            <a:ext cx="7988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Zakon 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 javnoj nabavi </a:t>
            </a:r>
            <a:endParaRPr lang="hr-HR" sz="28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Interni  akt – Pravilnik o bagatelnoj nabavi</a:t>
            </a:r>
            <a:endParaRPr lang="hr-HR" sz="28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6146" name="Picture 2" descr="http://www.freelanceparalegalsupport.com/yahoo_site_admin/assets/images/Clip_art_scales_of_justice_legal.143115246_st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25" y="2983478"/>
            <a:ext cx="4080295" cy="28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160" y="1139566"/>
            <a:ext cx="754480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nova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izuzeća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od primjene zakona (određene vrste pravnih usluga te zajmovi, odnosno krediti) 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kraći rokovi za dostavu ponuda </a:t>
            </a: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smanjuje se visina jamstva za ozbiljnost ponude s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5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% na 3% 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visina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jamstva za uredno izvršenje ugovora smije iznositi najviše 10% vrijednosti sklopljenog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ugovora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novi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prekršaji : </a:t>
            </a:r>
            <a:endParaRPr lang="hr-HR" sz="2200" b="1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889200" lvl="1" indent="-457200">
              <a:buClr>
                <a:srgbClr val="008B39"/>
              </a:buCl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nije </a:t>
            </a:r>
            <a:r>
              <a:rPr lang="hr-HR" sz="22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donosena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odluka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 odabiru 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889200" lvl="1" indent="-457200">
              <a:buClr>
                <a:srgbClr val="008B39"/>
              </a:buCl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nije potpisivan ugovor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u roku 30 dana 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889200" lvl="1" indent="-457200">
              <a:buClr>
                <a:srgbClr val="008B39"/>
              </a:buCl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nije objavljen ugovor u roku od 30 dana od sklapanja</a:t>
            </a: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91" y="1120664"/>
            <a:ext cx="81208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jedinstveni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rok za žalbu od 10 dana i rok mirovanja od 15 dana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neovisno o vrsti postupka (nabava male ili velike vrijednosti) 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propisuje se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fiksni iznos naknade za pokretanje žalbenog postupka za žalbu na dokumentaciju o nabavi </a:t>
            </a:r>
            <a:endParaRPr lang="hr-HR" sz="2200" b="1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žalitelja se oslobađa od plaćanja upravne pristojbe za žalbu 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partnerstvo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za inovacije - nova vrsta postupka javne nabave u cilju razvoja i nabave inovativne robe, radova ili usluga 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91" y="1120664"/>
            <a:ext cx="812086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nadležnost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Visokog upravnog suda za rješavanje u upravnim sporovima protiv odluke Državne komisije za kontrolu postupaka javne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nabave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te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objava presuda i rješenja upravnih sudova na internetskim stranicama Državne komisije, bez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anonimnosti</a:t>
            </a:r>
          </a:p>
          <a:p>
            <a:pPr>
              <a:spcBef>
                <a:spcPts val="600"/>
              </a:spcBef>
              <a:buClr>
                <a:srgbClr val="008B39"/>
              </a:buClr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propisuju se određene osobito bitne povrede postupka na koje Državna komisija za kontrolu postupaka javne nabave pazi po službenoj dužnosti neovisno o fazi postupka u kojoj je žalba izjavljena 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Interni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pravilnik o bagatelnoj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nabavi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će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od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1.1.2017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.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biti potrebno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objaviti </a:t>
            </a: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na internetskim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stranicama naručitelja</a:t>
            </a:r>
            <a:endParaRPr lang="hr-HR" sz="22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87" y="1905000"/>
            <a:ext cx="2330413" cy="4953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" y="5548228"/>
            <a:ext cx="7746902" cy="1309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801" y="2814078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5400" b="1" dirty="0">
                <a:solidFill>
                  <a:srgbClr val="0070C0"/>
                </a:solidFill>
                <a:cs typeface="Arial"/>
              </a:rPr>
              <a:t>Hvala na </a:t>
            </a:r>
            <a:r>
              <a:rPr lang="ta-IN" sz="5400" b="1" dirty="0" smtClean="0">
                <a:solidFill>
                  <a:srgbClr val="0070C0"/>
                </a:solidFill>
                <a:cs typeface="Arial"/>
              </a:rPr>
              <a:t>pažnji</a:t>
            </a:r>
            <a:r>
              <a:rPr lang="hr-HR" sz="5400" b="1" dirty="0" smtClean="0">
                <a:solidFill>
                  <a:srgbClr val="0070C0"/>
                </a:solidFill>
                <a:cs typeface="Arial"/>
              </a:rPr>
              <a:t>!</a:t>
            </a:r>
            <a:endParaRPr lang="en-US" sz="54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9" name="Oval 4"/>
          <p:cNvSpPr/>
          <p:nvPr/>
        </p:nvSpPr>
        <p:spPr>
          <a:xfrm>
            <a:off x="6542245" y="3501008"/>
            <a:ext cx="3962400" cy="3962400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02594" y="4001939"/>
            <a:ext cx="1277918" cy="2399683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638194" y="3737408"/>
            <a:ext cx="522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  <a:cs typeface="Arial"/>
              </a:rPr>
              <a:t>obrazovanje.eu@fzoeu.hr</a:t>
            </a:r>
            <a:endParaRPr lang="en-US" sz="2800" b="1" dirty="0">
              <a:solidFill>
                <a:srgbClr val="C00000"/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" y="335334"/>
            <a:ext cx="2609161" cy="676374"/>
          </a:xfrm>
          <a:prstGeom prst="rect">
            <a:avLst/>
          </a:prstGeom>
        </p:spPr>
      </p:pic>
      <p:pic>
        <p:nvPicPr>
          <p:cNvPr id="20" name="Picture 2" descr="https://dozvola.mgipu.hr/DozvolaThemeJavno-theme/images/custom/grb_hrvatsk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1761" y="300884"/>
            <a:ext cx="399444" cy="52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niOkvir 20"/>
          <p:cNvSpPr txBox="1"/>
          <p:nvPr/>
        </p:nvSpPr>
        <p:spPr>
          <a:xfrm>
            <a:off x="7230514" y="337523"/>
            <a:ext cx="187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HRVATSKA</a:t>
            </a:r>
          </a:p>
          <a:p>
            <a:pPr algn="ctr"/>
            <a:r>
              <a:rPr lang="hr-HR" sz="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graditeljstva i </a:t>
            </a:r>
          </a:p>
          <a:p>
            <a:pPr algn="ctr"/>
            <a:r>
              <a:rPr lang="hr-HR" sz="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prostornoga uređenja</a:t>
            </a:r>
            <a:endParaRPr lang="hr-HR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Posredničko tijelo razine 2</a:t>
            </a:r>
            <a:endParaRPr lang="hr-HR" sz="3600" b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4616" y="1495790"/>
            <a:ext cx="192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Provjere</a:t>
            </a:r>
            <a:endParaRPr lang="hr-HR" sz="28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19344" y="2381208"/>
            <a:ext cx="144016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Ugovor o dodjeli bespovratnih sredstava</a:t>
            </a:r>
            <a:endParaRPr lang="hr-HR" b="1" dirty="0"/>
          </a:p>
        </p:txBody>
      </p:sp>
      <p:sp>
        <p:nvSpPr>
          <p:cNvPr id="12" name="Pravokutnik 11"/>
          <p:cNvSpPr/>
          <p:nvPr/>
        </p:nvSpPr>
        <p:spPr>
          <a:xfrm>
            <a:off x="1835696" y="2381652"/>
            <a:ext cx="1440160" cy="2232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Provjera postupka Javne nabave:</a:t>
            </a:r>
          </a:p>
          <a:p>
            <a:pPr algn="ctr"/>
            <a:r>
              <a:rPr lang="hr-HR" b="1" dirty="0" smtClean="0"/>
              <a:t>- ex ante</a:t>
            </a:r>
          </a:p>
          <a:p>
            <a:pPr algn="ctr"/>
            <a:r>
              <a:rPr lang="hr-HR" b="1" dirty="0" smtClean="0"/>
              <a:t>- ex post </a:t>
            </a:r>
            <a:endParaRPr lang="hr-HR" b="1" dirty="0"/>
          </a:p>
        </p:txBody>
      </p:sp>
      <p:sp>
        <p:nvSpPr>
          <p:cNvPr id="13" name="Pravokutnik 12"/>
          <p:cNvSpPr/>
          <p:nvPr/>
        </p:nvSpPr>
        <p:spPr>
          <a:xfrm>
            <a:off x="3659054" y="2381652"/>
            <a:ext cx="1489010" cy="22322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Provjera svakog Zahtjeva za nadoknadom sredstava</a:t>
            </a:r>
            <a:endParaRPr lang="hr-HR" b="1" dirty="0"/>
          </a:p>
        </p:txBody>
      </p:sp>
      <p:sp>
        <p:nvSpPr>
          <p:cNvPr id="14" name="Pravokutnik 13"/>
          <p:cNvSpPr/>
          <p:nvPr/>
        </p:nvSpPr>
        <p:spPr>
          <a:xfrm>
            <a:off x="5588920" y="2381208"/>
            <a:ext cx="1503360" cy="22322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Provjera napretka projekta (provjera na licu mjesta)</a:t>
            </a:r>
            <a:endParaRPr lang="hr-HR" b="1" dirty="0"/>
          </a:p>
        </p:txBody>
      </p:sp>
      <p:sp>
        <p:nvSpPr>
          <p:cNvPr id="15" name="Pravokutnik 14"/>
          <p:cNvSpPr/>
          <p:nvPr/>
        </p:nvSpPr>
        <p:spPr>
          <a:xfrm>
            <a:off x="7545274" y="2381652"/>
            <a:ext cx="1509106" cy="22322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Provjera nakon dovršetka projekta</a:t>
            </a:r>
            <a:endParaRPr lang="hr-HR" b="1" dirty="0"/>
          </a:p>
        </p:txBody>
      </p:sp>
      <p:sp>
        <p:nvSpPr>
          <p:cNvPr id="16" name="Strelica udesno 15"/>
          <p:cNvSpPr/>
          <p:nvPr/>
        </p:nvSpPr>
        <p:spPr>
          <a:xfrm>
            <a:off x="1475656" y="3212976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desno 16"/>
          <p:cNvSpPr/>
          <p:nvPr/>
        </p:nvSpPr>
        <p:spPr>
          <a:xfrm>
            <a:off x="3275856" y="3212976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desno 17"/>
          <p:cNvSpPr/>
          <p:nvPr/>
        </p:nvSpPr>
        <p:spPr>
          <a:xfrm>
            <a:off x="5142957" y="3212976"/>
            <a:ext cx="5091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desno 18"/>
          <p:cNvSpPr/>
          <p:nvPr/>
        </p:nvSpPr>
        <p:spPr>
          <a:xfrm>
            <a:off x="7092280" y="3212976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https://www.municipalidadchepica.cl/web2.0/images/sampledata/Contr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00" y="260581"/>
            <a:ext cx="2121071" cy="21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Kontrola nabave – </a:t>
            </a:r>
            <a:r>
              <a:rPr lang="hr-HR" sz="3600" b="1" i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ex post </a:t>
            </a:r>
            <a:endParaRPr lang="hr-HR" sz="3600" b="1" i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"/>
          <p:cNvSpPr txBox="1"/>
          <p:nvPr/>
        </p:nvSpPr>
        <p:spPr>
          <a:xfrm>
            <a:off x="550293" y="1139358"/>
            <a:ext cx="7550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Provjera postupaka nabave - pregled dokumentacije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nabave (DN) nakon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završetka postupka nabave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Svrha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: je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li provedeni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postupak u skladu sa Zakonom o javnoj nabavi, EU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direktivama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 internim aktima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bavijest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 nabavi/poziv na nadmetanje, tehničke specifikacije, ugovore o nabavi, pojašnjenja u pogledu ND-a i tijekom procesa pregledavanja i ocjenjivanja ponuda (ako postoje), prigovore (ako postoje), izvještaj o ocjenjivanju ponuda, druge relevantne dokumente (ako postoje)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Donosi se odluka o tome jesu li postupci nabave sukladni s ugovorom o dodjeli bespovratnih sredstava, pravilima Europske komisije (EK) o javnoj nabavi i Zakonom o javnoj nabavi ili nisu</a:t>
            </a:r>
          </a:p>
        </p:txBody>
      </p:sp>
      <p:pic>
        <p:nvPicPr>
          <p:cNvPr id="3074" name="Picture 2" descr="https://solealatinoamerica.files.wordpress.com/2014/06/monitore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32" y="5294473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Kontrola nabave – </a:t>
            </a:r>
            <a:r>
              <a:rPr lang="hr-HR" sz="3600" b="1" i="1" dirty="0">
                <a:solidFill>
                  <a:schemeClr val="tx2">
                    <a:lumMod val="75000"/>
                  </a:schemeClr>
                </a:solidFill>
                <a:cs typeface="Arial"/>
              </a:rPr>
              <a:t>ex post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endParaRPr lang="hr-HR" sz="3600" b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"/>
          <p:cNvSpPr txBox="1"/>
          <p:nvPr/>
        </p:nvSpPr>
        <p:spPr>
          <a:xfrm>
            <a:off x="550293" y="1139358"/>
            <a:ext cx="72383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Naglasak na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sljedeće: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da nije bilo umjetne podjele nabava;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da su kriteriji odabira i kriteriji dodjele ugovora u skladu s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temeljnim načelima Ugovora o osnivanju Europske zajednice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(transparentnost, zabrana diskriminacije, jednako postupanje);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tehničke specifikacije nisu diskriminirajuće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da su kriteriji odabira i kriteriji dodjele ugovora ispravno primijenjeni tijekom postupka nabave;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da su kriteriji odabira i kriteriji dodjele ugovora objavljeni u tehničkim specifikacijama u obavijesti o nabavi;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postoji dokumentacija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 odlukama koje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su donijeli ovlašteni  predstavnici naručitelja (revizijski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trag).</a:t>
            </a:r>
          </a:p>
        </p:txBody>
      </p:sp>
    </p:spTree>
    <p:extLst>
      <p:ext uri="{BB962C8B-B14F-4D97-AF65-F5344CB8AC3E}">
        <p14:creationId xmlns:p14="http://schemas.microsoft.com/office/powerpoint/2010/main" val="41961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Načela javne nabave</a:t>
            </a:r>
          </a:p>
        </p:txBody>
      </p:sp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"/>
          <p:cNvSpPr txBox="1"/>
          <p:nvPr/>
        </p:nvSpPr>
        <p:spPr>
          <a:xfrm>
            <a:off x="550293" y="1139358"/>
            <a:ext cx="8054155" cy="339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racionalnog i efikasnog trošenja javnih sredstava </a:t>
            </a: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slobodnog kretanja roba i usluga te načelo slobode poslovnog </a:t>
            </a:r>
            <a:r>
              <a:rPr lang="hr-HR" sz="2200" dirty="0" err="1">
                <a:solidFill>
                  <a:schemeClr val="accent1">
                    <a:lumMod val="75000"/>
                  </a:schemeClr>
                </a:solidFill>
                <a:ea typeface="Calibri"/>
              </a:rPr>
              <a:t>nastana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 </a:t>
            </a: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jednakog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tretmana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i nediskriminacije </a:t>
            </a: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transparentnosti </a:t>
            </a: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uzajamnog priznavanja 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</a:t>
            </a:r>
            <a:r>
              <a:rPr lang="hr-HR" sz="22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zaštite tržišnog natjecanja 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  <a:ea typeface="Calibri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ačelo razmjernosti (proporcionalnosti)</a:t>
            </a:r>
            <a:endParaRPr lang="hr-HR" sz="2200" dirty="0">
              <a:solidFill>
                <a:schemeClr val="accent1">
                  <a:lumMod val="75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7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Izbjegavanje sukoba interesa</a:t>
            </a:r>
          </a:p>
        </p:txBody>
      </p:sp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"/>
          <p:cNvSpPr txBox="1"/>
          <p:nvPr/>
        </p:nvSpPr>
        <p:spPr>
          <a:xfrm>
            <a:off x="550293" y="1139358"/>
            <a:ext cx="769411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Sukladno članku 13. stavak 9. točka 1. Zakona o javnoj nabavi („Narodne novine“ broj: 90/11,83/13, 143/13 i 13/14)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Izjave o sprječavanju sukoba interesa: </a:t>
            </a:r>
          </a:p>
          <a:p>
            <a:pPr marL="742950" lvl="1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za ovlaštene osobe koje provode postupak nabave</a:t>
            </a:r>
          </a:p>
          <a:p>
            <a:pPr marL="742950" lvl="1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za čelnika tijela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Objava gospodarskih subjekata u Dokumentaciji za koje postoje sukob interesa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Situacija u kojoj zaposlenik naručitelja: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može utjecati na rezultat procedure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ima direktni ili indirektni financijski, ekonomski ili drugi osobni interes koji bi se mogao shvatiti kao utjecaj na njihovu nepristranost i neovisnost u kontekstu procedure javne nabave.</a:t>
            </a:r>
          </a:p>
        </p:txBody>
      </p:sp>
      <p:pic>
        <p:nvPicPr>
          <p:cNvPr id="9" name="Picture 2" descr="https://www.lawlytics.com/wp-content/uploads/2015/08/tug-of-wa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45247"/>
            <a:ext cx="2331011" cy="11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7" y="178713"/>
            <a:ext cx="715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Nedopuštena postupanja kod objave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293" y="1176467"/>
            <a:ext cx="762210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umjetna podjele nabava (cjepkanje predmeta nabave)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nedopušteni kriteriji odabira 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diskriminirajuće tehničke specifikacije 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neobjavljivanje i neprimjenjivanje kriterija odabira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nedostatak potrebnih evidencija 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propuštanje objave poziva na nadmetanje, ako je potrebno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nepoštovanje minimalnih rokova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propuštanje oznaka da se projekt financira sredstvima EU,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neobjavljivanje izmjene dokumentacije i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neproduživanje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roka za dostavu ponuda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diskriminirajuća komunikacija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(ne telefonom)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8194" name="Picture 2" descr="http://www.intercitypost.com/sites/intercitypost/files/images/sto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950" y="825044"/>
            <a:ext cx="1750504" cy="17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272689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Sadržaj dokumentacije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315" y="935502"/>
            <a:ext cx="857898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Opis predmeta nabave</a:t>
            </a: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Procijenjena vrijednost nabave</a:t>
            </a: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Mjesto i rok izvršenja</a:t>
            </a: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Razlozi isključenja ponuditelja –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obvezni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i ostali razlozi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Dokazi sposobnosti: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pravna i poslovna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tehnička i stručna, financijska, dopuna i pojašnjenja dokaza sposobnosti</a:t>
            </a: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Sadržaj ponude, oblik, način izrade i način dostave ponuda</a:t>
            </a: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Način izračuna cijene ponude</a:t>
            </a: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Kriteriji odabira </a:t>
            </a: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Jamstva – opcija </a:t>
            </a: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Mjesto i datum otvaranje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ponuda,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rok za dostavu ponuda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Način komunikacije</a:t>
            </a:r>
          </a:p>
          <a:p>
            <a:pPr marL="434975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4975" indent="-342900"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9218" name="Picture 2" descr="http://blogs.mtu.edu/improvement/files/2015/11/docum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268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ZGRADE FZOEU" id="{8A89E7C5-83C4-4136-9D26-20B28E2A9349}" vid="{28580945-32CE-4434-823F-973C6BCF26A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ZGRADE FZOEU</Template>
  <TotalTime>1360</TotalTime>
  <Words>1554</Words>
  <Application>Microsoft Office PowerPoint</Application>
  <PresentationFormat>Prikaz na zaslonu (4:3)</PresentationFormat>
  <Paragraphs>196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Fond za zastitu okolisa i energetsku ucinkovitost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Anamarija Brstilo</dc:creator>
  <cp:lastModifiedBy>Helena Svirčević</cp:lastModifiedBy>
  <cp:revision>136</cp:revision>
  <cp:lastPrinted>2016-11-02T12:27:24Z</cp:lastPrinted>
  <dcterms:created xsi:type="dcterms:W3CDTF">2016-10-20T10:31:23Z</dcterms:created>
  <dcterms:modified xsi:type="dcterms:W3CDTF">2016-12-14T08:45:37Z</dcterms:modified>
</cp:coreProperties>
</file>