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8"/>
  </p:notesMasterIdLst>
  <p:handoutMasterIdLst>
    <p:handoutMasterId r:id="rId69"/>
  </p:handoutMasterIdLst>
  <p:sldIdLst>
    <p:sldId id="259" r:id="rId2"/>
    <p:sldId id="260" r:id="rId3"/>
    <p:sldId id="382" r:id="rId4"/>
    <p:sldId id="367" r:id="rId5"/>
    <p:sldId id="383" r:id="rId6"/>
    <p:sldId id="351" r:id="rId7"/>
    <p:sldId id="350" r:id="rId8"/>
    <p:sldId id="264" r:id="rId9"/>
    <p:sldId id="352" r:id="rId10"/>
    <p:sldId id="271" r:id="rId11"/>
    <p:sldId id="263" r:id="rId12"/>
    <p:sldId id="353" r:id="rId13"/>
    <p:sldId id="379" r:id="rId14"/>
    <p:sldId id="378" r:id="rId15"/>
    <p:sldId id="355" r:id="rId16"/>
    <p:sldId id="356" r:id="rId17"/>
    <p:sldId id="357" r:id="rId18"/>
    <p:sldId id="386" r:id="rId19"/>
    <p:sldId id="354" r:id="rId20"/>
    <p:sldId id="267" r:id="rId21"/>
    <p:sldId id="272" r:id="rId22"/>
    <p:sldId id="270" r:id="rId23"/>
    <p:sldId id="402" r:id="rId24"/>
    <p:sldId id="387" r:id="rId25"/>
    <p:sldId id="273" r:id="rId26"/>
    <p:sldId id="388" r:id="rId27"/>
    <p:sldId id="276" r:id="rId28"/>
    <p:sldId id="364" r:id="rId29"/>
    <p:sldId id="365" r:id="rId30"/>
    <p:sldId id="366" r:id="rId31"/>
    <p:sldId id="277" r:id="rId32"/>
    <p:sldId id="384" r:id="rId33"/>
    <p:sldId id="396" r:id="rId34"/>
    <p:sldId id="397" r:id="rId35"/>
    <p:sldId id="398" r:id="rId36"/>
    <p:sldId id="401" r:id="rId37"/>
    <p:sldId id="393" r:id="rId38"/>
    <p:sldId id="394" r:id="rId39"/>
    <p:sldId id="395" r:id="rId40"/>
    <p:sldId id="399" r:id="rId41"/>
    <p:sldId id="315" r:id="rId42"/>
    <p:sldId id="318" r:id="rId43"/>
    <p:sldId id="317" r:id="rId44"/>
    <p:sldId id="320" r:id="rId45"/>
    <p:sldId id="391" r:id="rId46"/>
    <p:sldId id="392" r:id="rId47"/>
    <p:sldId id="325" r:id="rId48"/>
    <p:sldId id="316" r:id="rId49"/>
    <p:sldId id="390" r:id="rId50"/>
    <p:sldId id="321" r:id="rId51"/>
    <p:sldId id="322" r:id="rId52"/>
    <p:sldId id="380" r:id="rId53"/>
    <p:sldId id="319" r:id="rId54"/>
    <p:sldId id="323" r:id="rId55"/>
    <p:sldId id="369" r:id="rId56"/>
    <p:sldId id="370" r:id="rId57"/>
    <p:sldId id="372" r:id="rId58"/>
    <p:sldId id="373" r:id="rId59"/>
    <p:sldId id="374" r:id="rId60"/>
    <p:sldId id="375" r:id="rId61"/>
    <p:sldId id="376" r:id="rId62"/>
    <p:sldId id="377" r:id="rId63"/>
    <p:sldId id="324" r:id="rId64"/>
    <p:sldId id="306" r:id="rId65"/>
    <p:sldId id="400" r:id="rId66"/>
    <p:sldId id="381" r:id="rId6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 Čolak" initials="IČ" lastIdx="41" clrIdx="0">
    <p:extLst>
      <p:ext uri="{19B8F6BF-5375-455C-9EA6-DF929625EA0E}">
        <p15:presenceInfo xmlns:p15="http://schemas.microsoft.com/office/powerpoint/2012/main" userId="S-1-5-21-1645522239-2111687655-725345543-81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28" autoAdjust="0"/>
  </p:normalViewPr>
  <p:slideViewPr>
    <p:cSldViewPr>
      <p:cViewPr varScale="1">
        <p:scale>
          <a:sx n="116" d="100"/>
          <a:sy n="116" d="100"/>
        </p:scale>
        <p:origin x="1446" y="84"/>
      </p:cViewPr>
      <p:guideLst>
        <p:guide orient="horz" pos="2160"/>
        <p:guide pos="2880"/>
      </p:guideLst>
    </p:cSldViewPr>
  </p:slideViewPr>
  <p:outlineViewPr>
    <p:cViewPr>
      <p:scale>
        <a:sx n="33" d="100"/>
        <a:sy n="33" d="100"/>
      </p:scale>
      <p:origin x="48" y="4518"/>
    </p:cViewPr>
  </p:outlineViewPr>
  <p:notesTextViewPr>
    <p:cViewPr>
      <p:scale>
        <a:sx n="1" d="1"/>
        <a:sy n="1" d="1"/>
      </p:scale>
      <p:origin x="0" y="0"/>
    </p:cViewPr>
  </p:notesTextViewPr>
  <p:sorterViewPr>
    <p:cViewPr>
      <p:scale>
        <a:sx n="130" d="100"/>
        <a:sy n="130" d="100"/>
      </p:scale>
      <p:origin x="0" y="-104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2" Type="http://schemas.openxmlformats.org/officeDocument/2006/relationships/hyperlink" Target="http://www.mzos.hr/" TargetMode="External"/><Relationship Id="rId1" Type="http://schemas.openxmlformats.org/officeDocument/2006/relationships/hyperlink" Target="http://www.strukturnifondovi.hr/" TargetMode="External"/></Relationships>
</file>

<file path=ppt/diagrams/_rels/data5.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2" Type="http://schemas.openxmlformats.org/officeDocument/2006/relationships/hyperlink" Target="http://www.mzos.hr/" TargetMode="External"/><Relationship Id="rId1" Type="http://schemas.openxmlformats.org/officeDocument/2006/relationships/hyperlink" Target="http://www.strukturnifondovi.hr/" TargetMode="External"/></Relationships>
</file>

<file path=ppt/diagrams/_rels/drawing5.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39166-B75F-4818-B9EE-A9554435D668}"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F33DF363-7D4B-4A20-94A3-A3E790903E0B}">
      <dgm:prSet phldrT="[Text]" custT="1"/>
      <dgm:spPr/>
      <dgm:t>
        <a:bodyPr/>
        <a:lstStyle/>
        <a:p>
          <a:r>
            <a:rPr lang="hr-HR" sz="1600" dirty="0" smtClean="0">
              <a:solidFill>
                <a:srgbClr val="002060"/>
              </a:solidFill>
            </a:rPr>
            <a:t>Objava natječaja </a:t>
          </a:r>
          <a:r>
            <a:rPr lang="hr-HR" sz="1600" dirty="0" smtClean="0">
              <a:solidFill>
                <a:srgbClr val="C00000"/>
              </a:solidFill>
            </a:rPr>
            <a:t>6.svibnja 2014. godine </a:t>
          </a:r>
          <a:r>
            <a:rPr lang="hr-HR" sz="1600" dirty="0" smtClean="0">
              <a:solidFill>
                <a:srgbClr val="002060"/>
              </a:solidFill>
            </a:rPr>
            <a:t>(</a:t>
          </a:r>
          <a:r>
            <a:rPr lang="hr-HR" sz="1600" dirty="0" smtClean="0">
              <a:solidFill>
                <a:srgbClr val="002060"/>
              </a:solidFill>
              <a:hlinkClick xmlns:r="http://schemas.openxmlformats.org/officeDocument/2006/relationships" r:id="rId1"/>
            </a:rPr>
            <a:t>www.strukturnifondovi.hr</a:t>
          </a:r>
          <a:r>
            <a:rPr lang="hr-HR" sz="1600" dirty="0" smtClean="0">
              <a:solidFill>
                <a:srgbClr val="002060"/>
              </a:solidFill>
            </a:rPr>
            <a:t> i </a:t>
          </a:r>
          <a:r>
            <a:rPr lang="hr-HR" sz="1600" dirty="0" smtClean="0">
              <a:solidFill>
                <a:srgbClr val="002060"/>
              </a:solidFill>
              <a:hlinkClick xmlns:r="http://schemas.openxmlformats.org/officeDocument/2006/relationships" r:id="rId2"/>
            </a:rPr>
            <a:t>www.mzos.hr</a:t>
          </a:r>
          <a:r>
            <a:rPr lang="hr-HR" sz="1600" dirty="0" smtClean="0">
              <a:solidFill>
                <a:srgbClr val="002060"/>
              </a:solidFill>
            </a:rPr>
            <a:t>) </a:t>
          </a:r>
          <a:endParaRPr lang="en-GB" sz="1600" dirty="0">
            <a:solidFill>
              <a:srgbClr val="002060"/>
            </a:solidFill>
          </a:endParaRPr>
        </a:p>
      </dgm:t>
    </dgm:pt>
    <dgm:pt modelId="{0529CDCC-AAAE-45B7-9769-ADABCF0D9782}" type="parTrans" cxnId="{33AE8C56-BA6A-4668-835F-19F678BD7075}">
      <dgm:prSet/>
      <dgm:spPr/>
      <dgm:t>
        <a:bodyPr/>
        <a:lstStyle/>
        <a:p>
          <a:endParaRPr lang="en-GB"/>
        </a:p>
      </dgm:t>
    </dgm:pt>
    <dgm:pt modelId="{CFD7B7A5-53A8-4043-858D-5035345C0E5D}" type="sibTrans" cxnId="{33AE8C56-BA6A-4668-835F-19F678BD7075}">
      <dgm:prSet/>
      <dgm:spPr/>
      <dgm:t>
        <a:bodyPr/>
        <a:lstStyle/>
        <a:p>
          <a:endParaRPr lang="en-GB"/>
        </a:p>
      </dgm:t>
    </dgm:pt>
    <dgm:pt modelId="{6799D60D-BFD1-416C-A749-7B79DE2A72DA}">
      <dgm:prSet phldrT="[Text]" custT="1"/>
      <dgm:spPr/>
      <dgm:t>
        <a:bodyPr/>
        <a:lstStyle/>
        <a:p>
          <a:r>
            <a:rPr lang="hr-HR" sz="1800" dirty="0" smtClean="0">
              <a:solidFill>
                <a:srgbClr val="002060"/>
              </a:solidFill>
            </a:rPr>
            <a:t>Info radionice:</a:t>
          </a:r>
        </a:p>
        <a:p>
          <a:r>
            <a:rPr lang="hr-HR" sz="1600" b="0" dirty="0" smtClean="0">
              <a:solidFill>
                <a:srgbClr val="C00000"/>
              </a:solidFill>
            </a:rPr>
            <a:t>23.svibnja 2014</a:t>
          </a:r>
          <a:r>
            <a:rPr lang="hr-HR" sz="1800" b="0" dirty="0" smtClean="0">
              <a:solidFill>
                <a:srgbClr val="C00000"/>
              </a:solidFill>
            </a:rPr>
            <a:t>.</a:t>
          </a:r>
          <a:r>
            <a:rPr lang="hr-HR" sz="1800" b="1" dirty="0" smtClean="0">
              <a:solidFill>
                <a:srgbClr val="002060"/>
              </a:solidFill>
            </a:rPr>
            <a:t> </a:t>
          </a:r>
        </a:p>
        <a:p>
          <a:r>
            <a:rPr lang="hr-HR" sz="1600" b="1" dirty="0" smtClean="0">
              <a:solidFill>
                <a:srgbClr val="002060"/>
              </a:solidFill>
            </a:rPr>
            <a:t>Ministarstvo znanosti, obrazovanja i sporta, Donje Svetice 38, Zagreb</a:t>
          </a:r>
          <a:endParaRPr lang="en-GB" sz="1600" b="1" dirty="0">
            <a:solidFill>
              <a:srgbClr val="002060"/>
            </a:solidFill>
          </a:endParaRPr>
        </a:p>
      </dgm:t>
    </dgm:pt>
    <dgm:pt modelId="{E5324915-35B0-4EF4-8B97-BD2E2F4A73FD}" type="parTrans" cxnId="{F407A48E-AD94-4EC4-92F3-61338D9FE01C}">
      <dgm:prSet/>
      <dgm:spPr/>
      <dgm:t>
        <a:bodyPr/>
        <a:lstStyle/>
        <a:p>
          <a:endParaRPr lang="en-GB"/>
        </a:p>
      </dgm:t>
    </dgm:pt>
    <dgm:pt modelId="{5D4D6F49-4D16-4DF6-81E9-7A916B49A19D}" type="sibTrans" cxnId="{F407A48E-AD94-4EC4-92F3-61338D9FE01C}">
      <dgm:prSet/>
      <dgm:spPr/>
      <dgm:t>
        <a:bodyPr/>
        <a:lstStyle/>
        <a:p>
          <a:endParaRPr lang="en-GB"/>
        </a:p>
      </dgm:t>
    </dgm:pt>
    <dgm:pt modelId="{5D22ACE6-1325-41C3-8F83-282DF7776C81}">
      <dgm:prSet phldrT="[Text]" custT="1"/>
      <dgm:spPr/>
      <dgm:t>
        <a:bodyPr/>
        <a:lstStyle/>
        <a:p>
          <a:r>
            <a:rPr lang="hr-HR" sz="1800" dirty="0" smtClean="0">
              <a:solidFill>
                <a:srgbClr val="002060"/>
              </a:solidFill>
            </a:rPr>
            <a:t>Rok za objavu Q&amp;A (Pitanja i odgovori): </a:t>
          </a:r>
          <a:r>
            <a:rPr lang="hr-HR" sz="1600" dirty="0" smtClean="0">
              <a:solidFill>
                <a:srgbClr val="C00000"/>
              </a:solidFill>
            </a:rPr>
            <a:t>30. lipnja 2014. godine na mrežnim stranicama </a:t>
          </a:r>
        </a:p>
        <a:p>
          <a:r>
            <a:rPr lang="hr-HR" sz="1600" dirty="0" smtClean="0">
              <a:solidFill>
                <a:srgbClr val="C00000"/>
              </a:solidFill>
              <a:hlinkClick xmlns:r="http://schemas.openxmlformats.org/officeDocument/2006/relationships" r:id="rId1"/>
            </a:rPr>
            <a:t>www.strukturnifondovi.hr</a:t>
          </a:r>
          <a:r>
            <a:rPr lang="hr-HR" sz="1600" dirty="0" smtClean="0">
              <a:solidFill>
                <a:srgbClr val="C00000"/>
              </a:solidFill>
            </a:rPr>
            <a:t> i </a:t>
          </a:r>
          <a:r>
            <a:rPr lang="hr-HR" sz="1600" dirty="0" smtClean="0">
              <a:solidFill>
                <a:srgbClr val="C00000"/>
              </a:solidFill>
              <a:hlinkClick xmlns:r="http://schemas.openxmlformats.org/officeDocument/2006/relationships" r:id="rId2"/>
            </a:rPr>
            <a:t>www.mzos.hr</a:t>
          </a:r>
          <a:r>
            <a:rPr lang="hr-HR" sz="1600" dirty="0" smtClean="0">
              <a:solidFill>
                <a:srgbClr val="C00000"/>
              </a:solidFill>
            </a:rPr>
            <a:t> </a:t>
          </a:r>
          <a:endParaRPr lang="en-GB" sz="1600" dirty="0">
            <a:solidFill>
              <a:srgbClr val="C00000"/>
            </a:solidFill>
          </a:endParaRPr>
        </a:p>
      </dgm:t>
    </dgm:pt>
    <dgm:pt modelId="{A568F35C-6A9F-4098-B111-83CDB12C34EA}" type="parTrans" cxnId="{BAE88DE3-1108-4692-ABA2-9E7B0E9B8BF8}">
      <dgm:prSet/>
      <dgm:spPr/>
      <dgm:t>
        <a:bodyPr/>
        <a:lstStyle/>
        <a:p>
          <a:endParaRPr lang="en-GB"/>
        </a:p>
      </dgm:t>
    </dgm:pt>
    <dgm:pt modelId="{377F372B-0BAE-43BD-B0E1-EDF8D8464B12}" type="sibTrans" cxnId="{BAE88DE3-1108-4692-ABA2-9E7B0E9B8BF8}">
      <dgm:prSet/>
      <dgm:spPr/>
      <dgm:t>
        <a:bodyPr/>
        <a:lstStyle/>
        <a:p>
          <a:endParaRPr lang="en-GB"/>
        </a:p>
      </dgm:t>
    </dgm:pt>
    <dgm:pt modelId="{B05696D6-9774-47E5-9C09-274D6154524C}">
      <dgm:prSet custT="1"/>
      <dgm:spPr/>
      <dgm:t>
        <a:bodyPr/>
        <a:lstStyle/>
        <a:p>
          <a:r>
            <a:rPr lang="hr-HR" sz="1800" dirty="0" smtClean="0">
              <a:solidFill>
                <a:srgbClr val="002060"/>
              </a:solidFill>
            </a:rPr>
            <a:t>Rok za dostavu projektnih prijava je: </a:t>
          </a:r>
        </a:p>
        <a:p>
          <a:r>
            <a:rPr lang="hr-HR" sz="1600" dirty="0" smtClean="0">
              <a:solidFill>
                <a:srgbClr val="C00000"/>
              </a:solidFill>
            </a:rPr>
            <a:t>7. srpnja 2014. </a:t>
          </a:r>
          <a:r>
            <a:rPr lang="hr-HR" sz="1600" b="1" dirty="0" smtClean="0">
              <a:solidFill>
                <a:srgbClr val="C00000"/>
              </a:solidFill>
            </a:rPr>
            <a:t> </a:t>
          </a:r>
          <a:r>
            <a:rPr lang="hr-HR" sz="1600" dirty="0" smtClean="0">
              <a:solidFill>
                <a:srgbClr val="C00000"/>
              </a:solidFill>
            </a:rPr>
            <a:t>godine </a:t>
          </a:r>
        </a:p>
        <a:p>
          <a:r>
            <a:rPr lang="hr-HR" sz="1800" u="sng" dirty="0" smtClean="0">
              <a:solidFill>
                <a:srgbClr val="002060"/>
              </a:solidFill>
            </a:rPr>
            <a:t>Adresa: </a:t>
          </a:r>
        </a:p>
        <a:p>
          <a:r>
            <a:rPr lang="hr-HR" sz="1600" b="1" dirty="0" smtClean="0">
              <a:solidFill>
                <a:srgbClr val="002060"/>
              </a:solidFill>
              <a:effectLst/>
            </a:rPr>
            <a:t>Agencija za strukovno obrazovanje i obrazovanje odraslih, Radnička 37b, 10000 Zagreb</a:t>
          </a:r>
          <a:endParaRPr lang="en-GB" sz="1600" b="1" dirty="0">
            <a:solidFill>
              <a:srgbClr val="002060"/>
            </a:solidFill>
            <a:effectLst/>
          </a:endParaRPr>
        </a:p>
      </dgm:t>
    </dgm:pt>
    <dgm:pt modelId="{00FB081F-4D3C-463A-B1BF-B2C610AFF04E}" type="parTrans" cxnId="{E69857A2-44A2-4904-9085-C21D5637F7E6}">
      <dgm:prSet/>
      <dgm:spPr/>
      <dgm:t>
        <a:bodyPr/>
        <a:lstStyle/>
        <a:p>
          <a:endParaRPr lang="en-GB"/>
        </a:p>
      </dgm:t>
    </dgm:pt>
    <dgm:pt modelId="{C42BCB2E-F13D-48DE-94CD-264396E780A5}" type="sibTrans" cxnId="{E69857A2-44A2-4904-9085-C21D5637F7E6}">
      <dgm:prSet/>
      <dgm:spPr/>
      <dgm:t>
        <a:bodyPr/>
        <a:lstStyle/>
        <a:p>
          <a:endParaRPr lang="en-GB"/>
        </a:p>
      </dgm:t>
    </dgm:pt>
    <dgm:pt modelId="{57E40328-3CFF-4BF2-B4A4-61CD1EE5F528}" type="pres">
      <dgm:prSet presAssocID="{C8B39166-B75F-4818-B9EE-A9554435D668}" presName="arrowDiagram" presStyleCnt="0">
        <dgm:presLayoutVars>
          <dgm:chMax val="5"/>
          <dgm:dir/>
          <dgm:resizeHandles val="exact"/>
        </dgm:presLayoutVars>
      </dgm:prSet>
      <dgm:spPr/>
      <dgm:t>
        <a:bodyPr/>
        <a:lstStyle/>
        <a:p>
          <a:endParaRPr lang="en-GB"/>
        </a:p>
      </dgm:t>
    </dgm:pt>
    <dgm:pt modelId="{C37E94C9-B568-4EFA-B08D-9B364B34CC9C}" type="pres">
      <dgm:prSet presAssocID="{C8B39166-B75F-4818-B9EE-A9554435D668}" presName="arrow" presStyleLbl="bgShp" presStyleIdx="0" presStyleCnt="1" custScaleX="97399" custScaleY="99206"/>
      <dgm:spPr/>
    </dgm:pt>
    <dgm:pt modelId="{04FDA678-46D7-49D0-84F9-CCCC4C3B0FF4}" type="pres">
      <dgm:prSet presAssocID="{C8B39166-B75F-4818-B9EE-A9554435D668}" presName="arrowDiagram4" presStyleCnt="0"/>
      <dgm:spPr/>
    </dgm:pt>
    <dgm:pt modelId="{3D2BF4FA-F2A3-4C61-857A-26F90FC5063E}" type="pres">
      <dgm:prSet presAssocID="{F33DF363-7D4B-4A20-94A3-A3E790903E0B}" presName="bullet4a" presStyleLbl="node1" presStyleIdx="0" presStyleCnt="4"/>
      <dgm:spPr/>
    </dgm:pt>
    <dgm:pt modelId="{EFBA9236-90C2-42BD-BD01-4A3B999973BC}" type="pres">
      <dgm:prSet presAssocID="{F33DF363-7D4B-4A20-94A3-A3E790903E0B}" presName="textBox4a" presStyleLbl="revTx" presStyleIdx="0" presStyleCnt="4">
        <dgm:presLayoutVars>
          <dgm:bulletEnabled val="1"/>
        </dgm:presLayoutVars>
      </dgm:prSet>
      <dgm:spPr/>
      <dgm:t>
        <a:bodyPr/>
        <a:lstStyle/>
        <a:p>
          <a:endParaRPr lang="en-GB"/>
        </a:p>
      </dgm:t>
    </dgm:pt>
    <dgm:pt modelId="{88A71D76-140C-4087-8D45-2B712905A251}" type="pres">
      <dgm:prSet presAssocID="{6799D60D-BFD1-416C-A749-7B79DE2A72DA}" presName="bullet4b" presStyleLbl="node1" presStyleIdx="1" presStyleCnt="4"/>
      <dgm:spPr/>
    </dgm:pt>
    <dgm:pt modelId="{7DD1E8E5-3EBD-49AA-ADCD-126B4AE165FD}" type="pres">
      <dgm:prSet presAssocID="{6799D60D-BFD1-416C-A749-7B79DE2A72DA}" presName="textBox4b" presStyleLbl="revTx" presStyleIdx="1" presStyleCnt="4">
        <dgm:presLayoutVars>
          <dgm:bulletEnabled val="1"/>
        </dgm:presLayoutVars>
      </dgm:prSet>
      <dgm:spPr/>
      <dgm:t>
        <a:bodyPr/>
        <a:lstStyle/>
        <a:p>
          <a:endParaRPr lang="en-GB"/>
        </a:p>
      </dgm:t>
    </dgm:pt>
    <dgm:pt modelId="{5DD1998C-9A91-4AA5-8B33-4412542F6873}" type="pres">
      <dgm:prSet presAssocID="{5D22ACE6-1325-41C3-8F83-282DF7776C81}" presName="bullet4c" presStyleLbl="node1" presStyleIdx="2" presStyleCnt="4"/>
      <dgm:spPr/>
    </dgm:pt>
    <dgm:pt modelId="{3E8581B5-E581-494D-BB6A-F1259E1311D3}" type="pres">
      <dgm:prSet presAssocID="{5D22ACE6-1325-41C3-8F83-282DF7776C81}" presName="textBox4c" presStyleLbl="revTx" presStyleIdx="2" presStyleCnt="4">
        <dgm:presLayoutVars>
          <dgm:bulletEnabled val="1"/>
        </dgm:presLayoutVars>
      </dgm:prSet>
      <dgm:spPr/>
      <dgm:t>
        <a:bodyPr/>
        <a:lstStyle/>
        <a:p>
          <a:endParaRPr lang="en-GB"/>
        </a:p>
      </dgm:t>
    </dgm:pt>
    <dgm:pt modelId="{734699D9-841C-451D-BBDA-2D70810A4121}" type="pres">
      <dgm:prSet presAssocID="{B05696D6-9774-47E5-9C09-274D6154524C}" presName="bullet4d" presStyleLbl="node1" presStyleIdx="3" presStyleCnt="4"/>
      <dgm:spPr/>
    </dgm:pt>
    <dgm:pt modelId="{DD99AC8D-3531-4816-8C2F-A9D4BD785637}" type="pres">
      <dgm:prSet presAssocID="{B05696D6-9774-47E5-9C09-274D6154524C}" presName="textBox4d" presStyleLbl="revTx" presStyleIdx="3" presStyleCnt="4">
        <dgm:presLayoutVars>
          <dgm:bulletEnabled val="1"/>
        </dgm:presLayoutVars>
      </dgm:prSet>
      <dgm:spPr/>
      <dgm:t>
        <a:bodyPr/>
        <a:lstStyle/>
        <a:p>
          <a:endParaRPr lang="en-GB"/>
        </a:p>
      </dgm:t>
    </dgm:pt>
  </dgm:ptLst>
  <dgm:cxnLst>
    <dgm:cxn modelId="{E848E2D8-79D8-408B-9D7E-C2C61D6ACE9C}" type="presOf" srcId="{F33DF363-7D4B-4A20-94A3-A3E790903E0B}" destId="{EFBA9236-90C2-42BD-BD01-4A3B999973BC}" srcOrd="0" destOrd="0" presId="urn:microsoft.com/office/officeart/2005/8/layout/arrow2"/>
    <dgm:cxn modelId="{E69857A2-44A2-4904-9085-C21D5637F7E6}" srcId="{C8B39166-B75F-4818-B9EE-A9554435D668}" destId="{B05696D6-9774-47E5-9C09-274D6154524C}" srcOrd="3" destOrd="0" parTransId="{00FB081F-4D3C-463A-B1BF-B2C610AFF04E}" sibTransId="{C42BCB2E-F13D-48DE-94CD-264396E780A5}"/>
    <dgm:cxn modelId="{33AE8C56-BA6A-4668-835F-19F678BD7075}" srcId="{C8B39166-B75F-4818-B9EE-A9554435D668}" destId="{F33DF363-7D4B-4A20-94A3-A3E790903E0B}" srcOrd="0" destOrd="0" parTransId="{0529CDCC-AAAE-45B7-9769-ADABCF0D9782}" sibTransId="{CFD7B7A5-53A8-4043-858D-5035345C0E5D}"/>
    <dgm:cxn modelId="{BAB52217-EF8E-4BCF-8E9D-658D42AB864A}" type="presOf" srcId="{B05696D6-9774-47E5-9C09-274D6154524C}" destId="{DD99AC8D-3531-4816-8C2F-A9D4BD785637}" srcOrd="0" destOrd="0" presId="urn:microsoft.com/office/officeart/2005/8/layout/arrow2"/>
    <dgm:cxn modelId="{020E53EC-A9EE-4CC1-BAC0-E62592F3C0D8}" type="presOf" srcId="{5D22ACE6-1325-41C3-8F83-282DF7776C81}" destId="{3E8581B5-E581-494D-BB6A-F1259E1311D3}" srcOrd="0" destOrd="0" presId="urn:microsoft.com/office/officeart/2005/8/layout/arrow2"/>
    <dgm:cxn modelId="{BAE88DE3-1108-4692-ABA2-9E7B0E9B8BF8}" srcId="{C8B39166-B75F-4818-B9EE-A9554435D668}" destId="{5D22ACE6-1325-41C3-8F83-282DF7776C81}" srcOrd="2" destOrd="0" parTransId="{A568F35C-6A9F-4098-B111-83CDB12C34EA}" sibTransId="{377F372B-0BAE-43BD-B0E1-EDF8D8464B12}"/>
    <dgm:cxn modelId="{6A105E10-53D5-4703-BA0A-AE62C391ACAD}" type="presOf" srcId="{C8B39166-B75F-4818-B9EE-A9554435D668}" destId="{57E40328-3CFF-4BF2-B4A4-61CD1EE5F528}" srcOrd="0" destOrd="0" presId="urn:microsoft.com/office/officeart/2005/8/layout/arrow2"/>
    <dgm:cxn modelId="{F407A48E-AD94-4EC4-92F3-61338D9FE01C}" srcId="{C8B39166-B75F-4818-B9EE-A9554435D668}" destId="{6799D60D-BFD1-416C-A749-7B79DE2A72DA}" srcOrd="1" destOrd="0" parTransId="{E5324915-35B0-4EF4-8B97-BD2E2F4A73FD}" sibTransId="{5D4D6F49-4D16-4DF6-81E9-7A916B49A19D}"/>
    <dgm:cxn modelId="{E67F3FFD-44CC-4DF3-A937-39015728BE24}" type="presOf" srcId="{6799D60D-BFD1-416C-A749-7B79DE2A72DA}" destId="{7DD1E8E5-3EBD-49AA-ADCD-126B4AE165FD}" srcOrd="0" destOrd="0" presId="urn:microsoft.com/office/officeart/2005/8/layout/arrow2"/>
    <dgm:cxn modelId="{366B906C-139A-4405-8E4C-7D07D44C5209}" type="presParOf" srcId="{57E40328-3CFF-4BF2-B4A4-61CD1EE5F528}" destId="{C37E94C9-B568-4EFA-B08D-9B364B34CC9C}" srcOrd="0" destOrd="0" presId="urn:microsoft.com/office/officeart/2005/8/layout/arrow2"/>
    <dgm:cxn modelId="{2C525834-E03C-4BF5-92F5-7CA620F88AFB}" type="presParOf" srcId="{57E40328-3CFF-4BF2-B4A4-61CD1EE5F528}" destId="{04FDA678-46D7-49D0-84F9-CCCC4C3B0FF4}" srcOrd="1" destOrd="0" presId="urn:microsoft.com/office/officeart/2005/8/layout/arrow2"/>
    <dgm:cxn modelId="{5DA34491-52F6-430F-A6D5-2771FB2BC93B}" type="presParOf" srcId="{04FDA678-46D7-49D0-84F9-CCCC4C3B0FF4}" destId="{3D2BF4FA-F2A3-4C61-857A-26F90FC5063E}" srcOrd="0" destOrd="0" presId="urn:microsoft.com/office/officeart/2005/8/layout/arrow2"/>
    <dgm:cxn modelId="{F6795CC3-062F-4464-A866-99B4FF3F112A}" type="presParOf" srcId="{04FDA678-46D7-49D0-84F9-CCCC4C3B0FF4}" destId="{EFBA9236-90C2-42BD-BD01-4A3B999973BC}" srcOrd="1" destOrd="0" presId="urn:microsoft.com/office/officeart/2005/8/layout/arrow2"/>
    <dgm:cxn modelId="{C6FDCFB2-0ACF-4B72-A256-E728D92E57AA}" type="presParOf" srcId="{04FDA678-46D7-49D0-84F9-CCCC4C3B0FF4}" destId="{88A71D76-140C-4087-8D45-2B712905A251}" srcOrd="2" destOrd="0" presId="urn:microsoft.com/office/officeart/2005/8/layout/arrow2"/>
    <dgm:cxn modelId="{7AE9F7BE-DD78-4CB9-A207-D40CB2490BDE}" type="presParOf" srcId="{04FDA678-46D7-49D0-84F9-CCCC4C3B0FF4}" destId="{7DD1E8E5-3EBD-49AA-ADCD-126B4AE165FD}" srcOrd="3" destOrd="0" presId="urn:microsoft.com/office/officeart/2005/8/layout/arrow2"/>
    <dgm:cxn modelId="{2B607A1A-0CED-4F59-B88A-934B03A66190}" type="presParOf" srcId="{04FDA678-46D7-49D0-84F9-CCCC4C3B0FF4}" destId="{5DD1998C-9A91-4AA5-8B33-4412542F6873}" srcOrd="4" destOrd="0" presId="urn:microsoft.com/office/officeart/2005/8/layout/arrow2"/>
    <dgm:cxn modelId="{5A2761C2-EED9-4755-91DC-77B42A063B32}" type="presParOf" srcId="{04FDA678-46D7-49D0-84F9-CCCC4C3B0FF4}" destId="{3E8581B5-E581-494D-BB6A-F1259E1311D3}" srcOrd="5" destOrd="0" presId="urn:microsoft.com/office/officeart/2005/8/layout/arrow2"/>
    <dgm:cxn modelId="{700EBFF3-23AF-4395-8EC3-956CBA0D1CD6}" type="presParOf" srcId="{04FDA678-46D7-49D0-84F9-CCCC4C3B0FF4}" destId="{734699D9-841C-451D-BBDA-2D70810A4121}" srcOrd="6" destOrd="0" presId="urn:microsoft.com/office/officeart/2005/8/layout/arrow2"/>
    <dgm:cxn modelId="{6462C820-6802-4536-8DDA-9E7EDA336887}" type="presParOf" srcId="{04FDA678-46D7-49D0-84F9-CCCC4C3B0FF4}" destId="{DD99AC8D-3531-4816-8C2F-A9D4BD785637}"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97EB3-1EB8-4B4B-9B79-A9F7C041A72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36AC32C-3F7C-4991-B549-436F03B7A03C}">
      <dgm:prSet custT="1"/>
      <dgm:spPr/>
      <dgm:t>
        <a:bodyPr/>
        <a:lstStyle/>
        <a:p>
          <a:pPr rtl="0"/>
          <a:r>
            <a:rPr lang="hr-HR" sz="1800" b="1" u="sng" dirty="0" smtClean="0">
              <a:latin typeface="+mn-lt"/>
            </a:rPr>
            <a:t>Opći cilj: </a:t>
          </a:r>
        </a:p>
        <a:p>
          <a:pPr rtl="0"/>
          <a:r>
            <a:rPr lang="hr-HR" sz="1800" b="1" u="none" dirty="0" smtClean="0">
              <a:latin typeface="+mn-lt"/>
            </a:rPr>
            <a:t>- </a:t>
          </a:r>
          <a:r>
            <a:rPr lang="hr-HR" sz="1800" b="0" u="none" dirty="0" smtClean="0">
              <a:latin typeface="+mn-lt"/>
            </a:rPr>
            <a:t>povećanje socijalne uključenosti i integracija učenika s   	 	 teškoćama u redovitim školama i posebnim odgojno-	 	 obrazovnim ustanovama</a:t>
          </a:r>
          <a:endParaRPr lang="en-GB" sz="1600" b="0" u="none" dirty="0">
            <a:latin typeface="Calibri" panose="020F0502020204030204" pitchFamily="34" charset="0"/>
          </a:endParaRPr>
        </a:p>
      </dgm:t>
    </dgm:pt>
    <dgm:pt modelId="{FEBCC880-C0EE-4015-893F-D55087321424}" type="parTrans" cxnId="{C0C7C3C4-CC03-4BA8-A02B-CCC522E23BA8}">
      <dgm:prSet/>
      <dgm:spPr/>
      <dgm:t>
        <a:bodyPr/>
        <a:lstStyle/>
        <a:p>
          <a:endParaRPr lang="en-GB"/>
        </a:p>
      </dgm:t>
    </dgm:pt>
    <dgm:pt modelId="{54EE2522-827B-45BC-9FBB-3EEFB6B8B680}" type="sibTrans" cxnId="{C0C7C3C4-CC03-4BA8-A02B-CCC522E23BA8}">
      <dgm:prSet/>
      <dgm:spPr/>
      <dgm:t>
        <a:bodyPr/>
        <a:lstStyle/>
        <a:p>
          <a:endParaRPr lang="en-GB"/>
        </a:p>
      </dgm:t>
    </dgm:pt>
    <dgm:pt modelId="{B6109FAE-F835-4BC4-A0C3-D26FD9D60274}">
      <dgm:prSet custT="1"/>
      <dgm:spPr/>
      <dgm:t>
        <a:bodyPr/>
        <a:lstStyle/>
        <a:p>
          <a:pPr rtl="0"/>
          <a:r>
            <a:rPr lang="hr-HR" sz="1800" b="1" u="sng" dirty="0" smtClean="0"/>
            <a:t>Specifični ciljevi:</a:t>
          </a:r>
        </a:p>
        <a:p>
          <a:pPr rtl="0"/>
          <a:r>
            <a:rPr lang="hr-HR" sz="1600" dirty="0" smtClean="0"/>
            <a:t>- pružiti potporu uključivanju učenika s teškoćama u redovite i posebne osnovnoškolske/srednjoškolske ustanove u mjestu prebivališta te pružiti podršku uspostavi sustava neposredne profesionalne potpore učenicima s teškoćama kako bi se osigurali uvjeti za poboljšanje njihovih obrazovnih postignuća, uspješniju socijalizaciju i emocionalno funkcioniranje</a:t>
          </a:r>
          <a:endParaRPr lang="en-GB" sz="1600" dirty="0"/>
        </a:p>
      </dgm:t>
    </dgm:pt>
    <dgm:pt modelId="{59B72409-2F7F-4577-9EC9-DDDD2225FE61}" type="parTrans" cxnId="{BBA8525B-183C-4FBB-B486-2E9E66A140FE}">
      <dgm:prSet/>
      <dgm:spPr/>
      <dgm:t>
        <a:bodyPr/>
        <a:lstStyle/>
        <a:p>
          <a:endParaRPr lang="en-GB"/>
        </a:p>
      </dgm:t>
    </dgm:pt>
    <dgm:pt modelId="{963B405E-27FB-4727-9F1B-7BAAE18C25B8}" type="sibTrans" cxnId="{BBA8525B-183C-4FBB-B486-2E9E66A140FE}">
      <dgm:prSet/>
      <dgm:spPr/>
      <dgm:t>
        <a:bodyPr/>
        <a:lstStyle/>
        <a:p>
          <a:endParaRPr lang="en-GB"/>
        </a:p>
      </dgm:t>
    </dgm:pt>
    <dgm:pt modelId="{1B480E24-03E0-4D0F-9959-C54F9594D909}" type="pres">
      <dgm:prSet presAssocID="{4CE97EB3-1EB8-4B4B-9B79-A9F7C041A72F}" presName="Name0" presStyleCnt="0">
        <dgm:presLayoutVars>
          <dgm:chMax val="7"/>
          <dgm:chPref val="7"/>
          <dgm:dir/>
        </dgm:presLayoutVars>
      </dgm:prSet>
      <dgm:spPr/>
      <dgm:t>
        <a:bodyPr/>
        <a:lstStyle/>
        <a:p>
          <a:endParaRPr lang="en-GB"/>
        </a:p>
      </dgm:t>
    </dgm:pt>
    <dgm:pt modelId="{AB5785E3-57B8-4D75-A725-877D4AECCCD1}" type="pres">
      <dgm:prSet presAssocID="{4CE97EB3-1EB8-4B4B-9B79-A9F7C041A72F}" presName="Name1" presStyleCnt="0"/>
      <dgm:spPr/>
    </dgm:pt>
    <dgm:pt modelId="{0DA16A41-D586-4822-AE27-6B0CA9CF6F0B}" type="pres">
      <dgm:prSet presAssocID="{4CE97EB3-1EB8-4B4B-9B79-A9F7C041A72F}" presName="cycle" presStyleCnt="0"/>
      <dgm:spPr/>
    </dgm:pt>
    <dgm:pt modelId="{F2DACD27-2DF0-4DB8-A657-6B5E3AB3E58B}" type="pres">
      <dgm:prSet presAssocID="{4CE97EB3-1EB8-4B4B-9B79-A9F7C041A72F}" presName="srcNode" presStyleLbl="node1" presStyleIdx="0" presStyleCnt="2"/>
      <dgm:spPr/>
    </dgm:pt>
    <dgm:pt modelId="{D46FB122-5268-4AB7-B811-6C2E5A03D3AB}" type="pres">
      <dgm:prSet presAssocID="{4CE97EB3-1EB8-4B4B-9B79-A9F7C041A72F}" presName="conn" presStyleLbl="parChTrans1D2" presStyleIdx="0" presStyleCnt="1"/>
      <dgm:spPr/>
      <dgm:t>
        <a:bodyPr/>
        <a:lstStyle/>
        <a:p>
          <a:endParaRPr lang="en-GB"/>
        </a:p>
      </dgm:t>
    </dgm:pt>
    <dgm:pt modelId="{16C41830-6391-440B-BF48-C6D7EE95CA59}" type="pres">
      <dgm:prSet presAssocID="{4CE97EB3-1EB8-4B4B-9B79-A9F7C041A72F}" presName="extraNode" presStyleLbl="node1" presStyleIdx="0" presStyleCnt="2"/>
      <dgm:spPr/>
    </dgm:pt>
    <dgm:pt modelId="{CB14A3DE-CCF8-4DAF-966A-DD17269D1254}" type="pres">
      <dgm:prSet presAssocID="{4CE97EB3-1EB8-4B4B-9B79-A9F7C041A72F}" presName="dstNode" presStyleLbl="node1" presStyleIdx="0" presStyleCnt="2"/>
      <dgm:spPr/>
    </dgm:pt>
    <dgm:pt modelId="{5A400E06-B3FD-425E-96D1-E8B51B46640C}" type="pres">
      <dgm:prSet presAssocID="{836AC32C-3F7C-4991-B549-436F03B7A03C}" presName="text_1" presStyleLbl="node1" presStyleIdx="0" presStyleCnt="2" custScaleY="143056">
        <dgm:presLayoutVars>
          <dgm:bulletEnabled val="1"/>
        </dgm:presLayoutVars>
      </dgm:prSet>
      <dgm:spPr/>
      <dgm:t>
        <a:bodyPr/>
        <a:lstStyle/>
        <a:p>
          <a:endParaRPr lang="en-GB"/>
        </a:p>
      </dgm:t>
    </dgm:pt>
    <dgm:pt modelId="{36E58AE5-788A-4047-A262-4AB5F4E4A898}" type="pres">
      <dgm:prSet presAssocID="{836AC32C-3F7C-4991-B549-436F03B7A03C}" presName="accent_1" presStyleCnt="0"/>
      <dgm:spPr/>
    </dgm:pt>
    <dgm:pt modelId="{791F7978-8072-4D91-B6D9-219D71E3414F}" type="pres">
      <dgm:prSet presAssocID="{836AC32C-3F7C-4991-B549-436F03B7A03C}" presName="accentRepeatNode" presStyleLbl="solidFgAcc1" presStyleIdx="0" presStyleCnt="2"/>
      <dgm:spPr>
        <a:prstGeom prst="rightArrow">
          <a:avLst/>
        </a:prstGeom>
        <a:solidFill>
          <a:schemeClr val="lt1">
            <a:hueOff val="0"/>
            <a:satOff val="0"/>
            <a:lumOff val="0"/>
          </a:schemeClr>
        </a:solidFill>
      </dgm:spPr>
    </dgm:pt>
    <dgm:pt modelId="{0114149A-1C23-46FB-88BF-61F51607E2D3}" type="pres">
      <dgm:prSet presAssocID="{B6109FAE-F835-4BC4-A0C3-D26FD9D60274}" presName="text_2" presStyleLbl="node1" presStyleIdx="1" presStyleCnt="2" custScaleY="126465">
        <dgm:presLayoutVars>
          <dgm:bulletEnabled val="1"/>
        </dgm:presLayoutVars>
      </dgm:prSet>
      <dgm:spPr/>
      <dgm:t>
        <a:bodyPr/>
        <a:lstStyle/>
        <a:p>
          <a:endParaRPr lang="en-GB"/>
        </a:p>
      </dgm:t>
    </dgm:pt>
    <dgm:pt modelId="{EDBC06FD-F0BB-4858-8CFB-7C6166492BE7}" type="pres">
      <dgm:prSet presAssocID="{B6109FAE-F835-4BC4-A0C3-D26FD9D60274}" presName="accent_2" presStyleCnt="0"/>
      <dgm:spPr/>
    </dgm:pt>
    <dgm:pt modelId="{F8B447A5-CEB2-473D-BB6F-D02F53E0664E}" type="pres">
      <dgm:prSet presAssocID="{B6109FAE-F835-4BC4-A0C3-D26FD9D60274}" presName="accentRepeatNode" presStyleLbl="solidFgAcc1" presStyleIdx="1" presStyleCnt="2"/>
      <dgm:spPr>
        <a:prstGeom prst="rightArrow">
          <a:avLst/>
        </a:prstGeom>
      </dgm:spPr>
    </dgm:pt>
  </dgm:ptLst>
  <dgm:cxnLst>
    <dgm:cxn modelId="{A5E6C870-1CCB-4AAE-88D9-078562FC2C7C}" type="presOf" srcId="{836AC32C-3F7C-4991-B549-436F03B7A03C}" destId="{5A400E06-B3FD-425E-96D1-E8B51B46640C}" srcOrd="0" destOrd="0" presId="urn:microsoft.com/office/officeart/2008/layout/VerticalCurvedList"/>
    <dgm:cxn modelId="{BBA8525B-183C-4FBB-B486-2E9E66A140FE}" srcId="{4CE97EB3-1EB8-4B4B-9B79-A9F7C041A72F}" destId="{B6109FAE-F835-4BC4-A0C3-D26FD9D60274}" srcOrd="1" destOrd="0" parTransId="{59B72409-2F7F-4577-9EC9-DDDD2225FE61}" sibTransId="{963B405E-27FB-4727-9F1B-7BAAE18C25B8}"/>
    <dgm:cxn modelId="{C0C7C3C4-CC03-4BA8-A02B-CCC522E23BA8}" srcId="{4CE97EB3-1EB8-4B4B-9B79-A9F7C041A72F}" destId="{836AC32C-3F7C-4991-B549-436F03B7A03C}" srcOrd="0" destOrd="0" parTransId="{FEBCC880-C0EE-4015-893F-D55087321424}" sibTransId="{54EE2522-827B-45BC-9FBB-3EEFB6B8B680}"/>
    <dgm:cxn modelId="{06DE743B-6A76-4057-9C58-15F25C3E1B11}" type="presOf" srcId="{B6109FAE-F835-4BC4-A0C3-D26FD9D60274}" destId="{0114149A-1C23-46FB-88BF-61F51607E2D3}" srcOrd="0" destOrd="0" presId="urn:microsoft.com/office/officeart/2008/layout/VerticalCurvedList"/>
    <dgm:cxn modelId="{2BD8A66D-2874-418A-B11F-7538DF2B10F8}" type="presOf" srcId="{4CE97EB3-1EB8-4B4B-9B79-A9F7C041A72F}" destId="{1B480E24-03E0-4D0F-9959-C54F9594D909}" srcOrd="0" destOrd="0" presId="urn:microsoft.com/office/officeart/2008/layout/VerticalCurvedList"/>
    <dgm:cxn modelId="{3236FEAD-694B-4D73-97A0-504CD5D2B7C6}" type="presOf" srcId="{54EE2522-827B-45BC-9FBB-3EEFB6B8B680}" destId="{D46FB122-5268-4AB7-B811-6C2E5A03D3AB}" srcOrd="0" destOrd="0" presId="urn:microsoft.com/office/officeart/2008/layout/VerticalCurvedList"/>
    <dgm:cxn modelId="{4606FA22-B2C7-4E36-8F20-79DB3DFA8C52}" type="presParOf" srcId="{1B480E24-03E0-4D0F-9959-C54F9594D909}" destId="{AB5785E3-57B8-4D75-A725-877D4AECCCD1}" srcOrd="0" destOrd="0" presId="urn:microsoft.com/office/officeart/2008/layout/VerticalCurvedList"/>
    <dgm:cxn modelId="{D016ADD9-CE45-4FF6-8C73-6A134562454B}" type="presParOf" srcId="{AB5785E3-57B8-4D75-A725-877D4AECCCD1}" destId="{0DA16A41-D586-4822-AE27-6B0CA9CF6F0B}" srcOrd="0" destOrd="0" presId="urn:microsoft.com/office/officeart/2008/layout/VerticalCurvedList"/>
    <dgm:cxn modelId="{A763F748-5074-4BC9-A135-5E8482BDD9D8}" type="presParOf" srcId="{0DA16A41-D586-4822-AE27-6B0CA9CF6F0B}" destId="{F2DACD27-2DF0-4DB8-A657-6B5E3AB3E58B}" srcOrd="0" destOrd="0" presId="urn:microsoft.com/office/officeart/2008/layout/VerticalCurvedList"/>
    <dgm:cxn modelId="{C570BCA4-5D93-4803-8975-D3563728F1A4}" type="presParOf" srcId="{0DA16A41-D586-4822-AE27-6B0CA9CF6F0B}" destId="{D46FB122-5268-4AB7-B811-6C2E5A03D3AB}" srcOrd="1" destOrd="0" presId="urn:microsoft.com/office/officeart/2008/layout/VerticalCurvedList"/>
    <dgm:cxn modelId="{06F1D742-E7EE-4EAF-85B8-F3AAA88DDBD2}" type="presParOf" srcId="{0DA16A41-D586-4822-AE27-6B0CA9CF6F0B}" destId="{16C41830-6391-440B-BF48-C6D7EE95CA59}" srcOrd="2" destOrd="0" presId="urn:microsoft.com/office/officeart/2008/layout/VerticalCurvedList"/>
    <dgm:cxn modelId="{76084E41-40AA-4F37-A3AC-94339D33813D}" type="presParOf" srcId="{0DA16A41-D586-4822-AE27-6B0CA9CF6F0B}" destId="{CB14A3DE-CCF8-4DAF-966A-DD17269D1254}" srcOrd="3" destOrd="0" presId="urn:microsoft.com/office/officeart/2008/layout/VerticalCurvedList"/>
    <dgm:cxn modelId="{7EF674C0-D46A-407B-8C78-F7BA26738062}" type="presParOf" srcId="{AB5785E3-57B8-4D75-A725-877D4AECCCD1}" destId="{5A400E06-B3FD-425E-96D1-E8B51B46640C}" srcOrd="1" destOrd="0" presId="urn:microsoft.com/office/officeart/2008/layout/VerticalCurvedList"/>
    <dgm:cxn modelId="{6441759B-9FA9-4B36-8DAF-08F12CB7102C}" type="presParOf" srcId="{AB5785E3-57B8-4D75-A725-877D4AECCCD1}" destId="{36E58AE5-788A-4047-A262-4AB5F4E4A898}" srcOrd="2" destOrd="0" presId="urn:microsoft.com/office/officeart/2008/layout/VerticalCurvedList"/>
    <dgm:cxn modelId="{C7118E2C-50FE-401D-8929-DE9A255A3E94}" type="presParOf" srcId="{36E58AE5-788A-4047-A262-4AB5F4E4A898}" destId="{791F7978-8072-4D91-B6D9-219D71E3414F}" srcOrd="0" destOrd="0" presId="urn:microsoft.com/office/officeart/2008/layout/VerticalCurvedList"/>
    <dgm:cxn modelId="{C50B0873-85EA-49C8-8E98-2DB8A08DFA87}" type="presParOf" srcId="{AB5785E3-57B8-4D75-A725-877D4AECCCD1}" destId="{0114149A-1C23-46FB-88BF-61F51607E2D3}" srcOrd="3" destOrd="0" presId="urn:microsoft.com/office/officeart/2008/layout/VerticalCurvedList"/>
    <dgm:cxn modelId="{39A15A48-CB05-4F2C-98AC-90637BC693B7}" type="presParOf" srcId="{AB5785E3-57B8-4D75-A725-877D4AECCCD1}" destId="{EDBC06FD-F0BB-4858-8CFB-7C6166492BE7}" srcOrd="4" destOrd="0" presId="urn:microsoft.com/office/officeart/2008/layout/VerticalCurvedList"/>
    <dgm:cxn modelId="{55CC727E-08F8-4F91-B576-7EB75D0EA2BC}" type="presParOf" srcId="{EDBC06FD-F0BB-4858-8CFB-7C6166492BE7}" destId="{F8B447A5-CEB2-473D-BB6F-D02F53E0664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0B6DF6-3BC2-48BE-A886-6D80F4437850}"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5025C8A5-FBA2-4A2E-9D04-4BD1E735F0AB}">
      <dgm:prSet custT="1"/>
      <dgm:spPr/>
      <dgm:t>
        <a:bodyPr/>
        <a:lstStyle/>
        <a:p>
          <a:pPr rtl="0"/>
          <a:r>
            <a:rPr lang="hr-HR" sz="2800" dirty="0" smtClean="0"/>
            <a:t>Broj projektnih prijava</a:t>
          </a:r>
          <a:r>
            <a:rPr lang="hr-HR" sz="3200" dirty="0" smtClean="0"/>
            <a:t>: </a:t>
          </a:r>
          <a:endParaRPr lang="en-GB" sz="3200" dirty="0"/>
        </a:p>
      </dgm:t>
    </dgm:pt>
    <dgm:pt modelId="{C833381A-9DA4-4C53-9DC2-25518A2CF048}" type="parTrans" cxnId="{D5B85C78-4971-4416-BE93-94B0DF1EE7D1}">
      <dgm:prSet/>
      <dgm:spPr/>
      <dgm:t>
        <a:bodyPr/>
        <a:lstStyle/>
        <a:p>
          <a:endParaRPr lang="en-GB"/>
        </a:p>
      </dgm:t>
    </dgm:pt>
    <dgm:pt modelId="{FF7AE824-864A-45AB-87DA-FAC223E4F953}" type="sibTrans" cxnId="{D5B85C78-4971-4416-BE93-94B0DF1EE7D1}">
      <dgm:prSet/>
      <dgm:spPr/>
      <dgm:t>
        <a:bodyPr/>
        <a:lstStyle/>
        <a:p>
          <a:endParaRPr lang="en-GB"/>
        </a:p>
      </dgm:t>
    </dgm:pt>
    <dgm:pt modelId="{54548E90-DB0F-403C-8EDC-3B9E557A901D}">
      <dgm:prSet custT="1"/>
      <dgm:spPr/>
      <dgm:t>
        <a:bodyPr/>
        <a:lstStyle/>
        <a:p>
          <a:pPr algn="just" rtl="0"/>
          <a:r>
            <a:rPr lang="hr-HR" sz="2200" dirty="0" smtClean="0">
              <a:solidFill>
                <a:srgbClr val="002060"/>
              </a:solidFill>
            </a:rPr>
            <a:t>Prijavitelj ne može dostaviti više od jedne prijave na ovaj Poziv na dostavu projektnih prijedloga.</a:t>
          </a:r>
          <a:endParaRPr lang="en-GB" sz="2200" dirty="0">
            <a:solidFill>
              <a:srgbClr val="002060"/>
            </a:solidFill>
          </a:endParaRPr>
        </a:p>
      </dgm:t>
    </dgm:pt>
    <dgm:pt modelId="{A37A3A24-CE01-4E91-B918-2E6E7EDA339E}" type="parTrans" cxnId="{840AA9B1-32DD-489A-8FA2-93466E7596D7}">
      <dgm:prSet/>
      <dgm:spPr/>
      <dgm:t>
        <a:bodyPr/>
        <a:lstStyle/>
        <a:p>
          <a:endParaRPr lang="en-GB"/>
        </a:p>
      </dgm:t>
    </dgm:pt>
    <dgm:pt modelId="{B7A51941-F55F-4534-AF7C-8320EF46F730}" type="sibTrans" cxnId="{840AA9B1-32DD-489A-8FA2-93466E7596D7}">
      <dgm:prSet/>
      <dgm:spPr/>
      <dgm:t>
        <a:bodyPr/>
        <a:lstStyle/>
        <a:p>
          <a:endParaRPr lang="en-GB"/>
        </a:p>
      </dgm:t>
    </dgm:pt>
    <dgm:pt modelId="{61D2361E-EEAE-4CA2-B4D7-0C0333BEFAD6}">
      <dgm:prSet custT="1"/>
      <dgm:spPr/>
      <dgm:t>
        <a:bodyPr/>
        <a:lstStyle/>
        <a:p>
          <a:pPr algn="just"/>
          <a:r>
            <a:rPr lang="hr-HR" sz="2200" dirty="0" smtClean="0">
              <a:solidFill>
                <a:srgbClr val="002060"/>
              </a:solidFill>
            </a:rPr>
            <a:t>Partneri mogu sudjelovati u više od jedne prijave. </a:t>
          </a:r>
        </a:p>
      </dgm:t>
    </dgm:pt>
    <dgm:pt modelId="{7B913966-9429-4F9C-AF6F-A766DAB56A28}" type="parTrans" cxnId="{CF84B899-B8CE-4B53-88FD-2612A9E63607}">
      <dgm:prSet/>
      <dgm:spPr/>
      <dgm:t>
        <a:bodyPr/>
        <a:lstStyle/>
        <a:p>
          <a:endParaRPr lang="hr-HR"/>
        </a:p>
      </dgm:t>
    </dgm:pt>
    <dgm:pt modelId="{C4F4008D-BA73-41EA-B05F-46FEF4CE842F}" type="sibTrans" cxnId="{CF84B899-B8CE-4B53-88FD-2612A9E63607}">
      <dgm:prSet/>
      <dgm:spPr/>
      <dgm:t>
        <a:bodyPr/>
        <a:lstStyle/>
        <a:p>
          <a:endParaRPr lang="hr-HR"/>
        </a:p>
      </dgm:t>
    </dgm:pt>
    <dgm:pt modelId="{BC60DA6E-C886-4B8A-A0B7-B8D8D1546B37}">
      <dgm:prSet/>
      <dgm:spPr/>
      <dgm:t>
        <a:bodyPr/>
        <a:lstStyle/>
        <a:p>
          <a:pPr algn="l"/>
          <a:endParaRPr lang="hr-HR" sz="3500" dirty="0"/>
        </a:p>
      </dgm:t>
    </dgm:pt>
    <dgm:pt modelId="{ED9E2E65-2044-4FD5-A561-85B018F0988A}" type="sibTrans" cxnId="{3FDEB35B-D8C2-4E34-ABB3-B2E8BB2D0717}">
      <dgm:prSet/>
      <dgm:spPr/>
      <dgm:t>
        <a:bodyPr/>
        <a:lstStyle/>
        <a:p>
          <a:endParaRPr lang="hr-HR"/>
        </a:p>
      </dgm:t>
    </dgm:pt>
    <dgm:pt modelId="{3618A5BC-E6B6-4B60-9922-2CEAD8494FCE}" type="parTrans" cxnId="{3FDEB35B-D8C2-4E34-ABB3-B2E8BB2D0717}">
      <dgm:prSet/>
      <dgm:spPr/>
      <dgm:t>
        <a:bodyPr/>
        <a:lstStyle/>
        <a:p>
          <a:endParaRPr lang="hr-HR"/>
        </a:p>
      </dgm:t>
    </dgm:pt>
    <dgm:pt modelId="{7FB6CD40-7D27-4C1E-8C6F-AF07810CCB14}">
      <dgm:prSet custT="1"/>
      <dgm:spPr/>
      <dgm:t>
        <a:bodyPr/>
        <a:lstStyle/>
        <a:p>
          <a:pPr algn="just"/>
          <a:r>
            <a:rPr lang="hr-HR" sz="2000" i="0" dirty="0" smtClean="0">
              <a:solidFill>
                <a:srgbClr val="002060"/>
              </a:solidFill>
            </a:rPr>
            <a:t>Napomena</a:t>
          </a:r>
          <a:r>
            <a:rPr lang="hr-HR" sz="2000" dirty="0" smtClean="0">
              <a:solidFill>
                <a:srgbClr val="002060"/>
              </a:solidFill>
            </a:rPr>
            <a:t>: </a:t>
          </a:r>
          <a:r>
            <a:rPr lang="hr-HR" sz="1800" i="1" dirty="0" smtClean="0">
              <a:solidFill>
                <a:srgbClr val="002060"/>
              </a:solidFill>
            </a:rPr>
            <a:t>Prijavitelji na poziv na dostavu projektnih prijedloga ne smiju prijaviti projekte za čiju su provedbu već dobili sredstva iz drugih javnih izvora. Jednako tako, prijavitelji ne smiju tražiti/dobiti sredstva iz drugih javnih izvora za troškove koji će im biti nadoknađeni u okviru prijavljenog i za financiranje odabranog projekta. U slučaju da se ustanovi dvostruko financiranje projekta prijavitelj će morati vratiti sva primljena sredstva.</a:t>
          </a:r>
          <a:endParaRPr lang="hr-HR" sz="2800" i="1" dirty="0" smtClean="0">
            <a:solidFill>
              <a:srgbClr val="002060"/>
            </a:solidFill>
          </a:endParaRPr>
        </a:p>
      </dgm:t>
    </dgm:pt>
    <dgm:pt modelId="{90F658C7-E742-4B91-92A2-C33FFB98FBEF}" type="parTrans" cxnId="{0A962E99-5B05-47F4-98FF-05C2895E5021}">
      <dgm:prSet/>
      <dgm:spPr/>
      <dgm:t>
        <a:bodyPr/>
        <a:lstStyle/>
        <a:p>
          <a:endParaRPr lang="en-GB"/>
        </a:p>
      </dgm:t>
    </dgm:pt>
    <dgm:pt modelId="{9AA66752-CA0D-4A86-89CF-59B45F997587}" type="sibTrans" cxnId="{0A962E99-5B05-47F4-98FF-05C2895E5021}">
      <dgm:prSet/>
      <dgm:spPr/>
      <dgm:t>
        <a:bodyPr/>
        <a:lstStyle/>
        <a:p>
          <a:endParaRPr lang="en-GB"/>
        </a:p>
      </dgm:t>
    </dgm:pt>
    <dgm:pt modelId="{E5785D05-D30D-42E9-B18F-A010FE97AD61}">
      <dgm:prSet custT="1"/>
      <dgm:spPr/>
      <dgm:t>
        <a:bodyPr/>
        <a:lstStyle/>
        <a:p>
          <a:pPr algn="just"/>
          <a:endParaRPr lang="hr-HR" sz="2200" dirty="0" smtClean="0">
            <a:solidFill>
              <a:srgbClr val="002060"/>
            </a:solidFill>
          </a:endParaRPr>
        </a:p>
      </dgm:t>
    </dgm:pt>
    <dgm:pt modelId="{CAF82692-46D6-41B2-B846-9247331F8E56}" type="parTrans" cxnId="{D7FAA173-6B66-4050-B720-C5EB7949B7B7}">
      <dgm:prSet/>
      <dgm:spPr/>
      <dgm:t>
        <a:bodyPr/>
        <a:lstStyle/>
        <a:p>
          <a:endParaRPr lang="en-GB"/>
        </a:p>
      </dgm:t>
    </dgm:pt>
    <dgm:pt modelId="{4C3A0B48-FE30-404D-8C91-03130FC358A6}" type="sibTrans" cxnId="{D7FAA173-6B66-4050-B720-C5EB7949B7B7}">
      <dgm:prSet/>
      <dgm:spPr/>
      <dgm:t>
        <a:bodyPr/>
        <a:lstStyle/>
        <a:p>
          <a:endParaRPr lang="en-GB"/>
        </a:p>
      </dgm:t>
    </dgm:pt>
    <dgm:pt modelId="{B76C58F5-6A67-427E-8531-BFEDA9131B57}">
      <dgm:prSet custT="1"/>
      <dgm:spPr/>
      <dgm:t>
        <a:bodyPr/>
        <a:lstStyle/>
        <a:p>
          <a:pPr algn="just" rtl="0"/>
          <a:endParaRPr lang="en-GB" sz="2400" dirty="0">
            <a:solidFill>
              <a:srgbClr val="002060"/>
            </a:solidFill>
          </a:endParaRPr>
        </a:p>
      </dgm:t>
    </dgm:pt>
    <dgm:pt modelId="{665621B1-5BD5-40B1-BBB8-70DFA0766366}" type="parTrans" cxnId="{3AFA5ACB-979E-4513-8701-51337080923C}">
      <dgm:prSet/>
      <dgm:spPr/>
      <dgm:t>
        <a:bodyPr/>
        <a:lstStyle/>
        <a:p>
          <a:endParaRPr lang="en-GB"/>
        </a:p>
      </dgm:t>
    </dgm:pt>
    <dgm:pt modelId="{EFE112A3-AD8F-4DAA-9D10-AF1225D607A1}" type="sibTrans" cxnId="{3AFA5ACB-979E-4513-8701-51337080923C}">
      <dgm:prSet/>
      <dgm:spPr/>
      <dgm:t>
        <a:bodyPr/>
        <a:lstStyle/>
        <a:p>
          <a:endParaRPr lang="en-GB"/>
        </a:p>
      </dgm:t>
    </dgm:pt>
    <dgm:pt modelId="{DF1E6954-4669-4C0D-9842-7AF951BDA9B8}" type="pres">
      <dgm:prSet presAssocID="{3F0B6DF6-3BC2-48BE-A886-6D80F4437850}" presName="linear" presStyleCnt="0">
        <dgm:presLayoutVars>
          <dgm:animLvl val="lvl"/>
          <dgm:resizeHandles val="exact"/>
        </dgm:presLayoutVars>
      </dgm:prSet>
      <dgm:spPr/>
      <dgm:t>
        <a:bodyPr/>
        <a:lstStyle/>
        <a:p>
          <a:endParaRPr lang="en-GB"/>
        </a:p>
      </dgm:t>
    </dgm:pt>
    <dgm:pt modelId="{EB3DE8DA-CAC5-414E-A736-AFC2EBD2CE4F}" type="pres">
      <dgm:prSet presAssocID="{5025C8A5-FBA2-4A2E-9D04-4BD1E735F0AB}" presName="parentText" presStyleLbl="node1" presStyleIdx="0" presStyleCnt="1" custScaleY="33167" custLinFactNeighborX="126" custLinFactNeighborY="-6263">
        <dgm:presLayoutVars>
          <dgm:chMax val="0"/>
          <dgm:bulletEnabled val="1"/>
        </dgm:presLayoutVars>
      </dgm:prSet>
      <dgm:spPr/>
      <dgm:t>
        <a:bodyPr/>
        <a:lstStyle/>
        <a:p>
          <a:endParaRPr lang="en-GB"/>
        </a:p>
      </dgm:t>
    </dgm:pt>
    <dgm:pt modelId="{E54FE8E1-28E6-470E-8BBF-27B555DC8A38}" type="pres">
      <dgm:prSet presAssocID="{5025C8A5-FBA2-4A2E-9D04-4BD1E735F0AB}" presName="childText" presStyleLbl="revTx" presStyleIdx="0" presStyleCnt="1" custScaleY="96027">
        <dgm:presLayoutVars>
          <dgm:bulletEnabled val="1"/>
        </dgm:presLayoutVars>
      </dgm:prSet>
      <dgm:spPr/>
      <dgm:t>
        <a:bodyPr/>
        <a:lstStyle/>
        <a:p>
          <a:endParaRPr lang="en-GB"/>
        </a:p>
      </dgm:t>
    </dgm:pt>
  </dgm:ptLst>
  <dgm:cxnLst>
    <dgm:cxn modelId="{3AFA5ACB-979E-4513-8701-51337080923C}" srcId="{5025C8A5-FBA2-4A2E-9D04-4BD1E735F0AB}" destId="{B76C58F5-6A67-427E-8531-BFEDA9131B57}" srcOrd="0" destOrd="0" parTransId="{665621B1-5BD5-40B1-BBB8-70DFA0766366}" sibTransId="{EFE112A3-AD8F-4DAA-9D10-AF1225D607A1}"/>
    <dgm:cxn modelId="{D7FAA173-6B66-4050-B720-C5EB7949B7B7}" srcId="{5025C8A5-FBA2-4A2E-9D04-4BD1E735F0AB}" destId="{E5785D05-D30D-42E9-B18F-A010FE97AD61}" srcOrd="3" destOrd="0" parTransId="{CAF82692-46D6-41B2-B846-9247331F8E56}" sibTransId="{4C3A0B48-FE30-404D-8C91-03130FC358A6}"/>
    <dgm:cxn modelId="{CF84B899-B8CE-4B53-88FD-2612A9E63607}" srcId="{5025C8A5-FBA2-4A2E-9D04-4BD1E735F0AB}" destId="{61D2361E-EEAE-4CA2-B4D7-0C0333BEFAD6}" srcOrd="2" destOrd="0" parTransId="{7B913966-9429-4F9C-AF6F-A766DAB56A28}" sibTransId="{C4F4008D-BA73-41EA-B05F-46FEF4CE842F}"/>
    <dgm:cxn modelId="{3FDEB35B-D8C2-4E34-ABB3-B2E8BB2D0717}" srcId="{5025C8A5-FBA2-4A2E-9D04-4BD1E735F0AB}" destId="{BC60DA6E-C886-4B8A-A0B7-B8D8D1546B37}" srcOrd="5" destOrd="0" parTransId="{3618A5BC-E6B6-4B60-9922-2CEAD8494FCE}" sibTransId="{ED9E2E65-2044-4FD5-A561-85B018F0988A}"/>
    <dgm:cxn modelId="{263BC19D-ED8E-4730-BB3D-EAA22F9F4763}" type="presOf" srcId="{54548E90-DB0F-403C-8EDC-3B9E557A901D}" destId="{E54FE8E1-28E6-470E-8BBF-27B555DC8A38}" srcOrd="0" destOrd="1" presId="urn:microsoft.com/office/officeart/2005/8/layout/vList2"/>
    <dgm:cxn modelId="{CCDF393E-6265-467B-B353-9D7A3C497DBA}" type="presOf" srcId="{3F0B6DF6-3BC2-48BE-A886-6D80F4437850}" destId="{DF1E6954-4669-4C0D-9842-7AF951BDA9B8}" srcOrd="0" destOrd="0" presId="urn:microsoft.com/office/officeart/2005/8/layout/vList2"/>
    <dgm:cxn modelId="{4AFDA5BF-C8A4-450D-81FE-CC8947FD5046}" type="presOf" srcId="{61D2361E-EEAE-4CA2-B4D7-0C0333BEFAD6}" destId="{E54FE8E1-28E6-470E-8BBF-27B555DC8A38}" srcOrd="0" destOrd="2" presId="urn:microsoft.com/office/officeart/2005/8/layout/vList2"/>
    <dgm:cxn modelId="{E495EC0A-7175-40A6-A9D1-96AB6209DB61}" type="presOf" srcId="{BC60DA6E-C886-4B8A-A0B7-B8D8D1546B37}" destId="{E54FE8E1-28E6-470E-8BBF-27B555DC8A38}" srcOrd="0" destOrd="5" presId="urn:microsoft.com/office/officeart/2005/8/layout/vList2"/>
    <dgm:cxn modelId="{0A962E99-5B05-47F4-98FF-05C2895E5021}" srcId="{5025C8A5-FBA2-4A2E-9D04-4BD1E735F0AB}" destId="{7FB6CD40-7D27-4C1E-8C6F-AF07810CCB14}" srcOrd="4" destOrd="0" parTransId="{90F658C7-E742-4B91-92A2-C33FFB98FBEF}" sibTransId="{9AA66752-CA0D-4A86-89CF-59B45F997587}"/>
    <dgm:cxn modelId="{1CDB25AB-29BB-4AB2-BD1E-DDB99EFCDD98}" type="presOf" srcId="{B76C58F5-6A67-427E-8531-BFEDA9131B57}" destId="{E54FE8E1-28E6-470E-8BBF-27B555DC8A38}" srcOrd="0" destOrd="0" presId="urn:microsoft.com/office/officeart/2005/8/layout/vList2"/>
    <dgm:cxn modelId="{F55B1BAA-886B-44A3-97E3-299AB10BCC36}" type="presOf" srcId="{5025C8A5-FBA2-4A2E-9D04-4BD1E735F0AB}" destId="{EB3DE8DA-CAC5-414E-A736-AFC2EBD2CE4F}" srcOrd="0" destOrd="0" presId="urn:microsoft.com/office/officeart/2005/8/layout/vList2"/>
    <dgm:cxn modelId="{840AA9B1-32DD-489A-8FA2-93466E7596D7}" srcId="{5025C8A5-FBA2-4A2E-9D04-4BD1E735F0AB}" destId="{54548E90-DB0F-403C-8EDC-3B9E557A901D}" srcOrd="1" destOrd="0" parTransId="{A37A3A24-CE01-4E91-B918-2E6E7EDA339E}" sibTransId="{B7A51941-F55F-4534-AF7C-8320EF46F730}"/>
    <dgm:cxn modelId="{F93901E7-A3AA-4B5B-BB37-B187C1974EA8}" type="presOf" srcId="{E5785D05-D30D-42E9-B18F-A010FE97AD61}" destId="{E54FE8E1-28E6-470E-8BBF-27B555DC8A38}" srcOrd="0" destOrd="3" presId="urn:microsoft.com/office/officeart/2005/8/layout/vList2"/>
    <dgm:cxn modelId="{5446EED9-FEA8-4B1B-96FC-2F9AD324A065}" type="presOf" srcId="{7FB6CD40-7D27-4C1E-8C6F-AF07810CCB14}" destId="{E54FE8E1-28E6-470E-8BBF-27B555DC8A38}" srcOrd="0" destOrd="4" presId="urn:microsoft.com/office/officeart/2005/8/layout/vList2"/>
    <dgm:cxn modelId="{D5B85C78-4971-4416-BE93-94B0DF1EE7D1}" srcId="{3F0B6DF6-3BC2-48BE-A886-6D80F4437850}" destId="{5025C8A5-FBA2-4A2E-9D04-4BD1E735F0AB}" srcOrd="0" destOrd="0" parTransId="{C833381A-9DA4-4C53-9DC2-25518A2CF048}" sibTransId="{FF7AE824-864A-45AB-87DA-FAC223E4F953}"/>
    <dgm:cxn modelId="{490C802A-43EB-4A11-83FA-EC148C9C3C8F}" type="presParOf" srcId="{DF1E6954-4669-4C0D-9842-7AF951BDA9B8}" destId="{EB3DE8DA-CAC5-414E-A736-AFC2EBD2CE4F}" srcOrd="0" destOrd="0" presId="urn:microsoft.com/office/officeart/2005/8/layout/vList2"/>
    <dgm:cxn modelId="{A0203147-8758-488F-8997-BF6B44F27144}" type="presParOf" srcId="{DF1E6954-4669-4C0D-9842-7AF951BDA9B8}" destId="{E54FE8E1-28E6-470E-8BBF-27B555DC8A3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A6328B-6E1F-4926-ADA6-E3F4EB7C3FA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B1CC40AC-5F2A-4EF1-A524-198B0BC061AD}">
      <dgm:prSet phldrT="[Text]" custT="1"/>
      <dgm:spPr/>
      <dgm:t>
        <a:bodyPr/>
        <a:lstStyle/>
        <a:p>
          <a:endParaRPr lang="hr-HR" sz="2800" b="1" dirty="0" smtClean="0"/>
        </a:p>
        <a:p>
          <a:r>
            <a:rPr lang="hr-HR" sz="2800" b="1" dirty="0" smtClean="0"/>
            <a:t>Kriterij prihvatljivosti</a:t>
          </a:r>
        </a:p>
        <a:p>
          <a:endParaRPr lang="en-GB" sz="2800" b="1" dirty="0"/>
        </a:p>
      </dgm:t>
    </dgm:pt>
    <dgm:pt modelId="{BA7451AD-2251-4208-92CE-B1E940377995}" type="parTrans" cxnId="{689629D1-8FBA-45EB-B09C-8953E9EA7449}">
      <dgm:prSet/>
      <dgm:spPr/>
      <dgm:t>
        <a:bodyPr/>
        <a:lstStyle/>
        <a:p>
          <a:endParaRPr lang="en-GB"/>
        </a:p>
      </dgm:t>
    </dgm:pt>
    <dgm:pt modelId="{A2673424-1AB1-4582-896E-A372DDF704E1}" type="sibTrans" cxnId="{689629D1-8FBA-45EB-B09C-8953E9EA7449}">
      <dgm:prSet/>
      <dgm:spPr/>
      <dgm:t>
        <a:bodyPr/>
        <a:lstStyle/>
        <a:p>
          <a:endParaRPr lang="en-GB"/>
        </a:p>
      </dgm:t>
    </dgm:pt>
    <dgm:pt modelId="{3A65B556-94A3-44BF-87D4-FA36933DCA6A}">
      <dgm:prSet phldrT="[Text]" custT="1"/>
      <dgm:spPr/>
      <dgm:t>
        <a:bodyPr/>
        <a:lstStyle/>
        <a:p>
          <a:endParaRPr lang="hr-HR" sz="2000" dirty="0" smtClean="0"/>
        </a:p>
        <a:p>
          <a:r>
            <a:rPr lang="hr-HR" sz="2000" dirty="0" smtClean="0"/>
            <a:t>Sudionici</a:t>
          </a:r>
        </a:p>
        <a:p>
          <a:r>
            <a:rPr lang="hr-HR" sz="2000" dirty="0" smtClean="0"/>
            <a:t>(prijavitelji/partneri)</a:t>
          </a:r>
        </a:p>
        <a:p>
          <a:endParaRPr lang="en-GB" sz="2000" dirty="0"/>
        </a:p>
      </dgm:t>
    </dgm:pt>
    <dgm:pt modelId="{670DC527-74FB-48BF-A14D-0B42B0AB5828}" type="parTrans" cxnId="{70A8641C-5A5D-4381-B26A-405821DC176D}">
      <dgm:prSet/>
      <dgm:spPr/>
      <dgm:t>
        <a:bodyPr/>
        <a:lstStyle/>
        <a:p>
          <a:endParaRPr lang="en-GB"/>
        </a:p>
      </dgm:t>
    </dgm:pt>
    <dgm:pt modelId="{9427264F-4F23-4C95-A58B-1B7089DC8C2B}" type="sibTrans" cxnId="{70A8641C-5A5D-4381-B26A-405821DC176D}">
      <dgm:prSet/>
      <dgm:spPr/>
      <dgm:t>
        <a:bodyPr/>
        <a:lstStyle/>
        <a:p>
          <a:endParaRPr lang="en-GB"/>
        </a:p>
      </dgm:t>
    </dgm:pt>
    <dgm:pt modelId="{0137CFD1-C9E4-4642-AA31-174B581D6608}">
      <dgm:prSet phldrT="[Text]" custT="1"/>
      <dgm:spPr/>
      <dgm:t>
        <a:bodyPr/>
        <a:lstStyle/>
        <a:p>
          <a:r>
            <a:rPr lang="hr-HR" sz="2000" dirty="0" smtClean="0"/>
            <a:t>Projekt</a:t>
          </a:r>
        </a:p>
        <a:p>
          <a:r>
            <a:rPr lang="hr-HR" sz="2000" dirty="0" smtClean="0"/>
            <a:t>(aktivnosti)</a:t>
          </a:r>
          <a:endParaRPr lang="en-GB" sz="2000" dirty="0"/>
        </a:p>
      </dgm:t>
    </dgm:pt>
    <dgm:pt modelId="{4EECD5C2-7528-4938-93AE-815AD71F8B85}" type="parTrans" cxnId="{A9434742-50DD-4622-AEB4-5693A0B7D061}">
      <dgm:prSet/>
      <dgm:spPr/>
      <dgm:t>
        <a:bodyPr/>
        <a:lstStyle/>
        <a:p>
          <a:endParaRPr lang="en-GB"/>
        </a:p>
      </dgm:t>
    </dgm:pt>
    <dgm:pt modelId="{C15A7FAC-2021-48C0-B131-9FE1AD036860}" type="sibTrans" cxnId="{A9434742-50DD-4622-AEB4-5693A0B7D061}">
      <dgm:prSet/>
      <dgm:spPr/>
      <dgm:t>
        <a:bodyPr/>
        <a:lstStyle/>
        <a:p>
          <a:endParaRPr lang="en-GB"/>
        </a:p>
      </dgm:t>
    </dgm:pt>
    <dgm:pt modelId="{7FF47F92-B3D3-4716-8D4A-6BBF60F6EBB3}">
      <dgm:prSet phldrT="[Text]" custT="1"/>
      <dgm:spPr/>
      <dgm:t>
        <a:bodyPr/>
        <a:lstStyle/>
        <a:p>
          <a:r>
            <a:rPr lang="hr-HR" sz="2000" dirty="0" smtClean="0"/>
            <a:t>Troškovi</a:t>
          </a:r>
          <a:endParaRPr lang="en-GB" sz="2000" dirty="0"/>
        </a:p>
      </dgm:t>
    </dgm:pt>
    <dgm:pt modelId="{29570761-5FB9-404C-B91A-CAFD1C61C3DE}" type="parTrans" cxnId="{264E93B3-BA02-4203-83C4-A9A87AE76164}">
      <dgm:prSet/>
      <dgm:spPr/>
      <dgm:t>
        <a:bodyPr/>
        <a:lstStyle/>
        <a:p>
          <a:endParaRPr lang="en-GB"/>
        </a:p>
      </dgm:t>
    </dgm:pt>
    <dgm:pt modelId="{13966C2E-A746-4101-99F8-75E92E5BE9FC}" type="sibTrans" cxnId="{264E93B3-BA02-4203-83C4-A9A87AE76164}">
      <dgm:prSet/>
      <dgm:spPr/>
      <dgm:t>
        <a:bodyPr/>
        <a:lstStyle/>
        <a:p>
          <a:endParaRPr lang="en-GB"/>
        </a:p>
      </dgm:t>
    </dgm:pt>
    <dgm:pt modelId="{BC4F06C2-441F-4770-85CD-7B2E98B171DB}" type="pres">
      <dgm:prSet presAssocID="{7FA6328B-6E1F-4926-ADA6-E3F4EB7C3FA2}" presName="hierChild1" presStyleCnt="0">
        <dgm:presLayoutVars>
          <dgm:orgChart val="1"/>
          <dgm:chPref val="1"/>
          <dgm:dir/>
          <dgm:animOne val="branch"/>
          <dgm:animLvl val="lvl"/>
          <dgm:resizeHandles/>
        </dgm:presLayoutVars>
      </dgm:prSet>
      <dgm:spPr/>
      <dgm:t>
        <a:bodyPr/>
        <a:lstStyle/>
        <a:p>
          <a:endParaRPr lang="en-GB"/>
        </a:p>
      </dgm:t>
    </dgm:pt>
    <dgm:pt modelId="{6538B18C-14CA-4CCA-AE83-30848C6004F8}" type="pres">
      <dgm:prSet presAssocID="{B1CC40AC-5F2A-4EF1-A524-198B0BC061AD}" presName="hierRoot1" presStyleCnt="0">
        <dgm:presLayoutVars>
          <dgm:hierBranch val="init"/>
        </dgm:presLayoutVars>
      </dgm:prSet>
      <dgm:spPr/>
    </dgm:pt>
    <dgm:pt modelId="{F59C6D42-E156-4C44-8CB7-265A019C3E0E}" type="pres">
      <dgm:prSet presAssocID="{B1CC40AC-5F2A-4EF1-A524-198B0BC061AD}" presName="rootComposite1" presStyleCnt="0"/>
      <dgm:spPr/>
    </dgm:pt>
    <dgm:pt modelId="{8D959A9F-E92D-4D8A-AECF-BAA08BB00F6B}" type="pres">
      <dgm:prSet presAssocID="{B1CC40AC-5F2A-4EF1-A524-198B0BC061AD}" presName="rootText1" presStyleLbl="node0" presStyleIdx="0" presStyleCnt="1" custScaleX="114097" custScaleY="129636" custLinFactNeighborX="184" custLinFactNeighborY="-30168">
        <dgm:presLayoutVars>
          <dgm:chPref val="3"/>
        </dgm:presLayoutVars>
      </dgm:prSet>
      <dgm:spPr>
        <a:prstGeom prst="round1Rect">
          <a:avLst/>
        </a:prstGeom>
      </dgm:spPr>
      <dgm:t>
        <a:bodyPr/>
        <a:lstStyle/>
        <a:p>
          <a:endParaRPr lang="en-GB"/>
        </a:p>
      </dgm:t>
    </dgm:pt>
    <dgm:pt modelId="{447CEDD6-3C2A-4FE5-AA2E-875F05CC3A40}" type="pres">
      <dgm:prSet presAssocID="{B1CC40AC-5F2A-4EF1-A524-198B0BC061AD}" presName="rootConnector1" presStyleLbl="node1" presStyleIdx="0" presStyleCnt="0"/>
      <dgm:spPr/>
      <dgm:t>
        <a:bodyPr/>
        <a:lstStyle/>
        <a:p>
          <a:endParaRPr lang="en-GB"/>
        </a:p>
      </dgm:t>
    </dgm:pt>
    <dgm:pt modelId="{B761B0F1-10BA-430A-8E31-E783EF59983D}" type="pres">
      <dgm:prSet presAssocID="{B1CC40AC-5F2A-4EF1-A524-198B0BC061AD}" presName="hierChild2" presStyleCnt="0"/>
      <dgm:spPr/>
    </dgm:pt>
    <dgm:pt modelId="{FCAF7901-03D3-4725-85CE-35818B010496}" type="pres">
      <dgm:prSet presAssocID="{670DC527-74FB-48BF-A14D-0B42B0AB5828}" presName="Name37" presStyleLbl="parChTrans1D2" presStyleIdx="0" presStyleCnt="3"/>
      <dgm:spPr/>
      <dgm:t>
        <a:bodyPr/>
        <a:lstStyle/>
        <a:p>
          <a:endParaRPr lang="en-GB"/>
        </a:p>
      </dgm:t>
    </dgm:pt>
    <dgm:pt modelId="{4633CD24-8848-4981-90BB-705DBA8EE513}" type="pres">
      <dgm:prSet presAssocID="{3A65B556-94A3-44BF-87D4-FA36933DCA6A}" presName="hierRoot2" presStyleCnt="0">
        <dgm:presLayoutVars>
          <dgm:hierBranch val="init"/>
        </dgm:presLayoutVars>
      </dgm:prSet>
      <dgm:spPr/>
    </dgm:pt>
    <dgm:pt modelId="{DFA408EB-8178-4A7C-A851-DA55A4CA2C4D}" type="pres">
      <dgm:prSet presAssocID="{3A65B556-94A3-44BF-87D4-FA36933DCA6A}" presName="rootComposite" presStyleCnt="0"/>
      <dgm:spPr/>
    </dgm:pt>
    <dgm:pt modelId="{6F451C0E-9C8A-478F-80F0-758253514F02}" type="pres">
      <dgm:prSet presAssocID="{3A65B556-94A3-44BF-87D4-FA36933DCA6A}" presName="rootText" presStyleLbl="node2" presStyleIdx="0" presStyleCnt="3" custLinFactNeighborX="407" custLinFactNeighborY="-28218">
        <dgm:presLayoutVars>
          <dgm:chPref val="3"/>
        </dgm:presLayoutVars>
      </dgm:prSet>
      <dgm:spPr>
        <a:prstGeom prst="snipRoundRect">
          <a:avLst/>
        </a:prstGeom>
      </dgm:spPr>
      <dgm:t>
        <a:bodyPr/>
        <a:lstStyle/>
        <a:p>
          <a:endParaRPr lang="en-GB"/>
        </a:p>
      </dgm:t>
    </dgm:pt>
    <dgm:pt modelId="{E91D2262-8DAB-4680-A2AA-1ECC42620BCF}" type="pres">
      <dgm:prSet presAssocID="{3A65B556-94A3-44BF-87D4-FA36933DCA6A}" presName="rootConnector" presStyleLbl="node2" presStyleIdx="0" presStyleCnt="3"/>
      <dgm:spPr/>
      <dgm:t>
        <a:bodyPr/>
        <a:lstStyle/>
        <a:p>
          <a:endParaRPr lang="en-GB"/>
        </a:p>
      </dgm:t>
    </dgm:pt>
    <dgm:pt modelId="{EAC245BD-5257-47EA-A71E-776D9C68CFB0}" type="pres">
      <dgm:prSet presAssocID="{3A65B556-94A3-44BF-87D4-FA36933DCA6A}" presName="hierChild4" presStyleCnt="0"/>
      <dgm:spPr/>
    </dgm:pt>
    <dgm:pt modelId="{BBC87CC6-0713-4A65-85B9-A6541C3D5BFC}" type="pres">
      <dgm:prSet presAssocID="{3A65B556-94A3-44BF-87D4-FA36933DCA6A}" presName="hierChild5" presStyleCnt="0"/>
      <dgm:spPr/>
    </dgm:pt>
    <dgm:pt modelId="{C57A4FCE-53DD-4C88-9CCB-DDAAB7FFE30A}" type="pres">
      <dgm:prSet presAssocID="{4EECD5C2-7528-4938-93AE-815AD71F8B85}" presName="Name37" presStyleLbl="parChTrans1D2" presStyleIdx="1" presStyleCnt="3"/>
      <dgm:spPr/>
      <dgm:t>
        <a:bodyPr/>
        <a:lstStyle/>
        <a:p>
          <a:endParaRPr lang="en-GB"/>
        </a:p>
      </dgm:t>
    </dgm:pt>
    <dgm:pt modelId="{C6CD79B1-2054-4D5E-BEF2-85B7DAC3AE55}" type="pres">
      <dgm:prSet presAssocID="{0137CFD1-C9E4-4642-AA31-174B581D6608}" presName="hierRoot2" presStyleCnt="0">
        <dgm:presLayoutVars>
          <dgm:hierBranch val="init"/>
        </dgm:presLayoutVars>
      </dgm:prSet>
      <dgm:spPr/>
    </dgm:pt>
    <dgm:pt modelId="{67FBA318-D306-4238-828A-EE45EC50D52C}" type="pres">
      <dgm:prSet presAssocID="{0137CFD1-C9E4-4642-AA31-174B581D6608}" presName="rootComposite" presStyleCnt="0"/>
      <dgm:spPr/>
    </dgm:pt>
    <dgm:pt modelId="{D0FE2821-4D48-4D8B-B483-C33E16EAD104}" type="pres">
      <dgm:prSet presAssocID="{0137CFD1-C9E4-4642-AA31-174B581D6608}" presName="rootText" presStyleLbl="node2" presStyleIdx="1" presStyleCnt="3" custLinFactNeighborX="-879" custLinFactNeighborY="-28218">
        <dgm:presLayoutVars>
          <dgm:chPref val="3"/>
        </dgm:presLayoutVars>
      </dgm:prSet>
      <dgm:spPr>
        <a:prstGeom prst="snipRoundRect">
          <a:avLst/>
        </a:prstGeom>
      </dgm:spPr>
      <dgm:t>
        <a:bodyPr/>
        <a:lstStyle/>
        <a:p>
          <a:endParaRPr lang="en-GB"/>
        </a:p>
      </dgm:t>
    </dgm:pt>
    <dgm:pt modelId="{841E351C-838C-4D47-B868-99A30C6C7E8D}" type="pres">
      <dgm:prSet presAssocID="{0137CFD1-C9E4-4642-AA31-174B581D6608}" presName="rootConnector" presStyleLbl="node2" presStyleIdx="1" presStyleCnt="3"/>
      <dgm:spPr/>
      <dgm:t>
        <a:bodyPr/>
        <a:lstStyle/>
        <a:p>
          <a:endParaRPr lang="en-GB"/>
        </a:p>
      </dgm:t>
    </dgm:pt>
    <dgm:pt modelId="{537C9749-02DA-4F26-AF8C-34D53E8163DD}" type="pres">
      <dgm:prSet presAssocID="{0137CFD1-C9E4-4642-AA31-174B581D6608}" presName="hierChild4" presStyleCnt="0"/>
      <dgm:spPr/>
    </dgm:pt>
    <dgm:pt modelId="{47576C13-A989-4C99-9A32-A1B4FFAA822A}" type="pres">
      <dgm:prSet presAssocID="{0137CFD1-C9E4-4642-AA31-174B581D6608}" presName="hierChild5" presStyleCnt="0"/>
      <dgm:spPr/>
    </dgm:pt>
    <dgm:pt modelId="{3E71AD54-EC2C-45C4-A427-FDBDFA4A6DB2}" type="pres">
      <dgm:prSet presAssocID="{29570761-5FB9-404C-B91A-CAFD1C61C3DE}" presName="Name37" presStyleLbl="parChTrans1D2" presStyleIdx="2" presStyleCnt="3"/>
      <dgm:spPr/>
      <dgm:t>
        <a:bodyPr/>
        <a:lstStyle/>
        <a:p>
          <a:endParaRPr lang="en-GB"/>
        </a:p>
      </dgm:t>
    </dgm:pt>
    <dgm:pt modelId="{85DA5027-45CF-4DFA-9A93-7CEF67DFAC78}" type="pres">
      <dgm:prSet presAssocID="{7FF47F92-B3D3-4716-8D4A-6BBF60F6EBB3}" presName="hierRoot2" presStyleCnt="0">
        <dgm:presLayoutVars>
          <dgm:hierBranch val="init"/>
        </dgm:presLayoutVars>
      </dgm:prSet>
      <dgm:spPr/>
    </dgm:pt>
    <dgm:pt modelId="{CCF65F28-119F-40D8-AA52-74C110A9B6A5}" type="pres">
      <dgm:prSet presAssocID="{7FF47F92-B3D3-4716-8D4A-6BBF60F6EBB3}" presName="rootComposite" presStyleCnt="0"/>
      <dgm:spPr/>
    </dgm:pt>
    <dgm:pt modelId="{5D8A1B82-026A-43A9-BB19-CAFBDF02CF62}" type="pres">
      <dgm:prSet presAssocID="{7FF47F92-B3D3-4716-8D4A-6BBF60F6EBB3}" presName="rootText" presStyleLbl="node2" presStyleIdx="2" presStyleCnt="3" custLinFactNeighborX="829" custLinFactNeighborY="-28218">
        <dgm:presLayoutVars>
          <dgm:chPref val="3"/>
        </dgm:presLayoutVars>
      </dgm:prSet>
      <dgm:spPr>
        <a:prstGeom prst="snipRoundRect">
          <a:avLst/>
        </a:prstGeom>
      </dgm:spPr>
      <dgm:t>
        <a:bodyPr/>
        <a:lstStyle/>
        <a:p>
          <a:endParaRPr lang="en-GB"/>
        </a:p>
      </dgm:t>
    </dgm:pt>
    <dgm:pt modelId="{3C03F50A-4273-465B-A0B1-5EC827512B8D}" type="pres">
      <dgm:prSet presAssocID="{7FF47F92-B3D3-4716-8D4A-6BBF60F6EBB3}" presName="rootConnector" presStyleLbl="node2" presStyleIdx="2" presStyleCnt="3"/>
      <dgm:spPr/>
      <dgm:t>
        <a:bodyPr/>
        <a:lstStyle/>
        <a:p>
          <a:endParaRPr lang="en-GB"/>
        </a:p>
      </dgm:t>
    </dgm:pt>
    <dgm:pt modelId="{85D7152A-571D-4060-9EE4-805B0B6D39D8}" type="pres">
      <dgm:prSet presAssocID="{7FF47F92-B3D3-4716-8D4A-6BBF60F6EBB3}" presName="hierChild4" presStyleCnt="0"/>
      <dgm:spPr/>
    </dgm:pt>
    <dgm:pt modelId="{FB7D4578-A50B-49D7-8476-4E1BE8349718}" type="pres">
      <dgm:prSet presAssocID="{7FF47F92-B3D3-4716-8D4A-6BBF60F6EBB3}" presName="hierChild5" presStyleCnt="0"/>
      <dgm:spPr/>
    </dgm:pt>
    <dgm:pt modelId="{C51669B5-2160-4884-849F-A21AA40E4B4E}" type="pres">
      <dgm:prSet presAssocID="{B1CC40AC-5F2A-4EF1-A524-198B0BC061AD}" presName="hierChild3" presStyleCnt="0"/>
      <dgm:spPr/>
    </dgm:pt>
  </dgm:ptLst>
  <dgm:cxnLst>
    <dgm:cxn modelId="{A9434742-50DD-4622-AEB4-5693A0B7D061}" srcId="{B1CC40AC-5F2A-4EF1-A524-198B0BC061AD}" destId="{0137CFD1-C9E4-4642-AA31-174B581D6608}" srcOrd="1" destOrd="0" parTransId="{4EECD5C2-7528-4938-93AE-815AD71F8B85}" sibTransId="{C15A7FAC-2021-48C0-B131-9FE1AD036860}"/>
    <dgm:cxn modelId="{357804AB-081E-4FC6-83E2-BE6AC743804C}" type="presOf" srcId="{B1CC40AC-5F2A-4EF1-A524-198B0BC061AD}" destId="{447CEDD6-3C2A-4FE5-AA2E-875F05CC3A40}" srcOrd="1" destOrd="0" presId="urn:microsoft.com/office/officeart/2005/8/layout/orgChart1"/>
    <dgm:cxn modelId="{0EF5127A-7235-4367-A691-20FFF676F13B}" type="presOf" srcId="{4EECD5C2-7528-4938-93AE-815AD71F8B85}" destId="{C57A4FCE-53DD-4C88-9CCB-DDAAB7FFE30A}" srcOrd="0" destOrd="0" presId="urn:microsoft.com/office/officeart/2005/8/layout/orgChart1"/>
    <dgm:cxn modelId="{F02246AC-6CA7-47FC-AEA4-58E5A36A8FF0}" type="presOf" srcId="{0137CFD1-C9E4-4642-AA31-174B581D6608}" destId="{841E351C-838C-4D47-B868-99A30C6C7E8D}" srcOrd="1" destOrd="0" presId="urn:microsoft.com/office/officeart/2005/8/layout/orgChart1"/>
    <dgm:cxn modelId="{28DFC8B8-DB68-43FD-8965-0FC8A9374AC4}" type="presOf" srcId="{7FA6328B-6E1F-4926-ADA6-E3F4EB7C3FA2}" destId="{BC4F06C2-441F-4770-85CD-7B2E98B171DB}" srcOrd="0" destOrd="0" presId="urn:microsoft.com/office/officeart/2005/8/layout/orgChart1"/>
    <dgm:cxn modelId="{5C2AB7DF-29E6-47C0-AC81-5154E0BF395C}" type="presOf" srcId="{29570761-5FB9-404C-B91A-CAFD1C61C3DE}" destId="{3E71AD54-EC2C-45C4-A427-FDBDFA4A6DB2}" srcOrd="0" destOrd="0" presId="urn:microsoft.com/office/officeart/2005/8/layout/orgChart1"/>
    <dgm:cxn modelId="{264E93B3-BA02-4203-83C4-A9A87AE76164}" srcId="{B1CC40AC-5F2A-4EF1-A524-198B0BC061AD}" destId="{7FF47F92-B3D3-4716-8D4A-6BBF60F6EBB3}" srcOrd="2" destOrd="0" parTransId="{29570761-5FB9-404C-B91A-CAFD1C61C3DE}" sibTransId="{13966C2E-A746-4101-99F8-75E92E5BE9FC}"/>
    <dgm:cxn modelId="{2255E03B-AD8C-431D-9AA7-0B78AA697BF9}" type="presOf" srcId="{670DC527-74FB-48BF-A14D-0B42B0AB5828}" destId="{FCAF7901-03D3-4725-85CE-35818B010496}" srcOrd="0" destOrd="0" presId="urn:microsoft.com/office/officeart/2005/8/layout/orgChart1"/>
    <dgm:cxn modelId="{F334728A-4ED8-4DE7-BEF3-BFBCB84C29C9}" type="presOf" srcId="{3A65B556-94A3-44BF-87D4-FA36933DCA6A}" destId="{E91D2262-8DAB-4680-A2AA-1ECC42620BCF}" srcOrd="1" destOrd="0" presId="urn:microsoft.com/office/officeart/2005/8/layout/orgChart1"/>
    <dgm:cxn modelId="{689629D1-8FBA-45EB-B09C-8953E9EA7449}" srcId="{7FA6328B-6E1F-4926-ADA6-E3F4EB7C3FA2}" destId="{B1CC40AC-5F2A-4EF1-A524-198B0BC061AD}" srcOrd="0" destOrd="0" parTransId="{BA7451AD-2251-4208-92CE-B1E940377995}" sibTransId="{A2673424-1AB1-4582-896E-A372DDF704E1}"/>
    <dgm:cxn modelId="{17B11EA7-3720-42D6-8B48-066325E0CEAA}" type="presOf" srcId="{7FF47F92-B3D3-4716-8D4A-6BBF60F6EBB3}" destId="{5D8A1B82-026A-43A9-BB19-CAFBDF02CF62}" srcOrd="0" destOrd="0" presId="urn:microsoft.com/office/officeart/2005/8/layout/orgChart1"/>
    <dgm:cxn modelId="{26880694-AF38-40DF-8A59-5042D79D37C5}" type="presOf" srcId="{B1CC40AC-5F2A-4EF1-A524-198B0BC061AD}" destId="{8D959A9F-E92D-4D8A-AECF-BAA08BB00F6B}" srcOrd="0" destOrd="0" presId="urn:microsoft.com/office/officeart/2005/8/layout/orgChart1"/>
    <dgm:cxn modelId="{85185E48-BB73-4513-BBA9-58479840C580}" type="presOf" srcId="{3A65B556-94A3-44BF-87D4-FA36933DCA6A}" destId="{6F451C0E-9C8A-478F-80F0-758253514F02}" srcOrd="0" destOrd="0" presId="urn:microsoft.com/office/officeart/2005/8/layout/orgChart1"/>
    <dgm:cxn modelId="{70A8641C-5A5D-4381-B26A-405821DC176D}" srcId="{B1CC40AC-5F2A-4EF1-A524-198B0BC061AD}" destId="{3A65B556-94A3-44BF-87D4-FA36933DCA6A}" srcOrd="0" destOrd="0" parTransId="{670DC527-74FB-48BF-A14D-0B42B0AB5828}" sibTransId="{9427264F-4F23-4C95-A58B-1B7089DC8C2B}"/>
    <dgm:cxn modelId="{AF6581DD-162B-432B-B02F-DDE74D24CA6D}" type="presOf" srcId="{7FF47F92-B3D3-4716-8D4A-6BBF60F6EBB3}" destId="{3C03F50A-4273-465B-A0B1-5EC827512B8D}" srcOrd="1" destOrd="0" presId="urn:microsoft.com/office/officeart/2005/8/layout/orgChart1"/>
    <dgm:cxn modelId="{0B2DDD30-F6FA-44DD-A2F5-E9D9EC417ED8}" type="presOf" srcId="{0137CFD1-C9E4-4642-AA31-174B581D6608}" destId="{D0FE2821-4D48-4D8B-B483-C33E16EAD104}" srcOrd="0" destOrd="0" presId="urn:microsoft.com/office/officeart/2005/8/layout/orgChart1"/>
    <dgm:cxn modelId="{A30B8F2E-FDC3-43F3-802D-4F1C11D7C3A6}" type="presParOf" srcId="{BC4F06C2-441F-4770-85CD-7B2E98B171DB}" destId="{6538B18C-14CA-4CCA-AE83-30848C6004F8}" srcOrd="0" destOrd="0" presId="urn:microsoft.com/office/officeart/2005/8/layout/orgChart1"/>
    <dgm:cxn modelId="{14AFE74B-0DAB-4231-AA8B-54BD03E4FCE0}" type="presParOf" srcId="{6538B18C-14CA-4CCA-AE83-30848C6004F8}" destId="{F59C6D42-E156-4C44-8CB7-265A019C3E0E}" srcOrd="0" destOrd="0" presId="urn:microsoft.com/office/officeart/2005/8/layout/orgChart1"/>
    <dgm:cxn modelId="{79585FAA-11BE-4CC6-BFC4-3AA2A88F2556}" type="presParOf" srcId="{F59C6D42-E156-4C44-8CB7-265A019C3E0E}" destId="{8D959A9F-E92D-4D8A-AECF-BAA08BB00F6B}" srcOrd="0" destOrd="0" presId="urn:microsoft.com/office/officeart/2005/8/layout/orgChart1"/>
    <dgm:cxn modelId="{02ECC64C-24B9-49E9-8CFF-50287265B796}" type="presParOf" srcId="{F59C6D42-E156-4C44-8CB7-265A019C3E0E}" destId="{447CEDD6-3C2A-4FE5-AA2E-875F05CC3A40}" srcOrd="1" destOrd="0" presId="urn:microsoft.com/office/officeart/2005/8/layout/orgChart1"/>
    <dgm:cxn modelId="{8E292A67-D64F-46B9-ACE4-7E7DFEFC8EBC}" type="presParOf" srcId="{6538B18C-14CA-4CCA-AE83-30848C6004F8}" destId="{B761B0F1-10BA-430A-8E31-E783EF59983D}" srcOrd="1" destOrd="0" presId="urn:microsoft.com/office/officeart/2005/8/layout/orgChart1"/>
    <dgm:cxn modelId="{F59709D2-ED19-4734-9D86-9CF19FFC3C1B}" type="presParOf" srcId="{B761B0F1-10BA-430A-8E31-E783EF59983D}" destId="{FCAF7901-03D3-4725-85CE-35818B010496}" srcOrd="0" destOrd="0" presId="urn:microsoft.com/office/officeart/2005/8/layout/orgChart1"/>
    <dgm:cxn modelId="{99264F92-38FA-4B9D-8F0D-9A49D1D515EC}" type="presParOf" srcId="{B761B0F1-10BA-430A-8E31-E783EF59983D}" destId="{4633CD24-8848-4981-90BB-705DBA8EE513}" srcOrd="1" destOrd="0" presId="urn:microsoft.com/office/officeart/2005/8/layout/orgChart1"/>
    <dgm:cxn modelId="{F46ADAB3-E720-4E83-9C1E-5DAB99A785FA}" type="presParOf" srcId="{4633CD24-8848-4981-90BB-705DBA8EE513}" destId="{DFA408EB-8178-4A7C-A851-DA55A4CA2C4D}" srcOrd="0" destOrd="0" presId="urn:microsoft.com/office/officeart/2005/8/layout/orgChart1"/>
    <dgm:cxn modelId="{D528CB47-1A0D-458F-BE55-939AF5E9D142}" type="presParOf" srcId="{DFA408EB-8178-4A7C-A851-DA55A4CA2C4D}" destId="{6F451C0E-9C8A-478F-80F0-758253514F02}" srcOrd="0" destOrd="0" presId="urn:microsoft.com/office/officeart/2005/8/layout/orgChart1"/>
    <dgm:cxn modelId="{4151EF83-F953-4D72-A7F5-F3756874C986}" type="presParOf" srcId="{DFA408EB-8178-4A7C-A851-DA55A4CA2C4D}" destId="{E91D2262-8DAB-4680-A2AA-1ECC42620BCF}" srcOrd="1" destOrd="0" presId="urn:microsoft.com/office/officeart/2005/8/layout/orgChart1"/>
    <dgm:cxn modelId="{FB1BB88C-2E28-4A19-BEF3-99966DA10D0B}" type="presParOf" srcId="{4633CD24-8848-4981-90BB-705DBA8EE513}" destId="{EAC245BD-5257-47EA-A71E-776D9C68CFB0}" srcOrd="1" destOrd="0" presId="urn:microsoft.com/office/officeart/2005/8/layout/orgChart1"/>
    <dgm:cxn modelId="{18F9AA32-06E9-4D48-9E4C-7E1BF441EACD}" type="presParOf" srcId="{4633CD24-8848-4981-90BB-705DBA8EE513}" destId="{BBC87CC6-0713-4A65-85B9-A6541C3D5BFC}" srcOrd="2" destOrd="0" presId="urn:microsoft.com/office/officeart/2005/8/layout/orgChart1"/>
    <dgm:cxn modelId="{6E58612B-E390-4262-BCAB-81D4AAE6AEB6}" type="presParOf" srcId="{B761B0F1-10BA-430A-8E31-E783EF59983D}" destId="{C57A4FCE-53DD-4C88-9CCB-DDAAB7FFE30A}" srcOrd="2" destOrd="0" presId="urn:microsoft.com/office/officeart/2005/8/layout/orgChart1"/>
    <dgm:cxn modelId="{ED26F0DE-7902-434C-971E-3A0BE919F41E}" type="presParOf" srcId="{B761B0F1-10BA-430A-8E31-E783EF59983D}" destId="{C6CD79B1-2054-4D5E-BEF2-85B7DAC3AE55}" srcOrd="3" destOrd="0" presId="urn:microsoft.com/office/officeart/2005/8/layout/orgChart1"/>
    <dgm:cxn modelId="{EAE5E3E8-C6B2-4222-9D8F-9C1704549371}" type="presParOf" srcId="{C6CD79B1-2054-4D5E-BEF2-85B7DAC3AE55}" destId="{67FBA318-D306-4238-828A-EE45EC50D52C}" srcOrd="0" destOrd="0" presId="urn:microsoft.com/office/officeart/2005/8/layout/orgChart1"/>
    <dgm:cxn modelId="{E0BBEB20-0D6C-4ADB-BAD4-ABCE638A97DE}" type="presParOf" srcId="{67FBA318-D306-4238-828A-EE45EC50D52C}" destId="{D0FE2821-4D48-4D8B-B483-C33E16EAD104}" srcOrd="0" destOrd="0" presId="urn:microsoft.com/office/officeart/2005/8/layout/orgChart1"/>
    <dgm:cxn modelId="{9E8A6BC6-2101-42C8-9D64-974724AF5A83}" type="presParOf" srcId="{67FBA318-D306-4238-828A-EE45EC50D52C}" destId="{841E351C-838C-4D47-B868-99A30C6C7E8D}" srcOrd="1" destOrd="0" presId="urn:microsoft.com/office/officeart/2005/8/layout/orgChart1"/>
    <dgm:cxn modelId="{5D88347A-BAAB-4920-866B-57E8745B3E45}" type="presParOf" srcId="{C6CD79B1-2054-4D5E-BEF2-85B7DAC3AE55}" destId="{537C9749-02DA-4F26-AF8C-34D53E8163DD}" srcOrd="1" destOrd="0" presId="urn:microsoft.com/office/officeart/2005/8/layout/orgChart1"/>
    <dgm:cxn modelId="{D0B86234-7671-4EC6-8414-31F1064C1CBD}" type="presParOf" srcId="{C6CD79B1-2054-4D5E-BEF2-85B7DAC3AE55}" destId="{47576C13-A989-4C99-9A32-A1B4FFAA822A}" srcOrd="2" destOrd="0" presId="urn:microsoft.com/office/officeart/2005/8/layout/orgChart1"/>
    <dgm:cxn modelId="{CA635AE7-69DD-43D6-A3D1-9BA3199ED5A7}" type="presParOf" srcId="{B761B0F1-10BA-430A-8E31-E783EF59983D}" destId="{3E71AD54-EC2C-45C4-A427-FDBDFA4A6DB2}" srcOrd="4" destOrd="0" presId="urn:microsoft.com/office/officeart/2005/8/layout/orgChart1"/>
    <dgm:cxn modelId="{AABE52AC-14FB-4036-860A-EF82017833B2}" type="presParOf" srcId="{B761B0F1-10BA-430A-8E31-E783EF59983D}" destId="{85DA5027-45CF-4DFA-9A93-7CEF67DFAC78}" srcOrd="5" destOrd="0" presId="urn:microsoft.com/office/officeart/2005/8/layout/orgChart1"/>
    <dgm:cxn modelId="{CA00D7B1-51CB-4389-A6C6-E71EFAFD67BE}" type="presParOf" srcId="{85DA5027-45CF-4DFA-9A93-7CEF67DFAC78}" destId="{CCF65F28-119F-40D8-AA52-74C110A9B6A5}" srcOrd="0" destOrd="0" presId="urn:microsoft.com/office/officeart/2005/8/layout/orgChart1"/>
    <dgm:cxn modelId="{F01C1C62-6134-4D20-85E7-3406C5B3C85B}" type="presParOf" srcId="{CCF65F28-119F-40D8-AA52-74C110A9B6A5}" destId="{5D8A1B82-026A-43A9-BB19-CAFBDF02CF62}" srcOrd="0" destOrd="0" presId="urn:microsoft.com/office/officeart/2005/8/layout/orgChart1"/>
    <dgm:cxn modelId="{AD8A49D5-75D3-41CE-800B-08C09E220C6E}" type="presParOf" srcId="{CCF65F28-119F-40D8-AA52-74C110A9B6A5}" destId="{3C03F50A-4273-465B-A0B1-5EC827512B8D}" srcOrd="1" destOrd="0" presId="urn:microsoft.com/office/officeart/2005/8/layout/orgChart1"/>
    <dgm:cxn modelId="{F1F66174-7157-48D2-8B5A-677F0F8D78CB}" type="presParOf" srcId="{85DA5027-45CF-4DFA-9A93-7CEF67DFAC78}" destId="{85D7152A-571D-4060-9EE4-805B0B6D39D8}" srcOrd="1" destOrd="0" presId="urn:microsoft.com/office/officeart/2005/8/layout/orgChart1"/>
    <dgm:cxn modelId="{1203C219-147A-4CE2-8F09-F6D25EAD507E}" type="presParOf" srcId="{85DA5027-45CF-4DFA-9A93-7CEF67DFAC78}" destId="{FB7D4578-A50B-49D7-8476-4E1BE8349718}" srcOrd="2" destOrd="0" presId="urn:microsoft.com/office/officeart/2005/8/layout/orgChart1"/>
    <dgm:cxn modelId="{C9C77A95-4457-47E7-8711-9B07BE5D1FD9}" type="presParOf" srcId="{6538B18C-14CA-4CCA-AE83-30848C6004F8}" destId="{C51669B5-2160-4884-849F-A21AA40E4B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3010F8-FE7A-439A-B534-80F50F528982}"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A5528538-872A-44AE-AE62-C9092F3995B9}">
      <dgm:prSet custT="1"/>
      <dgm:spPr/>
      <dgm:t>
        <a:bodyPr/>
        <a:lstStyle/>
        <a:p>
          <a:pPr rtl="0"/>
          <a:r>
            <a:rPr lang="en-GB" sz="1400" dirty="0" smtClean="0">
              <a:solidFill>
                <a:schemeClr val="bg1"/>
              </a:solidFill>
            </a:rPr>
            <a:t>1.</a:t>
          </a:r>
          <a:r>
            <a:rPr lang="hr-HR" sz="1400" dirty="0" smtClean="0">
              <a:solidFill>
                <a:schemeClr val="bg1"/>
              </a:solidFill>
            </a:rPr>
            <a:t> </a:t>
          </a:r>
          <a:r>
            <a:rPr lang="en-GB" sz="1400" dirty="0" smtClean="0">
              <a:solidFill>
                <a:schemeClr val="bg1"/>
              </a:solidFill>
            </a:rPr>
            <a:t>biti pravna osoba  </a:t>
          </a:r>
          <a:endParaRPr lang="en-GB" sz="1400" dirty="0">
            <a:solidFill>
              <a:schemeClr val="bg1"/>
            </a:solidFill>
          </a:endParaRPr>
        </a:p>
      </dgm:t>
    </dgm:pt>
    <dgm:pt modelId="{AA41BA1D-F0DA-4C24-BEEB-A3BAD0D0A3C4}" type="parTrans" cxnId="{10D46009-4507-45A3-A5F9-A244B5C541F1}">
      <dgm:prSet/>
      <dgm:spPr/>
      <dgm:t>
        <a:bodyPr/>
        <a:lstStyle/>
        <a:p>
          <a:endParaRPr lang="en-GB">
            <a:solidFill>
              <a:schemeClr val="bg1"/>
            </a:solidFill>
          </a:endParaRPr>
        </a:p>
      </dgm:t>
    </dgm:pt>
    <dgm:pt modelId="{94CA609B-A71F-404E-AEE8-DA27FFDF4EAE}" type="sibTrans" cxnId="{10D46009-4507-45A3-A5F9-A244B5C541F1}">
      <dgm:prSet/>
      <dgm:spPr/>
      <dgm:t>
        <a:bodyPr/>
        <a:lstStyle/>
        <a:p>
          <a:endParaRPr lang="en-GB">
            <a:solidFill>
              <a:schemeClr val="bg1"/>
            </a:solidFill>
          </a:endParaRPr>
        </a:p>
      </dgm:t>
    </dgm:pt>
    <dgm:pt modelId="{0E8E0714-669B-4755-87E6-7CD1AC164696}">
      <dgm:prSet custT="1"/>
      <dgm:spPr/>
      <dgm:t>
        <a:bodyPr/>
        <a:lstStyle/>
        <a:p>
          <a:pPr rtl="0"/>
          <a:r>
            <a:rPr lang="en-GB" sz="1400" dirty="0" smtClean="0">
              <a:solidFill>
                <a:schemeClr val="bg1"/>
              </a:solidFill>
            </a:rPr>
            <a:t>2.</a:t>
          </a:r>
          <a:r>
            <a:rPr lang="hr-HR" sz="1400" dirty="0" smtClean="0">
              <a:solidFill>
                <a:schemeClr val="bg1"/>
              </a:solidFill>
            </a:rPr>
            <a:t> </a:t>
          </a:r>
          <a:r>
            <a:rPr lang="en-GB" sz="1400" dirty="0" smtClean="0">
              <a:solidFill>
                <a:schemeClr val="bg1"/>
              </a:solidFill>
            </a:rPr>
            <a:t>biti </a:t>
          </a:r>
          <a:r>
            <a:rPr lang="hr-HR" sz="1400" dirty="0" smtClean="0">
              <a:solidFill>
                <a:schemeClr val="bg1"/>
              </a:solidFill>
            </a:rPr>
            <a:t>registriran za obavljanje djelatnosti u RH i u RH obavljati registriranu djelatnost</a:t>
          </a:r>
          <a:endParaRPr lang="en-GB" sz="1400" dirty="0">
            <a:solidFill>
              <a:schemeClr val="bg1"/>
            </a:solidFill>
          </a:endParaRPr>
        </a:p>
      </dgm:t>
    </dgm:pt>
    <dgm:pt modelId="{D07CFAE9-177A-45DC-8D6F-F5DA82D075EB}" type="parTrans" cxnId="{628DC0C1-CD10-464B-9752-95BFB8219201}">
      <dgm:prSet/>
      <dgm:spPr/>
      <dgm:t>
        <a:bodyPr/>
        <a:lstStyle/>
        <a:p>
          <a:endParaRPr lang="en-GB">
            <a:solidFill>
              <a:schemeClr val="bg1"/>
            </a:solidFill>
          </a:endParaRPr>
        </a:p>
      </dgm:t>
    </dgm:pt>
    <dgm:pt modelId="{549AB6F0-96F6-4714-B214-5EAE588E1B26}" type="sibTrans" cxnId="{628DC0C1-CD10-464B-9752-95BFB8219201}">
      <dgm:prSet/>
      <dgm:spPr/>
      <dgm:t>
        <a:bodyPr/>
        <a:lstStyle/>
        <a:p>
          <a:endParaRPr lang="en-GB">
            <a:solidFill>
              <a:schemeClr val="bg1"/>
            </a:solidFill>
          </a:endParaRPr>
        </a:p>
      </dgm:t>
    </dgm:pt>
    <dgm:pt modelId="{F7DFDE5C-41A7-4616-8988-DA226E78BEB3}">
      <dgm:prSet custT="1"/>
      <dgm:spPr/>
      <dgm:t>
        <a:bodyPr/>
        <a:lstStyle/>
        <a:p>
          <a:pPr rtl="0"/>
          <a:r>
            <a:rPr lang="en-GB" sz="1400" dirty="0" smtClean="0">
              <a:solidFill>
                <a:schemeClr val="bg1"/>
              </a:solidFill>
            </a:rPr>
            <a:t>3.</a:t>
          </a:r>
          <a:r>
            <a:rPr lang="hr-HR" sz="1400" dirty="0" smtClean="0">
              <a:solidFill>
                <a:schemeClr val="bg1"/>
              </a:solidFill>
            </a:rPr>
            <a:t> </a:t>
          </a:r>
          <a:r>
            <a:rPr lang="en-GB" sz="1400" dirty="0" smtClean="0">
              <a:solidFill>
                <a:schemeClr val="bg1"/>
              </a:solidFill>
            </a:rPr>
            <a:t>imati plaćene sve poreze i druga obvezna davanja u skladu s nacionalnim zakonodavstvom dospjele za plaćanje do uključujući zadnjeg dana u mjesecu prije prijave projektnog prijedloga na natječaj;</a:t>
          </a:r>
          <a:endParaRPr lang="en-GB" sz="1400" dirty="0">
            <a:solidFill>
              <a:schemeClr val="bg1"/>
            </a:solidFill>
          </a:endParaRPr>
        </a:p>
      </dgm:t>
    </dgm:pt>
    <dgm:pt modelId="{97C9311E-836E-4302-8ABC-BBCA9F1A8A3B}" type="parTrans" cxnId="{944E3CBA-BC07-4B16-AA41-0801063A9D20}">
      <dgm:prSet/>
      <dgm:spPr/>
      <dgm:t>
        <a:bodyPr/>
        <a:lstStyle/>
        <a:p>
          <a:endParaRPr lang="en-GB">
            <a:solidFill>
              <a:schemeClr val="bg1"/>
            </a:solidFill>
          </a:endParaRPr>
        </a:p>
      </dgm:t>
    </dgm:pt>
    <dgm:pt modelId="{1765B2D2-5568-481E-B783-C778AAECACA4}" type="sibTrans" cxnId="{944E3CBA-BC07-4B16-AA41-0801063A9D20}">
      <dgm:prSet/>
      <dgm:spPr/>
      <dgm:t>
        <a:bodyPr/>
        <a:lstStyle/>
        <a:p>
          <a:endParaRPr lang="en-GB">
            <a:solidFill>
              <a:schemeClr val="bg1"/>
            </a:solidFill>
          </a:endParaRPr>
        </a:p>
      </dgm:t>
    </dgm:pt>
    <dgm:pt modelId="{431D27A4-4D8D-49FB-A9AC-6EE78D0C822A}">
      <dgm:prSet custT="1"/>
      <dgm:spPr/>
      <dgm:t>
        <a:bodyPr/>
        <a:lstStyle/>
        <a:p>
          <a:pPr rtl="0"/>
          <a:r>
            <a:rPr lang="en-GB" sz="1400" dirty="0" smtClean="0">
              <a:solidFill>
                <a:schemeClr val="bg1"/>
              </a:solidFill>
            </a:rPr>
            <a:t>4.</a:t>
          </a:r>
          <a:r>
            <a:rPr lang="hr-HR" sz="1400" dirty="0" smtClean="0">
              <a:solidFill>
                <a:schemeClr val="bg1"/>
              </a:solidFill>
            </a:rPr>
            <a:t> </a:t>
          </a:r>
          <a:r>
            <a:rPr lang="en-GB" sz="1400" dirty="0" smtClean="0">
              <a:solidFill>
                <a:schemeClr val="bg1"/>
              </a:solidFill>
            </a:rPr>
            <a:t>nije u postupku prestanka rada</a:t>
          </a:r>
          <a:r>
            <a:rPr lang="hr-HR" sz="1400" dirty="0" smtClean="0">
              <a:solidFill>
                <a:schemeClr val="bg1"/>
              </a:solidFill>
            </a:rPr>
            <a:t>;  </a:t>
          </a:r>
          <a:endParaRPr lang="en-GB" sz="1400" dirty="0">
            <a:solidFill>
              <a:schemeClr val="bg1"/>
            </a:solidFill>
          </a:endParaRPr>
        </a:p>
      </dgm:t>
    </dgm:pt>
    <dgm:pt modelId="{466DECC3-77A8-4866-9FF4-8143FD5772DB}" type="parTrans" cxnId="{A0577091-EA23-40AC-B866-175D8F07BA99}">
      <dgm:prSet/>
      <dgm:spPr/>
      <dgm:t>
        <a:bodyPr/>
        <a:lstStyle/>
        <a:p>
          <a:endParaRPr lang="en-GB">
            <a:solidFill>
              <a:schemeClr val="bg1"/>
            </a:solidFill>
          </a:endParaRPr>
        </a:p>
      </dgm:t>
    </dgm:pt>
    <dgm:pt modelId="{DC4CB270-3B7B-4FE1-B64E-88436F33536D}" type="sibTrans" cxnId="{A0577091-EA23-40AC-B866-175D8F07BA99}">
      <dgm:prSet/>
      <dgm:spPr/>
      <dgm:t>
        <a:bodyPr/>
        <a:lstStyle/>
        <a:p>
          <a:endParaRPr lang="en-GB">
            <a:solidFill>
              <a:schemeClr val="bg1"/>
            </a:solidFill>
          </a:endParaRPr>
        </a:p>
      </dgm:t>
    </dgm:pt>
    <dgm:pt modelId="{9D48B698-C367-47E4-823B-C2D7DCC75BC7}">
      <dgm:prSet custT="1"/>
      <dgm:spPr/>
      <dgm:t>
        <a:bodyPr/>
        <a:lstStyle/>
        <a:p>
          <a:pPr rtl="0"/>
          <a:r>
            <a:rPr lang="en-GB" sz="1400" dirty="0" smtClean="0">
              <a:solidFill>
                <a:schemeClr val="bg1"/>
              </a:solidFill>
            </a:rPr>
            <a:t>5.</a:t>
          </a:r>
          <a:r>
            <a:rPr lang="hr-HR" sz="1400" dirty="0" smtClean="0">
              <a:solidFill>
                <a:schemeClr val="bg1"/>
              </a:solidFill>
            </a:rPr>
            <a:t> nije u stečajnom postupku, postupku predstečajne nagodbe, postupku prisilne naplate ili postupku likvidacije</a:t>
          </a:r>
          <a:r>
            <a:rPr lang="en-GB" sz="1400" dirty="0" smtClean="0">
              <a:solidFill>
                <a:schemeClr val="bg1"/>
              </a:solidFill>
            </a:rPr>
            <a:t>;</a:t>
          </a:r>
          <a:endParaRPr lang="en-GB" sz="1400" dirty="0">
            <a:solidFill>
              <a:schemeClr val="bg1"/>
            </a:solidFill>
          </a:endParaRPr>
        </a:p>
      </dgm:t>
    </dgm:pt>
    <dgm:pt modelId="{6612CD3B-989B-4976-88B6-0732E59E0C37}" type="parTrans" cxnId="{0A0EF28F-7BD8-4D7C-B72A-87375C2359DB}">
      <dgm:prSet/>
      <dgm:spPr/>
      <dgm:t>
        <a:bodyPr/>
        <a:lstStyle/>
        <a:p>
          <a:endParaRPr lang="en-GB">
            <a:solidFill>
              <a:schemeClr val="bg1"/>
            </a:solidFill>
          </a:endParaRPr>
        </a:p>
      </dgm:t>
    </dgm:pt>
    <dgm:pt modelId="{D941D913-149B-4DDA-B930-0AF400A11DB5}" type="sibTrans" cxnId="{0A0EF28F-7BD8-4D7C-B72A-87375C2359DB}">
      <dgm:prSet/>
      <dgm:spPr/>
      <dgm:t>
        <a:bodyPr/>
        <a:lstStyle/>
        <a:p>
          <a:endParaRPr lang="en-GB">
            <a:solidFill>
              <a:schemeClr val="bg1"/>
            </a:solidFill>
          </a:endParaRPr>
        </a:p>
      </dgm:t>
    </dgm:pt>
    <dgm:pt modelId="{616B5E2E-FE67-4115-9B91-C6683E27A435}">
      <dgm:prSet custT="1"/>
      <dgm:spPr/>
      <dgm:t>
        <a:bodyPr/>
        <a:lstStyle/>
        <a:p>
          <a:pPr rtl="0"/>
          <a:r>
            <a:rPr lang="en-GB" sz="1400" dirty="0" smtClean="0">
              <a:solidFill>
                <a:schemeClr val="bg1"/>
              </a:solidFill>
            </a:rPr>
            <a:t>6.</a:t>
          </a:r>
          <a:r>
            <a:rPr lang="hr-HR" sz="1400" dirty="0" smtClean="0">
              <a:solidFill>
                <a:schemeClr val="bg1"/>
              </a:solidFill>
            </a:rPr>
            <a:t> </a:t>
          </a:r>
          <a:r>
            <a:rPr lang="en-GB" sz="1400" dirty="0" smtClean="0">
              <a:solidFill>
                <a:schemeClr val="bg1"/>
              </a:solidFill>
            </a:rPr>
            <a:t>nije prekršio odredbe o namjenskom korištenju sredstava iz Europskog socijalnog fonda i drugih izvora javnih sredstava.</a:t>
          </a:r>
          <a:endParaRPr lang="en-GB" sz="1400" dirty="0">
            <a:solidFill>
              <a:schemeClr val="bg1"/>
            </a:solidFill>
          </a:endParaRPr>
        </a:p>
      </dgm:t>
    </dgm:pt>
    <dgm:pt modelId="{E634E2E4-2D90-48C0-908D-E6ED9F77138F}" type="parTrans" cxnId="{0B033923-A223-4A89-B285-22F72509340E}">
      <dgm:prSet/>
      <dgm:spPr/>
      <dgm:t>
        <a:bodyPr/>
        <a:lstStyle/>
        <a:p>
          <a:endParaRPr lang="en-GB">
            <a:solidFill>
              <a:schemeClr val="bg1"/>
            </a:solidFill>
          </a:endParaRPr>
        </a:p>
      </dgm:t>
    </dgm:pt>
    <dgm:pt modelId="{8B9CC997-CCB5-4D63-866E-47F20BE20291}" type="sibTrans" cxnId="{0B033923-A223-4A89-B285-22F72509340E}">
      <dgm:prSet/>
      <dgm:spPr/>
      <dgm:t>
        <a:bodyPr/>
        <a:lstStyle/>
        <a:p>
          <a:endParaRPr lang="en-GB">
            <a:solidFill>
              <a:schemeClr val="bg1"/>
            </a:solidFill>
          </a:endParaRPr>
        </a:p>
      </dgm:t>
    </dgm:pt>
    <dgm:pt modelId="{DEE66DB0-35E6-4D10-9644-C195ACFC77D7}" type="pres">
      <dgm:prSet presAssocID="{643010F8-FE7A-439A-B534-80F50F528982}" presName="linearFlow" presStyleCnt="0">
        <dgm:presLayoutVars>
          <dgm:dir/>
          <dgm:resizeHandles val="exact"/>
        </dgm:presLayoutVars>
      </dgm:prSet>
      <dgm:spPr/>
      <dgm:t>
        <a:bodyPr/>
        <a:lstStyle/>
        <a:p>
          <a:endParaRPr lang="en-GB"/>
        </a:p>
      </dgm:t>
    </dgm:pt>
    <dgm:pt modelId="{31097ED0-81DD-4EA0-B6CE-9064E6692AA3}" type="pres">
      <dgm:prSet presAssocID="{A5528538-872A-44AE-AE62-C9092F3995B9}" presName="composite" presStyleCnt="0"/>
      <dgm:spPr/>
    </dgm:pt>
    <dgm:pt modelId="{29B25B1E-E51F-4E5E-8D9C-35B1FF247E1C}" type="pres">
      <dgm:prSet presAssocID="{A5528538-872A-44AE-AE62-C9092F3995B9}" presName="imgShp" presStyleLbl="fgImgPlace1" presStyleIdx="0" presStyleCnt="6" custLinFactX="-19601" custLinFactNeighborX="-100000" custLinFactNeighborY="-184"/>
      <dgm:spPr>
        <a:blipFill rotWithShape="1">
          <a:blip xmlns:r="http://schemas.openxmlformats.org/officeDocument/2006/relationships" r:embed="rId1"/>
          <a:stretch>
            <a:fillRect/>
          </a:stretch>
        </a:blipFill>
      </dgm:spPr>
    </dgm:pt>
    <dgm:pt modelId="{7A81BA13-289D-4FDD-A1C1-AF8D290CC838}" type="pres">
      <dgm:prSet presAssocID="{A5528538-872A-44AE-AE62-C9092F3995B9}" presName="txShp" presStyleLbl="node1" presStyleIdx="0" presStyleCnt="6" custScaleX="123462" custLinFactNeighborX="-110" custLinFactNeighborY="-202">
        <dgm:presLayoutVars>
          <dgm:bulletEnabled val="1"/>
        </dgm:presLayoutVars>
      </dgm:prSet>
      <dgm:spPr/>
      <dgm:t>
        <a:bodyPr/>
        <a:lstStyle/>
        <a:p>
          <a:endParaRPr lang="en-GB"/>
        </a:p>
      </dgm:t>
    </dgm:pt>
    <dgm:pt modelId="{4CB8C49A-51B4-4DB9-9024-E3164145D4AE}" type="pres">
      <dgm:prSet presAssocID="{94CA609B-A71F-404E-AEE8-DA27FFDF4EAE}" presName="spacing" presStyleCnt="0"/>
      <dgm:spPr/>
    </dgm:pt>
    <dgm:pt modelId="{2B15A7C0-A1B6-4703-806F-3F37A4D65DE4}" type="pres">
      <dgm:prSet presAssocID="{0E8E0714-669B-4755-87E6-7CD1AC164696}" presName="composite" presStyleCnt="0"/>
      <dgm:spPr/>
    </dgm:pt>
    <dgm:pt modelId="{18314AF5-1B41-4A68-869B-332558B8D4E4}" type="pres">
      <dgm:prSet presAssocID="{0E8E0714-669B-4755-87E6-7CD1AC164696}" presName="imgShp" presStyleLbl="fgImgPlace1" presStyleIdx="1" presStyleCnt="6" custScaleX="102173" custLinFactX="-18515" custLinFactNeighborX="-100000" custLinFactNeighborY="433"/>
      <dgm:spPr>
        <a:blipFill rotWithShape="1">
          <a:blip xmlns:r="http://schemas.openxmlformats.org/officeDocument/2006/relationships" r:embed="rId1"/>
          <a:stretch>
            <a:fillRect/>
          </a:stretch>
        </a:blipFill>
      </dgm:spPr>
    </dgm:pt>
    <dgm:pt modelId="{E2BAC74F-AFB0-44D5-88FA-0CCAA6514846}" type="pres">
      <dgm:prSet presAssocID="{0E8E0714-669B-4755-87E6-7CD1AC164696}" presName="txShp" presStyleLbl="node1" presStyleIdx="1" presStyleCnt="6" custScaleX="123682">
        <dgm:presLayoutVars>
          <dgm:bulletEnabled val="1"/>
        </dgm:presLayoutVars>
      </dgm:prSet>
      <dgm:spPr/>
      <dgm:t>
        <a:bodyPr/>
        <a:lstStyle/>
        <a:p>
          <a:endParaRPr lang="en-GB"/>
        </a:p>
      </dgm:t>
    </dgm:pt>
    <dgm:pt modelId="{238491C7-C501-4701-96F0-9AD2051CA4B8}" type="pres">
      <dgm:prSet presAssocID="{549AB6F0-96F6-4714-B214-5EAE588E1B26}" presName="spacing" presStyleCnt="0"/>
      <dgm:spPr/>
    </dgm:pt>
    <dgm:pt modelId="{B5BC8CD2-9EE6-4FC9-90F2-EF2484244A6B}" type="pres">
      <dgm:prSet presAssocID="{F7DFDE5C-41A7-4616-8988-DA226E78BEB3}" presName="composite" presStyleCnt="0"/>
      <dgm:spPr/>
    </dgm:pt>
    <dgm:pt modelId="{263DF6E0-CE0F-42F1-B51E-A783C0CD99BE}" type="pres">
      <dgm:prSet presAssocID="{F7DFDE5C-41A7-4616-8988-DA226E78BEB3}" presName="imgShp" presStyleLbl="fgImgPlace1" presStyleIdx="2" presStyleCnt="6" custLinFactX="-19601" custLinFactNeighborX="-100000" custLinFactNeighborY="1050"/>
      <dgm:spPr>
        <a:blipFill rotWithShape="1">
          <a:blip xmlns:r="http://schemas.openxmlformats.org/officeDocument/2006/relationships" r:embed="rId1"/>
          <a:stretch>
            <a:fillRect/>
          </a:stretch>
        </a:blipFill>
      </dgm:spPr>
    </dgm:pt>
    <dgm:pt modelId="{25B8AFFA-C31B-4180-A809-21524805B644}" type="pres">
      <dgm:prSet presAssocID="{F7DFDE5C-41A7-4616-8988-DA226E78BEB3}" presName="txShp" presStyleLbl="node1" presStyleIdx="2" presStyleCnt="6" custScaleX="123682">
        <dgm:presLayoutVars>
          <dgm:bulletEnabled val="1"/>
        </dgm:presLayoutVars>
      </dgm:prSet>
      <dgm:spPr/>
      <dgm:t>
        <a:bodyPr/>
        <a:lstStyle/>
        <a:p>
          <a:endParaRPr lang="en-GB"/>
        </a:p>
      </dgm:t>
    </dgm:pt>
    <dgm:pt modelId="{5974EAFA-A616-4A84-AAC7-9C4FF3A28107}" type="pres">
      <dgm:prSet presAssocID="{1765B2D2-5568-481E-B783-C778AAECACA4}" presName="spacing" presStyleCnt="0"/>
      <dgm:spPr/>
    </dgm:pt>
    <dgm:pt modelId="{C1AA956F-012E-41A4-B250-D3FB9C488CF3}" type="pres">
      <dgm:prSet presAssocID="{431D27A4-4D8D-49FB-A9AC-6EE78D0C822A}" presName="composite" presStyleCnt="0"/>
      <dgm:spPr/>
    </dgm:pt>
    <dgm:pt modelId="{50E3D2A1-8009-4444-97B2-229ED3BEE555}" type="pres">
      <dgm:prSet presAssocID="{431D27A4-4D8D-49FB-A9AC-6EE78D0C822A}" presName="imgShp" presStyleLbl="fgImgPlace1" presStyleIdx="3" presStyleCnt="6" custLinFactX="-19601" custLinFactNeighborX="-100000" custLinFactNeighborY="1667"/>
      <dgm:spPr>
        <a:blipFill rotWithShape="1">
          <a:blip xmlns:r="http://schemas.openxmlformats.org/officeDocument/2006/relationships" r:embed="rId1"/>
          <a:stretch>
            <a:fillRect/>
          </a:stretch>
        </a:blipFill>
      </dgm:spPr>
    </dgm:pt>
    <dgm:pt modelId="{BCE6BF67-2B3C-44E5-8EE9-C980F10B94EA}" type="pres">
      <dgm:prSet presAssocID="{431D27A4-4D8D-49FB-A9AC-6EE78D0C822A}" presName="txShp" presStyleLbl="node1" presStyleIdx="3" presStyleCnt="6" custScaleX="123682" custLinFactNeighborX="0" custLinFactNeighborY="1667">
        <dgm:presLayoutVars>
          <dgm:bulletEnabled val="1"/>
        </dgm:presLayoutVars>
      </dgm:prSet>
      <dgm:spPr/>
      <dgm:t>
        <a:bodyPr/>
        <a:lstStyle/>
        <a:p>
          <a:endParaRPr lang="en-GB"/>
        </a:p>
      </dgm:t>
    </dgm:pt>
    <dgm:pt modelId="{8CD10735-DF83-4E8C-A631-CBF90F426A5C}" type="pres">
      <dgm:prSet presAssocID="{DC4CB270-3B7B-4FE1-B64E-88436F33536D}" presName="spacing" presStyleCnt="0"/>
      <dgm:spPr/>
    </dgm:pt>
    <dgm:pt modelId="{E57CE4A7-B6BC-4924-B53C-6DA73321C995}" type="pres">
      <dgm:prSet presAssocID="{9D48B698-C367-47E4-823B-C2D7DCC75BC7}" presName="composite" presStyleCnt="0"/>
      <dgm:spPr/>
    </dgm:pt>
    <dgm:pt modelId="{AE866A7D-72A6-460C-A7DA-80EA72F072BF}" type="pres">
      <dgm:prSet presAssocID="{9D48B698-C367-47E4-823B-C2D7DCC75BC7}" presName="imgShp" presStyleLbl="fgImgPlace1" presStyleIdx="4" presStyleCnt="6" custLinFactX="-19601" custLinFactNeighborX="-100000" custLinFactNeighborY="2284"/>
      <dgm:spPr>
        <a:blipFill rotWithShape="1">
          <a:blip xmlns:r="http://schemas.openxmlformats.org/officeDocument/2006/relationships" r:embed="rId1"/>
          <a:stretch>
            <a:fillRect/>
          </a:stretch>
        </a:blipFill>
      </dgm:spPr>
    </dgm:pt>
    <dgm:pt modelId="{C508729E-2387-4460-B29D-B5C3F0C2FAA5}" type="pres">
      <dgm:prSet presAssocID="{9D48B698-C367-47E4-823B-C2D7DCC75BC7}" presName="txShp" presStyleLbl="node1" presStyleIdx="4" presStyleCnt="6" custScaleX="123683">
        <dgm:presLayoutVars>
          <dgm:bulletEnabled val="1"/>
        </dgm:presLayoutVars>
      </dgm:prSet>
      <dgm:spPr/>
      <dgm:t>
        <a:bodyPr/>
        <a:lstStyle/>
        <a:p>
          <a:endParaRPr lang="en-GB"/>
        </a:p>
      </dgm:t>
    </dgm:pt>
    <dgm:pt modelId="{1F2BE7AF-5E39-4C06-93C2-22B9D98766FB}" type="pres">
      <dgm:prSet presAssocID="{D941D913-149B-4DDA-B930-0AF400A11DB5}" presName="spacing" presStyleCnt="0"/>
      <dgm:spPr/>
    </dgm:pt>
    <dgm:pt modelId="{E59F1364-5C90-4ADF-B5A3-8FEFA246644B}" type="pres">
      <dgm:prSet presAssocID="{616B5E2E-FE67-4115-9B91-C6683E27A435}" presName="composite" presStyleCnt="0"/>
      <dgm:spPr/>
    </dgm:pt>
    <dgm:pt modelId="{A02E8AFB-48E5-4393-ADCF-997BC0096FD9}" type="pres">
      <dgm:prSet presAssocID="{616B5E2E-FE67-4115-9B91-C6683E27A435}" presName="imgShp" presStyleLbl="fgImgPlace1" presStyleIdx="5" presStyleCnt="6" custLinFactX="-19601" custLinFactNeighborX="-100000" custLinFactNeighborY="2901"/>
      <dgm:spPr>
        <a:blipFill rotWithShape="1">
          <a:blip xmlns:r="http://schemas.openxmlformats.org/officeDocument/2006/relationships" r:embed="rId1"/>
          <a:stretch>
            <a:fillRect/>
          </a:stretch>
        </a:blipFill>
      </dgm:spPr>
    </dgm:pt>
    <dgm:pt modelId="{B6474C7B-F887-4630-BD83-1C0E920B736D}" type="pres">
      <dgm:prSet presAssocID="{616B5E2E-FE67-4115-9B91-C6683E27A435}" presName="txShp" presStyleLbl="node1" presStyleIdx="5" presStyleCnt="6" custScaleX="123682">
        <dgm:presLayoutVars>
          <dgm:bulletEnabled val="1"/>
        </dgm:presLayoutVars>
      </dgm:prSet>
      <dgm:spPr/>
      <dgm:t>
        <a:bodyPr/>
        <a:lstStyle/>
        <a:p>
          <a:endParaRPr lang="en-GB"/>
        </a:p>
      </dgm:t>
    </dgm:pt>
  </dgm:ptLst>
  <dgm:cxnLst>
    <dgm:cxn modelId="{0B033923-A223-4A89-B285-22F72509340E}" srcId="{643010F8-FE7A-439A-B534-80F50F528982}" destId="{616B5E2E-FE67-4115-9B91-C6683E27A435}" srcOrd="5" destOrd="0" parTransId="{E634E2E4-2D90-48C0-908D-E6ED9F77138F}" sibTransId="{8B9CC997-CCB5-4D63-866E-47F20BE20291}"/>
    <dgm:cxn modelId="{0A0EF28F-7BD8-4D7C-B72A-87375C2359DB}" srcId="{643010F8-FE7A-439A-B534-80F50F528982}" destId="{9D48B698-C367-47E4-823B-C2D7DCC75BC7}" srcOrd="4" destOrd="0" parTransId="{6612CD3B-989B-4976-88B6-0732E59E0C37}" sibTransId="{D941D913-149B-4DDA-B930-0AF400A11DB5}"/>
    <dgm:cxn modelId="{8032C570-3D86-481B-B8D7-15ADCF655230}" type="presOf" srcId="{F7DFDE5C-41A7-4616-8988-DA226E78BEB3}" destId="{25B8AFFA-C31B-4180-A809-21524805B644}" srcOrd="0" destOrd="0" presId="urn:microsoft.com/office/officeart/2005/8/layout/vList3#1"/>
    <dgm:cxn modelId="{A830EC35-652A-491C-9524-4DABAEF5998C}" type="presOf" srcId="{9D48B698-C367-47E4-823B-C2D7DCC75BC7}" destId="{C508729E-2387-4460-B29D-B5C3F0C2FAA5}" srcOrd="0" destOrd="0" presId="urn:microsoft.com/office/officeart/2005/8/layout/vList3#1"/>
    <dgm:cxn modelId="{628DC0C1-CD10-464B-9752-95BFB8219201}" srcId="{643010F8-FE7A-439A-B534-80F50F528982}" destId="{0E8E0714-669B-4755-87E6-7CD1AC164696}" srcOrd="1" destOrd="0" parTransId="{D07CFAE9-177A-45DC-8D6F-F5DA82D075EB}" sibTransId="{549AB6F0-96F6-4714-B214-5EAE588E1B26}"/>
    <dgm:cxn modelId="{AAF83174-774B-44D9-96E8-E28906DE98A8}" type="presOf" srcId="{643010F8-FE7A-439A-B534-80F50F528982}" destId="{DEE66DB0-35E6-4D10-9644-C195ACFC77D7}" srcOrd="0" destOrd="0" presId="urn:microsoft.com/office/officeart/2005/8/layout/vList3#1"/>
    <dgm:cxn modelId="{A55367FF-FE63-4261-A2C4-9D7ACDC8A191}" type="presOf" srcId="{0E8E0714-669B-4755-87E6-7CD1AC164696}" destId="{E2BAC74F-AFB0-44D5-88FA-0CCAA6514846}" srcOrd="0" destOrd="0" presId="urn:microsoft.com/office/officeart/2005/8/layout/vList3#1"/>
    <dgm:cxn modelId="{79BC4263-7062-468D-BFC7-9D57686DEBB0}" type="presOf" srcId="{431D27A4-4D8D-49FB-A9AC-6EE78D0C822A}" destId="{BCE6BF67-2B3C-44E5-8EE9-C980F10B94EA}" srcOrd="0" destOrd="0" presId="urn:microsoft.com/office/officeart/2005/8/layout/vList3#1"/>
    <dgm:cxn modelId="{74BDA585-AD97-47DE-8AE1-58C8DA6EDAC0}" type="presOf" srcId="{A5528538-872A-44AE-AE62-C9092F3995B9}" destId="{7A81BA13-289D-4FDD-A1C1-AF8D290CC838}" srcOrd="0" destOrd="0" presId="urn:microsoft.com/office/officeart/2005/8/layout/vList3#1"/>
    <dgm:cxn modelId="{10D46009-4507-45A3-A5F9-A244B5C541F1}" srcId="{643010F8-FE7A-439A-B534-80F50F528982}" destId="{A5528538-872A-44AE-AE62-C9092F3995B9}" srcOrd="0" destOrd="0" parTransId="{AA41BA1D-F0DA-4C24-BEEB-A3BAD0D0A3C4}" sibTransId="{94CA609B-A71F-404E-AEE8-DA27FFDF4EAE}"/>
    <dgm:cxn modelId="{944E3CBA-BC07-4B16-AA41-0801063A9D20}" srcId="{643010F8-FE7A-439A-B534-80F50F528982}" destId="{F7DFDE5C-41A7-4616-8988-DA226E78BEB3}" srcOrd="2" destOrd="0" parTransId="{97C9311E-836E-4302-8ABC-BBCA9F1A8A3B}" sibTransId="{1765B2D2-5568-481E-B783-C778AAECACA4}"/>
    <dgm:cxn modelId="{A0577091-EA23-40AC-B866-175D8F07BA99}" srcId="{643010F8-FE7A-439A-B534-80F50F528982}" destId="{431D27A4-4D8D-49FB-A9AC-6EE78D0C822A}" srcOrd="3" destOrd="0" parTransId="{466DECC3-77A8-4866-9FF4-8143FD5772DB}" sibTransId="{DC4CB270-3B7B-4FE1-B64E-88436F33536D}"/>
    <dgm:cxn modelId="{EB7404FA-73C4-44FA-83DF-2FA03397CBA8}" type="presOf" srcId="{616B5E2E-FE67-4115-9B91-C6683E27A435}" destId="{B6474C7B-F887-4630-BD83-1C0E920B736D}" srcOrd="0" destOrd="0" presId="urn:microsoft.com/office/officeart/2005/8/layout/vList3#1"/>
    <dgm:cxn modelId="{CD7F4E96-53D9-47F1-A1B0-DA082E06BA79}" type="presParOf" srcId="{DEE66DB0-35E6-4D10-9644-C195ACFC77D7}" destId="{31097ED0-81DD-4EA0-B6CE-9064E6692AA3}" srcOrd="0" destOrd="0" presId="urn:microsoft.com/office/officeart/2005/8/layout/vList3#1"/>
    <dgm:cxn modelId="{5768638B-2372-46D7-B654-F6FEE6A833FD}" type="presParOf" srcId="{31097ED0-81DD-4EA0-B6CE-9064E6692AA3}" destId="{29B25B1E-E51F-4E5E-8D9C-35B1FF247E1C}" srcOrd="0" destOrd="0" presId="urn:microsoft.com/office/officeart/2005/8/layout/vList3#1"/>
    <dgm:cxn modelId="{FE4BE079-63C3-4181-988A-FFCD1698EAAF}" type="presParOf" srcId="{31097ED0-81DD-4EA0-B6CE-9064E6692AA3}" destId="{7A81BA13-289D-4FDD-A1C1-AF8D290CC838}" srcOrd="1" destOrd="0" presId="urn:microsoft.com/office/officeart/2005/8/layout/vList3#1"/>
    <dgm:cxn modelId="{592A9C33-27AE-4AEF-BAD7-0CA706B0920C}" type="presParOf" srcId="{DEE66DB0-35E6-4D10-9644-C195ACFC77D7}" destId="{4CB8C49A-51B4-4DB9-9024-E3164145D4AE}" srcOrd="1" destOrd="0" presId="urn:microsoft.com/office/officeart/2005/8/layout/vList3#1"/>
    <dgm:cxn modelId="{51D104A5-36A3-4B5C-978C-803C598079F3}" type="presParOf" srcId="{DEE66DB0-35E6-4D10-9644-C195ACFC77D7}" destId="{2B15A7C0-A1B6-4703-806F-3F37A4D65DE4}" srcOrd="2" destOrd="0" presId="urn:microsoft.com/office/officeart/2005/8/layout/vList3#1"/>
    <dgm:cxn modelId="{360D8BA8-2E29-42A9-91F5-989C1C57D1ED}" type="presParOf" srcId="{2B15A7C0-A1B6-4703-806F-3F37A4D65DE4}" destId="{18314AF5-1B41-4A68-869B-332558B8D4E4}" srcOrd="0" destOrd="0" presId="urn:microsoft.com/office/officeart/2005/8/layout/vList3#1"/>
    <dgm:cxn modelId="{D18582C9-4725-438D-AD8F-BC1F2D0B2D99}" type="presParOf" srcId="{2B15A7C0-A1B6-4703-806F-3F37A4D65DE4}" destId="{E2BAC74F-AFB0-44D5-88FA-0CCAA6514846}" srcOrd="1" destOrd="0" presId="urn:microsoft.com/office/officeart/2005/8/layout/vList3#1"/>
    <dgm:cxn modelId="{43814C5C-52BD-4A41-A616-0A49BAEE27E0}" type="presParOf" srcId="{DEE66DB0-35E6-4D10-9644-C195ACFC77D7}" destId="{238491C7-C501-4701-96F0-9AD2051CA4B8}" srcOrd="3" destOrd="0" presId="urn:microsoft.com/office/officeart/2005/8/layout/vList3#1"/>
    <dgm:cxn modelId="{0591C2B0-3DDC-42E4-9965-4B7BC72C0043}" type="presParOf" srcId="{DEE66DB0-35E6-4D10-9644-C195ACFC77D7}" destId="{B5BC8CD2-9EE6-4FC9-90F2-EF2484244A6B}" srcOrd="4" destOrd="0" presId="urn:microsoft.com/office/officeart/2005/8/layout/vList3#1"/>
    <dgm:cxn modelId="{C5AB3D5D-3B93-411D-96D6-D3C3B39CEE02}" type="presParOf" srcId="{B5BC8CD2-9EE6-4FC9-90F2-EF2484244A6B}" destId="{263DF6E0-CE0F-42F1-B51E-A783C0CD99BE}" srcOrd="0" destOrd="0" presId="urn:microsoft.com/office/officeart/2005/8/layout/vList3#1"/>
    <dgm:cxn modelId="{DD12B08A-A647-4045-9C08-F01E08E704C5}" type="presParOf" srcId="{B5BC8CD2-9EE6-4FC9-90F2-EF2484244A6B}" destId="{25B8AFFA-C31B-4180-A809-21524805B644}" srcOrd="1" destOrd="0" presId="urn:microsoft.com/office/officeart/2005/8/layout/vList3#1"/>
    <dgm:cxn modelId="{E38CDED7-8655-408F-A8C1-3DC1735FF911}" type="presParOf" srcId="{DEE66DB0-35E6-4D10-9644-C195ACFC77D7}" destId="{5974EAFA-A616-4A84-AAC7-9C4FF3A28107}" srcOrd="5" destOrd="0" presId="urn:microsoft.com/office/officeart/2005/8/layout/vList3#1"/>
    <dgm:cxn modelId="{9E0E31B0-F916-408A-AA33-2D3EF6EB87A4}" type="presParOf" srcId="{DEE66DB0-35E6-4D10-9644-C195ACFC77D7}" destId="{C1AA956F-012E-41A4-B250-D3FB9C488CF3}" srcOrd="6" destOrd="0" presId="urn:microsoft.com/office/officeart/2005/8/layout/vList3#1"/>
    <dgm:cxn modelId="{AD45FA2B-04CA-4414-A97E-E5CFD9A2ED26}" type="presParOf" srcId="{C1AA956F-012E-41A4-B250-D3FB9C488CF3}" destId="{50E3D2A1-8009-4444-97B2-229ED3BEE555}" srcOrd="0" destOrd="0" presId="urn:microsoft.com/office/officeart/2005/8/layout/vList3#1"/>
    <dgm:cxn modelId="{C1ED21D9-41F9-4D3C-B094-7A8610B6252B}" type="presParOf" srcId="{C1AA956F-012E-41A4-B250-D3FB9C488CF3}" destId="{BCE6BF67-2B3C-44E5-8EE9-C980F10B94EA}" srcOrd="1" destOrd="0" presId="urn:microsoft.com/office/officeart/2005/8/layout/vList3#1"/>
    <dgm:cxn modelId="{29D54465-8338-4EE0-9C3C-9CEC3732B421}" type="presParOf" srcId="{DEE66DB0-35E6-4D10-9644-C195ACFC77D7}" destId="{8CD10735-DF83-4E8C-A631-CBF90F426A5C}" srcOrd="7" destOrd="0" presId="urn:microsoft.com/office/officeart/2005/8/layout/vList3#1"/>
    <dgm:cxn modelId="{DD579C1B-0C55-4AC4-9FAD-6CF6A33F0035}" type="presParOf" srcId="{DEE66DB0-35E6-4D10-9644-C195ACFC77D7}" destId="{E57CE4A7-B6BC-4924-B53C-6DA73321C995}" srcOrd="8" destOrd="0" presId="urn:microsoft.com/office/officeart/2005/8/layout/vList3#1"/>
    <dgm:cxn modelId="{E76ED8BF-96A0-4BD3-A864-30D6F66689B7}" type="presParOf" srcId="{E57CE4A7-B6BC-4924-B53C-6DA73321C995}" destId="{AE866A7D-72A6-460C-A7DA-80EA72F072BF}" srcOrd="0" destOrd="0" presId="urn:microsoft.com/office/officeart/2005/8/layout/vList3#1"/>
    <dgm:cxn modelId="{B01CB357-431A-4442-823A-E3F1A82F2C73}" type="presParOf" srcId="{E57CE4A7-B6BC-4924-B53C-6DA73321C995}" destId="{C508729E-2387-4460-B29D-B5C3F0C2FAA5}" srcOrd="1" destOrd="0" presId="urn:microsoft.com/office/officeart/2005/8/layout/vList3#1"/>
    <dgm:cxn modelId="{869079EE-B611-48B6-BD63-0EA90D1B4C5F}" type="presParOf" srcId="{DEE66DB0-35E6-4D10-9644-C195ACFC77D7}" destId="{1F2BE7AF-5E39-4C06-93C2-22B9D98766FB}" srcOrd="9" destOrd="0" presId="urn:microsoft.com/office/officeart/2005/8/layout/vList3#1"/>
    <dgm:cxn modelId="{8E91AC44-D459-444C-AF32-FD922409FC39}" type="presParOf" srcId="{DEE66DB0-35E6-4D10-9644-C195ACFC77D7}" destId="{E59F1364-5C90-4ADF-B5A3-8FEFA246644B}" srcOrd="10" destOrd="0" presId="urn:microsoft.com/office/officeart/2005/8/layout/vList3#1"/>
    <dgm:cxn modelId="{6268DAAD-DC2E-4B87-BBD2-FCAB3E886163}" type="presParOf" srcId="{E59F1364-5C90-4ADF-B5A3-8FEFA246644B}" destId="{A02E8AFB-48E5-4393-ADCF-997BC0096FD9}" srcOrd="0" destOrd="0" presId="urn:microsoft.com/office/officeart/2005/8/layout/vList3#1"/>
    <dgm:cxn modelId="{E6E24BB2-2BDD-4D95-81AA-7D8E410D09D9}" type="presParOf" srcId="{E59F1364-5C90-4ADF-B5A3-8FEFA246644B}" destId="{B6474C7B-F887-4630-BD83-1C0E920B736D}"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E94C9-B568-4EFA-B08D-9B364B34CC9C}">
      <dsp:nvSpPr>
        <dsp:cNvPr id="0" name=""/>
        <dsp:cNvSpPr/>
      </dsp:nvSpPr>
      <dsp:spPr>
        <a:xfrm>
          <a:off x="146023" y="10863"/>
          <a:ext cx="8528424" cy="542915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BF4FA-F2A3-4C61-857A-26F90FC5063E}">
      <dsp:nvSpPr>
        <dsp:cNvPr id="0" name=""/>
        <dsp:cNvSpPr/>
      </dsp:nvSpPr>
      <dsp:spPr>
        <a:xfrm>
          <a:off x="894632" y="4058568"/>
          <a:ext cx="201391" cy="20139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BA9236-90C2-42BD-BD01-4A3B999973BC}">
      <dsp:nvSpPr>
        <dsp:cNvPr id="0" name=""/>
        <dsp:cNvSpPr/>
      </dsp:nvSpPr>
      <dsp:spPr>
        <a:xfrm>
          <a:off x="995328" y="4159264"/>
          <a:ext cx="1497305" cy="1302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713" tIns="0" rIns="0" bIns="0" numCol="1" spcCol="1270" anchor="t" anchorCtr="0">
          <a:noAutofit/>
        </a:bodyPr>
        <a:lstStyle/>
        <a:p>
          <a:pPr lvl="0" algn="l" defTabSz="711200">
            <a:lnSpc>
              <a:spcPct val="90000"/>
            </a:lnSpc>
            <a:spcBef>
              <a:spcPct val="0"/>
            </a:spcBef>
            <a:spcAft>
              <a:spcPct val="35000"/>
            </a:spcAft>
          </a:pPr>
          <a:r>
            <a:rPr lang="hr-HR" sz="1600" kern="1200" dirty="0" smtClean="0">
              <a:solidFill>
                <a:srgbClr val="002060"/>
              </a:solidFill>
            </a:rPr>
            <a:t>Objava natječaja </a:t>
          </a:r>
          <a:r>
            <a:rPr lang="hr-HR" sz="1600" kern="1200" dirty="0" smtClean="0">
              <a:solidFill>
                <a:srgbClr val="C00000"/>
              </a:solidFill>
            </a:rPr>
            <a:t>6.svibnja 2014. godine </a:t>
          </a:r>
          <a:r>
            <a:rPr lang="hr-HR" sz="1600" kern="1200" dirty="0" smtClean="0">
              <a:solidFill>
                <a:srgbClr val="002060"/>
              </a:solidFill>
            </a:rPr>
            <a:t>(</a:t>
          </a:r>
          <a:r>
            <a:rPr lang="hr-HR" sz="1600" kern="1200" dirty="0" smtClean="0">
              <a:solidFill>
                <a:srgbClr val="002060"/>
              </a:solidFill>
              <a:hlinkClick xmlns:r="http://schemas.openxmlformats.org/officeDocument/2006/relationships" r:id="rId1"/>
            </a:rPr>
            <a:t>www.strukturnifondovi.hr</a:t>
          </a:r>
          <a:r>
            <a:rPr lang="hr-HR" sz="1600" kern="1200" dirty="0" smtClean="0">
              <a:solidFill>
                <a:srgbClr val="002060"/>
              </a:solidFill>
            </a:rPr>
            <a:t> i </a:t>
          </a:r>
          <a:r>
            <a:rPr lang="hr-HR" sz="1600" kern="1200" dirty="0" smtClean="0">
              <a:solidFill>
                <a:srgbClr val="002060"/>
              </a:solidFill>
              <a:hlinkClick xmlns:r="http://schemas.openxmlformats.org/officeDocument/2006/relationships" r:id="rId2"/>
            </a:rPr>
            <a:t>www.mzos.hr</a:t>
          </a:r>
          <a:r>
            <a:rPr lang="hr-HR" sz="1600" kern="1200" dirty="0" smtClean="0">
              <a:solidFill>
                <a:srgbClr val="002060"/>
              </a:solidFill>
            </a:rPr>
            <a:t>) </a:t>
          </a:r>
          <a:endParaRPr lang="en-GB" sz="1600" kern="1200" dirty="0">
            <a:solidFill>
              <a:srgbClr val="002060"/>
            </a:solidFill>
          </a:endParaRPr>
        </a:p>
      </dsp:txBody>
      <dsp:txXfrm>
        <a:off x="995328" y="4159264"/>
        <a:ext cx="1497305" cy="1302480"/>
      </dsp:txXfrm>
    </dsp:sp>
    <dsp:sp modelId="{88A71D76-140C-4087-8D45-2B712905A251}">
      <dsp:nvSpPr>
        <dsp:cNvPr id="0" name=""/>
        <dsp:cNvSpPr/>
      </dsp:nvSpPr>
      <dsp:spPr>
        <a:xfrm>
          <a:off x="2317510" y="2785639"/>
          <a:ext cx="350246" cy="3502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D1E8E5-3EBD-49AA-ADCD-126B4AE165FD}">
      <dsp:nvSpPr>
        <dsp:cNvPr id="0" name=""/>
        <dsp:cNvSpPr/>
      </dsp:nvSpPr>
      <dsp:spPr>
        <a:xfrm>
          <a:off x="2492634" y="2960763"/>
          <a:ext cx="1838796" cy="250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589" tIns="0" rIns="0" bIns="0" numCol="1" spcCol="1270" anchor="t" anchorCtr="0">
          <a:noAutofit/>
        </a:bodyPr>
        <a:lstStyle/>
        <a:p>
          <a:pPr lvl="0" algn="l" defTabSz="800100">
            <a:lnSpc>
              <a:spcPct val="90000"/>
            </a:lnSpc>
            <a:spcBef>
              <a:spcPct val="0"/>
            </a:spcBef>
            <a:spcAft>
              <a:spcPct val="35000"/>
            </a:spcAft>
          </a:pPr>
          <a:r>
            <a:rPr lang="hr-HR" sz="1800" kern="1200" dirty="0" smtClean="0">
              <a:solidFill>
                <a:srgbClr val="002060"/>
              </a:solidFill>
            </a:rPr>
            <a:t>Info radionice:</a:t>
          </a:r>
        </a:p>
        <a:p>
          <a:pPr lvl="0" algn="l" defTabSz="800100">
            <a:lnSpc>
              <a:spcPct val="90000"/>
            </a:lnSpc>
            <a:spcBef>
              <a:spcPct val="0"/>
            </a:spcBef>
            <a:spcAft>
              <a:spcPct val="35000"/>
            </a:spcAft>
          </a:pPr>
          <a:r>
            <a:rPr lang="hr-HR" sz="1600" b="0" kern="1200" dirty="0" smtClean="0">
              <a:solidFill>
                <a:srgbClr val="C00000"/>
              </a:solidFill>
            </a:rPr>
            <a:t>23.svibnja 2014</a:t>
          </a:r>
          <a:r>
            <a:rPr lang="hr-HR" sz="1800" b="0" kern="1200" dirty="0" smtClean="0">
              <a:solidFill>
                <a:srgbClr val="C00000"/>
              </a:solidFill>
            </a:rPr>
            <a:t>.</a:t>
          </a:r>
          <a:r>
            <a:rPr lang="hr-HR" sz="1800" b="1" kern="1200" dirty="0" smtClean="0">
              <a:solidFill>
                <a:srgbClr val="002060"/>
              </a:solidFill>
            </a:rPr>
            <a:t> </a:t>
          </a:r>
        </a:p>
        <a:p>
          <a:pPr lvl="0" algn="l" defTabSz="800100">
            <a:lnSpc>
              <a:spcPct val="90000"/>
            </a:lnSpc>
            <a:spcBef>
              <a:spcPct val="0"/>
            </a:spcBef>
            <a:spcAft>
              <a:spcPct val="35000"/>
            </a:spcAft>
          </a:pPr>
          <a:r>
            <a:rPr lang="hr-HR" sz="1600" b="1" kern="1200" dirty="0" smtClean="0">
              <a:solidFill>
                <a:srgbClr val="002060"/>
              </a:solidFill>
            </a:rPr>
            <a:t>Ministarstvo znanosti, obrazovanja i sporta, Donje Svetice 38, Zagreb</a:t>
          </a:r>
          <a:endParaRPr lang="en-GB" sz="1600" b="1" kern="1200" dirty="0">
            <a:solidFill>
              <a:srgbClr val="002060"/>
            </a:solidFill>
          </a:endParaRPr>
        </a:p>
      </dsp:txBody>
      <dsp:txXfrm>
        <a:off x="2492634" y="2960763"/>
        <a:ext cx="1838796" cy="2500981"/>
      </dsp:txXfrm>
    </dsp:sp>
    <dsp:sp modelId="{5DD1998C-9A91-4AA5-8B33-4412542F6873}">
      <dsp:nvSpPr>
        <dsp:cNvPr id="0" name=""/>
        <dsp:cNvSpPr/>
      </dsp:nvSpPr>
      <dsp:spPr>
        <a:xfrm>
          <a:off x="4134416" y="1847634"/>
          <a:ext cx="464077" cy="4640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8581B5-E581-494D-BB6A-F1259E1311D3}">
      <dsp:nvSpPr>
        <dsp:cNvPr id="0" name=""/>
        <dsp:cNvSpPr/>
      </dsp:nvSpPr>
      <dsp:spPr>
        <a:xfrm>
          <a:off x="4366455" y="2079673"/>
          <a:ext cx="1838796" cy="3382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5905" tIns="0" rIns="0" bIns="0" numCol="1" spcCol="1270" anchor="t" anchorCtr="0">
          <a:noAutofit/>
        </a:bodyPr>
        <a:lstStyle/>
        <a:p>
          <a:pPr lvl="0" algn="l" defTabSz="800100">
            <a:lnSpc>
              <a:spcPct val="90000"/>
            </a:lnSpc>
            <a:spcBef>
              <a:spcPct val="0"/>
            </a:spcBef>
            <a:spcAft>
              <a:spcPct val="35000"/>
            </a:spcAft>
          </a:pPr>
          <a:r>
            <a:rPr lang="hr-HR" sz="1800" kern="1200" dirty="0" smtClean="0">
              <a:solidFill>
                <a:srgbClr val="002060"/>
              </a:solidFill>
            </a:rPr>
            <a:t>Rok za objavu Q&amp;A (Pitanja i odgovori): </a:t>
          </a:r>
          <a:r>
            <a:rPr lang="hr-HR" sz="1600" kern="1200" dirty="0" smtClean="0">
              <a:solidFill>
                <a:srgbClr val="C00000"/>
              </a:solidFill>
            </a:rPr>
            <a:t>30. lipnja 2014. godine na mrežnim stranicama </a:t>
          </a:r>
        </a:p>
        <a:p>
          <a:pPr lvl="0" algn="l" defTabSz="800100">
            <a:lnSpc>
              <a:spcPct val="90000"/>
            </a:lnSpc>
            <a:spcBef>
              <a:spcPct val="0"/>
            </a:spcBef>
            <a:spcAft>
              <a:spcPct val="35000"/>
            </a:spcAft>
          </a:pPr>
          <a:r>
            <a:rPr lang="hr-HR" sz="1600" kern="1200" dirty="0" smtClean="0">
              <a:solidFill>
                <a:srgbClr val="C00000"/>
              </a:solidFill>
              <a:hlinkClick xmlns:r="http://schemas.openxmlformats.org/officeDocument/2006/relationships" r:id="rId1"/>
            </a:rPr>
            <a:t>www.strukturnifondovi.hr</a:t>
          </a:r>
          <a:r>
            <a:rPr lang="hr-HR" sz="1600" kern="1200" dirty="0" smtClean="0">
              <a:solidFill>
                <a:srgbClr val="C00000"/>
              </a:solidFill>
            </a:rPr>
            <a:t> i </a:t>
          </a:r>
          <a:r>
            <a:rPr lang="hr-HR" sz="1600" kern="1200" dirty="0" smtClean="0">
              <a:solidFill>
                <a:srgbClr val="C00000"/>
              </a:solidFill>
              <a:hlinkClick xmlns:r="http://schemas.openxmlformats.org/officeDocument/2006/relationships" r:id="rId2"/>
            </a:rPr>
            <a:t>www.mzos.hr</a:t>
          </a:r>
          <a:r>
            <a:rPr lang="hr-HR" sz="1600" kern="1200" dirty="0" smtClean="0">
              <a:solidFill>
                <a:srgbClr val="C00000"/>
              </a:solidFill>
            </a:rPr>
            <a:t> </a:t>
          </a:r>
          <a:endParaRPr lang="en-GB" sz="1600" kern="1200" dirty="0">
            <a:solidFill>
              <a:srgbClr val="C00000"/>
            </a:solidFill>
          </a:endParaRPr>
        </a:p>
      </dsp:txBody>
      <dsp:txXfrm>
        <a:off x="4366455" y="2079673"/>
        <a:ext cx="1838796" cy="3382071"/>
      </dsp:txXfrm>
    </dsp:sp>
    <dsp:sp modelId="{734699D9-841C-451D-BBDA-2D70810A4121}">
      <dsp:nvSpPr>
        <dsp:cNvPr id="0" name=""/>
        <dsp:cNvSpPr/>
      </dsp:nvSpPr>
      <dsp:spPr>
        <a:xfrm>
          <a:off x="6113311" y="1227040"/>
          <a:ext cx="621688" cy="6216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9AC8D-3531-4816-8C2F-A9D4BD785637}">
      <dsp:nvSpPr>
        <dsp:cNvPr id="0" name=""/>
        <dsp:cNvSpPr/>
      </dsp:nvSpPr>
      <dsp:spPr>
        <a:xfrm>
          <a:off x="6424155" y="1537884"/>
          <a:ext cx="1838796" cy="392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420" tIns="0" rIns="0" bIns="0" numCol="1" spcCol="1270" anchor="t" anchorCtr="0">
          <a:noAutofit/>
        </a:bodyPr>
        <a:lstStyle/>
        <a:p>
          <a:pPr lvl="0" algn="l" defTabSz="800100">
            <a:lnSpc>
              <a:spcPct val="90000"/>
            </a:lnSpc>
            <a:spcBef>
              <a:spcPct val="0"/>
            </a:spcBef>
            <a:spcAft>
              <a:spcPct val="35000"/>
            </a:spcAft>
          </a:pPr>
          <a:r>
            <a:rPr lang="hr-HR" sz="1800" kern="1200" dirty="0" smtClean="0">
              <a:solidFill>
                <a:srgbClr val="002060"/>
              </a:solidFill>
            </a:rPr>
            <a:t>Rok za dostavu projektnih prijava je: </a:t>
          </a:r>
        </a:p>
        <a:p>
          <a:pPr lvl="0" algn="l" defTabSz="800100">
            <a:lnSpc>
              <a:spcPct val="90000"/>
            </a:lnSpc>
            <a:spcBef>
              <a:spcPct val="0"/>
            </a:spcBef>
            <a:spcAft>
              <a:spcPct val="35000"/>
            </a:spcAft>
          </a:pPr>
          <a:r>
            <a:rPr lang="hr-HR" sz="1600" kern="1200" dirty="0" smtClean="0">
              <a:solidFill>
                <a:srgbClr val="C00000"/>
              </a:solidFill>
            </a:rPr>
            <a:t>7. srpnja 2014. </a:t>
          </a:r>
          <a:r>
            <a:rPr lang="hr-HR" sz="1600" b="1" kern="1200" dirty="0" smtClean="0">
              <a:solidFill>
                <a:srgbClr val="C00000"/>
              </a:solidFill>
            </a:rPr>
            <a:t> </a:t>
          </a:r>
          <a:r>
            <a:rPr lang="hr-HR" sz="1600" kern="1200" dirty="0" smtClean="0">
              <a:solidFill>
                <a:srgbClr val="C00000"/>
              </a:solidFill>
            </a:rPr>
            <a:t>godine </a:t>
          </a:r>
        </a:p>
        <a:p>
          <a:pPr lvl="0" algn="l" defTabSz="800100">
            <a:lnSpc>
              <a:spcPct val="90000"/>
            </a:lnSpc>
            <a:spcBef>
              <a:spcPct val="0"/>
            </a:spcBef>
            <a:spcAft>
              <a:spcPct val="35000"/>
            </a:spcAft>
          </a:pPr>
          <a:r>
            <a:rPr lang="hr-HR" sz="1800" u="sng" kern="1200" dirty="0" smtClean="0">
              <a:solidFill>
                <a:srgbClr val="002060"/>
              </a:solidFill>
            </a:rPr>
            <a:t>Adresa: </a:t>
          </a:r>
        </a:p>
        <a:p>
          <a:pPr lvl="0" algn="l" defTabSz="800100">
            <a:lnSpc>
              <a:spcPct val="90000"/>
            </a:lnSpc>
            <a:spcBef>
              <a:spcPct val="0"/>
            </a:spcBef>
            <a:spcAft>
              <a:spcPct val="35000"/>
            </a:spcAft>
          </a:pPr>
          <a:r>
            <a:rPr lang="hr-HR" sz="1600" b="1" kern="1200" dirty="0" smtClean="0">
              <a:solidFill>
                <a:srgbClr val="002060"/>
              </a:solidFill>
              <a:effectLst/>
            </a:rPr>
            <a:t>Agencija za strukovno obrazovanje i obrazovanje odraslih, Radnička 37b, 10000 Zagreb</a:t>
          </a:r>
          <a:endParaRPr lang="en-GB" sz="1600" b="1" kern="1200" dirty="0">
            <a:solidFill>
              <a:srgbClr val="002060"/>
            </a:solidFill>
            <a:effectLst/>
          </a:endParaRPr>
        </a:p>
      </dsp:txBody>
      <dsp:txXfrm>
        <a:off x="6424155" y="1537884"/>
        <a:ext cx="1838796" cy="3923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FB122-5268-4AB7-B811-6C2E5A03D3AB}">
      <dsp:nvSpPr>
        <dsp:cNvPr id="0" name=""/>
        <dsp:cNvSpPr/>
      </dsp:nvSpPr>
      <dsp:spPr>
        <a:xfrm>
          <a:off x="-4965616" y="-766561"/>
          <a:ext cx="5958477" cy="5958477"/>
        </a:xfrm>
        <a:prstGeom prst="blockArc">
          <a:avLst>
            <a:gd name="adj1" fmla="val 18900000"/>
            <a:gd name="adj2" fmla="val 2700000"/>
            <a:gd name="adj3" fmla="val 36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400E06-B3FD-425E-96D1-E8B51B46640C}">
      <dsp:nvSpPr>
        <dsp:cNvPr id="0" name=""/>
        <dsp:cNvSpPr/>
      </dsp:nvSpPr>
      <dsp:spPr>
        <a:xfrm>
          <a:off x="813490" y="360041"/>
          <a:ext cx="7680797" cy="18085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3487" tIns="45720" rIns="45720" bIns="45720" numCol="1" spcCol="1270" anchor="ctr" anchorCtr="0">
          <a:noAutofit/>
        </a:bodyPr>
        <a:lstStyle/>
        <a:p>
          <a:pPr lvl="0" algn="l" defTabSz="800100" rtl="0">
            <a:lnSpc>
              <a:spcPct val="90000"/>
            </a:lnSpc>
            <a:spcBef>
              <a:spcPct val="0"/>
            </a:spcBef>
            <a:spcAft>
              <a:spcPct val="35000"/>
            </a:spcAft>
          </a:pPr>
          <a:r>
            <a:rPr lang="hr-HR" sz="1800" b="1" u="sng" kern="1200" dirty="0" smtClean="0">
              <a:latin typeface="+mn-lt"/>
            </a:rPr>
            <a:t>Opći cilj: </a:t>
          </a:r>
        </a:p>
        <a:p>
          <a:pPr lvl="0" algn="l" defTabSz="800100" rtl="0">
            <a:lnSpc>
              <a:spcPct val="90000"/>
            </a:lnSpc>
            <a:spcBef>
              <a:spcPct val="0"/>
            </a:spcBef>
            <a:spcAft>
              <a:spcPct val="35000"/>
            </a:spcAft>
          </a:pPr>
          <a:r>
            <a:rPr lang="hr-HR" sz="1800" b="1" u="none" kern="1200" dirty="0" smtClean="0">
              <a:latin typeface="+mn-lt"/>
            </a:rPr>
            <a:t>- </a:t>
          </a:r>
          <a:r>
            <a:rPr lang="hr-HR" sz="1800" b="0" u="none" kern="1200" dirty="0" smtClean="0">
              <a:latin typeface="+mn-lt"/>
            </a:rPr>
            <a:t>povećanje socijalne uključenosti i integracija učenika s   	 	 teškoćama u redovitim školama i posebnim odgojno-	 	 obrazovnim ustanovama</a:t>
          </a:r>
          <a:endParaRPr lang="en-GB" sz="1600" b="0" u="none" kern="1200" dirty="0">
            <a:latin typeface="Calibri" panose="020F0502020204030204" pitchFamily="34" charset="0"/>
          </a:endParaRPr>
        </a:p>
      </dsp:txBody>
      <dsp:txXfrm>
        <a:off x="813490" y="360041"/>
        <a:ext cx="7680797" cy="1808564"/>
      </dsp:txXfrm>
    </dsp:sp>
    <dsp:sp modelId="{791F7978-8072-4D91-B6D9-219D71E3414F}">
      <dsp:nvSpPr>
        <dsp:cNvPr id="0" name=""/>
        <dsp:cNvSpPr/>
      </dsp:nvSpPr>
      <dsp:spPr>
        <a:xfrm>
          <a:off x="23343" y="474176"/>
          <a:ext cx="1580294" cy="1580294"/>
        </a:xfrm>
        <a:prstGeom prst="rightArrow">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14149A-1C23-46FB-88BF-61F51607E2D3}">
      <dsp:nvSpPr>
        <dsp:cNvPr id="0" name=""/>
        <dsp:cNvSpPr/>
      </dsp:nvSpPr>
      <dsp:spPr>
        <a:xfrm>
          <a:off x="813490" y="2361623"/>
          <a:ext cx="7680797" cy="15988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3487" tIns="45720" rIns="45720" bIns="45720" numCol="1" spcCol="1270" anchor="ctr" anchorCtr="0">
          <a:noAutofit/>
        </a:bodyPr>
        <a:lstStyle/>
        <a:p>
          <a:pPr lvl="0" algn="l" defTabSz="800100" rtl="0">
            <a:lnSpc>
              <a:spcPct val="90000"/>
            </a:lnSpc>
            <a:spcBef>
              <a:spcPct val="0"/>
            </a:spcBef>
            <a:spcAft>
              <a:spcPct val="35000"/>
            </a:spcAft>
          </a:pPr>
          <a:r>
            <a:rPr lang="hr-HR" sz="1800" b="1" u="sng" kern="1200" dirty="0" smtClean="0"/>
            <a:t>Specifični ciljevi:</a:t>
          </a:r>
        </a:p>
        <a:p>
          <a:pPr lvl="0" algn="l" defTabSz="800100" rtl="0">
            <a:lnSpc>
              <a:spcPct val="90000"/>
            </a:lnSpc>
            <a:spcBef>
              <a:spcPct val="0"/>
            </a:spcBef>
            <a:spcAft>
              <a:spcPct val="35000"/>
            </a:spcAft>
          </a:pPr>
          <a:r>
            <a:rPr lang="hr-HR" sz="1600" kern="1200" dirty="0" smtClean="0"/>
            <a:t>- pružiti potporu uključivanju učenika s teškoćama u redovite i posebne osnovnoškolske/srednjoškolske ustanove u mjestu prebivališta te pružiti podršku uspostavi sustava neposredne profesionalne potpore učenicima s teškoćama kako bi se osigurali uvjeti za poboljšanje njihovih obrazovnih postignuća, uspješniju socijalizaciju i emocionalno funkcioniranje</a:t>
          </a:r>
          <a:endParaRPr lang="en-GB" sz="1600" kern="1200" dirty="0"/>
        </a:p>
      </dsp:txBody>
      <dsp:txXfrm>
        <a:off x="813490" y="2361623"/>
        <a:ext cx="7680797" cy="1598815"/>
      </dsp:txXfrm>
    </dsp:sp>
    <dsp:sp modelId="{F8B447A5-CEB2-473D-BB6F-D02F53E0664E}">
      <dsp:nvSpPr>
        <dsp:cNvPr id="0" name=""/>
        <dsp:cNvSpPr/>
      </dsp:nvSpPr>
      <dsp:spPr>
        <a:xfrm>
          <a:off x="23343" y="2370883"/>
          <a:ext cx="1580294" cy="1580294"/>
        </a:xfrm>
        <a:prstGeom prst="rightArrow">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DE8DA-CAC5-414E-A736-AFC2EBD2CE4F}">
      <dsp:nvSpPr>
        <dsp:cNvPr id="0" name=""/>
        <dsp:cNvSpPr/>
      </dsp:nvSpPr>
      <dsp:spPr>
        <a:xfrm>
          <a:off x="0" y="0"/>
          <a:ext cx="8229600" cy="396979"/>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hr-HR" sz="2800" kern="1200" dirty="0" smtClean="0"/>
            <a:t>Broj projektnih prijava</a:t>
          </a:r>
          <a:r>
            <a:rPr lang="hr-HR" sz="3200" kern="1200" dirty="0" smtClean="0"/>
            <a:t>: </a:t>
          </a:r>
          <a:endParaRPr lang="en-GB" sz="3200" kern="1200" dirty="0"/>
        </a:p>
      </dsp:txBody>
      <dsp:txXfrm>
        <a:off x="19379" y="19379"/>
        <a:ext cx="8190842" cy="358221"/>
      </dsp:txXfrm>
    </dsp:sp>
    <dsp:sp modelId="{E54FE8E1-28E6-470E-8BBF-27B555DC8A38}">
      <dsp:nvSpPr>
        <dsp:cNvPr id="0" name=""/>
        <dsp:cNvSpPr/>
      </dsp:nvSpPr>
      <dsp:spPr>
        <a:xfrm>
          <a:off x="0" y="492579"/>
          <a:ext cx="8229600" cy="3876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228600" lvl="1" indent="-228600" algn="just" defTabSz="1066800" rtl="0">
            <a:lnSpc>
              <a:spcPct val="90000"/>
            </a:lnSpc>
            <a:spcBef>
              <a:spcPct val="0"/>
            </a:spcBef>
            <a:spcAft>
              <a:spcPct val="20000"/>
            </a:spcAft>
            <a:buChar char="••"/>
          </a:pPr>
          <a:endParaRPr lang="en-GB" sz="2400" kern="1200" dirty="0">
            <a:solidFill>
              <a:srgbClr val="002060"/>
            </a:solidFill>
          </a:endParaRPr>
        </a:p>
        <a:p>
          <a:pPr marL="228600" lvl="1" indent="-228600" algn="just" defTabSz="977900" rtl="0">
            <a:lnSpc>
              <a:spcPct val="90000"/>
            </a:lnSpc>
            <a:spcBef>
              <a:spcPct val="0"/>
            </a:spcBef>
            <a:spcAft>
              <a:spcPct val="20000"/>
            </a:spcAft>
            <a:buChar char="••"/>
          </a:pPr>
          <a:r>
            <a:rPr lang="hr-HR" sz="2200" kern="1200" dirty="0" smtClean="0">
              <a:solidFill>
                <a:srgbClr val="002060"/>
              </a:solidFill>
            </a:rPr>
            <a:t>Prijavitelj ne može dostaviti više od jedne prijave na ovaj Poziv na dostavu projektnih prijedloga.</a:t>
          </a:r>
          <a:endParaRPr lang="en-GB" sz="2200" kern="1200" dirty="0">
            <a:solidFill>
              <a:srgbClr val="002060"/>
            </a:solidFill>
          </a:endParaRPr>
        </a:p>
        <a:p>
          <a:pPr marL="228600" lvl="1" indent="-228600" algn="just" defTabSz="977900">
            <a:lnSpc>
              <a:spcPct val="90000"/>
            </a:lnSpc>
            <a:spcBef>
              <a:spcPct val="0"/>
            </a:spcBef>
            <a:spcAft>
              <a:spcPct val="20000"/>
            </a:spcAft>
            <a:buChar char="••"/>
          </a:pPr>
          <a:r>
            <a:rPr lang="hr-HR" sz="2200" kern="1200" dirty="0" smtClean="0">
              <a:solidFill>
                <a:srgbClr val="002060"/>
              </a:solidFill>
            </a:rPr>
            <a:t>Partneri mogu sudjelovati u više od jedne prijave. </a:t>
          </a:r>
        </a:p>
        <a:p>
          <a:pPr marL="228600" lvl="1" indent="-228600" algn="just" defTabSz="977900">
            <a:lnSpc>
              <a:spcPct val="90000"/>
            </a:lnSpc>
            <a:spcBef>
              <a:spcPct val="0"/>
            </a:spcBef>
            <a:spcAft>
              <a:spcPct val="20000"/>
            </a:spcAft>
            <a:buChar char="••"/>
          </a:pPr>
          <a:endParaRPr lang="hr-HR" sz="2200" kern="1200" dirty="0" smtClean="0">
            <a:solidFill>
              <a:srgbClr val="002060"/>
            </a:solidFill>
          </a:endParaRPr>
        </a:p>
        <a:p>
          <a:pPr marL="228600" lvl="1" indent="-228600" algn="just" defTabSz="889000">
            <a:lnSpc>
              <a:spcPct val="90000"/>
            </a:lnSpc>
            <a:spcBef>
              <a:spcPct val="0"/>
            </a:spcBef>
            <a:spcAft>
              <a:spcPct val="20000"/>
            </a:spcAft>
            <a:buChar char="••"/>
          </a:pPr>
          <a:r>
            <a:rPr lang="hr-HR" sz="2000" i="0" kern="1200" dirty="0" smtClean="0">
              <a:solidFill>
                <a:srgbClr val="002060"/>
              </a:solidFill>
            </a:rPr>
            <a:t>Napomena</a:t>
          </a:r>
          <a:r>
            <a:rPr lang="hr-HR" sz="2000" kern="1200" dirty="0" smtClean="0">
              <a:solidFill>
                <a:srgbClr val="002060"/>
              </a:solidFill>
            </a:rPr>
            <a:t>: </a:t>
          </a:r>
          <a:r>
            <a:rPr lang="hr-HR" sz="1800" i="1" kern="1200" dirty="0" smtClean="0">
              <a:solidFill>
                <a:srgbClr val="002060"/>
              </a:solidFill>
            </a:rPr>
            <a:t>Prijavitelji na poziv na dostavu projektnih prijedloga ne smiju prijaviti projekte za čiju su provedbu već dobili sredstva iz drugih javnih izvora. Jednako tako, prijavitelji ne smiju tražiti/dobiti sredstva iz drugih javnih izvora za troškove koji će im biti nadoknađeni u okviru prijavljenog i za financiranje odabranog projekta. U slučaju da se ustanovi dvostruko financiranje projekta prijavitelj će morati vratiti sva primljena sredstva.</a:t>
          </a:r>
          <a:endParaRPr lang="hr-HR" sz="2800" i="1" kern="1200" dirty="0" smtClean="0">
            <a:solidFill>
              <a:srgbClr val="002060"/>
            </a:solidFill>
          </a:endParaRPr>
        </a:p>
        <a:p>
          <a:pPr marL="285750" lvl="1" indent="-285750" algn="l" defTabSz="1555750">
            <a:lnSpc>
              <a:spcPct val="90000"/>
            </a:lnSpc>
            <a:spcBef>
              <a:spcPct val="0"/>
            </a:spcBef>
            <a:spcAft>
              <a:spcPct val="20000"/>
            </a:spcAft>
            <a:buChar char="••"/>
          </a:pPr>
          <a:endParaRPr lang="hr-HR" sz="3500" kern="1200" dirty="0"/>
        </a:p>
      </dsp:txBody>
      <dsp:txXfrm>
        <a:off x="0" y="492579"/>
        <a:ext cx="8229600" cy="3876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1AD54-EC2C-45C4-A427-FDBDFA4A6DB2}">
      <dsp:nvSpPr>
        <dsp:cNvPr id="0" name=""/>
        <dsp:cNvSpPr/>
      </dsp:nvSpPr>
      <dsp:spPr>
        <a:xfrm>
          <a:off x="4119227" y="1631223"/>
          <a:ext cx="2907376" cy="528716"/>
        </a:xfrm>
        <a:custGeom>
          <a:avLst/>
          <a:gdLst/>
          <a:ahLst/>
          <a:cxnLst/>
          <a:rect l="0" t="0" r="0" b="0"/>
          <a:pathLst>
            <a:path>
              <a:moveTo>
                <a:pt x="0" y="0"/>
              </a:moveTo>
              <a:lnTo>
                <a:pt x="0" y="276087"/>
              </a:lnTo>
              <a:lnTo>
                <a:pt x="2907376" y="276087"/>
              </a:lnTo>
              <a:lnTo>
                <a:pt x="2907376" y="528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A4FCE-53DD-4C88-9CCB-DDAAB7FFE30A}">
      <dsp:nvSpPr>
        <dsp:cNvPr id="0" name=""/>
        <dsp:cNvSpPr/>
      </dsp:nvSpPr>
      <dsp:spPr>
        <a:xfrm>
          <a:off x="4047931" y="1631223"/>
          <a:ext cx="91440" cy="528716"/>
        </a:xfrm>
        <a:custGeom>
          <a:avLst/>
          <a:gdLst/>
          <a:ahLst/>
          <a:cxnLst/>
          <a:rect l="0" t="0" r="0" b="0"/>
          <a:pathLst>
            <a:path>
              <a:moveTo>
                <a:pt x="71295" y="0"/>
              </a:moveTo>
              <a:lnTo>
                <a:pt x="71295" y="276087"/>
              </a:lnTo>
              <a:lnTo>
                <a:pt x="45720" y="276087"/>
              </a:lnTo>
              <a:lnTo>
                <a:pt x="45720" y="528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F7901-03D3-4725-85CE-35818B010496}">
      <dsp:nvSpPr>
        <dsp:cNvPr id="0" name=""/>
        <dsp:cNvSpPr/>
      </dsp:nvSpPr>
      <dsp:spPr>
        <a:xfrm>
          <a:off x="1213341" y="1631223"/>
          <a:ext cx="2905885" cy="528716"/>
        </a:xfrm>
        <a:custGeom>
          <a:avLst/>
          <a:gdLst/>
          <a:ahLst/>
          <a:cxnLst/>
          <a:rect l="0" t="0" r="0" b="0"/>
          <a:pathLst>
            <a:path>
              <a:moveTo>
                <a:pt x="2905885" y="0"/>
              </a:moveTo>
              <a:lnTo>
                <a:pt x="2905885" y="276087"/>
              </a:lnTo>
              <a:lnTo>
                <a:pt x="0" y="276087"/>
              </a:lnTo>
              <a:lnTo>
                <a:pt x="0" y="528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959A9F-E92D-4D8A-AECF-BAA08BB00F6B}">
      <dsp:nvSpPr>
        <dsp:cNvPr id="0" name=""/>
        <dsp:cNvSpPr/>
      </dsp:nvSpPr>
      <dsp:spPr>
        <a:xfrm>
          <a:off x="2746644" y="71706"/>
          <a:ext cx="2745165" cy="155951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hr-HR" sz="2800" b="1" kern="1200" dirty="0" smtClean="0"/>
        </a:p>
        <a:p>
          <a:pPr lvl="0" algn="ctr" defTabSz="1244600">
            <a:lnSpc>
              <a:spcPct val="90000"/>
            </a:lnSpc>
            <a:spcBef>
              <a:spcPct val="0"/>
            </a:spcBef>
            <a:spcAft>
              <a:spcPct val="35000"/>
            </a:spcAft>
          </a:pPr>
          <a:r>
            <a:rPr lang="hr-HR" sz="2800" b="1" kern="1200" dirty="0" smtClean="0"/>
            <a:t>Kriterij prihvatljivosti</a:t>
          </a:r>
        </a:p>
        <a:p>
          <a:pPr lvl="0" algn="ctr" defTabSz="1244600">
            <a:lnSpc>
              <a:spcPct val="90000"/>
            </a:lnSpc>
            <a:spcBef>
              <a:spcPct val="0"/>
            </a:spcBef>
            <a:spcAft>
              <a:spcPct val="35000"/>
            </a:spcAft>
          </a:pPr>
          <a:endParaRPr lang="en-GB" sz="2800" b="1" kern="1200" dirty="0"/>
        </a:p>
      </dsp:txBody>
      <dsp:txXfrm>
        <a:off x="2746644" y="71706"/>
        <a:ext cx="2669036" cy="1559516"/>
      </dsp:txXfrm>
    </dsp:sp>
    <dsp:sp modelId="{6F451C0E-9C8A-478F-80F0-758253514F02}">
      <dsp:nvSpPr>
        <dsp:cNvPr id="0" name=""/>
        <dsp:cNvSpPr/>
      </dsp:nvSpPr>
      <dsp:spPr>
        <a:xfrm>
          <a:off x="10344" y="2159940"/>
          <a:ext cx="2405992" cy="1202996"/>
        </a:xfrm>
        <a:prstGeom prst="snip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hr-HR" sz="2000" kern="1200" dirty="0" smtClean="0"/>
        </a:p>
        <a:p>
          <a:pPr lvl="0" algn="ctr" defTabSz="889000">
            <a:lnSpc>
              <a:spcPct val="90000"/>
            </a:lnSpc>
            <a:spcBef>
              <a:spcPct val="0"/>
            </a:spcBef>
            <a:spcAft>
              <a:spcPct val="35000"/>
            </a:spcAft>
          </a:pPr>
          <a:r>
            <a:rPr lang="hr-HR" sz="2000" kern="1200" dirty="0" smtClean="0"/>
            <a:t>Sudionici</a:t>
          </a:r>
        </a:p>
        <a:p>
          <a:pPr lvl="0" algn="ctr" defTabSz="889000">
            <a:lnSpc>
              <a:spcPct val="90000"/>
            </a:lnSpc>
            <a:spcBef>
              <a:spcPct val="0"/>
            </a:spcBef>
            <a:spcAft>
              <a:spcPct val="35000"/>
            </a:spcAft>
          </a:pPr>
          <a:r>
            <a:rPr lang="hr-HR" sz="2000" kern="1200" dirty="0" smtClean="0"/>
            <a:t>(prijavitelji/partneri)</a:t>
          </a:r>
        </a:p>
        <a:p>
          <a:pPr lvl="0" algn="ctr" defTabSz="889000">
            <a:lnSpc>
              <a:spcPct val="90000"/>
            </a:lnSpc>
            <a:spcBef>
              <a:spcPct val="0"/>
            </a:spcBef>
            <a:spcAft>
              <a:spcPct val="35000"/>
            </a:spcAft>
          </a:pPr>
          <a:endParaRPr lang="en-GB" sz="2000" kern="1200" dirty="0"/>
        </a:p>
      </dsp:txBody>
      <dsp:txXfrm>
        <a:off x="69069" y="2218665"/>
        <a:ext cx="2247015" cy="1144271"/>
      </dsp:txXfrm>
    </dsp:sp>
    <dsp:sp modelId="{D0FE2821-4D48-4D8B-B483-C33E16EAD104}">
      <dsp:nvSpPr>
        <dsp:cNvPr id="0" name=""/>
        <dsp:cNvSpPr/>
      </dsp:nvSpPr>
      <dsp:spPr>
        <a:xfrm>
          <a:off x="2890654" y="2159940"/>
          <a:ext cx="2405992" cy="1202996"/>
        </a:xfrm>
        <a:prstGeom prst="snip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dirty="0" smtClean="0"/>
            <a:t>Projekt</a:t>
          </a:r>
        </a:p>
        <a:p>
          <a:pPr lvl="0" algn="ctr" defTabSz="889000">
            <a:lnSpc>
              <a:spcPct val="90000"/>
            </a:lnSpc>
            <a:spcBef>
              <a:spcPct val="0"/>
            </a:spcBef>
            <a:spcAft>
              <a:spcPct val="35000"/>
            </a:spcAft>
          </a:pPr>
          <a:r>
            <a:rPr lang="hr-HR" sz="2000" kern="1200" dirty="0" smtClean="0"/>
            <a:t>(aktivnosti)</a:t>
          </a:r>
          <a:endParaRPr lang="en-GB" sz="2000" kern="1200" dirty="0"/>
        </a:p>
      </dsp:txBody>
      <dsp:txXfrm>
        <a:off x="2949379" y="2218665"/>
        <a:ext cx="2247015" cy="1144271"/>
      </dsp:txXfrm>
    </dsp:sp>
    <dsp:sp modelId="{5D8A1B82-026A-43A9-BB19-CAFBDF02CF62}">
      <dsp:nvSpPr>
        <dsp:cNvPr id="0" name=""/>
        <dsp:cNvSpPr/>
      </dsp:nvSpPr>
      <dsp:spPr>
        <a:xfrm>
          <a:off x="5823607" y="2159940"/>
          <a:ext cx="2405992" cy="1202996"/>
        </a:xfrm>
        <a:prstGeom prst="snip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dirty="0" smtClean="0"/>
            <a:t>Troškovi</a:t>
          </a:r>
          <a:endParaRPr lang="en-GB" sz="2000" kern="1200" dirty="0"/>
        </a:p>
      </dsp:txBody>
      <dsp:txXfrm>
        <a:off x="5882332" y="2218665"/>
        <a:ext cx="2247015" cy="11442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1BA13-289D-4FDD-A1C1-AF8D290CC838}">
      <dsp:nvSpPr>
        <dsp:cNvPr id="0" name=""/>
        <dsp:cNvSpPr/>
      </dsp:nvSpPr>
      <dsp:spPr>
        <a:xfrm rot="10800000">
          <a:off x="717655" y="466"/>
          <a:ext cx="6638444"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1.</a:t>
          </a:r>
          <a:r>
            <a:rPr lang="hr-HR" sz="1400" kern="1200" dirty="0" smtClean="0">
              <a:solidFill>
                <a:schemeClr val="bg1"/>
              </a:solidFill>
            </a:rPr>
            <a:t> </a:t>
          </a:r>
          <a:r>
            <a:rPr lang="en-GB" sz="1400" kern="1200" dirty="0" smtClean="0">
              <a:solidFill>
                <a:schemeClr val="bg1"/>
              </a:solidFill>
            </a:rPr>
            <a:t>biti pravna osoba  </a:t>
          </a:r>
          <a:endParaRPr lang="en-GB" sz="1400" kern="1200" dirty="0">
            <a:solidFill>
              <a:schemeClr val="bg1"/>
            </a:solidFill>
          </a:endParaRPr>
        </a:p>
      </dsp:txBody>
      <dsp:txXfrm rot="10800000">
        <a:off x="880003" y="466"/>
        <a:ext cx="6476096" cy="649393"/>
      </dsp:txXfrm>
    </dsp:sp>
    <dsp:sp modelId="{29B25B1E-E51F-4E5E-8D9C-35B1FF247E1C}">
      <dsp:nvSpPr>
        <dsp:cNvPr id="0" name=""/>
        <dsp:cNvSpPr/>
      </dsp:nvSpPr>
      <dsp:spPr>
        <a:xfrm>
          <a:off x="252957" y="583"/>
          <a:ext cx="649393"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BAC74F-AFB0-44D5-88FA-0CCAA6514846}">
      <dsp:nvSpPr>
        <dsp:cNvPr id="0" name=""/>
        <dsp:cNvSpPr/>
      </dsp:nvSpPr>
      <dsp:spPr>
        <a:xfrm rot="10800000">
          <a:off x="717655" y="845020"/>
          <a:ext cx="6650273"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2.</a:t>
          </a:r>
          <a:r>
            <a:rPr lang="hr-HR" sz="1400" kern="1200" dirty="0" smtClean="0">
              <a:solidFill>
                <a:schemeClr val="bg1"/>
              </a:solidFill>
            </a:rPr>
            <a:t> </a:t>
          </a:r>
          <a:r>
            <a:rPr lang="en-GB" sz="1400" kern="1200" dirty="0" smtClean="0">
              <a:solidFill>
                <a:schemeClr val="bg1"/>
              </a:solidFill>
            </a:rPr>
            <a:t>biti </a:t>
          </a:r>
          <a:r>
            <a:rPr lang="hr-HR" sz="1400" kern="1200" dirty="0" smtClean="0">
              <a:solidFill>
                <a:schemeClr val="bg1"/>
              </a:solidFill>
            </a:rPr>
            <a:t>registriran za obavljanje djelatnosti u RH i u RH obavljati registriranu djelatnost</a:t>
          </a:r>
          <a:endParaRPr lang="en-GB" sz="1400" kern="1200" dirty="0">
            <a:solidFill>
              <a:schemeClr val="bg1"/>
            </a:solidFill>
          </a:endParaRPr>
        </a:p>
      </dsp:txBody>
      <dsp:txXfrm rot="10800000">
        <a:off x="880003" y="845020"/>
        <a:ext cx="6487925" cy="649393"/>
      </dsp:txXfrm>
    </dsp:sp>
    <dsp:sp modelId="{18314AF5-1B41-4A68-869B-332558B8D4E4}">
      <dsp:nvSpPr>
        <dsp:cNvPr id="0" name=""/>
        <dsp:cNvSpPr/>
      </dsp:nvSpPr>
      <dsp:spPr>
        <a:xfrm>
          <a:off x="252954" y="847832"/>
          <a:ext cx="663504"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B8AFFA-C31B-4180-A809-21524805B644}">
      <dsp:nvSpPr>
        <dsp:cNvPr id="0" name=""/>
        <dsp:cNvSpPr/>
      </dsp:nvSpPr>
      <dsp:spPr>
        <a:xfrm rot="10800000">
          <a:off x="717655" y="1688262"/>
          <a:ext cx="6650273"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3.</a:t>
          </a:r>
          <a:r>
            <a:rPr lang="hr-HR" sz="1400" kern="1200" dirty="0" smtClean="0">
              <a:solidFill>
                <a:schemeClr val="bg1"/>
              </a:solidFill>
            </a:rPr>
            <a:t> </a:t>
          </a:r>
          <a:r>
            <a:rPr lang="en-GB" sz="1400" kern="1200" dirty="0" smtClean="0">
              <a:solidFill>
                <a:schemeClr val="bg1"/>
              </a:solidFill>
            </a:rPr>
            <a:t>imati plaćene sve poreze i druga obvezna davanja u skladu s nacionalnim zakonodavstvom dospjele za plaćanje do uključujući zadnjeg dana u mjesecu prije prijave projektnog prijedloga na natječaj;</a:t>
          </a:r>
          <a:endParaRPr lang="en-GB" sz="1400" kern="1200" dirty="0">
            <a:solidFill>
              <a:schemeClr val="bg1"/>
            </a:solidFill>
          </a:endParaRPr>
        </a:p>
      </dsp:txBody>
      <dsp:txXfrm rot="10800000">
        <a:off x="880003" y="1688262"/>
        <a:ext cx="6487925" cy="649393"/>
      </dsp:txXfrm>
    </dsp:sp>
    <dsp:sp modelId="{263DF6E0-CE0F-42F1-B51E-A783C0CD99BE}">
      <dsp:nvSpPr>
        <dsp:cNvPr id="0" name=""/>
        <dsp:cNvSpPr/>
      </dsp:nvSpPr>
      <dsp:spPr>
        <a:xfrm>
          <a:off x="252957" y="1695081"/>
          <a:ext cx="649393"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E6BF67-2B3C-44E5-8EE9-C980F10B94EA}">
      <dsp:nvSpPr>
        <dsp:cNvPr id="0" name=""/>
        <dsp:cNvSpPr/>
      </dsp:nvSpPr>
      <dsp:spPr>
        <a:xfrm rot="10800000">
          <a:off x="717655" y="2542329"/>
          <a:ext cx="6650273"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4.</a:t>
          </a:r>
          <a:r>
            <a:rPr lang="hr-HR" sz="1400" kern="1200" dirty="0" smtClean="0">
              <a:solidFill>
                <a:schemeClr val="bg1"/>
              </a:solidFill>
            </a:rPr>
            <a:t> </a:t>
          </a:r>
          <a:r>
            <a:rPr lang="en-GB" sz="1400" kern="1200" dirty="0" smtClean="0">
              <a:solidFill>
                <a:schemeClr val="bg1"/>
              </a:solidFill>
            </a:rPr>
            <a:t>nije u postupku prestanka rada</a:t>
          </a:r>
          <a:r>
            <a:rPr lang="hr-HR" sz="1400" kern="1200" dirty="0" smtClean="0">
              <a:solidFill>
                <a:schemeClr val="bg1"/>
              </a:solidFill>
            </a:rPr>
            <a:t>;  </a:t>
          </a:r>
          <a:endParaRPr lang="en-GB" sz="1400" kern="1200" dirty="0">
            <a:solidFill>
              <a:schemeClr val="bg1"/>
            </a:solidFill>
          </a:endParaRPr>
        </a:p>
      </dsp:txBody>
      <dsp:txXfrm rot="10800000">
        <a:off x="880003" y="2542329"/>
        <a:ext cx="6487925" cy="649393"/>
      </dsp:txXfrm>
    </dsp:sp>
    <dsp:sp modelId="{50E3D2A1-8009-4444-97B2-229ED3BEE555}">
      <dsp:nvSpPr>
        <dsp:cNvPr id="0" name=""/>
        <dsp:cNvSpPr/>
      </dsp:nvSpPr>
      <dsp:spPr>
        <a:xfrm>
          <a:off x="252957" y="2542329"/>
          <a:ext cx="649393"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08729E-2387-4460-B29D-B5C3F0C2FAA5}">
      <dsp:nvSpPr>
        <dsp:cNvPr id="0" name=""/>
        <dsp:cNvSpPr/>
      </dsp:nvSpPr>
      <dsp:spPr>
        <a:xfrm rot="10800000">
          <a:off x="717628" y="3374746"/>
          <a:ext cx="6650327"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5.</a:t>
          </a:r>
          <a:r>
            <a:rPr lang="hr-HR" sz="1400" kern="1200" dirty="0" smtClean="0">
              <a:solidFill>
                <a:schemeClr val="bg1"/>
              </a:solidFill>
            </a:rPr>
            <a:t> nije u stečajnom postupku, postupku predstečajne nagodbe, postupku prisilne naplate ili postupku likvidacije</a:t>
          </a:r>
          <a:r>
            <a:rPr lang="en-GB" sz="1400" kern="1200" dirty="0" smtClean="0">
              <a:solidFill>
                <a:schemeClr val="bg1"/>
              </a:solidFill>
            </a:rPr>
            <a:t>;</a:t>
          </a:r>
          <a:endParaRPr lang="en-GB" sz="1400" kern="1200" dirty="0">
            <a:solidFill>
              <a:schemeClr val="bg1"/>
            </a:solidFill>
          </a:endParaRPr>
        </a:p>
      </dsp:txBody>
      <dsp:txXfrm rot="10800000">
        <a:off x="879976" y="3374746"/>
        <a:ext cx="6487979" cy="649393"/>
      </dsp:txXfrm>
    </dsp:sp>
    <dsp:sp modelId="{AE866A7D-72A6-460C-A7DA-80EA72F072BF}">
      <dsp:nvSpPr>
        <dsp:cNvPr id="0" name=""/>
        <dsp:cNvSpPr/>
      </dsp:nvSpPr>
      <dsp:spPr>
        <a:xfrm>
          <a:off x="252957" y="3389578"/>
          <a:ext cx="649393"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474C7B-F887-4630-BD83-1C0E920B736D}">
      <dsp:nvSpPr>
        <dsp:cNvPr id="0" name=""/>
        <dsp:cNvSpPr/>
      </dsp:nvSpPr>
      <dsp:spPr>
        <a:xfrm rot="10800000">
          <a:off x="717655" y="4217988"/>
          <a:ext cx="6650273" cy="64939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364" tIns="53340" rIns="99568" bIns="5334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rPr>
            <a:t>6.</a:t>
          </a:r>
          <a:r>
            <a:rPr lang="hr-HR" sz="1400" kern="1200" dirty="0" smtClean="0">
              <a:solidFill>
                <a:schemeClr val="bg1"/>
              </a:solidFill>
            </a:rPr>
            <a:t> </a:t>
          </a:r>
          <a:r>
            <a:rPr lang="en-GB" sz="1400" kern="1200" dirty="0" smtClean="0">
              <a:solidFill>
                <a:schemeClr val="bg1"/>
              </a:solidFill>
            </a:rPr>
            <a:t>nije prekršio odredbe o namjenskom korištenju sredstava iz Europskog socijalnog fonda i drugih izvora javnih sredstava.</a:t>
          </a:r>
          <a:endParaRPr lang="en-GB" sz="1400" kern="1200" dirty="0">
            <a:solidFill>
              <a:schemeClr val="bg1"/>
            </a:solidFill>
          </a:endParaRPr>
        </a:p>
      </dsp:txBody>
      <dsp:txXfrm rot="10800000">
        <a:off x="880003" y="4217988"/>
        <a:ext cx="6487925" cy="649393"/>
      </dsp:txXfrm>
    </dsp:sp>
    <dsp:sp modelId="{A02E8AFB-48E5-4393-ADCF-997BC0096FD9}">
      <dsp:nvSpPr>
        <dsp:cNvPr id="0" name=""/>
        <dsp:cNvSpPr/>
      </dsp:nvSpPr>
      <dsp:spPr>
        <a:xfrm>
          <a:off x="252957" y="4219766"/>
          <a:ext cx="649393" cy="64939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E32C63-A7BB-451F-81D3-9FB966719F26}" type="datetimeFigureOut">
              <a:rPr lang="en-GB" smtClean="0"/>
              <a:t>22/05/2014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6BEACB9-5010-4AA3-A783-0C6AFB003D0B}" type="slidenum">
              <a:rPr lang="en-GB" smtClean="0"/>
              <a:t>‹#›</a:t>
            </a:fld>
            <a:endParaRPr lang="en-GB"/>
          </a:p>
        </p:txBody>
      </p:sp>
    </p:spTree>
    <p:extLst>
      <p:ext uri="{BB962C8B-B14F-4D97-AF65-F5344CB8AC3E}">
        <p14:creationId xmlns:p14="http://schemas.microsoft.com/office/powerpoint/2010/main" val="39007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339588B-A997-4C82-A8C9-8E5E170E66B4}" type="datetimeFigureOut">
              <a:rPr lang="en-GB" smtClean="0"/>
              <a:pPr/>
              <a:t>22/05/2014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445994-E5F9-4A98-A07A-19F760292A5E}" type="slidenum">
              <a:rPr lang="en-GB" smtClean="0"/>
              <a:pPr/>
              <a:t>‹#›</a:t>
            </a:fld>
            <a:endParaRPr lang="en-GB"/>
          </a:p>
        </p:txBody>
      </p:sp>
    </p:spTree>
    <p:extLst>
      <p:ext uri="{BB962C8B-B14F-4D97-AF65-F5344CB8AC3E}">
        <p14:creationId xmlns:p14="http://schemas.microsoft.com/office/powerpoint/2010/main" val="159241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1</a:t>
            </a:fld>
            <a:endParaRPr lang="en-GB"/>
          </a:p>
        </p:txBody>
      </p:sp>
    </p:spTree>
    <p:extLst>
      <p:ext uri="{BB962C8B-B14F-4D97-AF65-F5344CB8AC3E}">
        <p14:creationId xmlns:p14="http://schemas.microsoft.com/office/powerpoint/2010/main" val="1788923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2</a:t>
            </a:fld>
            <a:endParaRPr lang="en-GB"/>
          </a:p>
        </p:txBody>
      </p:sp>
    </p:spTree>
    <p:extLst>
      <p:ext uri="{BB962C8B-B14F-4D97-AF65-F5344CB8AC3E}">
        <p14:creationId xmlns:p14="http://schemas.microsoft.com/office/powerpoint/2010/main" val="161107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Tree>
    <p:extLst>
      <p:ext uri="{BB962C8B-B14F-4D97-AF65-F5344CB8AC3E}">
        <p14:creationId xmlns:p14="http://schemas.microsoft.com/office/powerpoint/2010/main" val="6270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 značajna motorička oštećenja zbog kojih nisu u mogućnosti obavljati osnovne životne radnje i/ili samostalno sudjelovati u odgojno-obrazovnim aktivnostima,</a:t>
            </a:r>
          </a:p>
          <a:p>
            <a:r>
              <a:rPr lang="hr-HR" dirty="0" smtClean="0"/>
              <a:t>- značajne teškoće u komunikaciji i socijalnim interakcijama koje onemogućavaju učenika u samostalnom izvršavanju odgojno-obrazovnih aktivnosti (poremećaji iz autističnog spektra, poremećaji socijalnog funkcioniranja, neurotski i somatsko-psihološki poremećaji), </a:t>
            </a:r>
          </a:p>
          <a:p>
            <a:r>
              <a:rPr lang="hr-HR" dirty="0" smtClean="0"/>
              <a:t>- teškoće u intelektualnom funkcioniranju zbog kojih nisu u mogućnosti samostalno sudjelovati u odgojno-obrazovnim aktivnostima u uvjetima koje redovita ili posebna ustanova ima osigurane, ali mogu pratiti utvrđen primjereni program odgoja i obrazovanja, </a:t>
            </a:r>
          </a:p>
          <a:p>
            <a:r>
              <a:rPr lang="hr-HR" dirty="0" smtClean="0"/>
              <a:t>- senzoričke teškoće povezane s oštećenjem vida ili oštećenjem sluha zbog kojih nisu u mogućnosti samostalno sudjelovati u odgojno-obrazovnim aktivnostima,</a:t>
            </a:r>
          </a:p>
          <a:p>
            <a:r>
              <a:rPr lang="hr-HR" dirty="0" smtClean="0"/>
              <a:t>- ponašanja koja ih značajno ometaju u funkcioniranju i ugrožavaju njihovu fizičku sigurnost i fizičku sigurnost drugih učenika, a uključeni su u neki od oblika psihosocijalnih tretmana izvan školske ustanove. </a:t>
            </a:r>
          </a:p>
          <a:p>
            <a:endParaRPr lang="hr-HR" dirty="0"/>
          </a:p>
        </p:txBody>
      </p:sp>
      <p:sp>
        <p:nvSpPr>
          <p:cNvPr id="4" name="Slide Number Placeholder 3"/>
          <p:cNvSpPr>
            <a:spLocks noGrp="1"/>
          </p:cNvSpPr>
          <p:nvPr>
            <p:ph type="sldNum" sz="quarter" idx="10"/>
          </p:nvPr>
        </p:nvSpPr>
        <p:spPr/>
        <p:txBody>
          <a:bodyPr/>
          <a:lstStyle/>
          <a:p>
            <a:fld id="{D7445994-E5F9-4A98-A07A-19F760292A5E}" type="slidenum">
              <a:rPr lang="en-GB" smtClean="0"/>
              <a:pPr/>
              <a:t>12</a:t>
            </a:fld>
            <a:endParaRPr lang="en-GB"/>
          </a:p>
        </p:txBody>
      </p:sp>
    </p:spTree>
    <p:extLst>
      <p:ext uri="{BB962C8B-B14F-4D97-AF65-F5344CB8AC3E}">
        <p14:creationId xmlns:p14="http://schemas.microsoft.com/office/powerpoint/2010/main" val="2060341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16</a:t>
            </a:fld>
            <a:endParaRPr lang="en-GB"/>
          </a:p>
        </p:txBody>
      </p:sp>
    </p:spTree>
    <p:extLst>
      <p:ext uri="{BB962C8B-B14F-4D97-AF65-F5344CB8AC3E}">
        <p14:creationId xmlns:p14="http://schemas.microsoft.com/office/powerpoint/2010/main" val="2955756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a:ln>
            <a:miter lim="800000"/>
            <a:headEnd/>
            <a:tailEnd/>
          </a:ln>
        </p:spPr>
        <p:txBody>
          <a:bodyPr/>
          <a:lstStyle/>
          <a:p>
            <a:fld id="{D60CE830-B18B-4AA9-B2E8-A1ADEF335AEB}" type="slidenum">
              <a:rPr lang="hr-HR" smtClean="0"/>
              <a:pPr/>
              <a:t>64</a:t>
            </a:fld>
            <a:endParaRPr lang="hr-HR" smtClean="0"/>
          </a:p>
        </p:txBody>
      </p:sp>
    </p:spTree>
    <p:extLst>
      <p:ext uri="{BB962C8B-B14F-4D97-AF65-F5344CB8AC3E}">
        <p14:creationId xmlns:p14="http://schemas.microsoft.com/office/powerpoint/2010/main" val="811446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66</a:t>
            </a:fld>
            <a:endParaRPr lang="en-GB"/>
          </a:p>
        </p:txBody>
      </p:sp>
    </p:spTree>
    <p:extLst>
      <p:ext uri="{BB962C8B-B14F-4D97-AF65-F5344CB8AC3E}">
        <p14:creationId xmlns:p14="http://schemas.microsoft.com/office/powerpoint/2010/main" val="64312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30623"/>
          </a:xfrm>
        </p:spPr>
        <p:txBody>
          <a:bodyPr/>
          <a:lstStyle>
            <a:lvl1pPr>
              <a:defRPr b="1">
                <a:solidFill>
                  <a:srgbClr val="002395"/>
                </a:solidFill>
              </a:defRPr>
            </a:lvl1pPr>
          </a:lstStyle>
          <a:p>
            <a:r>
              <a:rPr lang="en-US" dirty="0" smtClean="0"/>
              <a:t>Click to edit Master title style</a:t>
            </a:r>
            <a:endParaRPr lang="hr-H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r-HR" dirty="0"/>
          </a:p>
        </p:txBody>
      </p:sp>
    </p:spTree>
    <p:extLst>
      <p:ext uri="{BB962C8B-B14F-4D97-AF65-F5344CB8AC3E}">
        <p14:creationId xmlns:p14="http://schemas.microsoft.com/office/powerpoint/2010/main" val="18580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hr-HR"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428163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16832"/>
            <a:ext cx="2057400" cy="4209331"/>
          </a:xfrm>
        </p:spPr>
        <p:txBody>
          <a:bodyPr vert="eaVert"/>
          <a:lstStyle/>
          <a:p>
            <a:r>
              <a:rPr lang="en-US" dirty="0" smtClean="0"/>
              <a:t>Click to edit Master title style</a:t>
            </a:r>
            <a:endParaRPr lang="hr-HR" dirty="0"/>
          </a:p>
        </p:txBody>
      </p:sp>
      <p:sp>
        <p:nvSpPr>
          <p:cNvPr id="3" name="Vertical Text Placeholder 2"/>
          <p:cNvSpPr>
            <a:spLocks noGrp="1"/>
          </p:cNvSpPr>
          <p:nvPr>
            <p:ph type="body" orient="vert" idx="1"/>
          </p:nvPr>
        </p:nvSpPr>
        <p:spPr>
          <a:xfrm>
            <a:off x="457200" y="1916832"/>
            <a:ext cx="6019800" cy="4209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8117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Slide Number Placeholder 4"/>
          <p:cNvSpPr>
            <a:spLocks noGrp="1"/>
          </p:cNvSpPr>
          <p:nvPr>
            <p:ph type="sldNum" sz="quarter" idx="10"/>
          </p:nvPr>
        </p:nvSpPr>
        <p:spPr>
          <a:xfrm>
            <a:off x="8051800" y="6457950"/>
            <a:ext cx="635000" cy="263525"/>
          </a:xfrm>
          <a:prstGeom prst="rect">
            <a:avLst/>
          </a:prstGeom>
        </p:spPr>
        <p:txBody>
          <a:bodyPr/>
          <a:lstStyle>
            <a:lvl1pPr>
              <a:defRPr/>
            </a:lvl1pPr>
          </a:lstStyle>
          <a:p>
            <a:fld id="{5EFD5E46-C0A0-477A-811A-D457AE5D9D2F}" type="slidenum">
              <a:rPr lang="hr-HR"/>
              <a:pPr/>
              <a:t>‹#›</a:t>
            </a:fld>
            <a:endParaRPr lang="hr-HR"/>
          </a:p>
        </p:txBody>
      </p:sp>
    </p:spTree>
    <p:extLst>
      <p:ext uri="{BB962C8B-B14F-4D97-AF65-F5344CB8AC3E}">
        <p14:creationId xmlns:p14="http://schemas.microsoft.com/office/powerpoint/2010/main" val="21795280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282154"/>
          </a:xfrm>
        </p:spPr>
        <p:txBody>
          <a:bodyPr/>
          <a:lstStyle/>
          <a:p>
            <a:r>
              <a:rPr lang="en-US" dirty="0" smtClean="0"/>
              <a:t>Click to edit Master title style</a:t>
            </a:r>
            <a:endParaRPr lang="hr-H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40800128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242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hr-HR" dirty="0"/>
          </a:p>
        </p:txBody>
      </p:sp>
      <p:sp>
        <p:nvSpPr>
          <p:cNvPr id="3" name="Content Placeholder 2"/>
          <p:cNvSpPr>
            <a:spLocks noGrp="1"/>
          </p:cNvSpPr>
          <p:nvPr>
            <p:ph sz="half" idx="1"/>
          </p:nvPr>
        </p:nvSpPr>
        <p:spPr>
          <a:xfrm>
            <a:off x="457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4" name="Content Placeholder 3"/>
          <p:cNvSpPr>
            <a:spLocks noGrp="1"/>
          </p:cNvSpPr>
          <p:nvPr>
            <p:ph sz="half" idx="2"/>
          </p:nvPr>
        </p:nvSpPr>
        <p:spPr>
          <a:xfrm>
            <a:off x="4648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404040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67544" y="19168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64905"/>
            <a:ext cx="4040188" cy="3561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5" name="Text Placeholder 4"/>
          <p:cNvSpPr>
            <a:spLocks noGrp="1"/>
          </p:cNvSpPr>
          <p:nvPr>
            <p:ph type="body" sz="quarter" idx="3"/>
          </p:nvPr>
        </p:nvSpPr>
        <p:spPr>
          <a:xfrm>
            <a:off x="4644008" y="19168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64905"/>
            <a:ext cx="4041775" cy="3561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344802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Tree>
    <p:extLst>
      <p:ext uri="{BB962C8B-B14F-4D97-AF65-F5344CB8AC3E}">
        <p14:creationId xmlns:p14="http://schemas.microsoft.com/office/powerpoint/2010/main" val="352533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92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3008313" cy="1162050"/>
          </a:xfrm>
        </p:spPr>
        <p:txBody>
          <a:bodyPr anchor="b"/>
          <a:lstStyle>
            <a:lvl1pPr algn="l">
              <a:defRPr sz="2000" b="1"/>
            </a:lvl1pPr>
          </a:lstStyle>
          <a:p>
            <a:r>
              <a:rPr lang="en-US" dirty="0" smtClean="0"/>
              <a:t>Click to edit Master title style</a:t>
            </a:r>
            <a:endParaRPr lang="hr-HR" dirty="0"/>
          </a:p>
        </p:txBody>
      </p:sp>
      <p:sp>
        <p:nvSpPr>
          <p:cNvPr id="3" name="Content Placeholder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3140968"/>
            <a:ext cx="3008313" cy="29851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87164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1916831"/>
            <a:ext cx="5486400" cy="28107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476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 y="1663799"/>
            <a:ext cx="91440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 y="0"/>
            <a:ext cx="9144001" cy="1865671"/>
          </a:xfrm>
          <a:prstGeom prst="rect">
            <a:avLst/>
          </a:prstGeom>
        </p:spPr>
      </p:pic>
      <p:sp>
        <p:nvSpPr>
          <p:cNvPr id="2" name="Title Placeholder 1"/>
          <p:cNvSpPr>
            <a:spLocks noGrp="1"/>
          </p:cNvSpPr>
          <p:nvPr>
            <p:ph type="title"/>
          </p:nvPr>
        </p:nvSpPr>
        <p:spPr>
          <a:xfrm>
            <a:off x="2051720" y="274638"/>
            <a:ext cx="6624735" cy="1282154"/>
          </a:xfrm>
          <a:prstGeom prst="rect">
            <a:avLst/>
          </a:prstGeom>
        </p:spPr>
        <p:txBody>
          <a:bodyPr vert="horz" lIns="91440" tIns="45720" rIns="91440" bIns="45720" rtlCol="0" anchor="b" anchorCtr="1">
            <a:normAutofit/>
          </a:bodyPr>
          <a:lstStyle/>
          <a:p>
            <a:r>
              <a:rPr lang="en-US" dirty="0" smtClean="0"/>
              <a:t>Click to edit Master title style</a:t>
            </a:r>
            <a:endParaRPr lang="hr-HR" dirty="0"/>
          </a:p>
        </p:txBody>
      </p:sp>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pic>
        <p:nvPicPr>
          <p:cNvPr id="5" name="Slika 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4893" y="1409672"/>
            <a:ext cx="152285" cy="455996"/>
          </a:xfrm>
          <a:prstGeom prst="rect">
            <a:avLst/>
          </a:prstGeom>
          <a:solidFill>
            <a:schemeClr val="bg1"/>
          </a:solidFill>
        </p:spPr>
      </p:pic>
    </p:spTree>
    <p:extLst>
      <p:ext uri="{BB962C8B-B14F-4D97-AF65-F5344CB8AC3E}">
        <p14:creationId xmlns:p14="http://schemas.microsoft.com/office/powerpoint/2010/main" val="748995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000" kern="1200">
          <a:solidFill>
            <a:schemeClr val="tx1">
              <a:lumMod val="50000"/>
              <a:lumOff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39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39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39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39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39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trukturnifondovi.hr/contest#page=1"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scf-wf.mrrfeu.hr/ap"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scf-wf.mrrfeu.hr/a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strukturnifondovi.hr/" TargetMode="External"/><Relationship Id="rId2" Type="http://schemas.openxmlformats.org/officeDocument/2006/relationships/hyperlink" Target="mailto:esf@mzos.hr"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asoo.hr/defco/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mrrfeu.hr/" TargetMode="External"/><Relationship Id="rId4" Type="http://schemas.openxmlformats.org/officeDocument/2006/relationships/hyperlink" Target="http://www.strukturnifondovi.hr/"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mzos.h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esf@mzos.hr" TargetMode="External"/><Relationship Id="rId4" Type="http://schemas.openxmlformats.org/officeDocument/2006/relationships/hyperlink" Target="http://www.strukturnifondovi.h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smtClean="0"/>
              <a:t/>
            </a:r>
            <a:br>
              <a:rPr lang="hr-HR" dirty="0" smtClean="0"/>
            </a:br>
            <a:r>
              <a:rPr lang="hr-HR" dirty="0"/>
              <a:t/>
            </a:r>
            <a:br>
              <a:rPr lang="hr-HR" dirty="0"/>
            </a:br>
            <a:r>
              <a:rPr lang="hr-HR" sz="2200" dirty="0"/>
              <a:t/>
            </a:r>
            <a:br>
              <a:rPr lang="hr-HR" sz="2200" dirty="0"/>
            </a:br>
            <a:r>
              <a:rPr lang="hr-HR" sz="2200" dirty="0" smtClean="0"/>
              <a:t/>
            </a:r>
            <a:br>
              <a:rPr lang="hr-HR" sz="2200" dirty="0" smtClean="0"/>
            </a:br>
            <a:r>
              <a:rPr lang="hr-HR" sz="2200" dirty="0" smtClean="0">
                <a:latin typeface="Calibri" panose="020F0502020204030204" pitchFamily="34" charset="0"/>
              </a:rPr>
              <a:t>Ministarstvo </a:t>
            </a:r>
            <a:r>
              <a:rPr lang="hr-HR" sz="2200" dirty="0">
                <a:latin typeface="Calibri" panose="020F0502020204030204" pitchFamily="34" charset="0"/>
              </a:rPr>
              <a:t>znanosti, obrazovanja i sporta</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r>
              <a:rPr lang="hr-HR" sz="2400" dirty="0">
                <a:ea typeface="Calibri"/>
                <a:cs typeface="Times New Roman"/>
              </a:rPr>
              <a:t> </a:t>
            </a:r>
            <a:r>
              <a:rPr lang="hr-HR" sz="2200" dirty="0">
                <a:latin typeface="Calibri" panose="020F0502020204030204" pitchFamily="34" charset="0"/>
              </a:rPr>
              <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endParaRPr lang="hr-HR" sz="2200" dirty="0">
              <a:latin typeface="Calibri" panose="020F0502020204030204" pitchFamily="34" charset="0"/>
            </a:endParaRPr>
          </a:p>
        </p:txBody>
      </p:sp>
      <p:sp>
        <p:nvSpPr>
          <p:cNvPr id="3" name="Podnaslov 2"/>
          <p:cNvSpPr>
            <a:spLocks noGrp="1"/>
          </p:cNvSpPr>
          <p:nvPr>
            <p:ph idx="1"/>
          </p:nvPr>
        </p:nvSpPr>
        <p:spPr>
          <a:xfrm>
            <a:off x="446855" y="1961456"/>
            <a:ext cx="8229600" cy="5355976"/>
          </a:xfrm>
        </p:spPr>
        <p:txBody>
          <a:bodyPr>
            <a:normAutofit/>
          </a:bodyPr>
          <a:lstStyle/>
          <a:p>
            <a:pPr marL="0" indent="0" algn="ctr">
              <a:buNone/>
            </a:pPr>
            <a:r>
              <a:rPr lang="hr-HR" sz="2800" b="1" dirty="0" smtClean="0">
                <a:solidFill>
                  <a:srgbClr val="002060"/>
                </a:solidFill>
                <a:latin typeface="Calibri" panose="020F0502020204030204" pitchFamily="34" charset="0"/>
              </a:rPr>
              <a:t>Operativni program „Razvoj ljudskih potencijala” 2007. – 2013.</a:t>
            </a:r>
          </a:p>
          <a:p>
            <a:pPr marL="0" indent="0" algn="ctr">
              <a:buNone/>
            </a:pPr>
            <a:endParaRPr lang="hr-HR" sz="2800" dirty="0">
              <a:solidFill>
                <a:srgbClr val="002060"/>
              </a:solidFill>
              <a:latin typeface="Calibri" panose="020F0502020204030204" pitchFamily="34" charset="0"/>
            </a:endParaRPr>
          </a:p>
          <a:p>
            <a:pPr marL="0" indent="0" algn="ctr">
              <a:buNone/>
            </a:pPr>
            <a:r>
              <a:rPr lang="hr-HR" sz="2400" b="1" i="1" dirty="0" smtClean="0">
                <a:solidFill>
                  <a:srgbClr val="002060"/>
                </a:solidFill>
                <a:latin typeface="Calibri" panose="020F0502020204030204" pitchFamily="34" charset="0"/>
              </a:rPr>
              <a:t>Osiguravanje pomoćnika učenicima s teškoćama u osnovnoškolskim i srednjoškolskim odgojno-obrazovnim ustanovama</a:t>
            </a:r>
          </a:p>
          <a:p>
            <a:pPr marL="0" indent="0" algn="ctr">
              <a:buNone/>
            </a:pPr>
            <a:endParaRPr lang="hr-HR" sz="2800" b="1" dirty="0" smtClean="0">
              <a:solidFill>
                <a:srgbClr val="002060"/>
              </a:solidFill>
              <a:latin typeface="Calibri" panose="020F0502020204030204" pitchFamily="34" charset="0"/>
            </a:endParaRPr>
          </a:p>
          <a:p>
            <a:pPr marL="0" indent="0" algn="ctr">
              <a:buNone/>
            </a:pPr>
            <a:endParaRPr lang="hr-HR" sz="2800" b="1" dirty="0" smtClean="0">
              <a:solidFill>
                <a:srgbClr val="002060"/>
              </a:solidFill>
              <a:latin typeface="Calibri" panose="020F0502020204030204" pitchFamily="34" charset="0"/>
            </a:endParaRPr>
          </a:p>
          <a:p>
            <a:pPr marL="0" indent="0" algn="ctr">
              <a:buNone/>
            </a:pPr>
            <a:r>
              <a:rPr lang="hr-HR" sz="2400" i="1" dirty="0" smtClean="0">
                <a:solidFill>
                  <a:srgbClr val="002060"/>
                </a:solidFill>
                <a:latin typeface="Calibri" panose="020F0502020204030204" pitchFamily="34" charset="0"/>
              </a:rPr>
              <a:t>Zagreb, 23. svibnja 2014.</a:t>
            </a:r>
            <a:endParaRPr lang="hr-HR" sz="2400" i="1" dirty="0">
              <a:solidFill>
                <a:srgbClr val="002060"/>
              </a:solidFill>
              <a:latin typeface="Calibri" panose="020F0502020204030204"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521295"/>
            <a:ext cx="1296143" cy="819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stretch>
            <a:fillRect/>
          </a:stretch>
        </p:blipFill>
        <p:spPr>
          <a:xfrm>
            <a:off x="4113560" y="6597352"/>
            <a:ext cx="896190" cy="591363"/>
          </a:xfrm>
          <a:prstGeom prst="rect">
            <a:avLst/>
          </a:prstGeom>
        </p:spPr>
      </p:pic>
    </p:spTree>
    <p:extLst>
      <p:ext uri="{BB962C8B-B14F-4D97-AF65-F5344CB8AC3E}">
        <p14:creationId xmlns:p14="http://schemas.microsoft.com/office/powerpoint/2010/main" val="93825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852" y="2348880"/>
            <a:ext cx="8229600" cy="3417243"/>
          </a:xfrm>
        </p:spPr>
        <p:txBody>
          <a:bodyPr anchor="ctr"/>
          <a:lstStyle/>
          <a:p>
            <a:r>
              <a:rPr lang="hr-HR" i="1" u="sng" dirty="0" smtClean="0">
                <a:solidFill>
                  <a:srgbClr val="002060"/>
                </a:solidFill>
              </a:rPr>
              <a:t>Lokacija</a:t>
            </a:r>
            <a:r>
              <a:rPr lang="hr-HR" dirty="0" smtClean="0">
                <a:solidFill>
                  <a:srgbClr val="002060"/>
                </a:solidFill>
              </a:rPr>
              <a:t> – </a:t>
            </a:r>
            <a:r>
              <a:rPr lang="hr-HR" sz="2800" dirty="0" smtClean="0">
                <a:solidFill>
                  <a:srgbClr val="002060"/>
                </a:solidFill>
              </a:rPr>
              <a:t>projektne aktivnosti se moraju provoditi u RH</a:t>
            </a:r>
          </a:p>
          <a:p>
            <a:r>
              <a:rPr lang="hr-HR" i="1" u="sng" dirty="0" smtClean="0">
                <a:solidFill>
                  <a:srgbClr val="002060"/>
                </a:solidFill>
              </a:rPr>
              <a:t>Trajanje</a:t>
            </a:r>
            <a:r>
              <a:rPr lang="hr-HR" dirty="0" smtClean="0">
                <a:solidFill>
                  <a:srgbClr val="002060"/>
                </a:solidFill>
              </a:rPr>
              <a:t> – </a:t>
            </a:r>
            <a:r>
              <a:rPr lang="hr-HR" sz="2800" dirty="0" smtClean="0">
                <a:solidFill>
                  <a:srgbClr val="002060"/>
                </a:solidFill>
              </a:rPr>
              <a:t>12 mjeseci (početak provedbe počinje dan nakon sklapanja ugovora o dodjeli bespovratnih sredstava)</a:t>
            </a:r>
            <a:endParaRPr lang="en-GB" sz="2800" dirty="0">
              <a:solidFill>
                <a:srgbClr val="002060"/>
              </a:solidFill>
            </a:endParaRPr>
          </a:p>
        </p:txBody>
      </p:sp>
    </p:spTree>
    <p:extLst>
      <p:ext uri="{BB962C8B-B14F-4D97-AF65-F5344CB8AC3E}">
        <p14:creationId xmlns:p14="http://schemas.microsoft.com/office/powerpoint/2010/main" val="1036509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0631446"/>
              </p:ext>
            </p:extLst>
          </p:nvPr>
        </p:nvGraphicFramePr>
        <p:xfrm>
          <a:off x="323528" y="1916832"/>
          <a:ext cx="8517632"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2267744" y="476672"/>
            <a:ext cx="4752527"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Ciljevi Poziva</a:t>
            </a:r>
            <a:endParaRPr lang="en-GB" sz="32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553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76672"/>
            <a:ext cx="5544616"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Ciljne skupine</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2276872"/>
            <a:ext cx="8229600" cy="4137323"/>
          </a:xfrm>
        </p:spPr>
        <p:txBody>
          <a:bodyPr>
            <a:normAutofit/>
          </a:bodyPr>
          <a:lstStyle/>
          <a:p>
            <a:pPr lvl="0">
              <a:buFont typeface="Wingdings" panose="05000000000000000000" pitchFamily="2" charset="2"/>
              <a:buChar char="ü"/>
            </a:pPr>
            <a:endParaRPr lang="hr-HR" sz="2400" dirty="0" smtClean="0">
              <a:solidFill>
                <a:srgbClr val="002060"/>
              </a:solidFill>
            </a:endParaRPr>
          </a:p>
          <a:p>
            <a:pPr lvl="0">
              <a:buFont typeface="Wingdings" panose="05000000000000000000" pitchFamily="2" charset="2"/>
              <a:buChar char="ü"/>
            </a:pPr>
            <a:r>
              <a:rPr lang="hr-HR" sz="2400" dirty="0" smtClean="0">
                <a:solidFill>
                  <a:srgbClr val="002060"/>
                </a:solidFill>
              </a:rPr>
              <a:t>nezaposlene </a:t>
            </a:r>
            <a:r>
              <a:rPr lang="hr-HR" sz="2400" dirty="0">
                <a:solidFill>
                  <a:srgbClr val="002060"/>
                </a:solidFill>
              </a:rPr>
              <a:t>osobe registrirane na </a:t>
            </a:r>
            <a:r>
              <a:rPr lang="hr-HR" sz="2400" dirty="0" smtClean="0">
                <a:solidFill>
                  <a:srgbClr val="002060"/>
                </a:solidFill>
              </a:rPr>
              <a:t>tržištu </a:t>
            </a:r>
            <a:r>
              <a:rPr lang="hr-HR" sz="2400" dirty="0">
                <a:solidFill>
                  <a:srgbClr val="002060"/>
                </a:solidFill>
              </a:rPr>
              <a:t>rada </a:t>
            </a:r>
            <a:endParaRPr lang="hr-HR" sz="2400" dirty="0" smtClean="0">
              <a:solidFill>
                <a:srgbClr val="002060"/>
              </a:solidFill>
            </a:endParaRPr>
          </a:p>
          <a:p>
            <a:pPr lvl="0">
              <a:buFont typeface="Wingdings" panose="05000000000000000000" pitchFamily="2" charset="2"/>
              <a:buChar char="ü"/>
            </a:pPr>
            <a:r>
              <a:rPr lang="hr-HR" sz="2400" dirty="0" smtClean="0">
                <a:solidFill>
                  <a:srgbClr val="002060"/>
                </a:solidFill>
              </a:rPr>
              <a:t>učenici s teškoćama uključeni u osnovnoškolske ili srednjoškolske programe u redovitim ili posebnim odgojno-obrazovnim ustanovama koji svladavaju nastavni plan i program škole koju pohađaju, ali imaju teškoće koje ih sprečavaju u funkcioniranju bez pomoći pomoćnika </a:t>
            </a:r>
          </a:p>
          <a:p>
            <a:pPr lvl="1">
              <a:buNone/>
            </a:pPr>
            <a:r>
              <a:rPr lang="hr-HR" sz="2000" dirty="0" smtClean="0">
                <a:solidFill>
                  <a:srgbClr val="002060"/>
                </a:solidFill>
              </a:rPr>
              <a:t>(vrste teškoća su navedene na str. 8. i 9. </a:t>
            </a:r>
            <a:r>
              <a:rPr lang="hr-HR" sz="2000" i="1" dirty="0" smtClean="0">
                <a:solidFill>
                  <a:srgbClr val="002060"/>
                </a:solidFill>
              </a:rPr>
              <a:t>Uputa za prijavitelje</a:t>
            </a:r>
            <a:r>
              <a:rPr lang="hr-HR" sz="2000" dirty="0" smtClean="0">
                <a:solidFill>
                  <a:srgbClr val="002060"/>
                </a:solidFill>
              </a:rPr>
              <a:t>)</a:t>
            </a:r>
          </a:p>
        </p:txBody>
      </p:sp>
    </p:spTree>
    <p:extLst>
      <p:ext uri="{BB962C8B-B14F-4D97-AF65-F5344CB8AC3E}">
        <p14:creationId xmlns:p14="http://schemas.microsoft.com/office/powerpoint/2010/main" val="2451480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4704"/>
            <a:ext cx="7128792" cy="739652"/>
          </a:xfrm>
        </p:spPr>
        <p:txBody>
          <a:bodyPr>
            <a:noAutofit/>
          </a:bodyPr>
          <a:lstStyle/>
          <a:p>
            <a:r>
              <a:rPr lang="hr-HR" sz="3600" dirty="0" smtClean="0">
                <a:solidFill>
                  <a:srgbClr val="002060"/>
                </a:solidFill>
                <a:effectLst>
                  <a:outerShdw blurRad="38100" dist="38100" dir="2700000" algn="tl">
                    <a:srgbClr val="000000">
                      <a:alpha val="43137"/>
                    </a:srgbClr>
                  </a:outerShdw>
                </a:effectLst>
              </a:rPr>
              <a:t>    </a:t>
            </a:r>
            <a:r>
              <a:rPr lang="hr-HR" sz="3200" dirty="0" smtClean="0">
                <a:solidFill>
                  <a:srgbClr val="002060"/>
                </a:solidFill>
                <a:effectLst>
                  <a:outerShdw blurRad="38100" dist="38100" dir="2700000" algn="tl">
                    <a:srgbClr val="000000">
                      <a:alpha val="43137"/>
                    </a:srgbClr>
                  </a:outerShdw>
                </a:effectLst>
              </a:rPr>
              <a:t>Pokazatelji provedbe (indikatori)</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hr-HR" sz="2400" dirty="0" smtClean="0">
                <a:solidFill>
                  <a:srgbClr val="002060"/>
                </a:solidFill>
              </a:rPr>
              <a:t>Praćenjem pokazatelja prati se uspješnost provedbe Operativnog programa</a:t>
            </a:r>
          </a:p>
          <a:p>
            <a:pPr>
              <a:buFont typeface="Wingdings" panose="05000000000000000000" pitchFamily="2" charset="2"/>
              <a:buChar char="ü"/>
            </a:pPr>
            <a:r>
              <a:rPr lang="hr-HR" sz="2400" i="1" u="sng" dirty="0" smtClean="0">
                <a:solidFill>
                  <a:srgbClr val="002060"/>
                </a:solidFill>
              </a:rPr>
              <a:t>Projektni prijedlozi moraju pridonijeti ispunjavanju svih ciljeva ovog poziva, tako i sljedećim pokazateljima provedbe:</a:t>
            </a:r>
          </a:p>
          <a:p>
            <a:pPr>
              <a:buFont typeface="Wingdings" panose="05000000000000000000" pitchFamily="2" charset="2"/>
              <a:buChar char="§"/>
            </a:pPr>
            <a:endParaRPr lang="hr-HR" i="1" u="sng" dirty="0">
              <a:solidFill>
                <a:srgbClr val="002060"/>
              </a:solidFill>
            </a:endParaRPr>
          </a:p>
          <a:p>
            <a:pPr>
              <a:buFont typeface="Wingdings" panose="05000000000000000000" pitchFamily="2" charset="2"/>
              <a:buChar char="§"/>
            </a:pPr>
            <a:endParaRPr lang="hr-HR" i="1" u="sng" dirty="0" smtClean="0">
              <a:solidFill>
                <a:srgbClr val="C00000"/>
              </a:solidFill>
            </a:endParaRPr>
          </a:p>
          <a:p>
            <a:pPr marL="0" indent="0">
              <a:buNone/>
            </a:pPr>
            <a:endParaRPr lang="hr-HR" i="1" u="sng" dirty="0">
              <a:solidFill>
                <a:srgbClr val="002060"/>
              </a:solidFill>
            </a:endParaRPr>
          </a:p>
        </p:txBody>
      </p:sp>
      <p:sp>
        <p:nvSpPr>
          <p:cNvPr id="4" name="Rounded Rectangle 3"/>
          <p:cNvSpPr/>
          <p:nvPr/>
        </p:nvSpPr>
        <p:spPr>
          <a:xfrm>
            <a:off x="863587" y="3933056"/>
            <a:ext cx="7416824" cy="648072"/>
          </a:xfrm>
          <a:prstGeom prst="roundRect">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hr-HR" sz="2000" dirty="0"/>
              <a:t>Broj osoba u nepovoljnom položaju koje sudjeluju u ciljanim odgojno-obrazovnim uslugama</a:t>
            </a:r>
          </a:p>
        </p:txBody>
      </p:sp>
      <p:sp>
        <p:nvSpPr>
          <p:cNvPr id="5" name="Rounded Rectangle 4"/>
          <p:cNvSpPr/>
          <p:nvPr/>
        </p:nvSpPr>
        <p:spPr>
          <a:xfrm>
            <a:off x="863587" y="5065612"/>
            <a:ext cx="7416824" cy="595635"/>
          </a:xfrm>
          <a:prstGeom prst="roundRect">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hr-HR" sz="2000" dirty="0"/>
              <a:t>Broj zaposlenika u odgojno-obrazovnim ustanovama kojima je pružena podrška kroz posebno prilagođene aktivnosti</a:t>
            </a:r>
          </a:p>
        </p:txBody>
      </p:sp>
    </p:spTree>
    <p:extLst>
      <p:ext uri="{BB962C8B-B14F-4D97-AF65-F5344CB8AC3E}">
        <p14:creationId xmlns:p14="http://schemas.microsoft.com/office/powerpoint/2010/main" val="930652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7092280" cy="113813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Nacionalni i EU dokumenti</a:t>
            </a:r>
            <a:endParaRPr lang="hr-HR" sz="3200" dirty="0">
              <a:solidFill>
                <a:srgbClr val="00206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27584" y="1772816"/>
            <a:ext cx="8229600" cy="4137323"/>
          </a:xfrm>
        </p:spPr>
        <p:txBody>
          <a:bodyPr>
            <a:normAutofit/>
          </a:bodyPr>
          <a:lstStyle/>
          <a:p>
            <a:pPr marL="0" indent="0" algn="ctr">
              <a:buNone/>
            </a:pPr>
            <a:r>
              <a:rPr lang="hr-HR" sz="1800" b="1" dirty="0" smtClean="0">
                <a:solidFill>
                  <a:srgbClr val="002060"/>
                </a:solidFill>
              </a:rPr>
              <a:t>Prilikom izrade projektnog prijedloga obratiti pažnju na sljedeće dokumente:</a:t>
            </a:r>
            <a:endParaRPr lang="en-GB" sz="1800" b="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70032389"/>
              </p:ext>
            </p:extLst>
          </p:nvPr>
        </p:nvGraphicFramePr>
        <p:xfrm>
          <a:off x="827584" y="2086330"/>
          <a:ext cx="8064896" cy="5305030"/>
        </p:xfrm>
        <a:graphic>
          <a:graphicData uri="http://schemas.openxmlformats.org/drawingml/2006/table">
            <a:tbl>
              <a:tblPr firstRow="1" bandRow="1">
                <a:tableStyleId>{5C22544A-7EE6-4342-B048-85BDC9FD1C3A}</a:tableStyleId>
              </a:tblPr>
              <a:tblGrid>
                <a:gridCol w="4032448"/>
                <a:gridCol w="4032448"/>
              </a:tblGrid>
              <a:tr h="300683">
                <a:tc>
                  <a:txBody>
                    <a:bodyPr/>
                    <a:lstStyle/>
                    <a:p>
                      <a:r>
                        <a:rPr lang="hr-HR" sz="1400" dirty="0" smtClean="0">
                          <a:solidFill>
                            <a:schemeClr val="bg1"/>
                          </a:solidFill>
                        </a:rPr>
                        <a:t>EU dokumenti</a:t>
                      </a:r>
                      <a:endParaRPr lang="hr-HR" sz="1400" dirty="0">
                        <a:solidFill>
                          <a:schemeClr val="bg1"/>
                        </a:solidFill>
                      </a:endParaRPr>
                    </a:p>
                  </a:txBody>
                  <a:tcPr/>
                </a:tc>
                <a:tc>
                  <a:txBody>
                    <a:bodyPr/>
                    <a:lstStyle/>
                    <a:p>
                      <a:r>
                        <a:rPr lang="hr-HR" sz="1400" dirty="0" smtClean="0">
                          <a:solidFill>
                            <a:schemeClr val="bg1"/>
                          </a:solidFill>
                        </a:rPr>
                        <a:t>Nacionalni dokumenti</a:t>
                      </a:r>
                      <a:endParaRPr lang="hr-HR" sz="1400" dirty="0">
                        <a:solidFill>
                          <a:schemeClr val="bg1"/>
                        </a:solidFill>
                      </a:endParaRPr>
                    </a:p>
                  </a:txBody>
                  <a:tcPr/>
                </a:tc>
              </a:tr>
              <a:tr h="420956">
                <a:tc>
                  <a:txBody>
                    <a:bodyPr/>
                    <a:lstStyle/>
                    <a:p>
                      <a:pPr marL="171450" indent="-171450">
                        <a:buFont typeface="Wingdings" panose="05000000000000000000" pitchFamily="2" charset="2"/>
                        <a:buChar char="§"/>
                      </a:pPr>
                      <a:r>
                        <a:rPr lang="pt-BR" sz="1100" dirty="0" smtClean="0">
                          <a:solidFill>
                            <a:schemeClr val="tx2"/>
                          </a:solidFill>
                        </a:rPr>
                        <a:t>Konvencija o pravima osoba s invaliditetom UN</a:t>
                      </a:r>
                      <a:endParaRPr lang="hr-HR" sz="1100" dirty="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Višegodišnji operativni program razvoj ljudskih potencijala 2007-2013 </a:t>
                      </a:r>
                      <a:endParaRPr lang="hr-HR" sz="1100" dirty="0">
                        <a:solidFill>
                          <a:schemeClr val="tx2"/>
                        </a:solidFill>
                      </a:endParaRPr>
                    </a:p>
                  </a:txBody>
                  <a:tcPr/>
                </a:tc>
              </a:tr>
              <a:tr h="751707">
                <a:tc>
                  <a:txBody>
                    <a:bodyPr/>
                    <a:lstStyle/>
                    <a:p>
                      <a:pPr marL="171450" indent="-171450">
                        <a:buFont typeface="Wingdings" panose="05000000000000000000" pitchFamily="2" charset="2"/>
                        <a:buChar char="§"/>
                      </a:pPr>
                      <a:r>
                        <a:rPr lang="hr-HR" sz="1100" dirty="0" smtClean="0">
                          <a:solidFill>
                            <a:schemeClr val="tx2"/>
                          </a:solidFill>
                        </a:rPr>
                        <a:t>Akcijski plan Vijeća Europe za osobe s invaliditetom za promicanje prava i potpunog sudjelovanja u društvu osoba s invaliditetom: poboljšanje kvalitete života osoba s invaliditetom u Europi 2006.-2015.</a:t>
                      </a:r>
                      <a:endParaRPr lang="hr-HR" sz="1100" dirty="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Strateški plan 2013-2015, Ministarstvo znanosti, obrazovanja i sporta</a:t>
                      </a:r>
                    </a:p>
                    <a:p>
                      <a:pPr marL="171450" indent="-171450">
                        <a:buFont typeface="Wingdings" panose="05000000000000000000" pitchFamily="2" charset="2"/>
                        <a:buChar char="§"/>
                      </a:pPr>
                      <a:r>
                        <a:rPr lang="pl-PL" sz="1100" dirty="0" smtClean="0">
                          <a:solidFill>
                            <a:schemeClr val="tx2"/>
                          </a:solidFill>
                        </a:rPr>
                        <a:t>Zakon o odgoju i obrazovanju u osnovnoj i srednjoj školi </a:t>
                      </a:r>
                      <a:endParaRPr lang="hr-HR" sz="1100" dirty="0">
                        <a:solidFill>
                          <a:schemeClr val="tx2"/>
                        </a:solidFill>
                      </a:endParaRPr>
                    </a:p>
                  </a:txBody>
                  <a:tcPr/>
                </a:tc>
              </a:tr>
              <a:tr h="751707">
                <a:tc>
                  <a:txBody>
                    <a:bodyPr/>
                    <a:lstStyle/>
                    <a:p>
                      <a:pPr marL="171450" indent="-171450">
                        <a:buFont typeface="Wingdings" panose="05000000000000000000" pitchFamily="2" charset="2"/>
                        <a:buChar char="§"/>
                      </a:pPr>
                      <a:r>
                        <a:rPr lang="hr-HR" sz="1100" dirty="0" smtClean="0">
                          <a:solidFill>
                            <a:schemeClr val="tx2"/>
                          </a:solidFill>
                        </a:rPr>
                        <a:t>Preporuka REC (2006) 5 Odbora ministara državama članicama vezana uz Akcijski plan Vijeća Europe za promicanje prava i potpunog sudjelovanja u društvu osoba s invaliditetom 2006. – 2015.</a:t>
                      </a:r>
                    </a:p>
                  </a:txBody>
                  <a:tcPr/>
                </a:tc>
                <a:tc>
                  <a:txBody>
                    <a:bodyPr/>
                    <a:lstStyle/>
                    <a:p>
                      <a:pPr marL="171450" indent="-171450">
                        <a:buFont typeface="Wingdings" panose="05000000000000000000" pitchFamily="2" charset="2"/>
                        <a:buChar char="§"/>
                      </a:pPr>
                      <a:r>
                        <a:rPr lang="hr-HR" sz="1100" dirty="0" smtClean="0">
                          <a:solidFill>
                            <a:schemeClr val="tx2"/>
                          </a:solidFill>
                        </a:rPr>
                        <a:t>Državni pedagoški standard osnovnoškolskog sustava odgoja i obrazovanja (NN br. 63/08)</a:t>
                      </a:r>
                    </a:p>
                    <a:p>
                      <a:pPr marL="171450" indent="-171450">
                        <a:buFont typeface="Wingdings" panose="05000000000000000000" pitchFamily="2" charset="2"/>
                        <a:buChar char="§"/>
                      </a:pPr>
                      <a:r>
                        <a:rPr lang="hr-HR" sz="1100" dirty="0" smtClean="0">
                          <a:solidFill>
                            <a:schemeClr val="tx2"/>
                          </a:solidFill>
                        </a:rPr>
                        <a:t>Državni pedagoški standard srednjoškolskog sustava odgoja i obrazovanja (NN br. 63/08)	</a:t>
                      </a:r>
                    </a:p>
                  </a:txBody>
                  <a:tcPr/>
                </a:tc>
              </a:tr>
              <a:tr h="803722">
                <a:tc>
                  <a:txBody>
                    <a:bodyPr/>
                    <a:lstStyle/>
                    <a:p>
                      <a:pPr marL="171450" indent="-171450">
                        <a:buFont typeface="Wingdings" panose="05000000000000000000" pitchFamily="2" charset="2"/>
                        <a:buChar char="§"/>
                      </a:pPr>
                      <a:r>
                        <a:rPr lang="hr-HR" sz="1100" dirty="0" smtClean="0">
                          <a:solidFill>
                            <a:schemeClr val="tx2"/>
                          </a:solidFill>
                        </a:rPr>
                        <a:t>Rezolucija Vijeća od 5. svibnja 2003. o jednakim mogućnostima obrazovanja i izobrazbe za učenike i studente s invaliditetom</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r-HR" sz="1100" b="0" i="0" u="none" strike="noStrike" kern="1200" cap="none" spc="0" normalizeH="0" baseline="0" noProof="0" dirty="0" smtClean="0">
                          <a:ln>
                            <a:noFill/>
                          </a:ln>
                          <a:solidFill>
                            <a:schemeClr val="tx2"/>
                          </a:solidFill>
                          <a:effectLst/>
                          <a:uLnTx/>
                          <a:uFillTx/>
                          <a:latin typeface="+mn-lt"/>
                        </a:rPr>
                        <a:t>Pravilnik o osnovnoškolskom odgoju i obrazovanju učenika s teškoćama u razvoju (NN br. 23/91)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r-HR" sz="1100" b="0" i="0" u="none" strike="noStrike" kern="1200" cap="none" spc="0" normalizeH="0" baseline="0" noProof="0" dirty="0" smtClean="0">
                          <a:ln>
                            <a:noFill/>
                          </a:ln>
                          <a:solidFill>
                            <a:schemeClr val="tx2"/>
                          </a:solidFill>
                          <a:effectLst/>
                          <a:uLnTx/>
                          <a:uFillTx/>
                          <a:latin typeface="+mn-lt"/>
                        </a:rPr>
                        <a:t>Pravilnik o srednjoškolskom obrazovanju učenika s teškoćama i većim teškoćama u razvoju (NN br. 86/92)	</a:t>
                      </a:r>
                      <a:endParaRPr lang="hr-HR" sz="1100" dirty="0">
                        <a:solidFill>
                          <a:schemeClr val="tx2"/>
                        </a:solidFill>
                      </a:endParaRPr>
                    </a:p>
                  </a:txBody>
                  <a:tcPr/>
                </a:tc>
              </a:tr>
              <a:tr h="1057068">
                <a:tc>
                  <a:txBody>
                    <a:bodyPr/>
                    <a:lstStyle/>
                    <a:p>
                      <a:endParaRPr lang="hr-HR" sz="110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Pravilnik o postupku utvrđivanja psihofizičkoga stanja djeteta, učenika te sastavu stručnoga povjerenstva (NN br. 55/11)</a:t>
                      </a:r>
                    </a:p>
                    <a:p>
                      <a:pPr marL="171450" indent="-171450">
                        <a:buFont typeface="Wingdings" panose="05000000000000000000" pitchFamily="2" charset="2"/>
                        <a:buChar char="§"/>
                      </a:pPr>
                      <a:r>
                        <a:rPr lang="hr-HR" sz="1100" dirty="0" smtClean="0">
                          <a:solidFill>
                            <a:schemeClr val="tx2"/>
                          </a:solidFill>
                        </a:rPr>
                        <a:t>Zakon o potvrđivanju Konvencije o pravima osoba s invaliditetom i fakultativnog protokola uz konvenciju o pravima osoba s invaliditetom  (NN MU 6/07, 5/08)</a:t>
                      </a:r>
                      <a:endParaRPr lang="hr-HR" sz="1100" dirty="0">
                        <a:solidFill>
                          <a:schemeClr val="tx2"/>
                        </a:solidFill>
                      </a:endParaRPr>
                    </a:p>
                  </a:txBody>
                  <a:tcPr/>
                </a:tc>
              </a:tr>
              <a:tr h="917082">
                <a:tc>
                  <a:txBody>
                    <a:bodyPr/>
                    <a:lstStyle/>
                    <a:p>
                      <a:endParaRPr lang="hr-HR" sz="110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Nacionalna strategija izjednačavanja mogućnosti za osobe s invaliditetom od 2007. do 2015. godine (NN,  br. 63/07)</a:t>
                      </a:r>
                    </a:p>
                    <a:p>
                      <a:pPr marL="171450" indent="-171450">
                        <a:buFont typeface="Wingdings" panose="05000000000000000000" pitchFamily="2" charset="2"/>
                        <a:buChar char="§"/>
                      </a:pPr>
                      <a:r>
                        <a:rPr lang="hr-HR" sz="1100" dirty="0" smtClean="0">
                          <a:solidFill>
                            <a:schemeClr val="tx2"/>
                          </a:solidFill>
                        </a:rPr>
                        <a:t>Zajednički memorandum o socijalnom uključivanju Republike Hrvatske	</a:t>
                      </a:r>
                    </a:p>
                    <a:p>
                      <a:pPr marL="171450" indent="-171450">
                        <a:buFont typeface="Wingdings" panose="05000000000000000000" pitchFamily="2" charset="2"/>
                        <a:buChar char="§"/>
                      </a:pPr>
                      <a:endParaRPr lang="hr-HR" sz="1100" dirty="0">
                        <a:solidFill>
                          <a:schemeClr val="tx2"/>
                        </a:solidFill>
                      </a:endParaRPr>
                    </a:p>
                  </a:txBody>
                  <a:tcPr/>
                </a:tc>
              </a:tr>
              <a:tr h="255580">
                <a:tc>
                  <a:txBody>
                    <a:bodyPr/>
                    <a:lstStyle/>
                    <a:p>
                      <a:endParaRPr lang="hr-HR" sz="1100" dirty="0">
                        <a:solidFill>
                          <a:schemeClr val="tx2"/>
                        </a:solidFill>
                      </a:endParaRPr>
                    </a:p>
                  </a:txBody>
                  <a:tcPr/>
                </a:tc>
                <a:tc>
                  <a:txBody>
                    <a:bodyPr/>
                    <a:lstStyle/>
                    <a:p>
                      <a:endParaRPr lang="hr-HR" sz="1100" dirty="0">
                        <a:solidFill>
                          <a:schemeClr val="tx2"/>
                        </a:solidFill>
                      </a:endParaRPr>
                    </a:p>
                  </a:txBody>
                  <a:tcPr/>
                </a:tc>
              </a:tr>
            </a:tbl>
          </a:graphicData>
        </a:graphic>
      </p:graphicFrame>
    </p:spTree>
    <p:extLst>
      <p:ext uri="{BB962C8B-B14F-4D97-AF65-F5344CB8AC3E}">
        <p14:creationId xmlns:p14="http://schemas.microsoft.com/office/powerpoint/2010/main" val="1129963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hr-HR" sz="3600" dirty="0" smtClean="0">
              <a:solidFill>
                <a:srgbClr val="002060"/>
              </a:solidFill>
            </a:endParaRPr>
          </a:p>
          <a:p>
            <a:pPr marL="0" indent="0" algn="ctr">
              <a:buNone/>
            </a:pPr>
            <a:endParaRPr lang="hr-HR" sz="3600" dirty="0">
              <a:solidFill>
                <a:srgbClr val="002060"/>
              </a:solidFill>
            </a:endParaRPr>
          </a:p>
          <a:p>
            <a:pPr marL="0" indent="0" algn="ctr">
              <a:buNone/>
            </a:pPr>
            <a:r>
              <a:rPr lang="hr-HR" sz="3600" i="1" u="sng" dirty="0" smtClean="0">
                <a:solidFill>
                  <a:srgbClr val="002060"/>
                </a:solidFill>
              </a:rPr>
              <a:t>ii. Financiranje</a:t>
            </a:r>
          </a:p>
          <a:p>
            <a:pPr algn="ctr"/>
            <a:endParaRPr lang="hr-HR" sz="3600" dirty="0">
              <a:solidFill>
                <a:srgbClr val="002060"/>
              </a:solidFill>
            </a:endParaRPr>
          </a:p>
          <a:p>
            <a:pPr algn="ctr"/>
            <a:endParaRPr lang="hr-HR" sz="3600" dirty="0">
              <a:solidFill>
                <a:srgbClr val="002060"/>
              </a:solidFill>
            </a:endParaRPr>
          </a:p>
        </p:txBody>
      </p:sp>
    </p:spTree>
    <p:extLst>
      <p:ext uri="{BB962C8B-B14F-4D97-AF65-F5344CB8AC3E}">
        <p14:creationId xmlns:p14="http://schemas.microsoft.com/office/powerpoint/2010/main" val="157822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716" y="476672"/>
            <a:ext cx="5868652"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Financiranje I. dio</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2856"/>
            <a:ext cx="8229600" cy="4896544"/>
          </a:xfrm>
        </p:spPr>
        <p:txBody>
          <a:bodyPr/>
          <a:lstStyle/>
          <a:p>
            <a:endParaRPr lang="hr-HR" sz="2400" dirty="0" smtClean="0">
              <a:solidFill>
                <a:srgbClr val="002060"/>
              </a:solidFill>
            </a:endParaRPr>
          </a:p>
          <a:p>
            <a:pPr>
              <a:buFont typeface="Wingdings" panose="05000000000000000000" pitchFamily="2" charset="2"/>
              <a:buChar char="ü"/>
            </a:pPr>
            <a:r>
              <a:rPr lang="hr-HR" sz="2400" dirty="0" smtClean="0">
                <a:solidFill>
                  <a:srgbClr val="002060"/>
                </a:solidFill>
              </a:rPr>
              <a:t>Za </a:t>
            </a:r>
            <a:r>
              <a:rPr lang="hr-HR" sz="2400" dirty="0">
                <a:solidFill>
                  <a:srgbClr val="002060"/>
                </a:solidFill>
              </a:rPr>
              <a:t>financiranje projekata u okviru ovog poziva na dostavu projektnih prijedloga raspoloživ je iznos od </a:t>
            </a:r>
            <a:r>
              <a:rPr lang="hr-HR" sz="2400" i="1" u="sng" dirty="0" smtClean="0">
                <a:solidFill>
                  <a:srgbClr val="C00000"/>
                </a:solidFill>
              </a:rPr>
              <a:t>30.800.000,00 kuna</a:t>
            </a:r>
          </a:p>
          <a:p>
            <a:endParaRPr lang="hr-HR" sz="2400" dirty="0">
              <a:solidFill>
                <a:srgbClr val="002060"/>
              </a:solidFill>
            </a:endParaRPr>
          </a:p>
          <a:p>
            <a:endParaRPr lang="hr-HR" sz="2400" dirty="0" smtClean="0">
              <a:solidFill>
                <a:srgbClr val="002060"/>
              </a:solidFill>
            </a:endParaRPr>
          </a:p>
          <a:p>
            <a:endParaRPr lang="hr-HR" sz="2400" dirty="0">
              <a:solidFill>
                <a:srgbClr val="002060"/>
              </a:solidFill>
            </a:endParaRPr>
          </a:p>
          <a:p>
            <a:endParaRPr lang="hr-HR" sz="2400" dirty="0" smtClean="0">
              <a:solidFill>
                <a:srgbClr val="002060"/>
              </a:solidFill>
            </a:endParaRPr>
          </a:p>
          <a:p>
            <a:endParaRPr lang="hr-HR" sz="2400" dirty="0">
              <a:solidFill>
                <a:srgbClr val="002060"/>
              </a:solidFill>
            </a:endParaRPr>
          </a:p>
          <a:p>
            <a:endParaRPr lang="hr-HR" sz="2400" dirty="0">
              <a:solidFill>
                <a:srgbClr val="002060"/>
              </a:solidFill>
            </a:endParaRPr>
          </a:p>
          <a:p>
            <a:endParaRPr lang="hr-HR" dirty="0">
              <a:solidFill>
                <a:srgbClr val="002060"/>
              </a:solidFill>
            </a:endParaRPr>
          </a:p>
          <a:p>
            <a:endParaRPr lang="hr-HR" dirty="0">
              <a:solidFill>
                <a:srgbClr val="0020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17553399"/>
              </p:ext>
            </p:extLst>
          </p:nvPr>
        </p:nvGraphicFramePr>
        <p:xfrm>
          <a:off x="1331640" y="4293096"/>
          <a:ext cx="6120680" cy="1512168"/>
        </p:xfrm>
        <a:graphic>
          <a:graphicData uri="http://schemas.openxmlformats.org/drawingml/2006/table">
            <a:tbl>
              <a:tblPr>
                <a:effectLst>
                  <a:outerShdw blurRad="63500" sx="102000" sy="102000" algn="ctr" rotWithShape="0">
                    <a:prstClr val="black">
                      <a:alpha val="40000"/>
                    </a:prstClr>
                  </a:outerShdw>
                </a:effectLst>
              </a:tblPr>
              <a:tblGrid>
                <a:gridCol w="4243020"/>
                <a:gridCol w="1877660"/>
              </a:tblGrid>
              <a:tr h="378042">
                <a:tc>
                  <a:txBody>
                    <a:bodyPr/>
                    <a:lstStyle/>
                    <a:p>
                      <a:pPr algn="l" fontAlgn="b"/>
                      <a:r>
                        <a:rPr lang="en-GB" sz="1400" b="0" i="0" u="none" strike="noStrike" dirty="0">
                          <a:solidFill>
                            <a:srgbClr val="000000"/>
                          </a:solidFill>
                          <a:effectLst/>
                          <a:latin typeface="Calibri" panose="020F0502020204030204" pitchFamily="34" charset="0"/>
                        </a:rPr>
                        <a:t>Izvor sredstava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en-GB" sz="1400" b="0" i="0" u="none" strike="noStrike">
                          <a:solidFill>
                            <a:srgbClr val="000000"/>
                          </a:solidFill>
                          <a:effectLst/>
                          <a:latin typeface="Calibri" panose="020F0502020204030204" pitchFamily="34" charset="0"/>
                        </a:rPr>
                        <a:t>Ukupno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378042">
                <a:tc>
                  <a:txBody>
                    <a:bodyPr/>
                    <a:lstStyle/>
                    <a:p>
                      <a:pPr algn="l" fontAlgn="b"/>
                      <a:r>
                        <a:rPr lang="en-GB" sz="1400" b="0" i="0" u="none" strike="noStrike" dirty="0" err="1">
                          <a:solidFill>
                            <a:srgbClr val="000000"/>
                          </a:solidFill>
                          <a:effectLst/>
                          <a:latin typeface="Calibri" panose="020F0502020204030204" pitchFamily="34" charset="0"/>
                        </a:rPr>
                        <a:t>Namjenska</a:t>
                      </a:r>
                      <a:r>
                        <a:rPr lang="en-GB" sz="1400" b="0" i="0" u="none" strike="noStrike" dirty="0">
                          <a:solidFill>
                            <a:srgbClr val="000000"/>
                          </a:solidFill>
                          <a:effectLst/>
                          <a:latin typeface="Calibri" panose="020F0502020204030204" pitchFamily="34" charset="0"/>
                        </a:rPr>
                        <a:t> </a:t>
                      </a:r>
                      <a:r>
                        <a:rPr lang="en-GB" sz="1400" b="0" i="0" u="none" strike="noStrike" dirty="0" err="1">
                          <a:solidFill>
                            <a:srgbClr val="000000"/>
                          </a:solidFill>
                          <a:effectLst/>
                          <a:latin typeface="Calibri" panose="020F0502020204030204" pitchFamily="34" charset="0"/>
                        </a:rPr>
                        <a:t>sredstva</a:t>
                      </a:r>
                      <a:r>
                        <a:rPr lang="en-GB" sz="1400" b="0" i="0" u="none" strike="noStrike" dirty="0">
                          <a:solidFill>
                            <a:srgbClr val="000000"/>
                          </a:solidFill>
                          <a:effectLst/>
                          <a:latin typeface="Calibri" panose="020F0502020204030204" pitchFamily="34" charset="0"/>
                        </a:rPr>
                        <a:t> EU - ESF (85%)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en-GB" sz="1400" b="1" i="0" u="none" strike="noStrike">
                          <a:solidFill>
                            <a:srgbClr val="000000"/>
                          </a:solidFill>
                          <a:effectLst/>
                          <a:latin typeface="Calibri" panose="020F0502020204030204" pitchFamily="34" charset="0"/>
                        </a:rPr>
                        <a:t>26,180,000.00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378042">
                <a:tc>
                  <a:txBody>
                    <a:bodyPr/>
                    <a:lstStyle/>
                    <a:p>
                      <a:pPr algn="l" fontAlgn="b"/>
                      <a:r>
                        <a:rPr lang="en-GB" sz="1400" b="0" i="0" u="none" strike="noStrike">
                          <a:solidFill>
                            <a:srgbClr val="000000"/>
                          </a:solidFill>
                          <a:effectLst/>
                          <a:latin typeface="Calibri" panose="020F0502020204030204" pitchFamily="34" charset="0"/>
                        </a:rPr>
                        <a:t>Namjenska sredstva RH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en-GB" sz="1400" b="1" i="0" u="none" strike="noStrike">
                          <a:solidFill>
                            <a:srgbClr val="000000"/>
                          </a:solidFill>
                          <a:effectLst/>
                          <a:latin typeface="Calibri" panose="020F0502020204030204" pitchFamily="34" charset="0"/>
                        </a:rPr>
                        <a:t>4,620,000.00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378042">
                <a:tc>
                  <a:txBody>
                    <a:bodyPr/>
                    <a:lstStyle/>
                    <a:p>
                      <a:pPr algn="l" fontAlgn="b"/>
                      <a:r>
                        <a:rPr lang="en-GB" sz="1400" b="0" i="0" u="none" strike="noStrike">
                          <a:solidFill>
                            <a:srgbClr val="000000"/>
                          </a:solidFill>
                          <a:effectLst/>
                          <a:latin typeface="Calibri" panose="020F0502020204030204" pitchFamily="34" charset="0"/>
                        </a:rPr>
                        <a:t>Ukupno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en-GB" sz="1400" b="1" i="0" u="none" strike="noStrike" dirty="0">
                          <a:solidFill>
                            <a:srgbClr val="000000"/>
                          </a:solidFill>
                          <a:effectLst/>
                          <a:latin typeface="Calibri" panose="020F0502020204030204" pitchFamily="34" charset="0"/>
                        </a:rPr>
                        <a:t>30.800.000,00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bl>
          </a:graphicData>
        </a:graphic>
      </p:graphicFrame>
    </p:spTree>
    <p:extLst>
      <p:ext uri="{BB962C8B-B14F-4D97-AF65-F5344CB8AC3E}">
        <p14:creationId xmlns:p14="http://schemas.microsoft.com/office/powerpoint/2010/main" val="4213184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76872"/>
            <a:ext cx="8229600" cy="4938342"/>
          </a:xfrm>
        </p:spPr>
        <p:txBody>
          <a:bodyPr anchor="t">
            <a:noAutofit/>
          </a:bodyPr>
          <a:lstStyle/>
          <a:p>
            <a:pPr algn="just">
              <a:buFont typeface="Wingdings" panose="05000000000000000000" pitchFamily="2" charset="2"/>
              <a:buChar char="ü"/>
            </a:pPr>
            <a:r>
              <a:rPr lang="hr-HR" sz="2200" dirty="0" smtClean="0">
                <a:solidFill>
                  <a:srgbClr val="002060"/>
                </a:solidFill>
              </a:rPr>
              <a:t>Tražena sredstva za financiranje projekata moraju se kretati unutar sljedećih okvira:</a:t>
            </a:r>
          </a:p>
          <a:p>
            <a:pPr lvl="3">
              <a:buFont typeface="Arial" panose="020B0604020202020204" pitchFamily="34" charset="0"/>
              <a:buChar char="•"/>
            </a:pPr>
            <a:r>
              <a:rPr lang="hr-HR" sz="2200" dirty="0" smtClean="0">
                <a:solidFill>
                  <a:srgbClr val="002060"/>
                </a:solidFill>
              </a:rPr>
              <a:t>Najniži iznos:  </a:t>
            </a:r>
            <a:r>
              <a:rPr lang="hr-HR" sz="2200" dirty="0" smtClean="0">
                <a:solidFill>
                  <a:srgbClr val="C00000"/>
                </a:solidFill>
              </a:rPr>
              <a:t>360.000,00 kn</a:t>
            </a:r>
          </a:p>
          <a:p>
            <a:pPr lvl="3">
              <a:buFont typeface="Arial" panose="020B0604020202020204" pitchFamily="34" charset="0"/>
              <a:buChar char="•"/>
            </a:pPr>
            <a:r>
              <a:rPr lang="hr-HR" sz="2200" dirty="0" smtClean="0">
                <a:solidFill>
                  <a:srgbClr val="002060"/>
                </a:solidFill>
              </a:rPr>
              <a:t> Najveći iznos:  </a:t>
            </a:r>
            <a:r>
              <a:rPr lang="hr-HR" sz="2200" dirty="0" smtClean="0">
                <a:solidFill>
                  <a:srgbClr val="C00000"/>
                </a:solidFill>
              </a:rPr>
              <a:t>3.600.000,00 kn</a:t>
            </a:r>
          </a:p>
          <a:p>
            <a:pPr lvl="3">
              <a:buFont typeface="Wingdings" panose="05000000000000000000" pitchFamily="2" charset="2"/>
              <a:buChar char="ü"/>
            </a:pPr>
            <a:endParaRPr lang="hr-HR" sz="2200" dirty="0" smtClean="0">
              <a:solidFill>
                <a:srgbClr val="002060"/>
              </a:solidFill>
            </a:endParaRPr>
          </a:p>
          <a:p>
            <a:pPr algn="just">
              <a:buFont typeface="Wingdings" panose="05000000000000000000" pitchFamily="2" charset="2"/>
              <a:buChar char="ü"/>
            </a:pPr>
            <a:r>
              <a:rPr lang="hr-HR" sz="2200" dirty="0" smtClean="0">
                <a:solidFill>
                  <a:srgbClr val="002060"/>
                </a:solidFill>
              </a:rPr>
              <a:t>Pred-financiranje projekata osigurano u iznosu </a:t>
            </a:r>
            <a:r>
              <a:rPr lang="hr-HR" sz="2200" u="sng" dirty="0" smtClean="0">
                <a:solidFill>
                  <a:srgbClr val="002060"/>
                </a:solidFill>
              </a:rPr>
              <a:t>do 30% ukupne vrijednosti </a:t>
            </a:r>
            <a:r>
              <a:rPr lang="hr-HR" sz="2200" dirty="0" smtClean="0">
                <a:solidFill>
                  <a:srgbClr val="002060"/>
                </a:solidFill>
              </a:rPr>
              <a:t>dodijeljenih bespovratnih sredstava</a:t>
            </a:r>
          </a:p>
          <a:p>
            <a:pPr algn="just">
              <a:buFont typeface="Wingdings" panose="05000000000000000000" pitchFamily="2" charset="2"/>
              <a:buChar char="ü"/>
            </a:pPr>
            <a:r>
              <a:rPr lang="hr-HR" sz="2200" dirty="0" smtClean="0">
                <a:solidFill>
                  <a:srgbClr val="002060"/>
                </a:solidFill>
              </a:rPr>
              <a:t>Projekti se mogu financirati u iznosu do 100% prihvatljivih troškova. Sufinanciranje projekta u sklopu ovog Poziva od strane prijavitelja i/ili partnera nije obavezno.</a:t>
            </a:r>
          </a:p>
          <a:p>
            <a:endParaRPr lang="hr-HR" sz="2400" dirty="0" smtClean="0"/>
          </a:p>
          <a:p>
            <a:pPr>
              <a:buFont typeface="Wingdings" panose="05000000000000000000" pitchFamily="2" charset="2"/>
              <a:buChar char="Ø"/>
            </a:pPr>
            <a:endParaRPr lang="hr-HR" sz="2400" dirty="0" smtClean="0">
              <a:solidFill>
                <a:srgbClr val="002060"/>
              </a:solidFill>
            </a:endParaRPr>
          </a:p>
        </p:txBody>
      </p:sp>
      <p:sp>
        <p:nvSpPr>
          <p:cNvPr id="4" name="Title 1"/>
          <p:cNvSpPr>
            <a:spLocks noGrp="1"/>
          </p:cNvSpPr>
          <p:nvPr>
            <p:ph type="title"/>
          </p:nvPr>
        </p:nvSpPr>
        <p:spPr>
          <a:xfrm>
            <a:off x="2494112" y="620688"/>
            <a:ext cx="4958208"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Financiranje II. dio </a:t>
            </a:r>
            <a:endParaRPr lang="en-GB" sz="3200" dirty="0">
              <a:solidFill>
                <a:srgbClr val="00206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391043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476672"/>
            <a:ext cx="5760640"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Financiranje III. dio</a:t>
            </a:r>
            <a:endParaRPr lang="en-GB" sz="32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8828843"/>
              </p:ext>
            </p:extLst>
          </p:nvPr>
        </p:nvGraphicFramePr>
        <p:xfrm>
          <a:off x="467544" y="2276872"/>
          <a:ext cx="82296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3521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88840"/>
            <a:ext cx="8229600" cy="3705275"/>
          </a:xfrm>
        </p:spPr>
        <p:txBody>
          <a:bodyPr/>
          <a:lstStyle/>
          <a:p>
            <a:pPr marL="0" indent="0" algn="ctr">
              <a:buNone/>
            </a:pPr>
            <a:endParaRPr lang="hr-HR" dirty="0" smtClean="0">
              <a:solidFill>
                <a:srgbClr val="002060"/>
              </a:solidFill>
            </a:endParaRPr>
          </a:p>
          <a:p>
            <a:pPr marL="0" indent="0" algn="ctr">
              <a:buNone/>
            </a:pPr>
            <a:endParaRPr lang="hr-HR" dirty="0">
              <a:solidFill>
                <a:srgbClr val="002060"/>
              </a:solidFill>
            </a:endParaRPr>
          </a:p>
          <a:p>
            <a:pPr marL="0" indent="0" algn="ctr">
              <a:buNone/>
            </a:pPr>
            <a:r>
              <a:rPr lang="hr-HR" sz="3600" i="1" u="sng" dirty="0" smtClean="0">
                <a:solidFill>
                  <a:srgbClr val="002060"/>
                </a:solidFill>
              </a:rPr>
              <a:t>iii. Kriteriji prihvatljivosti</a:t>
            </a:r>
            <a:endParaRPr lang="hr-HR" sz="3600" i="1" u="sng" dirty="0">
              <a:solidFill>
                <a:srgbClr val="002060"/>
              </a:solidFill>
            </a:endParaRPr>
          </a:p>
        </p:txBody>
      </p:sp>
    </p:spTree>
    <p:extLst>
      <p:ext uri="{BB962C8B-B14F-4D97-AF65-F5344CB8AC3E}">
        <p14:creationId xmlns:p14="http://schemas.microsoft.com/office/powerpoint/2010/main" val="289267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6336703" cy="1152128"/>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Sadržaj</a:t>
            </a:r>
            <a:endParaRPr lang="en-GB"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39552" y="2276872"/>
            <a:ext cx="8229600" cy="4137323"/>
          </a:xfrm>
        </p:spPr>
        <p:txBody>
          <a:bodyPr>
            <a:normAutofit/>
          </a:bodyPr>
          <a:lstStyle/>
          <a:p>
            <a:pPr marL="514350" indent="-514350">
              <a:lnSpc>
                <a:spcPct val="150000"/>
              </a:lnSpc>
              <a:buFont typeface="+mj-lt"/>
              <a:buAutoNum type="arabicPeriod"/>
            </a:pPr>
            <a:r>
              <a:rPr lang="hr-HR" sz="2000" dirty="0" smtClean="0">
                <a:solidFill>
                  <a:srgbClr val="002060"/>
                </a:solidFill>
              </a:rPr>
              <a:t>Osnovne informacije</a:t>
            </a:r>
          </a:p>
          <a:p>
            <a:pPr marL="514350" indent="-514350">
              <a:lnSpc>
                <a:spcPct val="150000"/>
              </a:lnSpc>
              <a:buFont typeface="+mj-lt"/>
              <a:buAutoNum type="arabicPeriod"/>
            </a:pPr>
            <a:r>
              <a:rPr lang="hr-HR" sz="2000" dirty="0" smtClean="0">
                <a:solidFill>
                  <a:srgbClr val="002060"/>
                </a:solidFill>
              </a:rPr>
              <a:t>Pregled </a:t>
            </a:r>
            <a:r>
              <a:rPr lang="hr-HR" sz="2000" i="1" dirty="0" smtClean="0">
                <a:solidFill>
                  <a:srgbClr val="002060"/>
                </a:solidFill>
              </a:rPr>
              <a:t>Uputa za prijavitelje</a:t>
            </a:r>
            <a:endParaRPr lang="hr-HR" sz="2000" i="1" dirty="0">
              <a:solidFill>
                <a:srgbClr val="002060"/>
              </a:solidFill>
            </a:endParaRPr>
          </a:p>
          <a:p>
            <a:pPr marL="806450" indent="0">
              <a:lnSpc>
                <a:spcPct val="150000"/>
              </a:lnSpc>
              <a:buNone/>
            </a:pPr>
            <a:r>
              <a:rPr lang="hr-HR" sz="1800" dirty="0" smtClean="0">
                <a:solidFill>
                  <a:srgbClr val="002060"/>
                </a:solidFill>
              </a:rPr>
              <a:t>i.   Predmet poziva i opće informacije</a:t>
            </a:r>
          </a:p>
          <a:p>
            <a:pPr marL="800100" lvl="2" indent="0">
              <a:lnSpc>
                <a:spcPct val="150000"/>
              </a:lnSpc>
              <a:buNone/>
            </a:pPr>
            <a:r>
              <a:rPr lang="hr-HR" sz="1800" dirty="0" smtClean="0">
                <a:solidFill>
                  <a:srgbClr val="002060"/>
                </a:solidFill>
              </a:rPr>
              <a:t>ii. Financiranje</a:t>
            </a:r>
          </a:p>
          <a:p>
            <a:pPr marL="800100" lvl="2" indent="0">
              <a:lnSpc>
                <a:spcPct val="150000"/>
              </a:lnSpc>
              <a:buNone/>
            </a:pPr>
            <a:r>
              <a:rPr lang="hr-HR" sz="1800" dirty="0" smtClean="0">
                <a:solidFill>
                  <a:srgbClr val="002060"/>
                </a:solidFill>
              </a:rPr>
              <a:t>iii. </a:t>
            </a:r>
            <a:r>
              <a:rPr lang="hr-HR" sz="1800" dirty="0">
                <a:solidFill>
                  <a:srgbClr val="002060"/>
                </a:solidFill>
              </a:rPr>
              <a:t>Kriteriji prihvatljivosti </a:t>
            </a:r>
            <a:endParaRPr lang="hr-HR" sz="1800" dirty="0" smtClean="0">
              <a:solidFill>
                <a:srgbClr val="002060"/>
              </a:solidFill>
            </a:endParaRPr>
          </a:p>
          <a:p>
            <a:pPr marL="800100" lvl="2" indent="0">
              <a:lnSpc>
                <a:spcPct val="150000"/>
              </a:lnSpc>
              <a:buNone/>
            </a:pPr>
            <a:r>
              <a:rPr lang="hr-HR" sz="1800" dirty="0" smtClean="0">
                <a:solidFill>
                  <a:srgbClr val="002060"/>
                </a:solidFill>
              </a:rPr>
              <a:t>iv.  Postupak prijave</a:t>
            </a:r>
          </a:p>
          <a:p>
            <a:pPr marL="896938" lvl="2" indent="-90488">
              <a:lnSpc>
                <a:spcPct val="150000"/>
              </a:lnSpc>
              <a:buNone/>
            </a:pPr>
            <a:r>
              <a:rPr lang="hr-HR" sz="1800" dirty="0" smtClean="0">
                <a:solidFill>
                  <a:srgbClr val="002060"/>
                </a:solidFill>
              </a:rPr>
              <a:t>v.   Postupak evaluacije</a:t>
            </a:r>
            <a:endParaRPr lang="en-GB" sz="1800" dirty="0">
              <a:solidFill>
                <a:srgbClr val="002060"/>
              </a:solidFill>
            </a:endParaRPr>
          </a:p>
        </p:txBody>
      </p:sp>
    </p:spTree>
    <p:extLst>
      <p:ext uri="{BB962C8B-B14F-4D97-AF65-F5344CB8AC3E}">
        <p14:creationId xmlns:p14="http://schemas.microsoft.com/office/powerpoint/2010/main" val="150483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9370809"/>
              </p:ext>
            </p:extLst>
          </p:nvPr>
        </p:nvGraphicFramePr>
        <p:xfrm>
          <a:off x="539552" y="1988840"/>
          <a:ext cx="8229600" cy="4137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860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Prihvatljivi prijavitelji</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48880"/>
            <a:ext cx="8229600" cy="3777283"/>
          </a:xfrm>
        </p:spPr>
        <p:txBody>
          <a:bodyPr/>
          <a:lstStyle/>
          <a:p>
            <a:pPr algn="ctr">
              <a:buFont typeface="Wingdings" panose="05000000000000000000" pitchFamily="2" charset="2"/>
              <a:buChar char="ü"/>
            </a:pPr>
            <a:endParaRPr lang="hr-HR" dirty="0" smtClean="0">
              <a:solidFill>
                <a:srgbClr val="002060"/>
              </a:solidFill>
            </a:endParaRPr>
          </a:p>
          <a:p>
            <a:pPr algn="ctr">
              <a:buFont typeface="Wingdings" panose="05000000000000000000" pitchFamily="2" charset="2"/>
              <a:buChar char="ü"/>
            </a:pPr>
            <a:r>
              <a:rPr lang="hr-HR" sz="2800" dirty="0" smtClean="0">
                <a:solidFill>
                  <a:srgbClr val="002060"/>
                </a:solidFill>
              </a:rPr>
              <a:t>Osnivači </a:t>
            </a:r>
            <a:r>
              <a:rPr lang="hr-HR" sz="2800" dirty="0">
                <a:solidFill>
                  <a:srgbClr val="002060"/>
                </a:solidFill>
              </a:rPr>
              <a:t>osnovnih i srednjih škola (javnih i privatnih škola s pravom javnosti</a:t>
            </a:r>
            <a:r>
              <a:rPr lang="hr-HR" sz="2800" dirty="0" smtClean="0">
                <a:solidFill>
                  <a:srgbClr val="002060"/>
                </a:solidFill>
              </a:rPr>
              <a:t>)</a:t>
            </a:r>
          </a:p>
          <a:p>
            <a:pPr algn="ctr">
              <a:buFont typeface="Wingdings" panose="05000000000000000000" pitchFamily="2" charset="2"/>
              <a:buChar char="ü"/>
            </a:pPr>
            <a:endParaRPr lang="hr-HR" sz="2800" dirty="0">
              <a:solidFill>
                <a:srgbClr val="002060"/>
              </a:solidFill>
            </a:endParaRPr>
          </a:p>
          <a:p>
            <a:pPr marL="0" indent="0" algn="ctr">
              <a:buNone/>
            </a:pPr>
            <a:r>
              <a:rPr lang="hr-HR" sz="2400" dirty="0" smtClean="0">
                <a:solidFill>
                  <a:srgbClr val="002060"/>
                </a:solidFill>
              </a:rPr>
              <a:t>U ovom Pozivu prijavitelj može djelovati samostalno ili u partnerstvu</a:t>
            </a:r>
            <a:endParaRPr lang="en-GB" sz="2400" dirty="0">
              <a:solidFill>
                <a:srgbClr val="002060"/>
              </a:solidFill>
            </a:endParaRPr>
          </a:p>
          <a:p>
            <a:pPr algn="ctr"/>
            <a:endParaRPr lang="hr-HR" dirty="0" smtClean="0">
              <a:solidFill>
                <a:srgbClr val="002060"/>
              </a:solidFill>
            </a:endParaRPr>
          </a:p>
          <a:p>
            <a:pPr marL="0" indent="0">
              <a:buNone/>
            </a:pPr>
            <a:endParaRPr lang="hr-HR" dirty="0" smtClean="0">
              <a:solidFill>
                <a:srgbClr val="002060"/>
              </a:solidFill>
            </a:endParaRPr>
          </a:p>
          <a:p>
            <a:pPr marL="0" indent="0">
              <a:buNone/>
            </a:pPr>
            <a:endParaRPr lang="hr-HR"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839736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6984776"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Prihvatljivi partneri</a:t>
            </a:r>
            <a:endParaRPr lang="en-GB"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544" y="1916832"/>
            <a:ext cx="8229600" cy="4680520"/>
          </a:xfrm>
        </p:spPr>
        <p:txBody>
          <a:bodyPr>
            <a:normAutofit/>
          </a:bodyPr>
          <a:lstStyle/>
          <a:p>
            <a:pPr lvl="0">
              <a:buFont typeface="Wingdings" panose="05000000000000000000" pitchFamily="2" charset="2"/>
              <a:buChar char="ü"/>
            </a:pPr>
            <a:endParaRPr lang="hr-HR" sz="2200" dirty="0" smtClean="0">
              <a:solidFill>
                <a:srgbClr val="002060"/>
              </a:solidFill>
            </a:endParaRPr>
          </a:p>
          <a:p>
            <a:pPr lvl="0">
              <a:buFont typeface="Wingdings" panose="05000000000000000000" pitchFamily="2" charset="2"/>
              <a:buChar char="ü"/>
            </a:pPr>
            <a:r>
              <a:rPr lang="hr-HR" sz="2200" dirty="0" smtClean="0">
                <a:solidFill>
                  <a:srgbClr val="002060"/>
                </a:solidFill>
              </a:rPr>
              <a:t>organizacije </a:t>
            </a:r>
            <a:r>
              <a:rPr lang="hr-HR" sz="2200" dirty="0">
                <a:solidFill>
                  <a:srgbClr val="002060"/>
                </a:solidFill>
              </a:rPr>
              <a:t>civilnog društva </a:t>
            </a:r>
            <a:r>
              <a:rPr lang="hr-HR" sz="2200" dirty="0" smtClean="0">
                <a:solidFill>
                  <a:srgbClr val="002060"/>
                </a:solidFill>
              </a:rPr>
              <a:t>čija je jedna od osnovnih djelatnosti usmjerena na </a:t>
            </a:r>
            <a:r>
              <a:rPr lang="hr-HR" sz="2200" dirty="0">
                <a:solidFill>
                  <a:srgbClr val="002060"/>
                </a:solidFill>
              </a:rPr>
              <a:t>područje skrbi o učenicima s teškoćama</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ustanove za obrazovanje odraslih</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visoka učilišta</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agencije nadležne za odgoj i obrazovanje, </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agencije za posredovanje pri zapošljavanju/područni uredi Hrvatskog zavoda za zapošljavanje, </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lokalne i regionalne razvojne agencije</a:t>
            </a:r>
            <a:endParaRPr lang="en-GB" sz="2200" dirty="0">
              <a:solidFill>
                <a:srgbClr val="002060"/>
              </a:solidFill>
            </a:endParaRPr>
          </a:p>
          <a:p>
            <a:pPr lvl="0">
              <a:buFont typeface="Wingdings" panose="05000000000000000000" pitchFamily="2" charset="2"/>
              <a:buChar char="ü"/>
            </a:pPr>
            <a:r>
              <a:rPr lang="hr-HR" sz="2200" dirty="0">
                <a:solidFill>
                  <a:srgbClr val="002060"/>
                </a:solidFill>
              </a:rPr>
              <a:t>redovite i posebne osnovnoškolske/srednjoškolske ustanove</a:t>
            </a:r>
            <a:endParaRPr lang="en-GB" sz="2200" dirty="0">
              <a:solidFill>
                <a:srgbClr val="002060"/>
              </a:solidFill>
            </a:endParaRPr>
          </a:p>
          <a:p>
            <a:pPr lvl="0">
              <a:lnSpc>
                <a:spcPct val="120000"/>
              </a:lnSpc>
              <a:buFont typeface="Wingdings" panose="05000000000000000000" pitchFamily="2" charset="2"/>
              <a:buChar char="ü"/>
            </a:pPr>
            <a:endParaRPr lang="hr-HR" dirty="0" smtClean="0">
              <a:solidFill>
                <a:srgbClr val="002060"/>
              </a:solidFill>
            </a:endParaRPr>
          </a:p>
        </p:txBody>
      </p:sp>
    </p:spTree>
    <p:extLst>
      <p:ext uri="{BB962C8B-B14F-4D97-AF65-F5344CB8AC3E}">
        <p14:creationId xmlns:p14="http://schemas.microsoft.com/office/powerpoint/2010/main" val="2848878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32656"/>
            <a:ext cx="6408712" cy="1066130"/>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Uvjeti prihvatljivosti prijavitelja i partnera</a:t>
            </a:r>
            <a:endParaRPr lang="en-GB" sz="32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1878700"/>
              </p:ext>
            </p:extLst>
          </p:nvPr>
        </p:nvGraphicFramePr>
        <p:xfrm>
          <a:off x="899592" y="1987515"/>
          <a:ext cx="8085584" cy="48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500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082660"/>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Kriteriji za isključenje prijavitelja i/ili partnera</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Rezervirano mjesto sadržaja 2"/>
          <p:cNvSpPr>
            <a:spLocks noGrp="1"/>
          </p:cNvSpPr>
          <p:nvPr>
            <p:ph idx="1"/>
          </p:nvPr>
        </p:nvSpPr>
        <p:spPr>
          <a:xfrm>
            <a:off x="457200" y="1928802"/>
            <a:ext cx="8229600" cy="5214974"/>
          </a:xfrm>
        </p:spPr>
        <p:txBody>
          <a:bodyPr>
            <a:normAutofit fontScale="70000" lnSpcReduction="20000"/>
          </a:bodyPr>
          <a:lstStyle/>
          <a:p>
            <a:pPr lvl="0" algn="just">
              <a:buFont typeface="Wingdings" panose="05000000000000000000" pitchFamily="2" charset="2"/>
              <a:buChar char="ü"/>
            </a:pPr>
            <a:r>
              <a:rPr lang="hr-HR" dirty="0" smtClean="0">
                <a:solidFill>
                  <a:srgbClr val="002060"/>
                </a:solidFill>
              </a:rPr>
              <a:t>ako je prijavitelj/partner ili osoba ovlaštena po zakonu za zastupanje prijavitelja/partnera pravomoćno osuđena za bilo koje od sljedećih kaznenih djela: </a:t>
            </a:r>
          </a:p>
          <a:p>
            <a:pPr lvl="1" algn="just">
              <a:buFont typeface="Arial" panose="020B0604020202020204" pitchFamily="34" charset="0"/>
              <a:buChar char="•"/>
            </a:pPr>
            <a:r>
              <a:rPr lang="hr-HR" sz="2600" i="1" dirty="0" smtClean="0">
                <a:solidFill>
                  <a:srgbClr val="002060"/>
                </a:solidFill>
              </a:rPr>
              <a:t>prijevara, davanje i primanje mita, zloporaba u postupku javne nabave, utaja poreza ili carine, subvencijska prijevara, pranje novca, zloporaba položaja i ovlasti, nezakonito pogodovanje,</a:t>
            </a:r>
          </a:p>
          <a:p>
            <a:pPr lvl="1" algn="just">
              <a:buFont typeface="Arial" panose="020B0604020202020204" pitchFamily="34" charset="0"/>
              <a:buChar char="•"/>
            </a:pPr>
            <a:r>
              <a:rPr lang="hr-HR" sz="2600" i="1" dirty="0" smtClean="0">
                <a:solidFill>
                  <a:srgbClr val="002060"/>
                </a:solidFill>
              </a:rPr>
              <a:t>udruživanje za počinjenje kaznenih djela, zloporaba obavljanja dužnosti državne vlasti, protuzakonito posredovanje, </a:t>
            </a:r>
          </a:p>
          <a:p>
            <a:pPr lvl="0" algn="just">
              <a:buFont typeface="Wingdings" panose="05000000000000000000" pitchFamily="2" charset="2"/>
              <a:buChar char="ü"/>
            </a:pPr>
            <a:r>
              <a:rPr lang="hr-HR" dirty="0" smtClean="0">
                <a:solidFill>
                  <a:srgbClr val="002060"/>
                </a:solidFill>
              </a:rPr>
              <a:t>ako je dostavio lažne podatke pri predočavanju dokaza sukladno gore navedenim točkama;</a:t>
            </a:r>
          </a:p>
          <a:p>
            <a:pPr lvl="0" algn="just">
              <a:buFont typeface="Wingdings" panose="05000000000000000000" pitchFamily="2" charset="2"/>
              <a:buChar char="ü"/>
            </a:pPr>
            <a:r>
              <a:rPr lang="hr-HR" dirty="0" smtClean="0">
                <a:solidFill>
                  <a:srgbClr val="002060"/>
                </a:solidFill>
              </a:rPr>
              <a:t>ako je u sukobu interesa; </a:t>
            </a:r>
          </a:p>
          <a:p>
            <a:pPr lvl="0" algn="just">
              <a:buFont typeface="Wingdings" panose="05000000000000000000" pitchFamily="2" charset="2"/>
              <a:buChar char="ü"/>
            </a:pPr>
            <a:r>
              <a:rPr lang="hr-HR" dirty="0" smtClean="0">
                <a:solidFill>
                  <a:srgbClr val="002060"/>
                </a:solidFill>
              </a:rPr>
              <a:t>ako je kriv za pružanje lažnih informacija tijelima nadležnima za upravljanje fondovima Europske unije u Republici Hrvatskoj;</a:t>
            </a:r>
          </a:p>
          <a:p>
            <a:pPr algn="just">
              <a:buFont typeface="Wingdings" panose="05000000000000000000" pitchFamily="2" charset="2"/>
              <a:buChar char="ü"/>
            </a:pPr>
            <a:r>
              <a:rPr lang="hr-HR" dirty="0" smtClean="0">
                <a:solidFill>
                  <a:srgbClr val="002060"/>
                </a:solidFill>
              </a:rPr>
              <a:t>ako je pokušao pribaviti povjerljive informacije ili utjecati na Odbor za odabir projekata ili tijela nadležna za upravljanje fondovima Europske unije u Republici Hrvatskoj tijekom ovog ili prijašnjih poziva na dostavu projektnih prijedloga. </a:t>
            </a:r>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548680"/>
            <a:ext cx="5544616"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Prihvatljive aktivnosti I. dio</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714620"/>
            <a:ext cx="8229600" cy="3411543"/>
          </a:xfrm>
        </p:spPr>
        <p:txBody>
          <a:bodyPr>
            <a:normAutofit/>
          </a:bodyPr>
          <a:lstStyle/>
          <a:p>
            <a:pPr marL="514350" indent="-514350">
              <a:buFont typeface="+mj-lt"/>
              <a:buAutoNum type="arabicParenR"/>
            </a:pPr>
            <a:r>
              <a:rPr lang="hr-HR" sz="2800" b="1" dirty="0" smtClean="0">
                <a:solidFill>
                  <a:srgbClr val="002060"/>
                </a:solidFill>
              </a:rPr>
              <a:t>Aktivnosti povezane s upravljanjem provedbom projekta</a:t>
            </a:r>
          </a:p>
          <a:p>
            <a:pPr marL="0" indent="0">
              <a:buNone/>
            </a:pPr>
            <a:r>
              <a:rPr lang="hr-HR" dirty="0" smtClean="0">
                <a:solidFill>
                  <a:srgbClr val="002060"/>
                </a:solidFill>
              </a:rPr>
              <a:t>	</a:t>
            </a:r>
          </a:p>
          <a:p>
            <a:pPr marL="0" indent="0">
              <a:buNone/>
            </a:pPr>
            <a:r>
              <a:rPr lang="hr-HR" dirty="0">
                <a:solidFill>
                  <a:srgbClr val="002060"/>
                </a:solidFill>
              </a:rPr>
              <a:t>	</a:t>
            </a:r>
            <a:endParaRPr lang="hr-HR" dirty="0" smtClean="0">
              <a:solidFill>
                <a:srgbClr val="002060"/>
              </a:solidFill>
            </a:endParaRPr>
          </a:p>
          <a:p>
            <a:pPr marL="0" indent="0">
              <a:buNone/>
            </a:pPr>
            <a:r>
              <a:rPr lang="hr-HR" dirty="0">
                <a:solidFill>
                  <a:srgbClr val="002060"/>
                </a:solidFill>
              </a:rPr>
              <a:t>	</a:t>
            </a:r>
            <a:endParaRPr lang="hr-HR" dirty="0" smtClean="0">
              <a:solidFill>
                <a:srgbClr val="002060"/>
              </a:solidFill>
            </a:endParaRPr>
          </a:p>
          <a:p>
            <a:pPr>
              <a:buFont typeface="Wingdings" panose="05000000000000000000" pitchFamily="2" charset="2"/>
              <a:buChar char="§"/>
            </a:pPr>
            <a:endParaRPr lang="en-GB" dirty="0">
              <a:solidFill>
                <a:srgbClr val="002060"/>
              </a:solidFill>
            </a:endParaRPr>
          </a:p>
        </p:txBody>
      </p:sp>
    </p:spTree>
    <p:extLst>
      <p:ext uri="{BB962C8B-B14F-4D97-AF65-F5344CB8AC3E}">
        <p14:creationId xmlns:p14="http://schemas.microsoft.com/office/powerpoint/2010/main" val="4286691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274638"/>
            <a:ext cx="7128792" cy="1138138"/>
          </a:xfrm>
        </p:spPr>
        <p:txBody>
          <a:bodyPr>
            <a:normAutofit/>
          </a:bodyPr>
          <a:lstStyle/>
          <a:p>
            <a:r>
              <a:rPr lang="hr-HR" sz="3200" dirty="0">
                <a:solidFill>
                  <a:srgbClr val="002060"/>
                </a:solidFill>
                <a:effectLst>
                  <a:outerShdw blurRad="38100" dist="38100" dir="2700000" algn="tl">
                    <a:srgbClr val="000000">
                      <a:alpha val="43137"/>
                    </a:srgbClr>
                  </a:outerShdw>
                </a:effectLst>
              </a:rPr>
              <a:t>Prihvatljive </a:t>
            </a:r>
            <a:r>
              <a:rPr lang="hr-HR" sz="3200" dirty="0" smtClean="0">
                <a:solidFill>
                  <a:srgbClr val="002060"/>
                </a:solidFill>
                <a:effectLst>
                  <a:outerShdw blurRad="38100" dist="38100" dir="2700000" algn="tl">
                    <a:srgbClr val="000000">
                      <a:alpha val="43137"/>
                    </a:srgbClr>
                  </a:outerShdw>
                </a:effectLst>
              </a:rPr>
              <a:t>aktivnosti II. dio</a:t>
            </a:r>
            <a:endParaRPr lang="hr-HR" sz="3200" dirty="0">
              <a:solidFill>
                <a:schemeClr val="bg1">
                  <a:lumMod val="85000"/>
                </a:schemeClr>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a:bodyPr>
          <a:lstStyle/>
          <a:p>
            <a:pPr marL="514350" indent="-514350">
              <a:buFont typeface="+mj-lt"/>
              <a:buAutoNum type="arabicParenR" startAt="2"/>
            </a:pPr>
            <a:r>
              <a:rPr lang="hr-HR" sz="2800" b="1" dirty="0" smtClean="0">
                <a:solidFill>
                  <a:srgbClr val="002060"/>
                </a:solidFill>
              </a:rPr>
              <a:t>Aktivnosti vezane uz:</a:t>
            </a:r>
          </a:p>
          <a:p>
            <a:pPr marL="540000" indent="-514350">
              <a:buFont typeface="+mj-lt"/>
              <a:buAutoNum type="alphaLcParenR"/>
            </a:pPr>
            <a:r>
              <a:rPr lang="hr-HR" sz="2200" dirty="0" smtClean="0">
                <a:solidFill>
                  <a:srgbClr val="002060"/>
                </a:solidFill>
              </a:rPr>
              <a:t>Selekcija nezaposlenih osoba registriranih na tržištu rada za           pomoćnike učenicima s teškoćama</a:t>
            </a:r>
          </a:p>
          <a:p>
            <a:pPr marL="25650" indent="0">
              <a:buNone/>
            </a:pPr>
            <a:endParaRPr lang="hr-HR" sz="2000" dirty="0" smtClean="0">
              <a:solidFill>
                <a:srgbClr val="002060"/>
              </a:solidFill>
            </a:endParaRPr>
          </a:p>
          <a:p>
            <a:pPr marL="0" indent="0">
              <a:buNone/>
            </a:pPr>
            <a:r>
              <a:rPr lang="hr-HR" sz="1600" b="1" i="1" u="sng" dirty="0">
                <a:solidFill>
                  <a:srgbClr val="002060"/>
                </a:solidFill>
              </a:rPr>
              <a:t>Kriteriji koji se moraju poštivati:</a:t>
            </a:r>
          </a:p>
          <a:p>
            <a:pPr lvl="1"/>
            <a:r>
              <a:rPr lang="hr-HR" sz="1800" i="1" dirty="0">
                <a:solidFill>
                  <a:srgbClr val="002060"/>
                </a:solidFill>
              </a:rPr>
              <a:t>Pomoćnik učenicima s teškoćama može biti osoba koja ima najmanje završenu srednju stručnu spremu</a:t>
            </a:r>
          </a:p>
          <a:p>
            <a:pPr lvl="1"/>
            <a:r>
              <a:rPr lang="hr-HR" sz="1800" i="1" dirty="0">
                <a:solidFill>
                  <a:srgbClr val="002060"/>
                </a:solidFill>
              </a:rPr>
              <a:t>Protiv te osobe nije pokrenut kazneni postupak</a:t>
            </a:r>
          </a:p>
          <a:p>
            <a:pPr marL="25650" indent="0">
              <a:buNone/>
            </a:pPr>
            <a:endParaRPr lang="hr-HR" sz="2000" dirty="0" smtClean="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59731" y="476672"/>
            <a:ext cx="6228693" cy="936104"/>
          </a:xfrm>
        </p:spPr>
        <p:txBody>
          <a:bodyPr>
            <a:normAutofit/>
          </a:bodyPr>
          <a:lstStyle/>
          <a:p>
            <a:r>
              <a:rPr lang="hr-HR" sz="3200" dirty="0">
                <a:solidFill>
                  <a:srgbClr val="002060"/>
                </a:solidFill>
                <a:effectLst>
                  <a:outerShdw blurRad="38100" dist="38100" dir="2700000" algn="tl">
                    <a:srgbClr val="000000">
                      <a:alpha val="43137"/>
                    </a:srgbClr>
                  </a:outerShdw>
                </a:effectLst>
              </a:rPr>
              <a:t>Prihvatljive </a:t>
            </a:r>
            <a:r>
              <a:rPr lang="hr-HR" sz="3200" dirty="0" smtClean="0">
                <a:solidFill>
                  <a:srgbClr val="002060"/>
                </a:solidFill>
                <a:effectLst>
                  <a:outerShdw blurRad="38100" dist="38100" dir="2700000" algn="tl">
                    <a:srgbClr val="000000">
                      <a:alpha val="43137"/>
                    </a:srgbClr>
                  </a:outerShdw>
                </a:effectLst>
              </a:rPr>
              <a:t>aktivnosti III. dio</a:t>
            </a:r>
            <a:endParaRPr lang="en-GB" sz="3200" dirty="0">
              <a:solidFill>
                <a:schemeClr val="bg2">
                  <a:lumMod val="9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67544" y="2204864"/>
            <a:ext cx="8229600" cy="4637929"/>
          </a:xfrm>
        </p:spPr>
        <p:txBody>
          <a:bodyPr>
            <a:normAutofit fontScale="70000" lnSpcReduction="20000"/>
          </a:bodyPr>
          <a:lstStyle/>
          <a:p>
            <a:pPr marL="482850" indent="-457200">
              <a:buFont typeface="+mj-lt"/>
              <a:buAutoNum type="alphaLcParenR" startAt="2"/>
            </a:pPr>
            <a:r>
              <a:rPr lang="hr-HR" sz="3100" dirty="0" smtClean="0">
                <a:solidFill>
                  <a:srgbClr val="002060"/>
                </a:solidFill>
              </a:rPr>
              <a:t>Program </a:t>
            </a:r>
            <a:r>
              <a:rPr lang="hr-HR" sz="3100" dirty="0">
                <a:solidFill>
                  <a:srgbClr val="002060"/>
                </a:solidFill>
              </a:rPr>
              <a:t>uvođenja u rad pomoćnika sa svrhom osposobljavanja osoba koje su prošle selekciju </a:t>
            </a:r>
          </a:p>
          <a:p>
            <a:pPr marL="0" algn="just">
              <a:buNone/>
            </a:pPr>
            <a:endParaRPr lang="hr-HR" sz="1800" b="1" i="1" u="sng" dirty="0" smtClean="0">
              <a:solidFill>
                <a:srgbClr val="002060"/>
              </a:solidFill>
            </a:endParaRPr>
          </a:p>
          <a:p>
            <a:pPr marL="0" algn="just">
              <a:buNone/>
            </a:pPr>
            <a:endParaRPr lang="hr-HR" sz="1800" b="1" i="1" u="sng" dirty="0" smtClean="0">
              <a:solidFill>
                <a:srgbClr val="002060"/>
              </a:solidFill>
            </a:endParaRPr>
          </a:p>
          <a:p>
            <a:pPr marL="0" algn="just">
              <a:buNone/>
            </a:pPr>
            <a:r>
              <a:rPr lang="hr-HR" sz="2300" i="1" u="sng" dirty="0" smtClean="0">
                <a:solidFill>
                  <a:srgbClr val="002060"/>
                </a:solidFill>
              </a:rPr>
              <a:t>Kriteriji </a:t>
            </a:r>
            <a:r>
              <a:rPr lang="hr-HR" sz="2300" i="1" u="sng" dirty="0">
                <a:solidFill>
                  <a:srgbClr val="002060"/>
                </a:solidFill>
              </a:rPr>
              <a:t>koji se moraju </a:t>
            </a:r>
            <a:r>
              <a:rPr lang="hr-HR" sz="2300" i="1" u="sng" dirty="0" smtClean="0">
                <a:solidFill>
                  <a:srgbClr val="002060"/>
                </a:solidFill>
              </a:rPr>
              <a:t>poštivati:</a:t>
            </a:r>
          </a:p>
          <a:p>
            <a:pPr marL="0" algn="just">
              <a:buNone/>
            </a:pPr>
            <a:endParaRPr lang="hr-HR" sz="2300" dirty="0" smtClean="0">
              <a:solidFill>
                <a:srgbClr val="002060"/>
              </a:solidFill>
            </a:endParaRPr>
          </a:p>
          <a:p>
            <a:pPr marL="0" algn="just">
              <a:buFont typeface="Wingdings" panose="05000000000000000000" pitchFamily="2" charset="2"/>
              <a:buChar char="ü"/>
            </a:pPr>
            <a:r>
              <a:rPr lang="hr-HR" sz="2300" i="1" dirty="0" smtClean="0">
                <a:solidFill>
                  <a:srgbClr val="002060"/>
                </a:solidFill>
              </a:rPr>
              <a:t>treba </a:t>
            </a:r>
            <a:r>
              <a:rPr lang="hr-HR" sz="2300" i="1" dirty="0">
                <a:solidFill>
                  <a:srgbClr val="002060"/>
                </a:solidFill>
              </a:rPr>
              <a:t>biti realiziran kroz 20 sati tijekom prva dva </a:t>
            </a:r>
            <a:r>
              <a:rPr lang="hr-HR" sz="2300" i="1" dirty="0" smtClean="0">
                <a:solidFill>
                  <a:srgbClr val="002060"/>
                </a:solidFill>
              </a:rPr>
              <a:t>mjeseca provedbe</a:t>
            </a:r>
          </a:p>
          <a:p>
            <a:pPr marL="0" algn="just">
              <a:buFont typeface="Wingdings" panose="05000000000000000000" pitchFamily="2" charset="2"/>
              <a:buChar char="ü"/>
            </a:pPr>
            <a:r>
              <a:rPr lang="hr-HR" sz="2300" i="1" dirty="0" smtClean="0">
                <a:solidFill>
                  <a:srgbClr val="002060"/>
                </a:solidFill>
              </a:rPr>
              <a:t>izvoditelj </a:t>
            </a:r>
            <a:r>
              <a:rPr lang="hr-HR" sz="2300" i="1" dirty="0">
                <a:solidFill>
                  <a:srgbClr val="002060"/>
                </a:solidFill>
              </a:rPr>
              <a:t>programa može biti ili ustanova partnera </a:t>
            </a:r>
            <a:r>
              <a:rPr lang="hr-HR" sz="2300" i="1" dirty="0" smtClean="0">
                <a:solidFill>
                  <a:srgbClr val="002060"/>
                </a:solidFill>
              </a:rPr>
              <a:t>prijavitelju </a:t>
            </a:r>
            <a:r>
              <a:rPr lang="hr-HR" sz="2300" i="1" dirty="0">
                <a:solidFill>
                  <a:srgbClr val="002060"/>
                </a:solidFill>
              </a:rPr>
              <a:t>projekta ili pod-ugovoreni izvođač </a:t>
            </a:r>
            <a:r>
              <a:rPr lang="hr-HR" sz="2300" i="1" dirty="0" smtClean="0">
                <a:solidFill>
                  <a:srgbClr val="002060"/>
                </a:solidFill>
              </a:rPr>
              <a:t>programa</a:t>
            </a:r>
          </a:p>
          <a:p>
            <a:pPr marL="0" algn="just">
              <a:buFont typeface="Wingdings" panose="05000000000000000000" pitchFamily="2" charset="2"/>
              <a:buChar char="ü"/>
            </a:pPr>
            <a:endParaRPr lang="hr-HR" sz="2100" dirty="0">
              <a:solidFill>
                <a:srgbClr val="002060"/>
              </a:solidFill>
            </a:endParaRPr>
          </a:p>
          <a:p>
            <a:pPr marL="0" indent="0">
              <a:buNone/>
            </a:pPr>
            <a:r>
              <a:rPr lang="hr-HR" sz="2300" i="1" u="sng" dirty="0">
                <a:solidFill>
                  <a:srgbClr val="002060"/>
                </a:solidFill>
              </a:rPr>
              <a:t>Minimalni elementi plana programa i osposobljavanja</a:t>
            </a:r>
            <a:r>
              <a:rPr lang="hr-HR" sz="2400" i="1" u="sng" dirty="0" smtClean="0">
                <a:solidFill>
                  <a:srgbClr val="002060"/>
                </a:solidFill>
              </a:rPr>
              <a:t>:</a:t>
            </a:r>
          </a:p>
          <a:p>
            <a:pPr marL="0" indent="0">
              <a:buNone/>
            </a:pPr>
            <a:endParaRPr lang="hr-HR" sz="2400" i="1" u="sng" dirty="0">
              <a:solidFill>
                <a:srgbClr val="002060"/>
              </a:solidFill>
            </a:endParaRPr>
          </a:p>
          <a:p>
            <a:pPr>
              <a:buFont typeface="Wingdings" panose="05000000000000000000" pitchFamily="2" charset="2"/>
              <a:buChar char="ü"/>
            </a:pPr>
            <a:r>
              <a:rPr lang="hr-HR" sz="2300" i="1" dirty="0" smtClean="0">
                <a:solidFill>
                  <a:srgbClr val="002060"/>
                </a:solidFill>
              </a:rPr>
              <a:t>osnovna </a:t>
            </a:r>
            <a:r>
              <a:rPr lang="hr-HR" sz="2300" i="1" dirty="0">
                <a:solidFill>
                  <a:srgbClr val="002060"/>
                </a:solidFill>
              </a:rPr>
              <a:t>načela obrazovanja učenika s teškoćama s naglaskom </a:t>
            </a:r>
            <a:r>
              <a:rPr lang="hr-HR" sz="2300" i="1" dirty="0" smtClean="0">
                <a:solidFill>
                  <a:srgbClr val="002060"/>
                </a:solidFill>
              </a:rPr>
              <a:t>na </a:t>
            </a:r>
            <a:r>
              <a:rPr lang="hr-HR" sz="2300" i="1" dirty="0" err="1">
                <a:solidFill>
                  <a:srgbClr val="002060"/>
                </a:solidFill>
              </a:rPr>
              <a:t>inkluzivno</a:t>
            </a:r>
            <a:r>
              <a:rPr lang="hr-HR" sz="2300" i="1" dirty="0">
                <a:solidFill>
                  <a:srgbClr val="002060"/>
                </a:solidFill>
              </a:rPr>
              <a:t> obrazovanje</a:t>
            </a:r>
          </a:p>
          <a:p>
            <a:pPr>
              <a:buFont typeface="Wingdings" panose="05000000000000000000" pitchFamily="2" charset="2"/>
              <a:buChar char="ü"/>
            </a:pPr>
            <a:r>
              <a:rPr lang="hr-HR" sz="2300" i="1" dirty="0" smtClean="0">
                <a:solidFill>
                  <a:srgbClr val="002060"/>
                </a:solidFill>
              </a:rPr>
              <a:t>karakteristike </a:t>
            </a:r>
            <a:r>
              <a:rPr lang="hr-HR" sz="2300" i="1" dirty="0">
                <a:solidFill>
                  <a:srgbClr val="002060"/>
                </a:solidFill>
              </a:rPr>
              <a:t>učenika s teškoćama </a:t>
            </a:r>
            <a:endParaRPr lang="hr-HR" sz="2300" i="1" dirty="0" smtClean="0">
              <a:solidFill>
                <a:srgbClr val="002060"/>
              </a:solidFill>
            </a:endParaRPr>
          </a:p>
          <a:p>
            <a:pPr>
              <a:buFont typeface="Wingdings" panose="05000000000000000000" pitchFamily="2" charset="2"/>
              <a:buChar char="ü"/>
            </a:pPr>
            <a:r>
              <a:rPr lang="hr-HR" sz="2300" i="1" dirty="0" smtClean="0">
                <a:solidFill>
                  <a:srgbClr val="002060"/>
                </a:solidFill>
              </a:rPr>
              <a:t>podrška </a:t>
            </a:r>
            <a:r>
              <a:rPr lang="hr-HR" sz="2300" i="1" dirty="0">
                <a:solidFill>
                  <a:srgbClr val="002060"/>
                </a:solidFill>
              </a:rPr>
              <a:t>učenicima s teškoćama u odgojno-obrazovnom procesu i razvoju socijalnih vještina (način pružanja pomoći</a:t>
            </a:r>
            <a:r>
              <a:rPr lang="hr-HR" sz="2300" i="1" dirty="0" smtClean="0">
                <a:solidFill>
                  <a:srgbClr val="002060"/>
                </a:solidFill>
              </a:rPr>
              <a:t>) </a:t>
            </a:r>
          </a:p>
          <a:p>
            <a:pPr>
              <a:buFont typeface="Wingdings" panose="05000000000000000000" pitchFamily="2" charset="2"/>
              <a:buChar char="ü"/>
            </a:pPr>
            <a:r>
              <a:rPr lang="hr-HR" sz="2300" i="1" dirty="0" smtClean="0">
                <a:solidFill>
                  <a:srgbClr val="002060"/>
                </a:solidFill>
              </a:rPr>
              <a:t>suradnja </a:t>
            </a:r>
            <a:r>
              <a:rPr lang="hr-HR" sz="2300" i="1" dirty="0">
                <a:solidFill>
                  <a:srgbClr val="002060"/>
                </a:solidFill>
              </a:rPr>
              <a:t>s učiteljem/nastavnikom/stručnim timom </a:t>
            </a:r>
            <a:r>
              <a:rPr lang="hr-HR" sz="2300" i="1" dirty="0" smtClean="0">
                <a:solidFill>
                  <a:srgbClr val="002060"/>
                </a:solidFill>
              </a:rPr>
              <a:t>škole/roditeljima </a:t>
            </a:r>
            <a:r>
              <a:rPr lang="hr-HR" sz="2300" i="1" dirty="0">
                <a:solidFill>
                  <a:srgbClr val="002060"/>
                </a:solidFill>
              </a:rPr>
              <a:t>i drugim učenicima</a:t>
            </a:r>
          </a:p>
          <a:p>
            <a:pPr>
              <a:buFont typeface="Wingdings" panose="05000000000000000000" pitchFamily="2" charset="2"/>
              <a:buChar char="ü"/>
            </a:pPr>
            <a:r>
              <a:rPr lang="hr-HR" sz="2300" i="1" dirty="0" smtClean="0">
                <a:solidFill>
                  <a:srgbClr val="002060"/>
                </a:solidFill>
              </a:rPr>
              <a:t>prava </a:t>
            </a:r>
            <a:r>
              <a:rPr lang="hr-HR" sz="2300" i="1" dirty="0">
                <a:solidFill>
                  <a:srgbClr val="002060"/>
                </a:solidFill>
              </a:rPr>
              <a:t>učenika s teškoćama</a:t>
            </a:r>
          </a:p>
          <a:p>
            <a:pPr marL="0" indent="0">
              <a:buNone/>
            </a:pPr>
            <a:endParaRPr lang="hr-HR" sz="2400" b="1" i="1" u="sng" dirty="0" smtClean="0">
              <a:solidFill>
                <a:srgbClr val="002060"/>
              </a:solidFill>
            </a:endParaRPr>
          </a:p>
          <a:p>
            <a:pPr marL="0" indent="0">
              <a:buNone/>
            </a:pPr>
            <a:endParaRPr lang="hr-HR" dirty="0" smtClean="0"/>
          </a:p>
          <a:p>
            <a:endParaRPr lang="hr-HR" dirty="0"/>
          </a:p>
          <a:p>
            <a:endParaRPr lang="hr-HR" dirty="0"/>
          </a:p>
        </p:txBody>
      </p:sp>
    </p:spTree>
    <p:extLst>
      <p:ext uri="{BB962C8B-B14F-4D97-AF65-F5344CB8AC3E}">
        <p14:creationId xmlns:p14="http://schemas.microsoft.com/office/powerpoint/2010/main" val="735172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76872"/>
            <a:ext cx="8229600" cy="4581128"/>
          </a:xfrm>
        </p:spPr>
        <p:txBody>
          <a:bodyPr>
            <a:normAutofit/>
          </a:bodyPr>
          <a:lstStyle/>
          <a:p>
            <a:pPr marL="114300" indent="-457200" algn="just">
              <a:buFont typeface="+mj-lt"/>
              <a:buAutoNum type="alphaLcParenR" startAt="3"/>
            </a:pPr>
            <a:r>
              <a:rPr lang="hr-HR" sz="2200" dirty="0" smtClean="0">
                <a:solidFill>
                  <a:srgbClr val="002060"/>
                </a:solidFill>
              </a:rPr>
              <a:t>Rad/usluga </a:t>
            </a:r>
            <a:r>
              <a:rPr lang="hr-HR" sz="2200" dirty="0">
                <a:solidFill>
                  <a:srgbClr val="002060"/>
                </a:solidFill>
              </a:rPr>
              <a:t>pomoćnika učenicima s teškoćama u školskim aktivnostima tijekom odgojno-obrazovnog procesa u ustanovama i izvan-učioničkim oblicima nastave</a:t>
            </a:r>
            <a:r>
              <a:rPr lang="hr-HR" sz="2200" dirty="0" smtClean="0">
                <a:solidFill>
                  <a:srgbClr val="002060"/>
                </a:solidFill>
              </a:rPr>
              <a:t>:</a:t>
            </a:r>
          </a:p>
          <a:p>
            <a:pPr marL="114300" indent="-457200" algn="just">
              <a:buFont typeface="+mj-lt"/>
              <a:buAutoNum type="alphaLcParenR" startAt="3"/>
            </a:pPr>
            <a:endParaRPr lang="hr-HR" sz="2200" dirty="0">
              <a:solidFill>
                <a:srgbClr val="002060"/>
              </a:solidFill>
            </a:endParaRPr>
          </a:p>
          <a:p>
            <a:pPr marL="0" indent="0" algn="just">
              <a:buNone/>
            </a:pPr>
            <a:r>
              <a:rPr lang="hr-HR" sz="1800" b="1" i="1" u="sng" dirty="0" smtClean="0">
                <a:solidFill>
                  <a:srgbClr val="002060"/>
                </a:solidFill>
              </a:rPr>
              <a:t>Aktivnosti koje se moraju provoditi</a:t>
            </a:r>
            <a:endParaRPr lang="hr-HR" sz="1800" b="1" dirty="0" smtClean="0">
              <a:solidFill>
                <a:srgbClr val="002060"/>
              </a:solidFill>
            </a:endParaRPr>
          </a:p>
          <a:p>
            <a:pPr>
              <a:buFont typeface="Wingdings" panose="05000000000000000000" pitchFamily="2" charset="2"/>
              <a:buChar char="ü"/>
            </a:pPr>
            <a:r>
              <a:rPr lang="hr-HR" sz="1800" i="1" dirty="0">
                <a:solidFill>
                  <a:srgbClr val="002060"/>
                </a:solidFill>
              </a:rPr>
              <a:t>pomoć u učenju</a:t>
            </a:r>
          </a:p>
          <a:p>
            <a:pPr>
              <a:buFont typeface="Wingdings" panose="05000000000000000000" pitchFamily="2" charset="2"/>
              <a:buChar char="ü"/>
            </a:pPr>
            <a:r>
              <a:rPr lang="hr-HR" sz="1800" i="1" dirty="0" smtClean="0">
                <a:solidFill>
                  <a:srgbClr val="002060"/>
                </a:solidFill>
              </a:rPr>
              <a:t>pomoć </a:t>
            </a:r>
            <a:r>
              <a:rPr lang="hr-HR" sz="1800" i="1" dirty="0">
                <a:solidFill>
                  <a:srgbClr val="002060"/>
                </a:solidFill>
              </a:rPr>
              <a:t>u komunikaciji/socijalnoj uključenosti</a:t>
            </a:r>
          </a:p>
          <a:p>
            <a:pPr>
              <a:buFont typeface="Wingdings" panose="05000000000000000000" pitchFamily="2" charset="2"/>
              <a:buChar char="ü"/>
            </a:pPr>
            <a:r>
              <a:rPr lang="hr-HR" sz="1800" i="1" dirty="0" smtClean="0">
                <a:solidFill>
                  <a:srgbClr val="002060"/>
                </a:solidFill>
              </a:rPr>
              <a:t>pomoć </a:t>
            </a:r>
            <a:r>
              <a:rPr lang="hr-HR" sz="1800" i="1" dirty="0">
                <a:solidFill>
                  <a:srgbClr val="002060"/>
                </a:solidFill>
              </a:rPr>
              <a:t>u obavljanju školskih aktivnosti i zadataka</a:t>
            </a:r>
          </a:p>
          <a:p>
            <a:pPr algn="just">
              <a:buFont typeface="Wingdings" panose="05000000000000000000" pitchFamily="2" charset="2"/>
              <a:buChar char="ü"/>
            </a:pPr>
            <a:endParaRPr lang="hr-HR" sz="1800" dirty="0">
              <a:solidFill>
                <a:srgbClr val="002060"/>
              </a:solidFill>
            </a:endParaRPr>
          </a:p>
          <a:p>
            <a:pPr marL="0" algn="just">
              <a:buNone/>
            </a:pPr>
            <a:endParaRPr lang="hr-HR" sz="2100" dirty="0">
              <a:solidFill>
                <a:srgbClr val="002060"/>
              </a:solidFill>
            </a:endParaRPr>
          </a:p>
        </p:txBody>
      </p:sp>
      <p:sp>
        <p:nvSpPr>
          <p:cNvPr id="4" name="Title 1"/>
          <p:cNvSpPr>
            <a:spLocks noGrp="1"/>
          </p:cNvSpPr>
          <p:nvPr>
            <p:ph type="title"/>
          </p:nvPr>
        </p:nvSpPr>
        <p:spPr>
          <a:xfrm>
            <a:off x="1748952" y="476672"/>
            <a:ext cx="6948773" cy="936104"/>
          </a:xfrm>
        </p:spPr>
        <p:txBody>
          <a:bodyPr>
            <a:normAutofit/>
          </a:bodyPr>
          <a:lstStyle/>
          <a:p>
            <a:r>
              <a:rPr lang="hr-HR" sz="3200" dirty="0">
                <a:solidFill>
                  <a:srgbClr val="002060"/>
                </a:solidFill>
                <a:effectLst>
                  <a:outerShdw blurRad="38100" dist="38100" dir="2700000" algn="tl">
                    <a:srgbClr val="000000">
                      <a:alpha val="43137"/>
                    </a:srgbClr>
                  </a:outerShdw>
                </a:effectLst>
              </a:rPr>
              <a:t>Prihvatljive aktivnosti </a:t>
            </a:r>
            <a:r>
              <a:rPr lang="hr-HR" sz="3200" dirty="0" smtClean="0">
                <a:solidFill>
                  <a:srgbClr val="002060"/>
                </a:solidFill>
                <a:effectLst>
                  <a:outerShdw blurRad="38100" dist="38100" dir="2700000" algn="tl">
                    <a:srgbClr val="000000">
                      <a:alpha val="43137"/>
                    </a:srgbClr>
                  </a:outerShdw>
                </a:effectLst>
              </a:rPr>
              <a:t>IV. </a:t>
            </a:r>
            <a:r>
              <a:rPr lang="hr-HR" sz="3200" dirty="0">
                <a:solidFill>
                  <a:srgbClr val="002060"/>
                </a:solidFill>
                <a:effectLst>
                  <a:outerShdw blurRad="38100" dist="38100" dir="2700000" algn="tl">
                    <a:srgbClr val="000000">
                      <a:alpha val="43137"/>
                    </a:srgbClr>
                  </a:outerShdw>
                </a:effectLst>
              </a:rPr>
              <a:t>dio</a:t>
            </a:r>
            <a:endParaRPr lang="en-GB" sz="3200"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5641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76872"/>
            <a:ext cx="8229600" cy="4137323"/>
          </a:xfrm>
        </p:spPr>
        <p:txBody>
          <a:bodyPr>
            <a:normAutofit/>
          </a:bodyPr>
          <a:lstStyle/>
          <a:p>
            <a:pPr marL="514350" indent="-514350">
              <a:buFont typeface="+mj-lt"/>
              <a:buAutoNum type="arabicParenR" startAt="3"/>
            </a:pPr>
            <a:r>
              <a:rPr lang="hr-HR" sz="2800" b="1" dirty="0" smtClean="0">
                <a:solidFill>
                  <a:srgbClr val="002060"/>
                </a:solidFill>
              </a:rPr>
              <a:t>Aktivnosti </a:t>
            </a:r>
            <a:r>
              <a:rPr lang="hr-HR" sz="2800" b="1" dirty="0">
                <a:solidFill>
                  <a:srgbClr val="002060"/>
                </a:solidFill>
              </a:rPr>
              <a:t>povezane s informiranjem javnosti i  vidljivošću</a:t>
            </a:r>
          </a:p>
          <a:p>
            <a:pPr>
              <a:buFont typeface="Wingdings" panose="05000000000000000000" pitchFamily="2" charset="2"/>
              <a:buChar char="ü"/>
            </a:pPr>
            <a:r>
              <a:rPr lang="hr-HR" sz="2400" i="1" dirty="0" smtClean="0">
                <a:solidFill>
                  <a:srgbClr val="002060"/>
                </a:solidFill>
              </a:rPr>
              <a:t> </a:t>
            </a:r>
            <a:r>
              <a:rPr lang="hr-HR" sz="2000" i="1" dirty="0">
                <a:solidFill>
                  <a:srgbClr val="002060"/>
                </a:solidFill>
              </a:rPr>
              <a:t>različite vrste promidžbenih/informativnih </a:t>
            </a:r>
            <a:r>
              <a:rPr lang="hr-HR" sz="2000" i="1" dirty="0" smtClean="0">
                <a:solidFill>
                  <a:srgbClr val="002060"/>
                </a:solidFill>
              </a:rPr>
              <a:t>aktivnosti vezanih uz rad </a:t>
            </a:r>
            <a:r>
              <a:rPr lang="hr-HR" sz="2000" i="1" dirty="0">
                <a:solidFill>
                  <a:srgbClr val="002060"/>
                </a:solidFill>
              </a:rPr>
              <a:t>pomoćnika učenika s </a:t>
            </a:r>
            <a:r>
              <a:rPr lang="hr-HR" sz="2000" i="1" dirty="0" smtClean="0">
                <a:solidFill>
                  <a:srgbClr val="002060"/>
                </a:solidFill>
              </a:rPr>
              <a:t>teškoćama</a:t>
            </a:r>
          </a:p>
        </p:txBody>
      </p:sp>
      <p:sp>
        <p:nvSpPr>
          <p:cNvPr id="4" name="Title 1"/>
          <p:cNvSpPr>
            <a:spLocks noGrp="1"/>
          </p:cNvSpPr>
          <p:nvPr>
            <p:ph type="title"/>
          </p:nvPr>
        </p:nvSpPr>
        <p:spPr>
          <a:xfrm>
            <a:off x="1799691" y="476672"/>
            <a:ext cx="6732749" cy="936104"/>
          </a:xfrm>
        </p:spPr>
        <p:txBody>
          <a:bodyPr>
            <a:normAutofit/>
          </a:bodyPr>
          <a:lstStyle/>
          <a:p>
            <a:r>
              <a:rPr lang="hr-HR" sz="3200" dirty="0">
                <a:solidFill>
                  <a:srgbClr val="002060"/>
                </a:solidFill>
                <a:effectLst>
                  <a:outerShdw blurRad="38100" dist="38100" dir="2700000" algn="tl">
                    <a:srgbClr val="000000">
                      <a:alpha val="43137"/>
                    </a:srgbClr>
                  </a:outerShdw>
                </a:effectLst>
              </a:rPr>
              <a:t>Prihvatljive aktivnosti V</a:t>
            </a:r>
            <a:r>
              <a:rPr lang="hr-HR" sz="3200" dirty="0" smtClean="0">
                <a:solidFill>
                  <a:srgbClr val="002060"/>
                </a:solidFill>
                <a:effectLst>
                  <a:outerShdw blurRad="38100" dist="38100" dir="2700000" algn="tl">
                    <a:srgbClr val="000000">
                      <a:alpha val="43137"/>
                    </a:srgbClr>
                  </a:outerShdw>
                </a:effectLst>
              </a:rPr>
              <a:t>. </a:t>
            </a:r>
            <a:r>
              <a:rPr lang="hr-HR" sz="3200" dirty="0">
                <a:solidFill>
                  <a:srgbClr val="002060"/>
                </a:solidFill>
                <a:effectLst>
                  <a:outerShdw blurRad="38100" dist="38100" dir="2700000" algn="tl">
                    <a:srgbClr val="000000">
                      <a:alpha val="43137"/>
                    </a:srgbClr>
                  </a:outerShdw>
                </a:effectLst>
              </a:rPr>
              <a:t>dio</a:t>
            </a:r>
            <a:endParaRPr lang="en-GB" sz="3200" dirty="0">
              <a:solidFill>
                <a:schemeClr val="bg1">
                  <a:lumMod val="8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364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sz="4000" dirty="0" smtClean="0">
              <a:solidFill>
                <a:srgbClr val="002060"/>
              </a:solidFill>
              <a:effectLst>
                <a:outerShdw blurRad="38100" dist="38100" dir="2700000" algn="tl">
                  <a:srgbClr val="000000">
                    <a:alpha val="43137"/>
                  </a:srgbClr>
                </a:outerShdw>
              </a:effectLst>
            </a:endParaRPr>
          </a:p>
          <a:p>
            <a:pPr marL="0" indent="0" algn="ctr">
              <a:buNone/>
            </a:pPr>
            <a:endParaRPr lang="hr-HR" sz="4000" dirty="0" smtClean="0">
              <a:solidFill>
                <a:srgbClr val="002060"/>
              </a:solidFill>
              <a:effectLst>
                <a:outerShdw blurRad="38100" dist="38100" dir="2700000" algn="tl">
                  <a:srgbClr val="000000">
                    <a:alpha val="43137"/>
                  </a:srgbClr>
                </a:outerShdw>
              </a:effectLst>
            </a:endParaRPr>
          </a:p>
          <a:p>
            <a:pPr marL="0" indent="0" algn="ctr">
              <a:buNone/>
            </a:pPr>
            <a:r>
              <a:rPr lang="hr-HR" sz="4000" i="1" u="sng" dirty="0" smtClean="0">
                <a:solidFill>
                  <a:srgbClr val="002060"/>
                </a:solidFill>
              </a:rPr>
              <a:t>1</a:t>
            </a:r>
            <a:r>
              <a:rPr lang="hr-HR" sz="4000" i="1" u="sng" dirty="0">
                <a:solidFill>
                  <a:srgbClr val="002060"/>
                </a:solidFill>
              </a:rPr>
              <a:t>. Osnovne informacije</a:t>
            </a:r>
            <a:endParaRPr lang="hr-HR" i="1" u="sng" dirty="0">
              <a:solidFill>
                <a:srgbClr val="002060"/>
              </a:solidFill>
            </a:endParaRPr>
          </a:p>
        </p:txBody>
      </p:sp>
    </p:spTree>
    <p:extLst>
      <p:ext uri="{BB962C8B-B14F-4D97-AF65-F5344CB8AC3E}">
        <p14:creationId xmlns:p14="http://schemas.microsoft.com/office/powerpoint/2010/main" val="448471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348880"/>
            <a:ext cx="8229600" cy="4137323"/>
          </a:xfrm>
        </p:spPr>
        <p:txBody>
          <a:bodyPr>
            <a:normAutofit/>
          </a:bodyPr>
          <a:lstStyle/>
          <a:p>
            <a:pPr marL="571500" indent="-571500">
              <a:buFont typeface="+mj-lt"/>
              <a:buAutoNum type="arabicParenR" startAt="4"/>
            </a:pPr>
            <a:r>
              <a:rPr lang="hr-HR" sz="2800" b="1" dirty="0" smtClean="0">
                <a:solidFill>
                  <a:srgbClr val="002060"/>
                </a:solidFill>
              </a:rPr>
              <a:t>Aktivnosti </a:t>
            </a:r>
            <a:r>
              <a:rPr lang="hr-HR" sz="2800" b="1" dirty="0">
                <a:solidFill>
                  <a:srgbClr val="002060"/>
                </a:solidFill>
                <a:ea typeface="Calibri"/>
                <a:cs typeface="Times New Roman"/>
              </a:rPr>
              <a:t>senzibilizacije javnosti/dionika/lokalne zajednice</a:t>
            </a:r>
            <a:endParaRPr lang="hr-HR" sz="2800" b="1" dirty="0">
              <a:solidFill>
                <a:srgbClr val="002060"/>
              </a:solidFill>
            </a:endParaRPr>
          </a:p>
          <a:p>
            <a:pPr marL="0" indent="0">
              <a:buNone/>
            </a:pPr>
            <a:endParaRPr lang="hr-HR" sz="2400" dirty="0">
              <a:solidFill>
                <a:srgbClr val="002060"/>
              </a:solidFill>
            </a:endParaRPr>
          </a:p>
        </p:txBody>
      </p:sp>
      <p:sp>
        <p:nvSpPr>
          <p:cNvPr id="4" name="Title 1"/>
          <p:cNvSpPr>
            <a:spLocks noGrp="1"/>
          </p:cNvSpPr>
          <p:nvPr>
            <p:ph type="title"/>
          </p:nvPr>
        </p:nvSpPr>
        <p:spPr>
          <a:xfrm>
            <a:off x="2123728" y="548680"/>
            <a:ext cx="6192688"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Prihvatljive aktivnosti VI. dio</a:t>
            </a:r>
            <a:endParaRPr lang="en-GB" sz="32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7064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548680"/>
            <a:ext cx="6264696" cy="864096"/>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a:t>
            </a:r>
            <a:r>
              <a:rPr lang="hr-HR" sz="3200" dirty="0" smtClean="0">
                <a:solidFill>
                  <a:srgbClr val="002060"/>
                </a:solidFill>
                <a:effectLst>
                  <a:outerShdw blurRad="38100" dist="38100" dir="2700000" algn="tl">
                    <a:srgbClr val="000000">
                      <a:alpha val="43137"/>
                    </a:srgbClr>
                  </a:outerShdw>
                </a:effectLst>
              </a:rPr>
              <a:t>prihvatljive aktivnosti</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492896"/>
            <a:ext cx="8229600" cy="3024336"/>
          </a:xfrm>
        </p:spPr>
        <p:style>
          <a:lnRef idx="1">
            <a:schemeClr val="accent1"/>
          </a:lnRef>
          <a:fillRef idx="2">
            <a:schemeClr val="accent1"/>
          </a:fillRef>
          <a:effectRef idx="1">
            <a:schemeClr val="accent1"/>
          </a:effectRef>
          <a:fontRef idx="minor">
            <a:schemeClr val="dk1"/>
          </a:fontRef>
        </p:style>
        <p:txBody>
          <a:bodyPr>
            <a:normAutofit/>
          </a:bodyPr>
          <a:lstStyle/>
          <a:p>
            <a:pPr>
              <a:buFont typeface="Wingdings" panose="05000000000000000000" pitchFamily="2" charset="2"/>
              <a:buChar char="§"/>
            </a:pPr>
            <a:r>
              <a:rPr lang="hr-HR" sz="2600" i="1" dirty="0" smtClean="0">
                <a:solidFill>
                  <a:srgbClr val="002060"/>
                </a:solidFill>
              </a:rPr>
              <a:t>Projekti isključivo ili većinom usmjereni na pojedinačno sponzoriranje sudjelovanja na radionicama, seminarima, konferencijama, kongresima. </a:t>
            </a:r>
            <a:endParaRPr lang="hr-HR" sz="2600" i="1" dirty="0">
              <a:solidFill>
                <a:srgbClr val="002060"/>
              </a:solidFill>
            </a:endParaRPr>
          </a:p>
        </p:txBody>
      </p:sp>
    </p:spTree>
    <p:extLst>
      <p:ext uri="{BB962C8B-B14F-4D97-AF65-F5344CB8AC3E}">
        <p14:creationId xmlns:p14="http://schemas.microsoft.com/office/powerpoint/2010/main" val="4222959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83742" y="260648"/>
            <a:ext cx="6768751" cy="115212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Prihvatljivost troškova</a:t>
            </a:r>
            <a:endParaRPr lang="hr-HR" sz="3200" dirty="0"/>
          </a:p>
        </p:txBody>
      </p:sp>
      <p:sp>
        <p:nvSpPr>
          <p:cNvPr id="3" name="Rezervirano mjesto sadržaja 2"/>
          <p:cNvSpPr>
            <a:spLocks noGrp="1"/>
          </p:cNvSpPr>
          <p:nvPr>
            <p:ph idx="1"/>
          </p:nvPr>
        </p:nvSpPr>
        <p:spPr>
          <a:xfrm>
            <a:off x="457200" y="2143116"/>
            <a:ext cx="8229600" cy="4214842"/>
          </a:xfrm>
        </p:spPr>
        <p:txBody>
          <a:bodyPr>
            <a:normAutofit lnSpcReduction="10000"/>
          </a:bodyPr>
          <a:lstStyle/>
          <a:p>
            <a:pPr lvl="0">
              <a:buFont typeface="Wingdings" panose="05000000000000000000" pitchFamily="2" charset="2"/>
              <a:buChar char="ü"/>
            </a:pPr>
            <a:r>
              <a:rPr lang="sl-SI" sz="1800" dirty="0">
                <a:solidFill>
                  <a:srgbClr val="002060"/>
                </a:solidFill>
              </a:rPr>
              <a:t>neposredno povezani s provedbom projekta, u skladu s ciljevima projekta i definirani u Ugovoru o dodjeli bespovratnih sredstava,</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stvarno nastali od strane prijavitelja odnosno projektnih partnera te su o tome dostavljeni odgovarajući dokazi,</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nastali u razdoblju prihvatljivosti troškova (tj. za vrijeme trajanja projekta),</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dokazivi vjerodostojnim računima ili računovodstvenim dokumentima jednake dokazne vrijednosti, </a:t>
            </a:r>
            <a:endParaRPr lang="en-GB" sz="1800" dirty="0">
              <a:solidFill>
                <a:srgbClr val="002060"/>
              </a:solidFill>
            </a:endParaRPr>
          </a:p>
          <a:p>
            <a:pPr>
              <a:buFont typeface="Wingdings" panose="05000000000000000000" pitchFamily="2" charset="2"/>
              <a:buChar char="ü"/>
            </a:pPr>
            <a:r>
              <a:rPr lang="sl-SI" sz="1800" dirty="0">
                <a:solidFill>
                  <a:srgbClr val="002060"/>
                </a:solidFill>
              </a:rPr>
              <a:t>u skladu s važećim pravilima Zajednice i nacionalnim pravilima (poštovanje odredbi važećeg Zakona o javnoj nabavi (NN br. 90/11 i 83/13, 143/13) ili postupaka nabave za entitete koji nisu obveznici Zakona o javnoj nabavi (Prilog 5), Pravilnika o prihvatljivosti izdataka</a:t>
            </a:r>
            <a:r>
              <a:rPr lang="hr-HR" sz="1800" dirty="0">
                <a:solidFill>
                  <a:srgbClr val="002060"/>
                </a:solidFill>
              </a:rPr>
              <a:t>(NN br. 05/14)</a:t>
            </a:r>
            <a:r>
              <a:rPr lang="sl-SI" sz="1800" dirty="0">
                <a:solidFill>
                  <a:srgbClr val="002060"/>
                </a:solidFill>
              </a:rPr>
              <a:t>, pravila  informiranja javnosti i vidljivost itd</a:t>
            </a:r>
            <a:r>
              <a:rPr lang="sl-SI" sz="1800" dirty="0" smtClean="0">
                <a:solidFill>
                  <a:srgbClr val="002060"/>
                </a:solidFill>
              </a:rPr>
              <a:t>.).</a:t>
            </a:r>
            <a:endParaRPr lang="hr-HR" sz="1800" dirty="0">
              <a:solidFill>
                <a:srgbClr val="002060"/>
              </a:solidFill>
            </a:endParaRPr>
          </a:p>
          <a:p>
            <a:pPr marL="0" indent="0">
              <a:buNone/>
            </a:pPr>
            <a:endParaRPr lang="sl-SI" sz="1600" dirty="0" smtClean="0">
              <a:solidFill>
                <a:srgbClr val="002060"/>
              </a:solidFill>
            </a:endParaRPr>
          </a:p>
          <a:p>
            <a:pPr marL="0" indent="0">
              <a:buNone/>
            </a:pPr>
            <a:r>
              <a:rPr lang="sl-SI" sz="1800" i="1" dirty="0" smtClean="0">
                <a:solidFill>
                  <a:srgbClr val="002060"/>
                </a:solidFill>
              </a:rPr>
              <a:t>Prihvatljivi </a:t>
            </a:r>
            <a:r>
              <a:rPr lang="sl-SI" sz="1800" i="1" dirty="0">
                <a:solidFill>
                  <a:srgbClr val="002060"/>
                </a:solidFill>
              </a:rPr>
              <a:t>troškovi u odnosu na ciljeve projekta mogu biti </a:t>
            </a:r>
            <a:r>
              <a:rPr lang="sl-SI" sz="1800" b="1" i="1" dirty="0">
                <a:solidFill>
                  <a:srgbClr val="002060"/>
                </a:solidFill>
              </a:rPr>
              <a:t>izravni (neposredni) </a:t>
            </a:r>
            <a:r>
              <a:rPr lang="sl-SI" sz="1800" i="1" dirty="0">
                <a:solidFill>
                  <a:srgbClr val="002060"/>
                </a:solidFill>
              </a:rPr>
              <a:t>i </a:t>
            </a:r>
            <a:r>
              <a:rPr lang="sl-SI" sz="1800" b="1" i="1" dirty="0">
                <a:solidFill>
                  <a:srgbClr val="002060"/>
                </a:solidFill>
              </a:rPr>
              <a:t>neizravni (posredni)</a:t>
            </a:r>
            <a:r>
              <a:rPr lang="sl-SI" sz="1800" i="1" dirty="0">
                <a:solidFill>
                  <a:srgbClr val="002060"/>
                </a:solidFill>
              </a:rPr>
              <a:t> </a:t>
            </a:r>
            <a:r>
              <a:rPr lang="sl-SI" sz="1800" b="1" i="1" dirty="0">
                <a:solidFill>
                  <a:srgbClr val="002060"/>
                </a:solidFill>
              </a:rPr>
              <a:t>troškovi projekta</a:t>
            </a:r>
            <a:endParaRPr lang="hr-HR" sz="1800" i="1" dirty="0">
              <a:solidFill>
                <a:srgbClr val="00206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07705" y="476672"/>
            <a:ext cx="6480720" cy="864096"/>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 dio</a:t>
            </a:r>
            <a:endParaRPr lang="hr-HR" sz="3200" dirty="0">
              <a:solidFill>
                <a:srgbClr val="002060"/>
              </a:solidFill>
            </a:endParaRPr>
          </a:p>
        </p:txBody>
      </p:sp>
      <p:sp>
        <p:nvSpPr>
          <p:cNvPr id="3" name="Rezervirano mjesto sadržaja 2"/>
          <p:cNvSpPr>
            <a:spLocks noGrp="1"/>
          </p:cNvSpPr>
          <p:nvPr>
            <p:ph idx="1"/>
          </p:nvPr>
        </p:nvSpPr>
        <p:spPr>
          <a:xfrm>
            <a:off x="457200" y="2132856"/>
            <a:ext cx="8229600" cy="5010920"/>
          </a:xfrm>
        </p:spPr>
        <p:txBody>
          <a:bodyPr>
            <a:normAutofit fontScale="40000" lnSpcReduction="20000"/>
          </a:bodyPr>
          <a:lstStyle/>
          <a:p>
            <a:pPr marL="457200" lvl="0" indent="-457200">
              <a:buAutoNum type="arabicPeriod"/>
            </a:pPr>
            <a:r>
              <a:rPr lang="en-GB" sz="5000" b="1" dirty="0" err="1" smtClean="0">
                <a:solidFill>
                  <a:srgbClr val="002060"/>
                </a:solidFill>
                <a:cs typeface="Arial" panose="020B0604020202020204" pitchFamily="34" charset="0"/>
              </a:rPr>
              <a:t>Troškovi</a:t>
            </a:r>
            <a:r>
              <a:rPr lang="en-GB" sz="5000" b="1" dirty="0" smtClean="0">
                <a:solidFill>
                  <a:srgbClr val="002060"/>
                </a:solidFill>
                <a:cs typeface="Arial" panose="020B0604020202020204" pitchFamily="34" charset="0"/>
              </a:rPr>
              <a:t> </a:t>
            </a:r>
            <a:r>
              <a:rPr lang="en-GB" sz="5000" b="1" dirty="0" err="1" smtClean="0">
                <a:solidFill>
                  <a:srgbClr val="002060"/>
                </a:solidFill>
                <a:cs typeface="Arial" panose="020B0604020202020204" pitchFamily="34" charset="0"/>
              </a:rPr>
              <a:t>rada</a:t>
            </a:r>
            <a:r>
              <a:rPr lang="en-GB" sz="5000" b="1" dirty="0" smtClean="0">
                <a:solidFill>
                  <a:srgbClr val="002060"/>
                </a:solidFill>
                <a:cs typeface="Arial" panose="020B0604020202020204" pitchFamily="34" charset="0"/>
              </a:rPr>
              <a:t> </a:t>
            </a:r>
            <a:r>
              <a:rPr lang="hr-HR" sz="5000" b="1" dirty="0" smtClean="0">
                <a:solidFill>
                  <a:srgbClr val="002060"/>
                </a:solidFill>
                <a:cs typeface="Arial" panose="020B0604020202020204" pitchFamily="34" charset="0"/>
              </a:rPr>
              <a:t>osoba angažiranih </a:t>
            </a:r>
            <a:r>
              <a:rPr lang="en-GB" sz="5000" b="1" dirty="0" err="1" smtClean="0">
                <a:solidFill>
                  <a:srgbClr val="002060"/>
                </a:solidFill>
                <a:cs typeface="Arial" panose="020B0604020202020204" pitchFamily="34" charset="0"/>
              </a:rPr>
              <a:t>na</a:t>
            </a:r>
            <a:r>
              <a:rPr lang="en-GB" sz="5000" b="1" dirty="0" smtClean="0">
                <a:solidFill>
                  <a:srgbClr val="002060"/>
                </a:solidFill>
                <a:cs typeface="Arial" panose="020B0604020202020204" pitchFamily="34" charset="0"/>
              </a:rPr>
              <a:t> </a:t>
            </a:r>
            <a:r>
              <a:rPr lang="hr-HR" sz="5000" b="1" dirty="0" smtClean="0">
                <a:solidFill>
                  <a:srgbClr val="002060"/>
                </a:solidFill>
                <a:cs typeface="Arial" panose="020B0604020202020204" pitchFamily="34" charset="0"/>
              </a:rPr>
              <a:t>provedbi aktivnosti </a:t>
            </a:r>
            <a:r>
              <a:rPr lang="en-GB" sz="5000" b="1" dirty="0" err="1" smtClean="0">
                <a:solidFill>
                  <a:srgbClr val="002060"/>
                </a:solidFill>
                <a:cs typeface="Arial" panose="020B0604020202020204" pitchFamily="34" charset="0"/>
              </a:rPr>
              <a:t>projekt</a:t>
            </a:r>
            <a:r>
              <a:rPr lang="hr-HR" sz="5000" b="1" dirty="0" smtClean="0">
                <a:solidFill>
                  <a:srgbClr val="002060"/>
                </a:solidFill>
                <a:cs typeface="Arial" panose="020B0604020202020204" pitchFamily="34" charset="0"/>
              </a:rPr>
              <a:t>a</a:t>
            </a:r>
          </a:p>
          <a:p>
            <a:pPr marL="457200" lvl="0" indent="-457200">
              <a:buAutoNum type="arabicPeriod"/>
            </a:pPr>
            <a:endParaRPr lang="hr-HR" sz="2000" dirty="0" smtClean="0">
              <a:solidFill>
                <a:srgbClr val="002060"/>
              </a:solidFill>
            </a:endParaRPr>
          </a:p>
          <a:p>
            <a:pPr marL="742950" indent="-742950">
              <a:buFont typeface="+mj-lt"/>
              <a:buAutoNum type="alphaLcParenR"/>
            </a:pPr>
            <a:r>
              <a:rPr lang="sl-SI" sz="4500" b="1" i="1" dirty="0" smtClean="0">
                <a:solidFill>
                  <a:srgbClr val="002060"/>
                </a:solidFill>
              </a:rPr>
              <a:t>Troškovi plaća pomoćnika i troškovi vezani uz njihov rad:</a:t>
            </a:r>
            <a:r>
              <a:rPr lang="sl-SI" sz="4500" i="1" dirty="0" smtClean="0">
                <a:solidFill>
                  <a:srgbClr val="002060"/>
                </a:solidFill>
              </a:rPr>
              <a:t>cijena sata rada pomoćnika u iznosu od 25 kuna po satu (neto) i sva pripadajuća porezna davanja i doprinosi (minimalni fond sati rada pomoćnika koji je prihvatljiv za sufinanciranje sredstvima projekta iznosi 20 sati tjedno)  za neposredni rad s učenicima s teškoćama tijekom školske godine;</a:t>
            </a:r>
            <a:endParaRPr lang="hr-HR" sz="4500" dirty="0" smtClean="0">
              <a:solidFill>
                <a:srgbClr val="002060"/>
              </a:solidFill>
            </a:endParaRPr>
          </a:p>
          <a:p>
            <a:pPr marL="742950" indent="-742950">
              <a:buFont typeface="+mj-lt"/>
              <a:buAutoNum type="alphaLcParenR"/>
            </a:pPr>
            <a:r>
              <a:rPr lang="sl-SI" sz="4500" b="1" i="1" dirty="0" smtClean="0">
                <a:solidFill>
                  <a:srgbClr val="002060"/>
                </a:solidFill>
              </a:rPr>
              <a:t>Troškovi prijevoza angažiranih pomoćnika na projektu prema sljedećem izračunu</a:t>
            </a:r>
            <a:r>
              <a:rPr lang="sl-SI" sz="4500" i="1" dirty="0" smtClean="0">
                <a:solidFill>
                  <a:srgbClr val="002060"/>
                </a:solidFill>
              </a:rPr>
              <a:t>: troškovi prijevoza pomoćnika na posao i s posla planiraju se u iznosu do 400,00 kuna mjesečno, a odnose se na mjesni i međumjesni javni prijevoz. Ukoliko nema organiziranog javnog prijevoza, naknada za troškove prijevoza na posao i s posla pomoćnika utvrđuje se u visini cijene prijevoza koja je utvrđena na približno jednakim udaljenostima na kojima postoji organiziran prijevoz.</a:t>
            </a:r>
            <a:endParaRPr lang="hr-HR" sz="4500" dirty="0" smtClean="0">
              <a:solidFill>
                <a:srgbClr val="002060"/>
              </a:solidFill>
            </a:endParaRPr>
          </a:p>
          <a:p>
            <a:pPr marL="742950" indent="-742950">
              <a:buFont typeface="+mj-lt"/>
              <a:buAutoNum type="alphaLcParenR"/>
            </a:pPr>
            <a:r>
              <a:rPr lang="sl-SI" sz="4500" b="1" i="1" dirty="0" smtClean="0">
                <a:solidFill>
                  <a:srgbClr val="002060"/>
                </a:solidFill>
              </a:rPr>
              <a:t>Troškovi rada ostalih osoba angažiranih na provedbi aktivnosti projekta </a:t>
            </a:r>
            <a:r>
              <a:rPr lang="sl-SI" sz="4500" i="1" dirty="0" smtClean="0">
                <a:solidFill>
                  <a:srgbClr val="002060"/>
                </a:solidFill>
              </a:rPr>
              <a:t>(npr.</a:t>
            </a:r>
            <a:r>
              <a:rPr lang="hr-HR" sz="4500" i="1" dirty="0" smtClean="0">
                <a:solidFill>
                  <a:srgbClr val="002060"/>
                </a:solidFill>
              </a:rPr>
              <a:t>izvoditelja programa osposobljavanja ili realizacije poslova selekcije kandidata u slučaju kad je izvoditelj ustanova partnera prijavitelju projekta–realizacija programa (prema dolje navedenom cjeniku),  troškovi dnevnica, smještaja, putovanja itd.) </a:t>
            </a:r>
            <a:endParaRPr lang="hr-HR" sz="4500" dirty="0" smtClean="0">
              <a:solidFill>
                <a:srgbClr val="002060"/>
              </a:solidFill>
            </a:endParaRPr>
          </a:p>
          <a:p>
            <a:endParaRPr lang="hr-HR" sz="4200" dirty="0" smtClean="0"/>
          </a:p>
          <a:p>
            <a:endParaRPr lang="hr-H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1" y="620688"/>
            <a:ext cx="6264696" cy="72008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II. dio</a:t>
            </a:r>
            <a:endParaRPr lang="hr-HR" sz="3200" dirty="0"/>
          </a:p>
        </p:txBody>
      </p:sp>
      <p:sp>
        <p:nvSpPr>
          <p:cNvPr id="3" name="Rezervirano mjesto sadržaja 2"/>
          <p:cNvSpPr>
            <a:spLocks noGrp="1"/>
          </p:cNvSpPr>
          <p:nvPr>
            <p:ph idx="1"/>
          </p:nvPr>
        </p:nvSpPr>
        <p:spPr/>
        <p:txBody>
          <a:bodyPr>
            <a:normAutofit/>
          </a:bodyPr>
          <a:lstStyle/>
          <a:p>
            <a:pPr>
              <a:buNone/>
            </a:pPr>
            <a:endParaRPr lang="sl-SI" sz="2000" b="1" dirty="0" smtClean="0">
              <a:solidFill>
                <a:srgbClr val="002060"/>
              </a:solidFill>
            </a:endParaRPr>
          </a:p>
          <a:p>
            <a:pPr marL="457200" indent="-457200">
              <a:buFont typeface="+mj-lt"/>
              <a:buAutoNum type="arabicPeriod" startAt="2"/>
            </a:pPr>
            <a:r>
              <a:rPr lang="sl-SI" sz="2000" b="1" dirty="0" smtClean="0">
                <a:solidFill>
                  <a:srgbClr val="002060"/>
                </a:solidFill>
              </a:rPr>
              <a:t>Troškovi vanjskih usluga (neposredno vezanih uz projekt)</a:t>
            </a:r>
          </a:p>
          <a:p>
            <a:pPr>
              <a:buNone/>
            </a:pPr>
            <a:endParaRPr lang="hr-HR" sz="2400" b="1" dirty="0" smtClean="0">
              <a:solidFill>
                <a:srgbClr val="002060"/>
              </a:solidFill>
            </a:endParaRPr>
          </a:p>
          <a:p>
            <a:pPr lvl="0">
              <a:buFont typeface="Wingdings" panose="05000000000000000000" pitchFamily="2" charset="2"/>
              <a:buChar char="ü"/>
            </a:pPr>
            <a:r>
              <a:rPr lang="sl-SI" sz="1800" b="1" i="1" dirty="0" smtClean="0">
                <a:solidFill>
                  <a:srgbClr val="002060"/>
                </a:solidFill>
              </a:rPr>
              <a:t>usluge ostvarivanja programa uvođenja u rad pomoćnika </a:t>
            </a:r>
            <a:r>
              <a:rPr lang="sl-SI" sz="1800" i="1" dirty="0" smtClean="0">
                <a:solidFill>
                  <a:srgbClr val="002060"/>
                </a:solidFill>
              </a:rPr>
              <a:t>prema sljedećem izračunu: program uvođenja u rad pomoćnika(izvoditelj programa, materijali, kotizacija) planiraju se u iznosu do 1.500,00 kuna po pomoćniku i sukladno kriterijima programa navedenim pod točkom 4.2.3. Uputa.</a:t>
            </a:r>
            <a:endParaRPr lang="hr-HR" sz="1800" dirty="0" smtClean="0">
              <a:solidFill>
                <a:srgbClr val="002060"/>
              </a:solidFill>
            </a:endParaRPr>
          </a:p>
          <a:p>
            <a:pPr lvl="0">
              <a:buFont typeface="Wingdings" panose="05000000000000000000" pitchFamily="2" charset="2"/>
              <a:buChar char="ü"/>
            </a:pPr>
            <a:r>
              <a:rPr lang="sl-SI" sz="1800" b="1" i="1" dirty="0" smtClean="0">
                <a:solidFill>
                  <a:srgbClr val="002060"/>
                </a:solidFill>
              </a:rPr>
              <a:t>materijalni troškovi koji su potrebni za provedbu aktivnosti</a:t>
            </a:r>
            <a:r>
              <a:rPr lang="sl-SI" sz="1800" i="1" dirty="0" smtClean="0">
                <a:solidFill>
                  <a:srgbClr val="002060"/>
                </a:solidFill>
              </a:rPr>
              <a:t> (npr.troškovi oglasa za aktivnosti selekcije kandidata </a:t>
            </a:r>
            <a:r>
              <a:rPr lang="sl-SI" sz="1800" i="1" smtClean="0">
                <a:solidFill>
                  <a:srgbClr val="002060"/>
                </a:solidFill>
              </a:rPr>
              <a:t>za pomoćnike učenicima </a:t>
            </a:r>
            <a:r>
              <a:rPr lang="sl-SI" sz="1800" i="1" dirty="0" smtClean="0">
                <a:solidFill>
                  <a:srgbClr val="002060"/>
                </a:solidFill>
              </a:rPr>
              <a:t>s teškoćama)</a:t>
            </a:r>
            <a:endParaRPr lang="hr-HR" sz="1800" dirty="0" smtClean="0">
              <a:solidFill>
                <a:srgbClr val="002060"/>
              </a:solidFill>
            </a:endParaRPr>
          </a:p>
          <a:p>
            <a:endParaRPr lang="hr-H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548680"/>
            <a:ext cx="6408711" cy="792088"/>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III. dio</a:t>
            </a:r>
            <a:endParaRPr lang="hr-HR" sz="3200" dirty="0"/>
          </a:p>
        </p:txBody>
      </p:sp>
      <p:sp>
        <p:nvSpPr>
          <p:cNvPr id="3" name="Rezervirano mjesto sadržaja 2"/>
          <p:cNvSpPr>
            <a:spLocks noGrp="1"/>
          </p:cNvSpPr>
          <p:nvPr>
            <p:ph idx="1"/>
          </p:nvPr>
        </p:nvSpPr>
        <p:spPr>
          <a:xfrm>
            <a:off x="457200" y="2214554"/>
            <a:ext cx="8229600" cy="3911609"/>
          </a:xfrm>
        </p:spPr>
        <p:txBody>
          <a:bodyPr>
            <a:normAutofit/>
          </a:bodyPr>
          <a:lstStyle/>
          <a:p>
            <a:pPr marL="457200" indent="-457200">
              <a:buFont typeface="+mj-lt"/>
              <a:buAutoNum type="arabicPeriod" startAt="3"/>
            </a:pPr>
            <a:r>
              <a:rPr lang="sl-SI" sz="2000" b="1" dirty="0" smtClean="0">
                <a:solidFill>
                  <a:srgbClr val="002060"/>
                </a:solidFill>
              </a:rPr>
              <a:t>Troškovi vidljivosti i  informiranja javnosti o provedbi projekta:</a:t>
            </a:r>
          </a:p>
          <a:p>
            <a:pPr>
              <a:buNone/>
            </a:pPr>
            <a:endParaRPr lang="hr-HR" sz="2600" b="1"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organizacije promotivnih aktivnosti (npr. najam prostora, audio-vizualnih pomagala itd.); </a:t>
            </a:r>
            <a:endParaRPr lang="hr-HR" sz="1800" dirty="0" smtClean="0">
              <a:solidFill>
                <a:srgbClr val="002060"/>
              </a:solidFill>
            </a:endParaRPr>
          </a:p>
          <a:p>
            <a:pPr lvl="0">
              <a:buFont typeface="Wingdings" panose="05000000000000000000" pitchFamily="2" charset="2"/>
              <a:buChar char="ü"/>
            </a:pPr>
            <a:r>
              <a:rPr lang="sl-SI" sz="1800" i="1" dirty="0" smtClean="0">
                <a:solidFill>
                  <a:srgbClr val="002060"/>
                </a:solidFill>
              </a:rPr>
              <a:t>materijalni troškovi koji su potrebni za organizaciju okruglih stolova, tiskovnih konferencija (npr. promotivni materijali, pozivi, ugostiteljske usluge);</a:t>
            </a:r>
            <a:endParaRPr lang="hr-HR" sz="1800" dirty="0" smtClean="0">
              <a:solidFill>
                <a:srgbClr val="002060"/>
              </a:solidFill>
            </a:endParaRPr>
          </a:p>
          <a:p>
            <a:pPr lvl="0">
              <a:buFont typeface="Wingdings" panose="05000000000000000000" pitchFamily="2" charset="2"/>
              <a:buChar char="ü"/>
            </a:pPr>
            <a:r>
              <a:rPr lang="sl-SI" sz="1800" i="1" dirty="0" smtClean="0">
                <a:solidFill>
                  <a:srgbClr val="002060"/>
                </a:solidFill>
              </a:rPr>
              <a:t>priprema, oblikovanje, prijevod, tisak promotivnog materijala i dostava;</a:t>
            </a:r>
            <a:endParaRPr lang="hr-HR" sz="1800" dirty="0" smtClean="0">
              <a:solidFill>
                <a:srgbClr val="002060"/>
              </a:solidFill>
            </a:endParaRPr>
          </a:p>
          <a:p>
            <a:pPr lvl="0">
              <a:buFont typeface="Wingdings" panose="05000000000000000000" pitchFamily="2" charset="2"/>
              <a:buChar char="ü"/>
            </a:pPr>
            <a:r>
              <a:rPr lang="sl-SI" sz="1800" i="1" dirty="0" smtClean="0">
                <a:solidFill>
                  <a:srgbClr val="002060"/>
                </a:solidFill>
              </a:rPr>
              <a:t>uspostava i održavanje internetskih stranica;</a:t>
            </a:r>
            <a:endParaRPr lang="hr-HR" sz="1800"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oglasa, objava, odnosno zakupa medijskog prostora.</a:t>
            </a:r>
            <a:endParaRPr lang="hr-HR" sz="1800" dirty="0" smtClean="0">
              <a:solidFill>
                <a:srgbClr val="002060"/>
              </a:solidFill>
            </a:endParaRPr>
          </a:p>
          <a:p>
            <a:pPr>
              <a:buFont typeface="Wingdings" panose="05000000000000000000" pitchFamily="2" charset="2"/>
              <a:buChar char="ü"/>
            </a:pPr>
            <a:endParaRPr lang="hr-HR" sz="1800" dirty="0" smtClean="0">
              <a:solidFill>
                <a:srgbClr val="002060"/>
              </a:solidFill>
            </a:endParaRPr>
          </a:p>
          <a:p>
            <a:endParaRPr lang="hr-H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395424"/>
            <a:ext cx="6624735" cy="936104"/>
          </a:xfrm>
        </p:spPr>
        <p:txBody>
          <a:bodyPr>
            <a:noAutofit/>
          </a:bodyPr>
          <a:lstStyle/>
          <a:p>
            <a:r>
              <a:rPr lang="hr-HR" sz="2800" dirty="0" smtClean="0">
                <a:solidFill>
                  <a:srgbClr val="002060"/>
                </a:solidFill>
                <a:effectLst>
                  <a:outerShdw blurRad="38100" dist="38100" dir="2700000" algn="tl">
                    <a:srgbClr val="000000">
                      <a:alpha val="43137"/>
                    </a:srgbClr>
                  </a:outerShdw>
                </a:effectLst>
              </a:rPr>
              <a:t/>
            </a:r>
            <a:br>
              <a:rPr lang="hr-HR" sz="2800" dirty="0" smtClean="0">
                <a:solidFill>
                  <a:srgbClr val="002060"/>
                </a:solidFill>
                <a:effectLst>
                  <a:outerShdw blurRad="38100" dist="38100" dir="2700000" algn="tl">
                    <a:srgbClr val="000000">
                      <a:alpha val="43137"/>
                    </a:srgbClr>
                  </a:outerShdw>
                </a:effectLst>
              </a:rPr>
            </a:br>
            <a:r>
              <a:rPr lang="hr-HR" sz="3200" u="sng" dirty="0" smtClean="0">
                <a:solidFill>
                  <a:srgbClr val="002060"/>
                </a:solidFill>
                <a:effectLst>
                  <a:outerShdw blurRad="38100" dist="38100" dir="2700000" algn="tl">
                    <a:srgbClr val="000000">
                      <a:alpha val="43137"/>
                    </a:srgbClr>
                  </a:outerShdw>
                </a:effectLst>
                <a:latin typeface="+mn-lt"/>
              </a:rPr>
              <a:t>Neizravni troškovi I. dio</a:t>
            </a:r>
            <a:endParaRPr lang="en-GB" sz="3200" u="sng"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544" y="2492896"/>
            <a:ext cx="8507288" cy="4137323"/>
          </a:xfrm>
        </p:spPr>
        <p:txBody>
          <a:bodyPr>
            <a:normAutofit/>
          </a:bodyPr>
          <a:lstStyle/>
          <a:p>
            <a:pPr marL="0" indent="0">
              <a:buNone/>
            </a:pPr>
            <a:r>
              <a:rPr lang="hr-HR" sz="2000" b="1" u="sng" dirty="0" smtClean="0">
                <a:solidFill>
                  <a:srgbClr val="002060"/>
                </a:solidFill>
              </a:rPr>
              <a:t>Neizravni troškovi</a:t>
            </a:r>
            <a:r>
              <a:rPr lang="hr-HR" sz="2000" dirty="0" smtClean="0">
                <a:solidFill>
                  <a:srgbClr val="002060"/>
                </a:solidFill>
              </a:rPr>
              <a:t>             </a:t>
            </a:r>
            <a:r>
              <a:rPr lang="hr-HR" sz="2000" i="1" dirty="0" smtClean="0">
                <a:solidFill>
                  <a:srgbClr val="002060"/>
                </a:solidFill>
              </a:rPr>
              <a:t>operativni troškovi kojima je teško odrediti iznos</a:t>
            </a:r>
          </a:p>
          <a:p>
            <a:pPr marL="0" indent="0">
              <a:buNone/>
            </a:pPr>
            <a:r>
              <a:rPr lang="hr-HR" sz="2000" i="1" dirty="0" smtClean="0">
                <a:solidFill>
                  <a:srgbClr val="002060"/>
                </a:solidFill>
              </a:rPr>
              <a:t>		</a:t>
            </a:r>
            <a:r>
              <a:rPr lang="hr-HR" sz="2000" i="1" dirty="0">
                <a:solidFill>
                  <a:srgbClr val="002060"/>
                </a:solidFill>
              </a:rPr>
              <a:t> </a:t>
            </a:r>
            <a:r>
              <a:rPr lang="hr-HR" sz="2000" i="1" dirty="0" smtClean="0">
                <a:solidFill>
                  <a:srgbClr val="002060"/>
                </a:solidFill>
              </a:rPr>
              <a:t>             (npr. troškovi upravljanja, knjigovodstva, telefona, 			                vode…)</a:t>
            </a:r>
          </a:p>
          <a:p>
            <a:pPr marL="0" indent="0">
              <a:buNone/>
            </a:pPr>
            <a:r>
              <a:rPr lang="hr-HR" sz="2000" dirty="0" smtClean="0">
                <a:solidFill>
                  <a:srgbClr val="002060"/>
                </a:solidFill>
              </a:rPr>
              <a:t>			</a:t>
            </a:r>
            <a:r>
              <a:rPr lang="hr-HR" sz="2000" i="1" dirty="0" smtClean="0">
                <a:solidFill>
                  <a:srgbClr val="002060"/>
                </a:solidFill>
              </a:rPr>
              <a:t>temelje se na stvarnim troškovima</a:t>
            </a:r>
          </a:p>
          <a:p>
            <a:pPr marL="0" indent="0">
              <a:buNone/>
            </a:pPr>
            <a:r>
              <a:rPr lang="hr-HR" sz="2000" dirty="0" smtClean="0">
                <a:solidFill>
                  <a:srgbClr val="002060"/>
                </a:solidFill>
              </a:rPr>
              <a:t>			</a:t>
            </a:r>
            <a:r>
              <a:rPr lang="hr-HR" sz="2000" i="1" dirty="0" smtClean="0">
                <a:solidFill>
                  <a:srgbClr val="002060"/>
                </a:solidFill>
              </a:rPr>
              <a:t>prihvatljivi su u iznosu </a:t>
            </a:r>
            <a:r>
              <a:rPr lang="sl-SI" sz="2000" i="1" dirty="0" smtClean="0">
                <a:solidFill>
                  <a:srgbClr val="002060"/>
                </a:solidFill>
              </a:rPr>
              <a:t>do </a:t>
            </a:r>
            <a:r>
              <a:rPr lang="hr-HR" sz="2000" i="1" dirty="0" smtClean="0">
                <a:solidFill>
                  <a:srgbClr val="002060"/>
                </a:solidFill>
              </a:rPr>
              <a:t>10% </a:t>
            </a:r>
            <a:r>
              <a:rPr lang="sl-SI" sz="2000" i="1" dirty="0" smtClean="0">
                <a:solidFill>
                  <a:srgbClr val="002060"/>
                </a:solidFill>
              </a:rPr>
              <a:t>izravnih prihvatljivih 				troškova projekta</a:t>
            </a:r>
          </a:p>
          <a:p>
            <a:pPr marL="0" indent="0">
              <a:buNone/>
            </a:pPr>
            <a:endParaRPr lang="sl-SI" sz="2000" dirty="0" smtClean="0">
              <a:solidFill>
                <a:srgbClr val="002060"/>
              </a:solidFill>
            </a:endParaRPr>
          </a:p>
          <a:p>
            <a:pPr marL="0" indent="0">
              <a:buNone/>
            </a:pPr>
            <a:endParaRPr lang="sl-SI" sz="2000" dirty="0" smtClean="0">
              <a:solidFill>
                <a:srgbClr val="002060"/>
              </a:solidFill>
            </a:endParaRPr>
          </a:p>
          <a:p>
            <a:pPr marL="0" indent="0">
              <a:buNone/>
            </a:pPr>
            <a:endParaRPr lang="en-GB" sz="2000" dirty="0">
              <a:solidFill>
                <a:srgbClr val="002060"/>
              </a:solidFill>
            </a:endParaRPr>
          </a:p>
        </p:txBody>
      </p:sp>
      <p:sp>
        <p:nvSpPr>
          <p:cNvPr id="4" name="Right Arrow 3"/>
          <p:cNvSpPr/>
          <p:nvPr/>
        </p:nvSpPr>
        <p:spPr>
          <a:xfrm>
            <a:off x="2627784" y="254637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73016"/>
            <a:ext cx="4635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74" y="4000504"/>
            <a:ext cx="4635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3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96744"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Neizravni troškovi II. dio</a:t>
            </a:r>
            <a:endParaRPr lang="hr-HR" sz="3200" dirty="0"/>
          </a:p>
        </p:txBody>
      </p:sp>
      <p:sp>
        <p:nvSpPr>
          <p:cNvPr id="3" name="Rezervirano mjesto sadržaja 2"/>
          <p:cNvSpPr>
            <a:spLocks noGrp="1"/>
          </p:cNvSpPr>
          <p:nvPr>
            <p:ph idx="1"/>
          </p:nvPr>
        </p:nvSpPr>
        <p:spPr/>
        <p:txBody>
          <a:bodyPr>
            <a:normAutofit fontScale="55000" lnSpcReduction="20000"/>
          </a:bodyPr>
          <a:lstStyle/>
          <a:p>
            <a:pPr>
              <a:buNone/>
            </a:pPr>
            <a:r>
              <a:rPr lang="sl-SI" dirty="0" smtClean="0"/>
              <a:t> </a:t>
            </a:r>
            <a:r>
              <a:rPr lang="sl-SI" dirty="0" smtClean="0">
                <a:solidFill>
                  <a:srgbClr val="002060"/>
                </a:solidFill>
              </a:rPr>
              <a:t>Primjeri neizravnih troškova:</a:t>
            </a:r>
          </a:p>
          <a:p>
            <a:pPr>
              <a:buNone/>
            </a:pPr>
            <a:endParaRPr lang="hr-HR" dirty="0" smtClean="0">
              <a:solidFill>
                <a:srgbClr val="002060"/>
              </a:solidFill>
            </a:endParaRPr>
          </a:p>
          <a:p>
            <a:pPr marL="742950" indent="-742950">
              <a:buFont typeface="+mj-lt"/>
              <a:buAutoNum type="arabicPeriod"/>
            </a:pPr>
            <a:r>
              <a:rPr lang="sl-SI" sz="3300" b="1" i="1" dirty="0" smtClean="0">
                <a:solidFill>
                  <a:srgbClr val="002060"/>
                </a:solidFill>
              </a:rPr>
              <a:t>Troškovi upravljanja projektom (adminstrativno osoblje) </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plaće sa svim pripadajućim porezima i davanjima na plaću i iz plaće;</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vezani uz rad (prehrana, prijevoz, dnevnice za sastanke);</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naknade plaće za koje poslodavac ne može dobiti povrat </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iz drugih izvora (npr.bolovanje do 42 dana);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drugi osobni primici u skladu s važećim radnim zakonodavstvom (npr. regres).</a:t>
            </a:r>
            <a:endParaRPr lang="hr-HR" sz="2900" i="1" dirty="0" smtClean="0">
              <a:solidFill>
                <a:srgbClr val="002060"/>
              </a:solidFill>
            </a:endParaRPr>
          </a:p>
          <a:p>
            <a:pPr>
              <a:buNone/>
            </a:pPr>
            <a:r>
              <a:rPr lang="sl-SI" sz="2900" dirty="0" smtClean="0">
                <a:solidFill>
                  <a:srgbClr val="002060"/>
                </a:solidFill>
              </a:rPr>
              <a:t> </a:t>
            </a:r>
            <a:endParaRPr lang="hr-HR" sz="2900" dirty="0" smtClean="0">
              <a:solidFill>
                <a:srgbClr val="002060"/>
              </a:solidFill>
            </a:endParaRPr>
          </a:p>
          <a:p>
            <a:pPr marL="742950" indent="-742950">
              <a:buFont typeface="+mj-lt"/>
              <a:buAutoNum type="arabicPeriod" startAt="2"/>
            </a:pPr>
            <a:r>
              <a:rPr lang="sl-SI" sz="3300" b="1" i="1" dirty="0" smtClean="0">
                <a:solidFill>
                  <a:srgbClr val="002060"/>
                </a:solidFill>
              </a:rPr>
              <a:t>Troškovi nabave za upravljanje projektom</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administrativna oprema (uredski materijali, najam prostora i sl.);</a:t>
            </a:r>
            <a:endParaRPr lang="hr-HR" sz="2900" i="1" dirty="0" smtClean="0">
              <a:solidFill>
                <a:srgbClr val="002060"/>
              </a:solidFill>
            </a:endParaRPr>
          </a:p>
          <a:p>
            <a:endParaRPr lang="hr-HR" dirty="0" smtClean="0">
              <a:solidFill>
                <a:srgbClr val="002060"/>
              </a:solidFill>
            </a:endParaRPr>
          </a:p>
          <a:p>
            <a:pPr marL="742950" indent="-742950">
              <a:buFont typeface="+mj-lt"/>
              <a:buAutoNum type="arabicPeriod" startAt="3"/>
            </a:pPr>
            <a:r>
              <a:rPr lang="sl-SI" sz="3300" b="1" i="1" dirty="0" smtClean="0">
                <a:solidFill>
                  <a:srgbClr val="002060"/>
                </a:solidFill>
              </a:rPr>
              <a:t>Administrativni troškovi </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knjigovodstva;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čišćenja i održavanja;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režijski troškovi (telefon, voda, električna energija);</a:t>
            </a:r>
            <a:endParaRPr lang="hr-HR" sz="2900" i="1" dirty="0" smtClean="0">
              <a:solidFill>
                <a:srgbClr val="002060"/>
              </a:solidFill>
            </a:endParaRPr>
          </a:p>
          <a:p>
            <a:endParaRPr lang="hr-HR" dirty="0" smtClean="0"/>
          </a:p>
          <a:p>
            <a:endParaRPr lang="hr-H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274638"/>
            <a:ext cx="7056783"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Neprihvatljivi troškovi I. dio</a:t>
            </a:r>
            <a:endParaRPr lang="hr-HR" sz="3200" dirty="0"/>
          </a:p>
        </p:txBody>
      </p:sp>
      <p:sp>
        <p:nvSpPr>
          <p:cNvPr id="3" name="Rezervirano mjesto sadržaja 2"/>
          <p:cNvSpPr>
            <a:spLocks noGrp="1"/>
          </p:cNvSpPr>
          <p:nvPr>
            <p:ph idx="1"/>
          </p:nvPr>
        </p:nvSpPr>
        <p:spPr>
          <a:xfrm>
            <a:off x="457200" y="2348880"/>
            <a:ext cx="8229600" cy="3777283"/>
          </a:xfrm>
        </p:spPr>
        <p:txBody>
          <a:bodyPr>
            <a:normAutofit/>
          </a:bodyPr>
          <a:lstStyle/>
          <a:p>
            <a:pPr lvl="0">
              <a:buFont typeface="Wingdings" panose="05000000000000000000" pitchFamily="2" charset="2"/>
              <a:buChar char="ü"/>
            </a:pPr>
            <a:r>
              <a:rPr lang="sl-SI" sz="1800" i="1" dirty="0" smtClean="0">
                <a:solidFill>
                  <a:srgbClr val="002060"/>
                </a:solidFill>
              </a:rPr>
              <a:t>troškovi kupnje i gradnje nekretnina;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kupnje zemljišta;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neizravni troškovi koji premašuju vrijednost od 10% od izravnih prihvatljivih troškova projekta;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ulaganja u kapital ili kreditna ulaganja, jamstveni fondovi;</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porez na dodanu vrijednost (PDV) koji je povrativ;</a:t>
            </a:r>
            <a:endParaRPr lang="hr-HR" sz="1800" i="1" dirty="0" smtClean="0">
              <a:solidFill>
                <a:srgbClr val="002060"/>
              </a:solidFill>
            </a:endParaRPr>
          </a:p>
          <a:p>
            <a:pPr lvl="0">
              <a:buFont typeface="Wingdings" panose="05000000000000000000" pitchFamily="2" charset="2"/>
              <a:buChar char="ü"/>
            </a:pPr>
            <a:r>
              <a:rPr lang="hr-HR" sz="1800" i="1" dirty="0" smtClean="0">
                <a:solidFill>
                  <a:srgbClr val="002060"/>
                </a:solidFill>
              </a:rPr>
              <a:t>troškovi kupnje strojeva, opreme, namještaja;</a:t>
            </a:r>
          </a:p>
          <a:p>
            <a:pPr lvl="0">
              <a:buFont typeface="Wingdings" panose="05000000000000000000" pitchFamily="2" charset="2"/>
              <a:buChar char="ü"/>
            </a:pPr>
            <a:r>
              <a:rPr lang="sl-SI" sz="1800" i="1" dirty="0" smtClean="0">
                <a:solidFill>
                  <a:srgbClr val="002060"/>
                </a:solidFill>
              </a:rPr>
              <a:t>amortizacija strojeva, opreme i namještaja koji je bio kupljen iz javnih sredstava;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kamata na dug;</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kazne, financijske globe i troškovi sudskih sporova;</a:t>
            </a:r>
            <a:endParaRPr lang="hr-HR" sz="1800" i="1" dirty="0" smtClean="0">
              <a:solidFill>
                <a:srgbClr val="00206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274638"/>
            <a:ext cx="8496944"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Neprihvatljivi troškovi II. dio</a:t>
            </a:r>
            <a:endParaRPr lang="hr-HR" sz="3200" dirty="0"/>
          </a:p>
        </p:txBody>
      </p:sp>
      <p:sp>
        <p:nvSpPr>
          <p:cNvPr id="3" name="Rezervirano mjesto sadržaja 2"/>
          <p:cNvSpPr>
            <a:spLocks noGrp="1"/>
          </p:cNvSpPr>
          <p:nvPr>
            <p:ph idx="1"/>
          </p:nvPr>
        </p:nvSpPr>
        <p:spPr>
          <a:xfrm>
            <a:off x="457200" y="2143116"/>
            <a:ext cx="8229600" cy="4357718"/>
          </a:xfrm>
        </p:spPr>
        <p:txBody>
          <a:bodyPr>
            <a:normAutofit fontScale="77500" lnSpcReduction="20000"/>
          </a:bodyPr>
          <a:lstStyle/>
          <a:p>
            <a:pPr lvl="0">
              <a:buFont typeface="Wingdings" panose="05000000000000000000" pitchFamily="2" charset="2"/>
              <a:buChar char="ü"/>
            </a:pPr>
            <a:endParaRPr lang="sl-SI"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doprinosi za dobrovoljna zdravstvena ili mirovinska osiguranja koja nisu obvezna prema nacionalnom zakonodavstvu;</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plaćanje neoporezivih bonusa zaposlenima;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bankovne pristojbe za otvaranje i vođenje računa, naknade za financijske transfere i druge pristojbe u potpunosti financijske prirode;</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troškovi koji su već bili financirani iz javnih izvora odnosno troškovi koji se u razdoblju provedbe projekte financiraju iz drugih izvora;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kupnja rabljene opreme, strojeva i namještaja;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troškovi koji nisu predviđeni Ugovorom o dodjeli bespovratnih sredstava;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drugi troškovi koji nisu u neposrednoj povezanosti sa sadržajem i ciljevima projekta.</a:t>
            </a:r>
          </a:p>
          <a:p>
            <a:pPr marL="0" lvl="0" indent="0">
              <a:buNone/>
            </a:pPr>
            <a:endParaRPr lang="sl-SI" dirty="0" smtClean="0">
              <a:solidFill>
                <a:srgbClr val="002060"/>
              </a:solidFill>
            </a:endParaRPr>
          </a:p>
          <a:p>
            <a:pPr marL="0" indent="0">
              <a:buNone/>
            </a:pPr>
            <a:r>
              <a:rPr lang="sl-SI" sz="2900" b="1" i="1" dirty="0" smtClean="0">
                <a:solidFill>
                  <a:srgbClr val="002060"/>
                </a:solidFill>
              </a:rPr>
              <a:t>Napomena</a:t>
            </a:r>
            <a:r>
              <a:rPr lang="sl-SI" sz="2900" b="1" dirty="0" smtClean="0">
                <a:solidFill>
                  <a:srgbClr val="002060"/>
                </a:solidFill>
              </a:rPr>
              <a:t>: </a:t>
            </a:r>
            <a:r>
              <a:rPr lang="sl-SI" sz="2900" b="1" i="1" dirty="0" smtClean="0">
                <a:solidFill>
                  <a:srgbClr val="002060"/>
                </a:solidFill>
              </a:rPr>
              <a:t>Pored navedenog, nije dozvoljeno podugovaranje (nabava dobara, usluga, radova) samih prijavitelja ili partnera.</a:t>
            </a:r>
            <a:endParaRPr lang="hr-HR" sz="2900" b="1" i="1" dirty="0" smtClean="0">
              <a:solidFill>
                <a:srgbClr val="002060"/>
              </a:solidFill>
            </a:endParaRPr>
          </a:p>
          <a:p>
            <a:pPr>
              <a:buNone/>
            </a:pPr>
            <a:endParaRPr lang="hr-HR" sz="2900" dirty="0" smtClean="0"/>
          </a:p>
          <a:p>
            <a:pPr lvl="0"/>
            <a:endParaRPr lang="hr-HR" dirty="0" smtClean="0">
              <a:solidFill>
                <a:srgbClr val="002060"/>
              </a:solidFill>
            </a:endParaRPr>
          </a:p>
          <a:p>
            <a:endParaRPr lang="hr-HR" dirty="0" smtClean="0"/>
          </a:p>
          <a:p>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462381"/>
            <a:ext cx="5904655" cy="236353"/>
          </a:xfrm>
        </p:spPr>
        <p:txBody>
          <a:bodyPr>
            <a:noAutofit/>
          </a:bodyPr>
          <a:lstStyle/>
          <a:p>
            <a:r>
              <a:rPr lang="hr-HR" sz="3200" dirty="0">
                <a:solidFill>
                  <a:srgbClr val="002060"/>
                </a:solidFill>
                <a:effectLst>
                  <a:outerShdw blurRad="38100" dist="38100" dir="2700000" algn="tl">
                    <a:srgbClr val="000000">
                      <a:alpha val="43137"/>
                    </a:srgbClr>
                  </a:outerShdw>
                </a:effectLst>
              </a:rPr>
              <a:t>Programski okvir 2007-2013</a:t>
            </a:r>
            <a:br>
              <a:rPr lang="hr-HR" sz="3200" dirty="0">
                <a:solidFill>
                  <a:srgbClr val="002060"/>
                </a:solidFill>
                <a:effectLst>
                  <a:outerShdw blurRad="38100" dist="38100" dir="2700000" algn="tl">
                    <a:srgbClr val="000000">
                      <a:alpha val="43137"/>
                    </a:srgbClr>
                  </a:outerShdw>
                </a:effectLst>
              </a:rPr>
            </a:br>
            <a:endParaRPr lang="hr-HR" sz="3200" dirty="0">
              <a:solidFill>
                <a:srgbClr val="002060"/>
              </a:solidFill>
              <a:effectLst>
                <a:outerShdw blurRad="38100" dist="38100" dir="2700000" algn="tl">
                  <a:srgbClr val="000000">
                    <a:alpha val="43137"/>
                  </a:srgbClr>
                </a:outerShdw>
              </a:effectLst>
            </a:endParaRPr>
          </a:p>
        </p:txBody>
      </p:sp>
      <p:sp>
        <p:nvSpPr>
          <p:cNvPr id="4" name="Oval 3"/>
          <p:cNvSpPr/>
          <p:nvPr/>
        </p:nvSpPr>
        <p:spPr>
          <a:xfrm>
            <a:off x="4644008" y="2202790"/>
            <a:ext cx="3096344" cy="70735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EU Kohezijska politika</a:t>
            </a:r>
            <a:endParaRPr lang="hr-HR" dirty="0"/>
          </a:p>
        </p:txBody>
      </p:sp>
      <p:sp>
        <p:nvSpPr>
          <p:cNvPr id="5" name="Oval 4"/>
          <p:cNvSpPr/>
          <p:nvPr/>
        </p:nvSpPr>
        <p:spPr>
          <a:xfrm>
            <a:off x="3774568" y="4135940"/>
            <a:ext cx="1517512" cy="785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Kohezijski fond</a:t>
            </a:r>
            <a:endParaRPr lang="hr-HR" dirty="0"/>
          </a:p>
        </p:txBody>
      </p:sp>
      <p:sp>
        <p:nvSpPr>
          <p:cNvPr id="6" name="Oval 5"/>
          <p:cNvSpPr/>
          <p:nvPr/>
        </p:nvSpPr>
        <p:spPr>
          <a:xfrm>
            <a:off x="5400092" y="4077072"/>
            <a:ext cx="1404156" cy="8441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smtClean="0"/>
              <a:t>Europski fond za regionalni razvoj</a:t>
            </a:r>
            <a:endParaRPr lang="hr-HR" sz="1200" dirty="0"/>
          </a:p>
        </p:txBody>
      </p:sp>
      <p:sp>
        <p:nvSpPr>
          <p:cNvPr id="7" name="Oval 6"/>
          <p:cNvSpPr/>
          <p:nvPr/>
        </p:nvSpPr>
        <p:spPr>
          <a:xfrm>
            <a:off x="7092279" y="4077072"/>
            <a:ext cx="1428291" cy="8441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ESF</a:t>
            </a:r>
            <a:endParaRPr lang="hr-HR" dirty="0"/>
          </a:p>
        </p:txBody>
      </p:sp>
      <p:sp>
        <p:nvSpPr>
          <p:cNvPr id="8" name="Down Arrow 7"/>
          <p:cNvSpPr/>
          <p:nvPr/>
        </p:nvSpPr>
        <p:spPr>
          <a:xfrm>
            <a:off x="5724128" y="3293149"/>
            <a:ext cx="792088" cy="499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3906714" y="5042508"/>
            <a:ext cx="4613856" cy="41212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Nacionalni strateški referentni okvir</a:t>
            </a:r>
            <a:endParaRPr lang="hr-HR" dirty="0">
              <a:solidFill>
                <a:srgbClr val="002060"/>
              </a:solidFill>
            </a:endParaRPr>
          </a:p>
        </p:txBody>
      </p:sp>
      <p:sp>
        <p:nvSpPr>
          <p:cNvPr id="10" name="Rounded Rectangle 9"/>
          <p:cNvSpPr/>
          <p:nvPr/>
        </p:nvSpPr>
        <p:spPr>
          <a:xfrm>
            <a:off x="816885" y="2340639"/>
            <a:ext cx="2016224" cy="929457"/>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Strategija Vladinih programa</a:t>
            </a:r>
            <a:endParaRPr lang="hr-HR" dirty="0"/>
          </a:p>
        </p:txBody>
      </p:sp>
      <p:sp>
        <p:nvSpPr>
          <p:cNvPr id="11" name="Rectangle 10"/>
          <p:cNvSpPr/>
          <p:nvPr/>
        </p:nvSpPr>
        <p:spPr>
          <a:xfrm>
            <a:off x="841599" y="3733481"/>
            <a:ext cx="2014228" cy="95573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Strateški okvir za razvoj 2006-2013</a:t>
            </a:r>
            <a:endParaRPr lang="hr-HR" dirty="0"/>
          </a:p>
        </p:txBody>
      </p:sp>
      <p:cxnSp>
        <p:nvCxnSpPr>
          <p:cNvPr id="13" name="Straight Arrow Connector 12"/>
          <p:cNvCxnSpPr/>
          <p:nvPr/>
        </p:nvCxnSpPr>
        <p:spPr>
          <a:xfrm flipH="1">
            <a:off x="2978447" y="5454634"/>
            <a:ext cx="988868" cy="609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owchart: Punched Tape 15"/>
          <p:cNvSpPr/>
          <p:nvPr/>
        </p:nvSpPr>
        <p:spPr>
          <a:xfrm>
            <a:off x="1928084" y="6082438"/>
            <a:ext cx="1405572" cy="711696"/>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OP Promet</a:t>
            </a:r>
            <a:endParaRPr lang="hr-HR" dirty="0">
              <a:solidFill>
                <a:srgbClr val="002060"/>
              </a:solidFill>
            </a:endParaRPr>
          </a:p>
        </p:txBody>
      </p:sp>
      <p:sp>
        <p:nvSpPr>
          <p:cNvPr id="17" name="Flowchart: Punched Tape 16"/>
          <p:cNvSpPr/>
          <p:nvPr/>
        </p:nvSpPr>
        <p:spPr>
          <a:xfrm>
            <a:off x="3595595" y="6136326"/>
            <a:ext cx="1599575" cy="634042"/>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OP Okoliš</a:t>
            </a:r>
            <a:endParaRPr lang="hr-HR" dirty="0">
              <a:solidFill>
                <a:srgbClr val="002060"/>
              </a:solidFill>
            </a:endParaRPr>
          </a:p>
        </p:txBody>
      </p:sp>
      <p:sp>
        <p:nvSpPr>
          <p:cNvPr id="18" name="Flowchart: Punched Tape 17"/>
          <p:cNvSpPr/>
          <p:nvPr/>
        </p:nvSpPr>
        <p:spPr>
          <a:xfrm>
            <a:off x="5487980" y="6113307"/>
            <a:ext cx="1480409" cy="711696"/>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solidFill>
                  <a:srgbClr val="002060"/>
                </a:solidFill>
              </a:rPr>
              <a:t>OP Regionalna konkurentnost</a:t>
            </a:r>
            <a:endParaRPr lang="hr-HR" sz="1400" dirty="0">
              <a:solidFill>
                <a:srgbClr val="002060"/>
              </a:solidFill>
            </a:endParaRPr>
          </a:p>
        </p:txBody>
      </p:sp>
      <p:cxnSp>
        <p:nvCxnSpPr>
          <p:cNvPr id="22" name="Straight Arrow Connector 21"/>
          <p:cNvCxnSpPr/>
          <p:nvPr/>
        </p:nvCxnSpPr>
        <p:spPr>
          <a:xfrm>
            <a:off x="4932040" y="5438178"/>
            <a:ext cx="0" cy="691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731510" y="5463894"/>
            <a:ext cx="396044" cy="772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092279" y="5480174"/>
            <a:ext cx="1008113" cy="6080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Flowchart: Punched Tape 18"/>
          <p:cNvSpPr/>
          <p:nvPr/>
        </p:nvSpPr>
        <p:spPr>
          <a:xfrm>
            <a:off x="7232846" y="6088174"/>
            <a:ext cx="1557645" cy="705960"/>
          </a:xfrm>
          <a:prstGeom prst="flowChartPunchedTape">
            <a:avLst/>
          </a:prstGeom>
          <a:solidFill>
            <a:schemeClr val="bg1">
              <a:lumMod val="65000"/>
            </a:schemeClr>
          </a:solidFill>
          <a:ln>
            <a:solidFill>
              <a:srgbClr val="FF0000"/>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solidFill>
                  <a:srgbClr val="002060"/>
                </a:solidFill>
              </a:rPr>
              <a:t>OP Razvoj ljudskih potencijala</a:t>
            </a:r>
            <a:endParaRPr lang="hr-HR" sz="1400" dirty="0">
              <a:solidFill>
                <a:srgbClr val="002060"/>
              </a:solidFill>
            </a:endParaRPr>
          </a:p>
        </p:txBody>
      </p:sp>
    </p:spTree>
    <p:extLst>
      <p:ext uri="{BB962C8B-B14F-4D97-AF65-F5344CB8AC3E}">
        <p14:creationId xmlns:p14="http://schemas.microsoft.com/office/powerpoint/2010/main" val="3692744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138138"/>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Prihodi od projektnih aktivnosti</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Rezervirano mjesto sadržaja 2"/>
          <p:cNvSpPr>
            <a:spLocks noGrp="1"/>
          </p:cNvSpPr>
          <p:nvPr>
            <p:ph idx="1"/>
          </p:nvPr>
        </p:nvSpPr>
        <p:spPr>
          <a:xfrm>
            <a:off x="457200" y="2786057"/>
            <a:ext cx="8229600" cy="3143273"/>
          </a:xfrm>
        </p:spPr>
        <p:txBody>
          <a:bodyPr>
            <a:normAutofit fontScale="92500" lnSpcReduction="20000"/>
          </a:bodyPr>
          <a:lstStyle/>
          <a:p>
            <a:pPr>
              <a:buFont typeface="Wingdings" panose="05000000000000000000" pitchFamily="2" charset="2"/>
              <a:buChar char="ü"/>
            </a:pPr>
            <a:r>
              <a:rPr lang="hr-HR" sz="2200" i="1" dirty="0" smtClean="0">
                <a:solidFill>
                  <a:srgbClr val="002060"/>
                </a:solidFill>
              </a:rPr>
              <a:t>Projekt ne smije ostvarivati prihode od projektnih aktivnosti. </a:t>
            </a:r>
          </a:p>
          <a:p>
            <a:pPr>
              <a:buFont typeface="Wingdings" panose="05000000000000000000" pitchFamily="2" charset="2"/>
              <a:buChar char="ü"/>
            </a:pPr>
            <a:endParaRPr lang="hr-HR" sz="2200" i="1" dirty="0" smtClean="0">
              <a:solidFill>
                <a:srgbClr val="002060"/>
              </a:solidFill>
            </a:endParaRPr>
          </a:p>
          <a:p>
            <a:pPr>
              <a:buFont typeface="Wingdings" panose="05000000000000000000" pitchFamily="2" charset="2"/>
              <a:buChar char="ü"/>
            </a:pPr>
            <a:r>
              <a:rPr lang="hr-HR" sz="2200" i="1" dirty="0" smtClean="0">
                <a:solidFill>
                  <a:srgbClr val="002060"/>
                </a:solidFill>
              </a:rPr>
              <a:t>Nije dopušteno ciljnim skupinama naplaćivati sudjelovanje u projektnim aktivnostima, niti u sklopu projekta pružati bilo kakve usluge koje se naplaćuju. </a:t>
            </a:r>
          </a:p>
          <a:p>
            <a:pPr marL="0" indent="0">
              <a:buNone/>
            </a:pPr>
            <a:endParaRPr lang="hr-HR" sz="2200" i="1" dirty="0" smtClean="0">
              <a:solidFill>
                <a:srgbClr val="002060"/>
              </a:solidFill>
            </a:endParaRPr>
          </a:p>
          <a:p>
            <a:pPr>
              <a:buFont typeface="Wingdings" panose="05000000000000000000" pitchFamily="2" charset="2"/>
              <a:buChar char="ü"/>
            </a:pPr>
            <a:r>
              <a:rPr lang="hr-HR" sz="2200" i="1" dirty="0" smtClean="0">
                <a:solidFill>
                  <a:srgbClr val="002060"/>
                </a:solidFill>
              </a:rPr>
              <a:t>Ako tijekom provedbe projekta dođe do ostvarenja određenih prihoda od aktivnosti,korisnik projekta isto je dužan prijaviti Agenciji za strukovno obrazovanje i obrazovanje odraslih (PT2), a ukupan iznos bespovratnih sredstava bit će umanjen za iznos ostvarenih prihoda na temelju podnesenog završnog izvješća.</a:t>
            </a:r>
          </a:p>
          <a:p>
            <a:endParaRPr lang="hr-H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hr-HR" sz="3600" b="0" i="1" u="sng" dirty="0" smtClean="0">
                <a:solidFill>
                  <a:srgbClr val="002060"/>
                </a:solidFill>
                <a:latin typeface="Calibri (Body)"/>
              </a:rPr>
              <a:t>iv. Postupak prijave</a:t>
            </a:r>
            <a:endParaRPr lang="hr-HR" sz="3600" b="0" i="1" u="sng" dirty="0">
              <a:solidFill>
                <a:srgbClr val="002060"/>
              </a:solidFill>
              <a:latin typeface="Calibri (Body)"/>
            </a:endParaRPr>
          </a:p>
        </p:txBody>
      </p:sp>
    </p:spTree>
    <p:extLst>
      <p:ext uri="{BB962C8B-B14F-4D97-AF65-F5344CB8AC3E}">
        <p14:creationId xmlns:p14="http://schemas.microsoft.com/office/powerpoint/2010/main" val="35721256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780928"/>
            <a:ext cx="8219256" cy="2232247"/>
          </a:xfrm>
        </p:spPr>
        <p:txBody>
          <a:bodyPr>
            <a:normAutofit/>
          </a:bodyPr>
          <a:lstStyle/>
          <a:p>
            <a:pPr>
              <a:buFont typeface="Wingdings" panose="05000000000000000000" pitchFamily="2" charset="2"/>
              <a:buChar char="ü"/>
            </a:pPr>
            <a:r>
              <a:rPr lang="hr-HR" u="sng" dirty="0" smtClean="0">
                <a:solidFill>
                  <a:srgbClr val="002060"/>
                </a:solidFill>
              </a:rPr>
              <a:t>Hrvatski jezik!</a:t>
            </a:r>
          </a:p>
          <a:p>
            <a:pPr>
              <a:buFont typeface="Wingdings" panose="05000000000000000000" pitchFamily="2" charset="2"/>
              <a:buChar char="ü"/>
            </a:pPr>
            <a:r>
              <a:rPr lang="hr-HR" dirty="0" smtClean="0">
                <a:solidFill>
                  <a:srgbClr val="002060"/>
                </a:solidFill>
              </a:rPr>
              <a:t>Elektronički ispunjene prijave</a:t>
            </a:r>
          </a:p>
        </p:txBody>
      </p:sp>
    </p:spTree>
    <p:extLst>
      <p:ext uri="{BB962C8B-B14F-4D97-AF65-F5344CB8AC3E}">
        <p14:creationId xmlns:p14="http://schemas.microsoft.com/office/powerpoint/2010/main" val="26750525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30622"/>
            <a:ext cx="6624735" cy="1282154"/>
          </a:xfrm>
        </p:spPr>
        <p:txBody>
          <a:bodyPr>
            <a:noAutofit/>
          </a:bodyPr>
          <a:lstStyle/>
          <a:p>
            <a:r>
              <a:rPr lang="hr-HR" sz="3200" dirty="0" smtClean="0">
                <a:solidFill>
                  <a:srgbClr val="002060"/>
                </a:solidFill>
                <a:effectLst>
                  <a:outerShdw blurRad="38100" dist="38100" dir="2700000" algn="tl">
                    <a:srgbClr val="000000">
                      <a:alpha val="43137"/>
                    </a:srgbClr>
                  </a:outerShdw>
                </a:effectLst>
              </a:rPr>
              <a:t>Objava natječaja – potrebna dokumentacija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hr-HR" sz="2000" dirty="0" smtClean="0">
                <a:hlinkClick r:id="rId2"/>
              </a:rPr>
              <a:t>http://www.strukturnifondovi.hr/contest#page=1</a:t>
            </a:r>
            <a:endParaRPr lang="hr-HR" sz="2000" dirty="0" smtClean="0"/>
          </a:p>
          <a:p>
            <a:endParaRPr lang="hr-HR" dirty="0"/>
          </a:p>
        </p:txBody>
      </p:sp>
      <p:pic>
        <p:nvPicPr>
          <p:cNvPr id="4" name="Picture 3"/>
          <p:cNvPicPr>
            <a:picLocks noChangeAspect="1"/>
          </p:cNvPicPr>
          <p:nvPr/>
        </p:nvPicPr>
        <p:blipFill>
          <a:blip r:embed="rId3"/>
          <a:stretch>
            <a:fillRect/>
          </a:stretch>
        </p:blipFill>
        <p:spPr>
          <a:xfrm>
            <a:off x="971600" y="2420888"/>
            <a:ext cx="7128791" cy="4708201"/>
          </a:xfrm>
          <a:prstGeom prst="rect">
            <a:avLst/>
          </a:prstGeom>
        </p:spPr>
      </p:pic>
    </p:spTree>
    <p:extLst>
      <p:ext uri="{BB962C8B-B14F-4D97-AF65-F5344CB8AC3E}">
        <p14:creationId xmlns:p14="http://schemas.microsoft.com/office/powerpoint/2010/main" val="15481031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332656"/>
            <a:ext cx="6624735"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Potpuna prijava i dokumentacija</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2285992"/>
            <a:ext cx="8229600" cy="3840171"/>
          </a:xfrm>
        </p:spPr>
        <p:txBody>
          <a:bodyPr>
            <a:normAutofit/>
          </a:bodyPr>
          <a:lstStyle/>
          <a:p>
            <a:pPr>
              <a:buFont typeface="Wingdings" panose="05000000000000000000" pitchFamily="2" charset="2"/>
              <a:buChar char="ü"/>
            </a:pPr>
            <a:endParaRPr lang="hr-HR" sz="2200" dirty="0" smtClean="0">
              <a:solidFill>
                <a:srgbClr val="002060"/>
              </a:solidFill>
            </a:endParaRPr>
          </a:p>
          <a:p>
            <a:pPr>
              <a:buFont typeface="Wingdings" panose="05000000000000000000" pitchFamily="2" charset="2"/>
              <a:buChar char="ü"/>
            </a:pPr>
            <a:r>
              <a:rPr lang="hr-HR" sz="2200" dirty="0" smtClean="0">
                <a:solidFill>
                  <a:srgbClr val="002060"/>
                </a:solidFill>
              </a:rPr>
              <a:t>Prijavni obrazac A</a:t>
            </a:r>
          </a:p>
          <a:p>
            <a:pPr>
              <a:buFont typeface="Wingdings" panose="05000000000000000000" pitchFamily="2" charset="2"/>
              <a:buChar char="ü"/>
            </a:pPr>
            <a:r>
              <a:rPr lang="hr-HR" sz="2200" dirty="0" smtClean="0">
                <a:solidFill>
                  <a:srgbClr val="002060"/>
                </a:solidFill>
              </a:rPr>
              <a:t>Izjava prijavitelja/partnera o ispunjavanju i prihvaćanju uvjeta natječaja</a:t>
            </a:r>
          </a:p>
          <a:p>
            <a:pPr>
              <a:buFont typeface="Wingdings" panose="05000000000000000000" pitchFamily="2" charset="2"/>
              <a:buChar char="ü"/>
            </a:pPr>
            <a:r>
              <a:rPr lang="hr-HR" sz="2200" dirty="0" smtClean="0">
                <a:solidFill>
                  <a:srgbClr val="002060"/>
                </a:solidFill>
              </a:rPr>
              <a:t>Izjava o partnerstvu</a:t>
            </a:r>
          </a:p>
          <a:p>
            <a:pPr>
              <a:buFont typeface="Wingdings" panose="05000000000000000000" pitchFamily="2" charset="2"/>
              <a:buChar char="ü"/>
            </a:pPr>
            <a:r>
              <a:rPr lang="hr-HR" sz="2200" dirty="0" smtClean="0">
                <a:solidFill>
                  <a:srgbClr val="002060"/>
                </a:solidFill>
              </a:rPr>
              <a:t>Dokumentacija sukladno poglavlju 6.4. – provjera prihvatljivosti</a:t>
            </a:r>
          </a:p>
        </p:txBody>
      </p:sp>
    </p:spTree>
    <p:extLst>
      <p:ext uri="{BB962C8B-B14F-4D97-AF65-F5344CB8AC3E}">
        <p14:creationId xmlns:p14="http://schemas.microsoft.com/office/powerpoint/2010/main" val="3199486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14290"/>
            <a:ext cx="6624735" cy="1714512"/>
          </a:xfrm>
        </p:spPr>
        <p:txBody>
          <a:bodyPr>
            <a:normAutofit fontScale="90000"/>
          </a:bodyPr>
          <a:lstStyle/>
          <a:p>
            <a:r>
              <a:rPr lang="hr-HR" dirty="0" smtClean="0">
                <a:solidFill>
                  <a:srgbClr val="002060"/>
                </a:solidFill>
                <a:effectLst>
                  <a:outerShdw blurRad="38100" dist="38100" dir="2700000" algn="tl">
                    <a:srgbClr val="000000">
                      <a:alpha val="43137"/>
                    </a:srgbClr>
                  </a:outerShdw>
                </a:effectLst>
              </a:rPr>
              <a:t/>
            </a:r>
            <a:br>
              <a:rPr lang="hr-HR" dirty="0" smtClean="0">
                <a:solidFill>
                  <a:srgbClr val="002060"/>
                </a:solidFill>
                <a:effectLst>
                  <a:outerShdw blurRad="38100" dist="38100" dir="2700000" algn="tl">
                    <a:srgbClr val="000000">
                      <a:alpha val="43137"/>
                    </a:srgbClr>
                  </a:outerShdw>
                </a:effectLst>
              </a:rPr>
            </a:br>
            <a:r>
              <a:rPr lang="hr-HR" dirty="0" smtClean="0">
                <a:solidFill>
                  <a:srgbClr val="002060"/>
                </a:solidFill>
                <a:effectLst>
                  <a:outerShdw blurRad="38100" dist="38100" dir="2700000" algn="tl">
                    <a:srgbClr val="000000">
                      <a:alpha val="43137"/>
                    </a:srgbClr>
                  </a:outerShdw>
                </a:effectLst>
              </a:rPr>
              <a:t/>
            </a:r>
            <a:br>
              <a:rPr lang="hr-HR" dirty="0" smtClean="0">
                <a:solidFill>
                  <a:srgbClr val="002060"/>
                </a:solidFill>
                <a:effectLst>
                  <a:outerShdw blurRad="38100" dist="38100" dir="2700000" algn="tl">
                    <a:srgbClr val="000000">
                      <a:alpha val="43137"/>
                    </a:srgbClr>
                  </a:outerShdw>
                </a:effectLst>
              </a:rPr>
            </a:br>
            <a:r>
              <a:rPr lang="hr-HR" sz="3100" dirty="0" smtClean="0">
                <a:solidFill>
                  <a:srgbClr val="002060"/>
                </a:solidFill>
                <a:effectLst>
                  <a:outerShdw blurRad="38100" dist="38100" dir="2700000" algn="tl">
                    <a:srgbClr val="000000">
                      <a:alpha val="43137"/>
                    </a:srgbClr>
                  </a:outerShdw>
                </a:effectLst>
              </a:rPr>
              <a:t>Dokumentacija sukladno poglavlju 6.4. - Provjera prihvatljivosti</a:t>
            </a:r>
            <a:r>
              <a:rPr lang="hr-HR" sz="3600" dirty="0" smtClean="0">
                <a:solidFill>
                  <a:srgbClr val="002060"/>
                </a:solidFill>
                <a:effectLst>
                  <a:outerShdw blurRad="38100" dist="38100" dir="2700000" algn="tl">
                    <a:srgbClr val="000000">
                      <a:alpha val="43137"/>
                    </a:srgbClr>
                  </a:outerShdw>
                </a:effectLst>
              </a:rPr>
              <a:t/>
            </a:r>
            <a:br>
              <a:rPr lang="hr-HR" sz="3600" dirty="0" smtClean="0">
                <a:solidFill>
                  <a:srgbClr val="002060"/>
                </a:solidFill>
                <a:effectLst>
                  <a:outerShdw blurRad="38100" dist="38100" dir="2700000" algn="tl">
                    <a:srgbClr val="000000">
                      <a:alpha val="43137"/>
                    </a:srgbClr>
                  </a:outerShdw>
                </a:effectLst>
              </a:rPr>
            </a:br>
            <a:endParaRPr lang="hr-HR" sz="3600" dirty="0">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683568" y="2276872"/>
            <a:ext cx="8229600" cy="4786346"/>
          </a:xfrm>
        </p:spPr>
        <p:txBody>
          <a:bodyPr>
            <a:normAutofit/>
          </a:bodyPr>
          <a:lstStyle/>
          <a:p>
            <a:pPr>
              <a:buFont typeface="Wingdings" panose="05000000000000000000" pitchFamily="2" charset="2"/>
              <a:buChar char="ü"/>
            </a:pPr>
            <a:r>
              <a:rPr lang="hr-HR" sz="1800" dirty="0" smtClean="0">
                <a:solidFill>
                  <a:srgbClr val="002060"/>
                </a:solidFill>
              </a:rPr>
              <a:t>Statut ili drugi važeći akt o osnivanju i Izvadak iz sudskog registra,</a:t>
            </a:r>
          </a:p>
          <a:p>
            <a:pPr>
              <a:buFont typeface="Wingdings" panose="05000000000000000000" pitchFamily="2" charset="2"/>
              <a:buChar char="ü"/>
            </a:pPr>
            <a:r>
              <a:rPr lang="hr-HR" sz="1800" dirty="0" smtClean="0">
                <a:solidFill>
                  <a:srgbClr val="002060"/>
                </a:solidFill>
              </a:rPr>
              <a:t>Potvrda Porezne uprave o stanju duga koja ne smije biti starija od 30 dana računajući od datuma slanja prijave;</a:t>
            </a:r>
          </a:p>
          <a:p>
            <a:pPr>
              <a:buFont typeface="Wingdings" panose="05000000000000000000" pitchFamily="2" charset="2"/>
              <a:buChar char="ü"/>
            </a:pPr>
            <a:r>
              <a:rPr lang="hr-HR" sz="1800" dirty="0" smtClean="0">
                <a:solidFill>
                  <a:srgbClr val="002060"/>
                </a:solidFill>
              </a:rPr>
              <a:t>Izvod iz sudskog registra koji ne smije biti stariji od tri mjeseca računajući od datuma krajnjeg roka za dostavu projektnih prijedloga ili izjavu pod prisegom ili odgovarajuću izjavu osobe koja je po zakonu ovlaštena za zastupanje ispred nadležne sudske ili upravne vlasti (vidi </a:t>
            </a:r>
            <a:r>
              <a:rPr lang="hr-HR" sz="1800" dirty="0" err="1" smtClean="0">
                <a:solidFill>
                  <a:srgbClr val="002060"/>
                </a:solidFill>
              </a:rPr>
              <a:t>čl</a:t>
            </a:r>
            <a:r>
              <a:rPr lang="hr-HR" sz="1800" dirty="0" smtClean="0">
                <a:solidFill>
                  <a:srgbClr val="002060"/>
                </a:solidFill>
              </a:rPr>
              <a:t>. 68. st. 3 Zakon o javnoj nabavi (NN 90/11, 83/13, 114/13);.</a:t>
            </a:r>
          </a:p>
          <a:p>
            <a:pPr>
              <a:buFont typeface="Wingdings" panose="05000000000000000000" pitchFamily="2" charset="2"/>
              <a:buChar char="ü"/>
            </a:pPr>
            <a:r>
              <a:rPr lang="hr-HR" sz="1800" dirty="0" smtClean="0">
                <a:solidFill>
                  <a:srgbClr val="002060"/>
                </a:solidFill>
              </a:rPr>
              <a:t>Izjavu prijavitelja/partnera o ispunjavanju i prihvaćanju uvjeta natječaja (Obrazac 2.)</a:t>
            </a:r>
            <a:endParaRPr lang="hr-HR" sz="2000" dirty="0" smtClean="0">
              <a:solidFill>
                <a:srgbClr val="002060"/>
              </a:solidFill>
            </a:endParaRPr>
          </a:p>
          <a:p>
            <a:pPr marL="0">
              <a:buNone/>
            </a:pPr>
            <a:r>
              <a:rPr lang="hr-HR" sz="2000" i="1" u="sng" dirty="0" smtClean="0">
                <a:solidFill>
                  <a:srgbClr val="002060"/>
                </a:solidFill>
              </a:rPr>
              <a:t>Napomena:</a:t>
            </a:r>
            <a:r>
              <a:rPr lang="hr-HR" sz="2000" i="1" dirty="0" smtClean="0">
                <a:solidFill>
                  <a:srgbClr val="002060"/>
                </a:solidFill>
              </a:rPr>
              <a:t> Izvadak iz sudskog registra nisu dužni dostaviti prijavitelji koji se odnose na osnivače registrirane kao jedinice lokalne samouprave i područne (regionalne) samouprave.</a:t>
            </a:r>
          </a:p>
          <a:p>
            <a:endParaRPr lang="hr-HR" dirty="0">
              <a:solidFill>
                <a:srgbClr val="00206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082660"/>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Dodatna dokumentacija</a:t>
            </a:r>
            <a:endParaRPr lang="hr-HR" sz="3200" dirty="0">
              <a:solidFill>
                <a:srgbClr val="00206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988840"/>
            <a:ext cx="8229600" cy="5512126"/>
          </a:xfrm>
        </p:spPr>
        <p:txBody>
          <a:bodyPr>
            <a:noAutofit/>
          </a:bodyPr>
          <a:lstStyle/>
          <a:p>
            <a:pPr algn="just">
              <a:buFont typeface="Wingdings" panose="05000000000000000000" pitchFamily="2" charset="2"/>
              <a:buChar char="ü"/>
            </a:pPr>
            <a:r>
              <a:rPr lang="hr-HR" sz="1800" b="1" dirty="0" smtClean="0">
                <a:solidFill>
                  <a:srgbClr val="002060"/>
                </a:solidFill>
              </a:rPr>
              <a:t>Popis učenika/korisnika </a:t>
            </a:r>
            <a:r>
              <a:rPr lang="hr-HR" sz="1800" dirty="0" smtClean="0">
                <a:solidFill>
                  <a:srgbClr val="002060"/>
                </a:solidFill>
              </a:rPr>
              <a:t>kojima će se na razini pojedine odgojno-obrazovne ustanove pružati usluga pomoćnika u nastavi (razdioba po školi)</a:t>
            </a:r>
          </a:p>
          <a:p>
            <a:pPr algn="just">
              <a:buFont typeface="Wingdings" panose="05000000000000000000" pitchFamily="2" charset="2"/>
              <a:buChar char="ü"/>
            </a:pPr>
            <a:r>
              <a:rPr lang="hr-HR" sz="1800" b="1" dirty="0" smtClean="0">
                <a:solidFill>
                  <a:srgbClr val="002060"/>
                </a:solidFill>
              </a:rPr>
              <a:t>Presliku rješenja o primjerenom programu školovanja </a:t>
            </a:r>
            <a:r>
              <a:rPr lang="hr-HR" sz="1800" dirty="0" smtClean="0">
                <a:solidFill>
                  <a:srgbClr val="002060"/>
                </a:solidFill>
              </a:rPr>
              <a:t>za svakog učenika s teškoćama kojem će se osigurati pomoćnik ili, u  slučajevima kad se u obrazloženju rješenja ne navodi/e točka/e orijentacijske liste vrste i stupnjeva teškoća u razvoju iz koje se može iščitati o kojoj se vrsti teškoće/a kod pojedinog učenika radi,  bit će potrebno dostaviti </a:t>
            </a:r>
            <a:r>
              <a:rPr lang="hr-HR" sz="1800" u="sng" dirty="0" smtClean="0">
                <a:solidFill>
                  <a:srgbClr val="002060"/>
                </a:solidFill>
              </a:rPr>
              <a:t>mišljenje  povjerenstva o utvrđivanju psihofizičkog stanja djeteta ili nalaz i mišljenje prvostupanjskog tijela vještačenja,</a:t>
            </a:r>
            <a:r>
              <a:rPr lang="hr-HR" sz="1800" dirty="0" smtClean="0">
                <a:solidFill>
                  <a:srgbClr val="002060"/>
                </a:solidFill>
              </a:rPr>
              <a:t> </a:t>
            </a:r>
            <a:r>
              <a:rPr lang="hr-HR" sz="1800" dirty="0" err="1" smtClean="0">
                <a:solidFill>
                  <a:srgbClr val="002060"/>
                </a:solidFill>
              </a:rPr>
              <a:t>tj</a:t>
            </a:r>
            <a:r>
              <a:rPr lang="hr-HR" sz="1800" dirty="0" smtClean="0">
                <a:solidFill>
                  <a:srgbClr val="002060"/>
                </a:solidFill>
              </a:rPr>
              <a:t>. dokumentaciju  koja je prethodila donošenju rješenja, a u skladu s kriterijima ciljne skupine ovoga poziva.</a:t>
            </a:r>
          </a:p>
          <a:p>
            <a:pPr algn="just">
              <a:buFont typeface="Wingdings" panose="05000000000000000000" pitchFamily="2" charset="2"/>
              <a:buChar char="ü"/>
            </a:pPr>
            <a:r>
              <a:rPr lang="hr-HR" sz="1800" b="1" dirty="0" smtClean="0">
                <a:solidFill>
                  <a:srgbClr val="002060"/>
                </a:solidFill>
              </a:rPr>
              <a:t>Suglasnost roditelja </a:t>
            </a:r>
            <a:r>
              <a:rPr lang="hr-HR" sz="1800" dirty="0" smtClean="0">
                <a:solidFill>
                  <a:srgbClr val="002060"/>
                </a:solidFill>
              </a:rPr>
              <a:t>s uključivanjem pomoćnika u neposredan rad s njihovom djecom (za svako dijete koje je uključeno u popis učenika/korisnika s teškoćama kojima će se na razini pojedine ustanove pružati usluga pomoćnika– točka a)</a:t>
            </a:r>
          </a:p>
          <a:p>
            <a:pPr algn="just">
              <a:buFont typeface="Wingdings" panose="05000000000000000000" pitchFamily="2" charset="2"/>
              <a:buChar char="ü"/>
            </a:pPr>
            <a:r>
              <a:rPr lang="hr-HR" sz="1800" b="1" dirty="0" smtClean="0">
                <a:solidFill>
                  <a:srgbClr val="002060"/>
                </a:solidFill>
              </a:rPr>
              <a:t>Imenovanje koordinatora </a:t>
            </a:r>
            <a:r>
              <a:rPr lang="hr-HR" sz="1800" dirty="0" smtClean="0">
                <a:solidFill>
                  <a:srgbClr val="002060"/>
                </a:solidFill>
              </a:rPr>
              <a:t>iz reda stručnih suradnika škole – za svaku pojedinu školu za koju je izražena potreba za pomoćnicima u okviru pojedinog projektnog prijedloga</a:t>
            </a:r>
          </a:p>
          <a:p>
            <a:endParaRPr lang="hr-HR"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6552727" cy="1656184"/>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Prijavni obrazac A</a:t>
            </a:r>
            <a:br>
              <a:rPr lang="hr-HR" sz="3200" dirty="0" smtClean="0">
                <a:solidFill>
                  <a:srgbClr val="002060"/>
                </a:solidFill>
                <a:effectLst>
                  <a:outerShdw blurRad="38100" dist="38100" dir="2700000" algn="tl">
                    <a:srgbClr val="000000">
                      <a:alpha val="43137"/>
                    </a:srgbClr>
                  </a:outerShdw>
                </a:effectLst>
                <a:latin typeface="+mn-lt"/>
              </a:rPr>
            </a:br>
            <a:endParaRPr lang="en-GB"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2571745"/>
            <a:ext cx="8229600" cy="3286148"/>
          </a:xfrm>
        </p:spPr>
        <p:txBody>
          <a:bodyPr>
            <a:normAutofit/>
          </a:bodyPr>
          <a:lstStyle/>
          <a:p>
            <a:pPr>
              <a:buFont typeface="Wingdings" panose="05000000000000000000" pitchFamily="2" charset="2"/>
              <a:buChar char="ü"/>
            </a:pPr>
            <a:r>
              <a:rPr lang="en-GB" sz="2200" dirty="0" err="1" smtClean="0">
                <a:solidFill>
                  <a:srgbClr val="002060"/>
                </a:solidFill>
              </a:rPr>
              <a:t>Obrazac</a:t>
            </a:r>
            <a:r>
              <a:rPr lang="en-GB" sz="2200" dirty="0" smtClean="0">
                <a:solidFill>
                  <a:srgbClr val="002060"/>
                </a:solidFill>
              </a:rPr>
              <a:t> </a:t>
            </a:r>
            <a:r>
              <a:rPr lang="en-GB" sz="2200" dirty="0">
                <a:solidFill>
                  <a:srgbClr val="002060"/>
                </a:solidFill>
              </a:rPr>
              <a:t>za </a:t>
            </a:r>
            <a:r>
              <a:rPr lang="en-GB" sz="2200" dirty="0" err="1">
                <a:solidFill>
                  <a:srgbClr val="002060"/>
                </a:solidFill>
              </a:rPr>
              <a:t>prijavu</a:t>
            </a:r>
            <a:r>
              <a:rPr lang="en-GB" sz="2200" dirty="0">
                <a:solidFill>
                  <a:srgbClr val="002060"/>
                </a:solidFill>
              </a:rPr>
              <a:t>, </a:t>
            </a:r>
            <a:r>
              <a:rPr lang="en-GB" sz="2200" dirty="0" err="1">
                <a:solidFill>
                  <a:srgbClr val="002060"/>
                </a:solidFill>
              </a:rPr>
              <a:t>opći</a:t>
            </a:r>
            <a:r>
              <a:rPr lang="en-GB" sz="2200" dirty="0">
                <a:solidFill>
                  <a:srgbClr val="002060"/>
                </a:solidFill>
              </a:rPr>
              <a:t> </a:t>
            </a:r>
            <a:r>
              <a:rPr lang="en-GB" sz="2200" dirty="0" err="1">
                <a:solidFill>
                  <a:srgbClr val="002060"/>
                </a:solidFill>
              </a:rPr>
              <a:t>dio</a:t>
            </a:r>
            <a:r>
              <a:rPr lang="en-GB" sz="2200" dirty="0">
                <a:solidFill>
                  <a:srgbClr val="002060"/>
                </a:solidFill>
              </a:rPr>
              <a:t> (A) s </a:t>
            </a:r>
            <a:r>
              <a:rPr lang="en-GB" sz="2200" dirty="0" err="1">
                <a:solidFill>
                  <a:srgbClr val="002060"/>
                </a:solidFill>
              </a:rPr>
              <a:t>uputama</a:t>
            </a:r>
            <a:r>
              <a:rPr lang="en-GB" sz="2200" dirty="0">
                <a:solidFill>
                  <a:srgbClr val="002060"/>
                </a:solidFill>
              </a:rPr>
              <a:t> za </a:t>
            </a:r>
            <a:r>
              <a:rPr lang="en-GB" sz="2200" dirty="0" err="1">
                <a:solidFill>
                  <a:srgbClr val="002060"/>
                </a:solidFill>
              </a:rPr>
              <a:t>popunjavanje</a:t>
            </a:r>
            <a:r>
              <a:rPr lang="en-GB" sz="2200" dirty="0">
                <a:solidFill>
                  <a:srgbClr val="002060"/>
                </a:solidFill>
              </a:rPr>
              <a:t> </a:t>
            </a:r>
            <a:endParaRPr lang="hr-HR" sz="2200" dirty="0" smtClean="0">
              <a:solidFill>
                <a:srgbClr val="002060"/>
              </a:solidFill>
            </a:endParaRPr>
          </a:p>
          <a:p>
            <a:pPr>
              <a:buFont typeface="Wingdings" panose="05000000000000000000" pitchFamily="2" charset="2"/>
              <a:buChar char="ü"/>
            </a:pPr>
            <a:r>
              <a:rPr lang="en-GB" sz="2200" dirty="0" err="1" smtClean="0">
                <a:solidFill>
                  <a:srgbClr val="002060"/>
                </a:solidFill>
              </a:rPr>
              <a:t>Dio</a:t>
            </a:r>
            <a:r>
              <a:rPr lang="en-GB" sz="2200" dirty="0" smtClean="0">
                <a:solidFill>
                  <a:srgbClr val="002060"/>
                </a:solidFill>
              </a:rPr>
              <a:t> </a:t>
            </a:r>
            <a:r>
              <a:rPr lang="en-GB" sz="2200" dirty="0">
                <a:solidFill>
                  <a:srgbClr val="002060"/>
                </a:solidFill>
              </a:rPr>
              <a:t>(A) je </a:t>
            </a:r>
            <a:r>
              <a:rPr lang="en-GB" sz="2200" dirty="0" err="1">
                <a:solidFill>
                  <a:srgbClr val="002060"/>
                </a:solidFill>
              </a:rPr>
              <a:t>standardan</a:t>
            </a:r>
            <a:r>
              <a:rPr lang="en-GB" sz="2200" dirty="0">
                <a:solidFill>
                  <a:srgbClr val="002060"/>
                </a:solidFill>
              </a:rPr>
              <a:t> i </a:t>
            </a:r>
            <a:r>
              <a:rPr lang="en-GB" sz="2200" dirty="0" err="1">
                <a:solidFill>
                  <a:srgbClr val="002060"/>
                </a:solidFill>
              </a:rPr>
              <a:t>identičan</a:t>
            </a:r>
            <a:r>
              <a:rPr lang="en-GB" sz="2200" dirty="0">
                <a:solidFill>
                  <a:srgbClr val="002060"/>
                </a:solidFill>
              </a:rPr>
              <a:t> za sve </a:t>
            </a:r>
            <a:r>
              <a:rPr lang="en-GB" sz="2200" dirty="0" err="1">
                <a:solidFill>
                  <a:srgbClr val="002060"/>
                </a:solidFill>
              </a:rPr>
              <a:t>projekte</a:t>
            </a:r>
            <a:r>
              <a:rPr lang="en-GB" sz="2200" dirty="0">
                <a:solidFill>
                  <a:srgbClr val="002060"/>
                </a:solidFill>
              </a:rPr>
              <a:t> koji se </a:t>
            </a:r>
            <a:r>
              <a:rPr lang="en-GB" sz="2200" dirty="0" err="1">
                <a:solidFill>
                  <a:srgbClr val="002060"/>
                </a:solidFill>
              </a:rPr>
              <a:t>financiraju</a:t>
            </a:r>
            <a:r>
              <a:rPr lang="en-GB" sz="2200" dirty="0">
                <a:solidFill>
                  <a:srgbClr val="002060"/>
                </a:solidFill>
              </a:rPr>
              <a:t> u </a:t>
            </a:r>
            <a:r>
              <a:rPr lang="en-GB" sz="2200" dirty="0" err="1">
                <a:solidFill>
                  <a:srgbClr val="002060"/>
                </a:solidFill>
              </a:rPr>
              <a:t>okviru</a:t>
            </a:r>
            <a:r>
              <a:rPr lang="en-GB" sz="2200" dirty="0">
                <a:solidFill>
                  <a:srgbClr val="002060"/>
                </a:solidFill>
              </a:rPr>
              <a:t> </a:t>
            </a:r>
            <a:r>
              <a:rPr lang="en-GB" sz="2200" dirty="0" err="1">
                <a:solidFill>
                  <a:srgbClr val="002060"/>
                </a:solidFill>
              </a:rPr>
              <a:t>Operativnih</a:t>
            </a:r>
            <a:r>
              <a:rPr lang="en-GB" sz="2200" dirty="0">
                <a:solidFill>
                  <a:srgbClr val="002060"/>
                </a:solidFill>
              </a:rPr>
              <a:t> </a:t>
            </a:r>
            <a:r>
              <a:rPr lang="en-GB" sz="2200" dirty="0" err="1">
                <a:solidFill>
                  <a:srgbClr val="002060"/>
                </a:solidFill>
              </a:rPr>
              <a:t>programa</a:t>
            </a:r>
            <a:r>
              <a:rPr lang="en-GB" sz="2200" dirty="0">
                <a:solidFill>
                  <a:srgbClr val="002060"/>
                </a:solidFill>
              </a:rPr>
              <a:t>.</a:t>
            </a:r>
          </a:p>
        </p:txBody>
      </p:sp>
    </p:spTree>
    <p:extLst>
      <p:ext uri="{BB962C8B-B14F-4D97-AF65-F5344CB8AC3E}">
        <p14:creationId xmlns:p14="http://schemas.microsoft.com/office/powerpoint/2010/main" val="29859989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552728" cy="122413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obrazac 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hr-HR" sz="2400" dirty="0" smtClean="0">
                <a:hlinkClick r:id="rId2"/>
              </a:rPr>
              <a:t>https://scf-wf.mrrfeu.hr/ap</a:t>
            </a:r>
            <a:endParaRPr lang="hr-HR" sz="2400" dirty="0" smtClean="0"/>
          </a:p>
          <a:p>
            <a:pPr algn="ctr"/>
            <a:endParaRPr lang="hr-HR" dirty="0"/>
          </a:p>
        </p:txBody>
      </p:sp>
      <p:pic>
        <p:nvPicPr>
          <p:cNvPr id="4" name="Picture 3"/>
          <p:cNvPicPr>
            <a:picLocks noChangeAspect="1"/>
          </p:cNvPicPr>
          <p:nvPr/>
        </p:nvPicPr>
        <p:blipFill>
          <a:blip r:embed="rId3"/>
          <a:stretch>
            <a:fillRect/>
          </a:stretch>
        </p:blipFill>
        <p:spPr>
          <a:xfrm>
            <a:off x="530399" y="2731878"/>
            <a:ext cx="8002041" cy="4572595"/>
          </a:xfrm>
          <a:prstGeom prst="rect">
            <a:avLst/>
          </a:prstGeom>
        </p:spPr>
      </p:pic>
    </p:spTree>
    <p:extLst>
      <p:ext uri="{BB962C8B-B14F-4D97-AF65-F5344CB8AC3E}">
        <p14:creationId xmlns:p14="http://schemas.microsoft.com/office/powerpoint/2010/main" val="20571196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87624" y="274638"/>
            <a:ext cx="7416823" cy="113813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obrazac A</a:t>
            </a:r>
            <a:endParaRPr lang="hr-HR" sz="3200" dirty="0">
              <a:solidFill>
                <a:srgbClr val="002060"/>
              </a:solidFill>
              <a:latin typeface="+mn-lt"/>
            </a:endParaRPr>
          </a:p>
        </p:txBody>
      </p:sp>
      <p:sp>
        <p:nvSpPr>
          <p:cNvPr id="3" name="Rezervirano mjesto sadržaja 2"/>
          <p:cNvSpPr>
            <a:spLocks noGrp="1"/>
          </p:cNvSpPr>
          <p:nvPr>
            <p:ph idx="1"/>
          </p:nvPr>
        </p:nvSpPr>
        <p:spPr>
          <a:xfrm>
            <a:off x="467544" y="1988840"/>
            <a:ext cx="8229600" cy="4425355"/>
          </a:xfrm>
        </p:spPr>
        <p:txBody>
          <a:bodyPr>
            <a:normAutofit fontScale="92500" lnSpcReduction="20000"/>
          </a:bodyPr>
          <a:lstStyle/>
          <a:p>
            <a:pPr marL="0" indent="0" algn="ctr">
              <a:buNone/>
            </a:pPr>
            <a:r>
              <a:rPr lang="hr-HR" sz="2400" u="sng" dirty="0">
                <a:hlinkClick r:id="rId2"/>
              </a:rPr>
              <a:t>https://</a:t>
            </a:r>
            <a:r>
              <a:rPr lang="hr-HR" sz="2400" u="sng" dirty="0" smtClean="0">
                <a:hlinkClick r:id="rId2"/>
              </a:rPr>
              <a:t>scf-wf.mrrfeu.hr/ap</a:t>
            </a:r>
            <a:r>
              <a:rPr lang="hr-HR" sz="2400" dirty="0"/>
              <a:t> </a:t>
            </a:r>
            <a:endParaRPr lang="hr-HR" sz="2400" b="1" dirty="0" smtClean="0">
              <a:solidFill>
                <a:srgbClr val="002060"/>
              </a:solidFill>
            </a:endParaRPr>
          </a:p>
          <a:p>
            <a:pPr marL="0" indent="0">
              <a:buNone/>
            </a:pPr>
            <a:r>
              <a:rPr lang="hr-HR" sz="2400" b="1" dirty="0" smtClean="0">
                <a:solidFill>
                  <a:srgbClr val="002060"/>
                </a:solidFill>
              </a:rPr>
              <a:t>Sadržaj :</a:t>
            </a:r>
          </a:p>
          <a:p>
            <a:pPr>
              <a:buFont typeface="Wingdings" panose="05000000000000000000" pitchFamily="2" charset="2"/>
              <a:buChar char="ü"/>
            </a:pPr>
            <a:r>
              <a:rPr lang="hr-HR" sz="2100" dirty="0" smtClean="0">
                <a:solidFill>
                  <a:srgbClr val="002060"/>
                </a:solidFill>
              </a:rPr>
              <a:t>opći podaci o projektu</a:t>
            </a:r>
          </a:p>
          <a:p>
            <a:pPr>
              <a:buFont typeface="Wingdings" panose="05000000000000000000" pitchFamily="2" charset="2"/>
              <a:buChar char="ü"/>
            </a:pPr>
            <a:r>
              <a:rPr lang="hr-HR" sz="2100" dirty="0" smtClean="0">
                <a:solidFill>
                  <a:srgbClr val="002060"/>
                </a:solidFill>
              </a:rPr>
              <a:t>opći podaci o prijavitelju </a:t>
            </a:r>
          </a:p>
          <a:p>
            <a:pPr>
              <a:buFont typeface="Wingdings" panose="05000000000000000000" pitchFamily="2" charset="2"/>
              <a:buChar char="ü"/>
            </a:pPr>
            <a:r>
              <a:rPr lang="hr-HR" sz="2100" dirty="0" smtClean="0">
                <a:solidFill>
                  <a:srgbClr val="002060"/>
                </a:solidFill>
              </a:rPr>
              <a:t>podaci o projektnom partneru/partnerima</a:t>
            </a:r>
          </a:p>
          <a:p>
            <a:pPr>
              <a:buFont typeface="Wingdings" panose="05000000000000000000" pitchFamily="2" charset="2"/>
              <a:buChar char="ü"/>
            </a:pPr>
            <a:r>
              <a:rPr lang="hr-HR" sz="2100" dirty="0" smtClean="0">
                <a:solidFill>
                  <a:srgbClr val="002060"/>
                </a:solidFill>
              </a:rPr>
              <a:t>podaci o lokaciji projekta </a:t>
            </a:r>
          </a:p>
          <a:p>
            <a:pPr>
              <a:buFont typeface="Wingdings" panose="05000000000000000000" pitchFamily="2" charset="2"/>
              <a:buChar char="ü"/>
            </a:pPr>
            <a:r>
              <a:rPr lang="hr-HR" sz="2100" dirty="0" smtClean="0">
                <a:solidFill>
                  <a:srgbClr val="002060"/>
                </a:solidFill>
              </a:rPr>
              <a:t>kratki opis projekta </a:t>
            </a:r>
          </a:p>
          <a:p>
            <a:pPr>
              <a:buFont typeface="Wingdings" panose="05000000000000000000" pitchFamily="2" charset="2"/>
              <a:buChar char="ü"/>
            </a:pPr>
            <a:r>
              <a:rPr lang="hr-HR" sz="2100" dirty="0" smtClean="0">
                <a:solidFill>
                  <a:srgbClr val="002060"/>
                </a:solidFill>
              </a:rPr>
              <a:t>obrazloženje projekta </a:t>
            </a:r>
          </a:p>
          <a:p>
            <a:pPr>
              <a:buFont typeface="Wingdings" panose="05000000000000000000" pitchFamily="2" charset="2"/>
              <a:buChar char="ü"/>
            </a:pPr>
            <a:r>
              <a:rPr lang="hr-HR" sz="2100" dirty="0" smtClean="0">
                <a:solidFill>
                  <a:srgbClr val="002060"/>
                </a:solidFill>
              </a:rPr>
              <a:t>elementi projekta i proračun </a:t>
            </a:r>
          </a:p>
          <a:p>
            <a:pPr>
              <a:buFont typeface="Wingdings" panose="05000000000000000000" pitchFamily="2" charset="2"/>
              <a:buChar char="ü"/>
            </a:pPr>
            <a:r>
              <a:rPr lang="hr-HR" sz="2100" dirty="0" smtClean="0">
                <a:solidFill>
                  <a:srgbClr val="002060"/>
                </a:solidFill>
              </a:rPr>
              <a:t>ukupni troškovi projekta </a:t>
            </a:r>
          </a:p>
          <a:p>
            <a:pPr>
              <a:buFont typeface="Wingdings" panose="05000000000000000000" pitchFamily="2" charset="2"/>
              <a:buChar char="ü"/>
            </a:pPr>
            <a:r>
              <a:rPr lang="hr-HR" sz="2100" dirty="0" smtClean="0">
                <a:solidFill>
                  <a:srgbClr val="002060"/>
                </a:solidFill>
              </a:rPr>
              <a:t>izvor financiranja prihvatljivih troškova projekta  </a:t>
            </a:r>
          </a:p>
          <a:p>
            <a:pPr>
              <a:buFont typeface="Wingdings" panose="05000000000000000000" pitchFamily="2" charset="2"/>
              <a:buChar char="ü"/>
            </a:pPr>
            <a:r>
              <a:rPr lang="hr-HR" sz="2100" dirty="0" smtClean="0">
                <a:solidFill>
                  <a:srgbClr val="002060"/>
                </a:solidFill>
              </a:rPr>
              <a:t>de </a:t>
            </a:r>
            <a:r>
              <a:rPr lang="hr-HR" sz="2100" dirty="0" err="1" smtClean="0">
                <a:solidFill>
                  <a:srgbClr val="002060"/>
                </a:solidFill>
              </a:rPr>
              <a:t>minimis</a:t>
            </a:r>
            <a:endParaRPr lang="hr-HR" sz="2100" dirty="0" smtClean="0">
              <a:solidFill>
                <a:srgbClr val="002060"/>
              </a:solidFill>
            </a:endParaRPr>
          </a:p>
          <a:p>
            <a:pPr>
              <a:buFont typeface="Wingdings" panose="05000000000000000000" pitchFamily="2" charset="2"/>
              <a:buChar char="ü"/>
            </a:pPr>
            <a:r>
              <a:rPr lang="hr-HR" sz="2100" dirty="0" smtClean="0">
                <a:solidFill>
                  <a:srgbClr val="002060"/>
                </a:solidFill>
              </a:rPr>
              <a:t>horizontalne teme</a:t>
            </a:r>
          </a:p>
          <a:p>
            <a:pPr>
              <a:buFont typeface="Wingdings" panose="05000000000000000000" pitchFamily="2" charset="2"/>
              <a:buChar char="ü"/>
            </a:pPr>
            <a:r>
              <a:rPr lang="hr-HR" sz="2100" dirty="0" smtClean="0">
                <a:solidFill>
                  <a:srgbClr val="002060"/>
                </a:solidFill>
              </a:rPr>
              <a:t>promidžbene mjere </a:t>
            </a:r>
          </a:p>
          <a:p>
            <a:endParaRPr lang="hr-HR"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bwMode="auto">
          <a:xfrm>
            <a:off x="1187624" y="360544"/>
            <a:ext cx="7927624" cy="838186"/>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hr-HR" sz="3200" dirty="0" smtClean="0">
                <a:solidFill>
                  <a:srgbClr val="002060"/>
                </a:solidFill>
                <a:effectLst>
                  <a:outerShdw blurRad="38100" dist="38100" dir="2700000" algn="tl">
                    <a:srgbClr val="000000">
                      <a:alpha val="43137"/>
                    </a:srgbClr>
                  </a:outerShdw>
                </a:effectLst>
              </a:rPr>
              <a:t>  </a:t>
            </a:r>
            <a:r>
              <a:rPr lang="hr-HR" sz="3200" dirty="0" smtClean="0">
                <a:solidFill>
                  <a:srgbClr val="002060"/>
                </a:solidFill>
                <a:effectLst>
                  <a:outerShdw blurRad="38100" dist="38100" dir="2700000" algn="tl">
                    <a:srgbClr val="000000">
                      <a:alpha val="43137"/>
                    </a:srgbClr>
                  </a:outerShdw>
                </a:effectLst>
                <a:latin typeface="+mn-lt"/>
              </a:rPr>
              <a:t>OPERATIVNI PROGRAM </a:t>
            </a:r>
            <a:br>
              <a:rPr lang="hr-HR" sz="3200" dirty="0" smtClean="0">
                <a:solidFill>
                  <a:srgbClr val="002060"/>
                </a:solidFill>
                <a:effectLst>
                  <a:outerShdw blurRad="38100" dist="38100" dir="2700000" algn="tl">
                    <a:srgbClr val="000000">
                      <a:alpha val="43137"/>
                    </a:srgbClr>
                  </a:outerShdw>
                </a:effectLst>
                <a:latin typeface="+mn-lt"/>
              </a:rPr>
            </a:br>
            <a:r>
              <a:rPr lang="hr-HR" sz="3200" dirty="0" smtClean="0">
                <a:solidFill>
                  <a:srgbClr val="002060"/>
                </a:solidFill>
                <a:effectLst>
                  <a:outerShdw blurRad="38100" dist="38100" dir="2700000" algn="tl">
                    <a:srgbClr val="000000">
                      <a:alpha val="43137"/>
                    </a:srgbClr>
                  </a:outerShdw>
                </a:effectLst>
                <a:latin typeface="+mn-lt"/>
              </a:rPr>
              <a:t>Razvoj ljudskih potencijala</a:t>
            </a:r>
            <a:endParaRPr lang="en-GB" sz="3200" dirty="0">
              <a:solidFill>
                <a:srgbClr val="002060"/>
              </a:solidFill>
              <a:effectLst>
                <a:outerShdw blurRad="38100" dist="38100" dir="2700000" algn="tl">
                  <a:srgbClr val="000000">
                    <a:alpha val="43137"/>
                  </a:srgbClr>
                </a:outerShdw>
              </a:effectLst>
              <a:latin typeface="+mn-lt"/>
            </a:endParaRPr>
          </a:p>
        </p:txBody>
      </p:sp>
      <p:sp>
        <p:nvSpPr>
          <p:cNvPr id="6" name="Rounded Rectangle 5"/>
          <p:cNvSpPr/>
          <p:nvPr/>
        </p:nvSpPr>
        <p:spPr>
          <a:xfrm>
            <a:off x="362846" y="2763838"/>
            <a:ext cx="1841671" cy="665161"/>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Zapošljavanje</a:t>
            </a:r>
            <a:endParaRPr lang="hr-HR" sz="2000" dirty="0">
              <a:solidFill>
                <a:schemeClr val="tx2"/>
              </a:solidFill>
            </a:endParaRPr>
          </a:p>
        </p:txBody>
      </p:sp>
      <p:sp>
        <p:nvSpPr>
          <p:cNvPr id="11" name="Rounded Rectangle 10"/>
          <p:cNvSpPr/>
          <p:nvPr/>
        </p:nvSpPr>
        <p:spPr>
          <a:xfrm>
            <a:off x="2411760" y="2772171"/>
            <a:ext cx="2160240" cy="668733"/>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Socijalna uključenost</a:t>
            </a:r>
            <a:endParaRPr lang="hr-HR" sz="2000" dirty="0">
              <a:solidFill>
                <a:schemeClr val="tx2"/>
              </a:solidFill>
            </a:endParaRPr>
          </a:p>
        </p:txBody>
      </p:sp>
      <p:sp>
        <p:nvSpPr>
          <p:cNvPr id="12" name="Rounded Rectangle 11"/>
          <p:cNvSpPr/>
          <p:nvPr/>
        </p:nvSpPr>
        <p:spPr>
          <a:xfrm>
            <a:off x="4758242" y="2775258"/>
            <a:ext cx="1800200" cy="682225"/>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i="1" dirty="0" smtClean="0">
                <a:solidFill>
                  <a:srgbClr val="C00000"/>
                </a:solidFill>
              </a:rPr>
              <a:t>Obrazovanje</a:t>
            </a:r>
            <a:endParaRPr lang="hr-HR" sz="2000" b="1" i="1" dirty="0">
              <a:solidFill>
                <a:srgbClr val="C00000"/>
              </a:solidFill>
            </a:endParaRPr>
          </a:p>
        </p:txBody>
      </p:sp>
      <p:sp>
        <p:nvSpPr>
          <p:cNvPr id="7" name="TextBox 6"/>
          <p:cNvSpPr txBox="1"/>
          <p:nvPr/>
        </p:nvSpPr>
        <p:spPr>
          <a:xfrm>
            <a:off x="3347864" y="1814553"/>
            <a:ext cx="2016224" cy="400110"/>
          </a:xfrm>
          <a:prstGeom prst="rect">
            <a:avLst/>
          </a:prstGeom>
          <a:noFill/>
        </p:spPr>
        <p:txBody>
          <a:bodyPr wrap="square" rtlCol="0">
            <a:spAutoFit/>
          </a:bodyPr>
          <a:lstStyle/>
          <a:p>
            <a:pPr algn="ctr"/>
            <a:r>
              <a:rPr lang="hr-HR" sz="2000" b="1" dirty="0" smtClean="0">
                <a:solidFill>
                  <a:schemeClr val="tx2">
                    <a:lumMod val="75000"/>
                  </a:schemeClr>
                </a:solidFill>
              </a:rPr>
              <a:t>Sektori</a:t>
            </a:r>
            <a:endParaRPr lang="hr-HR" sz="2000" b="1" dirty="0">
              <a:solidFill>
                <a:schemeClr val="tx2">
                  <a:lumMod val="75000"/>
                </a:schemeClr>
              </a:solidFill>
            </a:endParaRPr>
          </a:p>
        </p:txBody>
      </p:sp>
      <p:cxnSp>
        <p:nvCxnSpPr>
          <p:cNvPr id="9" name="Straight Arrow Connector 8"/>
          <p:cNvCxnSpPr/>
          <p:nvPr/>
        </p:nvCxnSpPr>
        <p:spPr>
          <a:xfrm>
            <a:off x="4644008" y="2214663"/>
            <a:ext cx="720080" cy="41036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04517" y="2132856"/>
            <a:ext cx="1431379" cy="399720"/>
          </a:xfrm>
          <a:prstGeom prst="straightConnector1">
            <a:avLst/>
          </a:prstGeom>
          <a:ln w="15875">
            <a:headEnd w="lg" len="me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58277" y="2214663"/>
            <a:ext cx="432048" cy="41036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77081" y="3878980"/>
            <a:ext cx="2016224" cy="400110"/>
          </a:xfrm>
          <a:prstGeom prst="rect">
            <a:avLst/>
          </a:prstGeom>
          <a:noFill/>
        </p:spPr>
        <p:txBody>
          <a:bodyPr wrap="square" rtlCol="0">
            <a:spAutoFit/>
          </a:bodyPr>
          <a:lstStyle/>
          <a:p>
            <a:pPr algn="ctr"/>
            <a:r>
              <a:rPr lang="hr-HR" sz="2000" b="1" dirty="0" smtClean="0">
                <a:solidFill>
                  <a:srgbClr val="002060"/>
                </a:solidFill>
              </a:rPr>
              <a:t>Struktura</a:t>
            </a:r>
            <a:endParaRPr lang="hr-HR" sz="2000" b="1" dirty="0">
              <a:solidFill>
                <a:srgbClr val="002060"/>
              </a:solidFill>
            </a:endParaRPr>
          </a:p>
        </p:txBody>
      </p:sp>
      <p:sp>
        <p:nvSpPr>
          <p:cNvPr id="31" name="Rounded Rectangle 30"/>
          <p:cNvSpPr/>
          <p:nvPr/>
        </p:nvSpPr>
        <p:spPr>
          <a:xfrm>
            <a:off x="2843808" y="4894913"/>
            <a:ext cx="3024336" cy="576064"/>
          </a:xfrm>
          <a:prstGeom prst="roundRect">
            <a:avLst/>
          </a:prstGeom>
          <a:solidFill>
            <a:schemeClr val="accent1">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a:solidFill>
                  <a:schemeClr val="tx2"/>
                </a:solidFill>
              </a:rPr>
              <a:t>5</a:t>
            </a:r>
            <a:r>
              <a:rPr lang="hr-HR" sz="2000" dirty="0" smtClean="0">
                <a:solidFill>
                  <a:schemeClr val="tx2"/>
                </a:solidFill>
              </a:rPr>
              <a:t> prioritetnih osi</a:t>
            </a:r>
            <a:endParaRPr lang="hr-HR" sz="2000" dirty="0">
              <a:solidFill>
                <a:schemeClr val="tx2"/>
              </a:solidFill>
            </a:endParaRPr>
          </a:p>
        </p:txBody>
      </p:sp>
      <p:sp>
        <p:nvSpPr>
          <p:cNvPr id="34" name="Rounded Rectangle 33"/>
          <p:cNvSpPr/>
          <p:nvPr/>
        </p:nvSpPr>
        <p:spPr>
          <a:xfrm>
            <a:off x="3161057" y="5883747"/>
            <a:ext cx="2448272" cy="574203"/>
          </a:xfrm>
          <a:prstGeom prst="roundRect">
            <a:avLst/>
          </a:prstGeom>
          <a:solidFill>
            <a:schemeClr val="accent1">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13 mjera</a:t>
            </a:r>
            <a:endParaRPr lang="hr-HR" sz="2000" dirty="0">
              <a:solidFill>
                <a:schemeClr val="tx2"/>
              </a:solidFill>
            </a:endParaRPr>
          </a:p>
        </p:txBody>
      </p:sp>
      <p:cxnSp>
        <p:nvCxnSpPr>
          <p:cNvPr id="36" name="Straight Arrow Connector 35"/>
          <p:cNvCxnSpPr/>
          <p:nvPr/>
        </p:nvCxnSpPr>
        <p:spPr>
          <a:xfrm>
            <a:off x="4348919" y="4482143"/>
            <a:ext cx="7057" cy="29108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385193" y="5528066"/>
            <a:ext cx="7057" cy="29108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6778002" y="2775257"/>
            <a:ext cx="2016224" cy="682225"/>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Civilno društvo </a:t>
            </a:r>
            <a:endParaRPr lang="hr-HR" sz="2000" dirty="0">
              <a:solidFill>
                <a:schemeClr val="tx2"/>
              </a:solidFill>
            </a:endParaRPr>
          </a:p>
        </p:txBody>
      </p:sp>
      <p:cxnSp>
        <p:nvCxnSpPr>
          <p:cNvPr id="21" name="Straight Arrow Connector 20"/>
          <p:cNvCxnSpPr/>
          <p:nvPr/>
        </p:nvCxnSpPr>
        <p:spPr>
          <a:xfrm>
            <a:off x="5000448" y="2082484"/>
            <a:ext cx="1875808" cy="45009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6228023"/>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5013176"/>
          </a:xfrm>
        </p:spPr>
        <p:txBody>
          <a:bodyPr>
            <a:normAutofit fontScale="70000" lnSpcReduction="20000"/>
          </a:bodyPr>
          <a:lstStyle/>
          <a:p>
            <a:pPr marL="0" indent="0" algn="ctr">
              <a:buNone/>
            </a:pPr>
            <a:r>
              <a:rPr lang="hr-HR" b="1" u="sng" dirty="0" smtClean="0">
                <a:solidFill>
                  <a:srgbClr val="002060"/>
                </a:solidFill>
              </a:rPr>
              <a:t>Prijava je potpuna ako sadrži:</a:t>
            </a:r>
          </a:p>
          <a:p>
            <a:pPr marL="0" indent="0" algn="ctr">
              <a:buNone/>
            </a:pPr>
            <a:endParaRPr lang="hr-HR" b="1" u="sng" dirty="0" smtClean="0">
              <a:solidFill>
                <a:srgbClr val="002060"/>
              </a:solidFill>
            </a:endParaRPr>
          </a:p>
          <a:p>
            <a:pPr algn="just">
              <a:buFont typeface="Wingdings" panose="05000000000000000000" pitchFamily="2" charset="2"/>
              <a:buChar char="ü"/>
            </a:pPr>
            <a:r>
              <a:rPr lang="hr-HR" sz="2800" dirty="0" smtClean="0">
                <a:solidFill>
                  <a:srgbClr val="002060"/>
                </a:solidFill>
              </a:rPr>
              <a:t>Jednu originalnu verziju u </a:t>
            </a:r>
            <a:r>
              <a:rPr lang="hr-HR" sz="2800" u="sng" dirty="0" smtClean="0">
                <a:solidFill>
                  <a:srgbClr val="002060"/>
                </a:solidFill>
              </a:rPr>
              <a:t>papirnatom/tiskanom</a:t>
            </a:r>
            <a:r>
              <a:rPr lang="hr-HR" sz="2800" dirty="0" smtClean="0">
                <a:solidFill>
                  <a:srgbClr val="002060"/>
                </a:solidFill>
              </a:rPr>
              <a:t> obliku ispunjenu na prijavnim obrascima koji su dio natječajne dokumentacije i koja sadržava sve zahtijevane obvezne priloge, kako je definirano u natječajnoj dokumentaciji – potpisano od ovlaštene osobe!!</a:t>
            </a:r>
          </a:p>
          <a:p>
            <a:pPr marL="0" indent="0" algn="just">
              <a:buNone/>
            </a:pPr>
            <a:endParaRPr lang="hr-HR" sz="2800" dirty="0" smtClean="0">
              <a:solidFill>
                <a:srgbClr val="002060"/>
              </a:solidFill>
            </a:endParaRPr>
          </a:p>
          <a:p>
            <a:pPr algn="just">
              <a:buFont typeface="Wingdings" pitchFamily="2" charset="2"/>
              <a:buChar char="ü"/>
            </a:pPr>
            <a:r>
              <a:rPr lang="sl-SI" sz="2800" dirty="0" smtClean="0">
                <a:solidFill>
                  <a:srgbClr val="002060"/>
                </a:solidFill>
              </a:rPr>
              <a:t>Uz papirnatu verziju cjelokupne prijave, potpisanu od ovlaštene osobe, prijavni obrazac A dio </a:t>
            </a:r>
            <a:r>
              <a:rPr lang="sl-SI" sz="2800" b="1" dirty="0" smtClean="0">
                <a:solidFill>
                  <a:srgbClr val="002060"/>
                </a:solidFill>
              </a:rPr>
              <a:t>(izvezeni pdf format) </a:t>
            </a:r>
            <a:r>
              <a:rPr lang="sl-SI" sz="2800" dirty="0" smtClean="0">
                <a:solidFill>
                  <a:srgbClr val="002060"/>
                </a:solidFill>
              </a:rPr>
              <a:t>potrebno je dostaviti zasebno i na elektroničkom mediju za snimanje koji se može snimiti samo jednom (DVD ili CD sa oznakom R: CD/R ili DVD/R). Svako naknadno prepravljanje izvezenog pdf formata prijavnog obrasca A. dio smatrat će se nepravilnom prijavom.</a:t>
            </a:r>
          </a:p>
          <a:p>
            <a:pPr algn="just"/>
            <a:endParaRPr lang="hr-HR" sz="2800" dirty="0" smtClean="0">
              <a:solidFill>
                <a:srgbClr val="002060"/>
              </a:solidFill>
            </a:endParaRPr>
          </a:p>
          <a:p>
            <a:pPr algn="just">
              <a:buFont typeface="Wingdings" pitchFamily="2" charset="2"/>
              <a:buChar char="ü"/>
            </a:pPr>
            <a:r>
              <a:rPr lang="hr-HR" sz="2800" dirty="0" smtClean="0">
                <a:solidFill>
                  <a:srgbClr val="002060"/>
                </a:solidFill>
              </a:rPr>
              <a:t>Prijavitelj i svi partneri dužni su potpisati i pečatom potvrditi</a:t>
            </a:r>
            <a:r>
              <a:rPr lang="hr-HR" sz="2800" b="1" dirty="0" smtClean="0">
                <a:solidFill>
                  <a:srgbClr val="002060"/>
                </a:solidFill>
              </a:rPr>
              <a:t> Izjavu prijavitelja/partnera o ispunjavanju  i prihvaćanju uvjeta natječaja i Izjavu o partnerstvu.</a:t>
            </a:r>
            <a:endParaRPr lang="hr-HR" sz="2800" dirty="0">
              <a:solidFill>
                <a:srgbClr val="002060"/>
              </a:solidFill>
            </a:endParaRPr>
          </a:p>
        </p:txBody>
      </p:sp>
    </p:spTree>
    <p:extLst>
      <p:ext uri="{BB962C8B-B14F-4D97-AF65-F5344CB8AC3E}">
        <p14:creationId xmlns:p14="http://schemas.microsoft.com/office/powerpoint/2010/main" val="13436157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332656"/>
            <a:ext cx="6264695" cy="1066130"/>
          </a:xfrm>
        </p:spPr>
        <p:txBody>
          <a:bodyPr>
            <a:noAutofit/>
          </a:bodyPr>
          <a:lstStyle/>
          <a:p>
            <a:r>
              <a:rPr lang="hr-HR" sz="3200" dirty="0" smtClean="0">
                <a:solidFill>
                  <a:srgbClr val="002060"/>
                </a:solidFill>
                <a:effectLst>
                  <a:outerShdw blurRad="38100" dist="38100" dir="2700000" algn="tl">
                    <a:srgbClr val="000000">
                      <a:alpha val="43137"/>
                    </a:srgbClr>
                  </a:outerShdw>
                </a:effectLst>
              </a:rPr>
              <a:t>Indikativni raspored procesa prijave i odabira</a:t>
            </a:r>
            <a:endParaRPr lang="hr-HR" sz="3200" dirty="0">
              <a:solidFill>
                <a:srgbClr val="00206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7788952"/>
              </p:ext>
            </p:extLst>
          </p:nvPr>
        </p:nvGraphicFramePr>
        <p:xfrm>
          <a:off x="395536" y="1844824"/>
          <a:ext cx="8229600" cy="51104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hr-HR" dirty="0">
                        <a:solidFill>
                          <a:srgbClr val="002060"/>
                        </a:solidFill>
                      </a:endParaRPr>
                    </a:p>
                  </a:txBody>
                  <a:tcPr/>
                </a:tc>
                <a:tc>
                  <a:txBody>
                    <a:bodyPr/>
                    <a:lstStyle/>
                    <a:p>
                      <a:r>
                        <a:rPr lang="hr-HR" dirty="0" smtClean="0">
                          <a:solidFill>
                            <a:srgbClr val="002060"/>
                          </a:solidFill>
                        </a:rPr>
                        <a:t>DATUM</a:t>
                      </a:r>
                      <a:endParaRPr lang="hr-HR" dirty="0">
                        <a:solidFill>
                          <a:srgbClr val="002060"/>
                        </a:solidFill>
                      </a:endParaRPr>
                    </a:p>
                  </a:txBody>
                  <a:tcPr/>
                </a:tc>
                <a:tc>
                  <a:txBody>
                    <a:bodyPr/>
                    <a:lstStyle/>
                    <a:p>
                      <a:r>
                        <a:rPr lang="hr-HR" dirty="0" smtClean="0">
                          <a:solidFill>
                            <a:srgbClr val="002060"/>
                          </a:solidFill>
                        </a:rPr>
                        <a:t>VRIJEME</a:t>
                      </a:r>
                      <a:endParaRPr lang="hr-HR" dirty="0">
                        <a:solidFill>
                          <a:srgbClr val="002060"/>
                        </a:solidFill>
                      </a:endParaRPr>
                    </a:p>
                  </a:txBody>
                  <a:tcPr/>
                </a:tc>
              </a:tr>
              <a:tr h="370840">
                <a:tc>
                  <a:txBody>
                    <a:bodyPr/>
                    <a:lstStyle/>
                    <a:p>
                      <a:r>
                        <a:rPr lang="hr-HR" sz="1600" dirty="0" smtClean="0">
                          <a:solidFill>
                            <a:srgbClr val="002060"/>
                          </a:solidFill>
                        </a:rPr>
                        <a:t>Rok za dostavu pitanja</a:t>
                      </a:r>
                      <a:endParaRPr lang="hr-HR" sz="1600" dirty="0">
                        <a:solidFill>
                          <a:srgbClr val="002060"/>
                        </a:solidFill>
                      </a:endParaRPr>
                    </a:p>
                  </a:txBody>
                  <a:tcPr/>
                </a:tc>
                <a:tc>
                  <a:txBody>
                    <a:bodyPr/>
                    <a:lstStyle/>
                    <a:p>
                      <a:r>
                        <a:rPr lang="hr-HR" dirty="0" smtClean="0">
                          <a:solidFill>
                            <a:srgbClr val="002060"/>
                          </a:solidFill>
                        </a:rPr>
                        <a:t>23. lipnja 2014.</a:t>
                      </a:r>
                      <a:endParaRPr lang="hr-HR" dirty="0">
                        <a:solidFill>
                          <a:srgbClr val="002060"/>
                        </a:solidFill>
                      </a:endParaRPr>
                    </a:p>
                  </a:txBody>
                  <a:tcPr/>
                </a:tc>
                <a:tc>
                  <a:txBody>
                    <a:bodyPr/>
                    <a:lstStyle/>
                    <a:p>
                      <a:r>
                        <a:rPr lang="hr-HR" dirty="0" smtClean="0">
                          <a:solidFill>
                            <a:srgbClr val="002060"/>
                          </a:solidFill>
                        </a:rPr>
                        <a:t>16.00 sati</a:t>
                      </a:r>
                      <a:endParaRPr lang="hr-HR" dirty="0">
                        <a:solidFill>
                          <a:srgbClr val="002060"/>
                        </a:solidFill>
                      </a:endParaRPr>
                    </a:p>
                  </a:txBody>
                  <a:tcPr/>
                </a:tc>
              </a:tr>
              <a:tr h="370840">
                <a:tc>
                  <a:txBody>
                    <a:bodyPr/>
                    <a:lstStyle/>
                    <a:p>
                      <a:r>
                        <a:rPr lang="hr-HR" sz="1600" dirty="0" smtClean="0">
                          <a:solidFill>
                            <a:srgbClr val="002060"/>
                          </a:solidFill>
                        </a:rPr>
                        <a:t>Rok za objavu odgovora</a:t>
                      </a:r>
                      <a:endParaRPr lang="hr-HR" sz="1600" dirty="0">
                        <a:solidFill>
                          <a:srgbClr val="002060"/>
                        </a:solidFill>
                      </a:endParaRPr>
                    </a:p>
                  </a:txBody>
                  <a:tcPr/>
                </a:tc>
                <a:tc>
                  <a:txBody>
                    <a:bodyPr/>
                    <a:lstStyle/>
                    <a:p>
                      <a:r>
                        <a:rPr lang="hr-HR" dirty="0" smtClean="0">
                          <a:solidFill>
                            <a:srgbClr val="002060"/>
                          </a:solidFill>
                        </a:rPr>
                        <a:t>30. lipnja 2014.</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Rok za</a:t>
                      </a:r>
                      <a:r>
                        <a:rPr lang="hr-HR" sz="1600" baseline="0" dirty="0" smtClean="0">
                          <a:solidFill>
                            <a:srgbClr val="002060"/>
                          </a:solidFill>
                        </a:rPr>
                        <a:t> podnošenje projektnih prijedloga</a:t>
                      </a:r>
                      <a:endParaRPr lang="hr-HR" sz="1600" dirty="0">
                        <a:solidFill>
                          <a:srgbClr val="002060"/>
                        </a:solidFill>
                      </a:endParaRPr>
                    </a:p>
                  </a:txBody>
                  <a:tcPr/>
                </a:tc>
                <a:tc>
                  <a:txBody>
                    <a:bodyPr/>
                    <a:lstStyle/>
                    <a:p>
                      <a:r>
                        <a:rPr lang="hr-HR" dirty="0" smtClean="0">
                          <a:solidFill>
                            <a:srgbClr val="002060"/>
                          </a:solidFill>
                        </a:rPr>
                        <a:t>7. srpnja</a:t>
                      </a:r>
                      <a:r>
                        <a:rPr lang="hr-HR" baseline="0" dirty="0" smtClean="0">
                          <a:solidFill>
                            <a:srgbClr val="002060"/>
                          </a:solidFill>
                        </a:rPr>
                        <a:t> 2014.</a:t>
                      </a:r>
                      <a:endParaRPr lang="hr-HR" dirty="0">
                        <a:solidFill>
                          <a:srgbClr val="002060"/>
                        </a:solidFill>
                      </a:endParaRPr>
                    </a:p>
                  </a:txBody>
                  <a:tcPr/>
                </a:tc>
                <a:tc>
                  <a:txBody>
                    <a:bodyPr/>
                    <a:lstStyle/>
                    <a:p>
                      <a:r>
                        <a:rPr lang="hr-HR" smtClean="0">
                          <a:solidFill>
                            <a:srgbClr val="002060"/>
                          </a:solidFill>
                        </a:rPr>
                        <a:t>16.00 </a:t>
                      </a:r>
                      <a:r>
                        <a:rPr lang="hr-HR" dirty="0" smtClean="0">
                          <a:solidFill>
                            <a:srgbClr val="002060"/>
                          </a:solidFill>
                        </a:rPr>
                        <a:t>sati</a:t>
                      </a:r>
                      <a:endParaRPr lang="hr-HR" dirty="0">
                        <a:solidFill>
                          <a:srgbClr val="002060"/>
                        </a:solidFill>
                      </a:endParaRPr>
                    </a:p>
                  </a:txBody>
                  <a:tcPr/>
                </a:tc>
              </a:tr>
              <a:tr h="370840">
                <a:tc>
                  <a:txBody>
                    <a:bodyPr/>
                    <a:lstStyle/>
                    <a:p>
                      <a:r>
                        <a:rPr lang="hr-HR" sz="1600" dirty="0" smtClean="0">
                          <a:solidFill>
                            <a:srgbClr val="002060"/>
                          </a:solidFill>
                        </a:rPr>
                        <a:t>Informacija prijavitelju o stanju prijave nakon administrativne provjere</a:t>
                      </a:r>
                      <a:endParaRPr lang="hr-HR" sz="1600" dirty="0">
                        <a:solidFill>
                          <a:srgbClr val="002060"/>
                        </a:solidFill>
                      </a:endParaRPr>
                    </a:p>
                  </a:txBody>
                  <a:tcPr/>
                </a:tc>
                <a:tc>
                  <a:txBody>
                    <a:bodyPr/>
                    <a:lstStyle/>
                    <a:p>
                      <a:r>
                        <a:rPr lang="hr-HR" dirty="0" smtClean="0">
                          <a:solidFill>
                            <a:srgbClr val="002060"/>
                          </a:solidFill>
                        </a:rPr>
                        <a:t>14. srpnja 2014.</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Informacija</a:t>
                      </a:r>
                      <a:r>
                        <a:rPr lang="hr-HR" sz="1600" baseline="0" dirty="0" smtClean="0">
                          <a:solidFill>
                            <a:srgbClr val="002060"/>
                          </a:solidFill>
                        </a:rPr>
                        <a:t> prijavitelju o stanju prijave nakon postupka odabira</a:t>
                      </a:r>
                      <a:endParaRPr lang="hr-HR" sz="1600" dirty="0">
                        <a:solidFill>
                          <a:srgbClr val="002060"/>
                        </a:solidFill>
                      </a:endParaRPr>
                    </a:p>
                  </a:txBody>
                  <a:tcPr/>
                </a:tc>
                <a:tc>
                  <a:txBody>
                    <a:bodyPr/>
                    <a:lstStyle/>
                    <a:p>
                      <a:r>
                        <a:rPr lang="hr-HR" dirty="0" smtClean="0">
                          <a:solidFill>
                            <a:srgbClr val="002060"/>
                          </a:solidFill>
                        </a:rPr>
                        <a:t>8. kolovoza 2014.</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Informacija prijavitelju o stanju prijave nakon provjere prihvatljivosti</a:t>
                      </a:r>
                    </a:p>
                  </a:txBody>
                  <a:tcPr/>
                </a:tc>
                <a:tc>
                  <a:txBody>
                    <a:bodyPr/>
                    <a:lstStyle/>
                    <a:p>
                      <a:r>
                        <a:rPr lang="hr-HR" dirty="0" smtClean="0">
                          <a:solidFill>
                            <a:srgbClr val="002060"/>
                          </a:solidFill>
                        </a:rPr>
                        <a:t>25. kolovoza 2014.</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Dostava Odluke o financiranju</a:t>
                      </a:r>
                    </a:p>
                  </a:txBody>
                  <a:tcPr/>
                </a:tc>
                <a:tc>
                  <a:txBody>
                    <a:bodyPr/>
                    <a:lstStyle/>
                    <a:p>
                      <a:r>
                        <a:rPr lang="hr-HR" dirty="0" smtClean="0">
                          <a:solidFill>
                            <a:srgbClr val="002060"/>
                          </a:solidFill>
                        </a:rPr>
                        <a:t>1. rujna 2014.</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Potpisivanje Ugovora o dodjeli bespovratnih sredstava</a:t>
                      </a:r>
                      <a:endParaRPr lang="hr-HR" sz="1600" dirty="0">
                        <a:solidFill>
                          <a:srgbClr val="002060"/>
                        </a:solidFill>
                      </a:endParaRPr>
                    </a:p>
                  </a:txBody>
                  <a:tcPr/>
                </a:tc>
                <a:tc>
                  <a:txBody>
                    <a:bodyPr/>
                    <a:lstStyle/>
                    <a:p>
                      <a:r>
                        <a:rPr lang="hr-HR" dirty="0" smtClean="0">
                          <a:solidFill>
                            <a:srgbClr val="002060"/>
                          </a:solidFill>
                        </a:rPr>
                        <a:t>15. rujna 2014.</a:t>
                      </a:r>
                      <a:endParaRPr lang="hr-HR" dirty="0">
                        <a:solidFill>
                          <a:srgbClr val="002060"/>
                        </a:solidFill>
                      </a:endParaRPr>
                    </a:p>
                  </a:txBody>
                  <a:tcPr/>
                </a:tc>
                <a:tc>
                  <a:txBody>
                    <a:bodyPr/>
                    <a:lstStyle/>
                    <a:p>
                      <a:endParaRPr lang="hr-HR" dirty="0">
                        <a:solidFill>
                          <a:srgbClr val="002060"/>
                        </a:solidFill>
                      </a:endParaRPr>
                    </a:p>
                  </a:txBody>
                  <a:tcPr/>
                </a:tc>
              </a:tr>
            </a:tbl>
          </a:graphicData>
        </a:graphic>
      </p:graphicFrame>
    </p:spTree>
    <p:extLst>
      <p:ext uri="{BB962C8B-B14F-4D97-AF65-F5344CB8AC3E}">
        <p14:creationId xmlns:p14="http://schemas.microsoft.com/office/powerpoint/2010/main" val="9708158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764704"/>
            <a:ext cx="7776863" cy="129614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Pitanja i odgovori</a:t>
            </a:r>
            <a:r>
              <a:rPr lang="hr-HR" dirty="0">
                <a:solidFill>
                  <a:srgbClr val="002060"/>
                </a:solidFill>
                <a:effectLst>
                  <a:outerShdw blurRad="38100" dist="38100" dir="2700000" algn="tl">
                    <a:srgbClr val="000000">
                      <a:alpha val="43137"/>
                    </a:srgbClr>
                  </a:outerShdw>
                </a:effectLst>
              </a:rPr>
              <a:t/>
            </a:r>
            <a:br>
              <a:rPr lang="hr-HR" dirty="0">
                <a:solidFill>
                  <a:srgbClr val="002060"/>
                </a:solidFill>
                <a:effectLst>
                  <a:outerShdw blurRad="38100" dist="38100" dir="2700000" algn="tl">
                    <a:srgbClr val="000000">
                      <a:alpha val="43137"/>
                    </a:srgbClr>
                  </a:outerShdw>
                </a:effectLst>
              </a:rPr>
            </a:br>
            <a:endParaRPr lang="hr-HR"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8840"/>
            <a:ext cx="8229600" cy="4752528"/>
          </a:xfrm>
        </p:spPr>
        <p:txBody>
          <a:bodyPr>
            <a:normAutofit fontScale="92500" lnSpcReduction="10000"/>
          </a:bodyPr>
          <a:lstStyle/>
          <a:p>
            <a:pPr marL="0" indent="0">
              <a:buNone/>
            </a:pPr>
            <a:endParaRPr lang="hr-HR" sz="2800" dirty="0" smtClean="0">
              <a:solidFill>
                <a:srgbClr val="002060"/>
              </a:solidFill>
            </a:endParaRPr>
          </a:p>
          <a:p>
            <a:pPr>
              <a:buFont typeface="Wingdings" panose="05000000000000000000" pitchFamily="2" charset="2"/>
              <a:buChar char="ü"/>
            </a:pPr>
            <a:r>
              <a:rPr lang="hr-HR" sz="2200" dirty="0" smtClean="0">
                <a:solidFill>
                  <a:srgbClr val="002060"/>
                </a:solidFill>
              </a:rPr>
              <a:t>Pitanja </a:t>
            </a:r>
            <a:r>
              <a:rPr lang="hr-HR" sz="2200" dirty="0">
                <a:solidFill>
                  <a:srgbClr val="002060"/>
                </a:solidFill>
              </a:rPr>
              <a:t>vezana za ovaj Poziv mogu biti upućena </a:t>
            </a:r>
            <a:r>
              <a:rPr lang="hr-HR" sz="2200" dirty="0" smtClean="0">
                <a:solidFill>
                  <a:srgbClr val="002060"/>
                </a:solidFill>
              </a:rPr>
              <a:t>elektroničkom poštom </a:t>
            </a:r>
            <a:r>
              <a:rPr lang="hr-HR" sz="2200" b="1" i="1" u="sng" dirty="0" smtClean="0">
                <a:solidFill>
                  <a:srgbClr val="002060"/>
                </a:solidFill>
              </a:rPr>
              <a:t>najkasnije 14 dana </a:t>
            </a:r>
            <a:r>
              <a:rPr lang="hr-HR" sz="2200" b="1" i="1" u="sng" dirty="0">
                <a:solidFill>
                  <a:srgbClr val="002060"/>
                </a:solidFill>
              </a:rPr>
              <a:t>prije isteka roka</a:t>
            </a:r>
            <a:r>
              <a:rPr lang="hr-HR" sz="2200" dirty="0">
                <a:solidFill>
                  <a:srgbClr val="002060"/>
                </a:solidFill>
              </a:rPr>
              <a:t> za podnošenje prijedloga na navedenu adresu, uz jasnu naznaku </a:t>
            </a:r>
            <a:r>
              <a:rPr lang="hr-HR" sz="2200" dirty="0" smtClean="0">
                <a:solidFill>
                  <a:srgbClr val="002060"/>
                </a:solidFill>
              </a:rPr>
              <a:t>broja i naziva </a:t>
            </a:r>
            <a:r>
              <a:rPr lang="hr-HR" sz="2200" dirty="0">
                <a:solidFill>
                  <a:srgbClr val="002060"/>
                </a:solidFill>
              </a:rPr>
              <a:t>Poziva na dostavu prijedloga:  </a:t>
            </a:r>
            <a:r>
              <a:rPr lang="hr-HR" sz="2200" i="1" dirty="0" smtClean="0">
                <a:solidFill>
                  <a:srgbClr val="002060"/>
                </a:solidFill>
              </a:rPr>
              <a:t>HR.2.2.04 - Osiguravanje pomoćnika učenicima s teškoćama u osnovnoškolskim i srednjoškolskim odgojno-obrazovnim ustanovama</a:t>
            </a:r>
            <a:endParaRPr lang="hr-HR" dirty="0">
              <a:solidFill>
                <a:srgbClr val="002060"/>
              </a:solidFill>
            </a:endParaRPr>
          </a:p>
          <a:p>
            <a:pPr>
              <a:buFont typeface="Wingdings" panose="05000000000000000000" pitchFamily="2" charset="2"/>
              <a:buChar char="ü"/>
            </a:pPr>
            <a:r>
              <a:rPr lang="hr-HR" sz="2200" dirty="0">
                <a:solidFill>
                  <a:srgbClr val="002060"/>
                </a:solidFill>
              </a:rPr>
              <a:t>E-mail adresa: </a:t>
            </a:r>
            <a:r>
              <a:rPr lang="hr-HR" sz="2200" dirty="0" smtClean="0">
                <a:solidFill>
                  <a:srgbClr val="002060"/>
                </a:solidFill>
                <a:hlinkClick r:id="rId2"/>
              </a:rPr>
              <a:t>esf@mzos.hr</a:t>
            </a:r>
            <a:r>
              <a:rPr lang="hr-HR" sz="2200" dirty="0" smtClean="0">
                <a:solidFill>
                  <a:srgbClr val="002060"/>
                </a:solidFill>
              </a:rPr>
              <a:t>  </a:t>
            </a:r>
          </a:p>
          <a:p>
            <a:pPr marL="0" indent="0">
              <a:buNone/>
            </a:pPr>
            <a:r>
              <a:rPr lang="hr-HR" sz="2200" dirty="0" smtClean="0">
                <a:solidFill>
                  <a:srgbClr val="002060"/>
                </a:solidFill>
              </a:rPr>
              <a:t>  </a:t>
            </a:r>
          </a:p>
          <a:p>
            <a:pPr lvl="0">
              <a:buFont typeface="Wingdings" panose="05000000000000000000" pitchFamily="2" charset="2"/>
              <a:buChar char="ü"/>
            </a:pPr>
            <a:r>
              <a:rPr lang="hr-HR" sz="1900" dirty="0">
                <a:solidFill>
                  <a:srgbClr val="002060"/>
                </a:solidFill>
              </a:rPr>
              <a:t>Odgovori će biti objavljeni do najkasnije 7 dana prije roka za dostavu projektnih prijedloga na stranicama </a:t>
            </a:r>
            <a:r>
              <a:rPr lang="hr-HR" sz="1900" dirty="0">
                <a:solidFill>
                  <a:srgbClr val="002060"/>
                </a:solidFill>
                <a:hlinkClick r:id="rId3"/>
              </a:rPr>
              <a:t>www.strukturnifondovi.hr</a:t>
            </a:r>
            <a:r>
              <a:rPr lang="hr-HR" sz="1900" dirty="0">
                <a:solidFill>
                  <a:srgbClr val="002060"/>
                </a:solidFill>
              </a:rPr>
              <a:t> </a:t>
            </a:r>
          </a:p>
          <a:p>
            <a:pPr marL="0" indent="0">
              <a:buNone/>
            </a:pPr>
            <a:endParaRPr lang="hr-HR" sz="2800" dirty="0" smtClean="0">
              <a:solidFill>
                <a:srgbClr val="002060"/>
              </a:solidFill>
            </a:endParaRPr>
          </a:p>
          <a:p>
            <a:pPr marL="0" indent="0" algn="ctr">
              <a:buNone/>
            </a:pPr>
            <a:r>
              <a:rPr lang="hr-HR" sz="2800" i="1" dirty="0" smtClean="0">
                <a:solidFill>
                  <a:srgbClr val="002060"/>
                </a:solidFill>
              </a:rPr>
              <a:t>MZOS </a:t>
            </a:r>
            <a:r>
              <a:rPr lang="hr-HR" sz="2800" i="1" dirty="0">
                <a:solidFill>
                  <a:srgbClr val="002060"/>
                </a:solidFill>
              </a:rPr>
              <a:t>nema obvezu davanja dodatnih objašnjenja nakon navedenog </a:t>
            </a:r>
            <a:r>
              <a:rPr lang="hr-HR" sz="2800" i="1" dirty="0" smtClean="0">
                <a:solidFill>
                  <a:srgbClr val="002060"/>
                </a:solidFill>
              </a:rPr>
              <a:t>roka</a:t>
            </a:r>
            <a:endParaRPr lang="hr-HR" sz="2800" i="1" dirty="0">
              <a:solidFill>
                <a:srgbClr val="002060"/>
              </a:solidFill>
            </a:endParaRPr>
          </a:p>
        </p:txBody>
      </p:sp>
    </p:spTree>
    <p:extLst>
      <p:ext uri="{BB962C8B-B14F-4D97-AF65-F5344CB8AC3E}">
        <p14:creationId xmlns:p14="http://schemas.microsoft.com/office/powerpoint/2010/main" val="5801822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548680"/>
            <a:ext cx="6984777"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Predaja prijave</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04864"/>
            <a:ext cx="8229600" cy="4176464"/>
          </a:xfrm>
        </p:spPr>
        <p:txBody>
          <a:bodyPr>
            <a:normAutofit fontScale="92500" lnSpcReduction="10000"/>
          </a:bodyPr>
          <a:lstStyle/>
          <a:p>
            <a:r>
              <a:rPr lang="hr-HR" dirty="0" smtClean="0">
                <a:solidFill>
                  <a:srgbClr val="002060"/>
                </a:solidFill>
              </a:rPr>
              <a:t>Rok za dostavu projektnih prijedloga</a:t>
            </a:r>
            <a:r>
              <a:rPr lang="hr-HR" dirty="0" smtClean="0"/>
              <a:t>: </a:t>
            </a:r>
          </a:p>
          <a:p>
            <a:pPr marL="0" indent="0">
              <a:buNone/>
            </a:pPr>
            <a:r>
              <a:rPr lang="hr-HR" dirty="0" smtClean="0"/>
              <a:t>		</a:t>
            </a:r>
            <a:r>
              <a:rPr lang="hr-HR" sz="2800" b="1" i="1" dirty="0" smtClean="0">
                <a:solidFill>
                  <a:srgbClr val="002060"/>
                </a:solidFill>
              </a:rPr>
              <a:t>7. srpnja 2014. godine do 16h</a:t>
            </a:r>
          </a:p>
          <a:p>
            <a:r>
              <a:rPr lang="hr-HR" dirty="0" smtClean="0">
                <a:solidFill>
                  <a:srgbClr val="002060"/>
                </a:solidFill>
              </a:rPr>
              <a:t>Adresa za dostavu</a:t>
            </a:r>
            <a:r>
              <a:rPr lang="hr-HR" dirty="0" smtClean="0"/>
              <a:t>: </a:t>
            </a:r>
          </a:p>
          <a:p>
            <a:pPr marL="0" indent="0" algn="ctr">
              <a:buNone/>
            </a:pPr>
            <a:r>
              <a:rPr lang="hr-HR" sz="2600" i="1" dirty="0" smtClean="0">
                <a:solidFill>
                  <a:srgbClr val="002060"/>
                </a:solidFill>
              </a:rPr>
              <a:t>Agencija za strukovno obrazovanje i obrazovanje odraslih, Organizacijska jedinica za upravljanje strukturnim instrumentima, Radnička cesta 37b, 10000 Zagreb</a:t>
            </a:r>
          </a:p>
          <a:p>
            <a:endParaRPr lang="hr-HR" dirty="0" smtClean="0"/>
          </a:p>
          <a:p>
            <a:pPr marL="0" indent="0" algn="ctr">
              <a:buNone/>
            </a:pPr>
            <a:r>
              <a:rPr lang="hr-HR" sz="3000" dirty="0" smtClean="0">
                <a:solidFill>
                  <a:srgbClr val="002060"/>
                </a:solidFill>
              </a:rPr>
              <a:t>PRIJAVA PODNESENA NAKON ISTEKA ROKA NATJEČAJA BIT ĆE ODBAČENA!!!</a:t>
            </a:r>
          </a:p>
          <a:p>
            <a:endParaRPr lang="hr-HR" dirty="0"/>
          </a:p>
        </p:txBody>
      </p:sp>
    </p:spTree>
    <p:extLst>
      <p:ext uri="{BB962C8B-B14F-4D97-AF65-F5344CB8AC3E}">
        <p14:creationId xmlns:p14="http://schemas.microsoft.com/office/powerpoint/2010/main" val="8644411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620688"/>
            <a:ext cx="7272808" cy="79208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Predaja prijave</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132856"/>
            <a:ext cx="8229600" cy="4137323"/>
          </a:xfrm>
        </p:spPr>
        <p:txBody>
          <a:bodyPr/>
          <a:lstStyle/>
          <a:p>
            <a:pPr marL="0" indent="0" algn="ctr">
              <a:buNone/>
            </a:pPr>
            <a:endParaRPr lang="hr-HR" sz="2400" b="1" dirty="0" smtClean="0">
              <a:solidFill>
                <a:srgbClr val="002060"/>
              </a:solidFill>
            </a:endParaRPr>
          </a:p>
          <a:p>
            <a:pPr marL="0" indent="0" algn="ctr">
              <a:buNone/>
            </a:pPr>
            <a:r>
              <a:rPr lang="hr-HR" sz="2400" b="1" dirty="0" smtClean="0">
                <a:solidFill>
                  <a:srgbClr val="002060"/>
                </a:solidFill>
              </a:rPr>
              <a:t>Na vanjskoj strani zatvorene omotnice obavezno navesti:</a:t>
            </a:r>
          </a:p>
          <a:p>
            <a:pPr marL="0" indent="0" algn="ctr">
              <a:buNone/>
            </a:pPr>
            <a:endParaRPr lang="hr-HR" sz="2400" b="1" dirty="0" smtClean="0">
              <a:solidFill>
                <a:srgbClr val="002060"/>
              </a:solidFill>
            </a:endParaRPr>
          </a:p>
          <a:p>
            <a:pPr>
              <a:buFont typeface="Wingdings" panose="05000000000000000000" pitchFamily="2" charset="2"/>
              <a:buChar char="ü"/>
            </a:pPr>
            <a:r>
              <a:rPr lang="hr-HR" sz="2000" dirty="0" smtClean="0">
                <a:solidFill>
                  <a:srgbClr val="002060"/>
                </a:solidFill>
              </a:rPr>
              <a:t>Broj i naziv poziva za dostavu </a:t>
            </a:r>
            <a:r>
              <a:rPr lang="hr-HR" sz="2000" dirty="0">
                <a:solidFill>
                  <a:srgbClr val="002060"/>
                </a:solidFill>
              </a:rPr>
              <a:t>projektnih </a:t>
            </a:r>
            <a:r>
              <a:rPr lang="hr-HR" sz="2000" dirty="0" smtClean="0">
                <a:solidFill>
                  <a:srgbClr val="002060"/>
                </a:solidFill>
              </a:rPr>
              <a:t>prijedloga </a:t>
            </a:r>
            <a:r>
              <a:rPr lang="hr-HR" sz="2000" i="1" dirty="0" smtClean="0">
                <a:solidFill>
                  <a:srgbClr val="002060"/>
                </a:solidFill>
              </a:rPr>
              <a:t>– HR.2.2.04 </a:t>
            </a:r>
            <a:r>
              <a:rPr lang="hr-HR" sz="2000" i="1" dirty="0">
                <a:solidFill>
                  <a:srgbClr val="002060"/>
                </a:solidFill>
              </a:rPr>
              <a:t>„Osiguravanje pomoćnika učenicima s teškoćama u osnovnoškolskim i srednjoškolskim odgojno-obrazovnim ustanovama“ </a:t>
            </a:r>
            <a:endParaRPr lang="hr-HR" sz="2000" i="1" dirty="0" smtClean="0">
              <a:solidFill>
                <a:srgbClr val="002060"/>
              </a:solidFill>
            </a:endParaRPr>
          </a:p>
          <a:p>
            <a:pPr>
              <a:buFont typeface="Wingdings" panose="05000000000000000000" pitchFamily="2" charset="2"/>
              <a:buChar char="ü"/>
            </a:pPr>
            <a:r>
              <a:rPr lang="hr-HR" sz="2000" dirty="0" smtClean="0">
                <a:solidFill>
                  <a:srgbClr val="002060"/>
                </a:solidFill>
              </a:rPr>
              <a:t>Naziv i adresu prijavitelja</a:t>
            </a:r>
          </a:p>
          <a:p>
            <a:pPr>
              <a:buFont typeface="Wingdings" panose="05000000000000000000" pitchFamily="2" charset="2"/>
              <a:buChar char="ü"/>
            </a:pPr>
            <a:r>
              <a:rPr lang="hr-HR" sz="2000" dirty="0" smtClean="0">
                <a:solidFill>
                  <a:srgbClr val="002060"/>
                </a:solidFill>
              </a:rPr>
              <a:t>Naznaku</a:t>
            </a:r>
            <a:r>
              <a:rPr lang="hr-HR" sz="2000" i="1" dirty="0" smtClean="0">
                <a:solidFill>
                  <a:srgbClr val="002060"/>
                </a:solidFill>
              </a:rPr>
              <a:t> „NE OTVARATI – PRIJAVA NA POZIV NA DOSTAVU PROJEKTNIH PRIJEDLOGA”</a:t>
            </a:r>
            <a:endParaRPr lang="hr-HR" sz="2000" i="1" dirty="0">
              <a:solidFill>
                <a:srgbClr val="002060"/>
              </a:solidFill>
            </a:endParaRPr>
          </a:p>
        </p:txBody>
      </p:sp>
    </p:spTree>
    <p:extLst>
      <p:ext uri="{BB962C8B-B14F-4D97-AF65-F5344CB8AC3E}">
        <p14:creationId xmlns:p14="http://schemas.microsoft.com/office/powerpoint/2010/main" val="39539034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dirty="0" smtClean="0"/>
          </a:p>
          <a:p>
            <a:pPr marL="0" indent="0" algn="ctr">
              <a:buNone/>
            </a:pPr>
            <a:endParaRPr lang="hr-HR" dirty="0"/>
          </a:p>
          <a:p>
            <a:pPr marL="0" indent="0" algn="ctr">
              <a:buNone/>
            </a:pPr>
            <a:r>
              <a:rPr lang="hr-HR" sz="3600" i="1" u="sng" dirty="0" smtClean="0">
                <a:solidFill>
                  <a:srgbClr val="002060"/>
                </a:solidFill>
              </a:rPr>
              <a:t>v. Postupak evaluacije</a:t>
            </a:r>
            <a:endParaRPr lang="hr-HR" sz="3600" i="1" u="sng" dirty="0">
              <a:solidFill>
                <a:srgbClr val="002060"/>
              </a:solidFill>
            </a:endParaRPr>
          </a:p>
        </p:txBody>
      </p:sp>
    </p:spTree>
    <p:extLst>
      <p:ext uri="{BB962C8B-B14F-4D97-AF65-F5344CB8AC3E}">
        <p14:creationId xmlns:p14="http://schemas.microsoft.com/office/powerpoint/2010/main" val="6643771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hr-HR" sz="2800" i="1" u="sng" dirty="0" smtClean="0">
                <a:solidFill>
                  <a:srgbClr val="002060"/>
                </a:solidFill>
              </a:rPr>
              <a:t>Postupak evaluacije sastoji se od sljedećih koraka</a:t>
            </a:r>
            <a:r>
              <a:rPr lang="hr-HR" sz="2800" u="sng" dirty="0" smtClean="0">
                <a:solidFill>
                  <a:srgbClr val="002060"/>
                </a:solidFill>
              </a:rPr>
              <a:t>:</a:t>
            </a:r>
          </a:p>
          <a:p>
            <a:pPr marL="0" indent="0" algn="ctr">
              <a:buNone/>
            </a:pPr>
            <a:endParaRPr lang="hr-HR" sz="2800" u="sng" dirty="0" smtClean="0">
              <a:solidFill>
                <a:srgbClr val="002060"/>
              </a:solidFill>
            </a:endParaRPr>
          </a:p>
          <a:p>
            <a:pPr marL="514350" indent="-514350">
              <a:buFont typeface="+mj-lt"/>
              <a:buAutoNum type="arabicParenR"/>
            </a:pPr>
            <a:r>
              <a:rPr lang="hr-HR" sz="2600" dirty="0" smtClean="0">
                <a:solidFill>
                  <a:srgbClr val="002060"/>
                </a:solidFill>
              </a:rPr>
              <a:t>Zaprimanje i registracija prijedloga</a:t>
            </a:r>
          </a:p>
          <a:p>
            <a:pPr marL="514350" indent="-514350">
              <a:buFont typeface="+mj-lt"/>
              <a:buAutoNum type="arabicParenR"/>
            </a:pPr>
            <a:r>
              <a:rPr lang="hr-HR" sz="2600" dirty="0" smtClean="0">
                <a:solidFill>
                  <a:srgbClr val="002060"/>
                </a:solidFill>
              </a:rPr>
              <a:t>Administrativna provjera </a:t>
            </a:r>
          </a:p>
          <a:p>
            <a:pPr marL="514350" indent="-514350">
              <a:buFont typeface="+mj-lt"/>
              <a:buAutoNum type="arabicParenR"/>
            </a:pPr>
            <a:r>
              <a:rPr lang="hr-HR" sz="2600" dirty="0" smtClean="0">
                <a:solidFill>
                  <a:srgbClr val="002060"/>
                </a:solidFill>
              </a:rPr>
              <a:t>Odabir prijedloga</a:t>
            </a:r>
          </a:p>
          <a:p>
            <a:pPr marL="514350" indent="-514350">
              <a:buFont typeface="+mj-lt"/>
              <a:buAutoNum type="arabicParenR"/>
            </a:pPr>
            <a:r>
              <a:rPr lang="hr-HR" sz="2600" dirty="0" smtClean="0">
                <a:solidFill>
                  <a:srgbClr val="002060"/>
                </a:solidFill>
              </a:rPr>
              <a:t>Provjera prihvatljivosti </a:t>
            </a:r>
          </a:p>
          <a:p>
            <a:pPr marL="514350" indent="-514350">
              <a:buFont typeface="+mj-lt"/>
              <a:buAutoNum type="arabicParenR"/>
            </a:pPr>
            <a:r>
              <a:rPr lang="hr-HR" sz="2600" dirty="0" smtClean="0">
                <a:solidFill>
                  <a:srgbClr val="002060"/>
                </a:solidFill>
              </a:rPr>
              <a:t>Odluka o financiranju</a:t>
            </a:r>
            <a:endParaRPr lang="hr-HR" sz="2600" dirty="0">
              <a:solidFill>
                <a:srgbClr val="002060"/>
              </a:solidFill>
            </a:endParaRPr>
          </a:p>
        </p:txBody>
      </p:sp>
    </p:spTree>
    <p:extLst>
      <p:ext uri="{BB962C8B-B14F-4D97-AF65-F5344CB8AC3E}">
        <p14:creationId xmlns:p14="http://schemas.microsoft.com/office/powerpoint/2010/main" val="13349804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3" y="620688"/>
            <a:ext cx="6480720" cy="1224136"/>
          </a:xfrm>
        </p:spPr>
        <p:txBody>
          <a:bodyPr>
            <a:noAutofit/>
          </a:bodyPr>
          <a:lstStyle/>
          <a:p>
            <a:r>
              <a:rPr lang="hr-HR" sz="3200" dirty="0">
                <a:solidFill>
                  <a:srgbClr val="002060"/>
                </a:solidFill>
                <a:effectLst>
                  <a:outerShdw blurRad="38100" dist="38100" dir="2700000" algn="tl">
                    <a:srgbClr val="000000">
                      <a:alpha val="43137"/>
                    </a:srgbClr>
                  </a:outerShdw>
                </a:effectLst>
              </a:rPr>
              <a:t>Zaprimanje i registracija prijedloga</a:t>
            </a:r>
            <a:br>
              <a:rPr lang="hr-HR" sz="3200" dirty="0">
                <a:solidFill>
                  <a:srgbClr val="002060"/>
                </a:solidFill>
                <a:effectLst>
                  <a:outerShdw blurRad="38100" dist="38100" dir="2700000" algn="tl">
                    <a:srgbClr val="000000">
                      <a:alpha val="43137"/>
                    </a:srgbClr>
                  </a:outerShdw>
                </a:effectLst>
              </a:rPr>
            </a:b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1560" y="2060848"/>
            <a:ext cx="8229600" cy="4137323"/>
          </a:xfrm>
        </p:spPr>
        <p:txBody>
          <a:bodyPr>
            <a:noAutofit/>
          </a:bodyPr>
          <a:lstStyle/>
          <a:p>
            <a:pPr>
              <a:buFont typeface="Wingdings" panose="05000000000000000000" pitchFamily="2" charset="2"/>
              <a:buChar char="ü"/>
            </a:pPr>
            <a:r>
              <a:rPr lang="hr-HR" sz="2400" dirty="0" smtClean="0">
                <a:solidFill>
                  <a:srgbClr val="002060"/>
                </a:solidFill>
              </a:rPr>
              <a:t>Svi prijedlozi, koji zadovolje uvjete, bit će evidentirani u </a:t>
            </a:r>
            <a:r>
              <a:rPr lang="hr-HR" sz="2400" i="1" dirty="0" smtClean="0">
                <a:solidFill>
                  <a:srgbClr val="002060"/>
                </a:solidFill>
              </a:rPr>
              <a:t>Integrirani sustav upravljanja informacijama za strukturne fondove </a:t>
            </a:r>
            <a:r>
              <a:rPr lang="hr-HR" sz="2400" dirty="0" smtClean="0">
                <a:solidFill>
                  <a:srgbClr val="002060"/>
                </a:solidFill>
              </a:rPr>
              <a:t>(</a:t>
            </a:r>
            <a:r>
              <a:rPr lang="hr-HR" sz="2400" u="sng" dirty="0" smtClean="0">
                <a:solidFill>
                  <a:srgbClr val="002060"/>
                </a:solidFill>
              </a:rPr>
              <a:t>SF MIS</a:t>
            </a:r>
            <a:r>
              <a:rPr lang="hr-HR" sz="2400" dirty="0" smtClean="0">
                <a:solidFill>
                  <a:srgbClr val="002060"/>
                </a:solidFill>
              </a:rPr>
              <a:t>) i dodijelit će im se referentni kod</a:t>
            </a:r>
          </a:p>
          <a:p>
            <a:pPr>
              <a:buFont typeface="Wingdings" panose="05000000000000000000" pitchFamily="2" charset="2"/>
              <a:buChar char="ü"/>
            </a:pPr>
            <a:r>
              <a:rPr lang="hr-HR" sz="2400" dirty="0" smtClean="0">
                <a:solidFill>
                  <a:srgbClr val="002060"/>
                </a:solidFill>
              </a:rPr>
              <a:t>Ovaj kod ostaje referentni broj projektnog prijedloga tijekom čitavog trajanja projekta te ne može biti promijenjen</a:t>
            </a:r>
            <a:endParaRPr lang="hr-HR" sz="2400" dirty="0">
              <a:solidFill>
                <a:srgbClr val="002060"/>
              </a:solidFill>
            </a:endParaRPr>
          </a:p>
        </p:txBody>
      </p:sp>
    </p:spTree>
    <p:extLst>
      <p:ext uri="{BB962C8B-B14F-4D97-AF65-F5344CB8AC3E}">
        <p14:creationId xmlns:p14="http://schemas.microsoft.com/office/powerpoint/2010/main" val="2898903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76672"/>
            <a:ext cx="7344816"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Administrativna provjera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Provjera usklađenosti projektnih prijedloga s administrativnim kriterijima definiranim u poglavlju 6, odjeljak 6.2.</a:t>
            </a:r>
          </a:p>
          <a:p>
            <a:pPr>
              <a:buFont typeface="Wingdings" panose="05000000000000000000" pitchFamily="2" charset="2"/>
              <a:buChar char="ü"/>
            </a:pPr>
            <a:r>
              <a:rPr lang="hr-HR" sz="2000" dirty="0" smtClean="0">
                <a:solidFill>
                  <a:srgbClr val="002060"/>
                </a:solidFill>
              </a:rPr>
              <a:t>Jedino projektni prijedlozi koji su ispunili sve administrativne kriterije idu u daljnji postupak evaluacije</a:t>
            </a:r>
          </a:p>
          <a:p>
            <a:pPr>
              <a:buFont typeface="Wingdings" panose="05000000000000000000" pitchFamily="2" charset="2"/>
              <a:buChar char="ü"/>
            </a:pPr>
            <a:r>
              <a:rPr lang="hr-HR" sz="2000" dirty="0" smtClean="0">
                <a:solidFill>
                  <a:srgbClr val="002060"/>
                </a:solidFill>
              </a:rPr>
              <a:t>Ukoliko neki od uvjeta nije ispunjen, od prijavitelja će se zatražiti dodatni dokument/informacija unutar zadanog roka</a:t>
            </a:r>
          </a:p>
          <a:p>
            <a:pPr>
              <a:buFont typeface="Wingdings" panose="05000000000000000000" pitchFamily="2" charset="2"/>
              <a:buChar char="ü"/>
            </a:pPr>
            <a:r>
              <a:rPr lang="hr-HR" sz="2000" dirty="0" smtClean="0">
                <a:solidFill>
                  <a:srgbClr val="002060"/>
                </a:solidFill>
              </a:rPr>
              <a:t>Ukoliko nakon roka za podnošenje dodatnih dokumenata/informacija neki od uvjeta nije ispunjen, prijedlog će biti isključen iz daljnjeg postupka</a:t>
            </a:r>
            <a:endParaRPr lang="hr-HR" sz="2000" dirty="0">
              <a:solidFill>
                <a:srgbClr val="002060"/>
              </a:solidFill>
            </a:endParaRPr>
          </a:p>
        </p:txBody>
      </p:sp>
    </p:spTree>
    <p:extLst>
      <p:ext uri="{BB962C8B-B14F-4D97-AF65-F5344CB8AC3E}">
        <p14:creationId xmlns:p14="http://schemas.microsoft.com/office/powerpoint/2010/main" val="32623035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620688"/>
            <a:ext cx="5688632" cy="720080"/>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Odabir projekata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276872"/>
            <a:ext cx="8229600" cy="4137323"/>
          </a:xfrm>
        </p:spPr>
        <p:txBody>
          <a:bodyPr>
            <a:normAutofit/>
          </a:bodyPr>
          <a:lstStyle/>
          <a:p>
            <a:pPr>
              <a:buFont typeface="Wingdings" panose="05000000000000000000" pitchFamily="2" charset="2"/>
              <a:buChar char="ü"/>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MZOS osniva </a:t>
            </a:r>
            <a:r>
              <a:rPr lang="hr-HR" sz="2000" i="1" u="sng" dirty="0" smtClean="0">
                <a:solidFill>
                  <a:srgbClr val="002060"/>
                </a:solidFill>
              </a:rPr>
              <a:t>Odbor za odabir projekata </a:t>
            </a:r>
            <a:r>
              <a:rPr lang="hr-HR" sz="2000" dirty="0" smtClean="0">
                <a:solidFill>
                  <a:srgbClr val="002060"/>
                </a:solidFill>
              </a:rPr>
              <a:t>koji će samostalno ocijeniti prijedlog</a:t>
            </a:r>
          </a:p>
          <a:p>
            <a:pPr>
              <a:buFont typeface="Wingdings" panose="05000000000000000000" pitchFamily="2" charset="2"/>
              <a:buChar char="ü"/>
            </a:pPr>
            <a:r>
              <a:rPr lang="hr-HR" sz="2000" dirty="0" smtClean="0">
                <a:solidFill>
                  <a:srgbClr val="002060"/>
                </a:solidFill>
              </a:rPr>
              <a:t>Odabir će bit izvršen na osnovi metodologije i kriterija odabira definiranih u poglavlju 6, odjeljak 6.3.</a:t>
            </a:r>
          </a:p>
          <a:p>
            <a:pPr>
              <a:buFont typeface="Wingdings" panose="05000000000000000000" pitchFamily="2" charset="2"/>
              <a:buChar char="ü"/>
            </a:pPr>
            <a:r>
              <a:rPr lang="hr-HR" sz="2000" dirty="0" smtClean="0">
                <a:solidFill>
                  <a:srgbClr val="002060"/>
                </a:solidFill>
              </a:rPr>
              <a:t>Jedino projektni prijedlozi koji su stekli minimalan broj bodova (60 bodova) bit će predloženi za sljedeći korak – provjeru prihvatljivosti</a:t>
            </a:r>
          </a:p>
          <a:p>
            <a:pPr marL="0" indent="0">
              <a:buNone/>
            </a:pPr>
            <a:endParaRPr lang="hr-HR" sz="2000" dirty="0" smtClean="0">
              <a:solidFill>
                <a:srgbClr val="002060"/>
              </a:solidFill>
            </a:endParaRPr>
          </a:p>
          <a:p>
            <a:pPr marL="0" indent="0">
              <a:buNone/>
            </a:pPr>
            <a:r>
              <a:rPr lang="hr-HR" sz="2000" dirty="0" smtClean="0">
                <a:solidFill>
                  <a:srgbClr val="002060"/>
                </a:solidFill>
              </a:rPr>
              <a:t>Napomena: </a:t>
            </a:r>
            <a:r>
              <a:rPr lang="hr-HR" sz="2000" i="1" dirty="0" smtClean="0">
                <a:solidFill>
                  <a:srgbClr val="002060"/>
                </a:solidFill>
              </a:rPr>
              <a:t>Ukoliko </a:t>
            </a:r>
            <a:r>
              <a:rPr lang="hr-HR" sz="2000" i="1" dirty="0">
                <a:solidFill>
                  <a:srgbClr val="002060"/>
                </a:solidFill>
              </a:rPr>
              <a:t>je prijedlog prešao minimalni prag određen Pozivom, mogao bi biti odbijen u slučaju da nema raspoloživih sredstava te ukoliko je drugi prijedlog slične prirode dobio više bodova</a:t>
            </a:r>
          </a:p>
          <a:p>
            <a:pPr>
              <a:buFont typeface="Wingdings" panose="05000000000000000000" pitchFamily="2" charset="2"/>
              <a:buChar char="ü"/>
            </a:pPr>
            <a:endParaRPr lang="hr-HR" sz="2000" dirty="0" smtClean="0">
              <a:solidFill>
                <a:srgbClr val="002060"/>
              </a:solidFill>
            </a:endParaRPr>
          </a:p>
        </p:txBody>
      </p:sp>
    </p:spTree>
    <p:extLst>
      <p:ext uri="{BB962C8B-B14F-4D97-AF65-F5344CB8AC3E}">
        <p14:creationId xmlns:p14="http://schemas.microsoft.com/office/powerpoint/2010/main" val="3803401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204864"/>
            <a:ext cx="7772400" cy="2664296"/>
          </a:xfrm>
        </p:spPr>
        <p:txBody>
          <a:bodyPr>
            <a:normAutofit/>
          </a:bodyPr>
          <a:lstStyle/>
          <a:p>
            <a:r>
              <a:rPr lang="hr-HR" sz="3600" b="0" i="1" u="sng" dirty="0" smtClean="0">
                <a:solidFill>
                  <a:srgbClr val="002060"/>
                </a:solidFill>
              </a:rPr>
              <a:t>2. Upute za prijavitelje</a:t>
            </a:r>
            <a:br>
              <a:rPr lang="hr-HR" sz="3600" b="0" i="1" u="sng" dirty="0" smtClean="0">
                <a:solidFill>
                  <a:srgbClr val="002060"/>
                </a:solidFill>
              </a:rPr>
            </a:br>
            <a:r>
              <a:rPr lang="hr-HR" sz="3600" b="0" i="1" dirty="0" smtClean="0">
                <a:solidFill>
                  <a:srgbClr val="002060"/>
                </a:solidFill>
              </a:rPr>
              <a:t/>
            </a:r>
            <a:br>
              <a:rPr lang="hr-HR" sz="3600" b="0" i="1" dirty="0" smtClean="0">
                <a:solidFill>
                  <a:srgbClr val="002060"/>
                </a:solidFill>
              </a:rPr>
            </a:br>
            <a:r>
              <a:rPr lang="hr-HR" sz="3600" b="0" i="1" dirty="0" smtClean="0">
                <a:solidFill>
                  <a:srgbClr val="002060"/>
                </a:solidFill>
              </a:rPr>
              <a:t>i. Predmet poziva i opće informacije</a:t>
            </a:r>
            <a:br>
              <a:rPr lang="hr-HR" sz="3600" b="0" i="1" dirty="0" smtClean="0">
                <a:solidFill>
                  <a:srgbClr val="002060"/>
                </a:solidFill>
              </a:rPr>
            </a:br>
            <a:endParaRPr lang="hr-HR" sz="3600" b="0" i="1" dirty="0">
              <a:solidFill>
                <a:srgbClr val="002060"/>
              </a:solidFill>
            </a:endParaRPr>
          </a:p>
        </p:txBody>
      </p:sp>
    </p:spTree>
    <p:extLst>
      <p:ext uri="{BB962C8B-B14F-4D97-AF65-F5344CB8AC3E}">
        <p14:creationId xmlns:p14="http://schemas.microsoft.com/office/powerpoint/2010/main" val="35095728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6480720"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Kriterij za odabir</a:t>
            </a:r>
            <a:endParaRPr lang="hr-HR" sz="3200" dirty="0">
              <a:solidFill>
                <a:srgbClr val="00206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4568891"/>
              </p:ext>
            </p:extLst>
          </p:nvPr>
        </p:nvGraphicFramePr>
        <p:xfrm>
          <a:off x="426893" y="2420888"/>
          <a:ext cx="8229600" cy="3230880"/>
        </p:xfrm>
        <a:graphic>
          <a:graphicData uri="http://schemas.openxmlformats.org/drawingml/2006/table">
            <a:tbl>
              <a:tblPr firstRow="1" bandRow="1">
                <a:tableStyleId>{616DA210-FB5B-4158-B5E0-FEB733F419BA}</a:tableStyleId>
              </a:tblPr>
              <a:tblGrid>
                <a:gridCol w="4114800"/>
                <a:gridCol w="4114800"/>
              </a:tblGrid>
              <a:tr h="0">
                <a:tc>
                  <a:txBody>
                    <a:bodyPr/>
                    <a:lstStyle/>
                    <a:p>
                      <a:pPr algn="ctr"/>
                      <a:r>
                        <a:rPr lang="hr-HR" dirty="0" smtClean="0">
                          <a:solidFill>
                            <a:schemeClr val="tx1"/>
                          </a:solidFill>
                        </a:rPr>
                        <a:t>Kriterij za odabir</a:t>
                      </a:r>
                      <a:endParaRPr lang="hr-HR" dirty="0">
                        <a:solidFill>
                          <a:schemeClr val="tx1"/>
                        </a:solidFill>
                      </a:endParaRPr>
                    </a:p>
                  </a:txBody>
                  <a:tcPr/>
                </a:tc>
                <a:tc>
                  <a:txBody>
                    <a:bodyPr/>
                    <a:lstStyle/>
                    <a:p>
                      <a:pPr algn="ctr"/>
                      <a:r>
                        <a:rPr lang="hr-HR" dirty="0" smtClean="0">
                          <a:solidFill>
                            <a:schemeClr val="tx1"/>
                          </a:solidFill>
                        </a:rPr>
                        <a:t>Maksimalan broj bodova</a:t>
                      </a:r>
                      <a:endParaRPr lang="hr-HR" dirty="0">
                        <a:solidFill>
                          <a:schemeClr val="tx1"/>
                        </a:solidFill>
                      </a:endParaRPr>
                    </a:p>
                  </a:txBody>
                  <a:tcPr/>
                </a:tc>
              </a:tr>
              <a:tr h="370840">
                <a:tc>
                  <a:txBody>
                    <a:bodyPr/>
                    <a:lstStyle/>
                    <a:p>
                      <a:r>
                        <a:rPr lang="hr-HR" dirty="0" smtClean="0">
                          <a:solidFill>
                            <a:schemeClr val="tx1"/>
                          </a:solidFill>
                        </a:rPr>
                        <a:t>Relevantnost</a:t>
                      </a:r>
                      <a:r>
                        <a:rPr lang="hr-HR" baseline="0" dirty="0" smtClean="0">
                          <a:solidFill>
                            <a:schemeClr val="tx1"/>
                          </a:solidFill>
                        </a:rPr>
                        <a:t> projektne prijave</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30</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Provedbeni kapaciteti prijavitelja i partnera</a:t>
                      </a: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Održivost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Učinkovitost i izvedivost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30</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Proračun i ekonomska isplativost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Doprinos horizontalnim temama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UKUPNO</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100</a:t>
                      </a:r>
                      <a:endParaRPr lang="hr-HR" b="1" dirty="0">
                        <a:solidFill>
                          <a:schemeClr val="tx1"/>
                        </a:solidFill>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25629620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6624736"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Provjera prihvatljivosti</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492896"/>
            <a:ext cx="8229600" cy="4137323"/>
          </a:xfrm>
        </p:spPr>
        <p:txBody>
          <a:bodyPr>
            <a:normAutofit/>
          </a:bodyPr>
          <a:lstStyle/>
          <a:p>
            <a:pPr>
              <a:buFont typeface="Wingdings" panose="05000000000000000000" pitchFamily="2" charset="2"/>
              <a:buChar char="ü"/>
            </a:pPr>
            <a:r>
              <a:rPr lang="hr-HR" sz="2400" dirty="0" smtClean="0">
                <a:solidFill>
                  <a:srgbClr val="002060"/>
                </a:solidFill>
              </a:rPr>
              <a:t>Projektne prijave moraju zadovoljiti sve kriterije prihvatljivosti:</a:t>
            </a:r>
          </a:p>
          <a:p>
            <a:pPr marL="756000" indent="-457200">
              <a:buFont typeface="+mj-lt"/>
              <a:buAutoNum type="arabicPeriod"/>
            </a:pPr>
            <a:r>
              <a:rPr lang="hr-HR" sz="2000" b="1" i="1" dirty="0" smtClean="0">
                <a:solidFill>
                  <a:srgbClr val="002060"/>
                </a:solidFill>
              </a:rPr>
              <a:t>prihvatljivost prijavitelja/partnera (</a:t>
            </a:r>
            <a:r>
              <a:rPr lang="hr-HR" sz="2000" b="1" i="1" dirty="0" err="1" smtClean="0">
                <a:solidFill>
                  <a:srgbClr val="002060"/>
                </a:solidFill>
              </a:rPr>
              <a:t>UzP</a:t>
            </a:r>
            <a:r>
              <a:rPr lang="hr-HR" sz="2000" b="1" i="1" dirty="0" smtClean="0">
                <a:solidFill>
                  <a:srgbClr val="002060"/>
                </a:solidFill>
              </a:rPr>
              <a:t> 4.1.)</a:t>
            </a:r>
          </a:p>
          <a:p>
            <a:pPr marL="756000" indent="-457200">
              <a:buFont typeface="+mj-lt"/>
              <a:buAutoNum type="arabicPeriod"/>
            </a:pPr>
            <a:r>
              <a:rPr lang="hr-HR" sz="2000" b="1" i="1" dirty="0" smtClean="0">
                <a:solidFill>
                  <a:srgbClr val="002060"/>
                </a:solidFill>
              </a:rPr>
              <a:t>prihvatljivost projekta (</a:t>
            </a:r>
            <a:r>
              <a:rPr lang="hr-HR" sz="2000" b="1" i="1" dirty="0" err="1" smtClean="0">
                <a:solidFill>
                  <a:srgbClr val="002060"/>
                </a:solidFill>
              </a:rPr>
              <a:t>UzP</a:t>
            </a:r>
            <a:r>
              <a:rPr lang="hr-HR" sz="2000" b="1" i="1" dirty="0" smtClean="0">
                <a:solidFill>
                  <a:srgbClr val="002060"/>
                </a:solidFill>
              </a:rPr>
              <a:t> 4.2.)</a:t>
            </a:r>
          </a:p>
          <a:p>
            <a:pPr marL="756000" indent="-457200">
              <a:buFont typeface="+mj-lt"/>
              <a:buAutoNum type="arabicPeriod"/>
            </a:pPr>
            <a:r>
              <a:rPr lang="hr-HR" sz="2000" b="1" i="1" dirty="0" smtClean="0">
                <a:solidFill>
                  <a:srgbClr val="002060"/>
                </a:solidFill>
              </a:rPr>
              <a:t>prihvatljivost troškova (</a:t>
            </a:r>
            <a:r>
              <a:rPr lang="hr-HR" sz="2000" b="1" i="1" dirty="0" err="1" smtClean="0">
                <a:solidFill>
                  <a:srgbClr val="002060"/>
                </a:solidFill>
              </a:rPr>
              <a:t>UzP</a:t>
            </a:r>
            <a:r>
              <a:rPr lang="hr-HR" sz="2000" b="1" i="1" dirty="0" smtClean="0">
                <a:solidFill>
                  <a:srgbClr val="002060"/>
                </a:solidFill>
              </a:rPr>
              <a:t> 4.3.)</a:t>
            </a:r>
          </a:p>
          <a:p>
            <a:pPr marL="298800" indent="0">
              <a:buNone/>
            </a:pPr>
            <a:endParaRPr lang="hr-HR" sz="2000" b="1" dirty="0" smtClean="0">
              <a:solidFill>
                <a:srgbClr val="002060"/>
              </a:solidFill>
            </a:endParaRPr>
          </a:p>
          <a:p>
            <a:pPr>
              <a:buFont typeface="Wingdings" panose="05000000000000000000" pitchFamily="2" charset="2"/>
              <a:buChar char="ü"/>
            </a:pPr>
            <a:r>
              <a:rPr lang="hr-HR" sz="2400" dirty="0" smtClean="0">
                <a:solidFill>
                  <a:srgbClr val="002060"/>
                </a:solidFill>
              </a:rPr>
              <a:t>Jedino projekti koji ispunjavaju sve kriterije prihvatljivosti bit će preporučeni za financiranje</a:t>
            </a:r>
          </a:p>
          <a:p>
            <a:pPr>
              <a:buFont typeface="Wingdings" panose="05000000000000000000" pitchFamily="2" charset="2"/>
              <a:buChar char="ü"/>
            </a:pPr>
            <a:r>
              <a:rPr lang="hr-HR" sz="2400" dirty="0" smtClean="0">
                <a:solidFill>
                  <a:srgbClr val="002060"/>
                </a:solidFill>
              </a:rPr>
              <a:t>U slučajevima kada je to potrebno, ASOO će ispraviti predloženi proračun projekta i/ili ukloniti sve neprihvatljive troškove</a:t>
            </a:r>
            <a:endParaRPr lang="hr-HR" sz="2400" dirty="0">
              <a:solidFill>
                <a:srgbClr val="002060"/>
              </a:solidFill>
            </a:endParaRPr>
          </a:p>
        </p:txBody>
      </p:sp>
    </p:spTree>
    <p:extLst>
      <p:ext uri="{BB962C8B-B14F-4D97-AF65-F5344CB8AC3E}">
        <p14:creationId xmlns:p14="http://schemas.microsoft.com/office/powerpoint/2010/main" val="41819252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6552728"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Odluka o financiranju</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8840"/>
            <a:ext cx="8229600" cy="4320480"/>
          </a:xfrm>
        </p:spPr>
        <p:txBody>
          <a:bodyPr>
            <a:normAutofit/>
          </a:bodyPr>
          <a:lstStyle/>
          <a:p>
            <a:pPr>
              <a:buFont typeface="Wingdings" panose="05000000000000000000" pitchFamily="2" charset="2"/>
              <a:buChar char="ü"/>
            </a:pPr>
            <a:endParaRPr lang="hr-HR" sz="2400" dirty="0" smtClean="0">
              <a:solidFill>
                <a:srgbClr val="002060"/>
              </a:solidFill>
            </a:endParaRPr>
          </a:p>
          <a:p>
            <a:pPr>
              <a:buFont typeface="Wingdings" panose="05000000000000000000" pitchFamily="2" charset="2"/>
              <a:buChar char="ü"/>
            </a:pPr>
            <a:r>
              <a:rPr lang="hr-HR" sz="2400" dirty="0" smtClean="0">
                <a:solidFill>
                  <a:srgbClr val="002060"/>
                </a:solidFill>
              </a:rPr>
              <a:t>MZOS donosi konačnu odluku o financiranju, uzimajući u obzir rangiranu listu projekata sastavljenu od strane Odbora za odabir projekata te Izvješća o prihvatljivosti (ASOO)</a:t>
            </a:r>
          </a:p>
          <a:p>
            <a:pPr>
              <a:buFont typeface="Wingdings" panose="05000000000000000000" pitchFamily="2" charset="2"/>
              <a:buChar char="ü"/>
            </a:pPr>
            <a:r>
              <a:rPr lang="hr-HR" sz="2400" dirty="0" smtClean="0">
                <a:solidFill>
                  <a:srgbClr val="002060"/>
                </a:solidFill>
              </a:rPr>
              <a:t>Prihvatljivi prijedlozi će se financirati na temelju najviših rezultata dok se sva sredstva ne raspodjele</a:t>
            </a:r>
          </a:p>
          <a:p>
            <a:pPr>
              <a:buFont typeface="Wingdings" panose="05000000000000000000" pitchFamily="2" charset="2"/>
              <a:buChar char="ü"/>
            </a:pPr>
            <a:r>
              <a:rPr lang="hr-HR" sz="2400" dirty="0" smtClean="0">
                <a:solidFill>
                  <a:srgbClr val="002060"/>
                </a:solidFill>
              </a:rPr>
              <a:t>MZOS zadržava pravo da ne dodjeli sva raspoloživa sredstva</a:t>
            </a:r>
            <a:endParaRPr lang="hr-HR" sz="2400" dirty="0">
              <a:solidFill>
                <a:srgbClr val="002060"/>
              </a:solidFill>
            </a:endParaRPr>
          </a:p>
        </p:txBody>
      </p:sp>
    </p:spTree>
    <p:extLst>
      <p:ext uri="{BB962C8B-B14F-4D97-AF65-F5344CB8AC3E}">
        <p14:creationId xmlns:p14="http://schemas.microsoft.com/office/powerpoint/2010/main" val="23160572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dirty="0" smtClean="0">
              <a:solidFill>
                <a:srgbClr val="002060"/>
              </a:solidFill>
            </a:endParaRPr>
          </a:p>
          <a:p>
            <a:pPr marL="0" indent="0" algn="ctr">
              <a:buNone/>
            </a:pPr>
            <a:endParaRPr lang="hr-HR" dirty="0">
              <a:solidFill>
                <a:srgbClr val="002060"/>
              </a:solidFill>
            </a:endParaRPr>
          </a:p>
          <a:p>
            <a:pPr marL="0" indent="0" algn="ctr">
              <a:buNone/>
            </a:pPr>
            <a:r>
              <a:rPr lang="hr-HR" sz="3600" i="1" u="sng" dirty="0" smtClean="0">
                <a:solidFill>
                  <a:srgbClr val="002060"/>
                </a:solidFill>
              </a:rPr>
              <a:t>Završne napomene i praktični savjeti </a:t>
            </a:r>
            <a:endParaRPr lang="hr-HR" sz="3600" i="1" u="sng" dirty="0">
              <a:solidFill>
                <a:srgbClr val="002060"/>
              </a:solidFill>
            </a:endParaRPr>
          </a:p>
        </p:txBody>
      </p:sp>
    </p:spTree>
    <p:extLst>
      <p:ext uri="{BB962C8B-B14F-4D97-AF65-F5344CB8AC3E}">
        <p14:creationId xmlns:p14="http://schemas.microsoft.com/office/powerpoint/2010/main" val="10863321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493925" y="476672"/>
            <a:ext cx="4526347" cy="936104"/>
          </a:xfrm>
        </p:spPr>
        <p:txBody>
          <a:bodyPr>
            <a:noAutofit/>
          </a:bodyPr>
          <a:lstStyle/>
          <a:p>
            <a:pPr eaLnBrk="1" hangingPunct="1"/>
            <a:r>
              <a:rPr lang="hr-HR" sz="3600" dirty="0" smtClean="0">
                <a:solidFill>
                  <a:srgbClr val="002060"/>
                </a:solidFill>
                <a:latin typeface="Times New Roman" pitchFamily="18" charset="0"/>
              </a:rPr>
              <a:t/>
            </a:r>
            <a:br>
              <a:rPr lang="hr-HR" sz="3600" dirty="0" smtClean="0">
                <a:solidFill>
                  <a:srgbClr val="002060"/>
                </a:solidFill>
                <a:latin typeface="Times New Roman" pitchFamily="18" charset="0"/>
              </a:rPr>
            </a:br>
            <a:r>
              <a:rPr lang="hr-HR" sz="3600" dirty="0" smtClean="0">
                <a:solidFill>
                  <a:srgbClr val="002060"/>
                </a:solidFill>
                <a:latin typeface="Times New Roman" pitchFamily="18" charset="0"/>
              </a:rPr>
              <a:t/>
            </a:r>
            <a:br>
              <a:rPr lang="hr-HR" sz="3600" dirty="0" smtClean="0">
                <a:solidFill>
                  <a:srgbClr val="002060"/>
                </a:solidFill>
                <a:latin typeface="Times New Roman" pitchFamily="18" charset="0"/>
              </a:rPr>
            </a:br>
            <a:r>
              <a:rPr lang="hr-HR" sz="3200" dirty="0" smtClean="0">
                <a:solidFill>
                  <a:srgbClr val="002060"/>
                </a:solidFill>
                <a:effectLst>
                  <a:outerShdw blurRad="38100" dist="38100" dir="2700000" algn="tl">
                    <a:srgbClr val="000000">
                      <a:alpha val="43137"/>
                    </a:srgbClr>
                  </a:outerShdw>
                </a:effectLst>
              </a:rPr>
              <a:t>Praktični savjeti</a:t>
            </a:r>
          </a:p>
        </p:txBody>
      </p:sp>
      <p:sp>
        <p:nvSpPr>
          <p:cNvPr id="35843" name="Rectangle 3"/>
          <p:cNvSpPr>
            <a:spLocks noGrp="1" noChangeArrowheads="1"/>
          </p:cNvSpPr>
          <p:nvPr>
            <p:ph idx="1"/>
          </p:nvPr>
        </p:nvSpPr>
        <p:spPr>
          <a:xfrm>
            <a:off x="395535" y="1988840"/>
            <a:ext cx="8464550" cy="5026025"/>
          </a:xfrm>
        </p:spPr>
        <p:txBody>
          <a:bodyPr>
            <a:normAutofit/>
          </a:bodyPr>
          <a:lstStyle/>
          <a:p>
            <a:pPr eaLnBrk="1" hangingPunct="1">
              <a:lnSpc>
                <a:spcPct val="150000"/>
              </a:lnSpc>
              <a:buFont typeface="Wingdings" panose="05000000000000000000" pitchFamily="2" charset="2"/>
              <a:buChar char="ü"/>
            </a:pPr>
            <a:r>
              <a:rPr lang="hr-HR" sz="1800" dirty="0" smtClean="0">
                <a:solidFill>
                  <a:srgbClr val="002060"/>
                </a:solidFill>
              </a:rPr>
              <a:t>Motivacija, identifikacija potreba, relevantnost, prioriteti</a:t>
            </a:r>
          </a:p>
          <a:p>
            <a:pPr eaLnBrk="1" hangingPunct="1">
              <a:lnSpc>
                <a:spcPct val="150000"/>
              </a:lnSpc>
              <a:buFont typeface="Wingdings" panose="05000000000000000000" pitchFamily="2" charset="2"/>
              <a:buChar char="ü"/>
            </a:pPr>
            <a:r>
              <a:rPr lang="hr-HR" sz="1800" dirty="0" smtClean="0">
                <a:solidFill>
                  <a:srgbClr val="002060"/>
                </a:solidFill>
              </a:rPr>
              <a:t>Uloge u projektu – prijavitelj, partner</a:t>
            </a:r>
          </a:p>
          <a:p>
            <a:pPr eaLnBrk="1" hangingPunct="1">
              <a:lnSpc>
                <a:spcPct val="150000"/>
              </a:lnSpc>
              <a:buFont typeface="Wingdings" panose="05000000000000000000" pitchFamily="2" charset="2"/>
              <a:buChar char="ü"/>
            </a:pPr>
            <a:r>
              <a:rPr lang="hr-HR" sz="1800" dirty="0" smtClean="0">
                <a:solidFill>
                  <a:srgbClr val="002060"/>
                </a:solidFill>
              </a:rPr>
              <a:t>Važnost b</a:t>
            </a:r>
            <a:r>
              <a:rPr lang="nl-NL" sz="1800" dirty="0" smtClean="0">
                <a:solidFill>
                  <a:srgbClr val="002060"/>
                </a:solidFill>
              </a:rPr>
              <a:t>lisk</a:t>
            </a:r>
            <a:r>
              <a:rPr lang="hr-HR" sz="1800" dirty="0" smtClean="0">
                <a:solidFill>
                  <a:srgbClr val="002060"/>
                </a:solidFill>
              </a:rPr>
              <a:t>e</a:t>
            </a:r>
            <a:r>
              <a:rPr lang="nl-NL" sz="1800" dirty="0" smtClean="0">
                <a:solidFill>
                  <a:srgbClr val="002060"/>
                </a:solidFill>
              </a:rPr>
              <a:t> suradnj</a:t>
            </a:r>
            <a:r>
              <a:rPr lang="hr-HR" sz="1800" dirty="0" smtClean="0">
                <a:solidFill>
                  <a:srgbClr val="002060"/>
                </a:solidFill>
              </a:rPr>
              <a:t>e</a:t>
            </a:r>
            <a:r>
              <a:rPr lang="nl-NL" sz="1800" dirty="0" smtClean="0">
                <a:solidFill>
                  <a:srgbClr val="002060"/>
                </a:solidFill>
              </a:rPr>
              <a:t> s ključnim dionicima na regionalnoj/lokalnoj razini </a:t>
            </a:r>
            <a:endParaRPr lang="hr-HR" sz="1800" dirty="0" smtClean="0">
              <a:solidFill>
                <a:srgbClr val="002060"/>
              </a:solidFill>
            </a:endParaRPr>
          </a:p>
          <a:p>
            <a:pPr eaLnBrk="1" hangingPunct="1">
              <a:lnSpc>
                <a:spcPct val="150000"/>
              </a:lnSpc>
              <a:buFont typeface="Wingdings" panose="05000000000000000000" pitchFamily="2" charset="2"/>
              <a:buChar char="ü"/>
            </a:pPr>
            <a:r>
              <a:rPr lang="hr-HR" sz="1800" dirty="0" smtClean="0">
                <a:solidFill>
                  <a:srgbClr val="002060"/>
                </a:solidFill>
              </a:rPr>
              <a:t>Strateški dokumenti i procedure</a:t>
            </a:r>
          </a:p>
          <a:p>
            <a:pPr marL="0" indent="0">
              <a:lnSpc>
                <a:spcPct val="80000"/>
              </a:lnSpc>
              <a:buNone/>
            </a:pPr>
            <a:endParaRPr lang="hr-HR" sz="1800" dirty="0" smtClean="0">
              <a:solidFill>
                <a:srgbClr val="002060"/>
              </a:solidFill>
            </a:endParaRPr>
          </a:p>
          <a:p>
            <a:pPr marL="0" indent="0">
              <a:lnSpc>
                <a:spcPct val="80000"/>
              </a:lnSpc>
              <a:buNone/>
            </a:pPr>
            <a:r>
              <a:rPr lang="hr-HR" sz="1800" dirty="0" smtClean="0">
                <a:solidFill>
                  <a:srgbClr val="002060"/>
                </a:solidFill>
              </a:rPr>
              <a:t>Informirati </a:t>
            </a:r>
            <a:r>
              <a:rPr lang="hr-HR" sz="1800" dirty="0">
                <a:solidFill>
                  <a:srgbClr val="002060"/>
                </a:solidFill>
              </a:rPr>
              <a:t>se	</a:t>
            </a:r>
            <a:endParaRPr lang="hr-HR" sz="1800" dirty="0" smtClean="0">
              <a:solidFill>
                <a:srgbClr val="002060"/>
              </a:solidFill>
            </a:endParaRPr>
          </a:p>
          <a:p>
            <a:pPr lvl="2">
              <a:lnSpc>
                <a:spcPct val="80000"/>
              </a:lnSpc>
            </a:pPr>
            <a:r>
              <a:rPr lang="hr-HR" sz="1800" dirty="0" smtClean="0">
                <a:solidFill>
                  <a:srgbClr val="002060"/>
                </a:solidFill>
                <a:hlinkClick r:id="rId3"/>
              </a:rPr>
              <a:t>www.mzos.hr </a:t>
            </a:r>
          </a:p>
          <a:p>
            <a:pPr lvl="2">
              <a:lnSpc>
                <a:spcPct val="80000"/>
              </a:lnSpc>
            </a:pPr>
            <a:r>
              <a:rPr lang="en-GB" sz="1800" dirty="0" smtClean="0">
                <a:solidFill>
                  <a:srgbClr val="002060"/>
                </a:solidFill>
                <a:hlinkClick r:id="rId3"/>
              </a:rPr>
              <a:t>http</a:t>
            </a:r>
            <a:r>
              <a:rPr lang="en-GB" sz="1800" dirty="0">
                <a:solidFill>
                  <a:srgbClr val="002060"/>
                </a:solidFill>
                <a:hlinkClick r:id="rId3"/>
              </a:rPr>
              <a:t>://www.asoo.hr/defco/default.aspx</a:t>
            </a:r>
            <a:endParaRPr lang="hr-HR" sz="1800" dirty="0">
              <a:solidFill>
                <a:srgbClr val="002060"/>
              </a:solidFill>
            </a:endParaRPr>
          </a:p>
          <a:p>
            <a:pPr lvl="2">
              <a:lnSpc>
                <a:spcPct val="80000"/>
              </a:lnSpc>
            </a:pPr>
            <a:r>
              <a:rPr lang="hr-HR" sz="1800" dirty="0">
                <a:solidFill>
                  <a:srgbClr val="002060"/>
                </a:solidFill>
                <a:hlinkClick r:id="rId4"/>
              </a:rPr>
              <a:t>http://www.strukturnifondovi.hr/</a:t>
            </a:r>
            <a:r>
              <a:rPr lang="hr-HR" sz="1800" dirty="0">
                <a:solidFill>
                  <a:srgbClr val="002060"/>
                </a:solidFill>
              </a:rPr>
              <a:t> </a:t>
            </a:r>
          </a:p>
          <a:p>
            <a:pPr lvl="2">
              <a:lnSpc>
                <a:spcPct val="80000"/>
              </a:lnSpc>
            </a:pPr>
            <a:r>
              <a:rPr lang="en-GB" sz="1800" dirty="0">
                <a:solidFill>
                  <a:srgbClr val="002060"/>
                </a:solidFill>
                <a:hlinkClick r:id="rId5"/>
              </a:rPr>
              <a:t>http://www.mrrfeu.hr/</a:t>
            </a:r>
            <a:r>
              <a:rPr lang="hr-HR" sz="1800" dirty="0">
                <a:solidFill>
                  <a:srgbClr val="002060"/>
                </a:solidFill>
              </a:rPr>
              <a:t>  </a:t>
            </a:r>
          </a:p>
          <a:p>
            <a:pPr marL="0" indent="0" eaLnBrk="1" hangingPunct="1">
              <a:lnSpc>
                <a:spcPct val="80000"/>
              </a:lnSpc>
              <a:buNone/>
            </a:pPr>
            <a:r>
              <a:rPr lang="hr-HR" sz="1800" dirty="0" smtClean="0">
                <a:solidFill>
                  <a:srgbClr val="002060"/>
                </a:solidFill>
              </a:rPr>
              <a:t>	</a:t>
            </a:r>
          </a:p>
          <a:p>
            <a:pPr eaLnBrk="1" hangingPunct="1">
              <a:buFont typeface="Wingdings" panose="05000000000000000000" pitchFamily="2" charset="2"/>
              <a:buChar char="ü"/>
            </a:pPr>
            <a:r>
              <a:rPr lang="hr-HR" sz="1800" dirty="0" smtClean="0">
                <a:solidFill>
                  <a:srgbClr val="002060"/>
                </a:solidFill>
              </a:rPr>
              <a:t>Sudjelovati na informativnim radionicama, seminarima vezanima uz upravljanje projektnim ciklusom</a:t>
            </a:r>
          </a:p>
          <a:p>
            <a:pPr eaLnBrk="1" hangingPunct="1">
              <a:lnSpc>
                <a:spcPct val="80000"/>
              </a:lnSpc>
              <a:buFont typeface="Wingdings" pitchFamily="2" charset="2"/>
              <a:buChar char="§"/>
            </a:pPr>
            <a:endParaRPr lang="hr-HR" sz="1800" dirty="0" smtClean="0">
              <a:solidFill>
                <a:srgbClr val="002060"/>
              </a:solidFill>
            </a:endParaRPr>
          </a:p>
          <a:p>
            <a:pPr eaLnBrk="1" hangingPunct="1">
              <a:lnSpc>
                <a:spcPct val="80000"/>
              </a:lnSpc>
              <a:buFont typeface="Wingdings" pitchFamily="2" charset="2"/>
              <a:buChar char="§"/>
            </a:pPr>
            <a:endParaRPr lang="hr-HR" sz="1800" dirty="0" smtClean="0">
              <a:solidFill>
                <a:srgbClr val="002060"/>
              </a:solidFill>
            </a:endParaRPr>
          </a:p>
          <a:p>
            <a:pPr eaLnBrk="1" hangingPunct="1">
              <a:lnSpc>
                <a:spcPct val="80000"/>
              </a:lnSpc>
              <a:buFont typeface="Wingdings" pitchFamily="2" charset="2"/>
              <a:buChar char="§"/>
            </a:pPr>
            <a:endParaRPr lang="hr-HR" sz="1800" dirty="0" smtClean="0">
              <a:solidFill>
                <a:srgbClr val="002060"/>
              </a:solidFill>
            </a:endParaRPr>
          </a:p>
        </p:txBody>
      </p:sp>
    </p:spTree>
    <p:extLst>
      <p:ext uri="{BB962C8B-B14F-4D97-AF65-F5344CB8AC3E}">
        <p14:creationId xmlns:p14="http://schemas.microsoft.com/office/powerpoint/2010/main" val="89385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15409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obrasci i prilozi</a:t>
            </a:r>
            <a:endParaRPr lang="hr-HR" sz="3200" dirty="0">
              <a:solidFill>
                <a:srgbClr val="00206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2500306"/>
            <a:ext cx="8229600" cy="4071966"/>
          </a:xfrm>
        </p:spPr>
        <p:txBody>
          <a:bodyPr>
            <a:normAutofit fontScale="70000" lnSpcReduction="20000"/>
          </a:bodyPr>
          <a:lstStyle/>
          <a:p>
            <a:pPr>
              <a:buNone/>
            </a:pPr>
            <a:r>
              <a:rPr lang="hr-HR" b="1" dirty="0" smtClean="0">
                <a:solidFill>
                  <a:srgbClr val="002060"/>
                </a:solidFill>
              </a:rPr>
              <a:t>A. Prijavni obrasci:</a:t>
            </a:r>
            <a:endParaRPr lang="hr-HR" dirty="0" smtClean="0">
              <a:solidFill>
                <a:srgbClr val="002060"/>
              </a:solidFill>
            </a:endParaRPr>
          </a:p>
          <a:p>
            <a:pPr lvl="0">
              <a:buFont typeface="Wingdings" panose="05000000000000000000" pitchFamily="2" charset="2"/>
              <a:buChar char="ü"/>
            </a:pPr>
            <a:r>
              <a:rPr lang="hr-HR" sz="2900" dirty="0" smtClean="0">
                <a:solidFill>
                  <a:srgbClr val="002060"/>
                </a:solidFill>
              </a:rPr>
              <a:t>Prijavni obrazac A</a:t>
            </a:r>
          </a:p>
          <a:p>
            <a:pPr lvl="0">
              <a:buFont typeface="Wingdings" panose="05000000000000000000" pitchFamily="2" charset="2"/>
              <a:buChar char="ü"/>
            </a:pPr>
            <a:r>
              <a:rPr lang="hr-HR" sz="2900" dirty="0" smtClean="0">
                <a:solidFill>
                  <a:srgbClr val="002060"/>
                </a:solidFill>
              </a:rPr>
              <a:t>Izjava prijavitelja/partnera o ispunjavanju i prihvaćanju uvjeta natječaja</a:t>
            </a:r>
          </a:p>
          <a:p>
            <a:pPr lvl="0">
              <a:buFont typeface="Wingdings" panose="05000000000000000000" pitchFamily="2" charset="2"/>
              <a:buChar char="ü"/>
            </a:pPr>
            <a:r>
              <a:rPr lang="hr-HR" sz="2900" dirty="0" smtClean="0">
                <a:solidFill>
                  <a:srgbClr val="002060"/>
                </a:solidFill>
              </a:rPr>
              <a:t>Izjava o partnerstvu</a:t>
            </a:r>
          </a:p>
          <a:p>
            <a:pPr>
              <a:buNone/>
            </a:pPr>
            <a:endParaRPr lang="hr-HR" dirty="0" smtClean="0">
              <a:solidFill>
                <a:srgbClr val="002060"/>
              </a:solidFill>
            </a:endParaRPr>
          </a:p>
          <a:p>
            <a:pPr>
              <a:buNone/>
            </a:pPr>
            <a:r>
              <a:rPr lang="hr-HR" b="1" dirty="0" smtClean="0">
                <a:solidFill>
                  <a:srgbClr val="002060"/>
                </a:solidFill>
              </a:rPr>
              <a:t>B. Prilozi:</a:t>
            </a:r>
            <a:endParaRPr lang="hr-HR" dirty="0" smtClean="0">
              <a:solidFill>
                <a:srgbClr val="002060"/>
              </a:solidFill>
            </a:endParaRPr>
          </a:p>
          <a:p>
            <a:pPr lvl="0">
              <a:buFont typeface="Wingdings" panose="05000000000000000000" pitchFamily="2" charset="2"/>
              <a:buChar char="ü"/>
            </a:pPr>
            <a:r>
              <a:rPr lang="hr-HR" sz="2900" dirty="0" smtClean="0">
                <a:solidFill>
                  <a:srgbClr val="002060"/>
                </a:solidFill>
              </a:rPr>
              <a:t>Predložak ugovora o dodjeli bespovratnih sredstava  – posebni uvjeti</a:t>
            </a:r>
          </a:p>
          <a:p>
            <a:pPr lvl="0">
              <a:buFont typeface="Wingdings" panose="05000000000000000000" pitchFamily="2" charset="2"/>
              <a:buChar char="ü"/>
            </a:pPr>
            <a:r>
              <a:rPr lang="hr-HR" sz="2900" dirty="0" smtClean="0">
                <a:solidFill>
                  <a:srgbClr val="002060"/>
                </a:solidFill>
              </a:rPr>
              <a:t>Predložak ugovora o dodjeli bespovratnih sredstava – opći uvjeti</a:t>
            </a:r>
          </a:p>
          <a:p>
            <a:pPr lvl="0">
              <a:buFont typeface="Wingdings" panose="05000000000000000000" pitchFamily="2" charset="2"/>
              <a:buChar char="ü"/>
            </a:pPr>
            <a:r>
              <a:rPr lang="hr-HR" sz="2900" dirty="0" smtClean="0">
                <a:solidFill>
                  <a:srgbClr val="002060"/>
                </a:solidFill>
              </a:rPr>
              <a:t>Predložak Sporazuma o partnerstvu</a:t>
            </a:r>
          </a:p>
          <a:p>
            <a:pPr lvl="0">
              <a:buFont typeface="Wingdings" panose="05000000000000000000" pitchFamily="2" charset="2"/>
              <a:buChar char="ü"/>
            </a:pPr>
            <a:r>
              <a:rPr lang="hr-HR" sz="2900" dirty="0" smtClean="0">
                <a:solidFill>
                  <a:srgbClr val="002060"/>
                </a:solidFill>
              </a:rPr>
              <a:t>Dodatak 2.Sporazumu o partnerstvu</a:t>
            </a:r>
          </a:p>
          <a:p>
            <a:pPr lvl="0">
              <a:buFont typeface="Wingdings" panose="05000000000000000000" pitchFamily="2" charset="2"/>
              <a:buChar char="ü"/>
            </a:pPr>
            <a:r>
              <a:rPr lang="hr-HR" sz="2900" dirty="0" smtClean="0">
                <a:solidFill>
                  <a:srgbClr val="002060"/>
                </a:solidFill>
              </a:rPr>
              <a:t>Dodatak 1Postupci javne nabave za entitete koji nisu obveznici zakona o javnoj nabavi, ZNP 2 Uvjeti za pripremu i provedbu projekata</a:t>
            </a:r>
          </a:p>
          <a:p>
            <a:pPr>
              <a:buNone/>
            </a:pPr>
            <a:endParaRPr lang="hr-HR" dirty="0" smtClean="0">
              <a:solidFill>
                <a:srgbClr val="002060"/>
              </a:solidFill>
            </a:endParaRPr>
          </a:p>
          <a:p>
            <a:endParaRPr lang="hr-H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624735" cy="1282154"/>
          </a:xfrm>
        </p:spPr>
        <p:txBody>
          <a:bodyPr>
            <a:noAutofit/>
          </a:bodyPr>
          <a:lstStyle/>
          <a:p>
            <a:r>
              <a:rPr lang="hr-HR" sz="2800" dirty="0" smtClean="0">
                <a:solidFill>
                  <a:srgbClr val="002060"/>
                </a:solidFill>
                <a:effectLst>
                  <a:outerShdw blurRad="38100" dist="38100" dir="2700000" algn="tl">
                    <a:srgbClr val="000000">
                      <a:alpha val="43137"/>
                    </a:srgbClr>
                  </a:outerShdw>
                </a:effectLst>
              </a:rPr>
              <a:t>Ministarstvo znanosti, obrazovanja i sporta</a:t>
            </a:r>
            <a:endParaRPr lang="hr-HR" sz="28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6855" y="1988840"/>
            <a:ext cx="8229600" cy="4137323"/>
          </a:xfrm>
        </p:spPr>
        <p:txBody>
          <a:bodyPr/>
          <a:lstStyle/>
          <a:p>
            <a:pPr marL="0" indent="0" algn="ctr">
              <a:buNone/>
            </a:pPr>
            <a:endParaRPr lang="hr-HR" dirty="0">
              <a:solidFill>
                <a:srgbClr val="002060"/>
              </a:solidFill>
              <a:hlinkClick r:id="rId3"/>
            </a:endParaRPr>
          </a:p>
          <a:p>
            <a:pPr marL="0" indent="0" algn="ctr">
              <a:buNone/>
            </a:pPr>
            <a:r>
              <a:rPr lang="hr-HR" sz="3000" dirty="0" smtClean="0">
                <a:solidFill>
                  <a:srgbClr val="002060"/>
                </a:solidFill>
                <a:hlinkClick r:id="rId3"/>
              </a:rPr>
              <a:t>http</a:t>
            </a:r>
            <a:r>
              <a:rPr lang="hr-HR" sz="3000" dirty="0">
                <a:solidFill>
                  <a:srgbClr val="002060"/>
                </a:solidFill>
                <a:hlinkClick r:id="rId3"/>
              </a:rPr>
              <a:t>://</a:t>
            </a:r>
            <a:r>
              <a:rPr lang="hr-HR" sz="3000" dirty="0" smtClean="0">
                <a:solidFill>
                  <a:srgbClr val="002060"/>
                </a:solidFill>
                <a:hlinkClick r:id="rId3"/>
              </a:rPr>
              <a:t>www.mzos.hr</a:t>
            </a:r>
            <a:endParaRPr lang="hr-HR" sz="3000" dirty="0" smtClean="0">
              <a:solidFill>
                <a:srgbClr val="002060"/>
              </a:solidFill>
            </a:endParaRPr>
          </a:p>
          <a:p>
            <a:pPr marL="0" indent="0" algn="ctr">
              <a:buNone/>
            </a:pPr>
            <a:r>
              <a:rPr lang="hr-HR" sz="3000" dirty="0">
                <a:solidFill>
                  <a:srgbClr val="002060"/>
                </a:solidFill>
                <a:hlinkClick r:id="rId4"/>
              </a:rPr>
              <a:t>http://</a:t>
            </a:r>
            <a:r>
              <a:rPr lang="hr-HR" sz="3000" dirty="0" smtClean="0">
                <a:solidFill>
                  <a:srgbClr val="002060"/>
                </a:solidFill>
                <a:hlinkClick r:id="rId4"/>
              </a:rPr>
              <a:t>www.strukturnifondovi.hr</a:t>
            </a:r>
            <a:endParaRPr lang="hr-HR" sz="3000" dirty="0" smtClean="0">
              <a:solidFill>
                <a:srgbClr val="002060"/>
              </a:solidFill>
            </a:endParaRPr>
          </a:p>
          <a:p>
            <a:pPr marL="0" indent="0" algn="ctr">
              <a:buNone/>
            </a:pPr>
            <a:r>
              <a:rPr lang="hr-HR" sz="3000" dirty="0">
                <a:solidFill>
                  <a:srgbClr val="002060"/>
                </a:solidFill>
              </a:rPr>
              <a:t> </a:t>
            </a:r>
            <a:r>
              <a:rPr lang="hr-HR" sz="3000" dirty="0" smtClean="0">
                <a:solidFill>
                  <a:srgbClr val="002060"/>
                </a:solidFill>
              </a:rPr>
              <a:t>e-pošta: </a:t>
            </a:r>
            <a:r>
              <a:rPr lang="hr-HR" sz="3000" dirty="0" smtClean="0">
                <a:solidFill>
                  <a:srgbClr val="002060"/>
                </a:solidFill>
                <a:hlinkClick r:id="rId5"/>
              </a:rPr>
              <a:t>esf@mzos.hr</a:t>
            </a:r>
            <a:endParaRPr lang="hr-HR" sz="3000" dirty="0" smtClean="0">
              <a:solidFill>
                <a:srgbClr val="002060"/>
              </a:solidFill>
            </a:endParaRPr>
          </a:p>
          <a:p>
            <a:pPr marL="0" indent="0" algn="ctr">
              <a:buNone/>
            </a:pPr>
            <a:r>
              <a:rPr lang="hr-HR" sz="3000" dirty="0" smtClean="0">
                <a:solidFill>
                  <a:srgbClr val="002060"/>
                </a:solidFill>
              </a:rPr>
              <a:t>Donje Svetice 38, 10000 Zagreb</a:t>
            </a:r>
            <a:endParaRPr lang="hr-HR" sz="3000" dirty="0">
              <a:solidFill>
                <a:srgbClr val="002060"/>
              </a:solidFill>
            </a:endParaRPr>
          </a:p>
        </p:txBody>
      </p:sp>
    </p:spTree>
    <p:extLst>
      <p:ext uri="{BB962C8B-B14F-4D97-AF65-F5344CB8AC3E}">
        <p14:creationId xmlns:p14="http://schemas.microsoft.com/office/powerpoint/2010/main" val="1055630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lvl="0" indent="0" algn="ctr">
              <a:buNone/>
            </a:pPr>
            <a:endParaRPr lang="hr-HR" sz="2400" i="1" u="sng" dirty="0" smtClean="0">
              <a:solidFill>
                <a:srgbClr val="002060"/>
              </a:solidFill>
              <a:effectLst>
                <a:outerShdw blurRad="38100" dist="38100" dir="2700000" algn="tl">
                  <a:srgbClr val="000000">
                    <a:alpha val="43137"/>
                  </a:srgbClr>
                </a:outerShdw>
              </a:effectLst>
            </a:endParaRPr>
          </a:p>
          <a:p>
            <a:pPr marL="0" lvl="0" indent="0" algn="ctr">
              <a:buNone/>
            </a:pPr>
            <a:endParaRPr lang="hr-HR" sz="2400" i="1" u="sng" dirty="0">
              <a:solidFill>
                <a:srgbClr val="002060"/>
              </a:solidFill>
              <a:effectLst>
                <a:outerShdw blurRad="38100" dist="38100" dir="2700000" algn="tl">
                  <a:srgbClr val="000000">
                    <a:alpha val="43137"/>
                  </a:srgbClr>
                </a:outerShdw>
              </a:effectLst>
            </a:endParaRPr>
          </a:p>
          <a:p>
            <a:pPr marL="0" lvl="0" indent="0" algn="ctr">
              <a:buNone/>
            </a:pPr>
            <a:r>
              <a:rPr lang="hr-HR" sz="2800" i="1" dirty="0" smtClean="0">
                <a:solidFill>
                  <a:srgbClr val="002060"/>
                </a:solidFill>
              </a:rPr>
              <a:t>Osiguravanje </a:t>
            </a:r>
            <a:r>
              <a:rPr lang="hr-HR" sz="2800" i="1" dirty="0">
                <a:solidFill>
                  <a:srgbClr val="002060"/>
                </a:solidFill>
              </a:rPr>
              <a:t>pomoćnika učenicima s teškoćama u osnovnoškolskim i srednjoškolskim odgojno-obrazovnim </a:t>
            </a:r>
            <a:r>
              <a:rPr lang="hr-HR" sz="2800" i="1" dirty="0" smtClean="0">
                <a:solidFill>
                  <a:srgbClr val="002060"/>
                </a:solidFill>
              </a:rPr>
              <a:t>ustanovama</a:t>
            </a:r>
            <a:endParaRPr lang="hr-HR" sz="2800" dirty="0" smtClean="0">
              <a:solidFill>
                <a:srgbClr val="002060"/>
              </a:solidFill>
            </a:endParaRPr>
          </a:p>
          <a:p>
            <a:pPr marL="0" lvl="0" indent="0" algn="ctr">
              <a:buNone/>
            </a:pPr>
            <a:endParaRPr lang="hr-HR" sz="2400" dirty="0" smtClean="0">
              <a:solidFill>
                <a:srgbClr val="002060"/>
              </a:solidFill>
            </a:endParaRPr>
          </a:p>
          <a:p>
            <a:pPr marL="0" lvl="0" indent="0" algn="ctr">
              <a:buNone/>
            </a:pPr>
            <a:endParaRPr lang="hr-HR" sz="2400" dirty="0"/>
          </a:p>
          <a:p>
            <a:pPr marL="0" indent="0">
              <a:buNone/>
            </a:pPr>
            <a:endParaRPr lang="hr-HR" sz="2400" dirty="0"/>
          </a:p>
        </p:txBody>
      </p:sp>
    </p:spTree>
    <p:extLst>
      <p:ext uri="{BB962C8B-B14F-4D97-AF65-F5344CB8AC3E}">
        <p14:creationId xmlns:p14="http://schemas.microsoft.com/office/powerpoint/2010/main" val="3890372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564904"/>
            <a:ext cx="8229600" cy="21602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GB" sz="2400" dirty="0"/>
              <a:t>Ovaj poziv na dostavu projektnih prijedloga sufinancira Europska unija i to iz Europskog socijalnog fonda (ESF</a:t>
            </a:r>
            <a:r>
              <a:rPr lang="en-GB" sz="2400" dirty="0" smtClean="0"/>
              <a:t>)</a:t>
            </a:r>
            <a:r>
              <a:rPr lang="hr-HR" sz="2400" dirty="0" smtClean="0"/>
              <a:t> a u okviru Prioriteta 2 Jačanje socijalnog uključivanja i integracije osoba u nepovoljnom položaju (Operativni program „Razvoj ljudskih potencijala” 2007-2013)</a:t>
            </a:r>
          </a:p>
        </p:txBody>
      </p:sp>
    </p:spTree>
    <p:extLst>
      <p:ext uri="{BB962C8B-B14F-4D97-AF65-F5344CB8AC3E}">
        <p14:creationId xmlns:p14="http://schemas.microsoft.com/office/powerpoint/2010/main" val="295332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2833381"/>
              </p:ext>
            </p:extLst>
          </p:nvPr>
        </p:nvGraphicFramePr>
        <p:xfrm>
          <a:off x="293198" y="764704"/>
          <a:ext cx="882047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795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5162</TotalTime>
  <Words>3774</Words>
  <Application>Microsoft Office PowerPoint</Application>
  <PresentationFormat>On-screen Show (4:3)</PresentationFormat>
  <Paragraphs>484</Paragraphs>
  <Slides>66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Calibri (Body)</vt:lpstr>
      <vt:lpstr>Times New Roman</vt:lpstr>
      <vt:lpstr>Wingdings</vt:lpstr>
      <vt:lpstr>1_Office Theme</vt:lpstr>
      <vt:lpstr>       Ministarstvo znanosti, obrazovanja i sporta      </vt:lpstr>
      <vt:lpstr>Sadržaj</vt:lpstr>
      <vt:lpstr>PowerPoint Presentation</vt:lpstr>
      <vt:lpstr>Programski okvir 2007-2013 </vt:lpstr>
      <vt:lpstr>  OPERATIVNI PROGRAM  Razvoj ljudskih potencijala</vt:lpstr>
      <vt:lpstr>2. Upute za prijavitelje  i. Predmet poziva i opće informacije </vt:lpstr>
      <vt:lpstr>PowerPoint Presentation</vt:lpstr>
      <vt:lpstr>PowerPoint Presentation</vt:lpstr>
      <vt:lpstr>PowerPoint Presentation</vt:lpstr>
      <vt:lpstr>PowerPoint Presentation</vt:lpstr>
      <vt:lpstr>Ciljevi Poziva</vt:lpstr>
      <vt:lpstr>Ciljne skupine</vt:lpstr>
      <vt:lpstr>    Pokazatelji provedbe (indikatori)</vt:lpstr>
      <vt:lpstr>Nacionalni i EU dokumenti</vt:lpstr>
      <vt:lpstr>PowerPoint Presentation</vt:lpstr>
      <vt:lpstr>Financiranje I. dio</vt:lpstr>
      <vt:lpstr>Financiranje II. dio </vt:lpstr>
      <vt:lpstr>Financiranje III. dio</vt:lpstr>
      <vt:lpstr>PowerPoint Presentation</vt:lpstr>
      <vt:lpstr>PowerPoint Presentation</vt:lpstr>
      <vt:lpstr>Prihvatljivi prijavitelji</vt:lpstr>
      <vt:lpstr>Prihvatljivi partneri</vt:lpstr>
      <vt:lpstr>Uvjeti prihvatljivosti prijavitelja i partnera</vt:lpstr>
      <vt:lpstr>Kriteriji za isključenje prijavitelja i/ili partnera</vt:lpstr>
      <vt:lpstr>Prihvatljive aktivnosti I. dio</vt:lpstr>
      <vt:lpstr>Prihvatljive aktivnosti II. dio</vt:lpstr>
      <vt:lpstr>Prihvatljive aktivnosti III. dio</vt:lpstr>
      <vt:lpstr>Prihvatljive aktivnosti IV. dio</vt:lpstr>
      <vt:lpstr>Prihvatljive aktivnosti V. dio</vt:lpstr>
      <vt:lpstr>Prihvatljive aktivnosti VI. dio</vt:lpstr>
      <vt:lpstr>NEprihvatljive aktivnosti</vt:lpstr>
      <vt:lpstr>Prihvatljivost troškova</vt:lpstr>
      <vt:lpstr>Izravni troškovi I. dio</vt:lpstr>
      <vt:lpstr>Izravni troškovi II. dio</vt:lpstr>
      <vt:lpstr>Izravni troškovi III. dio</vt:lpstr>
      <vt:lpstr> Neizravni troškovi I. dio</vt:lpstr>
      <vt:lpstr>Neizravni troškovi II. dio</vt:lpstr>
      <vt:lpstr>Neprihvatljivi troškovi I. dio</vt:lpstr>
      <vt:lpstr>Neprihvatljivi troškovi II. dio</vt:lpstr>
      <vt:lpstr>Prihodi od projektnih aktivnosti</vt:lpstr>
      <vt:lpstr>iv. Postupak prijave</vt:lpstr>
      <vt:lpstr>PowerPoint Presentation</vt:lpstr>
      <vt:lpstr>Objava natječaja – potrebna dokumentacija</vt:lpstr>
      <vt:lpstr>Potpuna prijava i dokumentacija</vt:lpstr>
      <vt:lpstr>  Dokumentacija sukladno poglavlju 6.4. - Provjera prihvatljivosti </vt:lpstr>
      <vt:lpstr>Dodatna dokumentacija</vt:lpstr>
      <vt:lpstr>Prijavni obrazac A </vt:lpstr>
      <vt:lpstr>Prijavni obrazac A</vt:lpstr>
      <vt:lpstr>Prijavni obrazac A</vt:lpstr>
      <vt:lpstr>PowerPoint Presentation</vt:lpstr>
      <vt:lpstr>Indikativni raspored procesa prijave i odabira</vt:lpstr>
      <vt:lpstr>Pitanja i odgovori </vt:lpstr>
      <vt:lpstr>Predaja prijave</vt:lpstr>
      <vt:lpstr>Predaja prijave</vt:lpstr>
      <vt:lpstr>PowerPoint Presentation</vt:lpstr>
      <vt:lpstr>PowerPoint Presentation</vt:lpstr>
      <vt:lpstr>Zaprimanje i registracija prijedloga </vt:lpstr>
      <vt:lpstr>Administrativna provjera</vt:lpstr>
      <vt:lpstr>Odabir projekata</vt:lpstr>
      <vt:lpstr>Kriterij za odabir</vt:lpstr>
      <vt:lpstr>Provjera prihvatljivosti</vt:lpstr>
      <vt:lpstr>Odluka o financiranju</vt:lpstr>
      <vt:lpstr>PowerPoint Presentation</vt:lpstr>
      <vt:lpstr>  Praktični savjeti</vt:lpstr>
      <vt:lpstr>Prijavni obrasci i prilozi</vt:lpstr>
      <vt:lpstr>Ministarstvo znanosti, obrazovanja i sporta</vt:lpstr>
    </vt:vector>
  </TitlesOfParts>
  <Company>MZOŠ</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Ministarstvo znanosti, obrazovanja i sporta</dc:title>
  <dc:creator>icolak</dc:creator>
  <cp:lastModifiedBy>Marinela Krešo Zelić</cp:lastModifiedBy>
  <cp:revision>402</cp:revision>
  <cp:lastPrinted>2014-05-22T10:50:27Z</cp:lastPrinted>
  <dcterms:created xsi:type="dcterms:W3CDTF">2014-01-31T13:26:39Z</dcterms:created>
  <dcterms:modified xsi:type="dcterms:W3CDTF">2014-05-22T13:45:35Z</dcterms:modified>
</cp:coreProperties>
</file>