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 bookmarkIdSeed="5">
  <p:sldMasterIdLst>
    <p:sldMasterId id="2147483648" r:id="rId2"/>
    <p:sldMasterId id="2147483683" r:id="rId3"/>
  </p:sldMasterIdLst>
  <p:notesMasterIdLst>
    <p:notesMasterId r:id="rId37"/>
  </p:notesMasterIdLst>
  <p:handoutMasterIdLst>
    <p:handoutMasterId r:id="rId38"/>
  </p:handoutMasterIdLst>
  <p:sldIdLst>
    <p:sldId id="265" r:id="rId4"/>
    <p:sldId id="257" r:id="rId5"/>
    <p:sldId id="259" r:id="rId6"/>
    <p:sldId id="268" r:id="rId7"/>
    <p:sldId id="312" r:id="rId8"/>
    <p:sldId id="270" r:id="rId9"/>
    <p:sldId id="315" r:id="rId10"/>
    <p:sldId id="318" r:id="rId11"/>
    <p:sldId id="319" r:id="rId12"/>
    <p:sldId id="320" r:id="rId13"/>
    <p:sldId id="321" r:id="rId14"/>
    <p:sldId id="313" r:id="rId15"/>
    <p:sldId id="304" r:id="rId16"/>
    <p:sldId id="305" r:id="rId17"/>
    <p:sldId id="271" r:id="rId18"/>
    <p:sldId id="295" r:id="rId19"/>
    <p:sldId id="316" r:id="rId20"/>
    <p:sldId id="317" r:id="rId21"/>
    <p:sldId id="273" r:id="rId22"/>
    <p:sldId id="289" r:id="rId23"/>
    <p:sldId id="306" r:id="rId24"/>
    <p:sldId id="322" r:id="rId25"/>
    <p:sldId id="323" r:id="rId26"/>
    <p:sldId id="324" r:id="rId27"/>
    <p:sldId id="298" r:id="rId28"/>
    <p:sldId id="325" r:id="rId29"/>
    <p:sldId id="300" r:id="rId30"/>
    <p:sldId id="326" r:id="rId31"/>
    <p:sldId id="327" r:id="rId32"/>
    <p:sldId id="328" r:id="rId33"/>
    <p:sldId id="278" r:id="rId34"/>
    <p:sldId id="287" r:id="rId35"/>
    <p:sldId id="280" r:id="rId36"/>
  </p:sldIdLst>
  <p:sldSz cx="9144000" cy="5143500" type="screen16x9"/>
  <p:notesSz cx="6669088" cy="97536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jana Ormuž Pavić" initials="BO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CB1F"/>
    <a:srgbClr val="171796"/>
    <a:srgbClr val="FFED00"/>
    <a:srgbClr val="0093DD"/>
    <a:srgbClr val="EF7F24"/>
    <a:srgbClr val="008F43"/>
    <a:srgbClr val="008FFF"/>
    <a:srgbClr val="448C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6395" autoAdjust="0"/>
  </p:normalViewPr>
  <p:slideViewPr>
    <p:cSldViewPr snapToGrid="0" snapToObjects="1">
      <p:cViewPr varScale="1">
        <p:scale>
          <a:sx n="105" d="100"/>
          <a:sy n="105" d="100"/>
        </p:scale>
        <p:origin x="210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commentAuthors" Target="commentAuthor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1-14T09:49:22.419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7680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l">
              <a:defRPr sz="1200">
                <a:latin typeface="Neo Sans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7680"/>
          </a:xfrm>
          <a:prstGeom prst="rect">
            <a:avLst/>
          </a:prstGeom>
        </p:spPr>
        <p:txBody>
          <a:bodyPr vert="horz" wrap="square" lIns="89776" tIns="44888" rIns="89776" bIns="4488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Neo Sans" charset="0"/>
              </a:defRPr>
            </a:lvl1pPr>
          </a:lstStyle>
          <a:p>
            <a:pPr>
              <a:defRPr/>
            </a:pPr>
            <a:fld id="{6A7882B3-D6E8-45E4-AC01-222C0979A774}" type="datetimeFigureOut">
              <a:rPr lang="en-US" altLang="sr-Latn-RS"/>
              <a:pPr>
                <a:defRPr/>
              </a:pPr>
              <a:t>3/6/2020</a:t>
            </a:fld>
            <a:endParaRPr lang="en-US" alt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64228"/>
            <a:ext cx="2889938" cy="487680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l">
              <a:defRPr sz="1200">
                <a:latin typeface="Neo Sans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264228"/>
            <a:ext cx="2889938" cy="487680"/>
          </a:xfrm>
          <a:prstGeom prst="rect">
            <a:avLst/>
          </a:prstGeom>
        </p:spPr>
        <p:txBody>
          <a:bodyPr vert="horz" wrap="square" lIns="89776" tIns="44888" rIns="89776" bIns="4488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Neo Sans" charset="0"/>
              </a:defRPr>
            </a:lvl1pPr>
          </a:lstStyle>
          <a:p>
            <a:pPr>
              <a:defRPr/>
            </a:pPr>
            <a:fld id="{F9519CC8-6B15-42E3-A760-C26B670FC51E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900323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7680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l">
              <a:defRPr sz="1200">
                <a:latin typeface="Neo Sans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7680"/>
          </a:xfrm>
          <a:prstGeom prst="rect">
            <a:avLst/>
          </a:prstGeom>
        </p:spPr>
        <p:txBody>
          <a:bodyPr vert="horz" wrap="square" lIns="89776" tIns="44888" rIns="89776" bIns="4488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Neo Sans" charset="0"/>
              </a:defRPr>
            </a:lvl1pPr>
          </a:lstStyle>
          <a:p>
            <a:pPr>
              <a:defRPr/>
            </a:pPr>
            <a:fld id="{E380383A-0D04-44AF-AC55-165EE3B90AE8}" type="datetimeFigureOut">
              <a:rPr lang="en-US" altLang="sr-Latn-RS"/>
              <a:pPr>
                <a:defRPr/>
              </a:pPr>
              <a:t>3/6/2020</a:t>
            </a:fld>
            <a:endParaRPr lang="en-US" alt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4138" y="731838"/>
            <a:ext cx="6500812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76" tIns="44888" rIns="89776" bIns="44888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</p:spPr>
        <p:txBody>
          <a:bodyPr vert="horz" lIns="89776" tIns="44888" rIns="89776" bIns="44888" rtlCol="0"/>
          <a:lstStyle/>
          <a:p>
            <a:pPr lvl="0"/>
            <a:r>
              <a:rPr lang="ta-IN" noProof="0" dirty="0" smtClean="0"/>
              <a:t>Click to edit Master text styles</a:t>
            </a:r>
          </a:p>
          <a:p>
            <a:pPr lvl="1"/>
            <a:r>
              <a:rPr lang="ta-IN" noProof="0" dirty="0" smtClean="0"/>
              <a:t>Second level</a:t>
            </a:r>
          </a:p>
          <a:p>
            <a:pPr lvl="2"/>
            <a:r>
              <a:rPr lang="ta-IN" noProof="0" dirty="0" smtClean="0"/>
              <a:t>Third level</a:t>
            </a:r>
          </a:p>
          <a:p>
            <a:pPr lvl="3"/>
            <a:r>
              <a:rPr lang="ta-IN" noProof="0" dirty="0" smtClean="0"/>
              <a:t>Fourth level</a:t>
            </a:r>
          </a:p>
          <a:p>
            <a:pPr lvl="4"/>
            <a:r>
              <a:rPr lang="ta-IN" noProof="0" dirty="0" smtClean="0"/>
              <a:t>Fifth level</a:t>
            </a:r>
            <a:endParaRPr lang="en-US" noProof="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4228"/>
            <a:ext cx="2889938" cy="487680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l">
              <a:defRPr sz="1200">
                <a:latin typeface="Neo Sans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64228"/>
            <a:ext cx="2889938" cy="487680"/>
          </a:xfrm>
          <a:prstGeom prst="rect">
            <a:avLst/>
          </a:prstGeom>
        </p:spPr>
        <p:txBody>
          <a:bodyPr vert="horz" wrap="square" lIns="89776" tIns="44888" rIns="89776" bIns="4488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Neo Sans" charset="0"/>
              </a:defRPr>
            </a:lvl1pPr>
          </a:lstStyle>
          <a:p>
            <a:pPr>
              <a:defRPr/>
            </a:pPr>
            <a:fld id="{1D75EB47-DA57-4159-8857-22A6E28DC52D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58554105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Neo Sans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Neo Sans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5EB47-DA57-4159-8857-22A6E28DC52D}" type="slidenum">
              <a:rPr lang="en-US" altLang="sr-Latn-RS" smtClean="0"/>
              <a:pPr>
                <a:defRPr/>
              </a:pPr>
              <a:t>0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297294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5EB47-DA57-4159-8857-22A6E28DC52D}" type="slidenum">
              <a:rPr lang="en-US" altLang="sr-Latn-RS" smtClean="0"/>
              <a:pPr>
                <a:defRPr/>
              </a:pPr>
              <a:t>9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78656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5EB47-DA57-4159-8857-22A6E28DC52D}" type="slidenum">
              <a:rPr lang="en-US" altLang="sr-Latn-RS" smtClean="0"/>
              <a:pPr>
                <a:defRPr/>
              </a:pPr>
              <a:t>10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05402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5EB47-DA57-4159-8857-22A6E28DC52D}" type="slidenum">
              <a:rPr lang="en-US" altLang="sr-Latn-RS" smtClean="0"/>
              <a:pPr>
                <a:defRPr/>
              </a:pPr>
              <a:t>11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4765523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5EB47-DA57-4159-8857-22A6E28DC52D}" type="slidenum">
              <a:rPr lang="en-US" altLang="sr-Latn-RS" smtClean="0"/>
              <a:pPr>
                <a:defRPr/>
              </a:pPr>
              <a:t>12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1056347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hr-HR" i="1" dirty="0">
              <a:latin typeface="Gill Sans MT" panose="020B0502020104020203" pitchFamily="34" charset="-18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5EB47-DA57-4159-8857-22A6E28DC52D}" type="slidenum">
              <a:rPr lang="en-US" altLang="sr-Latn-RS" smtClean="0"/>
              <a:pPr>
                <a:defRPr/>
              </a:pPr>
              <a:t>13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179955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5EB47-DA57-4159-8857-22A6E28DC52D}" type="slidenum">
              <a:rPr lang="en-US" altLang="sr-Latn-RS" smtClean="0"/>
              <a:pPr>
                <a:defRPr/>
              </a:pPr>
              <a:t>14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5250488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5EB47-DA57-4159-8857-22A6E28DC52D}" type="slidenum">
              <a:rPr lang="en-US" altLang="sr-Latn-RS" smtClean="0"/>
              <a:pPr>
                <a:defRPr/>
              </a:pPr>
              <a:t>15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5267607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5EB47-DA57-4159-8857-22A6E28DC52D}" type="slidenum">
              <a:rPr lang="en-US" altLang="sr-Latn-RS" smtClean="0"/>
              <a:pPr>
                <a:defRPr/>
              </a:pPr>
              <a:t>16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732665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5EB47-DA57-4159-8857-22A6E28DC52D}" type="slidenum">
              <a:rPr lang="en-US" altLang="sr-Latn-RS" smtClean="0"/>
              <a:pPr>
                <a:defRPr/>
              </a:pPr>
              <a:t>17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6522877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5EB47-DA57-4159-8857-22A6E28DC52D}" type="slidenum">
              <a:rPr lang="en-US" altLang="sr-Latn-RS" smtClean="0"/>
              <a:pPr>
                <a:defRPr/>
              </a:pPr>
              <a:t>18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236098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5EB47-DA57-4159-8857-22A6E28DC52D}" type="slidenum">
              <a:rPr lang="en-US" altLang="sr-Latn-RS" smtClean="0"/>
              <a:pPr>
                <a:defRPr/>
              </a:pPr>
              <a:t>1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9963738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5EB47-DA57-4159-8857-22A6E28DC52D}" type="slidenum">
              <a:rPr lang="en-US" altLang="sr-Latn-RS" smtClean="0"/>
              <a:pPr>
                <a:defRPr/>
              </a:pPr>
              <a:t>19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9586177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5EB47-DA57-4159-8857-22A6E28DC52D}" type="slidenum">
              <a:rPr lang="en-US" altLang="sr-Latn-RS" smtClean="0"/>
              <a:pPr>
                <a:defRPr/>
              </a:pPr>
              <a:t>20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1548557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5EB47-DA57-4159-8857-22A6E28DC52D}" type="slidenum">
              <a:rPr lang="en-US" altLang="sr-Latn-RS" smtClean="0"/>
              <a:pPr>
                <a:defRPr/>
              </a:pPr>
              <a:t>21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1018011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5EB47-DA57-4159-8857-22A6E28DC52D}" type="slidenum">
              <a:rPr lang="en-US" altLang="sr-Latn-RS" smtClean="0"/>
              <a:pPr>
                <a:defRPr/>
              </a:pPr>
              <a:t>22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613987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5EB47-DA57-4159-8857-22A6E28DC52D}" type="slidenum">
              <a:rPr lang="en-US" altLang="sr-Latn-RS" smtClean="0"/>
              <a:pPr>
                <a:defRPr/>
              </a:pPr>
              <a:t>23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832744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5EB47-DA57-4159-8857-22A6E28DC52D}" type="slidenum">
              <a:rPr lang="en-US" altLang="sr-Latn-RS" smtClean="0"/>
              <a:pPr>
                <a:defRPr/>
              </a:pPr>
              <a:t>24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0350910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5EB47-DA57-4159-8857-22A6E28DC52D}" type="slidenum">
              <a:rPr lang="en-US" altLang="sr-Latn-RS" smtClean="0"/>
              <a:pPr>
                <a:defRPr/>
              </a:pPr>
              <a:t>25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0350910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5EB47-DA57-4159-8857-22A6E28DC52D}" type="slidenum">
              <a:rPr lang="en-US" altLang="sr-Latn-RS" smtClean="0"/>
              <a:pPr>
                <a:defRPr/>
              </a:pPr>
              <a:t>26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7238970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5EB47-DA57-4159-8857-22A6E28DC52D}" type="slidenum">
              <a:rPr lang="en-US" altLang="sr-Latn-RS" smtClean="0"/>
              <a:pPr>
                <a:defRPr/>
              </a:pPr>
              <a:t>27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7238970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5EB47-DA57-4159-8857-22A6E28DC52D}" type="slidenum">
              <a:rPr lang="en-US" altLang="sr-Latn-RS" smtClean="0"/>
              <a:pPr>
                <a:defRPr/>
              </a:pPr>
              <a:t>28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723897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5EB47-DA57-4159-8857-22A6E28DC52D}" type="slidenum">
              <a:rPr lang="en-US" altLang="sr-Latn-RS" smtClean="0"/>
              <a:pPr>
                <a:defRPr/>
              </a:pPr>
              <a:t>2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1370705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5EB47-DA57-4159-8857-22A6E28DC52D}" type="slidenum">
              <a:rPr lang="en-US" altLang="sr-Latn-RS" smtClean="0"/>
              <a:pPr>
                <a:defRPr/>
              </a:pPr>
              <a:t>29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7238970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5EB47-DA57-4159-8857-22A6E28DC52D}" type="slidenum">
              <a:rPr lang="en-US" altLang="sr-Latn-RS" smtClean="0"/>
              <a:pPr>
                <a:defRPr/>
              </a:pPr>
              <a:t>30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2251993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5EB47-DA57-4159-8857-22A6E28DC52D}" type="slidenum">
              <a:rPr lang="en-US" altLang="sr-Latn-RS" smtClean="0"/>
              <a:pPr>
                <a:defRPr/>
              </a:pPr>
              <a:t>31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6438327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5EB47-DA57-4159-8857-22A6E28DC52D}" type="slidenum">
              <a:rPr lang="en-US" altLang="sr-Latn-RS" smtClean="0"/>
              <a:pPr>
                <a:defRPr/>
              </a:pPr>
              <a:t>32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84913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sz="1000" dirty="0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5EB47-DA57-4159-8857-22A6E28DC52D}" type="slidenum">
              <a:rPr lang="en-US" altLang="sr-Latn-RS" smtClean="0"/>
              <a:pPr>
                <a:defRPr/>
              </a:pPr>
              <a:t>3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58689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5EB47-DA57-4159-8857-22A6E28DC52D}" type="slidenum">
              <a:rPr lang="en-US" altLang="sr-Latn-RS" smtClean="0"/>
              <a:pPr>
                <a:defRPr/>
              </a:pPr>
              <a:t>4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861778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5EB47-DA57-4159-8857-22A6E28DC52D}" type="slidenum">
              <a:rPr lang="en-US" altLang="sr-Latn-RS" smtClean="0"/>
              <a:pPr>
                <a:defRPr/>
              </a:pPr>
              <a:t>5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727669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5EB47-DA57-4159-8857-22A6E28DC52D}" type="slidenum">
              <a:rPr lang="en-US" altLang="sr-Latn-RS" smtClean="0"/>
              <a:pPr>
                <a:defRPr/>
              </a:pPr>
              <a:t>6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156412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5EB47-DA57-4159-8857-22A6E28DC52D}" type="slidenum">
              <a:rPr lang="en-US" altLang="sr-Latn-RS" smtClean="0"/>
              <a:pPr>
                <a:defRPr/>
              </a:pPr>
              <a:t>7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108879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5EB47-DA57-4159-8857-22A6E28DC52D}" type="slidenum">
              <a:rPr lang="en-US" altLang="sr-Latn-RS" smtClean="0"/>
              <a:pPr>
                <a:defRPr/>
              </a:pPr>
              <a:t>8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499082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ackground pptx PO title 16x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MRRFEU pasica logotipi pptx 16x9 ne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132263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61396-C8EB-45F1-B914-8A83E5D544E0}" type="datetime1">
              <a:rPr lang="en-US" altLang="sr-Latn-RS"/>
              <a:pPr>
                <a:defRPr/>
              </a:pPr>
              <a:t>3/6/2020</a:t>
            </a:fld>
            <a:endParaRPr lang="en-US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2ECAC-CFDB-4D0B-A589-16A20B5A900C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692242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3400"/>
              </a:lnSpc>
              <a:spcBef>
                <a:spcPts val="576"/>
              </a:spcBef>
              <a:buFontTx/>
              <a:buNone/>
              <a:defRPr/>
            </a:lvl1pPr>
            <a:lvl2pPr marL="0" indent="0">
              <a:spcBef>
                <a:spcPts val="576"/>
              </a:spcBef>
              <a:buFontTx/>
              <a:buNone/>
              <a:defRPr/>
            </a:lvl2pPr>
            <a:lvl3pPr marL="0" indent="0">
              <a:spcBef>
                <a:spcPts val="576"/>
              </a:spcBef>
              <a:buFontTx/>
              <a:buNone/>
              <a:defRPr/>
            </a:lvl3pPr>
            <a:lvl4pPr marL="0" indent="0">
              <a:spcBef>
                <a:spcPts val="576"/>
              </a:spcBef>
              <a:buFontTx/>
              <a:buNone/>
              <a:defRPr/>
            </a:lvl4pPr>
            <a:lvl5pPr marL="0" indent="0">
              <a:spcBef>
                <a:spcPts val="576"/>
              </a:spcBef>
              <a:buFontTx/>
              <a:buNone/>
              <a:defRPr/>
            </a:lvl5pPr>
          </a:lstStyle>
          <a:p>
            <a:pPr lvl="0"/>
            <a:r>
              <a:rPr lang="ta-IN" dirty="0" smtClean="0"/>
              <a:t>Click to edit Master text styles</a:t>
            </a:r>
          </a:p>
          <a:p>
            <a:pPr lvl="1"/>
            <a:r>
              <a:rPr lang="ta-IN" dirty="0" smtClean="0"/>
              <a:t>Second level</a:t>
            </a:r>
          </a:p>
          <a:p>
            <a:pPr lvl="2"/>
            <a:r>
              <a:rPr lang="ta-IN" dirty="0" smtClean="0"/>
              <a:t>Third level</a:t>
            </a:r>
          </a:p>
          <a:p>
            <a:pPr lvl="3"/>
            <a:r>
              <a:rPr lang="ta-IN" dirty="0" smtClean="0"/>
              <a:t>Fourth level</a:t>
            </a:r>
          </a:p>
          <a:p>
            <a:pPr lvl="4"/>
            <a:r>
              <a:rPr lang="ta-IN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1155A-64FF-4CAE-BB5F-B8FAAF23E3E6}" type="datetime1">
              <a:rPr lang="en-US" altLang="sr-Latn-RS"/>
              <a:pPr>
                <a:defRPr/>
              </a:pPr>
              <a:t>3/6/2020</a:t>
            </a:fld>
            <a:endParaRPr lang="en-US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382B4-9A59-4C19-AEC2-E177451E0D33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563523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14350" y="1112838"/>
            <a:ext cx="8099425" cy="2838450"/>
          </a:xfrm>
        </p:spPr>
        <p:txBody>
          <a:bodyPr/>
          <a:lstStyle>
            <a:lvl1pPr>
              <a:lnSpc>
                <a:spcPts val="3400"/>
              </a:lnSpc>
              <a:defRPr/>
            </a:lvl1pPr>
          </a:lstStyle>
          <a:p>
            <a:pPr lvl="0"/>
            <a:r>
              <a:rPr lang="ta-IN" dirty="0" smtClean="0"/>
              <a:t>Click to edit Master text styles</a:t>
            </a:r>
          </a:p>
          <a:p>
            <a:pPr lvl="1"/>
            <a:r>
              <a:rPr lang="ta-IN" dirty="0" smtClean="0"/>
              <a:t>Second level</a:t>
            </a:r>
          </a:p>
          <a:p>
            <a:pPr lvl="2"/>
            <a:r>
              <a:rPr lang="ta-IN" dirty="0" smtClean="0"/>
              <a:t>Third level</a:t>
            </a:r>
          </a:p>
          <a:p>
            <a:pPr lvl="3"/>
            <a:r>
              <a:rPr lang="ta-IN" dirty="0" smtClean="0"/>
              <a:t>Fourth level</a:t>
            </a:r>
          </a:p>
          <a:p>
            <a:pPr lvl="4"/>
            <a:r>
              <a:rPr lang="ta-IN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5EB1F-CA7B-47B5-9ED3-B54A69AE66FD}" type="datetime1">
              <a:rPr lang="en-US" altLang="sr-Latn-RS"/>
              <a:pPr>
                <a:defRPr/>
              </a:pPr>
              <a:t>3/6/2020</a:t>
            </a:fld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50543-D3F9-462D-89F5-288849FE563E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772764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ackground pptx PO title 16x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MRRFEU pasica logotipi pptx 16x9 ne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132263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2425" y="42481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E5416-79D8-450C-A209-D5B80E91BC01}" type="datetime1">
              <a:rPr lang="en-US" altLang="sr-Latn-RS"/>
              <a:pPr>
                <a:defRPr/>
              </a:pPr>
              <a:t>3/6/2020</a:t>
            </a:fld>
            <a:endParaRPr lang="en-US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699250" y="4937125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2ED77-389D-4B3F-AD52-F2C0979AB52E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172682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1pPr>
            <a:lvl2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2pPr>
            <a:lvl3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3pPr>
            <a:lvl4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4pPr>
            <a:lvl5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5pPr>
          </a:lstStyle>
          <a:p>
            <a:pPr lvl="0"/>
            <a:r>
              <a:rPr lang="ta-IN" dirty="0" smtClean="0"/>
              <a:t>Click to edit Master text styles</a:t>
            </a:r>
          </a:p>
          <a:p>
            <a:pPr lvl="1"/>
            <a:r>
              <a:rPr lang="ta-IN" dirty="0" smtClean="0"/>
              <a:t>Second level</a:t>
            </a:r>
          </a:p>
          <a:p>
            <a:pPr lvl="2"/>
            <a:r>
              <a:rPr lang="ta-IN" dirty="0" smtClean="0"/>
              <a:t>Third level</a:t>
            </a:r>
          </a:p>
          <a:p>
            <a:pPr lvl="3"/>
            <a:r>
              <a:rPr lang="ta-IN" dirty="0" smtClean="0"/>
              <a:t>Fourth level</a:t>
            </a:r>
          </a:p>
          <a:p>
            <a:pPr lvl="4"/>
            <a:r>
              <a:rPr lang="ta-IN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BAD44-D5B5-4377-8BEF-146A2632E840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27645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background pptx 16x9 inside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0" descr="MRRFEU pasica logotipi pptx 16x9 new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132263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514350" y="206375"/>
            <a:ext cx="8099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a-IN" altLang="sr-Latn-RS" smtClean="0"/>
              <a:t>Click to edit Master title style</a:t>
            </a:r>
            <a:endParaRPr lang="en-US" altLang="sr-Latn-RS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50" y="1112838"/>
            <a:ext cx="809942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a-IN" altLang="sr-Latn-RS" smtClean="0"/>
              <a:t>Click to edit Master text styles</a:t>
            </a:r>
          </a:p>
          <a:p>
            <a:pPr lvl="1"/>
            <a:r>
              <a:rPr lang="ta-IN" altLang="sr-Latn-RS" smtClean="0"/>
              <a:t>Second level</a:t>
            </a:r>
          </a:p>
          <a:p>
            <a:pPr lvl="2"/>
            <a:r>
              <a:rPr lang="ta-IN" altLang="sr-Latn-RS" smtClean="0"/>
              <a:t>Third level</a:t>
            </a:r>
          </a:p>
          <a:p>
            <a:pPr lvl="3"/>
            <a:r>
              <a:rPr lang="ta-IN" altLang="sr-Latn-RS" smtClean="0"/>
              <a:t>Fourth level</a:t>
            </a:r>
          </a:p>
          <a:p>
            <a:pPr lvl="4"/>
            <a:r>
              <a:rPr lang="ta-IN" altLang="sr-Latn-RS" smtClean="0"/>
              <a:t>Fifth level</a:t>
            </a:r>
            <a:endParaRPr lang="en-US" altLang="sr-Latn-R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0675" y="4291013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VladaRHSans Reg" charset="0"/>
              </a:defRPr>
            </a:lvl1pPr>
          </a:lstStyle>
          <a:p>
            <a:pPr>
              <a:defRPr/>
            </a:pPr>
            <a:fld id="{E31976B8-F7B2-4E23-8B1D-B98776A5BBAF}" type="datetime1">
              <a:rPr lang="en-US" altLang="sr-Latn-RS"/>
              <a:pPr>
                <a:defRPr/>
              </a:pPr>
              <a:t>3/6/2020</a:t>
            </a:fld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3088" y="4937125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  <a:latin typeface="VladaRHSans Reg" charset="0"/>
              </a:defRPr>
            </a:lvl1pPr>
          </a:lstStyle>
          <a:p>
            <a:pPr>
              <a:defRPr/>
            </a:pPr>
            <a:fld id="{6F6401EA-96BE-4664-BB41-ACBB45056BB1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7" r:id="rId1"/>
    <p:sldLayoutId id="2147484315" r:id="rId2"/>
    <p:sldLayoutId id="2147484316" r:id="rId3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VladaRHSans Med"/>
          <a:ea typeface="MS PGothic" pitchFamily="34" charset="-128"/>
          <a:cs typeface="VladaRHSans Me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1pPr>
      <a:lvl2pPr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2pPr>
      <a:lvl3pPr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3pPr>
      <a:lvl4pPr marL="1600200" indent="-18288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4pPr>
      <a:lvl5pPr marL="2057400" indent="-22860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MRRFEU pasica logotipi pptx 16x9 new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132263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514350" y="206375"/>
            <a:ext cx="8099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a-IN" altLang="sr-Latn-RS" smtClean="0"/>
              <a:t>Click to edit Master title style</a:t>
            </a:r>
            <a:endParaRPr lang="en-US" altLang="sr-Latn-RS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50" y="1112838"/>
            <a:ext cx="809942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a-IN" altLang="sr-Latn-RS" smtClean="0"/>
              <a:t>Click to edit Master text styles</a:t>
            </a:r>
          </a:p>
          <a:p>
            <a:pPr lvl="1"/>
            <a:r>
              <a:rPr lang="ta-IN" altLang="sr-Latn-RS" smtClean="0"/>
              <a:t>Second level</a:t>
            </a:r>
          </a:p>
          <a:p>
            <a:pPr lvl="2"/>
            <a:r>
              <a:rPr lang="ta-IN" altLang="sr-Latn-RS" smtClean="0"/>
              <a:t>Third level</a:t>
            </a:r>
          </a:p>
          <a:p>
            <a:pPr lvl="3"/>
            <a:r>
              <a:rPr lang="ta-IN" altLang="sr-Latn-RS" smtClean="0"/>
              <a:t>Fourth level</a:t>
            </a:r>
          </a:p>
          <a:p>
            <a:pPr lvl="4"/>
            <a:r>
              <a:rPr lang="ta-IN" altLang="sr-Latn-RS" smtClean="0"/>
              <a:t>Fifth level</a:t>
            </a:r>
            <a:endParaRPr lang="en-US" altLang="sr-Latn-RS" smtClean="0"/>
          </a:p>
        </p:txBody>
      </p:sp>
      <p:pic>
        <p:nvPicPr>
          <p:cNvPr id="2053" name="Picture 6" descr="pattern pptx 16x9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8" y="0"/>
            <a:ext cx="18653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670675" y="4291013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VladaRHSans Reg" charset="0"/>
              </a:defRPr>
            </a:lvl1pPr>
          </a:lstStyle>
          <a:p>
            <a:pPr>
              <a:defRPr/>
            </a:pPr>
            <a:fld id="{5962F688-E947-4685-AD95-9157E2BE48FC}" type="datetime1">
              <a:rPr lang="en-US" altLang="sr-Latn-RS"/>
              <a:pPr>
                <a:defRPr/>
              </a:pPr>
              <a:t>3/6/2020</a:t>
            </a:fld>
            <a:endParaRPr lang="en-US" altLang="sr-Latn-R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3088" y="4937125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VladaRHSans Reg" charset="0"/>
              </a:defRPr>
            </a:lvl1pPr>
          </a:lstStyle>
          <a:p>
            <a:pPr>
              <a:defRPr/>
            </a:pPr>
            <a:fld id="{DBF5712A-4DF0-4535-8B46-5D82EF8AC752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8" r:id="rId1"/>
    <p:sldLayoutId id="2147484319" r:id="rId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VladaRHSans Med"/>
          <a:ea typeface="MS PGothic" pitchFamily="34" charset="-128"/>
          <a:cs typeface="VladaRHSans Me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1pPr>
      <a:lvl2pPr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2pPr>
      <a:lvl3pPr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3pPr>
      <a:lvl4pPr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4pPr>
      <a:lvl5pPr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efondovi.mrrfeu.hr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hyperlink" Target="http://www.strukturnifondovi.hr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seup@mzoe.hr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hyperlink" Target="http://www.strukturnifondovi.hr/" TargetMode="External"/><Relationship Id="rId4" Type="http://schemas.openxmlformats.org/officeDocument/2006/relationships/hyperlink" Target="https://efondovi.mrrfeu.hr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81638" y="1067139"/>
            <a:ext cx="3241675" cy="3241675"/>
          </a:xfrm>
          <a:prstGeom prst="rect">
            <a:avLst/>
          </a:prstGeom>
          <a:solidFill>
            <a:srgbClr val="B0CB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Neo Sans"/>
            </a:endParaRPr>
          </a:p>
        </p:txBody>
      </p:sp>
      <p:sp>
        <p:nvSpPr>
          <p:cNvPr id="6148" name="Subtitle 2"/>
          <p:cNvSpPr txBox="1">
            <a:spLocks/>
          </p:cNvSpPr>
          <p:nvPr/>
        </p:nvSpPr>
        <p:spPr bwMode="auto">
          <a:xfrm>
            <a:off x="255494" y="1711491"/>
            <a:ext cx="6696636" cy="268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1pPr>
            <a:lvl2pPr marL="742950" indent="-28575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2pPr>
            <a:lvl3pPr marL="1143000" indent="-22860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3pPr>
            <a:lvl4pPr marL="1600200" indent="-22860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4pPr>
            <a:lvl5pPr marL="2057400" indent="-22860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hr-HR" altLang="sr-Latn-RS" dirty="0" smtClean="0">
                <a:latin typeface="VladaRHSans Med"/>
                <a:cs typeface="Latha" pitchFamily="34" charset="0"/>
              </a:rPr>
              <a:t>Informativna radionica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ta-IN" altLang="sr-Latn-RS" sz="2800" b="1" dirty="0" smtClean="0">
                <a:latin typeface="VladaRHSans Med"/>
                <a:cs typeface="Latha" pitchFamily="34" charset="0"/>
              </a:rPr>
              <a:t>P</a:t>
            </a:r>
            <a:r>
              <a:rPr lang="hr-HR" altLang="sr-Latn-RS" sz="2800" b="1" dirty="0" err="1" smtClean="0">
                <a:latin typeface="VladaRHSans Med"/>
                <a:cs typeface="Latha" pitchFamily="34" charset="0"/>
              </a:rPr>
              <a:t>oziv</a:t>
            </a:r>
            <a:r>
              <a:rPr lang="hr-HR" altLang="sr-Latn-RS" sz="2800" b="1" dirty="0" smtClean="0">
                <a:latin typeface="VladaRHSans Med"/>
                <a:cs typeface="Latha" pitchFamily="34" charset="0"/>
              </a:rPr>
              <a:t> na dostavu projektnih prijedloga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hr-HR" altLang="sr-Latn-RS" sz="2800" b="1" dirty="0" smtClean="0">
                <a:latin typeface="VladaRHSans Med"/>
                <a:cs typeface="Latha" pitchFamily="34" charset="0"/>
              </a:rPr>
              <a:t>Uspostava </a:t>
            </a:r>
            <a:r>
              <a:rPr lang="hr-HR" altLang="sr-Latn-RS" sz="2800" b="1" dirty="0" err="1" smtClean="0">
                <a:latin typeface="VladaRHSans Med"/>
                <a:cs typeface="Latha" pitchFamily="34" charset="0"/>
              </a:rPr>
              <a:t>reciklažnih</a:t>
            </a:r>
            <a:r>
              <a:rPr lang="hr-HR" altLang="sr-Latn-RS" sz="2800" b="1" dirty="0" smtClean="0">
                <a:latin typeface="VladaRHSans Med"/>
                <a:cs typeface="Latha" pitchFamily="34" charset="0"/>
              </a:rPr>
              <a:t> dvorišta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hr-HR" altLang="sr-Latn-RS" sz="2800" b="1" dirty="0" smtClean="0">
                <a:latin typeface="VladaRHSans Med"/>
                <a:cs typeface="Latha" pitchFamily="34" charset="0"/>
              </a:rPr>
              <a:t>(KK.06.3.1.16)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endParaRPr lang="hr-HR" altLang="sr-Latn-RS" sz="1400" dirty="0" smtClean="0">
              <a:latin typeface="VladaRHSans Med"/>
              <a:cs typeface="Latha" pitchFamily="34" charset="0"/>
            </a:endParaRPr>
          </a:p>
          <a:p>
            <a:pPr algn="ctr" eaLnBrk="1" hangingPunct="1">
              <a:lnSpc>
                <a:spcPts val="2400"/>
              </a:lnSpc>
              <a:spcBef>
                <a:spcPct val="0"/>
              </a:spcBef>
            </a:pPr>
            <a:r>
              <a:rPr lang="hr-HR" altLang="sr-Latn-RS" sz="2000" b="1" dirty="0" smtClean="0">
                <a:latin typeface="VladaRHSans Med"/>
                <a:cs typeface="Latha" pitchFamily="34" charset="0"/>
              </a:rPr>
              <a:t>Zagreb, 6. ožujka 2020.</a:t>
            </a:r>
            <a:endParaRPr lang="en-US" altLang="sr-Latn-RS" sz="2000" b="1" dirty="0">
              <a:latin typeface="VladaRHSans Med"/>
              <a:cs typeface="Latha" pitchFamily="34" charset="0"/>
            </a:endParaRPr>
          </a:p>
        </p:txBody>
      </p:sp>
      <p:pic>
        <p:nvPicPr>
          <p:cNvPr id="6150" name="Picture 2" descr="paper clip priorit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177" y="67469"/>
            <a:ext cx="16732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5" y="84523"/>
            <a:ext cx="2122681" cy="897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/>
          <p:cNvSpPr>
            <a:spLocks noGrp="1"/>
          </p:cNvSpPr>
          <p:nvPr>
            <p:ph type="title"/>
          </p:nvPr>
        </p:nvSpPr>
        <p:spPr>
          <a:xfrm>
            <a:off x="1487449" y="390830"/>
            <a:ext cx="6364072" cy="540825"/>
          </a:xfrm>
        </p:spPr>
        <p:txBody>
          <a:bodyPr/>
          <a:lstStyle/>
          <a:p>
            <a:pPr algn="ctr"/>
            <a:r>
              <a:rPr lang="hr-HR" altLang="sr-Latn-RS" sz="2800" b="1" dirty="0" smtClean="0">
                <a:latin typeface="Calibri" panose="020F0502020204030204" pitchFamily="34" charset="0"/>
                <a:cs typeface="VladaRHSans Med" charset="0"/>
              </a:rPr>
              <a:t>Kriteriji za isključenje prijavitelja (III)</a:t>
            </a:r>
          </a:p>
        </p:txBody>
      </p:sp>
      <p:sp>
        <p:nvSpPr>
          <p:cNvPr id="13315" name="Rezervirano mjesto sadržaja 2"/>
          <p:cNvSpPr>
            <a:spLocks noGrp="1"/>
          </p:cNvSpPr>
          <p:nvPr>
            <p:ph idx="1"/>
          </p:nvPr>
        </p:nvSpPr>
        <p:spPr>
          <a:xfrm>
            <a:off x="345507" y="1073603"/>
            <a:ext cx="8240709" cy="2934378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575"/>
              </a:spcBef>
              <a:buClr>
                <a:srgbClr val="B0CB1F"/>
              </a:buClr>
              <a:buFont typeface="Wingdings" panose="05000000000000000000" pitchFamily="2" charset="2"/>
              <a:buChar char="§"/>
            </a:pPr>
            <a:r>
              <a:rPr lang="hr-HR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Prijavitelju koji je sklopio Sporazum o udruživanju iz točke 2.2. </a:t>
            </a:r>
            <a:r>
              <a:rPr lang="hr-HR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UzP</a:t>
            </a:r>
            <a:r>
              <a:rPr lang="hr-HR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-a, ako se utvrdi da jedna ili više potpisnica toga Sporazuma </a:t>
            </a:r>
            <a:r>
              <a:rPr lang="hr-HR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ispunjava </a:t>
            </a:r>
            <a:r>
              <a:rPr lang="hr-HR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zakonsku obvezu o uspostavi </a:t>
            </a:r>
            <a:r>
              <a:rPr lang="hr-HR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min. broja </a:t>
            </a:r>
            <a:r>
              <a:rPr lang="hr-HR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potrebnih RD iz čl. 35. st. 2., t.1. i 4. </a:t>
            </a:r>
            <a:r>
              <a:rPr lang="hr-HR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ZOGO-a (računaju se i </a:t>
            </a:r>
            <a:r>
              <a:rPr lang="hr-HR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RD za koja su odobrena sredstva u sklopu prethodnog </a:t>
            </a:r>
            <a:r>
              <a:rPr lang="hr-HR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poziva za RD); </a:t>
            </a:r>
            <a:r>
              <a:rPr lang="hr-HR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dokazuje se uvidom u Očevidnik </a:t>
            </a:r>
            <a:r>
              <a:rPr lang="hr-HR" i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reciklažnih</a:t>
            </a:r>
            <a:r>
              <a:rPr lang="hr-HR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dvorišta, Popis </a:t>
            </a:r>
            <a:r>
              <a:rPr lang="hr-HR" i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stanovništva 2011., </a:t>
            </a:r>
            <a:r>
              <a:rPr lang="hr-HR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Popis </a:t>
            </a:r>
            <a:r>
              <a:rPr lang="hr-HR" i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korisnika </a:t>
            </a:r>
            <a:r>
              <a:rPr lang="hr-HR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Ugovora o </a:t>
            </a:r>
            <a:r>
              <a:rPr lang="hr-HR" i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dodjeli po </a:t>
            </a:r>
            <a:r>
              <a:rPr lang="hr-HR" i="1" dirty="0" err="1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ptehodnom</a:t>
            </a:r>
            <a:r>
              <a:rPr lang="hr-HR" i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pozivu za RD i </a:t>
            </a:r>
            <a:r>
              <a:rPr lang="hr-HR" b="1" i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Izjavom </a:t>
            </a:r>
            <a:r>
              <a:rPr lang="hr-HR" b="1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prijavitelja </a:t>
            </a:r>
            <a:r>
              <a:rPr lang="hr-HR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(Obrazac 3</a:t>
            </a:r>
            <a:r>
              <a:rPr lang="hr-HR" i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3316" name="Rezervirano mjesto broja slajda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1pPr>
            <a:lvl2pPr marL="742950" indent="-28575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2pPr>
            <a:lvl3pPr marL="1143000" indent="-22860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3pPr>
            <a:lvl4pPr marL="1600200" indent="-22860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4pPr>
            <a:lvl5pPr marL="2057400" indent="-22860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24EE356E-5864-4C87-9CA6-DC98EC92A71D}" type="slidenum">
              <a:rPr lang="en-US" altLang="sr-Latn-RS" sz="1200" smtClean="0">
                <a:solidFill>
                  <a:schemeClr val="bg1"/>
                </a:solidFill>
                <a:latin typeface="Calibri" panose="020F0502020204030204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9</a:t>
            </a:fld>
            <a:endParaRPr lang="en-US" altLang="sr-Latn-RS" sz="120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9" y="114980"/>
            <a:ext cx="1757958" cy="74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7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/>
          <p:cNvSpPr>
            <a:spLocks noGrp="1"/>
          </p:cNvSpPr>
          <p:nvPr>
            <p:ph type="title"/>
          </p:nvPr>
        </p:nvSpPr>
        <p:spPr>
          <a:xfrm>
            <a:off x="1435934" y="378878"/>
            <a:ext cx="6364072" cy="540825"/>
          </a:xfrm>
        </p:spPr>
        <p:txBody>
          <a:bodyPr/>
          <a:lstStyle/>
          <a:p>
            <a:pPr algn="ctr"/>
            <a:r>
              <a:rPr lang="hr-HR" altLang="sr-Latn-RS" sz="2800" b="1" dirty="0" smtClean="0">
                <a:latin typeface="Calibri" panose="020F0502020204030204" pitchFamily="34" charset="0"/>
                <a:cs typeface="VladaRHSans Med" charset="0"/>
              </a:rPr>
              <a:t>Kriteriji za isključenje prijavitelja (IV)</a:t>
            </a:r>
          </a:p>
        </p:txBody>
      </p:sp>
      <p:sp>
        <p:nvSpPr>
          <p:cNvPr id="13315" name="Rezervirano mjesto sadržaja 2"/>
          <p:cNvSpPr>
            <a:spLocks noGrp="1"/>
          </p:cNvSpPr>
          <p:nvPr>
            <p:ph idx="1"/>
          </p:nvPr>
        </p:nvSpPr>
        <p:spPr>
          <a:xfrm>
            <a:off x="318563" y="1212689"/>
            <a:ext cx="7941672" cy="2875217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575"/>
              </a:spcBef>
              <a:buClr>
                <a:srgbClr val="B0CB1F"/>
              </a:buClr>
              <a:buFont typeface="Wingdings" panose="05000000000000000000" pitchFamily="2" charset="2"/>
              <a:buChar char="§"/>
            </a:pPr>
            <a:r>
              <a:rPr lang="hr-HR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Prijavitelju koji potražuje sredstva za nabavu RD-mobilne jedinice, u čijem je obuhvatu JLS/naselje koje je obuhvaćeno projektnim prijedlogom za koji su odobrena sredstva u sklopu prethodnog poziva za RD; </a:t>
            </a:r>
            <a:r>
              <a:rPr lang="hr-HR" i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dokazuje se uvidom u Očevidnik RD, Popis stanovništva 2011., Popis korisnika Ugovora o dodjeli po prethodnom pozivu za RD i </a:t>
            </a:r>
            <a:r>
              <a:rPr lang="hr-HR" b="1" i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Izjavom prijavitelja </a:t>
            </a:r>
            <a:r>
              <a:rPr lang="hr-HR" i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(Obrazac 3)</a:t>
            </a:r>
            <a:endParaRPr lang="hr-HR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6" name="Rezervirano mjesto broja slajda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1pPr>
            <a:lvl2pPr marL="742950" indent="-28575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2pPr>
            <a:lvl3pPr marL="1143000" indent="-22860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3pPr>
            <a:lvl4pPr marL="1600200" indent="-22860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4pPr>
            <a:lvl5pPr marL="2057400" indent="-22860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24EE356E-5864-4C87-9CA6-DC98EC92A71D}" type="slidenum">
              <a:rPr lang="en-US" altLang="sr-Latn-RS" sz="1200" smtClean="0">
                <a:solidFill>
                  <a:schemeClr val="bg1"/>
                </a:solidFill>
                <a:latin typeface="Calibri" panose="020F0502020204030204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10</a:t>
            </a:fld>
            <a:endParaRPr lang="en-US" altLang="sr-Latn-RS" sz="1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9" y="114980"/>
            <a:ext cx="1757958" cy="74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55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14350" y="175844"/>
            <a:ext cx="8099425" cy="857250"/>
          </a:xfrm>
        </p:spPr>
        <p:txBody>
          <a:bodyPr/>
          <a:lstStyle/>
          <a:p>
            <a:pPr algn="ctr"/>
            <a:r>
              <a:rPr lang="hr-HR" altLang="sr-Latn-RS" sz="2800" b="1" dirty="0" smtClean="0">
                <a:latin typeface="Calibri" panose="020F0502020204030204" pitchFamily="34" charset="0"/>
                <a:cs typeface="VladaRHSans Med" charset="0"/>
              </a:rPr>
              <a:t>Broj projektnih prijedloga</a:t>
            </a:r>
            <a:br>
              <a:rPr lang="hr-HR" altLang="sr-Latn-RS" sz="2800" b="1" dirty="0" smtClean="0">
                <a:latin typeface="Calibri" panose="020F0502020204030204" pitchFamily="34" charset="0"/>
                <a:cs typeface="VladaRHSans Med" charset="0"/>
              </a:rPr>
            </a:br>
            <a:r>
              <a:rPr lang="hr-HR" altLang="sr-Latn-RS" sz="2800" b="1" dirty="0" smtClean="0">
                <a:latin typeface="Calibri" panose="020F0502020204030204" pitchFamily="34" charset="0"/>
                <a:cs typeface="VladaRHSans Med" charset="0"/>
              </a:rPr>
              <a:t> po prijavitelju</a:t>
            </a:r>
            <a:r>
              <a:rPr lang="hr-HR" altLang="sr-Latn-RS" sz="2800" b="1" dirty="0">
                <a:latin typeface="Calibri" panose="020F0502020204030204" pitchFamily="34" charset="0"/>
                <a:cs typeface="VladaRHSans Med" charset="0"/>
              </a:rPr>
              <a:t/>
            </a:r>
            <a:br>
              <a:rPr lang="hr-HR" altLang="sr-Latn-RS" sz="2800" b="1" dirty="0">
                <a:latin typeface="Calibri" panose="020F0502020204030204" pitchFamily="34" charset="0"/>
                <a:cs typeface="VladaRHSans Med" charset="0"/>
              </a:rPr>
            </a:br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89112" y="1338658"/>
            <a:ext cx="8324663" cy="2682549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575"/>
              </a:spcBef>
              <a:buClr>
                <a:srgbClr val="B0CB1F"/>
              </a:buClr>
              <a:buFont typeface="Wingdings" pitchFamily="2" charset="2"/>
              <a:buChar char="§"/>
            </a:pPr>
            <a:r>
              <a:rPr lang="hr-HR" altLang="sr-Latn-RS" dirty="0" smtClean="0">
                <a:latin typeface="Calibri" panose="020F0502020204030204" pitchFamily="34" charset="0"/>
                <a:cs typeface="VladaRHSans Reg" charset="0"/>
              </a:rPr>
              <a:t>1 </a:t>
            </a:r>
            <a:r>
              <a:rPr lang="hr-HR" altLang="sr-Latn-RS" dirty="0">
                <a:latin typeface="Calibri" panose="020F0502020204030204" pitchFamily="34" charset="0"/>
                <a:cs typeface="VladaRHSans Reg" charset="0"/>
              </a:rPr>
              <a:t>projektni prijedlog za svako </a:t>
            </a:r>
            <a:r>
              <a:rPr lang="hr-HR" altLang="sr-Latn-RS" dirty="0" smtClean="0">
                <a:latin typeface="Calibri" panose="020F0502020204030204" pitchFamily="34" charset="0"/>
                <a:cs typeface="VladaRHSans Reg" charset="0"/>
              </a:rPr>
              <a:t>RD-građevinu ili RD-mobilnu jedinicu </a:t>
            </a:r>
            <a:r>
              <a:rPr lang="pl-PL" altLang="sr-Latn-RS" dirty="0" smtClean="0">
                <a:latin typeface="Calibri" panose="020F0502020204030204" pitchFamily="34" charset="0"/>
                <a:cs typeface="VladaRHSans Reg" charset="0"/>
              </a:rPr>
              <a:t>u skladu s propisanim zakonskim minimumom </a:t>
            </a:r>
            <a:r>
              <a:rPr lang="pl-PL" altLang="sr-Latn-RS" dirty="0">
                <a:latin typeface="Calibri" panose="020F0502020204030204" pitchFamily="34" charset="0"/>
                <a:cs typeface="VladaRHSans Reg" charset="0"/>
              </a:rPr>
              <a:t>u odnosu na broj </a:t>
            </a:r>
            <a:r>
              <a:rPr lang="pl-PL" altLang="sr-Latn-RS" dirty="0" smtClean="0">
                <a:latin typeface="Calibri" panose="020F0502020204030204" pitchFamily="34" charset="0"/>
                <a:cs typeface="VladaRHSans Reg" charset="0"/>
              </a:rPr>
              <a:t>stanovnika JLS ili više JLS-a koje se sporazumno udružuju, umanjeno za RD upisane u Očevidnik RD i RD za koja su odobrena sredstva kroz prethodni poziv za RD</a:t>
            </a:r>
            <a:endParaRPr lang="pl-PL" altLang="sr-Latn-RS" dirty="0">
              <a:latin typeface="Calibri" panose="020F0502020204030204" pitchFamily="34" charset="0"/>
              <a:cs typeface="VladaRHSans Reg" charset="0"/>
            </a:endParaRPr>
          </a:p>
          <a:p>
            <a:pPr>
              <a:lnSpc>
                <a:spcPct val="100000"/>
              </a:lnSpc>
              <a:spcBef>
                <a:spcPts val="575"/>
              </a:spcBef>
              <a:buClr>
                <a:srgbClr val="B0CB1F"/>
              </a:buClr>
            </a:pPr>
            <a:r>
              <a:rPr lang="hr-HR" altLang="sr-Latn-RS" dirty="0" smtClean="0">
                <a:latin typeface="Calibri" panose="020F0502020204030204" pitchFamily="34" charset="0"/>
                <a:cs typeface="VladaRHSans Reg" charset="0"/>
              </a:rPr>
              <a:t>  </a:t>
            </a:r>
            <a:endParaRPr lang="hr-HR" altLang="sr-Latn-RS" dirty="0">
              <a:latin typeface="Calibri" panose="020F0502020204030204" pitchFamily="34" charset="0"/>
              <a:cs typeface="VladaRHSans Reg" charset="0"/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31382B4-9A59-4C19-AEC2-E177451E0D33}" type="slidenum">
              <a:rPr lang="en-US" altLang="sr-Latn-RS" sz="1200" smtClean="0"/>
              <a:pPr>
                <a:defRPr/>
              </a:pPr>
              <a:t>11</a:t>
            </a:fld>
            <a:endParaRPr lang="en-US" altLang="sr-Latn-RS" sz="12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0" y="114980"/>
            <a:ext cx="1757958" cy="74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0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37608" y="114980"/>
            <a:ext cx="5009605" cy="857786"/>
          </a:xfrm>
        </p:spPr>
        <p:txBody>
          <a:bodyPr/>
          <a:lstStyle/>
          <a:p>
            <a:pPr algn="ctr"/>
            <a:r>
              <a:rPr lang="hr-HR" sz="2800" b="1" dirty="0" smtClean="0">
                <a:latin typeface="+mn-lt"/>
              </a:rPr>
              <a:t>Raspoloživa bespovratna sredstva </a:t>
            </a:r>
            <a:r>
              <a:rPr lang="hr-HR" sz="2800" b="1" dirty="0">
                <a:latin typeface="+mn-lt"/>
              </a:rPr>
              <a:t>po </a:t>
            </a:r>
            <a:r>
              <a:rPr lang="hr-HR" sz="2800" b="1" dirty="0" smtClean="0">
                <a:latin typeface="+mn-lt"/>
              </a:rPr>
              <a:t>prijavitelju</a:t>
            </a:r>
            <a:endParaRPr lang="hr-HR" sz="2800" b="1" dirty="0"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9282" y="1083226"/>
            <a:ext cx="8619565" cy="336913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B0CB1F"/>
              </a:buClr>
              <a:defRPr/>
            </a:pPr>
            <a:r>
              <a:rPr lang="hr-HR" b="1" dirty="0" err="1">
                <a:latin typeface="Calibri" panose="020F0502020204030204" pitchFamily="34" charset="0"/>
                <a:cs typeface="VladaRHSans Reg" charset="0"/>
              </a:rPr>
              <a:t>R</a:t>
            </a:r>
            <a:r>
              <a:rPr lang="hr-HR" b="1" dirty="0" err="1" smtClean="0">
                <a:latin typeface="Calibri" panose="020F0502020204030204" pitchFamily="34" charset="0"/>
                <a:cs typeface="VladaRHSans Reg" charset="0"/>
              </a:rPr>
              <a:t>eciklažna</a:t>
            </a:r>
            <a:r>
              <a:rPr lang="hr-HR" b="1" dirty="0" smtClean="0">
                <a:latin typeface="Calibri" panose="020F0502020204030204" pitchFamily="34" charset="0"/>
                <a:cs typeface="VladaRHSans Reg" charset="0"/>
              </a:rPr>
              <a:t> </a:t>
            </a:r>
            <a:r>
              <a:rPr lang="hr-HR" b="1" dirty="0">
                <a:latin typeface="Calibri" panose="020F0502020204030204" pitchFamily="34" charset="0"/>
                <a:cs typeface="VladaRHSans Reg" charset="0"/>
              </a:rPr>
              <a:t>dvorišta - građevine</a:t>
            </a:r>
            <a:r>
              <a:rPr lang="hr-HR" dirty="0">
                <a:latin typeface="Calibri" panose="020F0502020204030204" pitchFamily="34" charset="0"/>
                <a:cs typeface="VladaRHSans Reg" charset="0"/>
              </a:rPr>
              <a:t>:</a:t>
            </a:r>
          </a:p>
          <a:p>
            <a:pPr marL="444500" indent="452438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B0CB1F"/>
              </a:buClr>
              <a:buFont typeface="Wingdings" panose="05000000000000000000" pitchFamily="2" charset="2"/>
              <a:buChar char="Ø"/>
              <a:defRPr/>
            </a:pPr>
            <a:r>
              <a:rPr lang="hr-HR" dirty="0" smtClean="0">
                <a:latin typeface="Calibri" panose="020F0502020204030204" pitchFamily="34" charset="0"/>
                <a:cs typeface="VladaRHSans Reg" charset="0"/>
              </a:rPr>
              <a:t>najniži </a:t>
            </a:r>
            <a:r>
              <a:rPr lang="hr-HR" dirty="0">
                <a:latin typeface="Calibri" panose="020F0502020204030204" pitchFamily="34" charset="0"/>
                <a:cs typeface="VladaRHSans Reg" charset="0"/>
              </a:rPr>
              <a:t>iznos </a:t>
            </a:r>
            <a:r>
              <a:rPr lang="hr-HR" b="1" dirty="0" smtClean="0">
                <a:latin typeface="Calibri" panose="020F0502020204030204" pitchFamily="34" charset="0"/>
                <a:cs typeface="VladaRHSans Reg" charset="0"/>
              </a:rPr>
              <a:t>500.000</a:t>
            </a:r>
            <a:r>
              <a:rPr lang="hr-HR" dirty="0" smtClean="0">
                <a:latin typeface="Calibri" panose="020F0502020204030204" pitchFamily="34" charset="0"/>
                <a:cs typeface="VladaRHSans Reg" charset="0"/>
              </a:rPr>
              <a:t> </a:t>
            </a:r>
            <a:r>
              <a:rPr lang="hr-HR" b="1" dirty="0">
                <a:latin typeface="Calibri" panose="020F0502020204030204" pitchFamily="34" charset="0"/>
                <a:cs typeface="VladaRHSans Reg" charset="0"/>
              </a:rPr>
              <a:t>HRK</a:t>
            </a:r>
            <a:r>
              <a:rPr lang="hr-HR" dirty="0">
                <a:latin typeface="Calibri" panose="020F0502020204030204" pitchFamily="34" charset="0"/>
                <a:cs typeface="VladaRHSans Reg" charset="0"/>
              </a:rPr>
              <a:t> </a:t>
            </a:r>
          </a:p>
          <a:p>
            <a:pPr marL="444500" indent="452438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B0CB1F"/>
              </a:buClr>
              <a:buFont typeface="Wingdings" panose="05000000000000000000" pitchFamily="2" charset="2"/>
              <a:buChar char="Ø"/>
              <a:defRPr/>
            </a:pPr>
            <a:r>
              <a:rPr lang="hr-HR" dirty="0" smtClean="0">
                <a:latin typeface="Calibri" panose="020F0502020204030204" pitchFamily="34" charset="0"/>
                <a:cs typeface="VladaRHSans Reg" charset="0"/>
              </a:rPr>
              <a:t>najviši </a:t>
            </a:r>
            <a:r>
              <a:rPr lang="hr-HR" dirty="0">
                <a:latin typeface="Calibri" panose="020F0502020204030204" pitchFamily="34" charset="0"/>
                <a:cs typeface="VladaRHSans Reg" charset="0"/>
              </a:rPr>
              <a:t>iznos </a:t>
            </a:r>
            <a:r>
              <a:rPr lang="hr-HR" b="1" dirty="0" smtClean="0">
                <a:latin typeface="Calibri" panose="020F0502020204030204" pitchFamily="34" charset="0"/>
                <a:cs typeface="VladaRHSans Reg" charset="0"/>
              </a:rPr>
              <a:t>4.500.000</a:t>
            </a:r>
            <a:r>
              <a:rPr lang="hr-HR" dirty="0" smtClean="0">
                <a:latin typeface="Calibri" panose="020F0502020204030204" pitchFamily="34" charset="0"/>
                <a:cs typeface="VladaRHSans Reg" charset="0"/>
              </a:rPr>
              <a:t> </a:t>
            </a:r>
            <a:r>
              <a:rPr lang="hr-HR" b="1" dirty="0" smtClean="0">
                <a:latin typeface="Calibri" panose="020F0502020204030204" pitchFamily="34" charset="0"/>
                <a:cs typeface="VladaRHSans Reg" charset="0"/>
              </a:rPr>
              <a:t>HRK</a:t>
            </a:r>
            <a:endParaRPr lang="hr-HR" b="1" dirty="0">
              <a:latin typeface="Calibri" panose="020F0502020204030204" pitchFamily="34" charset="0"/>
              <a:cs typeface="VladaRHSans Reg" charset="0"/>
            </a:endParaRPr>
          </a:p>
          <a:p>
            <a:pPr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B0CB1F"/>
              </a:buClr>
              <a:defRPr/>
            </a:pPr>
            <a:r>
              <a:rPr lang="hr-HR" b="1" dirty="0" err="1">
                <a:latin typeface="Calibri" panose="020F0502020204030204" pitchFamily="34" charset="0"/>
                <a:cs typeface="VladaRHSans Reg" charset="0"/>
              </a:rPr>
              <a:t>R</a:t>
            </a:r>
            <a:r>
              <a:rPr lang="hr-HR" b="1" dirty="0" err="1" smtClean="0">
                <a:latin typeface="Calibri" panose="020F0502020204030204" pitchFamily="34" charset="0"/>
                <a:cs typeface="VladaRHSans Reg" charset="0"/>
              </a:rPr>
              <a:t>eciklažna</a:t>
            </a:r>
            <a:r>
              <a:rPr lang="hr-HR" b="1" dirty="0" smtClean="0">
                <a:latin typeface="Calibri" panose="020F0502020204030204" pitchFamily="34" charset="0"/>
                <a:cs typeface="VladaRHSans Reg" charset="0"/>
              </a:rPr>
              <a:t> </a:t>
            </a:r>
            <a:r>
              <a:rPr lang="hr-HR" b="1" dirty="0">
                <a:latin typeface="Calibri" panose="020F0502020204030204" pitchFamily="34" charset="0"/>
                <a:cs typeface="VladaRHSans Reg" charset="0"/>
              </a:rPr>
              <a:t>dvorišta – mobilne jedinice:</a:t>
            </a:r>
          </a:p>
          <a:p>
            <a:pPr marL="444500" indent="452438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B0CB1F"/>
              </a:buClr>
              <a:buFont typeface="Wingdings" panose="05000000000000000000" pitchFamily="2" charset="2"/>
              <a:buChar char="Ø"/>
              <a:defRPr/>
            </a:pPr>
            <a:r>
              <a:rPr lang="hr-HR" dirty="0">
                <a:latin typeface="Calibri" panose="020F0502020204030204" pitchFamily="34" charset="0"/>
                <a:cs typeface="VladaRHSans Reg" charset="0"/>
              </a:rPr>
              <a:t>najniži</a:t>
            </a:r>
            <a:r>
              <a:rPr lang="hr-HR" dirty="0" smtClean="0">
                <a:latin typeface="Calibri" panose="020F0502020204030204" pitchFamily="34" charset="0"/>
                <a:cs typeface="VladaRHSans Reg" charset="0"/>
              </a:rPr>
              <a:t> </a:t>
            </a:r>
            <a:r>
              <a:rPr lang="hr-HR" dirty="0">
                <a:latin typeface="Calibri" panose="020F0502020204030204" pitchFamily="34" charset="0"/>
                <a:cs typeface="VladaRHSans Reg" charset="0"/>
              </a:rPr>
              <a:t>iznos </a:t>
            </a:r>
            <a:r>
              <a:rPr lang="hr-HR" b="1" dirty="0" smtClean="0">
                <a:latin typeface="Calibri" panose="020F0502020204030204" pitchFamily="34" charset="0"/>
                <a:cs typeface="VladaRHSans Reg" charset="0"/>
              </a:rPr>
              <a:t>100.000</a:t>
            </a:r>
            <a:r>
              <a:rPr lang="hr-HR" dirty="0" smtClean="0">
                <a:latin typeface="Calibri" panose="020F0502020204030204" pitchFamily="34" charset="0"/>
                <a:cs typeface="VladaRHSans Reg" charset="0"/>
              </a:rPr>
              <a:t> </a:t>
            </a:r>
            <a:r>
              <a:rPr lang="hr-HR" b="1" dirty="0">
                <a:latin typeface="Calibri" panose="020F0502020204030204" pitchFamily="34" charset="0"/>
                <a:cs typeface="VladaRHSans Reg" charset="0"/>
              </a:rPr>
              <a:t>HRK</a:t>
            </a:r>
            <a:r>
              <a:rPr lang="hr-HR" dirty="0">
                <a:latin typeface="Calibri" panose="020F0502020204030204" pitchFamily="34" charset="0"/>
                <a:cs typeface="VladaRHSans Reg" charset="0"/>
              </a:rPr>
              <a:t> </a:t>
            </a:r>
          </a:p>
          <a:p>
            <a:pPr marL="444500" indent="452438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B0CB1F"/>
              </a:buClr>
              <a:buFont typeface="Wingdings" panose="05000000000000000000" pitchFamily="2" charset="2"/>
              <a:buChar char="Ø"/>
              <a:defRPr/>
            </a:pPr>
            <a:r>
              <a:rPr lang="hr-HR" dirty="0" smtClean="0">
                <a:latin typeface="Calibri" panose="020F0502020204030204" pitchFamily="34" charset="0"/>
                <a:cs typeface="VladaRHSans Reg" charset="0"/>
              </a:rPr>
              <a:t>najviši </a:t>
            </a:r>
            <a:r>
              <a:rPr lang="hr-HR" dirty="0">
                <a:latin typeface="Calibri" panose="020F0502020204030204" pitchFamily="34" charset="0"/>
                <a:cs typeface="VladaRHSans Reg" charset="0"/>
              </a:rPr>
              <a:t>iznos </a:t>
            </a:r>
            <a:r>
              <a:rPr lang="hr-HR" b="1" dirty="0" smtClean="0">
                <a:latin typeface="Calibri" panose="020F0502020204030204" pitchFamily="34" charset="0"/>
                <a:cs typeface="VladaRHSans Reg" charset="0"/>
              </a:rPr>
              <a:t>800.000</a:t>
            </a:r>
            <a:r>
              <a:rPr lang="hr-HR" dirty="0" smtClean="0">
                <a:latin typeface="Calibri" panose="020F0502020204030204" pitchFamily="34" charset="0"/>
                <a:cs typeface="VladaRHSans Reg" charset="0"/>
              </a:rPr>
              <a:t> </a:t>
            </a:r>
            <a:r>
              <a:rPr lang="hr-HR" b="1" dirty="0" smtClean="0">
                <a:latin typeface="Calibri" panose="020F0502020204030204" pitchFamily="34" charset="0"/>
                <a:cs typeface="VladaRHSans Reg" charset="0"/>
              </a:rPr>
              <a:t>HRK</a:t>
            </a:r>
            <a:endParaRPr lang="hr-HR" b="1" dirty="0">
              <a:latin typeface="Calibri" panose="020F0502020204030204" pitchFamily="34" charset="0"/>
              <a:cs typeface="VladaRHSans Reg" charset="0"/>
            </a:endParaRPr>
          </a:p>
          <a:p>
            <a:pPr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B0CB1F"/>
              </a:buClr>
              <a:defRPr/>
            </a:pPr>
            <a:r>
              <a:rPr lang="hr-HR" dirty="0" smtClean="0">
                <a:latin typeface="Calibri" panose="020F0502020204030204" pitchFamily="34" charset="0"/>
                <a:cs typeface="VladaRHSans Reg" charset="0"/>
              </a:rPr>
              <a:t>Dodatni uvjet:		ukupni </a:t>
            </a:r>
            <a:r>
              <a:rPr lang="hr-HR" dirty="0">
                <a:latin typeface="Calibri" panose="020F0502020204030204" pitchFamily="34" charset="0"/>
                <a:cs typeface="VladaRHSans Reg" charset="0"/>
              </a:rPr>
              <a:t>iznos </a:t>
            </a:r>
            <a:r>
              <a:rPr lang="hr-HR" dirty="0" smtClean="0">
                <a:latin typeface="Calibri" panose="020F0502020204030204" pitchFamily="34" charset="0"/>
                <a:cs typeface="VladaRHSans Reg" charset="0"/>
              </a:rPr>
              <a:t>prihvatljivih troškova </a:t>
            </a:r>
            <a:r>
              <a:rPr lang="hr-HR" dirty="0">
                <a:latin typeface="Calibri" panose="020F0502020204030204" pitchFamily="34" charset="0"/>
                <a:cs typeface="VladaRHSans Reg" charset="0"/>
              </a:rPr>
              <a:t>po </a:t>
            </a:r>
            <a:r>
              <a:rPr lang="hr-HR" dirty="0" smtClean="0">
                <a:latin typeface="Calibri" panose="020F0502020204030204" pitchFamily="34" charset="0"/>
                <a:cs typeface="VladaRHSans Reg" charset="0"/>
              </a:rPr>
              <a:t>projektnom 					prijedlogu mora biti </a:t>
            </a:r>
            <a:r>
              <a:rPr lang="hr-HR" b="1" dirty="0" smtClean="0">
                <a:latin typeface="Calibri" panose="020F0502020204030204" pitchFamily="34" charset="0"/>
                <a:cs typeface="VladaRHSans Reg" charset="0"/>
              </a:rPr>
              <a:t>≤ 7,6 </a:t>
            </a:r>
            <a:r>
              <a:rPr lang="hr-HR" b="1" dirty="0" err="1" smtClean="0">
                <a:latin typeface="Calibri" panose="020F0502020204030204" pitchFamily="34" charset="0"/>
                <a:cs typeface="VladaRHSans Reg" charset="0"/>
              </a:rPr>
              <a:t>mil</a:t>
            </a:r>
            <a:r>
              <a:rPr lang="hr-HR" b="1" dirty="0" smtClean="0">
                <a:latin typeface="Calibri" panose="020F0502020204030204" pitchFamily="34" charset="0"/>
                <a:cs typeface="VladaRHSans Reg" charset="0"/>
              </a:rPr>
              <a:t>. HRK</a:t>
            </a:r>
            <a:r>
              <a:rPr lang="hr-HR" dirty="0" smtClean="0">
                <a:latin typeface="Calibri" panose="020F0502020204030204" pitchFamily="34" charset="0"/>
                <a:cs typeface="VladaRHSans Reg" charset="0"/>
              </a:rPr>
              <a:t>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31382B4-9A59-4C19-AEC2-E177451E0D33}" type="slidenum">
              <a:rPr lang="en-US" altLang="sr-Latn-RS" sz="1200" smtClean="0"/>
              <a:pPr>
                <a:defRPr/>
              </a:pPr>
              <a:t>12</a:t>
            </a:fld>
            <a:endParaRPr lang="en-US" altLang="sr-Latn-RS" sz="12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9" y="114980"/>
            <a:ext cx="1757958" cy="74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15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14350" y="341901"/>
            <a:ext cx="8099425" cy="387506"/>
          </a:xfrm>
        </p:spPr>
        <p:txBody>
          <a:bodyPr/>
          <a:lstStyle/>
          <a:p>
            <a:pPr algn="ctr"/>
            <a:r>
              <a:rPr lang="hr-HR" sz="2800" b="1" dirty="0" smtClean="0">
                <a:latin typeface="+mn-lt"/>
              </a:rPr>
              <a:t>Predviđeni </a:t>
            </a:r>
            <a:r>
              <a:rPr lang="hr-HR" sz="2800" b="1" dirty="0">
                <a:latin typeface="+mn-lt"/>
              </a:rPr>
              <a:t>intenzitet potpore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31382B4-9A59-4C19-AEC2-E177451E0D33}" type="slidenum">
              <a:rPr lang="en-US" altLang="sr-Latn-RS" sz="1200" smtClean="0"/>
              <a:pPr>
                <a:defRPr/>
              </a:pPr>
              <a:t>13</a:t>
            </a:fld>
            <a:endParaRPr lang="en-US" altLang="sr-Latn-RS" sz="12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9" y="114980"/>
            <a:ext cx="1452698" cy="614427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684338" y="1522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hr-HR" altLang="sr-Latn-R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hr-HR" alt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4349" y="1362532"/>
            <a:ext cx="8099425" cy="1643425"/>
          </a:xfrm>
        </p:spPr>
        <p:txBody>
          <a:bodyPr/>
          <a:lstStyle/>
          <a:p>
            <a:r>
              <a:rPr lang="hr-HR" dirty="0">
                <a:latin typeface="+mn-lt"/>
              </a:rPr>
              <a:t>Iznos bespovratnih sredstava KF po pojedinom projektnom prijedlogu </a:t>
            </a:r>
            <a:r>
              <a:rPr lang="hr-HR" dirty="0" smtClean="0">
                <a:latin typeface="+mn-lt"/>
              </a:rPr>
              <a:t> - </a:t>
            </a:r>
            <a:r>
              <a:rPr lang="hr-HR" b="1" dirty="0" err="1" smtClean="0">
                <a:latin typeface="+mn-lt"/>
              </a:rPr>
              <a:t>max</a:t>
            </a:r>
            <a:r>
              <a:rPr lang="hr-HR" b="1" dirty="0" smtClean="0">
                <a:latin typeface="+mn-lt"/>
              </a:rPr>
              <a:t>. 85%</a:t>
            </a:r>
            <a:r>
              <a:rPr lang="hr-HR" dirty="0" smtClean="0">
                <a:latin typeface="+mn-lt"/>
              </a:rPr>
              <a:t> </a:t>
            </a:r>
            <a:r>
              <a:rPr lang="hr-HR" dirty="0">
                <a:latin typeface="+mn-lt"/>
              </a:rPr>
              <a:t>od ukupnog iznosa prihvatljivih troškova projekta.</a:t>
            </a:r>
          </a:p>
        </p:txBody>
      </p:sp>
    </p:spTree>
    <p:extLst>
      <p:ext uri="{BB962C8B-B14F-4D97-AF65-F5344CB8AC3E}">
        <p14:creationId xmlns:p14="http://schemas.microsoft.com/office/powerpoint/2010/main" val="405665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/>
          <p:cNvSpPr>
            <a:spLocks noGrp="1"/>
          </p:cNvSpPr>
          <p:nvPr>
            <p:ph type="title"/>
          </p:nvPr>
        </p:nvSpPr>
        <p:spPr>
          <a:xfrm>
            <a:off x="1928948" y="294365"/>
            <a:ext cx="6285695" cy="564154"/>
          </a:xfrm>
        </p:spPr>
        <p:txBody>
          <a:bodyPr/>
          <a:lstStyle/>
          <a:p>
            <a:pPr algn="ctr"/>
            <a:r>
              <a:rPr lang="hr-HR" altLang="sr-Latn-RS" sz="2800" b="1" dirty="0" smtClean="0">
                <a:latin typeface="Calibri" panose="020F0502020204030204" pitchFamily="34" charset="0"/>
                <a:cs typeface="VladaRHSans Med" charset="0"/>
              </a:rPr>
              <a:t>Prihvatljive aktivnosti u sklopu poziva (I)</a:t>
            </a:r>
          </a:p>
        </p:txBody>
      </p:sp>
      <p:sp>
        <p:nvSpPr>
          <p:cNvPr id="13315" name="Rezervirano mjesto sadržaja 2"/>
          <p:cNvSpPr>
            <a:spLocks noGrp="1"/>
          </p:cNvSpPr>
          <p:nvPr>
            <p:ph idx="1"/>
          </p:nvPr>
        </p:nvSpPr>
        <p:spPr>
          <a:xfrm>
            <a:off x="362325" y="918233"/>
            <a:ext cx="8192130" cy="3256155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575"/>
              </a:spcBef>
              <a:buClr>
                <a:srgbClr val="B0CB1F"/>
              </a:buClr>
              <a:buFont typeface="Wingdings" panose="05000000000000000000" pitchFamily="2" charset="2"/>
              <a:buChar char="§"/>
            </a:pPr>
            <a:r>
              <a:rPr lang="hr-HR" sz="2200" dirty="0">
                <a:latin typeface="+mn-lt"/>
              </a:rPr>
              <a:t>v</a:t>
            </a:r>
            <a:r>
              <a:rPr lang="hr-HR" sz="2200" dirty="0" smtClean="0">
                <a:latin typeface="+mn-lt"/>
              </a:rPr>
              <a:t>ezane su isključivo </a:t>
            </a:r>
            <a:r>
              <a:rPr lang="hr-HR" sz="2200" dirty="0">
                <a:latin typeface="+mn-lt"/>
              </a:rPr>
              <a:t>za građenje i opremanje novih </a:t>
            </a:r>
            <a:r>
              <a:rPr lang="hr-HR" sz="2200" dirty="0" smtClean="0">
                <a:latin typeface="+mn-lt"/>
              </a:rPr>
              <a:t>RD odnosno nabavu mobilnih jedinica</a:t>
            </a:r>
            <a:endParaRPr lang="hr-HR" altLang="sr-Latn-RS" sz="2200" dirty="0" smtClean="0">
              <a:latin typeface="+mn-lt"/>
              <a:cs typeface="VladaRHSans Reg" charset="0"/>
            </a:endParaRPr>
          </a:p>
          <a:p>
            <a:pPr>
              <a:lnSpc>
                <a:spcPct val="100000"/>
              </a:lnSpc>
              <a:spcBef>
                <a:spcPts val="575"/>
              </a:spcBef>
              <a:buClr>
                <a:srgbClr val="B0CB1F"/>
              </a:buClr>
            </a:pPr>
            <a:r>
              <a:rPr lang="hr-HR" altLang="sr-Latn-RS" sz="2200" u="sng" dirty="0" smtClean="0">
                <a:latin typeface="+mn-lt"/>
                <a:cs typeface="VladaRHSans Reg" charset="0"/>
              </a:rPr>
              <a:t>Provedba projekta </a:t>
            </a:r>
            <a:r>
              <a:rPr lang="hr-HR" altLang="sr-Latn-RS" sz="2200" u="sng" dirty="0" smtClean="0">
                <a:latin typeface="+mn-lt"/>
                <a:cs typeface="VladaRHSans Reg" charset="0"/>
              </a:rPr>
              <a:t>RD-građevina</a:t>
            </a:r>
            <a:endParaRPr lang="hr-HR" altLang="sr-Latn-RS" sz="2200" dirty="0" smtClean="0">
              <a:latin typeface="+mn-lt"/>
              <a:cs typeface="VladaRHSans Reg" charset="0"/>
            </a:endParaRPr>
          </a:p>
          <a:p>
            <a:pPr marL="355600" indent="-355600">
              <a:lnSpc>
                <a:spcPct val="100000"/>
              </a:lnSpc>
              <a:spcBef>
                <a:spcPts val="575"/>
              </a:spcBef>
              <a:buFont typeface="+mj-lt"/>
              <a:buAutoNum type="alphaLcParenR"/>
            </a:pPr>
            <a:r>
              <a:rPr lang="hr-HR" altLang="sr-Latn-RS" sz="2200" dirty="0" smtClean="0">
                <a:latin typeface="+mn-lt"/>
                <a:cs typeface="VladaRHSans Reg" charset="0"/>
              </a:rPr>
              <a:t>aktivnosti </a:t>
            </a:r>
            <a:r>
              <a:rPr lang="hr-HR" altLang="sr-Latn-RS" sz="2200" dirty="0">
                <a:latin typeface="+mn-lt"/>
                <a:cs typeface="VladaRHSans Reg" charset="0"/>
              </a:rPr>
              <a:t>građenja </a:t>
            </a:r>
            <a:r>
              <a:rPr lang="hr-HR" altLang="sr-Latn-RS" sz="2200" dirty="0" smtClean="0">
                <a:latin typeface="+mn-lt"/>
                <a:cs typeface="VladaRHSans Reg" charset="0"/>
              </a:rPr>
              <a:t>RD u </a:t>
            </a:r>
            <a:r>
              <a:rPr lang="hr-HR" altLang="sr-Latn-RS" sz="2200" dirty="0">
                <a:latin typeface="+mn-lt"/>
                <a:cs typeface="VladaRHSans Reg" charset="0"/>
              </a:rPr>
              <a:t>skladu s pravomoćnim </a:t>
            </a:r>
            <a:r>
              <a:rPr lang="hr-HR" altLang="sr-Latn-RS" sz="2200" dirty="0" smtClean="0">
                <a:latin typeface="+mn-lt"/>
                <a:cs typeface="VladaRHSans Reg" charset="0"/>
              </a:rPr>
              <a:t>aktom za građenje koje </a:t>
            </a:r>
            <a:r>
              <a:rPr lang="hr-HR" altLang="sr-Latn-RS" sz="2200" dirty="0">
                <a:latin typeface="+mn-lt"/>
                <a:cs typeface="VladaRHSans Reg" charset="0"/>
              </a:rPr>
              <a:t>uključuju izvedbu građevinskih i drugih </a:t>
            </a:r>
            <a:r>
              <a:rPr lang="hr-HR" altLang="sr-Latn-RS" sz="2200" dirty="0" smtClean="0">
                <a:latin typeface="+mn-lt"/>
                <a:cs typeface="VladaRHSans Reg" charset="0"/>
              </a:rPr>
              <a:t>radova</a:t>
            </a:r>
          </a:p>
          <a:p>
            <a:pPr marL="355600" indent="-355600">
              <a:lnSpc>
                <a:spcPct val="100000"/>
              </a:lnSpc>
              <a:spcBef>
                <a:spcPts val="575"/>
              </a:spcBef>
              <a:buFont typeface="+mj-lt"/>
              <a:buAutoNum type="alphaLcParenR"/>
            </a:pPr>
            <a:r>
              <a:rPr lang="hr-HR" sz="2200" dirty="0" smtClean="0">
                <a:latin typeface="+mn-lt"/>
                <a:cs typeface="VladaRHSans Reg" charset="0"/>
              </a:rPr>
              <a:t>opremanje RD informatičkom </a:t>
            </a:r>
            <a:r>
              <a:rPr lang="hr-HR" sz="2200" dirty="0">
                <a:latin typeface="+mn-lt"/>
                <a:cs typeface="VladaRHSans Reg" charset="0"/>
              </a:rPr>
              <a:t>i uredskom opremom </a:t>
            </a:r>
            <a:r>
              <a:rPr lang="hr-HR" sz="2200" dirty="0" smtClean="0">
                <a:latin typeface="+mn-lt"/>
                <a:cs typeface="VladaRHSans Reg" charset="0"/>
              </a:rPr>
              <a:t>i </a:t>
            </a:r>
            <a:r>
              <a:rPr lang="hr-HR" sz="2200" dirty="0">
                <a:latin typeface="+mn-lt"/>
                <a:cs typeface="VladaRHSans Reg" charset="0"/>
              </a:rPr>
              <a:t>opremom za potrebe rada </a:t>
            </a:r>
            <a:r>
              <a:rPr lang="hr-HR" sz="2200" dirty="0" smtClean="0">
                <a:latin typeface="+mn-lt"/>
                <a:cs typeface="VladaRHSans Reg" charset="0"/>
              </a:rPr>
              <a:t>RD</a:t>
            </a:r>
          </a:p>
          <a:p>
            <a:pPr marL="355600" indent="-355600">
              <a:lnSpc>
                <a:spcPct val="100000"/>
              </a:lnSpc>
              <a:spcBef>
                <a:spcPts val="575"/>
              </a:spcBef>
              <a:buFont typeface="+mj-lt"/>
              <a:buAutoNum type="alphaLcParenR"/>
            </a:pPr>
            <a:r>
              <a:rPr lang="hr-HR" sz="2200" dirty="0" smtClean="0">
                <a:latin typeface="+mn-lt"/>
                <a:cs typeface="VladaRHSans Reg" charset="0"/>
              </a:rPr>
              <a:t>aktivnosti </a:t>
            </a:r>
            <a:r>
              <a:rPr lang="hr-HR" sz="2200" dirty="0">
                <a:latin typeface="+mn-lt"/>
                <a:cs typeface="VladaRHSans Reg" charset="0"/>
              </a:rPr>
              <a:t>vezane uz pripremu i provođenje postupaka </a:t>
            </a:r>
            <a:r>
              <a:rPr lang="hr-HR" sz="2200" dirty="0" smtClean="0">
                <a:latin typeface="+mn-lt"/>
                <a:cs typeface="VladaRHSans Reg" charset="0"/>
              </a:rPr>
              <a:t>JN za radove, usluge </a:t>
            </a:r>
            <a:r>
              <a:rPr lang="hr-HR" sz="2200" dirty="0">
                <a:latin typeface="+mn-lt"/>
                <a:cs typeface="VladaRHSans Reg" charset="0"/>
              </a:rPr>
              <a:t>i </a:t>
            </a:r>
            <a:r>
              <a:rPr lang="hr-HR" sz="2200" dirty="0" smtClean="0">
                <a:latin typeface="+mn-lt"/>
                <a:cs typeface="VladaRHSans Reg" charset="0"/>
              </a:rPr>
              <a:t>robe </a:t>
            </a:r>
            <a:r>
              <a:rPr lang="hr-HR" sz="2200" dirty="0">
                <a:latin typeface="+mn-lt"/>
                <a:cs typeface="VladaRHSans Reg" charset="0"/>
              </a:rPr>
              <a:t>sukladno pravomoćnom aktu </a:t>
            </a:r>
            <a:r>
              <a:rPr lang="hr-HR" sz="2200" dirty="0" smtClean="0">
                <a:latin typeface="+mn-lt"/>
                <a:cs typeface="VladaRHSans Reg" charset="0"/>
              </a:rPr>
              <a:t>za građenje RD</a:t>
            </a:r>
          </a:p>
        </p:txBody>
      </p:sp>
      <p:sp>
        <p:nvSpPr>
          <p:cNvPr id="13316" name="Rezervirano mjesto broja slajda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1pPr>
            <a:lvl2pPr marL="742950" indent="-28575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2pPr>
            <a:lvl3pPr marL="1143000" indent="-22860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3pPr>
            <a:lvl4pPr marL="1600200" indent="-22860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4pPr>
            <a:lvl5pPr marL="2057400" indent="-22860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24EE356E-5864-4C87-9CA6-DC98EC92A71D}" type="slidenum">
              <a:rPr lang="en-US" altLang="sr-Latn-RS" sz="1200" smtClean="0">
                <a:solidFill>
                  <a:schemeClr val="bg1"/>
                </a:solidFill>
                <a:latin typeface="Calibri" panose="020F0502020204030204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14</a:t>
            </a:fld>
            <a:endParaRPr lang="en-US" altLang="sr-Latn-RS" sz="1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9" y="114980"/>
            <a:ext cx="1757958" cy="743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/>
          <p:cNvSpPr>
            <a:spLocks noGrp="1"/>
          </p:cNvSpPr>
          <p:nvPr>
            <p:ph type="title"/>
          </p:nvPr>
        </p:nvSpPr>
        <p:spPr>
          <a:xfrm>
            <a:off x="1976846" y="318493"/>
            <a:ext cx="6364072" cy="540825"/>
          </a:xfrm>
        </p:spPr>
        <p:txBody>
          <a:bodyPr/>
          <a:lstStyle/>
          <a:p>
            <a:pPr algn="ctr"/>
            <a:r>
              <a:rPr lang="hr-HR" altLang="sr-Latn-RS" sz="2800" b="1" dirty="0" smtClean="0">
                <a:latin typeface="Calibri" panose="020F0502020204030204" pitchFamily="34" charset="0"/>
                <a:cs typeface="VladaRHSans Med" charset="0"/>
              </a:rPr>
              <a:t>Prihvatljive aktivnosti u sklopu poziva (II)</a:t>
            </a:r>
          </a:p>
        </p:txBody>
      </p:sp>
      <p:sp>
        <p:nvSpPr>
          <p:cNvPr id="13315" name="Rezervirano mjesto sadržaja 2"/>
          <p:cNvSpPr>
            <a:spLocks noGrp="1"/>
          </p:cNvSpPr>
          <p:nvPr>
            <p:ph idx="1"/>
          </p:nvPr>
        </p:nvSpPr>
        <p:spPr>
          <a:xfrm>
            <a:off x="561703" y="1135175"/>
            <a:ext cx="7779215" cy="3331047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575"/>
              </a:spcBef>
              <a:buFont typeface="+mj-lt"/>
              <a:buAutoNum type="alphaLcParenR" startAt="4"/>
            </a:pPr>
            <a:r>
              <a:rPr lang="hr-HR" altLang="sr-Latn-RS" sz="2200" dirty="0" smtClean="0">
                <a:latin typeface="+mn-lt"/>
                <a:cs typeface="VladaRHSans Reg" charset="0"/>
              </a:rPr>
              <a:t>aktivnosti </a:t>
            </a:r>
            <a:r>
              <a:rPr lang="hr-HR" altLang="sr-Latn-RS" sz="2200" dirty="0">
                <a:latin typeface="+mn-lt"/>
                <a:cs typeface="VladaRHSans Reg" charset="0"/>
              </a:rPr>
              <a:t>vezane uz priključenje na komunalnu, telekomunikacijsku i električnu infrastrukturu i osiguranje pristupne ceste isključivo za potrebe </a:t>
            </a:r>
            <a:r>
              <a:rPr lang="hr-HR" altLang="sr-Latn-RS" sz="2200" dirty="0" smtClean="0">
                <a:latin typeface="+mn-lt"/>
                <a:cs typeface="VladaRHSans Reg" charset="0"/>
              </a:rPr>
              <a:t>RD</a:t>
            </a:r>
            <a:endParaRPr lang="hr-HR" altLang="sr-Latn-RS" sz="2200" dirty="0">
              <a:latin typeface="+mn-lt"/>
              <a:cs typeface="VladaRHSans Reg" charset="0"/>
            </a:endParaRPr>
          </a:p>
          <a:p>
            <a:pPr marL="457200" indent="-457200">
              <a:lnSpc>
                <a:spcPct val="100000"/>
              </a:lnSpc>
              <a:spcBef>
                <a:spcPts val="575"/>
              </a:spcBef>
              <a:buFont typeface="+mj-lt"/>
              <a:buAutoNum type="alphaLcParenR" startAt="4"/>
            </a:pPr>
            <a:r>
              <a:rPr lang="hr-HR" sz="2200" dirty="0" smtClean="0">
                <a:latin typeface="+mn-lt"/>
              </a:rPr>
              <a:t>aktivnosti </a:t>
            </a:r>
            <a:r>
              <a:rPr lang="hr-HR" sz="2200" dirty="0">
                <a:latin typeface="+mn-lt"/>
              </a:rPr>
              <a:t>vezane uz osiguravanje pristupačnosti </a:t>
            </a:r>
            <a:r>
              <a:rPr lang="hr-HR" sz="2200" dirty="0" smtClean="0">
                <a:latin typeface="+mn-lt"/>
              </a:rPr>
              <a:t>RD te </a:t>
            </a:r>
            <a:r>
              <a:rPr lang="hr-HR" sz="2200" dirty="0">
                <a:latin typeface="+mn-lt"/>
              </a:rPr>
              <a:t>razumne prilagodbe infrastrukture osobama s invaliditetom</a:t>
            </a:r>
          </a:p>
          <a:p>
            <a:pPr marL="457200" indent="-457200">
              <a:lnSpc>
                <a:spcPct val="100000"/>
              </a:lnSpc>
              <a:spcBef>
                <a:spcPts val="575"/>
              </a:spcBef>
              <a:buFont typeface="+mj-lt"/>
              <a:buAutoNum type="alphaLcParenR" startAt="4"/>
            </a:pPr>
            <a:r>
              <a:rPr lang="hr-HR" sz="2200" dirty="0" smtClean="0">
                <a:latin typeface="+mn-lt"/>
              </a:rPr>
              <a:t>aktivnosti </a:t>
            </a:r>
            <a:r>
              <a:rPr lang="hr-HR" sz="2200" dirty="0">
                <a:latin typeface="+mn-lt"/>
              </a:rPr>
              <a:t>vezane uz osiguranje dijela za ponovnu uporabu proizvoda u sklopu </a:t>
            </a:r>
            <a:r>
              <a:rPr lang="hr-HR" sz="2200" dirty="0" smtClean="0">
                <a:latin typeface="+mn-lt"/>
              </a:rPr>
              <a:t>RD</a:t>
            </a:r>
            <a:endParaRPr lang="hr-HR" altLang="sr-Latn-RS" sz="2200" dirty="0">
              <a:latin typeface="+mn-lt"/>
            </a:endParaRPr>
          </a:p>
          <a:p>
            <a:pPr marL="457200" indent="-457200">
              <a:lnSpc>
                <a:spcPct val="100000"/>
              </a:lnSpc>
              <a:spcBef>
                <a:spcPts val="575"/>
              </a:spcBef>
              <a:buFont typeface="+mj-lt"/>
              <a:buAutoNum type="alphaLcParenR" startAt="4"/>
            </a:pPr>
            <a:r>
              <a:rPr lang="hr-HR" sz="2200" dirty="0" smtClean="0">
                <a:latin typeface="+mn-lt"/>
              </a:rPr>
              <a:t>nadzor </a:t>
            </a:r>
            <a:r>
              <a:rPr lang="hr-HR" sz="2200" dirty="0">
                <a:latin typeface="+mn-lt"/>
              </a:rPr>
              <a:t>radova (stručni nadzor građenja, projektantski </a:t>
            </a:r>
            <a:r>
              <a:rPr lang="hr-HR" sz="2200" dirty="0" smtClean="0">
                <a:latin typeface="+mn-lt"/>
              </a:rPr>
              <a:t>nadzor, usluge </a:t>
            </a:r>
            <a:r>
              <a:rPr lang="hr-HR" sz="2200" dirty="0">
                <a:latin typeface="+mn-lt"/>
              </a:rPr>
              <a:t>koordinatora zaštite na radu)</a:t>
            </a:r>
          </a:p>
          <a:p>
            <a:pPr>
              <a:lnSpc>
                <a:spcPct val="100000"/>
              </a:lnSpc>
              <a:spcBef>
                <a:spcPts val="575"/>
              </a:spcBef>
              <a:buClr>
                <a:srgbClr val="B0CB1F"/>
              </a:buClr>
            </a:pPr>
            <a:endParaRPr lang="hr-HR" altLang="sr-Latn-RS" sz="2200" dirty="0">
              <a:latin typeface="Calibri" panose="020F0502020204030204" pitchFamily="34" charset="0"/>
              <a:cs typeface="VladaRHSans Reg" charset="0"/>
            </a:endParaRPr>
          </a:p>
        </p:txBody>
      </p:sp>
      <p:sp>
        <p:nvSpPr>
          <p:cNvPr id="13316" name="Rezervirano mjesto broja slajda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1pPr>
            <a:lvl2pPr marL="742950" indent="-28575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2pPr>
            <a:lvl3pPr marL="1143000" indent="-22860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3pPr>
            <a:lvl4pPr marL="1600200" indent="-22860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4pPr>
            <a:lvl5pPr marL="2057400" indent="-22860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24EE356E-5864-4C87-9CA6-DC98EC92A71D}" type="slidenum">
              <a:rPr lang="en-US" altLang="sr-Latn-RS" sz="1200" smtClean="0">
                <a:solidFill>
                  <a:schemeClr val="bg1"/>
                </a:solidFill>
                <a:latin typeface="Calibri" panose="020F0502020204030204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15</a:t>
            </a:fld>
            <a:endParaRPr lang="en-US" altLang="sr-Latn-RS" sz="1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9" y="114980"/>
            <a:ext cx="1757958" cy="74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9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/>
          <p:cNvSpPr>
            <a:spLocks noGrp="1"/>
          </p:cNvSpPr>
          <p:nvPr>
            <p:ph type="title"/>
          </p:nvPr>
        </p:nvSpPr>
        <p:spPr>
          <a:xfrm>
            <a:off x="1976846" y="318493"/>
            <a:ext cx="6364072" cy="540825"/>
          </a:xfrm>
        </p:spPr>
        <p:txBody>
          <a:bodyPr/>
          <a:lstStyle/>
          <a:p>
            <a:pPr algn="ctr"/>
            <a:r>
              <a:rPr lang="hr-HR" altLang="sr-Latn-RS" sz="2800" b="1" dirty="0" smtClean="0">
                <a:latin typeface="Calibri" panose="020F0502020204030204" pitchFamily="34" charset="0"/>
                <a:cs typeface="VladaRHSans Med" charset="0"/>
              </a:rPr>
              <a:t>Prihvatljive aktivnosti u sklopu poziva (II)</a:t>
            </a:r>
          </a:p>
        </p:txBody>
      </p:sp>
      <p:sp>
        <p:nvSpPr>
          <p:cNvPr id="13315" name="Rezervirano mjesto sadržaja 2"/>
          <p:cNvSpPr>
            <a:spLocks noGrp="1"/>
          </p:cNvSpPr>
          <p:nvPr>
            <p:ph idx="1"/>
          </p:nvPr>
        </p:nvSpPr>
        <p:spPr>
          <a:xfrm>
            <a:off x="399245" y="1049885"/>
            <a:ext cx="7778841" cy="3331047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575"/>
              </a:spcBef>
              <a:buClr>
                <a:srgbClr val="B0CB1F"/>
              </a:buClr>
            </a:pPr>
            <a:r>
              <a:rPr lang="hr-HR" altLang="sr-Latn-RS" sz="2200" u="sng" dirty="0" smtClean="0">
                <a:latin typeface="+mn-lt"/>
                <a:cs typeface="VladaRHSans Reg" charset="0"/>
              </a:rPr>
              <a:t>Provedba </a:t>
            </a:r>
            <a:r>
              <a:rPr lang="hr-HR" altLang="sr-Latn-RS" sz="2200" u="sng" dirty="0">
                <a:latin typeface="+mn-lt"/>
                <a:cs typeface="VladaRHSans Reg" charset="0"/>
              </a:rPr>
              <a:t>projekta </a:t>
            </a:r>
            <a:r>
              <a:rPr lang="hr-HR" sz="2200" u="sng" dirty="0" smtClean="0">
                <a:latin typeface="+mn-lt"/>
                <a:cs typeface="VladaRHSans Reg" charset="0"/>
              </a:rPr>
              <a:t>RD-mobilne </a:t>
            </a:r>
            <a:r>
              <a:rPr lang="hr-HR" sz="2200" u="sng" dirty="0" smtClean="0">
                <a:latin typeface="+mn-lt"/>
                <a:cs typeface="VladaRHSans Reg" charset="0"/>
              </a:rPr>
              <a:t>jedinice</a:t>
            </a:r>
            <a:endParaRPr lang="hr-HR" sz="2200" u="sng" dirty="0" smtClean="0">
              <a:latin typeface="+mn-lt"/>
              <a:cs typeface="VladaRHSans Reg" charset="0"/>
            </a:endParaRPr>
          </a:p>
          <a:p>
            <a:pPr marL="360363" indent="-360363">
              <a:lnSpc>
                <a:spcPct val="100000"/>
              </a:lnSpc>
              <a:spcBef>
                <a:spcPts val="575"/>
              </a:spcBef>
              <a:buClr>
                <a:srgbClr val="B0CB1F"/>
              </a:buClr>
            </a:pPr>
            <a:r>
              <a:rPr lang="hr-HR" sz="2200" dirty="0">
                <a:latin typeface="+mn-lt"/>
                <a:cs typeface="VladaRHSans Reg" charset="0"/>
              </a:rPr>
              <a:t>a)	aktivnosti vezane uz pripremu i provođenje postupka </a:t>
            </a:r>
            <a:r>
              <a:rPr lang="hr-HR" sz="2200" dirty="0" smtClean="0">
                <a:latin typeface="+mn-lt"/>
                <a:cs typeface="VladaRHSans Reg" charset="0"/>
              </a:rPr>
              <a:t>JN za nabavu </a:t>
            </a:r>
            <a:r>
              <a:rPr lang="hr-HR" sz="2200" dirty="0">
                <a:latin typeface="+mn-lt"/>
                <a:cs typeface="VladaRHSans Reg" charset="0"/>
              </a:rPr>
              <a:t>mobilne </a:t>
            </a:r>
            <a:r>
              <a:rPr lang="hr-HR" sz="2200" dirty="0" smtClean="0">
                <a:latin typeface="+mn-lt"/>
                <a:cs typeface="VladaRHSans Reg" charset="0"/>
              </a:rPr>
              <a:t>jedinice</a:t>
            </a:r>
            <a:endParaRPr lang="hr-HR" sz="2200" dirty="0">
              <a:latin typeface="+mn-lt"/>
              <a:cs typeface="VladaRHSans Reg" charset="0"/>
            </a:endParaRPr>
          </a:p>
          <a:p>
            <a:pPr marL="360363" indent="-360363">
              <a:lnSpc>
                <a:spcPct val="100000"/>
              </a:lnSpc>
              <a:spcBef>
                <a:spcPts val="575"/>
              </a:spcBef>
              <a:buClr>
                <a:srgbClr val="B0CB1F"/>
              </a:buClr>
            </a:pPr>
            <a:r>
              <a:rPr lang="hr-HR" sz="2200" dirty="0">
                <a:latin typeface="+mn-lt"/>
                <a:cs typeface="VladaRHSans Reg" charset="0"/>
              </a:rPr>
              <a:t>b)	aktivnosti vezane uz provedbu ugovora o nabavi </a:t>
            </a:r>
            <a:r>
              <a:rPr lang="hr-HR" sz="2200" dirty="0" smtClean="0">
                <a:latin typeface="+mn-lt"/>
                <a:cs typeface="VladaRHSans Reg" charset="0"/>
              </a:rPr>
              <a:t>mobilne jedinice</a:t>
            </a:r>
            <a:endParaRPr lang="hr-HR" sz="2200" dirty="0">
              <a:latin typeface="+mn-lt"/>
              <a:cs typeface="VladaRHSans Reg" charset="0"/>
            </a:endParaRPr>
          </a:p>
          <a:p>
            <a:pPr algn="just">
              <a:lnSpc>
                <a:spcPct val="100000"/>
              </a:lnSpc>
              <a:spcBef>
                <a:spcPts val="575"/>
              </a:spcBef>
              <a:buClr>
                <a:srgbClr val="B0CB1F"/>
              </a:buClr>
            </a:pPr>
            <a:r>
              <a:rPr lang="hr-HR" altLang="sr-Latn-RS" sz="2200" u="sng" dirty="0">
                <a:latin typeface="+mn-lt"/>
                <a:cs typeface="VladaRHSans Reg" charset="0"/>
              </a:rPr>
              <a:t>Upravljanje </a:t>
            </a:r>
            <a:r>
              <a:rPr lang="hr-HR" altLang="sr-Latn-RS" sz="2200" u="sng" dirty="0" smtClean="0">
                <a:latin typeface="+mn-lt"/>
                <a:cs typeface="VladaRHSans Reg" charset="0"/>
              </a:rPr>
              <a:t>projektom</a:t>
            </a:r>
            <a:endParaRPr lang="hr-HR" altLang="sr-Latn-RS" sz="2200" u="sng" dirty="0" smtClean="0">
              <a:latin typeface="+mn-lt"/>
              <a:cs typeface="VladaRHSans Reg" charset="0"/>
            </a:endParaRPr>
          </a:p>
          <a:p>
            <a:pPr marL="360363" indent="-360363">
              <a:lnSpc>
                <a:spcPct val="100000"/>
              </a:lnSpc>
              <a:spcBef>
                <a:spcPts val="575"/>
              </a:spcBef>
              <a:buClr>
                <a:srgbClr val="B0CB1F"/>
              </a:buClr>
            </a:pPr>
            <a:r>
              <a:rPr lang="hr-HR" sz="22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r-HR" sz="22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)	usluge </a:t>
            </a:r>
            <a:r>
              <a:rPr lang="hr-HR" sz="2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tehničke pomoći za upravljanje projektom (angažiranje vanjskih stručnjaka </a:t>
            </a:r>
            <a:r>
              <a:rPr lang="hr-HR" sz="22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za upravljanje </a:t>
            </a:r>
            <a:r>
              <a:rPr lang="hr-HR" sz="2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hr-HR" sz="22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administraciju </a:t>
            </a:r>
            <a:r>
              <a:rPr lang="hr-HR" sz="2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projekta, pripremu i provedbu nabave </a:t>
            </a:r>
            <a:r>
              <a:rPr lang="hr-HR" sz="22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 dr.)</a:t>
            </a:r>
            <a:endParaRPr lang="hr-HR" sz="22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575"/>
              </a:spcBef>
              <a:buClr>
                <a:srgbClr val="B0CB1F"/>
              </a:buClr>
            </a:pPr>
            <a:endParaRPr lang="hr-HR" altLang="sr-Latn-RS" sz="2200" dirty="0">
              <a:latin typeface="Calibri" panose="020F0502020204030204" pitchFamily="34" charset="0"/>
              <a:cs typeface="VladaRHSans Reg" charset="0"/>
            </a:endParaRPr>
          </a:p>
        </p:txBody>
      </p:sp>
      <p:sp>
        <p:nvSpPr>
          <p:cNvPr id="13316" name="Rezervirano mjesto broja slajda 3"/>
          <p:cNvSpPr>
            <a:spLocks noGrp="1"/>
          </p:cNvSpPr>
          <p:nvPr>
            <p:ph type="sldNum" sz="quarter" idx="11"/>
          </p:nvPr>
        </p:nvSpPr>
        <p:spPr bwMode="auto">
          <a:xfrm>
            <a:off x="6851526" y="4937125"/>
            <a:ext cx="2133600" cy="206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1pPr>
            <a:lvl2pPr marL="742950" indent="-28575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2pPr>
            <a:lvl3pPr marL="1143000" indent="-22860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3pPr>
            <a:lvl4pPr marL="1600200" indent="-22860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4pPr>
            <a:lvl5pPr marL="2057400" indent="-22860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24EE356E-5864-4C87-9CA6-DC98EC92A71D}" type="slidenum">
              <a:rPr lang="en-US" altLang="sr-Latn-RS" sz="1200" smtClean="0">
                <a:solidFill>
                  <a:schemeClr val="bg1"/>
                </a:solidFill>
                <a:latin typeface="Calibri" panose="020F0502020204030204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16</a:t>
            </a:fld>
            <a:endParaRPr lang="en-US" altLang="sr-Latn-RS" sz="9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9" y="114980"/>
            <a:ext cx="1757958" cy="74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81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/>
          <p:cNvSpPr>
            <a:spLocks noGrp="1"/>
          </p:cNvSpPr>
          <p:nvPr>
            <p:ph type="title"/>
          </p:nvPr>
        </p:nvSpPr>
        <p:spPr>
          <a:xfrm>
            <a:off x="1976846" y="318493"/>
            <a:ext cx="6364072" cy="540825"/>
          </a:xfrm>
        </p:spPr>
        <p:txBody>
          <a:bodyPr/>
          <a:lstStyle/>
          <a:p>
            <a:pPr algn="ctr"/>
            <a:r>
              <a:rPr lang="hr-HR" altLang="sr-Latn-RS" sz="2800" b="1" dirty="0" smtClean="0">
                <a:latin typeface="Calibri" panose="020F0502020204030204" pitchFamily="34" charset="0"/>
                <a:cs typeface="VladaRHSans Med" charset="0"/>
              </a:rPr>
              <a:t>Prihvatljive aktivnosti u sklopu poziva (II)</a:t>
            </a:r>
          </a:p>
        </p:txBody>
      </p:sp>
      <p:sp>
        <p:nvSpPr>
          <p:cNvPr id="13315" name="Rezervirano mjesto sadržaja 2"/>
          <p:cNvSpPr>
            <a:spLocks noGrp="1"/>
          </p:cNvSpPr>
          <p:nvPr>
            <p:ph idx="1"/>
          </p:nvPr>
        </p:nvSpPr>
        <p:spPr>
          <a:xfrm>
            <a:off x="445792" y="1119704"/>
            <a:ext cx="7779215" cy="3421567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575"/>
              </a:spcBef>
              <a:buClr>
                <a:srgbClr val="B0CB1F"/>
              </a:buClr>
            </a:pPr>
            <a:r>
              <a:rPr lang="hr-HR" sz="2200" u="sng" dirty="0" err="1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Izobrazno</a:t>
            </a:r>
            <a:r>
              <a:rPr lang="hr-HR" sz="2200" u="sng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u="sng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informativne </a:t>
            </a:r>
            <a:r>
              <a:rPr lang="hr-HR" sz="2200" u="sng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aktivnosti</a:t>
            </a:r>
            <a:endParaRPr lang="hr-HR" sz="2200" u="sng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575"/>
              </a:spcBef>
              <a:buClr>
                <a:srgbClr val="B0CB1F"/>
              </a:buClr>
              <a:buFont typeface="Wingdings" panose="05000000000000000000" pitchFamily="2" charset="2"/>
              <a:buChar char="§"/>
            </a:pPr>
            <a:r>
              <a:rPr lang="hr-HR" sz="2200" dirty="0" err="1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izobrazno</a:t>
            </a:r>
            <a:r>
              <a:rPr lang="hr-HR" sz="22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-informativne </a:t>
            </a:r>
            <a:r>
              <a:rPr lang="hr-HR" sz="2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aktivnosti </a:t>
            </a:r>
            <a:r>
              <a:rPr lang="hr-HR" sz="22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 vezi s korištenjem RD, usklađene </a:t>
            </a:r>
            <a:r>
              <a:rPr lang="hr-HR" sz="2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 mjerama iz Programa </a:t>
            </a:r>
            <a:r>
              <a:rPr lang="hr-HR" sz="2200" dirty="0" err="1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izobrazno</a:t>
            </a:r>
            <a:r>
              <a:rPr lang="hr-HR" sz="22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-informativnih </a:t>
            </a:r>
            <a:r>
              <a:rPr lang="hr-HR" sz="2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aktivnosti o održivom gospodarenju </a:t>
            </a:r>
            <a:r>
              <a:rPr lang="hr-HR" sz="22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otpadom</a:t>
            </a:r>
          </a:p>
          <a:p>
            <a:pPr marL="342900" indent="-342900">
              <a:lnSpc>
                <a:spcPct val="100000"/>
              </a:lnSpc>
              <a:spcBef>
                <a:spcPts val="575"/>
              </a:spcBef>
              <a:buClr>
                <a:srgbClr val="B0CB1F"/>
              </a:buClr>
              <a:buFont typeface="Wingdings" panose="05000000000000000000" pitchFamily="2" charset="2"/>
              <a:buChar char="§"/>
            </a:pPr>
            <a:r>
              <a:rPr lang="hr-HR" sz="22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sve </a:t>
            </a:r>
            <a:r>
              <a:rPr lang="hr-HR" sz="2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aktivnosti moraju uključivati i mjere informiranja i vidljivosti u skladu s </a:t>
            </a:r>
            <a:r>
              <a:rPr lang="hr-HR" sz="22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poglavljem </a:t>
            </a:r>
            <a:r>
              <a:rPr lang="hr-HR" sz="2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5.6. </a:t>
            </a:r>
            <a:r>
              <a:rPr lang="hr-HR" sz="2200" dirty="0" err="1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UzP</a:t>
            </a:r>
            <a:r>
              <a:rPr lang="hr-HR" sz="22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-a</a:t>
            </a:r>
            <a:endParaRPr lang="hr-HR" altLang="sr-Latn-RS" sz="22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6" name="Rezervirano mjesto broja slajda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1pPr>
            <a:lvl2pPr marL="742950" indent="-28575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2pPr>
            <a:lvl3pPr marL="1143000" indent="-22860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3pPr>
            <a:lvl4pPr marL="1600200" indent="-22860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4pPr>
            <a:lvl5pPr marL="2057400" indent="-22860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24EE356E-5864-4C87-9CA6-DC98EC92A71D}" type="slidenum">
              <a:rPr lang="en-US" altLang="sr-Latn-RS" sz="1200" smtClean="0">
                <a:solidFill>
                  <a:schemeClr val="bg1"/>
                </a:solidFill>
                <a:latin typeface="Calibri" panose="020F0502020204030204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17</a:t>
            </a:fld>
            <a:endParaRPr lang="en-US" altLang="sr-Latn-RS" sz="1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9" y="114980"/>
            <a:ext cx="1757958" cy="74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3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/>
          <p:cNvSpPr>
            <a:spLocks noGrp="1"/>
          </p:cNvSpPr>
          <p:nvPr>
            <p:ph type="title"/>
          </p:nvPr>
        </p:nvSpPr>
        <p:spPr>
          <a:xfrm>
            <a:off x="720320" y="309447"/>
            <a:ext cx="8099425" cy="527050"/>
          </a:xfrm>
        </p:spPr>
        <p:txBody>
          <a:bodyPr/>
          <a:lstStyle/>
          <a:p>
            <a:pPr algn="ctr"/>
            <a:r>
              <a:rPr lang="hr-HR" altLang="sr-Latn-RS" sz="2800" b="1" dirty="0" smtClean="0">
                <a:latin typeface="Calibri" panose="020F0502020204030204" pitchFamily="34" charset="0"/>
                <a:cs typeface="VladaRHSans Med" charset="0"/>
              </a:rPr>
              <a:t>Osnovni uvjeti prihvatljivosti (I)</a:t>
            </a:r>
          </a:p>
        </p:txBody>
      </p:sp>
      <p:sp>
        <p:nvSpPr>
          <p:cNvPr id="15363" name="Rezervirano mjesto sadržaja 2"/>
          <p:cNvSpPr>
            <a:spLocks noGrp="1"/>
          </p:cNvSpPr>
          <p:nvPr>
            <p:ph idx="1"/>
          </p:nvPr>
        </p:nvSpPr>
        <p:spPr>
          <a:xfrm>
            <a:off x="283144" y="1003642"/>
            <a:ext cx="8384338" cy="413985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575"/>
              </a:spcBef>
              <a:buClr>
                <a:srgbClr val="B0CB1F"/>
              </a:buClr>
            </a:pPr>
            <a:r>
              <a:rPr lang="hr-HR" altLang="sr-Latn-RS" sz="2200" u="sng" dirty="0" smtClean="0">
                <a:latin typeface="Calibri" panose="020F0502020204030204" pitchFamily="34" charset="0"/>
                <a:cs typeface="VladaRHSans Reg" charset="0"/>
              </a:rPr>
              <a:t>Opći kriteriji i specifični kriteriji za sva RD</a:t>
            </a:r>
          </a:p>
          <a:p>
            <a:pPr marL="342900" indent="-342900">
              <a:lnSpc>
                <a:spcPct val="100000"/>
              </a:lnSpc>
              <a:spcBef>
                <a:spcPts val="575"/>
              </a:spcBef>
              <a:buClr>
                <a:srgbClr val="B0CB1F"/>
              </a:buClr>
              <a:buFont typeface="Wingdings" pitchFamily="2" charset="2"/>
              <a:buChar char="§"/>
            </a:pPr>
            <a:r>
              <a:rPr lang="hr-HR" altLang="sr-Latn-RS" sz="2200" dirty="0" smtClean="0">
                <a:latin typeface="Calibri" panose="020F0502020204030204" pitchFamily="34" charset="0"/>
                <a:cs typeface="VladaRHSans Reg" charset="0"/>
              </a:rPr>
              <a:t>projekt je u </a:t>
            </a:r>
            <a:r>
              <a:rPr lang="vi-VN" altLang="sr-Latn-RS" sz="2200" dirty="0" smtClean="0">
                <a:latin typeface="Calibri" panose="020F0502020204030204" pitchFamily="34" charset="0"/>
                <a:cs typeface="VladaRHSans Reg" charset="0"/>
              </a:rPr>
              <a:t>skladu s PGO RH 2017.-2022.</a:t>
            </a:r>
            <a:r>
              <a:rPr lang="hr-HR" altLang="sr-Latn-RS" sz="2200" dirty="0" smtClean="0">
                <a:latin typeface="Calibri" panose="020F0502020204030204" pitchFamily="34" charset="0"/>
                <a:cs typeface="VladaRHSans Reg" charset="0"/>
              </a:rPr>
              <a:t> i ZOGO-om </a:t>
            </a:r>
          </a:p>
          <a:p>
            <a:pPr marL="342900" indent="-342900">
              <a:lnSpc>
                <a:spcPct val="100000"/>
              </a:lnSpc>
              <a:spcBef>
                <a:spcPts val="575"/>
              </a:spcBef>
              <a:buClr>
                <a:srgbClr val="B0CB1F"/>
              </a:buClr>
              <a:buFont typeface="Wingdings" pitchFamily="2" charset="2"/>
              <a:buChar char="§"/>
            </a:pPr>
            <a:r>
              <a:rPr lang="hr-HR" altLang="sr-Latn-RS" sz="2200" dirty="0" smtClean="0">
                <a:latin typeface="Calibri" panose="020F0502020204030204" pitchFamily="34" charset="0"/>
                <a:cs typeface="VladaRHSans Reg" charset="0"/>
              </a:rPr>
              <a:t>nije </a:t>
            </a:r>
            <a:r>
              <a:rPr lang="hr-HR" altLang="sr-Latn-RS" sz="2200" dirty="0">
                <a:latin typeface="Calibri" panose="020F0502020204030204" pitchFamily="34" charset="0"/>
                <a:cs typeface="VladaRHSans Reg" charset="0"/>
              </a:rPr>
              <a:t>fizički niti financijski </a:t>
            </a:r>
            <a:r>
              <a:rPr lang="hr-HR" altLang="sr-Latn-RS" sz="2200" dirty="0" smtClean="0">
                <a:latin typeface="Calibri" panose="020F0502020204030204" pitchFamily="34" charset="0"/>
                <a:cs typeface="VladaRHSans Reg" charset="0"/>
              </a:rPr>
              <a:t>završen odnosno do trenutka sklapanja Ugovora neće započeti ni fizički ni financijski niti će </a:t>
            </a:r>
            <a:r>
              <a:rPr lang="hr-HR" altLang="sr-Latn-RS" sz="2200" dirty="0">
                <a:latin typeface="Calibri" panose="020F0502020204030204" pitchFamily="34" charset="0"/>
                <a:cs typeface="VladaRHSans Reg" charset="0"/>
              </a:rPr>
              <a:t>započeti </a:t>
            </a:r>
            <a:r>
              <a:rPr lang="hr-HR" altLang="sr-Latn-RS" sz="2200" dirty="0" smtClean="0">
                <a:latin typeface="Calibri" panose="020F0502020204030204" pitchFamily="34" charset="0"/>
                <a:cs typeface="VladaRHSans Reg" charset="0"/>
              </a:rPr>
              <a:t>JN</a:t>
            </a:r>
          </a:p>
          <a:p>
            <a:pPr marL="342900" indent="-342900">
              <a:lnSpc>
                <a:spcPct val="100000"/>
              </a:lnSpc>
              <a:spcBef>
                <a:spcPts val="575"/>
              </a:spcBef>
              <a:buClr>
                <a:srgbClr val="B0CB1F"/>
              </a:buClr>
              <a:buFont typeface="Wingdings" pitchFamily="2" charset="2"/>
              <a:buChar char="§"/>
            </a:pPr>
            <a:r>
              <a:rPr lang="hr-HR" altLang="sr-Latn-RS" sz="2200" dirty="0" smtClean="0">
                <a:latin typeface="Calibri" panose="020F0502020204030204" pitchFamily="34" charset="0"/>
                <a:cs typeface="VladaRHSans Reg" charset="0"/>
              </a:rPr>
              <a:t>ne </a:t>
            </a:r>
            <a:r>
              <a:rPr lang="hr-HR" altLang="sr-Latn-RS" sz="2200" dirty="0">
                <a:latin typeface="Calibri" panose="020F0502020204030204" pitchFamily="34" charset="0"/>
                <a:cs typeface="VladaRHSans Reg" charset="0"/>
              </a:rPr>
              <a:t>predstavlja dvostruko financiranje </a:t>
            </a:r>
            <a:r>
              <a:rPr lang="hr-HR" altLang="sr-Latn-RS" sz="2200" dirty="0" smtClean="0">
                <a:latin typeface="Calibri" panose="020F0502020204030204" pitchFamily="34" charset="0"/>
                <a:cs typeface="VladaRHSans Reg" charset="0"/>
              </a:rPr>
              <a:t>- prihvatljivi </a:t>
            </a:r>
            <a:r>
              <a:rPr lang="hr-HR" altLang="sr-Latn-RS" sz="2200" dirty="0">
                <a:latin typeface="Calibri" panose="020F0502020204030204" pitchFamily="34" charset="0"/>
                <a:cs typeface="VladaRHSans Reg" charset="0"/>
              </a:rPr>
              <a:t>troškovi </a:t>
            </a:r>
            <a:r>
              <a:rPr lang="hr-HR" altLang="sr-Latn-RS" sz="2200" dirty="0" smtClean="0">
                <a:latin typeface="Calibri" panose="020F0502020204030204" pitchFamily="34" charset="0"/>
                <a:cs typeface="VladaRHSans Reg" charset="0"/>
              </a:rPr>
              <a:t>nisu </a:t>
            </a:r>
            <a:r>
              <a:rPr lang="hr-HR" altLang="sr-Latn-RS" sz="2200" dirty="0">
                <a:latin typeface="Calibri" panose="020F0502020204030204" pitchFamily="34" charset="0"/>
                <a:cs typeface="VladaRHSans Reg" charset="0"/>
              </a:rPr>
              <a:t>prethodno (su)financirani bespovratnim </a:t>
            </a:r>
            <a:r>
              <a:rPr lang="hr-HR" altLang="sr-Latn-RS" sz="2200" dirty="0" smtClean="0">
                <a:latin typeface="Calibri" panose="020F0502020204030204" pitchFamily="34" charset="0"/>
                <a:cs typeface="VladaRHSans Reg" charset="0"/>
              </a:rPr>
              <a:t>sredstvima</a:t>
            </a:r>
          </a:p>
          <a:p>
            <a:pPr marL="342900" indent="-342900">
              <a:lnSpc>
                <a:spcPct val="100000"/>
              </a:lnSpc>
              <a:spcBef>
                <a:spcPts val="575"/>
              </a:spcBef>
              <a:buClr>
                <a:srgbClr val="B0CB1F"/>
              </a:buClr>
              <a:buFont typeface="Wingdings" pitchFamily="2" charset="2"/>
              <a:buChar char="§"/>
            </a:pPr>
            <a:r>
              <a:rPr lang="hr-HR" altLang="sr-Latn-RS" sz="2200" dirty="0" smtClean="0">
                <a:latin typeface="Calibri" panose="020F0502020204030204" pitchFamily="34" charset="0"/>
                <a:cs typeface="VladaRHSans Reg" charset="0"/>
              </a:rPr>
              <a:t>provodi se unutar razdoblja </a:t>
            </a:r>
            <a:r>
              <a:rPr lang="hr-HR" altLang="sr-Latn-RS" sz="2200" dirty="0">
                <a:latin typeface="Calibri" panose="020F0502020204030204" pitchFamily="34" charset="0"/>
                <a:cs typeface="VladaRHSans Reg" charset="0"/>
              </a:rPr>
              <a:t>od </a:t>
            </a:r>
            <a:r>
              <a:rPr lang="hr-HR" altLang="sr-Latn-RS" sz="2200" dirty="0" err="1" smtClean="0">
                <a:latin typeface="Calibri" panose="020F0502020204030204" pitchFamily="34" charset="0"/>
                <a:cs typeface="VladaRHSans Reg" charset="0"/>
              </a:rPr>
              <a:t>max</a:t>
            </a:r>
            <a:r>
              <a:rPr lang="hr-HR" altLang="sr-Latn-RS" sz="2200" dirty="0" smtClean="0">
                <a:latin typeface="Calibri" panose="020F0502020204030204" pitchFamily="34" charset="0"/>
                <a:cs typeface="VladaRHSans Reg" charset="0"/>
              </a:rPr>
              <a:t>. </a:t>
            </a:r>
            <a:r>
              <a:rPr lang="hr-HR" altLang="sr-Latn-RS" sz="2200" dirty="0">
                <a:latin typeface="Calibri" panose="020F0502020204030204" pitchFamily="34" charset="0"/>
                <a:cs typeface="VladaRHSans Reg" charset="0"/>
              </a:rPr>
              <a:t>24 </a:t>
            </a:r>
            <a:r>
              <a:rPr lang="hr-HR" altLang="sr-Latn-RS" sz="2200" dirty="0" smtClean="0">
                <a:latin typeface="Calibri" panose="020F0502020204030204" pitchFamily="34" charset="0"/>
                <a:cs typeface="VladaRHSans Reg" charset="0"/>
              </a:rPr>
              <a:t>mj. </a:t>
            </a:r>
            <a:r>
              <a:rPr lang="hr-HR" altLang="sr-Latn-RS" sz="2200" dirty="0">
                <a:latin typeface="Calibri" panose="020F0502020204030204" pitchFamily="34" charset="0"/>
                <a:cs typeface="VladaRHSans Reg" charset="0"/>
              </a:rPr>
              <a:t>od sklapanja Ugovora, a najkasnije do </a:t>
            </a:r>
            <a:r>
              <a:rPr lang="hr-HR" altLang="sr-Latn-RS" sz="2200" dirty="0" smtClean="0">
                <a:latin typeface="Calibri" panose="020F0502020204030204" pitchFamily="34" charset="0"/>
                <a:cs typeface="VladaRHSans Reg" charset="0"/>
              </a:rPr>
              <a:t>30.6.2023., ovisno što nastupa prije</a:t>
            </a:r>
          </a:p>
        </p:txBody>
      </p:sp>
      <p:sp>
        <p:nvSpPr>
          <p:cNvPr id="15364" name="Rezervirano mjesto broja slajda 3"/>
          <p:cNvSpPr>
            <a:spLocks noGrp="1"/>
          </p:cNvSpPr>
          <p:nvPr>
            <p:ph type="sldNum" sz="quarter" idx="11"/>
          </p:nvPr>
        </p:nvSpPr>
        <p:spPr bwMode="auto">
          <a:xfrm>
            <a:off x="6936441" y="4936843"/>
            <a:ext cx="2133600" cy="206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1pPr>
            <a:lvl2pPr marL="742950" indent="-28575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2pPr>
            <a:lvl3pPr marL="1143000" indent="-22860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3pPr>
            <a:lvl4pPr marL="1600200" indent="-22860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4pPr>
            <a:lvl5pPr marL="2057400" indent="-22860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FA2CE48D-7E23-454E-A68A-308285BF4D6F}" type="slidenum">
              <a:rPr lang="en-US" altLang="sr-Latn-RS" sz="1200" smtClean="0">
                <a:solidFill>
                  <a:schemeClr val="bg1"/>
                </a:solidFill>
                <a:latin typeface="Calibri" panose="020F0502020204030204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18</a:t>
            </a:fld>
            <a:endParaRPr lang="en-US" altLang="sr-Latn-RS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9" y="114980"/>
            <a:ext cx="1757958" cy="743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151017" y="429894"/>
            <a:ext cx="5042263" cy="857250"/>
          </a:xfrm>
        </p:spPr>
        <p:txBody>
          <a:bodyPr/>
          <a:lstStyle/>
          <a:p>
            <a:pPr algn="ctr" eaLnBrk="1" hangingPunct="1"/>
            <a:r>
              <a:rPr lang="hr-HR" altLang="sr-Latn-RS" sz="2800" b="1" dirty="0" smtClean="0">
                <a:latin typeface="Calibri" panose="020F0502020204030204" pitchFamily="34" charset="0"/>
                <a:cs typeface="VladaRHSans Med" charset="0"/>
              </a:rPr>
              <a:t>INFORMATIVNA RADIONICA</a:t>
            </a:r>
            <a:br>
              <a:rPr lang="hr-HR" altLang="sr-Latn-RS" sz="2800" b="1" dirty="0" smtClean="0">
                <a:latin typeface="Calibri" panose="020F0502020204030204" pitchFamily="34" charset="0"/>
                <a:cs typeface="VladaRHSans Med" charset="0"/>
              </a:rPr>
            </a:br>
            <a:r>
              <a:rPr lang="hr-HR" altLang="sr-Latn-RS" sz="2800" b="1" dirty="0" smtClean="0">
                <a:latin typeface="Calibri" panose="020F0502020204030204" pitchFamily="34" charset="0"/>
                <a:cs typeface="VladaRHSans Med" charset="0"/>
              </a:rPr>
              <a:t>Uvodne napomene</a:t>
            </a:r>
            <a:endParaRPr lang="en-US" altLang="sr-Latn-RS" sz="2800" b="1" dirty="0" smtClean="0">
              <a:cs typeface="VladaRHSans Med" charset="0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02033" y="1644116"/>
            <a:ext cx="8099425" cy="2179003"/>
          </a:xfrm>
        </p:spPr>
        <p:txBody>
          <a:bodyPr/>
          <a:lstStyle/>
          <a:p>
            <a:pPr marL="342900" indent="-342900" eaLnBrk="1" hangingPunct="1">
              <a:spcBef>
                <a:spcPts val="575"/>
              </a:spcBef>
              <a:buClr>
                <a:srgbClr val="B0CB1F"/>
              </a:buClr>
              <a:buFont typeface="Wingdings" panose="05000000000000000000" pitchFamily="2" charset="2"/>
              <a:buChar char="§"/>
              <a:defRPr/>
            </a:pPr>
            <a:r>
              <a:rPr lang="hr-HR" altLang="sr-Latn-RS" dirty="0">
                <a:latin typeface="Calibri" panose="020F0502020204030204" pitchFamily="34" charset="0"/>
                <a:cs typeface="VladaRHSans Reg" charset="0"/>
              </a:rPr>
              <a:t>r</a:t>
            </a:r>
            <a:r>
              <a:rPr lang="hr-HR" altLang="sr-Latn-RS" dirty="0" smtClean="0">
                <a:latin typeface="Calibri" panose="020F0502020204030204" pitchFamily="34" charset="0"/>
                <a:cs typeface="VladaRHSans Reg" charset="0"/>
              </a:rPr>
              <a:t>adionica ne služi za davanje prethodnog mišljenja u vezi s prihvatljivošću Prijavitelja, projekta, aktivnosti i/ili troškova</a:t>
            </a:r>
          </a:p>
          <a:p>
            <a:pPr marL="342900" indent="-342900" eaLnBrk="1" hangingPunct="1">
              <a:spcBef>
                <a:spcPts val="575"/>
              </a:spcBef>
              <a:buClr>
                <a:srgbClr val="B0CB1F"/>
              </a:buClr>
              <a:buFont typeface="Wingdings" panose="05000000000000000000" pitchFamily="2" charset="2"/>
              <a:buChar char="§"/>
              <a:defRPr/>
            </a:pPr>
            <a:r>
              <a:rPr lang="hr-HR" altLang="sr-Latn-RS" dirty="0">
                <a:latin typeface="Calibri" panose="020F0502020204030204" pitchFamily="34" charset="0"/>
                <a:cs typeface="VladaRHSans Reg" charset="0"/>
              </a:rPr>
              <a:t>r</a:t>
            </a:r>
            <a:r>
              <a:rPr lang="hr-HR" altLang="sr-Latn-RS" dirty="0" smtClean="0">
                <a:latin typeface="Calibri" panose="020F0502020204030204" pitchFamily="34" charset="0"/>
                <a:cs typeface="VladaRHSans Reg" charset="0"/>
              </a:rPr>
              <a:t>adionica ne služi kao zamjena za postupak odabira projektnog prijedloga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1pPr>
            <a:lvl2pPr marL="742950" indent="-28575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2pPr>
            <a:lvl3pPr marL="1143000" indent="-22860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3pPr>
            <a:lvl4pPr marL="1600200" indent="-22860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4pPr>
            <a:lvl5pPr marL="2057400" indent="-22860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085064A9-11FA-4C4D-932A-35D2717CBCD7}" type="slidenum">
              <a:rPr lang="en-US" altLang="sr-Latn-RS" sz="1200" smtClean="0">
                <a:solidFill>
                  <a:schemeClr val="bg1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</a:t>
            </a:fld>
            <a:endParaRPr lang="en-US" altLang="sr-Latn-RS" sz="1200" dirty="0" smtClean="0">
              <a:solidFill>
                <a:schemeClr val="bg1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9" y="114980"/>
            <a:ext cx="1757958" cy="743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/>
          <p:cNvSpPr>
            <a:spLocks noGrp="1"/>
          </p:cNvSpPr>
          <p:nvPr>
            <p:ph type="title"/>
          </p:nvPr>
        </p:nvSpPr>
        <p:spPr>
          <a:xfrm>
            <a:off x="668436" y="162562"/>
            <a:ext cx="8099425" cy="729127"/>
          </a:xfrm>
        </p:spPr>
        <p:txBody>
          <a:bodyPr anchor="ctr"/>
          <a:lstStyle/>
          <a:p>
            <a:pPr algn="ctr"/>
            <a:r>
              <a:rPr lang="hr-HR" altLang="sr-Latn-RS" sz="2800" b="1" dirty="0" smtClean="0">
                <a:latin typeface="Calibri" panose="020F0502020204030204" pitchFamily="34" charset="0"/>
                <a:cs typeface="VladaRHSans Med" charset="0"/>
              </a:rPr>
              <a:t>Osnovni uvjeti prihvatljivosti (II)</a:t>
            </a:r>
          </a:p>
        </p:txBody>
      </p:sp>
      <p:sp>
        <p:nvSpPr>
          <p:cNvPr id="15363" name="Rezervirano mjesto sadržaja 2"/>
          <p:cNvSpPr>
            <a:spLocks noGrp="1"/>
          </p:cNvSpPr>
          <p:nvPr>
            <p:ph idx="1"/>
          </p:nvPr>
        </p:nvSpPr>
        <p:spPr>
          <a:xfrm>
            <a:off x="346166" y="939271"/>
            <a:ext cx="8177348" cy="3620918"/>
          </a:xfrm>
        </p:spPr>
        <p:txBody>
          <a:bodyPr/>
          <a:lstStyle/>
          <a:p>
            <a:pPr marL="342900" lvl="0" indent="-342900" algn="just">
              <a:lnSpc>
                <a:spcPct val="100000"/>
              </a:lnSpc>
              <a:spcBef>
                <a:spcPts val="575"/>
              </a:spcBef>
              <a:buClr>
                <a:srgbClr val="B0CB1F"/>
              </a:buClr>
              <a:buFont typeface="Wingdings" pitchFamily="2" charset="2"/>
              <a:buChar char="§"/>
            </a:pPr>
            <a:r>
              <a:rPr lang="hr-HR" sz="2200" dirty="0">
                <a:latin typeface="Calibri" panose="020F0502020204030204" pitchFamily="34" charset="0"/>
                <a:cs typeface="VladaRHSans Reg" charset="0"/>
              </a:rPr>
              <a:t>p</a:t>
            </a:r>
            <a:r>
              <a:rPr lang="hr-HR" sz="2200" dirty="0" smtClean="0">
                <a:latin typeface="Calibri" panose="020F0502020204030204" pitchFamily="34" charset="0"/>
                <a:cs typeface="VladaRHSans Reg" charset="0"/>
              </a:rPr>
              <a:t>rojektni </a:t>
            </a:r>
            <a:r>
              <a:rPr lang="hr-HR" sz="2200" dirty="0">
                <a:latin typeface="Calibri" panose="020F0502020204030204" pitchFamily="34" charset="0"/>
                <a:cs typeface="VladaRHSans Reg" charset="0"/>
              </a:rPr>
              <a:t>prijedlog sadrži obvezu Prijavitelja za osiguranjem trajnosti </a:t>
            </a:r>
            <a:r>
              <a:rPr lang="hr-HR" sz="2200" dirty="0" smtClean="0">
                <a:latin typeface="Calibri" panose="020F0502020204030204" pitchFamily="34" charset="0"/>
                <a:cs typeface="VladaRHSans Reg" charset="0"/>
              </a:rPr>
              <a:t>operacije</a:t>
            </a:r>
          </a:p>
          <a:p>
            <a:pPr marL="342900" lvl="0" indent="-342900" algn="just">
              <a:lnSpc>
                <a:spcPct val="100000"/>
              </a:lnSpc>
              <a:spcBef>
                <a:spcPts val="575"/>
              </a:spcBef>
              <a:buClr>
                <a:srgbClr val="B0CB1F"/>
              </a:buClr>
              <a:buFont typeface="Wingdings" pitchFamily="2" charset="2"/>
              <a:buChar char="§"/>
            </a:pPr>
            <a:r>
              <a:rPr lang="hr-HR" altLang="sr-Latn-RS" sz="2200" dirty="0">
                <a:latin typeface="Calibri" panose="020F0502020204030204" pitchFamily="34" charset="0"/>
                <a:cs typeface="VladaRHSans Reg" charset="0"/>
              </a:rPr>
              <a:t>o</a:t>
            </a:r>
            <a:r>
              <a:rPr lang="hr-HR" altLang="sr-Latn-RS" sz="2200" dirty="0" smtClean="0">
                <a:latin typeface="Calibri" panose="020F0502020204030204" pitchFamily="34" charset="0"/>
                <a:cs typeface="VladaRHSans Reg" charset="0"/>
              </a:rPr>
              <a:t>bveza provođenja </a:t>
            </a:r>
            <a:r>
              <a:rPr lang="hr-HR" altLang="sr-Latn-RS" sz="2200" dirty="0" err="1">
                <a:latin typeface="Calibri" panose="020F0502020204030204" pitchFamily="34" charset="0"/>
                <a:cs typeface="VladaRHSans Reg" charset="0"/>
              </a:rPr>
              <a:t>izobrazno</a:t>
            </a:r>
            <a:r>
              <a:rPr lang="hr-HR" altLang="sr-Latn-RS" sz="2200" dirty="0">
                <a:latin typeface="Calibri" panose="020F0502020204030204" pitchFamily="34" charset="0"/>
                <a:cs typeface="VladaRHSans Reg" charset="0"/>
              </a:rPr>
              <a:t>-informativne aktivnosti </a:t>
            </a:r>
            <a:r>
              <a:rPr lang="hr-HR" altLang="sr-Latn-RS" sz="2200" dirty="0" smtClean="0">
                <a:latin typeface="Calibri" panose="020F0502020204030204" pitchFamily="34" charset="0"/>
                <a:cs typeface="VladaRHSans Reg" charset="0"/>
              </a:rPr>
              <a:t>na </a:t>
            </a:r>
            <a:r>
              <a:rPr lang="hr-HR" altLang="sr-Latn-RS" sz="2200" dirty="0">
                <a:latin typeface="Calibri" panose="020F0502020204030204" pitchFamily="34" charset="0"/>
                <a:cs typeface="VladaRHSans Reg" charset="0"/>
              </a:rPr>
              <a:t>području JLS koje </a:t>
            </a:r>
            <a:r>
              <a:rPr lang="hr-HR" altLang="sr-Latn-RS" sz="2200" dirty="0" smtClean="0">
                <a:latin typeface="Calibri" panose="020F0502020204030204" pitchFamily="34" charset="0"/>
                <a:cs typeface="VladaRHSans Reg" charset="0"/>
              </a:rPr>
              <a:t>RD obuhvaća</a:t>
            </a:r>
          </a:p>
          <a:p>
            <a:pPr marL="342900" lvl="0" indent="-342900" algn="just">
              <a:lnSpc>
                <a:spcPct val="100000"/>
              </a:lnSpc>
              <a:spcBef>
                <a:spcPts val="575"/>
              </a:spcBef>
              <a:buClr>
                <a:srgbClr val="B0CB1F"/>
              </a:buClr>
              <a:buFont typeface="Wingdings" pitchFamily="2" charset="2"/>
              <a:buChar char="§"/>
            </a:pPr>
            <a:r>
              <a:rPr lang="hr-HR" altLang="sr-Latn-RS" sz="2200" dirty="0" smtClean="0">
                <a:latin typeface="Calibri" panose="020F0502020204030204" pitchFamily="34" charset="0"/>
                <a:cs typeface="VladaRHSans Reg" charset="0"/>
              </a:rPr>
              <a:t>obveza upisa u Očevidnik RD unutar planiranog razdoblja provedbe</a:t>
            </a:r>
          </a:p>
          <a:p>
            <a:pPr lvl="0" algn="just">
              <a:lnSpc>
                <a:spcPct val="100000"/>
              </a:lnSpc>
              <a:spcBef>
                <a:spcPts val="575"/>
              </a:spcBef>
              <a:buClr>
                <a:srgbClr val="B0CB1F"/>
              </a:buClr>
            </a:pPr>
            <a:r>
              <a:rPr lang="hr-HR" altLang="sr-Latn-RS" sz="2200" u="sng" dirty="0" smtClean="0">
                <a:latin typeface="Calibri" panose="020F0502020204030204" pitchFamily="34" charset="0"/>
                <a:cs typeface="VladaRHSans Reg" charset="0"/>
              </a:rPr>
              <a:t>Specifični kriteriji prihvatljivosti za RD-građevine</a:t>
            </a:r>
          </a:p>
          <a:p>
            <a:pPr marL="342900" lvl="0" indent="-342900" algn="just">
              <a:lnSpc>
                <a:spcPct val="100000"/>
              </a:lnSpc>
              <a:spcBef>
                <a:spcPts val="575"/>
              </a:spcBef>
              <a:buClr>
                <a:srgbClr val="B0CB1F"/>
              </a:buClr>
              <a:buFont typeface="Wingdings" panose="05000000000000000000" pitchFamily="2" charset="2"/>
              <a:buChar char="§"/>
            </a:pPr>
            <a:r>
              <a:rPr lang="hr-HR" altLang="sr-Latn-RS" sz="2200" dirty="0">
                <a:latin typeface="Calibri" panose="020F0502020204030204" pitchFamily="34" charset="0"/>
                <a:cs typeface="VladaRHSans Reg" charset="0"/>
              </a:rPr>
              <a:t>i</a:t>
            </a:r>
            <a:r>
              <a:rPr lang="hr-HR" altLang="sr-Latn-RS" sz="2200" dirty="0" smtClean="0">
                <a:latin typeface="Calibri" panose="020F0502020204030204" pitchFamily="34" charset="0"/>
                <a:cs typeface="VladaRHSans Reg" charset="0"/>
              </a:rPr>
              <a:t>shođen pravomoćni akt za gradnju</a:t>
            </a:r>
          </a:p>
          <a:p>
            <a:pPr marL="342900" lvl="0" indent="-342900" algn="just">
              <a:lnSpc>
                <a:spcPct val="100000"/>
              </a:lnSpc>
              <a:spcBef>
                <a:spcPts val="575"/>
              </a:spcBef>
              <a:buClr>
                <a:srgbClr val="B0CB1F"/>
              </a:buClr>
              <a:buFont typeface="Wingdings" panose="05000000000000000000" pitchFamily="2" charset="2"/>
              <a:buChar char="§"/>
            </a:pPr>
            <a:r>
              <a:rPr lang="hr-HR" altLang="sr-Latn-RS" sz="2200" dirty="0" smtClean="0">
                <a:latin typeface="Calibri" panose="020F0502020204030204" pitchFamily="34" charset="0"/>
                <a:cs typeface="VladaRHSans Reg" charset="0"/>
              </a:rPr>
              <a:t>riješeni imovinsko-pravni odnosi</a:t>
            </a:r>
          </a:p>
          <a:p>
            <a:pPr marL="342900" lvl="0" indent="-342900" algn="just">
              <a:lnSpc>
                <a:spcPct val="100000"/>
              </a:lnSpc>
              <a:spcBef>
                <a:spcPts val="575"/>
              </a:spcBef>
              <a:buClr>
                <a:srgbClr val="B0CB1F"/>
              </a:buClr>
              <a:buFont typeface="Wingdings" panose="05000000000000000000" pitchFamily="2" charset="2"/>
              <a:buChar char="§"/>
            </a:pPr>
            <a:r>
              <a:rPr lang="hr-HR" altLang="sr-Latn-RS" sz="2200" dirty="0" smtClean="0">
                <a:latin typeface="Calibri" panose="020F0502020204030204" pitchFamily="34" charset="0"/>
                <a:cs typeface="VladaRHSans Reg" charset="0"/>
              </a:rPr>
              <a:t>ishođenje uporabne dozvole unutar planiranog razdoblja provedbe</a:t>
            </a:r>
            <a:endParaRPr lang="hr-HR" altLang="sr-Latn-RS" sz="2200" dirty="0">
              <a:latin typeface="Calibri" panose="020F0502020204030204" pitchFamily="34" charset="0"/>
              <a:cs typeface="VladaRHSans Reg" charset="0"/>
            </a:endParaRPr>
          </a:p>
        </p:txBody>
      </p:sp>
      <p:sp>
        <p:nvSpPr>
          <p:cNvPr id="15364" name="Rezervirano mjesto broja slajda 3"/>
          <p:cNvSpPr>
            <a:spLocks noGrp="1"/>
          </p:cNvSpPr>
          <p:nvPr>
            <p:ph type="sldNum" sz="quarter" idx="11"/>
          </p:nvPr>
        </p:nvSpPr>
        <p:spPr bwMode="auto">
          <a:xfrm>
            <a:off x="6963335" y="4936844"/>
            <a:ext cx="2133600" cy="206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1pPr>
            <a:lvl2pPr marL="742950" indent="-28575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2pPr>
            <a:lvl3pPr marL="1143000" indent="-22860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3pPr>
            <a:lvl4pPr marL="1600200" indent="-22860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4pPr>
            <a:lvl5pPr marL="2057400" indent="-22860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FA2CE48D-7E23-454E-A68A-308285BF4D6F}" type="slidenum">
              <a:rPr lang="en-US" altLang="sr-Latn-RS" sz="1200" smtClean="0">
                <a:solidFill>
                  <a:schemeClr val="bg1"/>
                </a:solidFill>
                <a:latin typeface="Calibri" panose="020F0502020204030204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19</a:t>
            </a:fld>
            <a:endParaRPr lang="en-US" altLang="sr-Latn-RS" sz="1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9" y="114980"/>
            <a:ext cx="1757958" cy="74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/>
          <p:cNvSpPr>
            <a:spLocks noGrp="1"/>
          </p:cNvSpPr>
          <p:nvPr>
            <p:ph type="title"/>
          </p:nvPr>
        </p:nvSpPr>
        <p:spPr>
          <a:xfrm>
            <a:off x="688522" y="149441"/>
            <a:ext cx="8099425" cy="527050"/>
          </a:xfrm>
        </p:spPr>
        <p:txBody>
          <a:bodyPr anchor="ctr"/>
          <a:lstStyle/>
          <a:p>
            <a:pPr algn="ctr"/>
            <a:r>
              <a:rPr lang="hr-HR" altLang="sr-Latn-RS" sz="2800" b="1" dirty="0" smtClean="0">
                <a:latin typeface="Calibri" panose="020F0502020204030204" pitchFamily="34" charset="0"/>
                <a:cs typeface="VladaRHSans Med" charset="0"/>
              </a:rPr>
              <a:t>Osnovni uvjeti prihvatljivosti (III)</a:t>
            </a:r>
          </a:p>
        </p:txBody>
      </p:sp>
      <p:sp>
        <p:nvSpPr>
          <p:cNvPr id="15363" name="Rezervirano mjesto sadržaja 2"/>
          <p:cNvSpPr>
            <a:spLocks noGrp="1"/>
          </p:cNvSpPr>
          <p:nvPr>
            <p:ph idx="1"/>
          </p:nvPr>
        </p:nvSpPr>
        <p:spPr>
          <a:xfrm>
            <a:off x="364093" y="1002880"/>
            <a:ext cx="8423854" cy="432667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575"/>
              </a:spcBef>
              <a:buClr>
                <a:srgbClr val="B0CB1F"/>
              </a:buClr>
            </a:pPr>
            <a:r>
              <a:rPr lang="hr-HR" altLang="sr-Latn-RS" sz="2200" u="sng" dirty="0" smtClean="0">
                <a:latin typeface="Calibri" panose="020F0502020204030204" pitchFamily="34" charset="0"/>
                <a:cs typeface="VladaRHSans Reg" charset="0"/>
              </a:rPr>
              <a:t>Specifični kriteriji prihvatljivosti  za RD-mobilne jedinice</a:t>
            </a:r>
          </a:p>
          <a:p>
            <a:pPr marL="342900" indent="-342900">
              <a:lnSpc>
                <a:spcPct val="100000"/>
              </a:lnSpc>
              <a:spcBef>
                <a:spcPts val="575"/>
              </a:spcBef>
              <a:buClr>
                <a:srgbClr val="B0CB1F"/>
              </a:buClr>
              <a:buFont typeface="Wingdings" pitchFamily="2" charset="2"/>
              <a:buChar char="§"/>
            </a:pPr>
            <a:r>
              <a:rPr lang="hr-HR" altLang="sr-Latn-RS" sz="2200" dirty="0">
                <a:latin typeface="Calibri" panose="020F0502020204030204" pitchFamily="34" charset="0"/>
                <a:cs typeface="VladaRHSans Reg" charset="0"/>
              </a:rPr>
              <a:t>d</a:t>
            </a:r>
            <a:r>
              <a:rPr lang="hr-HR" altLang="sr-Latn-RS" sz="2200" dirty="0" smtClean="0">
                <a:latin typeface="Calibri" panose="020F0502020204030204" pitchFamily="34" charset="0"/>
                <a:cs typeface="VladaRHSans Reg" charset="0"/>
              </a:rPr>
              <a:t>ostavljena informativna ponuda od proizvođača/dobavljača</a:t>
            </a:r>
          </a:p>
          <a:p>
            <a:pPr marL="342900" indent="-342900">
              <a:lnSpc>
                <a:spcPct val="100000"/>
              </a:lnSpc>
              <a:spcBef>
                <a:spcPts val="575"/>
              </a:spcBef>
              <a:buClr>
                <a:srgbClr val="B0CB1F"/>
              </a:buClr>
              <a:buFont typeface="Wingdings" pitchFamily="2" charset="2"/>
              <a:buChar char="§"/>
            </a:pPr>
            <a:r>
              <a:rPr lang="hr-HR" altLang="sr-Latn-RS" sz="2200" dirty="0">
                <a:latin typeface="Calibri" panose="020F0502020204030204" pitchFamily="34" charset="0"/>
                <a:cs typeface="VladaRHSans Reg" charset="0"/>
              </a:rPr>
              <a:t>mobilna jedinica </a:t>
            </a:r>
            <a:r>
              <a:rPr lang="hr-HR" altLang="sr-Latn-RS" sz="2200" dirty="0" smtClean="0">
                <a:latin typeface="Calibri" panose="020F0502020204030204" pitchFamily="34" charset="0"/>
                <a:cs typeface="VladaRHSans Reg" charset="0"/>
              </a:rPr>
              <a:t>mora udovoljavati </a:t>
            </a:r>
            <a:r>
              <a:rPr lang="hr-HR" altLang="sr-Latn-RS" sz="2200" dirty="0">
                <a:latin typeface="Calibri" panose="020F0502020204030204" pitchFamily="34" charset="0"/>
                <a:cs typeface="VladaRHSans Reg" charset="0"/>
              </a:rPr>
              <a:t>uvjetima iz </a:t>
            </a:r>
            <a:r>
              <a:rPr lang="hr-HR" altLang="sr-Latn-RS" sz="2200" dirty="0" smtClean="0">
                <a:latin typeface="Calibri" panose="020F0502020204030204" pitchFamily="34" charset="0"/>
                <a:cs typeface="VladaRHSans Reg" charset="0"/>
              </a:rPr>
              <a:t>čl. </a:t>
            </a:r>
            <a:r>
              <a:rPr lang="hr-HR" altLang="sr-Latn-RS" sz="2200" dirty="0">
                <a:latin typeface="Calibri" panose="020F0502020204030204" pitchFamily="34" charset="0"/>
                <a:cs typeface="VladaRHSans Reg" charset="0"/>
              </a:rPr>
              <a:t>20. </a:t>
            </a:r>
            <a:r>
              <a:rPr lang="hr-HR" altLang="sr-Latn-RS" sz="2200" dirty="0" smtClean="0">
                <a:latin typeface="Calibri" panose="020F0502020204030204" pitchFamily="34" charset="0"/>
                <a:cs typeface="VladaRHSans Reg" charset="0"/>
              </a:rPr>
              <a:t>st.1</a:t>
            </a:r>
            <a:r>
              <a:rPr lang="hr-HR" altLang="sr-Latn-RS" sz="2200" dirty="0">
                <a:latin typeface="Calibri" panose="020F0502020204030204" pitchFamily="34" charset="0"/>
                <a:cs typeface="VladaRHSans Reg" charset="0"/>
              </a:rPr>
              <a:t>. Pravilnika o gospodarenju </a:t>
            </a:r>
            <a:r>
              <a:rPr lang="hr-HR" altLang="sr-Latn-RS" sz="2200" dirty="0" smtClean="0">
                <a:latin typeface="Calibri" panose="020F0502020204030204" pitchFamily="34" charset="0"/>
                <a:cs typeface="VladaRHSans Reg" charset="0"/>
              </a:rPr>
              <a:t>otpadom, osigurati </a:t>
            </a:r>
            <a:r>
              <a:rPr lang="hr-HR" altLang="sr-Latn-RS" sz="2200" dirty="0">
                <a:latin typeface="Calibri" panose="020F0502020204030204" pitchFamily="34" charset="0"/>
                <a:cs typeface="VladaRHSans Reg" charset="0"/>
              </a:rPr>
              <a:t>način rada i prostorni razmještaj </a:t>
            </a:r>
            <a:r>
              <a:rPr lang="hr-HR" altLang="sr-Latn-RS" sz="2200" dirty="0" smtClean="0">
                <a:latin typeface="Calibri" panose="020F0502020204030204" pitchFamily="34" charset="0"/>
                <a:cs typeface="VladaRHSans Reg" charset="0"/>
              </a:rPr>
              <a:t>u </a:t>
            </a:r>
            <a:r>
              <a:rPr lang="hr-HR" altLang="sr-Latn-RS" sz="2200" dirty="0">
                <a:latin typeface="Calibri" panose="020F0502020204030204" pitchFamily="34" charset="0"/>
                <a:cs typeface="VladaRHSans Reg" charset="0"/>
              </a:rPr>
              <a:t>skladu s </a:t>
            </a:r>
            <a:r>
              <a:rPr lang="hr-HR" altLang="sr-Latn-RS" sz="2200" dirty="0" smtClean="0">
                <a:latin typeface="Calibri" panose="020F0502020204030204" pitchFamily="34" charset="0"/>
                <a:cs typeface="VladaRHSans Reg" charset="0"/>
              </a:rPr>
              <a:t>čl. 9</a:t>
            </a:r>
            <a:r>
              <a:rPr lang="hr-HR" altLang="sr-Latn-RS" sz="2200" dirty="0">
                <a:latin typeface="Calibri" panose="020F0502020204030204" pitchFamily="34" charset="0"/>
                <a:cs typeface="VladaRHSans Reg" charset="0"/>
              </a:rPr>
              <a:t>. i 10. Uredbe o gospodarenju komunalnim </a:t>
            </a:r>
            <a:r>
              <a:rPr lang="hr-HR" altLang="sr-Latn-RS" sz="2200" dirty="0" smtClean="0">
                <a:latin typeface="Calibri" panose="020F0502020204030204" pitchFamily="34" charset="0"/>
                <a:cs typeface="VladaRHSans Reg" charset="0"/>
              </a:rPr>
              <a:t>otpadom i imati </a:t>
            </a:r>
            <a:r>
              <a:rPr lang="hr-HR" altLang="sr-Latn-RS" sz="2200" dirty="0">
                <a:latin typeface="Calibri" panose="020F0502020204030204" pitchFamily="34" charset="0"/>
                <a:cs typeface="VladaRHSans Reg" charset="0"/>
              </a:rPr>
              <a:t>ishođenu izjavu o sukladnosti </a:t>
            </a:r>
            <a:endParaRPr lang="hr-HR" altLang="sr-Latn-RS" sz="2200" dirty="0" smtClean="0">
              <a:latin typeface="Calibri" panose="020F0502020204030204" pitchFamily="34" charset="0"/>
              <a:cs typeface="VladaRHSans Reg" charset="0"/>
            </a:endParaRPr>
          </a:p>
          <a:p>
            <a:pPr marL="342900" indent="-342900">
              <a:lnSpc>
                <a:spcPct val="100000"/>
              </a:lnSpc>
              <a:spcBef>
                <a:spcPts val="575"/>
              </a:spcBef>
              <a:buClr>
                <a:srgbClr val="B0CB1F"/>
              </a:buClr>
              <a:buFont typeface="Wingdings" pitchFamily="2" charset="2"/>
              <a:buChar char="§"/>
            </a:pPr>
            <a:r>
              <a:rPr lang="hr-HR" altLang="sr-Latn-RS" sz="2200" dirty="0" smtClean="0">
                <a:latin typeface="Calibri" panose="020F0502020204030204" pitchFamily="34" charset="0"/>
                <a:cs typeface="VladaRHSans Reg" charset="0"/>
              </a:rPr>
              <a:t>Prijavitelj je </a:t>
            </a:r>
            <a:r>
              <a:rPr lang="hr-HR" altLang="sr-Latn-RS" sz="2200" dirty="0">
                <a:latin typeface="Calibri" panose="020F0502020204030204" pitchFamily="34" charset="0"/>
                <a:cs typeface="VladaRHSans Reg" charset="0"/>
              </a:rPr>
              <a:t>dostavio sporazum o udruživanju više </a:t>
            </a:r>
            <a:r>
              <a:rPr lang="hr-HR" altLang="sr-Latn-RS" sz="2200" dirty="0" smtClean="0">
                <a:latin typeface="Calibri" panose="020F0502020204030204" pitchFamily="34" charset="0"/>
                <a:cs typeface="VladaRHSans Reg" charset="0"/>
              </a:rPr>
              <a:t>JLS-ova</a:t>
            </a:r>
            <a:r>
              <a:rPr lang="hr-HR" altLang="sr-Latn-RS" sz="2200" dirty="0">
                <a:latin typeface="Calibri" panose="020F0502020204030204" pitchFamily="34" charset="0"/>
                <a:cs typeface="VladaRHSans Reg" charset="0"/>
              </a:rPr>
              <a:t> </a:t>
            </a:r>
            <a:r>
              <a:rPr lang="hr-HR" altLang="sr-Latn-RS" sz="2200" dirty="0" smtClean="0">
                <a:latin typeface="Calibri" panose="020F0502020204030204" pitchFamily="34" charset="0"/>
                <a:cs typeface="VladaRHSans Reg" charset="0"/>
              </a:rPr>
              <a:t>(u </a:t>
            </a:r>
            <a:r>
              <a:rPr lang="hr-HR" altLang="sr-Latn-RS" sz="2200" dirty="0">
                <a:latin typeface="Calibri" panose="020F0502020204030204" pitchFamily="34" charset="0"/>
                <a:cs typeface="VladaRHSans Reg" charset="0"/>
              </a:rPr>
              <a:t>slučaju zajedničkog ispunjenja obveze iz </a:t>
            </a:r>
            <a:r>
              <a:rPr lang="hr-HR" altLang="sr-Latn-RS" sz="2200" dirty="0" smtClean="0">
                <a:latin typeface="Calibri" panose="020F0502020204030204" pitchFamily="34" charset="0"/>
                <a:cs typeface="VladaRHSans Reg" charset="0"/>
              </a:rPr>
              <a:t>čl. </a:t>
            </a:r>
            <a:r>
              <a:rPr lang="hr-HR" altLang="sr-Latn-RS" sz="2200" dirty="0">
                <a:latin typeface="Calibri" panose="020F0502020204030204" pitchFamily="34" charset="0"/>
                <a:cs typeface="VladaRHSans Reg" charset="0"/>
              </a:rPr>
              <a:t>35. </a:t>
            </a:r>
            <a:r>
              <a:rPr lang="hr-HR" altLang="sr-Latn-RS" sz="2200" dirty="0" smtClean="0">
                <a:latin typeface="Calibri" panose="020F0502020204030204" pitchFamily="34" charset="0"/>
                <a:cs typeface="VladaRHSans Reg" charset="0"/>
              </a:rPr>
              <a:t>st.2</a:t>
            </a:r>
            <a:r>
              <a:rPr lang="hr-HR" altLang="sr-Latn-RS" sz="2200" dirty="0">
                <a:latin typeface="Calibri" panose="020F0502020204030204" pitchFamily="34" charset="0"/>
                <a:cs typeface="VladaRHSans Reg" charset="0"/>
              </a:rPr>
              <a:t>. </a:t>
            </a:r>
            <a:r>
              <a:rPr lang="hr-HR" altLang="sr-Latn-RS" sz="2200" dirty="0" smtClean="0">
                <a:latin typeface="Calibri" panose="020F0502020204030204" pitchFamily="34" charset="0"/>
                <a:cs typeface="VladaRHSans Reg" charset="0"/>
              </a:rPr>
              <a:t>t. </a:t>
            </a:r>
            <a:r>
              <a:rPr lang="hr-HR" altLang="sr-Latn-RS" sz="2200" dirty="0">
                <a:latin typeface="Calibri" panose="020F0502020204030204" pitchFamily="34" charset="0"/>
                <a:cs typeface="VladaRHSans Reg" charset="0"/>
              </a:rPr>
              <a:t>1. i 4. </a:t>
            </a:r>
            <a:r>
              <a:rPr lang="hr-HR" altLang="sr-Latn-RS" sz="2200" dirty="0" smtClean="0">
                <a:latin typeface="Calibri" panose="020F0502020204030204" pitchFamily="34" charset="0"/>
                <a:cs typeface="VladaRHSans Reg" charset="0"/>
              </a:rPr>
              <a:t>ZOGO-a)</a:t>
            </a:r>
          </a:p>
        </p:txBody>
      </p:sp>
      <p:sp>
        <p:nvSpPr>
          <p:cNvPr id="15364" name="Rezervirano mjesto broja slajda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1pPr>
            <a:lvl2pPr marL="742950" indent="-28575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2pPr>
            <a:lvl3pPr marL="1143000" indent="-22860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3pPr>
            <a:lvl4pPr marL="1600200" indent="-22860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4pPr>
            <a:lvl5pPr marL="2057400" indent="-22860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FA2CE48D-7E23-454E-A68A-308285BF4D6F}" type="slidenum">
              <a:rPr lang="en-US" altLang="sr-Latn-RS" sz="1200" smtClean="0">
                <a:solidFill>
                  <a:schemeClr val="bg1"/>
                </a:solidFill>
                <a:latin typeface="Calibri" panose="020F0502020204030204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20</a:t>
            </a:fld>
            <a:endParaRPr lang="en-US" altLang="sr-Latn-RS" sz="20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9" y="114980"/>
            <a:ext cx="1757958" cy="74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1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87388" y="193999"/>
            <a:ext cx="4886325" cy="585499"/>
          </a:xfrm>
        </p:spPr>
        <p:txBody>
          <a:bodyPr/>
          <a:lstStyle/>
          <a:p>
            <a:r>
              <a:rPr lang="hr-HR" sz="2800" b="1" dirty="0" smtClean="0">
                <a:latin typeface="+mn-lt"/>
              </a:rPr>
              <a:t>Sadržaj projektnog prijedloga (I)</a:t>
            </a:r>
            <a:r>
              <a:rPr lang="hr-HR" b="1" dirty="0" smtClean="0"/>
              <a:t/>
            </a:r>
            <a:br>
              <a:rPr lang="hr-HR" b="1" dirty="0" smtClean="0"/>
            </a:br>
            <a:endParaRPr lang="hr-HR" b="1" dirty="0"/>
          </a:p>
        </p:txBody>
      </p:sp>
      <p:sp>
        <p:nvSpPr>
          <p:cNvPr id="17412" name="Rezervirano mjesto broja slajd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0AD59C61-02DD-4FE9-B011-31AF5AAB7EDF}" type="slidenum">
              <a:rPr lang="en-US" altLang="sr-Latn-RS" sz="1200" smtClean="0">
                <a:solidFill>
                  <a:schemeClr val="bg1"/>
                </a:solidFill>
              </a:rPr>
              <a:pPr/>
              <a:t>21</a:t>
            </a:fld>
            <a:endParaRPr lang="en-US" altLang="sr-Latn-RS" dirty="0" smtClean="0">
              <a:solidFill>
                <a:schemeClr val="bg1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9" y="114980"/>
            <a:ext cx="1757958" cy="743539"/>
          </a:xfrm>
          <a:prstGeom prst="rect">
            <a:avLst/>
          </a:prstGeom>
        </p:spPr>
      </p:pic>
      <p:graphicFrame>
        <p:nvGraphicFramePr>
          <p:cNvPr id="25" name="Tablic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676994"/>
              </p:ext>
            </p:extLst>
          </p:nvPr>
        </p:nvGraphicFramePr>
        <p:xfrm>
          <a:off x="1065215" y="909622"/>
          <a:ext cx="6924673" cy="34028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2448">
                  <a:extLst>
                    <a:ext uri="{9D8B030D-6E8A-4147-A177-3AD203B41FA5}">
                      <a16:colId xmlns:a16="http://schemas.microsoft.com/office/drawing/2014/main" val="3705121539"/>
                    </a:ext>
                  </a:extLst>
                </a:gridCol>
                <a:gridCol w="4424231">
                  <a:extLst>
                    <a:ext uri="{9D8B030D-6E8A-4147-A177-3AD203B41FA5}">
                      <a16:colId xmlns:a16="http://schemas.microsoft.com/office/drawing/2014/main" val="3825101083"/>
                    </a:ext>
                  </a:extLst>
                </a:gridCol>
                <a:gridCol w="943853">
                  <a:extLst>
                    <a:ext uri="{9D8B030D-6E8A-4147-A177-3AD203B41FA5}">
                      <a16:colId xmlns:a16="http://schemas.microsoft.com/office/drawing/2014/main" val="3498172652"/>
                    </a:ext>
                  </a:extLst>
                </a:gridCol>
                <a:gridCol w="1004141">
                  <a:extLst>
                    <a:ext uri="{9D8B030D-6E8A-4147-A177-3AD203B41FA5}">
                      <a16:colId xmlns:a16="http://schemas.microsoft.com/office/drawing/2014/main" val="1380465229"/>
                    </a:ext>
                  </a:extLst>
                </a:gridCol>
              </a:tblGrid>
              <a:tr h="3240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Br.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25" marR="5312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Dokument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25" marR="5312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Obvezna dostava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25" marR="53125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903554"/>
                  </a:ext>
                </a:extLst>
              </a:tr>
              <a:tr h="431571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b="0" dirty="0" smtClean="0">
                          <a:effectLst/>
                        </a:rPr>
                        <a:t>RD-građevina</a:t>
                      </a:r>
                      <a:endParaRPr lang="hr-HR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25" marR="531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b="0" dirty="0" smtClean="0">
                          <a:effectLst/>
                        </a:rPr>
                        <a:t>RD-mobilna </a:t>
                      </a:r>
                      <a:r>
                        <a:rPr lang="hr-HR" sz="1400" b="0" dirty="0">
                          <a:effectLst/>
                        </a:rPr>
                        <a:t>jedinica</a:t>
                      </a:r>
                      <a:endParaRPr lang="hr-HR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25" marR="53125" marT="0" marB="0" anchor="ctr"/>
                </a:tc>
                <a:extLst>
                  <a:ext uri="{0D108BD9-81ED-4DB2-BD59-A6C34878D82A}">
                    <a16:rowId xmlns:a16="http://schemas.microsoft.com/office/drawing/2014/main" val="1992429613"/>
                  </a:ext>
                </a:extLst>
              </a:tr>
              <a:tr h="26690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25" marR="531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Obrazac 1 - Prijavni obrazac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25" marR="531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DA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25" marR="531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DA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25" marR="53125" marT="0" marB="0" anchor="ctr"/>
                </a:tc>
                <a:extLst>
                  <a:ext uri="{0D108BD9-81ED-4DB2-BD59-A6C34878D82A}">
                    <a16:rowId xmlns:a16="http://schemas.microsoft.com/office/drawing/2014/main" val="3820332721"/>
                  </a:ext>
                </a:extLst>
              </a:tr>
              <a:tr h="49322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1600" dirty="0" smtClean="0">
                          <a:effectLst/>
                        </a:rPr>
                        <a:t>2.</a:t>
                      </a:r>
                      <a:r>
                        <a:rPr lang="hr-HR" sz="1600" dirty="0">
                          <a:effectLst/>
                        </a:rPr>
                        <a:t> 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25" marR="531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Obrazac 2 - Izjava prijavitelja o </a:t>
                      </a:r>
                      <a:r>
                        <a:rPr lang="hr-HR" sz="1600" dirty="0" smtClean="0">
                          <a:effectLst/>
                        </a:rPr>
                        <a:t>osiguranju vlastitog udjela    sufinanciranja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25" marR="531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DA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25" marR="531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DA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25" marR="53125" marT="0" marB="0" anchor="ctr"/>
                </a:tc>
                <a:extLst>
                  <a:ext uri="{0D108BD9-81ED-4DB2-BD59-A6C34878D82A}">
                    <a16:rowId xmlns:a16="http://schemas.microsoft.com/office/drawing/2014/main" val="4021324161"/>
                  </a:ext>
                </a:extLst>
              </a:tr>
              <a:tr h="39401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1600" dirty="0" smtClean="0">
                          <a:effectLst/>
                        </a:rPr>
                        <a:t>3.</a:t>
                      </a:r>
                      <a:r>
                        <a:rPr lang="hr-HR" sz="1600" dirty="0">
                          <a:effectLst/>
                        </a:rPr>
                        <a:t> 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25" marR="531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Obrazac 3 - Izjava prijavitelja o istinitosti </a:t>
                      </a:r>
                      <a:r>
                        <a:rPr lang="hr-HR" sz="1600" dirty="0" smtClean="0">
                          <a:effectLst/>
                        </a:rPr>
                        <a:t>podataka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25" marR="531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DA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25" marR="531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DA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25" marR="53125" marT="0" marB="0" anchor="ctr"/>
                </a:tc>
                <a:extLst>
                  <a:ext uri="{0D108BD9-81ED-4DB2-BD59-A6C34878D82A}">
                    <a16:rowId xmlns:a16="http://schemas.microsoft.com/office/drawing/2014/main" val="532219784"/>
                  </a:ext>
                </a:extLst>
              </a:tr>
              <a:tr h="73983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1600" dirty="0" smtClean="0">
                          <a:effectLst/>
                        </a:rPr>
                        <a:t>4.</a:t>
                      </a:r>
                      <a:r>
                        <a:rPr lang="hr-HR" sz="1600" dirty="0">
                          <a:effectLst/>
                        </a:rPr>
                        <a:t> 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25" marR="531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Rješenje nadležnog tijela o provedenom postupku PUO i/ili Rješenje nadležnog tijela o provedenom postupku OPUO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25" marR="531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effectLst/>
                        </a:rPr>
                        <a:t>DA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effectLst/>
                        </a:rPr>
                        <a:t>(a/p)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25" marR="531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NE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25" marR="53125" marT="0" marB="0" anchor="ctr"/>
                </a:tc>
                <a:extLst>
                  <a:ext uri="{0D108BD9-81ED-4DB2-BD59-A6C34878D82A}">
                    <a16:rowId xmlns:a16="http://schemas.microsoft.com/office/drawing/2014/main" val="1120924765"/>
                  </a:ext>
                </a:extLst>
              </a:tr>
              <a:tr h="73983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25" marR="531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Mišljenje nadležnog tijela (MZOE) o ispravnoj primijeni zahtjeva Direktive 2011/92/EU vezanih uz provedeni postupak PUO i/ili OPUO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25" marR="531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effectLst/>
                        </a:rPr>
                        <a:t>DA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effectLst/>
                        </a:rPr>
                        <a:t>(a/p)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25" marR="531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NE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25" marR="53125" marT="0" marB="0" anchor="ctr"/>
                </a:tc>
                <a:extLst>
                  <a:ext uri="{0D108BD9-81ED-4DB2-BD59-A6C34878D82A}">
                    <a16:rowId xmlns:a16="http://schemas.microsoft.com/office/drawing/2014/main" val="2728212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611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4019" y="203744"/>
            <a:ext cx="8099425" cy="529605"/>
          </a:xfrm>
        </p:spPr>
        <p:txBody>
          <a:bodyPr/>
          <a:lstStyle/>
          <a:p>
            <a:pPr algn="ctr"/>
            <a:r>
              <a:rPr lang="hr-HR" sz="2800" b="1" dirty="0">
                <a:latin typeface="+mj-lt"/>
              </a:rPr>
              <a:t>Sadržaj projektnog prijedloga (I)</a:t>
            </a:r>
            <a:br>
              <a:rPr lang="hr-HR" sz="2800" b="1" dirty="0">
                <a:latin typeface="+mj-lt"/>
              </a:rPr>
            </a:br>
            <a:endParaRPr lang="hr-HR" sz="2800" b="1" dirty="0">
              <a:latin typeface="+mj-lt"/>
            </a:endParaRPr>
          </a:p>
        </p:txBody>
      </p:sp>
      <p:sp>
        <p:nvSpPr>
          <p:cNvPr id="17412" name="Rezervirano mjesto broja slajd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0AD59C61-02DD-4FE9-B011-31AF5AAB7EDF}" type="slidenum">
              <a:rPr lang="en-US" altLang="sr-Latn-RS" sz="1200" smtClean="0">
                <a:solidFill>
                  <a:schemeClr val="bg1"/>
                </a:solidFill>
              </a:rPr>
              <a:pPr/>
              <a:t>22</a:t>
            </a:fld>
            <a:endParaRPr lang="en-US" altLang="sr-Latn-RS" sz="1200" dirty="0" smtClean="0">
              <a:solidFill>
                <a:schemeClr val="bg1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9" y="114980"/>
            <a:ext cx="1757958" cy="743539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20988" y="990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hr-HR" altLang="sr-Latn-R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hr-HR" alt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5" name="Tablic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977225"/>
              </p:ext>
            </p:extLst>
          </p:nvPr>
        </p:nvGraphicFramePr>
        <p:xfrm>
          <a:off x="699246" y="1099441"/>
          <a:ext cx="7460552" cy="29260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7039">
                  <a:extLst>
                    <a:ext uri="{9D8B030D-6E8A-4147-A177-3AD203B41FA5}">
                      <a16:colId xmlns:a16="http://schemas.microsoft.com/office/drawing/2014/main" val="1279321890"/>
                    </a:ext>
                  </a:extLst>
                </a:gridCol>
                <a:gridCol w="4624788">
                  <a:extLst>
                    <a:ext uri="{9D8B030D-6E8A-4147-A177-3AD203B41FA5}">
                      <a16:colId xmlns:a16="http://schemas.microsoft.com/office/drawing/2014/main" val="897748904"/>
                    </a:ext>
                  </a:extLst>
                </a:gridCol>
                <a:gridCol w="1042251">
                  <a:extLst>
                    <a:ext uri="{9D8B030D-6E8A-4147-A177-3AD203B41FA5}">
                      <a16:colId xmlns:a16="http://schemas.microsoft.com/office/drawing/2014/main" val="2482912942"/>
                    </a:ext>
                  </a:extLst>
                </a:gridCol>
                <a:gridCol w="1066474">
                  <a:extLst>
                    <a:ext uri="{9D8B030D-6E8A-4147-A177-3AD203B41FA5}">
                      <a16:colId xmlns:a16="http://schemas.microsoft.com/office/drawing/2014/main" val="170855709"/>
                    </a:ext>
                  </a:extLst>
                </a:gridCol>
              </a:tblGrid>
              <a:tr h="3240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Br.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28" marR="6472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Dokument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28" marR="6472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Obvezna dostava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28" marR="64728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72048"/>
                  </a:ext>
                </a:extLst>
              </a:tr>
              <a:tr h="474673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effectLst/>
                        </a:rPr>
                        <a:t>RD-građevina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28" marR="647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effectLst/>
                        </a:rPr>
                        <a:t>RD-mobilna </a:t>
                      </a:r>
                      <a:r>
                        <a:rPr lang="hr-HR" sz="1400" dirty="0">
                          <a:effectLst/>
                        </a:rPr>
                        <a:t>jedinica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28" marR="64728" marT="0" marB="0" anchor="ctr"/>
                </a:tc>
                <a:extLst>
                  <a:ext uri="{0D108BD9-81ED-4DB2-BD59-A6C34878D82A}">
                    <a16:rowId xmlns:a16="http://schemas.microsoft.com/office/drawing/2014/main" val="2538019887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6.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28" marR="647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Mišljenje nadležnog tijela da za predloženi zahvat nije potrebno provesti </a:t>
                      </a:r>
                      <a:r>
                        <a:rPr lang="hr-HR" sz="1600" dirty="0" smtClean="0">
                          <a:effectLst/>
                        </a:rPr>
                        <a:t>PUO/OPUO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28" marR="647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effectLst/>
                        </a:rPr>
                        <a:t>DA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aseline="0" dirty="0" smtClean="0">
                          <a:effectLst/>
                        </a:rPr>
                        <a:t>(a/p)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28" marR="647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NE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28" marR="64728" marT="0" marB="0" anchor="ctr"/>
                </a:tc>
                <a:extLst>
                  <a:ext uri="{0D108BD9-81ED-4DB2-BD59-A6C34878D82A}">
                    <a16:rowId xmlns:a16="http://schemas.microsoft.com/office/drawing/2014/main" val="8813737"/>
                  </a:ext>
                </a:extLst>
              </a:tr>
              <a:tr h="727832">
                <a:tc>
                  <a:txBody>
                    <a:bodyPr/>
                    <a:lstStyle/>
                    <a:p>
                      <a:pPr marL="552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7.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28" marR="647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Rješenje nadležnog tijela o provedenom postupku ocjene prihvatljivosti zahvata na </a:t>
                      </a:r>
                      <a:r>
                        <a:rPr lang="hr-HR" sz="1600" dirty="0" smtClean="0">
                          <a:effectLst/>
                        </a:rPr>
                        <a:t>Ekološku</a:t>
                      </a:r>
                      <a:r>
                        <a:rPr lang="hr-HR" sz="1600" baseline="0" dirty="0" smtClean="0">
                          <a:effectLst/>
                        </a:rPr>
                        <a:t> mrežu</a:t>
                      </a:r>
                      <a:r>
                        <a:rPr lang="hr-HR" sz="1600" dirty="0" smtClean="0">
                          <a:effectLst/>
                        </a:rPr>
                        <a:t> / </a:t>
                      </a:r>
                      <a:r>
                        <a:rPr lang="hr-HR" sz="1600" dirty="0">
                          <a:effectLst/>
                        </a:rPr>
                        <a:t>mišljenje </a:t>
                      </a:r>
                      <a:r>
                        <a:rPr lang="hr-HR" sz="1600" dirty="0" smtClean="0">
                          <a:effectLst/>
                        </a:rPr>
                        <a:t>da </a:t>
                      </a:r>
                      <a:r>
                        <a:rPr lang="hr-HR" sz="1600" dirty="0">
                          <a:effectLst/>
                        </a:rPr>
                        <a:t>projekt nije u </a:t>
                      </a:r>
                      <a:r>
                        <a:rPr lang="hr-HR" sz="1600" dirty="0" smtClean="0">
                          <a:effectLst/>
                        </a:rPr>
                        <a:t>Ekološkoj mreži ili </a:t>
                      </a:r>
                      <a:r>
                        <a:rPr lang="hr-HR" sz="1600" dirty="0">
                          <a:effectLst/>
                        </a:rPr>
                        <a:t>da neće imati značajan negativan učinak na </a:t>
                      </a:r>
                      <a:r>
                        <a:rPr lang="hr-HR" sz="1600" dirty="0" smtClean="0">
                          <a:effectLst/>
                        </a:rPr>
                        <a:t>Ekološku </a:t>
                      </a:r>
                      <a:r>
                        <a:rPr lang="hr-HR" sz="1600" dirty="0">
                          <a:effectLst/>
                        </a:rPr>
                        <a:t>mrežu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28" marR="647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effectLst/>
                        </a:rPr>
                        <a:t>DA</a:t>
                      </a:r>
                      <a:endParaRPr lang="hr-HR" sz="1600" baseline="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aseline="0" dirty="0" smtClean="0">
                          <a:effectLst/>
                        </a:rPr>
                        <a:t>(a/p)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28" marR="647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NE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28" marR="64728" marT="0" marB="0" anchor="ctr"/>
                </a:tc>
                <a:extLst>
                  <a:ext uri="{0D108BD9-81ED-4DB2-BD59-A6C34878D82A}">
                    <a16:rowId xmlns:a16="http://schemas.microsoft.com/office/drawing/2014/main" val="1710576239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8.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28" marR="647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Pravomoćni akt </a:t>
                      </a:r>
                      <a:r>
                        <a:rPr lang="hr-HR" sz="1600" dirty="0" smtClean="0">
                          <a:effectLst/>
                        </a:rPr>
                        <a:t>za</a:t>
                      </a:r>
                      <a:r>
                        <a:rPr lang="hr-HR" sz="1600" baseline="0" dirty="0" smtClean="0">
                          <a:effectLst/>
                        </a:rPr>
                        <a:t> građenje RD </a:t>
                      </a:r>
                      <a:r>
                        <a:rPr lang="hr-HR" sz="1600" dirty="0" smtClean="0">
                          <a:effectLst/>
                        </a:rPr>
                        <a:t>koji </a:t>
                      </a:r>
                      <a:r>
                        <a:rPr lang="hr-HR" sz="1600" dirty="0">
                          <a:effectLst/>
                        </a:rPr>
                        <a:t>glasi na Prijavitelja 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28" marR="647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DA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28" marR="647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NE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28" marR="64728" marT="0" marB="0" anchor="ctr"/>
                </a:tc>
                <a:extLst>
                  <a:ext uri="{0D108BD9-81ED-4DB2-BD59-A6C34878D82A}">
                    <a16:rowId xmlns:a16="http://schemas.microsoft.com/office/drawing/2014/main" val="2034274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177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4019" y="203744"/>
            <a:ext cx="8099425" cy="529605"/>
          </a:xfrm>
        </p:spPr>
        <p:txBody>
          <a:bodyPr/>
          <a:lstStyle/>
          <a:p>
            <a:pPr algn="ctr"/>
            <a:r>
              <a:rPr lang="hr-HR" sz="2800" b="1" dirty="0">
                <a:latin typeface="+mj-lt"/>
              </a:rPr>
              <a:t>Sadržaj projektnog prijedloga (I)</a:t>
            </a:r>
            <a:br>
              <a:rPr lang="hr-HR" sz="2800" b="1" dirty="0">
                <a:latin typeface="+mj-lt"/>
              </a:rPr>
            </a:br>
            <a:endParaRPr lang="hr-HR" sz="2800" b="1" dirty="0">
              <a:latin typeface="+mj-lt"/>
            </a:endParaRPr>
          </a:p>
        </p:txBody>
      </p:sp>
      <p:sp>
        <p:nvSpPr>
          <p:cNvPr id="17412" name="Rezervirano mjesto broja slajd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0AD59C61-02DD-4FE9-B011-31AF5AAB7EDF}" type="slidenum">
              <a:rPr lang="en-US" altLang="sr-Latn-RS" sz="1200" smtClean="0">
                <a:solidFill>
                  <a:schemeClr val="bg1"/>
                </a:solidFill>
              </a:rPr>
              <a:pPr/>
              <a:t>23</a:t>
            </a:fld>
            <a:endParaRPr lang="en-US" altLang="sr-Latn-RS" sz="1200" dirty="0" smtClean="0">
              <a:solidFill>
                <a:schemeClr val="bg1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9" y="114980"/>
            <a:ext cx="1757958" cy="743539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20988" y="990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hr-HR" altLang="sr-Latn-R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hr-HR" alt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Tablic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568246"/>
              </p:ext>
            </p:extLst>
          </p:nvPr>
        </p:nvGraphicFramePr>
        <p:xfrm>
          <a:off x="672353" y="932541"/>
          <a:ext cx="7597588" cy="30983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3221">
                  <a:extLst>
                    <a:ext uri="{9D8B030D-6E8A-4147-A177-3AD203B41FA5}">
                      <a16:colId xmlns:a16="http://schemas.microsoft.com/office/drawing/2014/main" val="4062519060"/>
                    </a:ext>
                  </a:extLst>
                </a:gridCol>
                <a:gridCol w="5041351">
                  <a:extLst>
                    <a:ext uri="{9D8B030D-6E8A-4147-A177-3AD203B41FA5}">
                      <a16:colId xmlns:a16="http://schemas.microsoft.com/office/drawing/2014/main" val="638994230"/>
                    </a:ext>
                  </a:extLst>
                </a:gridCol>
                <a:gridCol w="978182">
                  <a:extLst>
                    <a:ext uri="{9D8B030D-6E8A-4147-A177-3AD203B41FA5}">
                      <a16:colId xmlns:a16="http://schemas.microsoft.com/office/drawing/2014/main" val="1943329284"/>
                    </a:ext>
                  </a:extLst>
                </a:gridCol>
                <a:gridCol w="964834">
                  <a:extLst>
                    <a:ext uri="{9D8B030D-6E8A-4147-A177-3AD203B41FA5}">
                      <a16:colId xmlns:a16="http://schemas.microsoft.com/office/drawing/2014/main" val="1906699074"/>
                    </a:ext>
                  </a:extLst>
                </a:gridCol>
              </a:tblGrid>
              <a:tr h="23046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Br.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24" marR="5482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Dokument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24" marR="5482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Obvezna dostava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24" marR="54824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473118"/>
                  </a:ext>
                </a:extLst>
              </a:tr>
              <a:tr h="402041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effectLst/>
                        </a:rPr>
                        <a:t>RD- </a:t>
                      </a:r>
                      <a:r>
                        <a:rPr lang="hr-HR" sz="1400" dirty="0">
                          <a:effectLst/>
                        </a:rPr>
                        <a:t>građevina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24" marR="548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effectLst/>
                        </a:rPr>
                        <a:t>RD-mobilna jedinica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24" marR="54824" marT="0" marB="0" anchor="ctr"/>
                </a:tc>
                <a:extLst>
                  <a:ext uri="{0D108BD9-81ED-4DB2-BD59-A6C34878D82A}">
                    <a16:rowId xmlns:a16="http://schemas.microsoft.com/office/drawing/2014/main" val="182662194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9.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24" marR="548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Glavni projekt s projektantskim troškovnikom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24" marR="548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DA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24" marR="548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NE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24" marR="54824" marT="0" marB="0" anchor="ctr"/>
                </a:tc>
                <a:extLst>
                  <a:ext uri="{0D108BD9-81ED-4DB2-BD59-A6C34878D82A}">
                    <a16:rowId xmlns:a16="http://schemas.microsoft.com/office/drawing/2014/main" val="4094047395"/>
                  </a:ext>
                </a:extLst>
              </a:tr>
              <a:tr h="462347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10.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24" marR="548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Zemljišno-knjižni izvadak </a:t>
                      </a:r>
                      <a:r>
                        <a:rPr lang="hr-HR" sz="1400" dirty="0" smtClean="0">
                          <a:effectLst/>
                        </a:rPr>
                        <a:t>s upisanim vlasništvom </a:t>
                      </a:r>
                      <a:r>
                        <a:rPr lang="hr-HR" sz="1400" dirty="0">
                          <a:effectLst/>
                        </a:rPr>
                        <a:t>ili </a:t>
                      </a:r>
                      <a:r>
                        <a:rPr lang="hr-HR" sz="1400" dirty="0" smtClean="0">
                          <a:effectLst/>
                        </a:rPr>
                        <a:t>pravom </a:t>
                      </a:r>
                      <a:r>
                        <a:rPr lang="hr-HR" sz="1400" dirty="0">
                          <a:effectLst/>
                        </a:rPr>
                        <a:t>građenja u korist Prijavitelja </a:t>
                      </a:r>
                      <a:r>
                        <a:rPr lang="hr-HR" sz="1400" dirty="0" smtClean="0">
                          <a:effectLst/>
                        </a:rPr>
                        <a:t>za </a:t>
                      </a:r>
                      <a:r>
                        <a:rPr lang="hr-HR" sz="1400" dirty="0" err="1" smtClean="0">
                          <a:effectLst/>
                        </a:rPr>
                        <a:t>k.č</a:t>
                      </a:r>
                      <a:r>
                        <a:rPr lang="hr-HR" sz="1400" dirty="0" smtClean="0">
                          <a:effectLst/>
                        </a:rPr>
                        <a:t>. </a:t>
                      </a:r>
                      <a:r>
                        <a:rPr lang="hr-HR" sz="1400" dirty="0">
                          <a:effectLst/>
                        </a:rPr>
                        <a:t>u obuhvatu zahvata </a:t>
                      </a:r>
                      <a:r>
                        <a:rPr lang="hr-HR" sz="1400" dirty="0" smtClean="0">
                          <a:effectLst/>
                        </a:rPr>
                        <a:t>RD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24" marR="548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DA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24" marR="548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NE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24" marR="54824" marT="0" marB="0" anchor="ctr"/>
                </a:tc>
                <a:extLst>
                  <a:ext uri="{0D108BD9-81ED-4DB2-BD59-A6C34878D82A}">
                    <a16:rowId xmlns:a16="http://schemas.microsoft.com/office/drawing/2014/main" val="327575617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11.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24" marR="548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Sporazum o udruživanju između JLS-ova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24" marR="548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NE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24" marR="548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effectLst/>
                        </a:rPr>
                        <a:t>DA</a:t>
                      </a:r>
                      <a:endParaRPr lang="hr-HR" sz="14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effectLst/>
                        </a:rPr>
                        <a:t>(a/p)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24" marR="54824" marT="0" marB="0" anchor="ctr"/>
                </a:tc>
                <a:extLst>
                  <a:ext uri="{0D108BD9-81ED-4DB2-BD59-A6C34878D82A}">
                    <a16:rowId xmlns:a16="http://schemas.microsoft.com/office/drawing/2014/main" val="4204346307"/>
                  </a:ext>
                </a:extLst>
              </a:tr>
              <a:tr h="308231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12.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24" marR="548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Informativna ponuda proizvođača/dobavljača mobilne jedinice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24" marR="548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NE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24" marR="548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DA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24" marR="54824" marT="0" marB="0" anchor="ctr"/>
                </a:tc>
                <a:extLst>
                  <a:ext uri="{0D108BD9-81ED-4DB2-BD59-A6C34878D82A}">
                    <a16:rowId xmlns:a16="http://schemas.microsoft.com/office/drawing/2014/main" val="4032056815"/>
                  </a:ext>
                </a:extLst>
              </a:tr>
              <a:tr h="770578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13.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24" marR="548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Odluka o dodjeli obavljanja javne usluge prikupljanja miješanog i biorazgradivog otpada ili </a:t>
                      </a:r>
                      <a:r>
                        <a:rPr lang="hr-HR" sz="1400" dirty="0" smtClean="0">
                          <a:effectLst/>
                        </a:rPr>
                        <a:t>Odluka </a:t>
                      </a:r>
                      <a:r>
                        <a:rPr lang="hr-HR" sz="1400" dirty="0">
                          <a:effectLst/>
                        </a:rPr>
                        <a:t>o davanju koncesije za obavljanje javne usluge prikupljanja miješanog i </a:t>
                      </a:r>
                      <a:r>
                        <a:rPr lang="hr-HR" sz="1400" dirty="0" smtClean="0">
                          <a:effectLst/>
                        </a:rPr>
                        <a:t>biorazgradivog otpada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24" marR="548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DA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24" marR="548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DA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24" marR="54824" marT="0" marB="0" anchor="ctr"/>
                </a:tc>
                <a:extLst>
                  <a:ext uri="{0D108BD9-81ED-4DB2-BD59-A6C34878D82A}">
                    <a16:rowId xmlns:a16="http://schemas.microsoft.com/office/drawing/2014/main" val="1004377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102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41663" y="858519"/>
            <a:ext cx="8649788" cy="3312337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575"/>
              </a:spcBef>
              <a:buClr>
                <a:srgbClr val="B0CB1F"/>
              </a:buClr>
              <a:buFont typeface="Wingdings" pitchFamily="2" charset="2"/>
              <a:buChar char="§"/>
              <a:defRPr/>
            </a:pPr>
            <a:r>
              <a:rPr lang="hr-HR" sz="2200" dirty="0">
                <a:latin typeface="Calibri" panose="020F0502020204030204" pitchFamily="34" charset="0"/>
                <a:cs typeface="VladaRHSans Reg" charset="0"/>
              </a:rPr>
              <a:t>biti u skladu s općim uvjetima prihvatljivosti navedenima u Pravilniku o prihvatljivosti izdataka (</a:t>
            </a:r>
            <a:r>
              <a:rPr lang="hr-HR" sz="2200" dirty="0" smtClean="0">
                <a:latin typeface="Calibri" panose="020F0502020204030204" pitchFamily="34" charset="0"/>
                <a:cs typeface="VladaRHSans Reg" charset="0"/>
              </a:rPr>
              <a:t>NN </a:t>
            </a:r>
            <a:r>
              <a:rPr lang="hr-HR" sz="2200" dirty="0">
                <a:latin typeface="Calibri" panose="020F0502020204030204" pitchFamily="34" charset="0"/>
                <a:cs typeface="VladaRHSans Reg" charset="0"/>
              </a:rPr>
              <a:t>115/18 i 6/20) i dodatnim pravilima ovog </a:t>
            </a:r>
            <a:r>
              <a:rPr lang="hr-HR" sz="2200" dirty="0" smtClean="0">
                <a:latin typeface="Calibri" panose="020F0502020204030204" pitchFamily="34" charset="0"/>
                <a:cs typeface="VladaRHSans Reg" charset="0"/>
              </a:rPr>
              <a:t>Poziva</a:t>
            </a:r>
            <a:endParaRPr lang="hr-HR" sz="2200" dirty="0">
              <a:latin typeface="Calibri" panose="020F0502020204030204" pitchFamily="34" charset="0"/>
              <a:cs typeface="VladaRHSans Reg" charset="0"/>
            </a:endParaRPr>
          </a:p>
          <a:p>
            <a:pPr marL="342900" indent="-342900">
              <a:lnSpc>
                <a:spcPct val="100000"/>
              </a:lnSpc>
              <a:spcBef>
                <a:spcPts val="575"/>
              </a:spcBef>
              <a:buClr>
                <a:srgbClr val="B0CB1F"/>
              </a:buClr>
              <a:buFont typeface="Wingdings" pitchFamily="2" charset="2"/>
              <a:buChar char="§"/>
              <a:defRPr/>
            </a:pPr>
            <a:r>
              <a:rPr lang="hr-HR" sz="2200" dirty="0">
                <a:latin typeface="Calibri" panose="020F0502020204030204" pitchFamily="34" charset="0"/>
                <a:cs typeface="VladaRHSans Reg" charset="0"/>
              </a:rPr>
              <a:t>nastati za vrijeme trajanja (razdoblja) provedbe </a:t>
            </a:r>
            <a:r>
              <a:rPr lang="hr-HR" sz="2200" dirty="0" smtClean="0">
                <a:latin typeface="Calibri" panose="020F0502020204030204" pitchFamily="34" charset="0"/>
                <a:cs typeface="VladaRHSans Reg" charset="0"/>
              </a:rPr>
              <a:t>projekta</a:t>
            </a:r>
            <a:endParaRPr lang="hr-HR" sz="2200" dirty="0">
              <a:latin typeface="Calibri" panose="020F0502020204030204" pitchFamily="34" charset="0"/>
              <a:cs typeface="VladaRHSans Reg" charset="0"/>
            </a:endParaRPr>
          </a:p>
          <a:p>
            <a:pPr marL="342900" indent="-342900">
              <a:lnSpc>
                <a:spcPct val="100000"/>
              </a:lnSpc>
              <a:spcBef>
                <a:spcPts val="575"/>
              </a:spcBef>
              <a:buClr>
                <a:srgbClr val="B0CB1F"/>
              </a:buClr>
              <a:buFont typeface="Wingdings" pitchFamily="2" charset="2"/>
              <a:buChar char="§"/>
              <a:defRPr/>
            </a:pPr>
            <a:r>
              <a:rPr lang="hr-HR" sz="2200" dirty="0">
                <a:latin typeface="Calibri" panose="020F0502020204030204" pitchFamily="34" charset="0"/>
                <a:cs typeface="VladaRHSans Reg" charset="0"/>
              </a:rPr>
              <a:t>biti povezani s projektom i nastati u okviru projektnih aktivnosti odnosno proračuna </a:t>
            </a:r>
            <a:r>
              <a:rPr lang="hr-HR" sz="2200" dirty="0" smtClean="0">
                <a:latin typeface="Calibri" panose="020F0502020204030204" pitchFamily="34" charset="0"/>
                <a:cs typeface="VladaRHSans Reg" charset="0"/>
              </a:rPr>
              <a:t>projekta</a:t>
            </a:r>
            <a:endParaRPr lang="hr-HR" sz="2200" dirty="0">
              <a:latin typeface="Calibri" panose="020F0502020204030204" pitchFamily="34" charset="0"/>
              <a:cs typeface="VladaRHSans Reg" charset="0"/>
            </a:endParaRPr>
          </a:p>
          <a:p>
            <a:pPr marL="342900" indent="-342900">
              <a:lnSpc>
                <a:spcPct val="100000"/>
              </a:lnSpc>
              <a:spcBef>
                <a:spcPts val="575"/>
              </a:spcBef>
              <a:buClr>
                <a:srgbClr val="B0CB1F"/>
              </a:buClr>
              <a:buFont typeface="Wingdings" pitchFamily="2" charset="2"/>
              <a:buChar char="§"/>
              <a:defRPr/>
            </a:pPr>
            <a:r>
              <a:rPr lang="hr-HR" sz="2200" dirty="0">
                <a:latin typeface="Calibri" panose="020F0502020204030204" pitchFamily="34" charset="0"/>
                <a:cs typeface="VladaRHSans Reg" charset="0"/>
              </a:rPr>
              <a:t>biti razumni, opravdani i u skladu s načelom odgovornog financijskog upravljanja, odnosno u skladu s načelima ekonomičnosti, učinkovitosti i djelotvornosti za postizanje rezultata, u skladu s tržišnim </a:t>
            </a:r>
            <a:r>
              <a:rPr lang="hr-HR" sz="2200" dirty="0" smtClean="0">
                <a:latin typeface="Calibri" panose="020F0502020204030204" pitchFamily="34" charset="0"/>
                <a:cs typeface="VladaRHSans Reg" charset="0"/>
              </a:rPr>
              <a:t>cijenama</a:t>
            </a:r>
            <a:endParaRPr lang="hr-HR" sz="2200" dirty="0">
              <a:latin typeface="Calibri" panose="020F0502020204030204" pitchFamily="34" charset="0"/>
              <a:cs typeface="VladaRHSans Reg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575"/>
              </a:spcBef>
              <a:buClr>
                <a:srgbClr val="B0CB1F"/>
              </a:buClr>
              <a:buFont typeface="Wingdings" pitchFamily="2" charset="2"/>
              <a:buChar char="§"/>
              <a:defRPr/>
            </a:pPr>
            <a:endParaRPr lang="hr-HR" sz="2200" dirty="0">
              <a:latin typeface="Calibri" panose="020F0502020204030204" pitchFamily="34" charset="0"/>
              <a:cs typeface="VladaRHSans Reg" charset="0"/>
            </a:endParaRPr>
          </a:p>
          <a:p>
            <a:pPr marL="342900" indent="-342900">
              <a:lnSpc>
                <a:spcPct val="100000"/>
              </a:lnSpc>
              <a:buClr>
                <a:srgbClr val="B0CB1F"/>
              </a:buClr>
              <a:buFont typeface="Wingdings" panose="05000000000000000000" pitchFamily="2" charset="2"/>
              <a:buChar char="§"/>
              <a:defRPr/>
            </a:pPr>
            <a:endParaRPr lang="hr-HR" sz="2000" dirty="0">
              <a:latin typeface="+mj-lt"/>
            </a:endParaRPr>
          </a:p>
          <a:p>
            <a:pPr marL="342900" indent="-342900">
              <a:lnSpc>
                <a:spcPct val="100000"/>
              </a:lnSpc>
              <a:buClr>
                <a:srgbClr val="B0CB1F"/>
              </a:buClr>
              <a:buFont typeface="Wingdings" panose="05000000000000000000" pitchFamily="2" charset="2"/>
              <a:buChar char="§"/>
              <a:defRPr/>
            </a:pPr>
            <a:endParaRPr lang="hr-HR" sz="2000" dirty="0" smtClean="0">
              <a:latin typeface="+mn-lt"/>
            </a:endParaRPr>
          </a:p>
          <a:p>
            <a:pPr marL="342900" indent="-342900">
              <a:lnSpc>
                <a:spcPct val="100000"/>
              </a:lnSpc>
              <a:buClr>
                <a:srgbClr val="B0CB1F"/>
              </a:buClr>
              <a:buFont typeface="Wingdings" panose="05000000000000000000" pitchFamily="2" charset="2"/>
              <a:buChar char="§"/>
              <a:defRPr/>
            </a:pPr>
            <a:endParaRPr lang="hr-HR" sz="2000" dirty="0">
              <a:latin typeface="+mn-lt"/>
            </a:endParaRPr>
          </a:p>
        </p:txBody>
      </p:sp>
      <p:sp>
        <p:nvSpPr>
          <p:cNvPr id="20484" name="Rezervirano mjesto broja slajda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BE968B42-6E0C-4F4B-9A48-46668884557E}" type="slidenum">
              <a:rPr lang="en-US" altLang="sr-Latn-RS" sz="1200" smtClean="0">
                <a:solidFill>
                  <a:schemeClr val="bg1"/>
                </a:solidFill>
                <a:latin typeface="VladaRHSans Reg" charset="0"/>
              </a:rPr>
              <a:pPr eaLnBrk="1" hangingPunct="1"/>
              <a:t>24</a:t>
            </a:fld>
            <a:endParaRPr lang="en-US" altLang="sr-Latn-RS" sz="1200" dirty="0" smtClean="0">
              <a:solidFill>
                <a:schemeClr val="bg1"/>
              </a:solidFill>
              <a:latin typeface="VladaRHSans Reg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9" y="114980"/>
            <a:ext cx="1757958" cy="743539"/>
          </a:xfrm>
          <a:prstGeom prst="rect">
            <a:avLst/>
          </a:prstGeom>
        </p:spPr>
      </p:pic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464130" y="269778"/>
            <a:ext cx="8099425" cy="529605"/>
          </a:xfrm>
        </p:spPr>
        <p:txBody>
          <a:bodyPr/>
          <a:lstStyle/>
          <a:p>
            <a:pPr algn="ctr"/>
            <a:r>
              <a:rPr lang="hr-HR" sz="2800" b="1" dirty="0" smtClean="0">
                <a:latin typeface="+mj-lt"/>
              </a:rPr>
              <a:t>Uvjeti prihvatljivosti izdataka</a:t>
            </a:r>
            <a:r>
              <a:rPr lang="hr-HR" sz="2800" b="1" dirty="0">
                <a:latin typeface="+mj-lt"/>
              </a:rPr>
              <a:t/>
            </a:r>
            <a:br>
              <a:rPr lang="hr-HR" sz="2800" b="1" dirty="0">
                <a:latin typeface="+mj-lt"/>
              </a:rPr>
            </a:br>
            <a:endParaRPr lang="hr-HR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929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41663" y="858519"/>
            <a:ext cx="8649788" cy="3312337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Clr>
                <a:srgbClr val="B0CB1F"/>
              </a:buClr>
              <a:buFont typeface="Wingdings" panose="05000000000000000000" pitchFamily="2" charset="2"/>
              <a:buChar char="§"/>
              <a:defRPr/>
            </a:pPr>
            <a:endParaRPr lang="hr-HR" sz="2000" dirty="0" smtClean="0">
              <a:latin typeface="Gill Sans MT" panose="020B0502020104020203" pitchFamily="34" charset="-18"/>
            </a:endParaRPr>
          </a:p>
          <a:p>
            <a:pPr marL="342900" indent="-342900">
              <a:lnSpc>
                <a:spcPct val="100000"/>
              </a:lnSpc>
              <a:buClr>
                <a:srgbClr val="B0CB1F"/>
              </a:buClr>
              <a:buFont typeface="Wingdings" panose="05000000000000000000" pitchFamily="2" charset="2"/>
              <a:buChar char="§"/>
              <a:defRPr/>
            </a:pPr>
            <a:r>
              <a:rPr lang="hr-HR" sz="2200" dirty="0">
                <a:latin typeface="Calibri" panose="020F0502020204030204" pitchFamily="34" charset="0"/>
                <a:cs typeface="VladaRHSans Reg" charset="0"/>
              </a:rPr>
              <a:t>biti usklađeni s pravilima financijskih ograničenja navedenih u </a:t>
            </a:r>
            <a:r>
              <a:rPr lang="hr-HR" sz="2200" dirty="0" smtClean="0">
                <a:latin typeface="Calibri" panose="020F0502020204030204" pitchFamily="34" charset="0"/>
                <a:cs typeface="VladaRHSans Reg" charset="0"/>
              </a:rPr>
              <a:t>poglavlju </a:t>
            </a:r>
            <a:r>
              <a:rPr lang="hr-HR" sz="2200" dirty="0">
                <a:latin typeface="Calibri" panose="020F0502020204030204" pitchFamily="34" charset="0"/>
                <a:cs typeface="VladaRHSans Reg" charset="0"/>
              </a:rPr>
              <a:t>1.6. </a:t>
            </a:r>
            <a:r>
              <a:rPr lang="hr-HR" sz="2200" dirty="0" err="1" smtClean="0">
                <a:latin typeface="Calibri" panose="020F0502020204030204" pitchFamily="34" charset="0"/>
                <a:cs typeface="VladaRHSans Reg" charset="0"/>
              </a:rPr>
              <a:t>UzP</a:t>
            </a:r>
            <a:endParaRPr lang="hr-HR" sz="2200" dirty="0">
              <a:latin typeface="Calibri" panose="020F0502020204030204" pitchFamily="34" charset="0"/>
              <a:cs typeface="VladaRHSans Reg" charset="0"/>
            </a:endParaRPr>
          </a:p>
          <a:p>
            <a:pPr marL="342900" indent="-342900">
              <a:lnSpc>
                <a:spcPct val="100000"/>
              </a:lnSpc>
              <a:buClr>
                <a:srgbClr val="B0CB1F"/>
              </a:buClr>
              <a:buFont typeface="Wingdings" panose="05000000000000000000" pitchFamily="2" charset="2"/>
              <a:buChar char="§"/>
              <a:defRPr/>
            </a:pPr>
            <a:r>
              <a:rPr lang="hr-HR" sz="2200" dirty="0">
                <a:latin typeface="Calibri" panose="020F0502020204030204" pitchFamily="34" charset="0"/>
                <a:cs typeface="VladaRHSans Reg" charset="0"/>
              </a:rPr>
              <a:t>biti u skladu s ograničenjima za posebne kategorije troškova  iz </a:t>
            </a:r>
            <a:r>
              <a:rPr lang="hr-HR" sz="2200" dirty="0" smtClean="0">
                <a:latin typeface="Calibri" panose="020F0502020204030204" pitchFamily="34" charset="0"/>
                <a:cs typeface="VladaRHSans Reg" charset="0"/>
              </a:rPr>
              <a:t>poglavlja </a:t>
            </a:r>
            <a:r>
              <a:rPr lang="hr-HR" sz="2200" dirty="0">
                <a:latin typeface="Calibri" panose="020F0502020204030204" pitchFamily="34" charset="0"/>
                <a:cs typeface="VladaRHSans Reg" charset="0"/>
              </a:rPr>
              <a:t>2.10. </a:t>
            </a:r>
            <a:r>
              <a:rPr lang="hr-HR" sz="2200" dirty="0" err="1">
                <a:latin typeface="Calibri" panose="020F0502020204030204" pitchFamily="34" charset="0"/>
                <a:cs typeface="VladaRHSans Reg" charset="0"/>
              </a:rPr>
              <a:t>UzP</a:t>
            </a:r>
            <a:r>
              <a:rPr lang="hr-HR" sz="2200" dirty="0">
                <a:latin typeface="Calibri" panose="020F0502020204030204" pitchFamily="34" charset="0"/>
                <a:cs typeface="VladaRHSans Reg" charset="0"/>
              </a:rPr>
              <a:t> (troškovi u vezi uvjeta informiranja i vidljivosti, nepredviđeni troškovi za radove),</a:t>
            </a:r>
          </a:p>
          <a:p>
            <a:pPr marL="342900" indent="-342900">
              <a:lnSpc>
                <a:spcPct val="100000"/>
              </a:lnSpc>
              <a:buClr>
                <a:srgbClr val="B0CB1F"/>
              </a:buClr>
              <a:buFont typeface="Wingdings" panose="05000000000000000000" pitchFamily="2" charset="2"/>
              <a:buChar char="§"/>
              <a:defRPr/>
            </a:pPr>
            <a:r>
              <a:rPr lang="hr-HR" sz="2200" dirty="0">
                <a:latin typeface="Calibri" panose="020F0502020204030204" pitchFamily="34" charset="0"/>
                <a:cs typeface="VladaRHSans Reg" charset="0"/>
              </a:rPr>
              <a:t>biti usklađeni s </a:t>
            </a:r>
            <a:r>
              <a:rPr lang="hr-HR" sz="2200" dirty="0" smtClean="0">
                <a:latin typeface="Calibri" panose="020F0502020204030204" pitchFamily="34" charset="0"/>
                <a:cs typeface="VladaRHSans Reg" charset="0"/>
              </a:rPr>
              <a:t>poglavljem </a:t>
            </a:r>
            <a:r>
              <a:rPr lang="hr-HR" sz="2200" dirty="0">
                <a:latin typeface="Calibri" panose="020F0502020204030204" pitchFamily="34" charset="0"/>
                <a:cs typeface="VladaRHSans Reg" charset="0"/>
              </a:rPr>
              <a:t>2.10. </a:t>
            </a:r>
            <a:r>
              <a:rPr lang="hr-HR" sz="2200" dirty="0" err="1">
                <a:latin typeface="Calibri" panose="020F0502020204030204" pitchFamily="34" charset="0"/>
                <a:cs typeface="VladaRHSans Reg" charset="0"/>
              </a:rPr>
              <a:t>UzP</a:t>
            </a:r>
            <a:r>
              <a:rPr lang="hr-HR" sz="2200" dirty="0">
                <a:latin typeface="Calibri" panose="020F0502020204030204" pitchFamily="34" charset="0"/>
                <a:cs typeface="VladaRHSans Reg" charset="0"/>
              </a:rPr>
              <a:t> (spadaju u prihvatljive kategorije troškova)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endParaRPr lang="hr-HR" sz="1800" dirty="0"/>
          </a:p>
          <a:p>
            <a:pPr algn="just">
              <a:lnSpc>
                <a:spcPct val="100000"/>
              </a:lnSpc>
              <a:spcBef>
                <a:spcPts val="575"/>
              </a:spcBef>
              <a:buClr>
                <a:srgbClr val="B0CB1F"/>
              </a:buClr>
              <a:defRPr/>
            </a:pPr>
            <a:endParaRPr lang="hr-HR" sz="2000" dirty="0" smtClean="0">
              <a:latin typeface="+mj-lt"/>
            </a:endParaRPr>
          </a:p>
          <a:p>
            <a:pPr marL="342900" indent="-342900">
              <a:lnSpc>
                <a:spcPct val="100000"/>
              </a:lnSpc>
              <a:buClr>
                <a:srgbClr val="B0CB1F"/>
              </a:buClr>
              <a:buFont typeface="Wingdings" panose="05000000000000000000" pitchFamily="2" charset="2"/>
              <a:buChar char="§"/>
              <a:defRPr/>
            </a:pPr>
            <a:endParaRPr lang="hr-HR" sz="2000" dirty="0">
              <a:latin typeface="+mj-lt"/>
            </a:endParaRPr>
          </a:p>
          <a:p>
            <a:pPr marL="342900" indent="-342900">
              <a:lnSpc>
                <a:spcPct val="100000"/>
              </a:lnSpc>
              <a:buClr>
                <a:srgbClr val="B0CB1F"/>
              </a:buClr>
              <a:buFont typeface="Wingdings" panose="05000000000000000000" pitchFamily="2" charset="2"/>
              <a:buChar char="§"/>
              <a:defRPr/>
            </a:pPr>
            <a:endParaRPr lang="hr-HR" sz="2000" dirty="0" smtClean="0">
              <a:latin typeface="+mn-lt"/>
            </a:endParaRPr>
          </a:p>
          <a:p>
            <a:pPr marL="342900" indent="-342900">
              <a:lnSpc>
                <a:spcPct val="100000"/>
              </a:lnSpc>
              <a:buClr>
                <a:srgbClr val="B0CB1F"/>
              </a:buClr>
              <a:buFont typeface="Wingdings" panose="05000000000000000000" pitchFamily="2" charset="2"/>
              <a:buChar char="§"/>
              <a:defRPr/>
            </a:pPr>
            <a:endParaRPr lang="hr-HR" sz="2000" dirty="0">
              <a:latin typeface="+mn-lt"/>
            </a:endParaRPr>
          </a:p>
        </p:txBody>
      </p:sp>
      <p:sp>
        <p:nvSpPr>
          <p:cNvPr id="20484" name="Rezervirano mjesto broja slajda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BE968B42-6E0C-4F4B-9A48-46668884557E}" type="slidenum">
              <a:rPr lang="en-US" altLang="sr-Latn-RS" sz="1200" smtClean="0">
                <a:solidFill>
                  <a:schemeClr val="bg1"/>
                </a:solidFill>
                <a:latin typeface="VladaRHSans Reg" charset="0"/>
              </a:rPr>
              <a:pPr eaLnBrk="1" hangingPunct="1"/>
              <a:t>25</a:t>
            </a:fld>
            <a:endParaRPr lang="en-US" altLang="sr-Latn-RS" sz="1200" dirty="0" smtClean="0">
              <a:solidFill>
                <a:schemeClr val="bg1"/>
              </a:solidFill>
              <a:latin typeface="VladaRHSans Reg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9" y="114980"/>
            <a:ext cx="1757958" cy="743539"/>
          </a:xfrm>
          <a:prstGeom prst="rect">
            <a:avLst/>
          </a:prstGeom>
        </p:spPr>
      </p:pic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464130" y="269778"/>
            <a:ext cx="8099425" cy="529605"/>
          </a:xfrm>
        </p:spPr>
        <p:txBody>
          <a:bodyPr/>
          <a:lstStyle/>
          <a:p>
            <a:pPr algn="ctr"/>
            <a:r>
              <a:rPr lang="hr-HR" sz="2800" b="1" dirty="0" smtClean="0">
                <a:latin typeface="+mj-lt"/>
              </a:rPr>
              <a:t>Uvjeti prihvatljivosti izdataka</a:t>
            </a:r>
            <a:r>
              <a:rPr lang="hr-HR" sz="2800" b="1" dirty="0">
                <a:latin typeface="+mj-lt"/>
              </a:rPr>
              <a:t/>
            </a:r>
            <a:br>
              <a:rPr lang="hr-HR" sz="2800" b="1" dirty="0">
                <a:latin typeface="+mj-lt"/>
              </a:rPr>
            </a:br>
            <a:endParaRPr lang="hr-HR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983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26967" y="866287"/>
            <a:ext cx="8627921" cy="4183457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B0CB1F"/>
              </a:buClr>
              <a:defRPr/>
            </a:pPr>
            <a:r>
              <a:rPr lang="hr-HR" sz="2000" b="1" i="1" dirty="0" smtClean="0">
                <a:latin typeface="+mn-lt"/>
                <a:ea typeface="SimHei" panose="02010609060101010101" pitchFamily="49" charset="-122"/>
              </a:rPr>
              <a:t>                                             </a:t>
            </a:r>
            <a:r>
              <a:rPr lang="hr-HR" b="1" i="1" dirty="0" err="1" smtClean="0">
                <a:latin typeface="+mn-lt"/>
                <a:ea typeface="SimHei" panose="02010609060101010101" pitchFamily="49" charset="-122"/>
              </a:rPr>
              <a:t>Reciklažna</a:t>
            </a:r>
            <a:r>
              <a:rPr lang="hr-HR" b="1" i="1" dirty="0" smtClean="0">
                <a:latin typeface="+mn-lt"/>
                <a:ea typeface="SimHei" panose="02010609060101010101" pitchFamily="49" charset="-122"/>
              </a:rPr>
              <a:t> </a:t>
            </a:r>
            <a:r>
              <a:rPr lang="hr-HR" b="1" i="1" dirty="0">
                <a:latin typeface="+mn-lt"/>
                <a:ea typeface="SimHei" panose="02010609060101010101" pitchFamily="49" charset="-122"/>
              </a:rPr>
              <a:t>dvorišta </a:t>
            </a:r>
            <a:r>
              <a:rPr lang="hr-HR" b="1" i="1" dirty="0" smtClean="0">
                <a:latin typeface="+mn-lt"/>
                <a:ea typeface="SimHei" panose="02010609060101010101" pitchFamily="49" charset="-122"/>
              </a:rPr>
              <a:t>– građevine</a:t>
            </a:r>
            <a:endParaRPr lang="hr-HR" dirty="0" smtClean="0">
              <a:latin typeface="+mn-lt"/>
            </a:endParaRPr>
          </a:p>
          <a:p>
            <a:pPr marL="342900" indent="-342900">
              <a:lnSpc>
                <a:spcPct val="100000"/>
              </a:lnSpc>
              <a:buClr>
                <a:srgbClr val="B0CB1F"/>
              </a:buClr>
              <a:buFont typeface="Wingdings" panose="05000000000000000000" pitchFamily="2" charset="2"/>
              <a:buChar char="§"/>
              <a:defRPr/>
            </a:pPr>
            <a:r>
              <a:rPr lang="vi-VN" sz="2000" dirty="0">
                <a:latin typeface="Calibri" panose="020F0502020204030204" pitchFamily="34" charset="0"/>
                <a:cs typeface="VladaRHSans Reg" charset="0"/>
              </a:rPr>
              <a:t>Troškovi građenja reciklažnog dvorišta </a:t>
            </a:r>
            <a:r>
              <a:rPr lang="vi-VN" sz="2000" dirty="0" smtClean="0">
                <a:latin typeface="Calibri" panose="020F0502020204030204" pitchFamily="34" charset="0"/>
                <a:cs typeface="VladaRHSans Reg" charset="0"/>
              </a:rPr>
              <a:t>koji </a:t>
            </a:r>
            <a:r>
              <a:rPr lang="vi-VN" sz="2000" dirty="0">
                <a:latin typeface="Calibri" panose="020F0502020204030204" pitchFamily="34" charset="0"/>
                <a:cs typeface="VladaRHSans Reg" charset="0"/>
              </a:rPr>
              <a:t>uključuju izvedbu građevinskih i dr</a:t>
            </a:r>
            <a:r>
              <a:rPr lang="hr-HR" sz="2000" dirty="0">
                <a:latin typeface="Calibri" panose="020F0502020204030204" pitchFamily="34" charset="0"/>
                <a:cs typeface="VladaRHSans Reg" charset="0"/>
              </a:rPr>
              <a:t>.</a:t>
            </a:r>
            <a:r>
              <a:rPr lang="vi-VN" sz="2000" dirty="0">
                <a:latin typeface="Calibri" panose="020F0502020204030204" pitchFamily="34" charset="0"/>
                <a:cs typeface="VladaRHSans Reg" charset="0"/>
              </a:rPr>
              <a:t> ra</a:t>
            </a:r>
            <a:r>
              <a:rPr lang="hr-HR" sz="2000" dirty="0" err="1">
                <a:latin typeface="Calibri" panose="020F0502020204030204" pitchFamily="34" charset="0"/>
                <a:cs typeface="VladaRHSans Reg" charset="0"/>
              </a:rPr>
              <a:t>dova</a:t>
            </a:r>
            <a:r>
              <a:rPr lang="hr-HR" sz="2000" dirty="0">
                <a:latin typeface="Calibri" panose="020F0502020204030204" pitchFamily="34" charset="0"/>
                <a:cs typeface="VladaRHSans Reg" charset="0"/>
              </a:rPr>
              <a:t> </a:t>
            </a:r>
            <a:r>
              <a:rPr lang="vi-VN" sz="2000" dirty="0">
                <a:latin typeface="Calibri" panose="020F0502020204030204" pitchFamily="34" charset="0"/>
                <a:cs typeface="VladaRHSans Reg" charset="0"/>
              </a:rPr>
              <a:t>(pripremnih, zemljanih, konstrukterskih, instalaterskih, završnih te ugradnja građevnih proizvoda, uređaja, opreme i postrojenja, provođenje potrebnih ispitivanja i izdavanje atesta, tehnički pregled te ishođenje uporabne dozvole</a:t>
            </a:r>
            <a:r>
              <a:rPr lang="vi-VN" sz="2000" dirty="0" smtClean="0">
                <a:latin typeface="Calibri" panose="020F0502020204030204" pitchFamily="34" charset="0"/>
                <a:cs typeface="VladaRHSans Reg" charset="0"/>
              </a:rPr>
              <a:t>)</a:t>
            </a:r>
            <a:r>
              <a:rPr lang="hr-HR" sz="2000" dirty="0" smtClean="0">
                <a:latin typeface="Calibri" panose="020F0502020204030204" pitchFamily="34" charset="0"/>
                <a:cs typeface="VladaRHSans Reg" charset="0"/>
              </a:rPr>
              <a:t>, nepredviđeni radovi do 10% vrijednosti radova</a:t>
            </a:r>
            <a:endParaRPr lang="vi-VN" sz="2000" dirty="0">
              <a:latin typeface="Calibri" panose="020F0502020204030204" pitchFamily="34" charset="0"/>
              <a:cs typeface="VladaRHSans Reg" charset="0"/>
            </a:endParaRPr>
          </a:p>
          <a:p>
            <a:pPr marL="342900" indent="-342900">
              <a:lnSpc>
                <a:spcPct val="100000"/>
              </a:lnSpc>
              <a:buClr>
                <a:srgbClr val="B0CB1F"/>
              </a:buClr>
              <a:buFont typeface="Wingdings" panose="05000000000000000000" pitchFamily="2" charset="2"/>
              <a:buChar char="§"/>
              <a:defRPr/>
            </a:pPr>
            <a:r>
              <a:rPr lang="vi-VN" sz="2000" dirty="0">
                <a:latin typeface="Calibri" panose="020F0502020204030204" pitchFamily="34" charset="0"/>
                <a:cs typeface="VladaRHSans Reg" charset="0"/>
              </a:rPr>
              <a:t>Troškovi nabave i ugradnje informatičke i uredske opreme te opreme za potrebe rada reciklažnog </a:t>
            </a:r>
            <a:r>
              <a:rPr lang="vi-VN" sz="2000" dirty="0" smtClean="0">
                <a:latin typeface="Calibri" panose="020F0502020204030204" pitchFamily="34" charset="0"/>
                <a:cs typeface="VladaRHSans Reg" charset="0"/>
              </a:rPr>
              <a:t>dvorišta</a:t>
            </a:r>
          </a:p>
          <a:p>
            <a:pPr marL="342900" indent="-342900">
              <a:lnSpc>
                <a:spcPct val="100000"/>
              </a:lnSpc>
              <a:buClr>
                <a:srgbClr val="B0CB1F"/>
              </a:buClr>
              <a:buFont typeface="Wingdings" panose="05000000000000000000" pitchFamily="2" charset="2"/>
              <a:buChar char="§"/>
              <a:defRPr/>
            </a:pPr>
            <a:r>
              <a:rPr lang="vi-VN" sz="2000" dirty="0">
                <a:latin typeface="Calibri" panose="020F0502020204030204" pitchFamily="34" charset="0"/>
                <a:cs typeface="VladaRHSans Reg" charset="0"/>
              </a:rPr>
              <a:t>Troškovi izrade gradilišne i druge dokumentacije za provedbu projekta (elaborat iskolčenja</a:t>
            </a:r>
            <a:r>
              <a:rPr lang="hr-HR" sz="2000" dirty="0">
                <a:latin typeface="Calibri" panose="020F0502020204030204" pitchFamily="34" charset="0"/>
                <a:cs typeface="VladaRHSans Reg" charset="0"/>
              </a:rPr>
              <a:t>/</a:t>
            </a:r>
            <a:r>
              <a:rPr lang="vi-VN" sz="2000" dirty="0">
                <a:latin typeface="Calibri" panose="020F0502020204030204" pitchFamily="34" charset="0"/>
                <a:cs typeface="VladaRHSans Reg" charset="0"/>
              </a:rPr>
              <a:t>izvedenog stanja, razni atesti i upute za korištenje te drugo) kao i za ishođenje uporabne dozvole, a čija je izrada započela nakon sklapanja </a:t>
            </a:r>
            <a:r>
              <a:rPr lang="vi-VN" sz="2000" dirty="0" smtClean="0">
                <a:latin typeface="Calibri" panose="020F0502020204030204" pitchFamily="34" charset="0"/>
                <a:cs typeface="VladaRHSans Reg" charset="0"/>
              </a:rPr>
              <a:t>Ugovora</a:t>
            </a:r>
            <a:endParaRPr lang="vi-VN" sz="2000" dirty="0">
              <a:latin typeface="Calibri" panose="020F0502020204030204" pitchFamily="34" charset="0"/>
              <a:cs typeface="VladaRHSans Reg" charset="0"/>
            </a:endParaRPr>
          </a:p>
          <a:p>
            <a:pPr marL="342900" indent="-342900">
              <a:lnSpc>
                <a:spcPct val="100000"/>
              </a:lnSpc>
              <a:buClr>
                <a:srgbClr val="B0CB1F"/>
              </a:buClr>
              <a:buFont typeface="Wingdings" panose="05000000000000000000" pitchFamily="2" charset="2"/>
              <a:buChar char="§"/>
              <a:defRPr/>
            </a:pPr>
            <a:endParaRPr lang="hr-HR" sz="2000" dirty="0" smtClean="0">
              <a:latin typeface="+mn-lt"/>
            </a:endParaRPr>
          </a:p>
          <a:p>
            <a:pPr marL="342900" indent="-342900">
              <a:lnSpc>
                <a:spcPct val="100000"/>
              </a:lnSpc>
              <a:buClr>
                <a:srgbClr val="B0CB1F"/>
              </a:buClr>
              <a:buFont typeface="Wingdings" panose="05000000000000000000" pitchFamily="2" charset="2"/>
              <a:buChar char="§"/>
              <a:defRPr/>
            </a:pPr>
            <a:endParaRPr lang="hr-HR" sz="2000" dirty="0" smtClean="0">
              <a:latin typeface="+mn-lt"/>
            </a:endParaRPr>
          </a:p>
          <a:p>
            <a:pPr marL="342900" indent="-342900">
              <a:lnSpc>
                <a:spcPct val="100000"/>
              </a:lnSpc>
              <a:buClr>
                <a:srgbClr val="B0CB1F"/>
              </a:buClr>
              <a:buFont typeface="Wingdings" panose="05000000000000000000" pitchFamily="2" charset="2"/>
              <a:buChar char="§"/>
              <a:defRPr/>
            </a:pPr>
            <a:endParaRPr lang="hr-HR" sz="2000" dirty="0">
              <a:latin typeface="+mn-lt"/>
            </a:endParaRPr>
          </a:p>
        </p:txBody>
      </p:sp>
      <p:sp>
        <p:nvSpPr>
          <p:cNvPr id="20484" name="Rezervirano mjesto broja slajda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BE968B42-6E0C-4F4B-9A48-46668884557E}" type="slidenum">
              <a:rPr lang="en-US" altLang="sr-Latn-RS" sz="1200" smtClean="0">
                <a:solidFill>
                  <a:schemeClr val="bg1"/>
                </a:solidFill>
                <a:latin typeface="VladaRHSans Reg" charset="0"/>
              </a:rPr>
              <a:pPr eaLnBrk="1" hangingPunct="1"/>
              <a:t>26</a:t>
            </a:fld>
            <a:endParaRPr lang="en-US" altLang="sr-Latn-RS" sz="1200" dirty="0" smtClean="0">
              <a:solidFill>
                <a:schemeClr val="bg1"/>
              </a:solidFill>
              <a:latin typeface="VladaRHSans Reg" charset="0"/>
            </a:endParaRPr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1384663" y="225831"/>
            <a:ext cx="6731726" cy="529605"/>
          </a:xfrm>
        </p:spPr>
        <p:txBody>
          <a:bodyPr/>
          <a:lstStyle/>
          <a:p>
            <a:pPr algn="ctr"/>
            <a:r>
              <a:rPr lang="hr-HR" sz="2800" b="1" dirty="0" smtClean="0">
                <a:latin typeface="+mj-lt"/>
              </a:rPr>
              <a:t>Prihvatljive kategorije troškova</a:t>
            </a:r>
            <a:endParaRPr lang="hr-HR" sz="2800" b="1" dirty="0">
              <a:latin typeface="+mj-lt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9" y="114980"/>
            <a:ext cx="1757958" cy="74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3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26967" y="866287"/>
            <a:ext cx="8411935" cy="4183457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B0CB1F"/>
              </a:buClr>
              <a:defRPr/>
            </a:pPr>
            <a:r>
              <a:rPr lang="hr-HR" sz="2000" b="1" i="1" dirty="0" smtClean="0">
                <a:latin typeface="+mn-lt"/>
                <a:ea typeface="SimHei" panose="02010609060101010101" pitchFamily="49" charset="-122"/>
              </a:rPr>
              <a:t>                                             </a:t>
            </a:r>
            <a:r>
              <a:rPr lang="hr-HR" b="1" i="1" dirty="0" err="1" smtClean="0">
                <a:latin typeface="+mn-lt"/>
                <a:ea typeface="SimHei" panose="02010609060101010101" pitchFamily="49" charset="-122"/>
              </a:rPr>
              <a:t>Reciklažna</a:t>
            </a:r>
            <a:r>
              <a:rPr lang="hr-HR" b="1" i="1" dirty="0" smtClean="0">
                <a:latin typeface="+mn-lt"/>
                <a:ea typeface="SimHei" panose="02010609060101010101" pitchFamily="49" charset="-122"/>
              </a:rPr>
              <a:t> </a:t>
            </a:r>
            <a:r>
              <a:rPr lang="hr-HR" b="1" i="1" dirty="0">
                <a:latin typeface="+mn-lt"/>
                <a:ea typeface="SimHei" panose="02010609060101010101" pitchFamily="49" charset="-122"/>
              </a:rPr>
              <a:t>dvorišta </a:t>
            </a:r>
            <a:r>
              <a:rPr lang="hr-HR" b="1" i="1" dirty="0" smtClean="0">
                <a:latin typeface="+mn-lt"/>
                <a:ea typeface="SimHei" panose="02010609060101010101" pitchFamily="49" charset="-122"/>
              </a:rPr>
              <a:t>– građevine</a:t>
            </a:r>
            <a:endParaRPr lang="hr-HR" dirty="0" smtClean="0">
              <a:latin typeface="+mn-lt"/>
            </a:endParaRPr>
          </a:p>
          <a:p>
            <a:pPr marL="342900" indent="-342900">
              <a:lnSpc>
                <a:spcPct val="100000"/>
              </a:lnSpc>
              <a:buClr>
                <a:srgbClr val="B0CB1F"/>
              </a:buClr>
              <a:buFont typeface="Wingdings" panose="05000000000000000000" pitchFamily="2" charset="2"/>
              <a:buChar char="§"/>
              <a:defRPr/>
            </a:pPr>
            <a:r>
              <a:rPr lang="vi-VN" sz="2000" dirty="0" smtClean="0">
                <a:latin typeface="Calibri" panose="020F0502020204030204" pitchFamily="34" charset="0"/>
                <a:cs typeface="VladaRHSans Reg" charset="0"/>
              </a:rPr>
              <a:t>Troškovi </a:t>
            </a:r>
            <a:r>
              <a:rPr lang="vi-VN" sz="2000" dirty="0">
                <a:latin typeface="Calibri" panose="020F0502020204030204" pitchFamily="34" charset="0"/>
                <a:cs typeface="VladaRHSans Reg" charset="0"/>
              </a:rPr>
              <a:t>rekonstrukcije ili izgradnje pristupnih cesta, </a:t>
            </a:r>
            <a:r>
              <a:rPr lang="vi-VN" sz="2000" dirty="0" smtClean="0">
                <a:latin typeface="Calibri" panose="020F0502020204030204" pitchFamily="34" charset="0"/>
                <a:cs typeface="VladaRHSans Reg" charset="0"/>
              </a:rPr>
              <a:t>koje </a:t>
            </a:r>
            <a:r>
              <a:rPr lang="vi-VN" sz="2000" dirty="0">
                <a:latin typeface="Calibri" panose="020F0502020204030204" pitchFamily="34" charset="0"/>
                <a:cs typeface="VladaRHSans Reg" charset="0"/>
              </a:rPr>
              <a:t>nisu javna cesta, s </a:t>
            </a:r>
            <a:r>
              <a:rPr lang="vi-VN" sz="2000" dirty="0" smtClean="0">
                <a:latin typeface="Calibri" panose="020F0502020204030204" pitchFamily="34" charset="0"/>
                <a:cs typeface="VladaRHSans Reg" charset="0"/>
              </a:rPr>
              <a:t>vertikalnom </a:t>
            </a:r>
            <a:r>
              <a:rPr lang="vi-VN" sz="2000" dirty="0">
                <a:latin typeface="Calibri" panose="020F0502020204030204" pitchFamily="34" charset="0"/>
                <a:cs typeface="VladaRHSans Reg" charset="0"/>
              </a:rPr>
              <a:t>i horizontalnom signalizacijom (cesta mora biti isključivo za potrebe pristupa </a:t>
            </a:r>
            <a:r>
              <a:rPr lang="hr-HR" sz="2000" dirty="0" smtClean="0">
                <a:latin typeface="Calibri" panose="020F0502020204030204" pitchFamily="34" charset="0"/>
                <a:cs typeface="VladaRHSans Reg" charset="0"/>
              </a:rPr>
              <a:t>RD </a:t>
            </a:r>
            <a:r>
              <a:rPr lang="vi-VN" sz="2000" dirty="0" smtClean="0">
                <a:latin typeface="Calibri" panose="020F0502020204030204" pitchFamily="34" charset="0"/>
                <a:cs typeface="VladaRHSans Reg" charset="0"/>
              </a:rPr>
              <a:t>koje </a:t>
            </a:r>
            <a:r>
              <a:rPr lang="vi-VN" sz="2000" dirty="0">
                <a:latin typeface="Calibri" panose="020F0502020204030204" pitchFamily="34" charset="0"/>
                <a:cs typeface="VladaRHSans Reg" charset="0"/>
              </a:rPr>
              <a:t>je predmet projektnog prijedloga</a:t>
            </a:r>
            <a:r>
              <a:rPr lang="vi-VN" sz="2000" dirty="0" smtClean="0">
                <a:latin typeface="Calibri" panose="020F0502020204030204" pitchFamily="34" charset="0"/>
                <a:cs typeface="VladaRHSans Reg" charset="0"/>
              </a:rPr>
              <a:t>)</a:t>
            </a:r>
            <a:endParaRPr lang="vi-VN" sz="2000" dirty="0">
              <a:latin typeface="Calibri" panose="020F0502020204030204" pitchFamily="34" charset="0"/>
              <a:cs typeface="VladaRHSans Reg" charset="0"/>
            </a:endParaRPr>
          </a:p>
          <a:p>
            <a:pPr marL="342900" indent="-342900">
              <a:lnSpc>
                <a:spcPct val="100000"/>
              </a:lnSpc>
              <a:buClr>
                <a:srgbClr val="B0CB1F"/>
              </a:buClr>
              <a:buFont typeface="Wingdings" panose="05000000000000000000" pitchFamily="2" charset="2"/>
              <a:buChar char="§"/>
              <a:defRPr/>
            </a:pPr>
            <a:r>
              <a:rPr lang="vi-VN" sz="2000" dirty="0" smtClean="0">
                <a:latin typeface="Calibri" panose="020F0502020204030204" pitchFamily="34" charset="0"/>
                <a:cs typeface="VladaRHSans Reg" charset="0"/>
              </a:rPr>
              <a:t>Troškovi </a:t>
            </a:r>
            <a:r>
              <a:rPr lang="vi-VN" sz="2000" dirty="0">
                <a:latin typeface="Calibri" panose="020F0502020204030204" pitchFamily="34" charset="0"/>
                <a:cs typeface="VladaRHSans Reg" charset="0"/>
              </a:rPr>
              <a:t>izvedbe priključenja na komunalnu, telekomunikacijsku i električnu infrastrukturu unutar i izvan područja zahvata građenja </a:t>
            </a:r>
            <a:r>
              <a:rPr lang="hr-HR" sz="2000" dirty="0" smtClean="0">
                <a:latin typeface="Calibri" panose="020F0502020204030204" pitchFamily="34" charset="0"/>
                <a:cs typeface="VladaRHSans Reg" charset="0"/>
              </a:rPr>
              <a:t>RD</a:t>
            </a:r>
          </a:p>
          <a:p>
            <a:pPr marL="342900" indent="-342900">
              <a:lnSpc>
                <a:spcPct val="100000"/>
              </a:lnSpc>
              <a:buClr>
                <a:srgbClr val="B0CB1F"/>
              </a:buClr>
              <a:buFont typeface="Wingdings" panose="05000000000000000000" pitchFamily="2" charset="2"/>
              <a:buChar char="§"/>
              <a:defRPr/>
            </a:pPr>
            <a:r>
              <a:rPr lang="vi-VN" sz="2000" dirty="0" smtClean="0">
                <a:latin typeface="Calibri" panose="020F0502020204030204" pitchFamily="34" charset="0"/>
                <a:cs typeface="VladaRHSans Reg" charset="0"/>
              </a:rPr>
              <a:t>Troškovi uspostave kutka za ponovnu uporabu proizvoda unutar </a:t>
            </a:r>
            <a:r>
              <a:rPr lang="hr-HR" sz="2000" dirty="0" err="1" smtClean="0">
                <a:latin typeface="Calibri" panose="020F0502020204030204" pitchFamily="34" charset="0"/>
                <a:cs typeface="VladaRHSans Reg" charset="0"/>
              </a:rPr>
              <a:t>reciklažnog</a:t>
            </a:r>
            <a:r>
              <a:rPr lang="hr-HR" sz="2000" dirty="0" smtClean="0">
                <a:latin typeface="Calibri" panose="020F0502020204030204" pitchFamily="34" charset="0"/>
                <a:cs typeface="VladaRHSans Reg" charset="0"/>
              </a:rPr>
              <a:t> dvorišta</a:t>
            </a:r>
          </a:p>
          <a:p>
            <a:pPr marL="342900" indent="-342900">
              <a:lnSpc>
                <a:spcPct val="100000"/>
              </a:lnSpc>
              <a:buClr>
                <a:srgbClr val="B0CB1F"/>
              </a:buClr>
              <a:buFont typeface="Wingdings" panose="05000000000000000000" pitchFamily="2" charset="2"/>
              <a:buChar char="§"/>
              <a:defRPr/>
            </a:pPr>
            <a:r>
              <a:rPr lang="vi-VN" sz="2000" dirty="0">
                <a:latin typeface="Calibri" panose="020F0502020204030204" pitchFamily="34" charset="0"/>
                <a:cs typeface="VladaRHSans Reg" charset="0"/>
              </a:rPr>
              <a:t>Troškovi usluge stručnog nadzora građenja, projektantskog nadzora i koordinatora zaštite na radu u fazi izvođenja radova (koordinator II</a:t>
            </a:r>
            <a:r>
              <a:rPr lang="vi-VN" sz="2000" dirty="0" smtClean="0">
                <a:latin typeface="Calibri" panose="020F0502020204030204" pitchFamily="34" charset="0"/>
                <a:cs typeface="VladaRHSans Reg" charset="0"/>
              </a:rPr>
              <a:t>)</a:t>
            </a:r>
            <a:endParaRPr lang="vi-VN" sz="2000" dirty="0">
              <a:latin typeface="Calibri" panose="020F0502020204030204" pitchFamily="34" charset="0"/>
              <a:cs typeface="VladaRHSans Reg" charset="0"/>
            </a:endParaRPr>
          </a:p>
          <a:p>
            <a:pPr marL="342900" indent="-342900">
              <a:lnSpc>
                <a:spcPct val="100000"/>
              </a:lnSpc>
              <a:buClr>
                <a:srgbClr val="B0CB1F"/>
              </a:buClr>
              <a:buFont typeface="Wingdings" panose="05000000000000000000" pitchFamily="2" charset="2"/>
              <a:buChar char="§"/>
              <a:defRPr/>
            </a:pPr>
            <a:endParaRPr lang="hr-HR" sz="2000" dirty="0" smtClean="0">
              <a:latin typeface="Calibri" panose="020F0502020204030204" pitchFamily="34" charset="0"/>
              <a:cs typeface="VladaRHSans Reg" charset="0"/>
            </a:endParaRPr>
          </a:p>
          <a:p>
            <a:pPr marL="342900" indent="-342900">
              <a:lnSpc>
                <a:spcPct val="100000"/>
              </a:lnSpc>
              <a:buClr>
                <a:srgbClr val="B0CB1F"/>
              </a:buClr>
              <a:buFont typeface="Wingdings" panose="05000000000000000000" pitchFamily="2" charset="2"/>
              <a:buChar char="§"/>
              <a:defRPr/>
            </a:pPr>
            <a:endParaRPr lang="vi-VN" sz="2000" dirty="0" smtClean="0">
              <a:latin typeface="Calibri" panose="020F0502020204030204" pitchFamily="34" charset="0"/>
              <a:cs typeface="VladaRHSans Reg" charset="0"/>
            </a:endParaRPr>
          </a:p>
          <a:p>
            <a:pPr marL="342900" indent="-342900">
              <a:lnSpc>
                <a:spcPct val="100000"/>
              </a:lnSpc>
              <a:buClr>
                <a:srgbClr val="B0CB1F"/>
              </a:buClr>
              <a:buFont typeface="Wingdings" panose="05000000000000000000" pitchFamily="2" charset="2"/>
              <a:buChar char="§"/>
              <a:defRPr/>
            </a:pPr>
            <a:endParaRPr lang="hr-HR" sz="2000" dirty="0" smtClean="0">
              <a:latin typeface="+mn-lt"/>
            </a:endParaRPr>
          </a:p>
          <a:p>
            <a:pPr marL="342900" indent="-342900">
              <a:lnSpc>
                <a:spcPct val="100000"/>
              </a:lnSpc>
              <a:buClr>
                <a:srgbClr val="B0CB1F"/>
              </a:buClr>
              <a:buFont typeface="Wingdings" panose="05000000000000000000" pitchFamily="2" charset="2"/>
              <a:buChar char="§"/>
              <a:defRPr/>
            </a:pPr>
            <a:endParaRPr lang="hr-HR" sz="2000" dirty="0" smtClean="0">
              <a:latin typeface="+mn-lt"/>
            </a:endParaRPr>
          </a:p>
          <a:p>
            <a:pPr marL="342900" indent="-342900">
              <a:lnSpc>
                <a:spcPct val="100000"/>
              </a:lnSpc>
              <a:buClr>
                <a:srgbClr val="B0CB1F"/>
              </a:buClr>
              <a:buFont typeface="Wingdings" panose="05000000000000000000" pitchFamily="2" charset="2"/>
              <a:buChar char="§"/>
              <a:defRPr/>
            </a:pPr>
            <a:endParaRPr lang="hr-HR" sz="2000" dirty="0">
              <a:latin typeface="+mn-lt"/>
            </a:endParaRPr>
          </a:p>
        </p:txBody>
      </p:sp>
      <p:sp>
        <p:nvSpPr>
          <p:cNvPr id="20484" name="Rezervirano mjesto broja slajda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BE968B42-6E0C-4F4B-9A48-46668884557E}" type="slidenum">
              <a:rPr lang="en-US" altLang="sr-Latn-RS" sz="1200" smtClean="0">
                <a:solidFill>
                  <a:schemeClr val="bg1"/>
                </a:solidFill>
                <a:latin typeface="VladaRHSans Reg" charset="0"/>
              </a:rPr>
              <a:pPr eaLnBrk="1" hangingPunct="1"/>
              <a:t>27</a:t>
            </a:fld>
            <a:endParaRPr lang="en-US" altLang="sr-Latn-RS" sz="1200" dirty="0" smtClean="0">
              <a:solidFill>
                <a:schemeClr val="bg1"/>
              </a:solidFill>
              <a:latin typeface="VladaRHSans Reg" charset="0"/>
            </a:endParaRPr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1384663" y="225831"/>
            <a:ext cx="6731726" cy="529605"/>
          </a:xfrm>
        </p:spPr>
        <p:txBody>
          <a:bodyPr/>
          <a:lstStyle/>
          <a:p>
            <a:pPr algn="ctr"/>
            <a:r>
              <a:rPr lang="hr-HR" sz="2800" b="1" dirty="0" smtClean="0">
                <a:latin typeface="+mj-lt"/>
              </a:rPr>
              <a:t>Prihvatljive kategorije troškova</a:t>
            </a:r>
            <a:endParaRPr lang="hr-HR" sz="2800" b="1" dirty="0">
              <a:latin typeface="+mj-lt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9" y="114980"/>
            <a:ext cx="1757958" cy="74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28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26967" y="866287"/>
            <a:ext cx="8411935" cy="4183457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B0CB1F"/>
              </a:buClr>
              <a:defRPr/>
            </a:pPr>
            <a:r>
              <a:rPr lang="hr-HR" sz="2000" b="1" i="1" dirty="0" smtClean="0">
                <a:latin typeface="+mn-lt"/>
                <a:ea typeface="SimHei" panose="02010609060101010101" pitchFamily="49" charset="-122"/>
              </a:rPr>
              <a:t>                                             </a:t>
            </a:r>
            <a:r>
              <a:rPr lang="hr-HR" b="1" i="1" dirty="0" err="1" smtClean="0">
                <a:latin typeface="+mn-lt"/>
                <a:ea typeface="SimHei" panose="02010609060101010101" pitchFamily="49" charset="-122"/>
              </a:rPr>
              <a:t>Reciklažna</a:t>
            </a:r>
            <a:r>
              <a:rPr lang="hr-HR" b="1" i="1" dirty="0" smtClean="0">
                <a:latin typeface="+mn-lt"/>
                <a:ea typeface="SimHei" panose="02010609060101010101" pitchFamily="49" charset="-122"/>
              </a:rPr>
              <a:t> </a:t>
            </a:r>
            <a:r>
              <a:rPr lang="hr-HR" b="1" i="1" dirty="0">
                <a:latin typeface="+mn-lt"/>
                <a:ea typeface="SimHei" panose="02010609060101010101" pitchFamily="49" charset="-122"/>
              </a:rPr>
              <a:t>dvorišta </a:t>
            </a:r>
            <a:r>
              <a:rPr lang="hr-HR" b="1" i="1" dirty="0" smtClean="0">
                <a:latin typeface="+mn-lt"/>
                <a:ea typeface="SimHei" panose="02010609060101010101" pitchFamily="49" charset="-122"/>
              </a:rPr>
              <a:t>– građevine</a:t>
            </a:r>
            <a:endParaRPr lang="hr-HR" dirty="0" smtClean="0">
              <a:latin typeface="+mn-lt"/>
            </a:endParaRPr>
          </a:p>
          <a:p>
            <a:pPr marL="342900" indent="-342900">
              <a:lnSpc>
                <a:spcPct val="100000"/>
              </a:lnSpc>
              <a:buClr>
                <a:srgbClr val="B0CB1F"/>
              </a:buClr>
              <a:buFont typeface="Wingdings" panose="05000000000000000000" pitchFamily="2" charset="2"/>
              <a:buChar char="§"/>
              <a:defRPr/>
            </a:pPr>
            <a:r>
              <a:rPr lang="vi-VN" sz="2000" dirty="0" smtClean="0">
                <a:latin typeface="Calibri" panose="020F0502020204030204" pitchFamily="34" charset="0"/>
                <a:cs typeface="VladaRHSans Reg" charset="0"/>
              </a:rPr>
              <a:t>Troškovi </a:t>
            </a:r>
            <a:r>
              <a:rPr lang="vi-VN" sz="2000" dirty="0">
                <a:latin typeface="Calibri" panose="020F0502020204030204" pitchFamily="34" charset="0"/>
                <a:cs typeface="VladaRHSans Reg" charset="0"/>
              </a:rPr>
              <a:t>aktivnosti vezane uz pripremu i provođenje postupaka javne nabave radova, usluga i roba u svrhu uspostave </a:t>
            </a:r>
            <a:r>
              <a:rPr lang="hr-HR" sz="2000" dirty="0" smtClean="0">
                <a:latin typeface="Calibri" panose="020F0502020204030204" pitchFamily="34" charset="0"/>
                <a:cs typeface="VladaRHSans Reg" charset="0"/>
              </a:rPr>
              <a:t>RD, troškovi  </a:t>
            </a:r>
            <a:r>
              <a:rPr lang="vi-VN" sz="2000" dirty="0">
                <a:latin typeface="Calibri" panose="020F0502020204030204" pitchFamily="34" charset="0"/>
                <a:cs typeface="VladaRHSans Reg" charset="0"/>
              </a:rPr>
              <a:t>naknada za objavu obavijesti javne nabave u </a:t>
            </a:r>
            <a:r>
              <a:rPr lang="hr-HR" sz="2000" dirty="0" smtClean="0">
                <a:latin typeface="Calibri" panose="020F0502020204030204" pitchFamily="34" charset="0"/>
                <a:cs typeface="VladaRHSans Reg" charset="0"/>
              </a:rPr>
              <a:t>EOJN</a:t>
            </a:r>
            <a:r>
              <a:rPr lang="vi-VN" sz="2000" dirty="0" smtClean="0">
                <a:latin typeface="Calibri" panose="020F0502020204030204" pitchFamily="34" charset="0"/>
                <a:cs typeface="VladaRHSans Reg" charset="0"/>
              </a:rPr>
              <a:t> </a:t>
            </a:r>
            <a:r>
              <a:rPr lang="vi-VN" sz="2000" dirty="0">
                <a:latin typeface="Calibri" panose="020F0502020204030204" pitchFamily="34" charset="0"/>
                <a:cs typeface="VladaRHSans Reg" charset="0"/>
              </a:rPr>
              <a:t>RH</a:t>
            </a:r>
            <a:r>
              <a:rPr lang="hr-HR" sz="2000" dirty="0">
                <a:latin typeface="Calibri" panose="020F0502020204030204" pitchFamily="34" charset="0"/>
                <a:cs typeface="VladaRHSans Reg" charset="0"/>
              </a:rPr>
              <a:t>,</a:t>
            </a:r>
            <a:r>
              <a:rPr lang="vi-VN" sz="2000" dirty="0">
                <a:latin typeface="Calibri" panose="020F0502020204030204" pitchFamily="34" charset="0"/>
                <a:cs typeface="VladaRHSans Reg" charset="0"/>
              </a:rPr>
              <a:t> naknada za priključke za struju, komunalne, vodne i druge naknade</a:t>
            </a:r>
            <a:r>
              <a:rPr lang="hr-HR" sz="2000" dirty="0">
                <a:latin typeface="Calibri" panose="020F0502020204030204" pitchFamily="34" charset="0"/>
                <a:cs typeface="VladaRHSans Reg" charset="0"/>
              </a:rPr>
              <a:t> te t</a:t>
            </a:r>
            <a:r>
              <a:rPr lang="vi-VN" sz="2000" dirty="0">
                <a:latin typeface="Calibri" panose="020F0502020204030204" pitchFamily="34" charset="0"/>
                <a:cs typeface="VladaRHSans Reg" charset="0"/>
              </a:rPr>
              <a:t>roškovi pristojbe za izdavanje uporabne </a:t>
            </a:r>
            <a:r>
              <a:rPr lang="vi-VN" sz="2000" dirty="0" smtClean="0">
                <a:latin typeface="Calibri" panose="020F0502020204030204" pitchFamily="34" charset="0"/>
                <a:cs typeface="VladaRHSans Reg" charset="0"/>
              </a:rPr>
              <a:t>dozvole</a:t>
            </a:r>
            <a:endParaRPr lang="vi-VN" sz="2000" dirty="0">
              <a:latin typeface="Calibri" panose="020F0502020204030204" pitchFamily="34" charset="0"/>
              <a:cs typeface="VladaRHSans Reg" charset="0"/>
            </a:endParaRPr>
          </a:p>
          <a:p>
            <a:pPr marL="342900" indent="-342900">
              <a:lnSpc>
                <a:spcPct val="100000"/>
              </a:lnSpc>
              <a:buClr>
                <a:srgbClr val="B0CB1F"/>
              </a:buClr>
              <a:buFont typeface="Wingdings" panose="05000000000000000000" pitchFamily="2" charset="2"/>
              <a:buChar char="§"/>
              <a:defRPr/>
            </a:pPr>
            <a:r>
              <a:rPr lang="vi-VN" sz="2000" dirty="0" smtClean="0">
                <a:latin typeface="Calibri" panose="020F0502020204030204" pitchFamily="34" charset="0"/>
                <a:cs typeface="VladaRHSans Reg" charset="0"/>
              </a:rPr>
              <a:t>Troškovi </a:t>
            </a:r>
            <a:r>
              <a:rPr lang="vi-VN" sz="2000" dirty="0">
                <a:latin typeface="Calibri" panose="020F0502020204030204" pitchFamily="34" charset="0"/>
                <a:cs typeface="VladaRHSans Reg" charset="0"/>
              </a:rPr>
              <a:t>upravljanja kao troškovi savjetodavnih usluga koje pružaju vanjski </a:t>
            </a:r>
            <a:r>
              <a:rPr lang="vi-VN" sz="2000" dirty="0" smtClean="0">
                <a:latin typeface="Calibri" panose="020F0502020204030204" pitchFamily="34" charset="0"/>
                <a:cs typeface="VladaRHSans Reg" charset="0"/>
              </a:rPr>
              <a:t>konzultanti</a:t>
            </a:r>
            <a:r>
              <a:rPr lang="hr-HR" sz="2000" dirty="0">
                <a:latin typeface="Calibri" panose="020F0502020204030204" pitchFamily="34" charset="0"/>
                <a:cs typeface="VladaRHSans Reg" charset="0"/>
              </a:rPr>
              <a:t> </a:t>
            </a:r>
            <a:r>
              <a:rPr lang="hr-HR" sz="2000" dirty="0" smtClean="0">
                <a:latin typeface="Calibri" panose="020F0502020204030204" pitchFamily="34" charset="0"/>
                <a:cs typeface="VladaRHSans Reg" charset="0"/>
              </a:rPr>
              <a:t>te troškovi </a:t>
            </a:r>
            <a:r>
              <a:rPr lang="hr-HR" sz="2000" dirty="0" err="1">
                <a:latin typeface="Calibri" panose="020F0502020204030204" pitchFamily="34" charset="0"/>
                <a:cs typeface="VladaRHSans Reg" charset="0"/>
              </a:rPr>
              <a:t>izobrazno</a:t>
            </a:r>
            <a:r>
              <a:rPr lang="hr-HR" sz="2000" dirty="0">
                <a:latin typeface="Calibri" panose="020F0502020204030204" pitchFamily="34" charset="0"/>
                <a:cs typeface="VladaRHSans Reg" charset="0"/>
              </a:rPr>
              <a:t>-informativnih aktivnosti i troškovi u svezi ispunjavanja uvjeta informiranja i vidljivosti u skladu s  točkom 5.6. </a:t>
            </a:r>
            <a:r>
              <a:rPr lang="hr-HR" sz="2000" dirty="0" err="1">
                <a:latin typeface="Calibri" panose="020F0502020204030204" pitchFamily="34" charset="0"/>
                <a:cs typeface="VladaRHSans Reg" charset="0"/>
              </a:rPr>
              <a:t>UzP</a:t>
            </a:r>
            <a:r>
              <a:rPr lang="hr-HR" sz="2000" dirty="0">
                <a:latin typeface="Calibri" panose="020F0502020204030204" pitchFamily="34" charset="0"/>
                <a:cs typeface="VladaRHSans Reg" charset="0"/>
              </a:rPr>
              <a:t> </a:t>
            </a:r>
            <a:r>
              <a:rPr lang="hr-HR" sz="2000" dirty="0" smtClean="0">
                <a:latin typeface="Calibri" panose="020F0502020204030204" pitchFamily="34" charset="0"/>
                <a:cs typeface="VladaRHSans Reg" charset="0"/>
              </a:rPr>
              <a:t>(</a:t>
            </a:r>
            <a:r>
              <a:rPr lang="hr-HR" sz="2000" dirty="0" err="1" smtClean="0">
                <a:latin typeface="Calibri" panose="020F0502020204030204" pitchFamily="34" charset="0"/>
                <a:cs typeface="VladaRHSans Reg" charset="0"/>
              </a:rPr>
              <a:t>max</a:t>
            </a:r>
            <a:r>
              <a:rPr lang="hr-HR" sz="2000" dirty="0" smtClean="0">
                <a:latin typeface="Calibri" panose="020F0502020204030204" pitchFamily="34" charset="0"/>
                <a:cs typeface="VladaRHSans Reg" charset="0"/>
              </a:rPr>
              <a:t>  </a:t>
            </a:r>
            <a:r>
              <a:rPr lang="hr-HR" sz="2000" dirty="0">
                <a:latin typeface="Calibri" panose="020F0502020204030204" pitchFamily="34" charset="0"/>
                <a:cs typeface="VladaRHSans Reg" charset="0"/>
              </a:rPr>
              <a:t>do 5% od ukupno prihvatljivih troškova vrijednosti radova za izgradnju i opremanje RD)</a:t>
            </a:r>
            <a:endParaRPr lang="hr-HR" sz="2000" dirty="0" smtClean="0">
              <a:latin typeface="+mn-lt"/>
            </a:endParaRPr>
          </a:p>
          <a:p>
            <a:pPr marL="342900" indent="-342900">
              <a:lnSpc>
                <a:spcPct val="100000"/>
              </a:lnSpc>
              <a:buClr>
                <a:srgbClr val="B0CB1F"/>
              </a:buClr>
              <a:buFont typeface="Wingdings" panose="05000000000000000000" pitchFamily="2" charset="2"/>
              <a:buChar char="§"/>
              <a:defRPr/>
            </a:pPr>
            <a:endParaRPr lang="hr-HR" sz="2000" dirty="0" smtClean="0">
              <a:latin typeface="+mn-lt"/>
            </a:endParaRPr>
          </a:p>
          <a:p>
            <a:pPr marL="342900" indent="-342900">
              <a:lnSpc>
                <a:spcPct val="100000"/>
              </a:lnSpc>
              <a:buClr>
                <a:srgbClr val="B0CB1F"/>
              </a:buClr>
              <a:buFont typeface="Wingdings" panose="05000000000000000000" pitchFamily="2" charset="2"/>
              <a:buChar char="§"/>
              <a:defRPr/>
            </a:pPr>
            <a:endParaRPr lang="hr-HR" sz="2000" dirty="0">
              <a:latin typeface="+mn-lt"/>
            </a:endParaRPr>
          </a:p>
        </p:txBody>
      </p:sp>
      <p:sp>
        <p:nvSpPr>
          <p:cNvPr id="20484" name="Rezervirano mjesto broja slajda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BE968B42-6E0C-4F4B-9A48-46668884557E}" type="slidenum">
              <a:rPr lang="en-US" altLang="sr-Latn-RS" sz="1200" smtClean="0">
                <a:solidFill>
                  <a:schemeClr val="bg1"/>
                </a:solidFill>
                <a:latin typeface="VladaRHSans Reg" charset="0"/>
              </a:rPr>
              <a:pPr eaLnBrk="1" hangingPunct="1"/>
              <a:t>28</a:t>
            </a:fld>
            <a:endParaRPr lang="en-US" altLang="sr-Latn-RS" sz="1200" dirty="0" smtClean="0">
              <a:solidFill>
                <a:schemeClr val="bg1"/>
              </a:solidFill>
              <a:latin typeface="VladaRHSans Reg" charset="0"/>
            </a:endParaRPr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1384663" y="225831"/>
            <a:ext cx="6731726" cy="529605"/>
          </a:xfrm>
        </p:spPr>
        <p:txBody>
          <a:bodyPr/>
          <a:lstStyle/>
          <a:p>
            <a:pPr algn="ctr"/>
            <a:r>
              <a:rPr lang="hr-HR" sz="2800" b="1" dirty="0" smtClean="0">
                <a:latin typeface="+mj-lt"/>
              </a:rPr>
              <a:t>Prihvatljive kategorije troškova</a:t>
            </a:r>
            <a:endParaRPr lang="hr-HR" sz="2800" b="1" dirty="0">
              <a:latin typeface="+mj-lt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9" y="114980"/>
            <a:ext cx="1757958" cy="74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1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486857" y="245900"/>
            <a:ext cx="6503031" cy="801926"/>
          </a:xfrm>
        </p:spPr>
        <p:txBody>
          <a:bodyPr/>
          <a:lstStyle/>
          <a:p>
            <a:pPr algn="ctr" eaLnBrk="1" hangingPunct="1"/>
            <a:r>
              <a:rPr lang="hr-HR" altLang="sr-Latn-RS" sz="2400" b="1" dirty="0" smtClean="0">
                <a:latin typeface="Calibri" panose="020F0502020204030204" pitchFamily="34" charset="0"/>
                <a:cs typeface="VladaRHSans Med" charset="0"/>
              </a:rPr>
              <a:t/>
            </a:r>
            <a:br>
              <a:rPr lang="hr-HR" altLang="sr-Latn-RS" sz="2400" b="1" dirty="0" smtClean="0">
                <a:latin typeface="Calibri" panose="020F0502020204030204" pitchFamily="34" charset="0"/>
                <a:cs typeface="VladaRHSans Med" charset="0"/>
              </a:rPr>
            </a:br>
            <a:r>
              <a:rPr lang="hr-HR" altLang="sr-Latn-RS" sz="2800" b="1" dirty="0" smtClean="0">
                <a:latin typeface="Calibri" panose="020F0502020204030204" pitchFamily="34" charset="0"/>
                <a:cs typeface="VladaRHSans Med" charset="0"/>
              </a:rPr>
              <a:t>Uspostava </a:t>
            </a:r>
            <a:r>
              <a:rPr lang="hr-HR" altLang="sr-Latn-RS" sz="2800" b="1" dirty="0" err="1" smtClean="0">
                <a:latin typeface="Calibri" panose="020F0502020204030204" pitchFamily="34" charset="0"/>
                <a:cs typeface="VladaRHSans Med" charset="0"/>
              </a:rPr>
              <a:t>reciklažnih</a:t>
            </a:r>
            <a:r>
              <a:rPr lang="hr-HR" altLang="sr-Latn-RS" sz="2800" b="1" dirty="0" smtClean="0">
                <a:latin typeface="Calibri" panose="020F0502020204030204" pitchFamily="34" charset="0"/>
                <a:cs typeface="VladaRHSans Med" charset="0"/>
              </a:rPr>
              <a:t> dvorišta</a:t>
            </a:r>
            <a:endParaRPr lang="en-US" altLang="sr-Latn-RS" sz="2800" b="1" dirty="0" smtClean="0">
              <a:latin typeface="Calibri" panose="020F0502020204030204" pitchFamily="34" charset="0"/>
              <a:cs typeface="VladaRHSans Med" charset="0"/>
            </a:endParaRP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1pPr>
            <a:lvl2pPr marL="742950" indent="-28575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2pPr>
            <a:lvl3pPr marL="1143000" indent="-22860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3pPr>
            <a:lvl4pPr marL="1600200" indent="-22860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4pPr>
            <a:lvl5pPr marL="2057400" indent="-22860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C8C6FE4D-373A-4F3F-8240-86C0E43E0B8B}" type="slidenum">
              <a:rPr lang="en-US" altLang="sr-Latn-RS" sz="1200" smtClean="0">
                <a:solidFill>
                  <a:schemeClr val="bg1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2</a:t>
            </a:fld>
            <a:endParaRPr lang="en-US" altLang="sr-Latn-RS" sz="1200" dirty="0" smtClean="0">
              <a:solidFill>
                <a:schemeClr val="bg1"/>
              </a:solidFill>
            </a:endParaRPr>
          </a:p>
        </p:txBody>
      </p:sp>
      <p:sp>
        <p:nvSpPr>
          <p:cNvPr id="8196" name="Content Placeholder 2"/>
          <p:cNvSpPr>
            <a:spLocks noGrp="1"/>
          </p:cNvSpPr>
          <p:nvPr>
            <p:ph idx="1"/>
          </p:nvPr>
        </p:nvSpPr>
        <p:spPr>
          <a:xfrm>
            <a:off x="291737" y="1241521"/>
            <a:ext cx="8323217" cy="3290138"/>
          </a:xfrm>
        </p:spPr>
        <p:txBody>
          <a:bodyPr/>
          <a:lstStyle/>
          <a:p>
            <a:pPr algn="just" eaLnBrk="1" hangingPunct="1">
              <a:lnSpc>
                <a:spcPct val="100000"/>
              </a:lnSpc>
              <a:buClr>
                <a:srgbClr val="B0CB1F"/>
              </a:buClr>
              <a:buFont typeface="Wingdings" pitchFamily="2" charset="2"/>
              <a:buChar char="§"/>
            </a:pPr>
            <a:r>
              <a:rPr lang="hr-HR" altLang="sr-Latn-RS" b="1" dirty="0">
                <a:latin typeface="Calibri" panose="020F0502020204030204" pitchFamily="34" charset="0"/>
                <a:cs typeface="VladaRHSans Reg" charset="0"/>
              </a:rPr>
              <a:t>u</a:t>
            </a:r>
            <a:r>
              <a:rPr lang="hr-HR" altLang="sr-Latn-RS" b="1" dirty="0" smtClean="0">
                <a:latin typeface="Calibri" panose="020F0502020204030204" pitchFamily="34" charset="0"/>
                <a:cs typeface="VladaRHSans Reg" charset="0"/>
              </a:rPr>
              <a:t>kupna raspoloživa sredstva </a:t>
            </a:r>
            <a:r>
              <a:rPr lang="hr-HR" altLang="sr-Latn-RS" dirty="0" smtClean="0">
                <a:latin typeface="Calibri" panose="020F0502020204030204" pitchFamily="34" charset="0"/>
                <a:cs typeface="VladaRHSans Reg" charset="0"/>
              </a:rPr>
              <a:t>- </a:t>
            </a:r>
            <a:r>
              <a:rPr lang="hr-HR" altLang="sr-Latn-RS" b="1" dirty="0" smtClean="0">
                <a:latin typeface="Calibri" panose="020F0502020204030204" pitchFamily="34" charset="0"/>
                <a:cs typeface="VladaRHSans Reg" charset="0"/>
              </a:rPr>
              <a:t>100 </a:t>
            </a:r>
            <a:r>
              <a:rPr lang="hr-HR" altLang="sr-Latn-RS" b="1" dirty="0" err="1" smtClean="0">
                <a:latin typeface="Calibri" panose="020F0502020204030204" pitchFamily="34" charset="0"/>
                <a:cs typeface="VladaRHSans Reg" charset="0"/>
              </a:rPr>
              <a:t>mil</a:t>
            </a:r>
            <a:r>
              <a:rPr lang="hr-HR" altLang="sr-Latn-RS" b="1" dirty="0" smtClean="0">
                <a:latin typeface="Calibri" panose="020F0502020204030204" pitchFamily="34" charset="0"/>
                <a:cs typeface="VladaRHSans Reg" charset="0"/>
              </a:rPr>
              <a:t>. kn</a:t>
            </a:r>
          </a:p>
          <a:p>
            <a:pPr algn="just" eaLnBrk="1" hangingPunct="1">
              <a:lnSpc>
                <a:spcPct val="100000"/>
              </a:lnSpc>
              <a:buClr>
                <a:srgbClr val="B0CB1F"/>
              </a:buClr>
              <a:buFont typeface="Wingdings" pitchFamily="2" charset="2"/>
              <a:buChar char="§"/>
            </a:pPr>
            <a:r>
              <a:rPr lang="hr-HR" altLang="sr-Latn-RS" b="1" dirty="0">
                <a:latin typeface="Calibri" panose="020F0502020204030204" pitchFamily="34" charset="0"/>
                <a:cs typeface="VladaRHSans Reg" charset="0"/>
              </a:rPr>
              <a:t>v</a:t>
            </a:r>
            <a:r>
              <a:rPr lang="hr-HR" altLang="sr-Latn-RS" b="1" dirty="0" smtClean="0">
                <a:latin typeface="Calibri" panose="020F0502020204030204" pitchFamily="34" charset="0"/>
                <a:cs typeface="VladaRHSans Reg" charset="0"/>
              </a:rPr>
              <a:t>rsta poziva -  </a:t>
            </a:r>
            <a:r>
              <a:rPr lang="hr-HR" altLang="sr-Latn-RS" dirty="0" smtClean="0">
                <a:latin typeface="Calibri" panose="020F0502020204030204" pitchFamily="34" charset="0"/>
                <a:cs typeface="VladaRHSans Reg" charset="0"/>
              </a:rPr>
              <a:t>otvoreni postupak u modalitetu trajnog poziva</a:t>
            </a:r>
          </a:p>
          <a:p>
            <a:pPr eaLnBrk="1" hangingPunct="1">
              <a:lnSpc>
                <a:spcPct val="100000"/>
              </a:lnSpc>
              <a:buClr>
                <a:srgbClr val="B0CB1F"/>
              </a:buClr>
              <a:buFont typeface="Wingdings" pitchFamily="2" charset="2"/>
              <a:buChar char="§"/>
            </a:pPr>
            <a:r>
              <a:rPr lang="hr-HR" altLang="sr-Latn-RS" b="1" dirty="0" smtClean="0">
                <a:latin typeface="Calibri" panose="020F0502020204030204" pitchFamily="34" charset="0"/>
                <a:cs typeface="VladaRHSans Reg" charset="0"/>
              </a:rPr>
              <a:t>predmet poziva </a:t>
            </a:r>
            <a:r>
              <a:rPr lang="hr-HR" altLang="sr-Latn-RS" dirty="0">
                <a:latin typeface="Calibri" panose="020F0502020204030204" pitchFamily="34" charset="0"/>
                <a:cs typeface="VladaRHSans Reg" charset="0"/>
              </a:rPr>
              <a:t>- uspostava </a:t>
            </a:r>
            <a:r>
              <a:rPr lang="hr-HR" altLang="sr-Latn-RS" dirty="0" err="1">
                <a:latin typeface="Calibri" panose="020F0502020204030204" pitchFamily="34" charset="0"/>
                <a:cs typeface="VladaRHSans Reg" charset="0"/>
              </a:rPr>
              <a:t>reciklažnih</a:t>
            </a:r>
            <a:r>
              <a:rPr lang="hr-HR" altLang="sr-Latn-RS" dirty="0">
                <a:latin typeface="Calibri" panose="020F0502020204030204" pitchFamily="34" charset="0"/>
                <a:cs typeface="VladaRHSans Reg" charset="0"/>
              </a:rPr>
              <a:t> </a:t>
            </a:r>
            <a:r>
              <a:rPr lang="hr-HR" altLang="sr-Latn-RS" dirty="0" smtClean="0">
                <a:latin typeface="Calibri" panose="020F0502020204030204" pitchFamily="34" charset="0"/>
                <a:cs typeface="VladaRHSans Reg" charset="0"/>
              </a:rPr>
              <a:t>dvorišta (RD) </a:t>
            </a:r>
            <a:r>
              <a:rPr lang="hr-HR" altLang="sr-Latn-RS" dirty="0">
                <a:latin typeface="Calibri" panose="020F0502020204030204" pitchFamily="34" charset="0"/>
                <a:cs typeface="VladaRHSans Reg" charset="0"/>
              </a:rPr>
              <a:t>sukladno </a:t>
            </a:r>
            <a:r>
              <a:rPr lang="hr-HR" altLang="sr-Latn-RS" dirty="0" smtClean="0">
                <a:latin typeface="Calibri" panose="020F0502020204030204" pitchFamily="34" charset="0"/>
                <a:cs typeface="VladaRHSans Reg" charset="0"/>
              </a:rPr>
              <a:t>čl. 35</a:t>
            </a:r>
            <a:r>
              <a:rPr lang="hr-HR" altLang="sr-Latn-RS" dirty="0">
                <a:latin typeface="Calibri" panose="020F0502020204030204" pitchFamily="34" charset="0"/>
                <a:cs typeface="VladaRHSans Reg" charset="0"/>
              </a:rPr>
              <a:t>. ZOGO-a, </a:t>
            </a:r>
            <a:r>
              <a:rPr lang="hr-HR" altLang="sr-Latn-RS" dirty="0" smtClean="0">
                <a:latin typeface="Calibri" panose="020F0502020204030204" pitchFamily="34" charset="0"/>
                <a:cs typeface="VladaRHSans Reg" charset="0"/>
              </a:rPr>
              <a:t>što uključuje građenje i opremanje novih RD ili nabavu mobilnih jedinica</a:t>
            </a:r>
          </a:p>
          <a:p>
            <a:pPr eaLnBrk="1" hangingPunct="1">
              <a:lnSpc>
                <a:spcPct val="100000"/>
              </a:lnSpc>
              <a:buClr>
                <a:srgbClr val="B0CB1F"/>
              </a:buClr>
              <a:buFont typeface="Wingdings" pitchFamily="2" charset="2"/>
              <a:buChar char="§"/>
            </a:pPr>
            <a:r>
              <a:rPr lang="hr-HR" altLang="sr-Latn-RS" b="1" dirty="0" smtClean="0">
                <a:latin typeface="Calibri" panose="020F0502020204030204" pitchFamily="34" charset="0"/>
                <a:cs typeface="VladaRHSans Reg" charset="0"/>
              </a:rPr>
              <a:t>svrha poziva - </a:t>
            </a:r>
            <a:r>
              <a:rPr lang="hr-HR" altLang="sr-Latn-RS" dirty="0" smtClean="0">
                <a:latin typeface="Calibri" panose="020F0502020204030204" pitchFamily="34" charset="0"/>
                <a:cs typeface="VladaRHSans Reg" charset="0"/>
              </a:rPr>
              <a:t>doprinos povećanju stope odvojeno prikupljenog komunalnog otpada i smanjenju količine otpada koji se odlaže na odlagalište </a:t>
            </a:r>
            <a:endParaRPr lang="ta-IN" altLang="sr-Latn-RS" dirty="0" smtClean="0">
              <a:latin typeface="Calibri" panose="020F0502020204030204" pitchFamily="34" charset="0"/>
              <a:cs typeface="VladaRHSans Reg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9" y="114980"/>
            <a:ext cx="1757958" cy="743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26967" y="866287"/>
            <a:ext cx="8411935" cy="4183457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B0CB1F"/>
              </a:buClr>
              <a:defRPr/>
            </a:pPr>
            <a:r>
              <a:rPr lang="hr-HR" sz="2000" b="1" i="1" dirty="0" smtClean="0">
                <a:latin typeface="+mn-lt"/>
                <a:ea typeface="SimHei" panose="02010609060101010101" pitchFamily="49" charset="-122"/>
              </a:rPr>
              <a:t>                                             </a:t>
            </a:r>
            <a:r>
              <a:rPr lang="hr-HR" sz="2000" b="1" i="1" dirty="0" err="1" smtClean="0">
                <a:latin typeface="+mn-lt"/>
                <a:ea typeface="SimHei" panose="02010609060101010101" pitchFamily="49" charset="-122"/>
              </a:rPr>
              <a:t>Reciklažna</a:t>
            </a:r>
            <a:r>
              <a:rPr lang="hr-HR" sz="2000" b="1" i="1" dirty="0" smtClean="0">
                <a:latin typeface="+mn-lt"/>
                <a:ea typeface="SimHei" panose="02010609060101010101" pitchFamily="49" charset="-122"/>
              </a:rPr>
              <a:t> </a:t>
            </a:r>
            <a:r>
              <a:rPr lang="hr-HR" sz="2000" b="1" i="1" dirty="0">
                <a:latin typeface="+mn-lt"/>
                <a:ea typeface="SimHei" panose="02010609060101010101" pitchFamily="49" charset="-122"/>
              </a:rPr>
              <a:t>dvorišta </a:t>
            </a:r>
            <a:r>
              <a:rPr lang="hr-HR" sz="2000" b="1" i="1" dirty="0" smtClean="0">
                <a:latin typeface="+mn-lt"/>
                <a:ea typeface="SimHei" panose="02010609060101010101" pitchFamily="49" charset="-122"/>
              </a:rPr>
              <a:t>– mobilne jedinice</a:t>
            </a:r>
            <a:endParaRPr lang="hr-HR" sz="2000" dirty="0">
              <a:latin typeface="Calibri" panose="020F0502020204030204" pitchFamily="34" charset="0"/>
              <a:cs typeface="VladaRHSans Reg" charset="0"/>
            </a:endParaRPr>
          </a:p>
          <a:p>
            <a:pPr marL="342900" indent="-342900">
              <a:lnSpc>
                <a:spcPct val="100000"/>
              </a:lnSpc>
              <a:buClr>
                <a:srgbClr val="B0CB1F"/>
              </a:buClr>
              <a:buFont typeface="Wingdings" panose="05000000000000000000" pitchFamily="2" charset="2"/>
              <a:buChar char="§"/>
              <a:defRPr/>
            </a:pPr>
            <a:r>
              <a:rPr lang="vi-VN" sz="2000" dirty="0">
                <a:latin typeface="Calibri" panose="020F0502020204030204" pitchFamily="34" charset="0"/>
                <a:cs typeface="VladaRHSans Reg" charset="0"/>
              </a:rPr>
              <a:t>Troškovi nabave mobilne jedinice kontejnerskog </a:t>
            </a:r>
            <a:r>
              <a:rPr lang="vi-VN" sz="2000" dirty="0" smtClean="0">
                <a:latin typeface="Calibri" panose="020F0502020204030204" pitchFamily="34" charset="0"/>
                <a:cs typeface="VladaRHSans Reg" charset="0"/>
              </a:rPr>
              <a:t>tipa</a:t>
            </a:r>
            <a:endParaRPr lang="hr-HR" sz="2000" dirty="0" smtClean="0">
              <a:latin typeface="Calibri" panose="020F0502020204030204" pitchFamily="34" charset="0"/>
              <a:cs typeface="VladaRHSans Reg" charset="0"/>
            </a:endParaRPr>
          </a:p>
          <a:p>
            <a:pPr marL="342900" indent="-342900">
              <a:lnSpc>
                <a:spcPct val="100000"/>
              </a:lnSpc>
              <a:buClr>
                <a:srgbClr val="B0CB1F"/>
              </a:buClr>
              <a:buFont typeface="Wingdings" panose="05000000000000000000" pitchFamily="2" charset="2"/>
              <a:buChar char="§"/>
              <a:defRPr/>
            </a:pPr>
            <a:r>
              <a:rPr lang="vi-VN" sz="2000" dirty="0">
                <a:latin typeface="Calibri" panose="020F0502020204030204" pitchFamily="34" charset="0"/>
                <a:cs typeface="VladaRHSans Reg" charset="0"/>
              </a:rPr>
              <a:t>Troškovi izvedbe priključenja na komunalnu, telekomunikacijsku i električnu infrastrukturu ukoliko postoji </a:t>
            </a:r>
            <a:r>
              <a:rPr lang="vi-VN" sz="2000" dirty="0" smtClean="0">
                <a:latin typeface="Calibri" panose="020F0502020204030204" pitchFamily="34" charset="0"/>
                <a:cs typeface="VladaRHSans Reg" charset="0"/>
              </a:rPr>
              <a:t>potreba</a:t>
            </a:r>
            <a:endParaRPr lang="hr-HR" sz="2000" dirty="0">
              <a:latin typeface="Calibri" panose="020F0502020204030204" pitchFamily="34" charset="0"/>
              <a:cs typeface="VladaRHSans Reg" charset="0"/>
            </a:endParaRPr>
          </a:p>
          <a:p>
            <a:pPr marL="342900" indent="-342900">
              <a:lnSpc>
                <a:spcPct val="100000"/>
              </a:lnSpc>
              <a:buClr>
                <a:srgbClr val="B0CB1F"/>
              </a:buClr>
              <a:buFont typeface="Wingdings" panose="05000000000000000000" pitchFamily="2" charset="2"/>
              <a:buChar char="§"/>
              <a:defRPr/>
            </a:pPr>
            <a:r>
              <a:rPr lang="vi-VN" sz="2000" dirty="0" smtClean="0">
                <a:latin typeface="Calibri" panose="020F0502020204030204" pitchFamily="34" charset="0"/>
                <a:cs typeface="VladaRHSans Reg" charset="0"/>
              </a:rPr>
              <a:t>Troškovi </a:t>
            </a:r>
            <a:r>
              <a:rPr lang="vi-VN" sz="2000" dirty="0">
                <a:latin typeface="Calibri" panose="020F0502020204030204" pitchFamily="34" charset="0"/>
                <a:cs typeface="VladaRHSans Reg" charset="0"/>
              </a:rPr>
              <a:t>aktivnosti vezane uz pripremu i provođenje postupaka javne nabave roba za nabavu mobilne </a:t>
            </a:r>
            <a:r>
              <a:rPr lang="vi-VN" sz="2000" dirty="0" smtClean="0">
                <a:latin typeface="Calibri" panose="020F0502020204030204" pitchFamily="34" charset="0"/>
                <a:cs typeface="VladaRHSans Reg" charset="0"/>
              </a:rPr>
              <a:t>jedinice</a:t>
            </a:r>
            <a:r>
              <a:rPr lang="hr-HR" sz="2000" dirty="0">
                <a:latin typeface="Calibri" panose="020F0502020204030204" pitchFamily="34" charset="0"/>
                <a:cs typeface="VladaRHSans Reg" charset="0"/>
              </a:rPr>
              <a:t> </a:t>
            </a:r>
            <a:r>
              <a:rPr lang="hr-HR" sz="2000" dirty="0" smtClean="0">
                <a:latin typeface="Calibri" panose="020F0502020204030204" pitchFamily="34" charset="0"/>
                <a:cs typeface="VladaRHSans Reg" charset="0"/>
              </a:rPr>
              <a:t>i</a:t>
            </a:r>
            <a:r>
              <a:rPr lang="vi-VN" sz="2000" dirty="0" smtClean="0">
                <a:latin typeface="Calibri" panose="020F0502020204030204" pitchFamily="34" charset="0"/>
                <a:cs typeface="VladaRHSans Reg" charset="0"/>
              </a:rPr>
              <a:t> </a:t>
            </a:r>
            <a:r>
              <a:rPr lang="vi-VN" sz="2000" dirty="0">
                <a:latin typeface="Calibri" panose="020F0502020204030204" pitchFamily="34" charset="0"/>
                <a:cs typeface="VladaRHSans Reg" charset="0"/>
              </a:rPr>
              <a:t>naknada za objavu obavijesti javne nabave u elektroničkom oglasniku javne nabave </a:t>
            </a:r>
            <a:r>
              <a:rPr lang="vi-VN" sz="2000" dirty="0" smtClean="0">
                <a:latin typeface="Calibri" panose="020F0502020204030204" pitchFamily="34" charset="0"/>
                <a:cs typeface="VladaRHSans Reg" charset="0"/>
              </a:rPr>
              <a:t>RH</a:t>
            </a:r>
            <a:endParaRPr lang="hr-HR" sz="2000" dirty="0">
              <a:latin typeface="Calibri" panose="020F0502020204030204" pitchFamily="34" charset="0"/>
              <a:cs typeface="VladaRHSans Reg" charset="0"/>
            </a:endParaRPr>
          </a:p>
          <a:p>
            <a:pPr marL="342900" indent="-342900">
              <a:lnSpc>
                <a:spcPct val="100000"/>
              </a:lnSpc>
              <a:buClr>
                <a:srgbClr val="B0CB1F"/>
              </a:buClr>
              <a:buFont typeface="Wingdings" panose="05000000000000000000" pitchFamily="2" charset="2"/>
              <a:buChar char="§"/>
              <a:defRPr/>
            </a:pPr>
            <a:r>
              <a:rPr lang="vi-VN" sz="2000" dirty="0" smtClean="0">
                <a:latin typeface="Calibri" panose="020F0502020204030204" pitchFamily="34" charset="0"/>
                <a:cs typeface="VladaRHSans Reg" charset="0"/>
              </a:rPr>
              <a:t>Troškovi </a:t>
            </a:r>
            <a:r>
              <a:rPr lang="vi-VN" sz="2000" dirty="0">
                <a:latin typeface="Calibri" panose="020F0502020204030204" pitchFamily="34" charset="0"/>
                <a:cs typeface="VladaRHSans Reg" charset="0"/>
              </a:rPr>
              <a:t>upravljanja kao troškovi savjetodavnih usluga koje pružaju vanjski </a:t>
            </a:r>
            <a:r>
              <a:rPr lang="vi-VN" sz="2000" dirty="0" smtClean="0">
                <a:latin typeface="Calibri" panose="020F0502020204030204" pitchFamily="34" charset="0"/>
                <a:cs typeface="VladaRHSans Reg" charset="0"/>
              </a:rPr>
              <a:t>konzultanti</a:t>
            </a:r>
            <a:r>
              <a:rPr lang="hr-HR" sz="2000" dirty="0" smtClean="0">
                <a:latin typeface="Calibri" panose="020F0502020204030204" pitchFamily="34" charset="0"/>
                <a:cs typeface="VladaRHSans Reg" charset="0"/>
              </a:rPr>
              <a:t> te </a:t>
            </a:r>
            <a:r>
              <a:rPr lang="vi-VN" sz="2000" dirty="0" smtClean="0">
                <a:latin typeface="Calibri" panose="020F0502020204030204" pitchFamily="34" charset="0"/>
                <a:cs typeface="VladaRHSans Reg" charset="0"/>
              </a:rPr>
              <a:t>troškovi </a:t>
            </a:r>
            <a:r>
              <a:rPr lang="vi-VN" sz="2000" dirty="0">
                <a:latin typeface="Calibri" panose="020F0502020204030204" pitchFamily="34" charset="0"/>
                <a:cs typeface="VladaRHSans Reg" charset="0"/>
              </a:rPr>
              <a:t>izobrazno-informativnih aktivnosti i troškovi u svezi ispunjavanja uvjeta informiranja i vidljivosti u skladu s  </a:t>
            </a:r>
            <a:r>
              <a:rPr lang="hr-HR" sz="2000" dirty="0" smtClean="0">
                <a:latin typeface="Calibri" panose="020F0502020204030204" pitchFamily="34" charset="0"/>
                <a:cs typeface="VladaRHSans Reg" charset="0"/>
              </a:rPr>
              <a:t>poglavljem</a:t>
            </a:r>
            <a:r>
              <a:rPr lang="vi-VN" sz="2000" dirty="0" smtClean="0">
                <a:latin typeface="Calibri" panose="020F0502020204030204" pitchFamily="34" charset="0"/>
                <a:cs typeface="VladaRHSans Reg" charset="0"/>
              </a:rPr>
              <a:t> </a:t>
            </a:r>
            <a:r>
              <a:rPr lang="vi-VN" sz="2000" dirty="0">
                <a:latin typeface="Calibri" panose="020F0502020204030204" pitchFamily="34" charset="0"/>
                <a:cs typeface="VladaRHSans Reg" charset="0"/>
              </a:rPr>
              <a:t>5.6. UzP </a:t>
            </a:r>
            <a:r>
              <a:rPr lang="hr-HR" sz="2000" dirty="0" smtClean="0">
                <a:latin typeface="Calibri" panose="020F0502020204030204" pitchFamily="34" charset="0"/>
                <a:cs typeface="VladaRHSans Reg" charset="0"/>
              </a:rPr>
              <a:t>(</a:t>
            </a:r>
            <a:r>
              <a:rPr lang="vi-VN" sz="2000" dirty="0" smtClean="0">
                <a:latin typeface="Calibri" panose="020F0502020204030204" pitchFamily="34" charset="0"/>
                <a:cs typeface="VladaRHSans Reg" charset="0"/>
              </a:rPr>
              <a:t>max</a:t>
            </a:r>
            <a:r>
              <a:rPr lang="hr-HR" sz="2000" dirty="0" smtClean="0">
                <a:latin typeface="Calibri" panose="020F0502020204030204" pitchFamily="34" charset="0"/>
                <a:cs typeface="VladaRHSans Reg" charset="0"/>
              </a:rPr>
              <a:t>.</a:t>
            </a:r>
            <a:r>
              <a:rPr lang="vi-VN" sz="2000" dirty="0" smtClean="0">
                <a:latin typeface="Calibri" panose="020F0502020204030204" pitchFamily="34" charset="0"/>
                <a:cs typeface="VladaRHSans Reg" charset="0"/>
              </a:rPr>
              <a:t> </a:t>
            </a:r>
            <a:r>
              <a:rPr lang="hr-HR" sz="2000" dirty="0" smtClean="0">
                <a:latin typeface="Calibri" panose="020F0502020204030204" pitchFamily="34" charset="0"/>
                <a:cs typeface="VladaRHSans Reg" charset="0"/>
              </a:rPr>
              <a:t>10</a:t>
            </a:r>
            <a:r>
              <a:rPr lang="vi-VN" sz="2000" dirty="0" smtClean="0">
                <a:latin typeface="Calibri" panose="020F0502020204030204" pitchFamily="34" charset="0"/>
                <a:cs typeface="VladaRHSans Reg" charset="0"/>
              </a:rPr>
              <a:t>% </a:t>
            </a:r>
            <a:r>
              <a:rPr lang="vi-VN" sz="2000" dirty="0">
                <a:latin typeface="Calibri" panose="020F0502020204030204" pitchFamily="34" charset="0"/>
                <a:cs typeface="VladaRHSans Reg" charset="0"/>
              </a:rPr>
              <a:t>od ukupno prihvatljivih troškova </a:t>
            </a:r>
            <a:r>
              <a:rPr lang="hr-HR" sz="2000" dirty="0" smtClean="0">
                <a:latin typeface="Calibri" panose="020F0502020204030204" pitchFamily="34" charset="0"/>
                <a:cs typeface="VladaRHSans Reg" charset="0"/>
              </a:rPr>
              <a:t>projekta</a:t>
            </a:r>
            <a:r>
              <a:rPr lang="vi-VN" sz="2000" dirty="0" smtClean="0">
                <a:latin typeface="Calibri" panose="020F0502020204030204" pitchFamily="34" charset="0"/>
                <a:cs typeface="VladaRHSans Reg" charset="0"/>
              </a:rPr>
              <a:t>)</a:t>
            </a:r>
            <a:endParaRPr lang="vi-VN" sz="2000" dirty="0">
              <a:latin typeface="Calibri" panose="020F0502020204030204" pitchFamily="34" charset="0"/>
              <a:cs typeface="VladaRHSans Reg" charset="0"/>
            </a:endParaRPr>
          </a:p>
          <a:p>
            <a:pPr>
              <a:lnSpc>
                <a:spcPct val="100000"/>
              </a:lnSpc>
              <a:buClr>
                <a:srgbClr val="B0CB1F"/>
              </a:buClr>
              <a:defRPr/>
            </a:pPr>
            <a:endParaRPr lang="hr-HR" sz="2000" dirty="0">
              <a:latin typeface="Calibri" panose="020F0502020204030204" pitchFamily="34" charset="0"/>
              <a:cs typeface="VladaRHSans Reg" charset="0"/>
            </a:endParaRPr>
          </a:p>
          <a:p>
            <a:pPr marL="342900" indent="-342900">
              <a:lnSpc>
                <a:spcPct val="100000"/>
              </a:lnSpc>
              <a:buClr>
                <a:srgbClr val="B0CB1F"/>
              </a:buClr>
              <a:buFont typeface="Wingdings" panose="05000000000000000000" pitchFamily="2" charset="2"/>
              <a:buChar char="§"/>
              <a:defRPr/>
            </a:pPr>
            <a:endParaRPr lang="hr-HR" sz="2000" dirty="0" smtClean="0">
              <a:latin typeface="Calibri" panose="020F0502020204030204" pitchFamily="34" charset="0"/>
              <a:cs typeface="VladaRHSans Reg" charset="0"/>
            </a:endParaRPr>
          </a:p>
          <a:p>
            <a:pPr marL="342900" indent="-342900">
              <a:lnSpc>
                <a:spcPct val="100000"/>
              </a:lnSpc>
              <a:buClr>
                <a:srgbClr val="B0CB1F"/>
              </a:buClr>
              <a:buFont typeface="Wingdings" panose="05000000000000000000" pitchFamily="2" charset="2"/>
              <a:buChar char="§"/>
              <a:defRPr/>
            </a:pPr>
            <a:endParaRPr lang="hr-HR" sz="2000" dirty="0">
              <a:latin typeface="Calibri" panose="020F0502020204030204" pitchFamily="34" charset="0"/>
              <a:cs typeface="VladaRHSans Reg" charset="0"/>
            </a:endParaRPr>
          </a:p>
          <a:p>
            <a:pPr marL="342900" indent="-342900">
              <a:lnSpc>
                <a:spcPct val="100000"/>
              </a:lnSpc>
              <a:buClr>
                <a:srgbClr val="B0CB1F"/>
              </a:buClr>
              <a:buFont typeface="Wingdings" panose="05000000000000000000" pitchFamily="2" charset="2"/>
              <a:buChar char="§"/>
              <a:defRPr/>
            </a:pPr>
            <a:endParaRPr lang="hr-HR" sz="2000" dirty="0" smtClean="0">
              <a:latin typeface="Calibri" panose="020F0502020204030204" pitchFamily="34" charset="0"/>
              <a:cs typeface="VladaRHSans Reg" charset="0"/>
            </a:endParaRPr>
          </a:p>
          <a:p>
            <a:pPr marL="342900" indent="-342900">
              <a:lnSpc>
                <a:spcPct val="100000"/>
              </a:lnSpc>
              <a:buClr>
                <a:srgbClr val="B0CB1F"/>
              </a:buClr>
              <a:buFont typeface="Wingdings" panose="05000000000000000000" pitchFamily="2" charset="2"/>
              <a:buChar char="§"/>
              <a:defRPr/>
            </a:pPr>
            <a:endParaRPr lang="hr-HR" sz="2000" dirty="0">
              <a:latin typeface="Calibri" panose="020F0502020204030204" pitchFamily="34" charset="0"/>
              <a:cs typeface="VladaRHSans Reg" charset="0"/>
            </a:endParaRPr>
          </a:p>
          <a:p>
            <a:pPr>
              <a:lnSpc>
                <a:spcPct val="100000"/>
              </a:lnSpc>
              <a:buClr>
                <a:srgbClr val="B0CB1F"/>
              </a:buClr>
              <a:defRPr/>
            </a:pPr>
            <a:endParaRPr lang="hr-HR" sz="2000" dirty="0" smtClean="0">
              <a:latin typeface="Calibri" panose="020F0502020204030204" pitchFamily="34" charset="0"/>
              <a:cs typeface="VladaRHSans Reg" charset="0"/>
            </a:endParaRPr>
          </a:p>
          <a:p>
            <a:pPr marL="342900" indent="-342900">
              <a:lnSpc>
                <a:spcPct val="100000"/>
              </a:lnSpc>
              <a:buClr>
                <a:srgbClr val="B0CB1F"/>
              </a:buClr>
              <a:buFont typeface="Wingdings" panose="05000000000000000000" pitchFamily="2" charset="2"/>
              <a:buChar char="§"/>
              <a:defRPr/>
            </a:pPr>
            <a:endParaRPr lang="vi-VN" sz="2000" dirty="0">
              <a:latin typeface="Calibri" panose="020F0502020204030204" pitchFamily="34" charset="0"/>
              <a:cs typeface="VladaRHSans Reg" charset="0"/>
            </a:endParaRPr>
          </a:p>
          <a:p>
            <a:pPr marL="342900" indent="-342900">
              <a:lnSpc>
                <a:spcPct val="100000"/>
              </a:lnSpc>
              <a:buClr>
                <a:srgbClr val="B0CB1F"/>
              </a:buClr>
              <a:buFont typeface="Wingdings" panose="05000000000000000000" pitchFamily="2" charset="2"/>
              <a:buChar char="§"/>
              <a:defRPr/>
            </a:pPr>
            <a:endParaRPr lang="hr-HR" sz="2000" dirty="0" smtClean="0">
              <a:latin typeface="+mn-lt"/>
            </a:endParaRPr>
          </a:p>
          <a:p>
            <a:pPr marL="342900" indent="-342900">
              <a:lnSpc>
                <a:spcPct val="100000"/>
              </a:lnSpc>
              <a:buClr>
                <a:srgbClr val="B0CB1F"/>
              </a:buClr>
              <a:buFont typeface="Wingdings" panose="05000000000000000000" pitchFamily="2" charset="2"/>
              <a:buChar char="§"/>
              <a:defRPr/>
            </a:pPr>
            <a:endParaRPr lang="hr-HR" sz="2000" dirty="0">
              <a:latin typeface="+mn-lt"/>
            </a:endParaRPr>
          </a:p>
        </p:txBody>
      </p:sp>
      <p:sp>
        <p:nvSpPr>
          <p:cNvPr id="20484" name="Rezervirano mjesto broja slajda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BE968B42-6E0C-4F4B-9A48-46668884557E}" type="slidenum">
              <a:rPr lang="en-US" altLang="sr-Latn-RS" smtClean="0">
                <a:solidFill>
                  <a:schemeClr val="bg1"/>
                </a:solidFill>
                <a:latin typeface="VladaRHSans Reg" charset="0"/>
              </a:rPr>
              <a:pPr eaLnBrk="1" hangingPunct="1"/>
              <a:t>29</a:t>
            </a:fld>
            <a:endParaRPr lang="en-US" altLang="sr-Latn-RS" smtClean="0">
              <a:solidFill>
                <a:schemeClr val="bg1"/>
              </a:solidFill>
              <a:latin typeface="VladaRHSans Reg" charset="0"/>
            </a:endParaRPr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1384663" y="225831"/>
            <a:ext cx="6731726" cy="529605"/>
          </a:xfrm>
        </p:spPr>
        <p:txBody>
          <a:bodyPr/>
          <a:lstStyle/>
          <a:p>
            <a:pPr algn="ctr"/>
            <a:r>
              <a:rPr lang="hr-HR" sz="2800" b="1" dirty="0" smtClean="0">
                <a:latin typeface="+mj-lt"/>
              </a:rPr>
              <a:t>Prihvatljive kategorije troškova</a:t>
            </a:r>
            <a:endParaRPr lang="hr-HR" sz="2800" b="1" dirty="0">
              <a:latin typeface="+mj-lt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9" y="114980"/>
            <a:ext cx="1757958" cy="74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36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slov 1"/>
          <p:cNvSpPr>
            <a:spLocks noGrp="1"/>
          </p:cNvSpPr>
          <p:nvPr>
            <p:ph type="title"/>
          </p:nvPr>
        </p:nvSpPr>
        <p:spPr>
          <a:xfrm>
            <a:off x="409844" y="302602"/>
            <a:ext cx="8099425" cy="593725"/>
          </a:xfrm>
        </p:spPr>
        <p:txBody>
          <a:bodyPr/>
          <a:lstStyle/>
          <a:p>
            <a:pPr algn="ctr"/>
            <a:r>
              <a:rPr lang="hr-HR" altLang="sr-Latn-RS" sz="2800" b="1" dirty="0" smtClean="0">
                <a:latin typeface="+mn-lt"/>
                <a:cs typeface="VladaRHSans Med" charset="0"/>
              </a:rPr>
              <a:t>Administrativne informacije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18855" y="1090238"/>
            <a:ext cx="7698151" cy="3179204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B0CB1F"/>
              </a:buClr>
              <a:defRPr/>
            </a:pPr>
            <a:r>
              <a:rPr lang="hr-HR" b="1" dirty="0" smtClean="0">
                <a:latin typeface="+mn-lt"/>
              </a:rPr>
              <a:t>Dostava projektnih prijedloga</a:t>
            </a:r>
          </a:p>
          <a:p>
            <a:pPr marL="342900" indent="-342900">
              <a:lnSpc>
                <a:spcPct val="100000"/>
              </a:lnSpc>
              <a:buClr>
                <a:srgbClr val="B0CB1F"/>
              </a:buClr>
              <a:buFont typeface="Wingdings" panose="05000000000000000000" pitchFamily="2" charset="2"/>
              <a:buChar char="§"/>
              <a:defRPr/>
            </a:pPr>
            <a:r>
              <a:rPr lang="hr-HR" sz="2000" dirty="0">
                <a:latin typeface="+mn-lt"/>
              </a:rPr>
              <a:t>p</a:t>
            </a:r>
            <a:r>
              <a:rPr lang="hr-HR" sz="2000" dirty="0" smtClean="0">
                <a:latin typeface="+mn-lt"/>
              </a:rPr>
              <a:t>oziv je objavljen </a:t>
            </a:r>
            <a:r>
              <a:rPr lang="hr-HR" sz="2000" b="1" dirty="0" smtClean="0">
                <a:latin typeface="+mn-lt"/>
              </a:rPr>
              <a:t>18. veljače 2020. </a:t>
            </a:r>
            <a:r>
              <a:rPr lang="hr-HR" sz="2000" dirty="0">
                <a:latin typeface="+mn-lt"/>
              </a:rPr>
              <a:t>na </a:t>
            </a:r>
            <a:r>
              <a:rPr lang="hr-HR" sz="2000" dirty="0" smtClean="0">
                <a:latin typeface="+mn-lt"/>
              </a:rPr>
              <a:t>web </a:t>
            </a:r>
            <a:r>
              <a:rPr lang="hr-HR" sz="2000" dirty="0">
                <a:latin typeface="+mn-lt"/>
              </a:rPr>
              <a:t>stranicama </a:t>
            </a:r>
            <a:r>
              <a:rPr lang="hr-HR" sz="2000" dirty="0" smtClean="0">
                <a:latin typeface="+mn-lt"/>
                <a:hlinkClick r:id="rId3"/>
              </a:rPr>
              <a:t>https://efondovi.mrrfeu.hr/</a:t>
            </a:r>
            <a:r>
              <a:rPr lang="hr-HR" sz="2000" dirty="0" smtClean="0">
                <a:latin typeface="+mn-lt"/>
              </a:rPr>
              <a:t> i </a:t>
            </a:r>
            <a:r>
              <a:rPr lang="hr-HR" sz="2000" dirty="0" smtClean="0">
                <a:latin typeface="+mn-lt"/>
                <a:hlinkClick r:id="rId4"/>
              </a:rPr>
              <a:t>www.s</a:t>
            </a:r>
            <a:r>
              <a:rPr lang="hr-H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hlinkClick r:id="rId4"/>
              </a:rPr>
              <a:t>trukturnifondovi.hr</a:t>
            </a:r>
            <a:r>
              <a:rPr lang="hr-H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</a:p>
          <a:p>
            <a:pPr marL="342900" indent="-342900">
              <a:lnSpc>
                <a:spcPct val="100000"/>
              </a:lnSpc>
              <a:buClr>
                <a:srgbClr val="B0CB1F"/>
              </a:buClr>
              <a:buFont typeface="Wingdings" panose="05000000000000000000" pitchFamily="2" charset="2"/>
              <a:buChar char="§"/>
              <a:defRPr/>
            </a:pPr>
            <a:r>
              <a:rPr lang="hr-HR" sz="2000" dirty="0">
                <a:latin typeface="+mn-lt"/>
              </a:rPr>
              <a:t>d</a:t>
            </a:r>
            <a:r>
              <a:rPr lang="hr-HR" sz="2000" dirty="0">
                <a:latin typeface="+mn-lt"/>
              </a:rPr>
              <a:t>ostava</a:t>
            </a:r>
            <a:r>
              <a:rPr lang="hr-HR" sz="2000" dirty="0" smtClean="0">
                <a:latin typeface="+mn-lt"/>
              </a:rPr>
              <a:t> projektnih </a:t>
            </a:r>
            <a:r>
              <a:rPr lang="hr-HR" sz="2000" dirty="0">
                <a:latin typeface="+mn-lt"/>
              </a:rPr>
              <a:t>prijedloga </a:t>
            </a:r>
            <a:r>
              <a:rPr lang="hr-HR" sz="2000" dirty="0" smtClean="0">
                <a:latin typeface="+mn-lt"/>
              </a:rPr>
              <a:t>počinje </a:t>
            </a:r>
            <a:r>
              <a:rPr lang="hr-HR" sz="2000" b="1" dirty="0" smtClean="0">
                <a:solidFill>
                  <a:schemeClr val="accent1"/>
                </a:solidFill>
                <a:latin typeface="+mn-lt"/>
              </a:rPr>
              <a:t>18. ožujka 2020.</a:t>
            </a:r>
            <a:r>
              <a:rPr lang="hr-HR" sz="2000" dirty="0" smtClean="0">
                <a:latin typeface="+mn-lt"/>
              </a:rPr>
              <a:t>, a rok </a:t>
            </a:r>
            <a:r>
              <a:rPr lang="hr-HR" sz="2000" dirty="0">
                <a:latin typeface="+mn-lt"/>
              </a:rPr>
              <a:t>za podnošenje projektnih prijedloga </a:t>
            </a:r>
            <a:r>
              <a:rPr lang="hr-HR" sz="2000" dirty="0" smtClean="0">
                <a:latin typeface="+mn-lt"/>
              </a:rPr>
              <a:t>istječe </a:t>
            </a:r>
            <a:r>
              <a:rPr lang="hr-HR" sz="2000" b="1" dirty="0" smtClean="0">
                <a:solidFill>
                  <a:schemeClr val="accent1"/>
                </a:solidFill>
                <a:latin typeface="+mn-lt"/>
              </a:rPr>
              <a:t>15. veljače 2021.</a:t>
            </a:r>
            <a:r>
              <a:rPr lang="hr-HR" sz="2000" dirty="0" smtClean="0">
                <a:latin typeface="+mn-lt"/>
              </a:rPr>
              <a:t>, odnosno do iskorištenja sredstava</a:t>
            </a:r>
            <a:endParaRPr lang="hr-HR" sz="2000" i="1" dirty="0">
              <a:latin typeface="+mn-lt"/>
            </a:endParaRPr>
          </a:p>
          <a:p>
            <a:pPr marL="342900" indent="-342900">
              <a:lnSpc>
                <a:spcPct val="100000"/>
              </a:lnSpc>
              <a:buClr>
                <a:srgbClr val="B0CB1F"/>
              </a:buClr>
              <a:buFont typeface="Wingdings" panose="05000000000000000000" pitchFamily="2" charset="2"/>
              <a:buChar char="§"/>
              <a:defRPr/>
            </a:pPr>
            <a:r>
              <a:rPr lang="hr-HR" sz="2000" dirty="0">
                <a:latin typeface="+mn-lt"/>
              </a:rPr>
              <a:t>p</a:t>
            </a:r>
            <a:r>
              <a:rPr lang="hr-HR" sz="2000" dirty="0" smtClean="0">
                <a:latin typeface="+mn-lt"/>
              </a:rPr>
              <a:t>rojektni </a:t>
            </a:r>
            <a:r>
              <a:rPr lang="hr-HR" sz="2000" dirty="0">
                <a:latin typeface="+mn-lt"/>
              </a:rPr>
              <a:t>prijedlog podnosi </a:t>
            </a:r>
            <a:r>
              <a:rPr lang="hr-HR" sz="2000" dirty="0" smtClean="0">
                <a:latin typeface="+mn-lt"/>
              </a:rPr>
              <a:t>ovlaštena osoba prijavitelja </a:t>
            </a:r>
            <a:r>
              <a:rPr lang="hr-HR" sz="2000" dirty="0">
                <a:latin typeface="+mn-lt"/>
              </a:rPr>
              <a:t>putem sustava </a:t>
            </a:r>
            <a:r>
              <a:rPr lang="hr-HR" sz="2000" dirty="0">
                <a:latin typeface="+mn-lt"/>
                <a:hlinkClick r:id="rId3"/>
              </a:rPr>
              <a:t>https://efondovi.mrrfeu.hr/</a:t>
            </a:r>
            <a:endParaRPr lang="hr-HR" sz="2000" dirty="0" smtClean="0">
              <a:latin typeface="+mn-lt"/>
            </a:endParaRPr>
          </a:p>
        </p:txBody>
      </p:sp>
      <p:sp>
        <p:nvSpPr>
          <p:cNvPr id="19460" name="Rezervirano mjesto broja slajda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7D996DBB-2B8E-40CD-A6F3-D32865B86B33}" type="slidenum">
              <a:rPr lang="en-US" altLang="sr-Latn-RS" sz="1200" smtClean="0">
                <a:solidFill>
                  <a:schemeClr val="bg1"/>
                </a:solidFill>
                <a:latin typeface="VladaRHSans Reg" charset="0"/>
              </a:rPr>
              <a:pPr eaLnBrk="1" hangingPunct="1"/>
              <a:t>30</a:t>
            </a:fld>
            <a:endParaRPr lang="en-US" altLang="sr-Latn-RS" sz="1200" dirty="0" smtClean="0">
              <a:solidFill>
                <a:schemeClr val="bg1"/>
              </a:solidFill>
              <a:latin typeface="VladaRHSans Reg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9" y="114980"/>
            <a:ext cx="1757958" cy="743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61702" y="1072453"/>
            <a:ext cx="7916669" cy="3385866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B0CB1F"/>
              </a:buClr>
              <a:defRPr/>
            </a:pPr>
            <a:r>
              <a:rPr lang="hr-HR" altLang="sr-Latn-RS" b="1" dirty="0" smtClean="0">
                <a:latin typeface="+mn-lt"/>
                <a:cs typeface="VladaRHSans Med" charset="0"/>
              </a:rPr>
              <a:t>Pitanja i odgovori</a:t>
            </a:r>
            <a:endParaRPr lang="hr-HR" b="1" dirty="0" smtClean="0">
              <a:latin typeface="+mn-lt"/>
            </a:endParaRPr>
          </a:p>
          <a:p>
            <a:pPr marL="342900" indent="-342900">
              <a:lnSpc>
                <a:spcPct val="100000"/>
              </a:lnSpc>
              <a:buClr>
                <a:srgbClr val="B0CB1F"/>
              </a:buClr>
              <a:buFont typeface="Wingdings" panose="05000000000000000000" pitchFamily="2" charset="2"/>
              <a:buChar char="§"/>
              <a:defRPr/>
            </a:pPr>
            <a:r>
              <a:rPr lang="hr-HR" altLang="sr-Latn-RS" sz="2000" dirty="0">
                <a:latin typeface="+mn-lt"/>
              </a:rPr>
              <a:t>p</a:t>
            </a:r>
            <a:r>
              <a:rPr lang="hr-HR" altLang="sr-Latn-RS" sz="2000" dirty="0" smtClean="0">
                <a:latin typeface="+mn-lt"/>
              </a:rPr>
              <a:t>ostavljanje</a:t>
            </a:r>
            <a:r>
              <a:rPr lang="hr-HR" altLang="sr-Latn-RS" sz="2000" dirty="0" smtClean="0">
                <a:latin typeface="+mn-lt"/>
                <a:cs typeface="VladaRHSans Reg" charset="0"/>
              </a:rPr>
              <a:t> </a:t>
            </a:r>
            <a:r>
              <a:rPr lang="hr-HR" altLang="sr-Latn-RS" sz="2000" dirty="0">
                <a:latin typeface="+mn-lt"/>
                <a:cs typeface="VladaRHSans Reg" charset="0"/>
              </a:rPr>
              <a:t>pitanja s jasno naznačenom </a:t>
            </a:r>
            <a:r>
              <a:rPr lang="hr-HR" altLang="sr-Latn-RS" sz="2000" u="sng" dirty="0">
                <a:latin typeface="+mn-lt"/>
                <a:cs typeface="VladaRHSans Reg" charset="0"/>
              </a:rPr>
              <a:t>referencom na Poziv</a:t>
            </a:r>
            <a:r>
              <a:rPr lang="hr-HR" altLang="sr-Latn-RS" sz="2000" dirty="0">
                <a:latin typeface="+mn-lt"/>
                <a:cs typeface="VladaRHSans Reg" charset="0"/>
              </a:rPr>
              <a:t> dopušteno je isključivo </a:t>
            </a:r>
            <a:r>
              <a:rPr lang="hr-HR" altLang="sr-Latn-RS" sz="2000" u="sng" dirty="0" smtClean="0">
                <a:latin typeface="+mn-lt"/>
                <a:cs typeface="VladaRHSans Reg" charset="0"/>
              </a:rPr>
              <a:t>potencijalnim prijaviteljima</a:t>
            </a:r>
            <a:r>
              <a:rPr lang="hr-HR" altLang="sr-Latn-RS" sz="2000" dirty="0" smtClean="0">
                <a:latin typeface="+mn-lt"/>
                <a:cs typeface="VladaRHSans Reg" charset="0"/>
              </a:rPr>
              <a:t> na adresu e-pošte </a:t>
            </a:r>
            <a:r>
              <a:rPr lang="hr-HR" altLang="sr-Latn-RS" sz="2000" dirty="0" smtClean="0">
                <a:latin typeface="+mn-lt"/>
                <a:cs typeface="VladaRHSans Reg" charset="0"/>
                <a:hlinkClick r:id="rId3"/>
              </a:rPr>
              <a:t>seup@mzoe.hr</a:t>
            </a:r>
            <a:r>
              <a:rPr lang="hr-HR" altLang="sr-Latn-RS" sz="2000" dirty="0" smtClean="0">
                <a:latin typeface="+mn-lt"/>
                <a:cs typeface="VladaRHSans Reg" charset="0"/>
              </a:rPr>
              <a:t> </a:t>
            </a:r>
            <a:endParaRPr lang="hr-HR" altLang="sr-Latn-RS" sz="2000" dirty="0">
              <a:latin typeface="+mn-lt"/>
              <a:cs typeface="VladaRHSans Reg" charset="0"/>
            </a:endParaRPr>
          </a:p>
          <a:p>
            <a:pPr marL="342900" indent="-342900">
              <a:lnSpc>
                <a:spcPct val="100000"/>
              </a:lnSpc>
              <a:buClr>
                <a:srgbClr val="B0CB1F"/>
              </a:buClr>
              <a:buFont typeface="Wingdings" panose="05000000000000000000" pitchFamily="2" charset="2"/>
              <a:buChar char="§"/>
              <a:defRPr/>
            </a:pPr>
            <a:r>
              <a:rPr lang="hr-HR" altLang="sr-Latn-RS" sz="2000" dirty="0" smtClean="0">
                <a:latin typeface="+mn-lt"/>
                <a:cs typeface="VladaRHSans Reg" charset="0"/>
              </a:rPr>
              <a:t>odgovori </a:t>
            </a:r>
            <a:r>
              <a:rPr lang="hr-HR" altLang="sr-Latn-RS" sz="2000" dirty="0">
                <a:latin typeface="+mn-lt"/>
                <a:cs typeface="VladaRHSans Reg" charset="0"/>
              </a:rPr>
              <a:t>će </a:t>
            </a:r>
            <a:r>
              <a:rPr lang="hr-HR" altLang="sr-Latn-RS" sz="2000" dirty="0" smtClean="0">
                <a:latin typeface="+mn-lt"/>
                <a:cs typeface="VladaRHSans Reg" charset="0"/>
              </a:rPr>
              <a:t>biti objavljeni </a:t>
            </a:r>
            <a:r>
              <a:rPr lang="hr-HR" altLang="sr-Latn-RS" sz="2000" dirty="0">
                <a:latin typeface="+mn-lt"/>
                <a:cs typeface="VladaRHSans Reg" charset="0"/>
              </a:rPr>
              <a:t>na </a:t>
            </a:r>
            <a:r>
              <a:rPr lang="it-IT" altLang="sr-Latn-RS" sz="2000" dirty="0">
                <a:latin typeface="+mn-lt"/>
                <a:cs typeface="VladaRHSans Reg" charset="0"/>
              </a:rPr>
              <a:t>web </a:t>
            </a:r>
            <a:r>
              <a:rPr lang="it-IT" altLang="sr-Latn-RS" sz="2000" dirty="0" err="1">
                <a:latin typeface="+mn-lt"/>
                <a:cs typeface="VladaRHSans Reg" charset="0"/>
              </a:rPr>
              <a:t>stranicama</a:t>
            </a:r>
            <a:r>
              <a:rPr lang="it-IT" altLang="sr-Latn-RS" sz="2000" dirty="0">
                <a:latin typeface="+mn-lt"/>
                <a:cs typeface="VladaRHSans Reg" charset="0"/>
              </a:rPr>
              <a:t> </a:t>
            </a:r>
            <a:r>
              <a:rPr lang="hr-HR" sz="2000" dirty="0">
                <a:latin typeface="+mn-lt"/>
                <a:hlinkClick r:id="rId4"/>
              </a:rPr>
              <a:t>https://efondovi.mrrfeu.hr/</a:t>
            </a:r>
            <a:r>
              <a:rPr lang="hr-HR" sz="2000" dirty="0">
                <a:latin typeface="+mn-lt"/>
              </a:rPr>
              <a:t> i </a:t>
            </a:r>
            <a:r>
              <a:rPr lang="hr-HR" sz="2000" dirty="0">
                <a:latin typeface="+mn-lt"/>
                <a:hlinkClick r:id="rId5"/>
              </a:rPr>
              <a:t>www.s</a:t>
            </a:r>
            <a:r>
              <a:rPr lang="hr-H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hlinkClick r:id="rId5"/>
              </a:rPr>
              <a:t>trukturnifondovi.hr</a:t>
            </a:r>
            <a:r>
              <a:rPr lang="hr-H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hr-HR" altLang="sr-Latn-RS" sz="2000" dirty="0" smtClean="0">
                <a:latin typeface="+mn-lt"/>
                <a:cs typeface="VladaRHSans Reg" charset="0"/>
              </a:rPr>
              <a:t>u roku od 7 RD od dana zaprimanja pitanja</a:t>
            </a:r>
            <a:endParaRPr lang="hr-HR" sz="2000" b="1" dirty="0">
              <a:latin typeface="+mn-lt"/>
            </a:endParaRPr>
          </a:p>
        </p:txBody>
      </p:sp>
      <p:sp>
        <p:nvSpPr>
          <p:cNvPr id="20484" name="Rezervirano mjesto broja slajda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BE968B42-6E0C-4F4B-9A48-46668884557E}" type="slidenum">
              <a:rPr lang="en-US" altLang="sr-Latn-RS" sz="1200" smtClean="0">
                <a:solidFill>
                  <a:schemeClr val="bg1"/>
                </a:solidFill>
                <a:latin typeface="VladaRHSans Reg" charset="0"/>
              </a:rPr>
              <a:pPr eaLnBrk="1" hangingPunct="1"/>
              <a:t>31</a:t>
            </a:fld>
            <a:endParaRPr lang="en-US" altLang="sr-Latn-RS" sz="1200" dirty="0" smtClean="0">
              <a:solidFill>
                <a:schemeClr val="bg1"/>
              </a:solidFill>
              <a:latin typeface="VladaRHSans Reg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9" y="114980"/>
            <a:ext cx="1757958" cy="743539"/>
          </a:xfrm>
          <a:prstGeom prst="rect">
            <a:avLst/>
          </a:prstGeom>
        </p:spPr>
      </p:pic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1184365" y="328914"/>
            <a:ext cx="6731726" cy="529605"/>
          </a:xfrm>
        </p:spPr>
        <p:txBody>
          <a:bodyPr/>
          <a:lstStyle/>
          <a:p>
            <a:pPr algn="ctr"/>
            <a:r>
              <a:rPr lang="hr-HR" sz="2800" b="1" dirty="0" smtClean="0">
                <a:latin typeface="+mj-lt"/>
              </a:rPr>
              <a:t>Pitanja i odgovori</a:t>
            </a:r>
            <a:endParaRPr lang="hr-HR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507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zervirano mjesto sadržaja 2"/>
          <p:cNvSpPr>
            <a:spLocks noGrp="1"/>
          </p:cNvSpPr>
          <p:nvPr>
            <p:ph idx="1"/>
          </p:nvPr>
        </p:nvSpPr>
        <p:spPr>
          <a:xfrm>
            <a:off x="265176" y="1551586"/>
            <a:ext cx="4142232" cy="3488726"/>
          </a:xfrm>
        </p:spPr>
        <p:txBody>
          <a:bodyPr/>
          <a:lstStyle/>
          <a:p>
            <a:pPr>
              <a:spcBef>
                <a:spcPts val="575"/>
              </a:spcBef>
            </a:pPr>
            <a:r>
              <a:rPr lang="hr-HR" altLang="sr-Latn-RS" sz="3200" b="1" dirty="0" smtClean="0">
                <a:latin typeface="+mn-lt"/>
                <a:cs typeface="VladaRHSans Reg" charset="0"/>
              </a:rPr>
              <a:t>Hvala na pažnji!</a:t>
            </a:r>
          </a:p>
          <a:p>
            <a:pPr>
              <a:lnSpc>
                <a:spcPct val="100000"/>
              </a:lnSpc>
              <a:spcBef>
                <a:spcPts val="575"/>
              </a:spcBef>
            </a:pPr>
            <a:endParaRPr lang="hr-HR" altLang="sr-Latn-RS" sz="1200" b="1" dirty="0" smtClean="0">
              <a:latin typeface="+mn-lt"/>
              <a:cs typeface="VladaRHSans Reg" charset="0"/>
            </a:endParaRPr>
          </a:p>
          <a:p>
            <a:pPr>
              <a:lnSpc>
                <a:spcPct val="100000"/>
              </a:lnSpc>
              <a:spcBef>
                <a:spcPts val="575"/>
              </a:spcBef>
            </a:pPr>
            <a:endParaRPr lang="hr-HR" altLang="sr-Latn-RS" sz="1200" b="1" dirty="0">
              <a:latin typeface="+mn-lt"/>
              <a:cs typeface="VladaRHSans Reg" charset="0"/>
            </a:endParaRPr>
          </a:p>
          <a:p>
            <a:pPr>
              <a:lnSpc>
                <a:spcPct val="100000"/>
              </a:lnSpc>
              <a:spcBef>
                <a:spcPts val="575"/>
              </a:spcBef>
            </a:pPr>
            <a:r>
              <a:rPr lang="hr-HR" altLang="sr-Latn-RS" sz="1800" b="1" dirty="0" smtClean="0">
                <a:latin typeface="+mn-lt"/>
                <a:cs typeface="VladaRHSans Reg" charset="0"/>
              </a:rPr>
              <a:t>Pripremili:</a:t>
            </a:r>
          </a:p>
          <a:p>
            <a:pPr>
              <a:lnSpc>
                <a:spcPct val="100000"/>
              </a:lnSpc>
              <a:spcBef>
                <a:spcPts val="575"/>
              </a:spcBef>
            </a:pPr>
            <a:r>
              <a:rPr lang="hr-HR" altLang="sr-Latn-RS" sz="1800" b="1" dirty="0" smtClean="0">
                <a:latin typeface="+mn-lt"/>
                <a:cs typeface="VladaRHSans Reg" charset="0"/>
              </a:rPr>
              <a:t>Ministarstvo zaštite okoliša i energetike/PT1</a:t>
            </a:r>
          </a:p>
          <a:p>
            <a:pPr>
              <a:lnSpc>
                <a:spcPct val="100000"/>
              </a:lnSpc>
              <a:spcBef>
                <a:spcPts val="575"/>
              </a:spcBef>
            </a:pPr>
            <a:r>
              <a:rPr lang="hr-HR" altLang="sr-Latn-RS" sz="1800" b="1" dirty="0" smtClean="0">
                <a:latin typeface="+mn-lt"/>
                <a:cs typeface="VladaRHSans Reg" charset="0"/>
              </a:rPr>
              <a:t>Fond za zaštitu okoliša i energetsku učinkovitost/PT2</a:t>
            </a:r>
          </a:p>
          <a:p>
            <a:pPr>
              <a:spcBef>
                <a:spcPts val="575"/>
              </a:spcBef>
            </a:pPr>
            <a:endParaRPr lang="hr-HR" altLang="sr-Latn-RS" sz="3200" b="1" dirty="0">
              <a:latin typeface="+mn-lt"/>
              <a:cs typeface="VladaRHSans Reg" charset="0"/>
            </a:endParaRPr>
          </a:p>
          <a:p>
            <a:pPr>
              <a:spcBef>
                <a:spcPts val="575"/>
              </a:spcBef>
            </a:pPr>
            <a:endParaRPr lang="hr-HR" altLang="sr-Latn-RS" sz="3200" b="1" dirty="0" smtClean="0">
              <a:latin typeface="+mn-lt"/>
              <a:cs typeface="VladaRHSans Reg" charset="0"/>
            </a:endParaRPr>
          </a:p>
          <a:p>
            <a:pPr>
              <a:spcBef>
                <a:spcPts val="575"/>
              </a:spcBef>
            </a:pPr>
            <a:endParaRPr lang="hr-HR" altLang="sr-Latn-RS" sz="1000" b="1" dirty="0" smtClean="0">
              <a:latin typeface="+mn-lt"/>
              <a:cs typeface="VladaRHSans Reg" charset="0"/>
            </a:endParaRPr>
          </a:p>
          <a:p>
            <a:pPr>
              <a:spcBef>
                <a:spcPts val="575"/>
              </a:spcBef>
            </a:pPr>
            <a:endParaRPr lang="hr-HR" altLang="sr-Latn-RS" dirty="0" smtClean="0">
              <a:latin typeface="VladaRHSans Reg" charset="0"/>
              <a:cs typeface="VladaRHSans Reg" charset="0"/>
            </a:endParaRPr>
          </a:p>
        </p:txBody>
      </p:sp>
      <p:sp>
        <p:nvSpPr>
          <p:cNvPr id="21508" name="Rezervirano mjesto broja slajda 3"/>
          <p:cNvSpPr>
            <a:spLocks noGrp="1"/>
          </p:cNvSpPr>
          <p:nvPr>
            <p:ph type="sldNum" sz="quarter" idx="11"/>
          </p:nvPr>
        </p:nvSpPr>
        <p:spPr bwMode="auto">
          <a:xfrm>
            <a:off x="6923089" y="4937125"/>
            <a:ext cx="2133600" cy="206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772FBEA-9D82-467C-9FCD-F822149A5A74}" type="slidenum">
              <a:rPr lang="en-US" altLang="sr-Latn-RS" sz="1200" smtClean="0">
                <a:solidFill>
                  <a:schemeClr val="bg1"/>
                </a:solidFill>
                <a:latin typeface="VladaRHSans Reg" charset="0"/>
              </a:rPr>
              <a:pPr eaLnBrk="1" hangingPunct="1"/>
              <a:t>32</a:t>
            </a:fld>
            <a:endParaRPr lang="en-US" altLang="sr-Latn-RS" sz="1200" dirty="0" smtClean="0">
              <a:solidFill>
                <a:schemeClr val="bg1"/>
              </a:solidFill>
              <a:latin typeface="VladaRHSans Reg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9" y="114980"/>
            <a:ext cx="2734258" cy="1156471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723" y="1975104"/>
            <a:ext cx="5046966" cy="245338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/>
          <p:cNvSpPr>
            <a:spLocks noGrp="1"/>
          </p:cNvSpPr>
          <p:nvPr>
            <p:ph type="title"/>
          </p:nvPr>
        </p:nvSpPr>
        <p:spPr>
          <a:xfrm>
            <a:off x="607319" y="285136"/>
            <a:ext cx="8099425" cy="573383"/>
          </a:xfrm>
        </p:spPr>
        <p:txBody>
          <a:bodyPr/>
          <a:lstStyle/>
          <a:p>
            <a:pPr algn="ctr"/>
            <a:r>
              <a:rPr lang="hr-HR" altLang="sr-Latn-RS" sz="2800" b="1" dirty="0" smtClean="0">
                <a:latin typeface="+mn-lt"/>
                <a:cs typeface="VladaRHSans Med" charset="0"/>
              </a:rPr>
              <a:t>Očekivani rezultati ulaganja</a:t>
            </a:r>
          </a:p>
        </p:txBody>
      </p:sp>
      <p:sp>
        <p:nvSpPr>
          <p:cNvPr id="9220" name="Rezervirano mjesto broja slajda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1pPr>
            <a:lvl2pPr marL="742950" indent="-28575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2pPr>
            <a:lvl3pPr marL="1143000" indent="-22860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3pPr>
            <a:lvl4pPr marL="1600200" indent="-22860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4pPr>
            <a:lvl5pPr marL="2057400" indent="-22860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5AF6EC5C-2B85-4963-AF12-2E73689A9076}" type="slidenum">
              <a:rPr lang="en-US" altLang="sr-Latn-RS" sz="1200" smtClean="0">
                <a:solidFill>
                  <a:schemeClr val="bg1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3</a:t>
            </a:fld>
            <a:endParaRPr lang="en-US" altLang="sr-Latn-RS" sz="1200" dirty="0" smtClean="0">
              <a:solidFill>
                <a:schemeClr val="bg1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9" y="114980"/>
            <a:ext cx="1757958" cy="743539"/>
          </a:xfrm>
          <a:prstGeom prst="rect">
            <a:avLst/>
          </a:prstGeom>
        </p:spPr>
      </p:pic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379880" y="1067975"/>
            <a:ext cx="8192394" cy="3659693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B0CB1F"/>
              </a:buClr>
              <a:defRPr/>
            </a:pPr>
            <a:r>
              <a:rPr lang="hr-HR" dirty="0" smtClean="0">
                <a:latin typeface="Calibri" panose="020F0502020204030204" pitchFamily="34" charset="0"/>
              </a:rPr>
              <a:t>P</a:t>
            </a:r>
            <a:r>
              <a:rPr lang="vi-VN" dirty="0" smtClean="0">
                <a:latin typeface="Calibri" panose="020F0502020204030204" pitchFamily="34" charset="0"/>
              </a:rPr>
              <a:t>rojektni </a:t>
            </a:r>
            <a:r>
              <a:rPr lang="vi-VN" dirty="0">
                <a:latin typeface="Calibri" panose="020F0502020204030204" pitchFamily="34" charset="0"/>
              </a:rPr>
              <a:t>prijedlo</a:t>
            </a:r>
            <a:r>
              <a:rPr lang="hr-HR" dirty="0">
                <a:latin typeface="Calibri" panose="020F0502020204030204" pitchFamily="34" charset="0"/>
              </a:rPr>
              <a:t>g</a:t>
            </a:r>
            <a:r>
              <a:rPr lang="vi-VN" dirty="0">
                <a:latin typeface="Calibri" panose="020F0502020204030204" pitchFamily="34" charset="0"/>
              </a:rPr>
              <a:t> mora </a:t>
            </a:r>
            <a:r>
              <a:rPr lang="vi-VN" dirty="0" smtClean="0">
                <a:latin typeface="Calibri" panose="020F0502020204030204" pitchFamily="34" charset="0"/>
              </a:rPr>
              <a:t>rezultirati</a:t>
            </a:r>
            <a:r>
              <a:rPr lang="hr-HR" dirty="0" smtClean="0">
                <a:latin typeface="Calibri" panose="020F0502020204030204" pitchFamily="34" charset="0"/>
              </a:rPr>
              <a:t>:</a:t>
            </a:r>
            <a:r>
              <a:rPr lang="vi-VN" dirty="0" smtClean="0">
                <a:latin typeface="Calibri" panose="020F0502020204030204" pitchFamily="34" charset="0"/>
              </a:rPr>
              <a:t> </a:t>
            </a:r>
            <a:endParaRPr lang="hr-HR" dirty="0" smtClean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buClr>
                <a:srgbClr val="B0CB1F"/>
              </a:buClr>
              <a:buFont typeface="Wingdings" panose="05000000000000000000" pitchFamily="2" charset="2"/>
              <a:buChar char="§"/>
              <a:defRPr/>
            </a:pPr>
            <a:r>
              <a:rPr lang="hr-HR" u="sng" dirty="0">
                <a:latin typeface="Calibri" panose="020F0502020204030204" pitchFamily="34" charset="0"/>
              </a:rPr>
              <a:t>z</a:t>
            </a:r>
            <a:r>
              <a:rPr lang="hr-HR" u="sng" dirty="0" smtClean="0">
                <a:latin typeface="Calibri" panose="020F0502020204030204" pitchFamily="34" charset="0"/>
              </a:rPr>
              <a:t>a RD-građevine</a:t>
            </a:r>
            <a:r>
              <a:rPr lang="hr-HR" dirty="0" smtClean="0">
                <a:latin typeface="Calibri" panose="020F0502020204030204" pitchFamily="34" charset="0"/>
              </a:rPr>
              <a:t> - </a:t>
            </a:r>
            <a:r>
              <a:rPr lang="vi-VN" dirty="0" smtClean="0">
                <a:latin typeface="Calibri" panose="020F0502020204030204" pitchFamily="34" charset="0"/>
              </a:rPr>
              <a:t>izgrađenim </a:t>
            </a:r>
            <a:r>
              <a:rPr lang="vi-VN" dirty="0">
                <a:latin typeface="Calibri" panose="020F0502020204030204" pitchFamily="34" charset="0"/>
              </a:rPr>
              <a:t>i opremljenim </a:t>
            </a:r>
            <a:r>
              <a:rPr lang="hr-HR" dirty="0">
                <a:latin typeface="Calibri" panose="020F0502020204030204" pitchFamily="34" charset="0"/>
              </a:rPr>
              <a:t>RD </a:t>
            </a:r>
            <a:r>
              <a:rPr lang="vi-VN" dirty="0" smtClean="0">
                <a:latin typeface="Calibri" panose="020F0502020204030204" pitchFamily="34" charset="0"/>
              </a:rPr>
              <a:t>u </a:t>
            </a:r>
            <a:r>
              <a:rPr lang="vi-VN" dirty="0">
                <a:latin typeface="Calibri" panose="020F0502020204030204" pitchFamily="34" charset="0"/>
              </a:rPr>
              <a:t>zadanim vremenskim rokovima, ishođenom uporabnom dozvolom, upisom u Očevidnik </a:t>
            </a:r>
            <a:r>
              <a:rPr lang="hr-HR" dirty="0" smtClean="0">
                <a:latin typeface="Calibri" panose="020F0502020204030204" pitchFamily="34" charset="0"/>
              </a:rPr>
              <a:t>RD i</a:t>
            </a:r>
            <a:r>
              <a:rPr lang="vi-VN" dirty="0" smtClean="0">
                <a:latin typeface="Calibri" panose="020F0502020204030204" pitchFamily="34" charset="0"/>
              </a:rPr>
              <a:t> </a:t>
            </a:r>
            <a:r>
              <a:rPr lang="vi-VN" dirty="0">
                <a:latin typeface="Calibri" panose="020F0502020204030204" pitchFamily="34" charset="0"/>
              </a:rPr>
              <a:t>provedenim informativno-obrazovnim </a:t>
            </a:r>
            <a:r>
              <a:rPr lang="vi-VN" dirty="0" smtClean="0">
                <a:latin typeface="Calibri" panose="020F0502020204030204" pitchFamily="34" charset="0"/>
              </a:rPr>
              <a:t>aktivnostim</a:t>
            </a:r>
            <a:r>
              <a:rPr lang="hr-HR" dirty="0" smtClean="0">
                <a:latin typeface="Calibri" panose="020F0502020204030204" pitchFamily="34" charset="0"/>
              </a:rPr>
              <a:t>a</a:t>
            </a:r>
          </a:p>
          <a:p>
            <a:pPr>
              <a:lnSpc>
                <a:spcPct val="100000"/>
              </a:lnSpc>
              <a:buClr>
                <a:srgbClr val="B0CB1F"/>
              </a:buClr>
              <a:buFont typeface="Wingdings" panose="05000000000000000000" pitchFamily="2" charset="2"/>
              <a:buChar char="§"/>
              <a:defRPr/>
            </a:pPr>
            <a:r>
              <a:rPr lang="hr-HR" u="sng" dirty="0">
                <a:latin typeface="Calibri" panose="020F0502020204030204" pitchFamily="34" charset="0"/>
              </a:rPr>
              <a:t>z</a:t>
            </a:r>
            <a:r>
              <a:rPr lang="hr-HR" u="sng" dirty="0" smtClean="0">
                <a:latin typeface="Calibri" panose="020F0502020204030204" pitchFamily="34" charset="0"/>
              </a:rPr>
              <a:t>a RD-mobilne jedinice</a:t>
            </a:r>
            <a:r>
              <a:rPr lang="hr-HR" dirty="0" smtClean="0">
                <a:latin typeface="Calibri" panose="020F0502020204030204" pitchFamily="34" charset="0"/>
              </a:rPr>
              <a:t> - nabavljenim mobilnim RD, upisom u </a:t>
            </a:r>
            <a:r>
              <a:rPr lang="hr-HR" dirty="0">
                <a:latin typeface="Calibri" panose="020F0502020204030204" pitchFamily="34" charset="0"/>
              </a:rPr>
              <a:t>Očevidnik RD </a:t>
            </a:r>
            <a:r>
              <a:rPr lang="hr-HR" dirty="0" smtClean="0">
                <a:latin typeface="Calibri" panose="020F0502020204030204" pitchFamily="34" charset="0"/>
              </a:rPr>
              <a:t>i provedenim </a:t>
            </a:r>
            <a:r>
              <a:rPr lang="hr-HR" dirty="0">
                <a:latin typeface="Calibri" panose="020F0502020204030204" pitchFamily="34" charset="0"/>
              </a:rPr>
              <a:t>informativno-obrazovnim aktivnostima</a:t>
            </a:r>
            <a:endParaRPr lang="hr-HR" dirty="0" smtClean="0">
              <a:latin typeface="Calibri" panose="020F0502020204030204" pitchFamily="34" charset="0"/>
            </a:endParaRPr>
          </a:p>
          <a:p>
            <a:pPr>
              <a:buClr>
                <a:srgbClr val="B0CB1F"/>
              </a:buClr>
              <a:buFont typeface="Wingdings" panose="05000000000000000000" pitchFamily="2" charset="2"/>
              <a:buChar char="§"/>
              <a:defRPr/>
            </a:pPr>
            <a:endParaRPr lang="hr-HR" b="1" dirty="0">
              <a:latin typeface="Calibri" panose="020F0502020204030204" pitchFamily="34" charset="0"/>
              <a:cs typeface="VladaRHSans M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6481" y="268530"/>
            <a:ext cx="8099425" cy="857250"/>
          </a:xfrm>
        </p:spPr>
        <p:txBody>
          <a:bodyPr/>
          <a:lstStyle/>
          <a:p>
            <a:pPr algn="ctr"/>
            <a:r>
              <a:rPr lang="hr-HR" altLang="sr-Latn-RS" sz="2800" b="1" dirty="0" smtClean="0">
                <a:latin typeface="Calibri" panose="020F0502020204030204" pitchFamily="34" charset="0"/>
                <a:cs typeface="VladaRHSans Med" charset="0"/>
              </a:rPr>
              <a:t>Pokazatelji</a:t>
            </a:r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47921" y="1051369"/>
            <a:ext cx="8099425" cy="3618495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hr-HR" altLang="sr-Latn-RS" dirty="0">
                <a:latin typeface="Calibri" panose="020F0502020204030204" pitchFamily="34" charset="0"/>
                <a:cs typeface="VladaRHSans Reg" charset="0"/>
              </a:rPr>
              <a:t>b</a:t>
            </a:r>
            <a:r>
              <a:rPr lang="hr-HR" altLang="sr-Latn-RS" dirty="0" smtClean="0">
                <a:latin typeface="Calibri" panose="020F0502020204030204" pitchFamily="34" charset="0"/>
                <a:cs typeface="VladaRHSans Reg" charset="0"/>
              </a:rPr>
              <a:t>roj stanovnika u obuhvatu RD za koje JLS imaju sklopljen ugovor o dodjeli bespovratnih sredstava</a:t>
            </a:r>
            <a:endParaRPr lang="hr-HR" altLang="sr-Latn-RS" dirty="0">
              <a:latin typeface="Calibri" panose="020F0502020204030204" pitchFamily="34" charset="0"/>
              <a:cs typeface="VladaRHSans Reg" charset="0"/>
            </a:endParaRPr>
          </a:p>
          <a:p>
            <a:pPr marL="457200" indent="-457200">
              <a:lnSpc>
                <a:spcPct val="10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hr-HR" altLang="sr-Latn-RS" dirty="0" smtClean="0">
                <a:latin typeface="Calibri" panose="020F0502020204030204" pitchFamily="34" charset="0"/>
                <a:cs typeface="VladaRHSans Reg" charset="0"/>
              </a:rPr>
              <a:t>u</a:t>
            </a:r>
            <a:r>
              <a:rPr lang="vi-VN" altLang="sr-Latn-RS" dirty="0">
                <a:latin typeface="Calibri" panose="020F0502020204030204" pitchFamily="34" charset="0"/>
                <a:cs typeface="VladaRHSans Reg" charset="0"/>
              </a:rPr>
              <a:t>kupno predviđena količina odvojeno prikupljenog otpada u </a:t>
            </a:r>
            <a:r>
              <a:rPr lang="hr-HR" altLang="sr-Latn-RS" dirty="0">
                <a:latin typeface="Calibri" panose="020F0502020204030204" pitchFamily="34" charset="0"/>
                <a:cs typeface="VladaRHSans Reg" charset="0"/>
              </a:rPr>
              <a:t>RD</a:t>
            </a:r>
            <a:r>
              <a:rPr lang="vi-VN" altLang="sr-Latn-RS" dirty="0">
                <a:latin typeface="Calibri" panose="020F0502020204030204" pitchFamily="34" charset="0"/>
                <a:cs typeface="VladaRHSans Reg" charset="0"/>
              </a:rPr>
              <a:t> </a:t>
            </a:r>
            <a:r>
              <a:rPr lang="hr-HR" altLang="sr-Latn-RS" dirty="0" smtClean="0">
                <a:latin typeface="Calibri" panose="020F0502020204030204" pitchFamily="34" charset="0"/>
                <a:cs typeface="VladaRHSans Reg" charset="0"/>
              </a:rPr>
              <a:t>po isteku jedne</a:t>
            </a:r>
            <a:r>
              <a:rPr lang="vi-VN" altLang="sr-Latn-RS" dirty="0" smtClean="0">
                <a:latin typeface="Calibri" panose="020F0502020204030204" pitchFamily="34" charset="0"/>
                <a:cs typeface="VladaRHSans Reg" charset="0"/>
              </a:rPr>
              <a:t> godin</a:t>
            </a:r>
            <a:r>
              <a:rPr lang="hr-HR" altLang="sr-Latn-RS" dirty="0" smtClean="0">
                <a:latin typeface="Calibri" panose="020F0502020204030204" pitchFamily="34" charset="0"/>
                <a:cs typeface="VladaRHSans Reg" charset="0"/>
              </a:rPr>
              <a:t>e</a:t>
            </a:r>
            <a:r>
              <a:rPr lang="vi-VN" altLang="sr-Latn-RS" dirty="0" smtClean="0">
                <a:latin typeface="Calibri" panose="020F0502020204030204" pitchFamily="34" charset="0"/>
                <a:cs typeface="VladaRHSans Reg" charset="0"/>
              </a:rPr>
              <a:t> </a:t>
            </a:r>
            <a:r>
              <a:rPr lang="vi-VN" altLang="sr-Latn-RS" dirty="0">
                <a:latin typeface="Calibri" panose="020F0502020204030204" pitchFamily="34" charset="0"/>
                <a:cs typeface="VladaRHSans Reg" charset="0"/>
              </a:rPr>
              <a:t>nakon </a:t>
            </a:r>
            <a:r>
              <a:rPr lang="hr-HR" altLang="sr-Latn-RS" dirty="0" smtClean="0">
                <a:latin typeface="Calibri" panose="020F0502020204030204" pitchFamily="34" charset="0"/>
                <a:cs typeface="VladaRHSans Reg" charset="0"/>
              </a:rPr>
              <a:t>upisa u Očevidnik RD</a:t>
            </a:r>
            <a:endParaRPr lang="hr-HR" altLang="sr-Latn-RS" dirty="0">
              <a:latin typeface="Calibri" panose="020F0502020204030204" pitchFamily="34" charset="0"/>
              <a:cs typeface="VladaRHSans Reg" charset="0"/>
            </a:endParaRPr>
          </a:p>
          <a:p>
            <a:pPr marL="457200" indent="-457200">
              <a:lnSpc>
                <a:spcPct val="10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hr-HR" altLang="sr-Latn-RS" dirty="0">
                <a:latin typeface="Calibri" panose="020F0502020204030204" pitchFamily="34" charset="0"/>
                <a:cs typeface="VladaRHSans Reg" charset="0"/>
              </a:rPr>
              <a:t>% </a:t>
            </a:r>
            <a:r>
              <a:rPr lang="hr-HR" altLang="sr-Latn-RS" dirty="0" smtClean="0">
                <a:latin typeface="Calibri" panose="020F0502020204030204" pitchFamily="34" charset="0"/>
                <a:cs typeface="VladaRHSans Reg" charset="0"/>
              </a:rPr>
              <a:t>stan. </a:t>
            </a:r>
            <a:r>
              <a:rPr lang="hr-HR" altLang="sr-Latn-RS" dirty="0">
                <a:latin typeface="Calibri" panose="020F0502020204030204" pitchFamily="34" charset="0"/>
                <a:cs typeface="VladaRHSans Reg" charset="0"/>
              </a:rPr>
              <a:t>obuhvaćen provedenim </a:t>
            </a:r>
            <a:r>
              <a:rPr lang="hr-HR" altLang="sr-Latn-RS" dirty="0" smtClean="0">
                <a:latin typeface="Calibri" panose="020F0502020204030204" pitchFamily="34" charset="0"/>
                <a:cs typeface="VladaRHSans Reg" charset="0"/>
              </a:rPr>
              <a:t>informativno-obrazovnim </a:t>
            </a:r>
            <a:r>
              <a:rPr lang="hr-HR" altLang="sr-Latn-RS" dirty="0">
                <a:latin typeface="Calibri" panose="020F0502020204030204" pitchFamily="34" charset="0"/>
                <a:cs typeface="VladaRHSans Reg" charset="0"/>
              </a:rPr>
              <a:t>aktivnostima na području obuhvata projekta (min. 60</a:t>
            </a:r>
            <a:r>
              <a:rPr lang="hr-HR" altLang="sr-Latn-RS" dirty="0" smtClean="0">
                <a:latin typeface="Calibri" panose="020F0502020204030204" pitchFamily="34" charset="0"/>
                <a:cs typeface="VladaRHSans Reg" charset="0"/>
              </a:rPr>
              <a:t>%)</a:t>
            </a:r>
            <a:endParaRPr lang="hr-HR" altLang="sr-Latn-RS" dirty="0">
              <a:latin typeface="Calibri" panose="020F0502020204030204" pitchFamily="34" charset="0"/>
              <a:cs typeface="VladaRHSans Reg" charset="0"/>
            </a:endParaRPr>
          </a:p>
          <a:p>
            <a:pPr marL="457200" indent="-457200">
              <a:lnSpc>
                <a:spcPct val="10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hr-HR" altLang="sr-Latn-RS" dirty="0">
                <a:latin typeface="Calibri" panose="020F0502020204030204" pitchFamily="34" charset="0"/>
                <a:cs typeface="VladaRHSans Reg" charset="0"/>
              </a:rPr>
              <a:t>planirani broj </a:t>
            </a:r>
            <a:r>
              <a:rPr lang="hr-HR" altLang="sr-Latn-RS" dirty="0" err="1" smtClean="0">
                <a:latin typeface="Calibri" panose="020F0502020204030204" pitchFamily="34" charset="0"/>
                <a:cs typeface="VladaRHSans Reg" charset="0"/>
              </a:rPr>
              <a:t>izobrazno</a:t>
            </a:r>
            <a:r>
              <a:rPr lang="hr-HR" altLang="sr-Latn-RS" dirty="0" smtClean="0">
                <a:latin typeface="Calibri" panose="020F0502020204030204" pitchFamily="34" charset="0"/>
                <a:cs typeface="VladaRHSans Reg" charset="0"/>
              </a:rPr>
              <a:t>-informativnih </a:t>
            </a:r>
            <a:r>
              <a:rPr lang="hr-HR" altLang="sr-Latn-RS" dirty="0">
                <a:latin typeface="Calibri" panose="020F0502020204030204" pitchFamily="34" charset="0"/>
                <a:cs typeface="VladaRHSans Reg" charset="0"/>
              </a:rPr>
              <a:t>aktivnosti </a:t>
            </a:r>
            <a:r>
              <a:rPr lang="hr-HR" altLang="sr-Latn-RS" dirty="0" smtClean="0">
                <a:latin typeface="Calibri" panose="020F0502020204030204" pitchFamily="34" charset="0"/>
                <a:cs typeface="VladaRHSans Reg" charset="0"/>
              </a:rPr>
              <a:t>vezanih za korištenje RD - </a:t>
            </a:r>
            <a:r>
              <a:rPr lang="hr-HR" altLang="sr-Latn-RS" dirty="0">
                <a:latin typeface="Calibri" panose="020F0502020204030204" pitchFamily="34" charset="0"/>
                <a:cs typeface="VladaRHSans Reg" charset="0"/>
              </a:rPr>
              <a:t>min. 2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150543-D3F9-462D-89F5-288849FE563E}" type="slidenum">
              <a:rPr lang="en-US" altLang="sr-Latn-RS" sz="1200" smtClean="0"/>
              <a:pPr>
                <a:defRPr/>
              </a:pPr>
              <a:t>4</a:t>
            </a:fld>
            <a:endParaRPr lang="en-US" altLang="sr-Latn-RS" sz="12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9" y="114980"/>
            <a:ext cx="1757958" cy="74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5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/>
          <p:cNvSpPr>
            <a:spLocks noGrp="1"/>
          </p:cNvSpPr>
          <p:nvPr>
            <p:ph type="title"/>
          </p:nvPr>
        </p:nvSpPr>
        <p:spPr>
          <a:xfrm>
            <a:off x="514350" y="285023"/>
            <a:ext cx="8099425" cy="583928"/>
          </a:xfrm>
        </p:spPr>
        <p:txBody>
          <a:bodyPr/>
          <a:lstStyle/>
          <a:p>
            <a:pPr algn="ctr"/>
            <a:r>
              <a:rPr lang="hr-HR" altLang="sr-Latn-RS" sz="2800" b="1" dirty="0" smtClean="0">
                <a:latin typeface="Calibri" panose="020F0502020204030204" pitchFamily="34" charset="0"/>
                <a:cs typeface="VladaRHSans Med" charset="0"/>
              </a:rPr>
              <a:t>Prihvatljivi prijavitelji (I)</a:t>
            </a:r>
          </a:p>
        </p:txBody>
      </p:sp>
      <p:sp>
        <p:nvSpPr>
          <p:cNvPr id="11268" name="Rezervirano mjesto broja slajda 3"/>
          <p:cNvSpPr>
            <a:spLocks noGrp="1"/>
          </p:cNvSpPr>
          <p:nvPr>
            <p:ph type="sldNum" sz="quarter" idx="11"/>
          </p:nvPr>
        </p:nvSpPr>
        <p:spPr bwMode="auto">
          <a:xfrm>
            <a:off x="6928104" y="4937125"/>
            <a:ext cx="2133600" cy="206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1pPr>
            <a:lvl2pPr marL="742950" indent="-28575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2pPr>
            <a:lvl3pPr marL="1143000" indent="-22860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3pPr>
            <a:lvl4pPr marL="1600200" indent="-22860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4pPr>
            <a:lvl5pPr marL="2057400" indent="-22860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3393616B-8378-4940-A1E1-88633EA5E5E1}" type="slidenum">
              <a:rPr lang="en-US" altLang="sr-Latn-RS" sz="1200" smtClean="0">
                <a:solidFill>
                  <a:schemeClr val="bg1"/>
                </a:solidFill>
                <a:latin typeface="Calibri" panose="020F0502020204030204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5</a:t>
            </a:fld>
            <a:endParaRPr lang="en-US" altLang="sr-Latn-RS" sz="120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9" y="114980"/>
            <a:ext cx="1757958" cy="743539"/>
          </a:xfrm>
          <a:prstGeom prst="rect">
            <a:avLst/>
          </a:prstGeom>
        </p:spPr>
      </p:pic>
      <p:sp>
        <p:nvSpPr>
          <p:cNvPr id="8" name="Rezervirano mjesto sadržaja 2"/>
          <p:cNvSpPr>
            <a:spLocks noGrp="1"/>
          </p:cNvSpPr>
          <p:nvPr>
            <p:ph idx="1"/>
          </p:nvPr>
        </p:nvSpPr>
        <p:spPr>
          <a:xfrm>
            <a:off x="514350" y="1266112"/>
            <a:ext cx="8025120" cy="3013280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B0CB1F"/>
              </a:buClr>
              <a:buFont typeface="Wingdings" pitchFamily="2" charset="2"/>
              <a:buChar char="§"/>
              <a:defRPr/>
            </a:pPr>
            <a:r>
              <a:rPr lang="pl-PL" altLang="sr-Latn-RS" dirty="0" smtClean="0">
                <a:latin typeface="Calibri" panose="020F0502020204030204" pitchFamily="34" charset="0"/>
                <a:cs typeface="VladaRHSans Reg" charset="0"/>
              </a:rPr>
              <a:t>JLS i Grad </a:t>
            </a:r>
            <a:r>
              <a:rPr lang="pl-PL" altLang="sr-Latn-RS" dirty="0">
                <a:latin typeface="Calibri" panose="020F0502020204030204" pitchFamily="34" charset="0"/>
                <a:cs typeface="VladaRHSans Reg" charset="0"/>
              </a:rPr>
              <a:t>Zagreb </a:t>
            </a:r>
            <a:r>
              <a:rPr lang="pl-PL" altLang="sr-Latn-RS" dirty="0" smtClean="0">
                <a:latin typeface="Calibri" panose="020F0502020204030204" pitchFamily="34" charset="0"/>
                <a:cs typeface="VladaRHSans Reg" charset="0"/>
              </a:rPr>
              <a:t>(nije prihvatljiv za </a:t>
            </a:r>
            <a:r>
              <a:rPr lang="pl-PL" altLang="sr-Latn-RS" dirty="0" smtClean="0">
                <a:latin typeface="Calibri" panose="020F0502020204030204" pitchFamily="34" charset="0"/>
                <a:cs typeface="VladaRHSans Reg" charset="0"/>
              </a:rPr>
              <a:t>RD-mobilne jedinice)</a:t>
            </a:r>
          </a:p>
          <a:p>
            <a:pPr marL="342900" indent="-342900">
              <a:lnSpc>
                <a:spcPct val="100000"/>
              </a:lnSpc>
              <a:spcBef>
                <a:spcPts val="575"/>
              </a:spcBef>
              <a:buClr>
                <a:srgbClr val="B0CB1F"/>
              </a:buClr>
              <a:buFont typeface="Wingdings" pitchFamily="2" charset="2"/>
              <a:buChar char="§"/>
              <a:defRPr/>
            </a:pPr>
            <a:r>
              <a:rPr lang="hr-HR" altLang="sr-Latn-RS" dirty="0" smtClean="0">
                <a:latin typeface="Calibri" panose="020F0502020204030204" pitchFamily="34" charset="0"/>
                <a:cs typeface="VladaRHSans Reg" charset="0"/>
              </a:rPr>
              <a:t>p</a:t>
            </a:r>
            <a:r>
              <a:rPr lang="vi-VN" altLang="sr-Latn-RS" dirty="0" smtClean="0">
                <a:latin typeface="Calibri" panose="020F0502020204030204" pitchFamily="34" charset="0"/>
                <a:cs typeface="VladaRHSans Reg" charset="0"/>
              </a:rPr>
              <a:t>oziv</a:t>
            </a:r>
            <a:r>
              <a:rPr lang="hr-HR" altLang="sr-Latn-RS" dirty="0" smtClean="0">
                <a:latin typeface="Calibri" panose="020F0502020204030204" pitchFamily="34" charset="0"/>
                <a:cs typeface="VladaRHSans Reg" charset="0"/>
              </a:rPr>
              <a:t>om </a:t>
            </a:r>
            <a:r>
              <a:rPr lang="vi-VN" altLang="sr-Latn-RS" dirty="0" smtClean="0">
                <a:latin typeface="Calibri" panose="020F0502020204030204" pitchFamily="34" charset="0"/>
                <a:cs typeface="VladaRHSans Reg" charset="0"/>
              </a:rPr>
              <a:t>n</a:t>
            </a:r>
            <a:r>
              <a:rPr lang="hr-HR" altLang="sr-Latn-RS" dirty="0" smtClean="0">
                <a:latin typeface="Calibri" panose="020F0502020204030204" pitchFamily="34" charset="0"/>
                <a:cs typeface="VladaRHSans Reg" charset="0"/>
              </a:rPr>
              <a:t>ij</a:t>
            </a:r>
            <a:r>
              <a:rPr lang="vi-VN" altLang="sr-Latn-RS" dirty="0" smtClean="0">
                <a:latin typeface="Calibri" panose="020F0502020204030204" pitchFamily="34" charset="0"/>
                <a:cs typeface="VladaRHSans Reg" charset="0"/>
              </a:rPr>
              <a:t>e predviđ</a:t>
            </a:r>
            <a:r>
              <a:rPr lang="hr-HR" altLang="sr-Latn-RS" dirty="0" err="1" smtClean="0">
                <a:latin typeface="Calibri" panose="020F0502020204030204" pitchFamily="34" charset="0"/>
                <a:cs typeface="VladaRHSans Reg" charset="0"/>
              </a:rPr>
              <a:t>ena</a:t>
            </a:r>
            <a:r>
              <a:rPr lang="hr-HR" altLang="sr-Latn-RS" dirty="0" smtClean="0">
                <a:latin typeface="Calibri" panose="020F0502020204030204" pitchFamily="34" charset="0"/>
                <a:cs typeface="VladaRHSans Reg" charset="0"/>
              </a:rPr>
              <a:t> </a:t>
            </a:r>
            <a:r>
              <a:rPr lang="vi-VN" altLang="sr-Latn-RS" dirty="0" smtClean="0">
                <a:latin typeface="Calibri" panose="020F0502020204030204" pitchFamily="34" charset="0"/>
                <a:cs typeface="VladaRHSans Reg" charset="0"/>
              </a:rPr>
              <a:t>mogućnost prijave partnera</a:t>
            </a:r>
            <a:endParaRPr lang="hr-HR" altLang="sr-Latn-RS" dirty="0" smtClean="0">
              <a:latin typeface="Calibri" panose="020F0502020204030204" pitchFamily="34" charset="0"/>
              <a:cs typeface="VladaRHSans Reg" charset="0"/>
            </a:endParaRPr>
          </a:p>
          <a:p>
            <a:pPr marL="342900" indent="-342900">
              <a:lnSpc>
                <a:spcPct val="100000"/>
              </a:lnSpc>
              <a:spcBef>
                <a:spcPts val="575"/>
              </a:spcBef>
              <a:buClr>
                <a:srgbClr val="B0CB1F"/>
              </a:buClr>
              <a:buFont typeface="Wingdings" pitchFamily="2" charset="2"/>
              <a:buChar char="§"/>
              <a:defRPr/>
            </a:pPr>
            <a:r>
              <a:rPr lang="hr-HR" altLang="sr-Latn-RS" dirty="0" smtClean="0">
                <a:latin typeface="Calibri" panose="020F0502020204030204" pitchFamily="34" charset="0"/>
                <a:cs typeface="VladaRHSans Reg" charset="0"/>
              </a:rPr>
              <a:t>p</a:t>
            </a:r>
            <a:r>
              <a:rPr lang="vi-VN" altLang="sr-Latn-RS" dirty="0" smtClean="0">
                <a:latin typeface="Calibri" panose="020F0502020204030204" pitchFamily="34" charset="0"/>
                <a:cs typeface="VladaRHSans Reg" charset="0"/>
              </a:rPr>
              <a:t>rihvatljivo </a:t>
            </a:r>
            <a:r>
              <a:rPr lang="vi-VN" altLang="sr-Latn-RS" dirty="0">
                <a:latin typeface="Calibri" panose="020F0502020204030204" pitchFamily="34" charset="0"/>
                <a:cs typeface="VladaRHSans Reg" charset="0"/>
              </a:rPr>
              <a:t>je </a:t>
            </a:r>
            <a:r>
              <a:rPr lang="vi-VN" altLang="sr-Latn-RS" dirty="0" smtClean="0">
                <a:latin typeface="Calibri" panose="020F0502020204030204" pitchFamily="34" charset="0"/>
                <a:cs typeface="VladaRHSans Reg" charset="0"/>
              </a:rPr>
              <a:t>udruživanje </a:t>
            </a:r>
            <a:r>
              <a:rPr lang="vi-VN" altLang="sr-Latn-RS" dirty="0">
                <a:latin typeface="Calibri" panose="020F0502020204030204" pitchFamily="34" charset="0"/>
                <a:cs typeface="VladaRHSans Reg" charset="0"/>
              </a:rPr>
              <a:t>JLS-ova koje će sporazumnim udruživanjem osigurati zajedničko </a:t>
            </a:r>
            <a:r>
              <a:rPr lang="vi-VN" altLang="sr-Latn-RS" dirty="0" smtClean="0">
                <a:latin typeface="Calibri" panose="020F0502020204030204" pitchFamily="34" charset="0"/>
                <a:cs typeface="VladaRHSans Reg" charset="0"/>
              </a:rPr>
              <a:t>funkcioniranj</a:t>
            </a:r>
            <a:r>
              <a:rPr lang="hr-HR" altLang="sr-Latn-RS" dirty="0" smtClean="0">
                <a:latin typeface="Calibri" panose="020F0502020204030204" pitchFamily="34" charset="0"/>
                <a:cs typeface="VladaRHSans Reg" charset="0"/>
              </a:rPr>
              <a:t>e</a:t>
            </a:r>
            <a:r>
              <a:rPr lang="vi-VN" altLang="sr-Latn-RS" dirty="0" smtClean="0">
                <a:latin typeface="Calibri" panose="020F0502020204030204" pitchFamily="34" charset="0"/>
                <a:cs typeface="VladaRHSans Reg" charset="0"/>
              </a:rPr>
              <a:t> </a:t>
            </a:r>
            <a:r>
              <a:rPr lang="hr-HR" altLang="sr-Latn-RS" dirty="0" smtClean="0">
                <a:latin typeface="Calibri" panose="020F0502020204030204" pitchFamily="34" charset="0"/>
                <a:cs typeface="VladaRHSans Reg" charset="0"/>
              </a:rPr>
              <a:t>RD</a:t>
            </a:r>
            <a:r>
              <a:rPr lang="vi-VN" altLang="sr-Latn-RS" dirty="0" smtClean="0">
                <a:latin typeface="Calibri" panose="020F0502020204030204" pitchFamily="34" charset="0"/>
                <a:cs typeface="VladaRHSans Reg" charset="0"/>
              </a:rPr>
              <a:t> </a:t>
            </a:r>
            <a:r>
              <a:rPr lang="vi-VN" altLang="sr-Latn-RS" dirty="0">
                <a:latin typeface="Calibri" panose="020F0502020204030204" pitchFamily="34" charset="0"/>
                <a:cs typeface="VladaRHSans Reg" charset="0"/>
              </a:rPr>
              <a:t>posredstvom mobilne jedinice </a:t>
            </a:r>
            <a:r>
              <a:rPr lang="hr-HR" altLang="sr-Latn-RS" dirty="0" smtClean="0">
                <a:latin typeface="Calibri" panose="020F0502020204030204" pitchFamily="34" charset="0"/>
                <a:cs typeface="VladaRHSans Reg" charset="0"/>
              </a:rPr>
              <a:t>(čl.</a:t>
            </a:r>
            <a:r>
              <a:rPr lang="vi-VN" altLang="sr-Latn-RS" dirty="0" smtClean="0">
                <a:latin typeface="Calibri" panose="020F0502020204030204" pitchFamily="34" charset="0"/>
                <a:cs typeface="VladaRHSans Reg" charset="0"/>
              </a:rPr>
              <a:t> </a:t>
            </a:r>
            <a:r>
              <a:rPr lang="vi-VN" altLang="sr-Latn-RS" dirty="0">
                <a:latin typeface="Calibri" panose="020F0502020204030204" pitchFamily="34" charset="0"/>
                <a:cs typeface="VladaRHSans Reg" charset="0"/>
              </a:rPr>
              <a:t>35. </a:t>
            </a:r>
            <a:r>
              <a:rPr lang="vi-VN" altLang="sr-Latn-RS" dirty="0" smtClean="0">
                <a:latin typeface="Calibri" panose="020F0502020204030204" pitchFamily="34" charset="0"/>
                <a:cs typeface="VladaRHSans Reg" charset="0"/>
              </a:rPr>
              <a:t>st</a:t>
            </a:r>
            <a:r>
              <a:rPr lang="hr-HR" altLang="sr-Latn-RS" dirty="0" smtClean="0">
                <a:latin typeface="Calibri" panose="020F0502020204030204" pitchFamily="34" charset="0"/>
                <a:cs typeface="VladaRHSans Reg" charset="0"/>
              </a:rPr>
              <a:t>.</a:t>
            </a:r>
            <a:r>
              <a:rPr lang="vi-VN" altLang="sr-Latn-RS" dirty="0" smtClean="0">
                <a:latin typeface="Calibri" panose="020F0502020204030204" pitchFamily="34" charset="0"/>
                <a:cs typeface="VladaRHSans Reg" charset="0"/>
              </a:rPr>
              <a:t> </a:t>
            </a:r>
            <a:r>
              <a:rPr lang="vi-VN" altLang="sr-Latn-RS" dirty="0">
                <a:latin typeface="Calibri" panose="020F0502020204030204" pitchFamily="34" charset="0"/>
                <a:cs typeface="VladaRHSans Reg" charset="0"/>
              </a:rPr>
              <a:t>4. </a:t>
            </a:r>
            <a:r>
              <a:rPr lang="vi-VN" altLang="sr-Latn-RS" dirty="0" smtClean="0">
                <a:latin typeface="Calibri" panose="020F0502020204030204" pitchFamily="34" charset="0"/>
                <a:cs typeface="VladaRHSans Reg" charset="0"/>
              </a:rPr>
              <a:t>ZOGO-a</a:t>
            </a:r>
            <a:r>
              <a:rPr lang="hr-HR" altLang="sr-Latn-RS" dirty="0" smtClean="0">
                <a:latin typeface="Calibri" panose="020F0502020204030204" pitchFamily="34" charset="0"/>
                <a:cs typeface="VladaRHSans Reg" charset="0"/>
              </a:rPr>
              <a:t>) – </a:t>
            </a:r>
            <a:r>
              <a:rPr lang="hr-HR" altLang="sr-Latn-RS" i="1" dirty="0" smtClean="0">
                <a:latin typeface="Calibri" panose="020F0502020204030204" pitchFamily="34" charset="0"/>
                <a:cs typeface="VladaRHSans Reg" charset="0"/>
              </a:rPr>
              <a:t>potrebno dostaviti Sporazum o udruživanju</a:t>
            </a:r>
          </a:p>
          <a:p>
            <a:pPr algn="ctr">
              <a:spcBef>
                <a:spcPts val="575"/>
              </a:spcBef>
              <a:buClr>
                <a:srgbClr val="B0CB1F"/>
              </a:buClr>
            </a:pPr>
            <a:endParaRPr lang="hr-HR" altLang="sr-Latn-RS" sz="2800" b="1" dirty="0" smtClean="0">
              <a:latin typeface="Calibri" panose="020F0502020204030204" pitchFamily="34" charset="0"/>
              <a:cs typeface="VladaRHSans Med" charset="0"/>
            </a:endParaRPr>
          </a:p>
          <a:p>
            <a:pPr marL="342900" indent="-342900">
              <a:spcBef>
                <a:spcPts val="575"/>
              </a:spcBef>
              <a:buClr>
                <a:srgbClr val="B0CB1F"/>
              </a:buClr>
              <a:buFont typeface="Wingdings" pitchFamily="2" charset="2"/>
              <a:buChar char="§"/>
              <a:defRPr/>
            </a:pPr>
            <a:endParaRPr lang="hr-HR" altLang="sr-Latn-RS" dirty="0" smtClean="0">
              <a:latin typeface="Calibri" panose="020F0502020204030204" pitchFamily="34" charset="0"/>
              <a:cs typeface="VladaRHSans Reg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zervirano mjesto broja slajda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1pPr>
            <a:lvl2pPr marL="742950" indent="-28575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2pPr>
            <a:lvl3pPr marL="1143000" indent="-22860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3pPr>
            <a:lvl4pPr marL="1600200" indent="-22860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4pPr>
            <a:lvl5pPr marL="2057400" indent="-22860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3393616B-8378-4940-A1E1-88633EA5E5E1}" type="slidenum">
              <a:rPr lang="en-US" altLang="sr-Latn-RS" sz="1200" smtClean="0">
                <a:solidFill>
                  <a:schemeClr val="bg1"/>
                </a:solidFill>
                <a:latin typeface="Calibri" panose="020F0502020204030204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6</a:t>
            </a:fld>
            <a:endParaRPr lang="en-US" altLang="sr-Latn-RS" sz="120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9" y="114980"/>
            <a:ext cx="1757958" cy="743539"/>
          </a:xfrm>
          <a:prstGeom prst="rect">
            <a:avLst/>
          </a:prstGeom>
        </p:spPr>
      </p:pic>
      <p:sp>
        <p:nvSpPr>
          <p:cNvPr id="8" name="Rezervirano mjesto sadržaja 2"/>
          <p:cNvSpPr>
            <a:spLocks noGrp="1"/>
          </p:cNvSpPr>
          <p:nvPr>
            <p:ph idx="1"/>
          </p:nvPr>
        </p:nvSpPr>
        <p:spPr>
          <a:xfrm>
            <a:off x="395257" y="1184112"/>
            <a:ext cx="7516467" cy="2926863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B0CB1F"/>
              </a:buClr>
              <a:buFont typeface="Wingdings" pitchFamily="2" charset="2"/>
              <a:buChar char="§"/>
              <a:defRPr/>
            </a:pPr>
            <a:r>
              <a:rPr lang="pl-PL" altLang="sr-Latn-RS" dirty="0" smtClean="0">
                <a:latin typeface="+mn-lt"/>
                <a:cs typeface="VladaRHSans Reg" charset="0"/>
              </a:rPr>
              <a:t>u </a:t>
            </a:r>
            <a:r>
              <a:rPr lang="pl-PL" altLang="sr-Latn-RS" dirty="0">
                <a:latin typeface="+mn-lt"/>
                <a:cs typeface="VladaRHSans Reg" charset="0"/>
              </a:rPr>
              <a:t>slučaju udruživanja više </a:t>
            </a:r>
            <a:r>
              <a:rPr lang="pl-PL" altLang="sr-Latn-RS" dirty="0" smtClean="0">
                <a:latin typeface="+mn-lt"/>
                <a:cs typeface="VladaRHSans Reg" charset="0"/>
              </a:rPr>
              <a:t>JLS, Prijavitelj </a:t>
            </a:r>
            <a:r>
              <a:rPr lang="pl-PL" altLang="sr-Latn-RS" dirty="0">
                <a:latin typeface="+mn-lt"/>
                <a:cs typeface="VladaRHSans Reg" charset="0"/>
              </a:rPr>
              <a:t>je jedna </a:t>
            </a:r>
            <a:r>
              <a:rPr lang="pl-PL" altLang="sr-Latn-RS" dirty="0" smtClean="0">
                <a:latin typeface="+mn-lt"/>
                <a:cs typeface="VladaRHSans Reg" charset="0"/>
              </a:rPr>
              <a:t>JLS koje sporazumno odrede sve strane</a:t>
            </a:r>
            <a:endParaRPr lang="pl-PL" altLang="sr-Latn-RS" dirty="0">
              <a:latin typeface="+mn-lt"/>
              <a:cs typeface="VladaRHSans Reg" charset="0"/>
            </a:endParaRPr>
          </a:p>
          <a:p>
            <a:pPr marL="342900" indent="-34290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B0CB1F"/>
              </a:buClr>
              <a:buFont typeface="Wingdings" pitchFamily="2" charset="2"/>
              <a:buChar char="§"/>
              <a:defRPr/>
            </a:pPr>
            <a:r>
              <a:rPr lang="hr-HR" dirty="0" smtClean="0">
                <a:latin typeface="+mn-lt"/>
              </a:rPr>
              <a:t>niti </a:t>
            </a:r>
            <a:r>
              <a:rPr lang="hr-HR" dirty="0">
                <a:latin typeface="+mn-lt"/>
              </a:rPr>
              <a:t>jedna potpisnica </a:t>
            </a:r>
            <a:r>
              <a:rPr lang="hr-HR" dirty="0" smtClean="0">
                <a:latin typeface="+mn-lt"/>
              </a:rPr>
              <a:t>Sporazuma </a:t>
            </a:r>
            <a:r>
              <a:rPr lang="hr-HR" dirty="0">
                <a:latin typeface="+mn-lt"/>
              </a:rPr>
              <a:t>ne smije imati ispunjenu </a:t>
            </a:r>
            <a:r>
              <a:rPr lang="hr-HR" dirty="0" smtClean="0">
                <a:latin typeface="+mn-lt"/>
              </a:rPr>
              <a:t>zakonsku </a:t>
            </a:r>
            <a:r>
              <a:rPr lang="hr-HR" dirty="0">
                <a:latin typeface="+mn-lt"/>
              </a:rPr>
              <a:t>obvezu u vezi s uspostavom minimalnog broja potrebnih RD</a:t>
            </a:r>
          </a:p>
          <a:p>
            <a:pPr>
              <a:spcBef>
                <a:spcPts val="575"/>
              </a:spcBef>
              <a:buClr>
                <a:srgbClr val="B0CB1F"/>
              </a:buClr>
              <a:defRPr/>
            </a:pPr>
            <a:endParaRPr lang="hr-HR" altLang="sr-Latn-RS" sz="2800" b="1" dirty="0" smtClean="0">
              <a:latin typeface="Calibri" panose="020F0502020204030204" pitchFamily="34" charset="0"/>
              <a:cs typeface="VladaRHSans Med" charset="0"/>
            </a:endParaRPr>
          </a:p>
          <a:p>
            <a:pPr marL="342900" indent="-342900">
              <a:spcBef>
                <a:spcPts val="575"/>
              </a:spcBef>
              <a:buClr>
                <a:srgbClr val="B0CB1F"/>
              </a:buClr>
              <a:buFont typeface="Wingdings" pitchFamily="2" charset="2"/>
              <a:buChar char="§"/>
              <a:defRPr/>
            </a:pPr>
            <a:endParaRPr lang="hr-HR" altLang="sr-Latn-RS" dirty="0" smtClean="0">
              <a:latin typeface="Calibri" panose="020F0502020204030204" pitchFamily="34" charset="0"/>
              <a:cs typeface="VladaRHSans Reg" charset="0"/>
            </a:endParaRPr>
          </a:p>
        </p:txBody>
      </p:sp>
      <p:sp>
        <p:nvSpPr>
          <p:cNvPr id="9" name="Naslov 1"/>
          <p:cNvSpPr>
            <a:spLocks noGrp="1"/>
          </p:cNvSpPr>
          <p:nvPr>
            <p:ph type="title"/>
          </p:nvPr>
        </p:nvSpPr>
        <p:spPr>
          <a:xfrm>
            <a:off x="514350" y="285023"/>
            <a:ext cx="8099425" cy="583928"/>
          </a:xfrm>
        </p:spPr>
        <p:txBody>
          <a:bodyPr/>
          <a:lstStyle/>
          <a:p>
            <a:pPr algn="ctr"/>
            <a:r>
              <a:rPr lang="hr-HR" altLang="sr-Latn-RS" sz="2800" b="1" dirty="0" smtClean="0">
                <a:latin typeface="Calibri" panose="020F0502020204030204" pitchFamily="34" charset="0"/>
                <a:cs typeface="VladaRHSans Med" charset="0"/>
              </a:rPr>
              <a:t>Prihvatljivi prijavitelji (II)</a:t>
            </a:r>
          </a:p>
        </p:txBody>
      </p:sp>
    </p:spTree>
    <p:extLst>
      <p:ext uri="{BB962C8B-B14F-4D97-AF65-F5344CB8AC3E}">
        <p14:creationId xmlns:p14="http://schemas.microsoft.com/office/powerpoint/2010/main" val="243592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/>
          <p:cNvSpPr>
            <a:spLocks noGrp="1"/>
          </p:cNvSpPr>
          <p:nvPr>
            <p:ph type="title"/>
          </p:nvPr>
        </p:nvSpPr>
        <p:spPr>
          <a:xfrm>
            <a:off x="1410175" y="343380"/>
            <a:ext cx="6364072" cy="540825"/>
          </a:xfrm>
        </p:spPr>
        <p:txBody>
          <a:bodyPr/>
          <a:lstStyle/>
          <a:p>
            <a:pPr algn="ctr"/>
            <a:r>
              <a:rPr lang="hr-HR" altLang="sr-Latn-RS" sz="2800" b="1" dirty="0" smtClean="0">
                <a:latin typeface="Calibri" panose="020F0502020204030204" pitchFamily="34" charset="0"/>
                <a:cs typeface="VladaRHSans Med" charset="0"/>
              </a:rPr>
              <a:t>Kriteriji za isključenje prijavitelja (I)</a:t>
            </a:r>
          </a:p>
        </p:txBody>
      </p:sp>
      <p:sp>
        <p:nvSpPr>
          <p:cNvPr id="13315" name="Rezervirano mjesto sadržaja 2"/>
          <p:cNvSpPr>
            <a:spLocks noGrp="1"/>
          </p:cNvSpPr>
          <p:nvPr>
            <p:ph idx="1"/>
          </p:nvPr>
        </p:nvSpPr>
        <p:spPr>
          <a:xfrm>
            <a:off x="201169" y="1086919"/>
            <a:ext cx="8330184" cy="3133243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575"/>
              </a:spcBef>
              <a:buClr>
                <a:srgbClr val="B0CB1F"/>
              </a:buClr>
            </a:pPr>
            <a:r>
              <a:rPr lang="hr-HR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Potpora se ne može dodijeliti:</a:t>
            </a:r>
            <a:endParaRPr lang="hr-HR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575"/>
              </a:spcBef>
              <a:buClr>
                <a:srgbClr val="B0CB1F"/>
              </a:buClr>
              <a:buFont typeface="Wingdings" panose="05000000000000000000" pitchFamily="2" charset="2"/>
              <a:buChar char="§"/>
            </a:pPr>
            <a:r>
              <a:rPr lang="hr-HR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Prijavitelju </a:t>
            </a:r>
            <a:r>
              <a:rPr lang="hr-HR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koji </a:t>
            </a:r>
            <a:r>
              <a:rPr lang="hr-HR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 trenutku podnošenja projektnog prijedloga ispunjava </a:t>
            </a:r>
            <a:r>
              <a:rPr lang="hr-HR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zakonsku obvezu u vezi s uspostavom </a:t>
            </a:r>
            <a:r>
              <a:rPr lang="hr-HR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min. broja </a:t>
            </a:r>
            <a:r>
              <a:rPr lang="hr-HR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potrebnih </a:t>
            </a:r>
            <a:r>
              <a:rPr lang="hr-HR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RD u </a:t>
            </a:r>
            <a:r>
              <a:rPr lang="hr-HR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odnosu na broj </a:t>
            </a:r>
            <a:r>
              <a:rPr lang="hr-HR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stanovnika prema čl. </a:t>
            </a:r>
            <a:r>
              <a:rPr lang="hr-HR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35., </a:t>
            </a:r>
            <a:r>
              <a:rPr lang="hr-HR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st. 2</a:t>
            </a:r>
            <a:r>
              <a:rPr lang="hr-HR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i 3. </a:t>
            </a:r>
            <a:r>
              <a:rPr lang="hr-HR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ZOGO-a</a:t>
            </a:r>
            <a:r>
              <a:rPr lang="hr-HR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(računaju se </a:t>
            </a:r>
            <a:r>
              <a:rPr lang="hr-HR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hr-HR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RD za </a:t>
            </a:r>
            <a:r>
              <a:rPr lang="hr-HR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koja su odobrena </a:t>
            </a:r>
            <a:r>
              <a:rPr lang="hr-HR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sredstva </a:t>
            </a:r>
            <a:r>
              <a:rPr lang="hr-HR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 sklopu prethodnog </a:t>
            </a:r>
            <a:r>
              <a:rPr lang="hr-HR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poziva za RD); </a:t>
            </a:r>
            <a:r>
              <a:rPr lang="hr-HR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dokazuje se uvidom u Očevidnik </a:t>
            </a:r>
            <a:r>
              <a:rPr lang="hr-HR" i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reciklažnih</a:t>
            </a:r>
            <a:r>
              <a:rPr lang="hr-HR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dvorišta, Popis </a:t>
            </a:r>
            <a:r>
              <a:rPr lang="hr-HR" i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stanovništva 2011</a:t>
            </a:r>
            <a:r>
              <a:rPr lang="hr-HR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godine </a:t>
            </a:r>
            <a:r>
              <a:rPr lang="hr-HR" i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 Popis korisnika </a:t>
            </a:r>
            <a:r>
              <a:rPr lang="hr-HR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Ugovora o dodjeli </a:t>
            </a:r>
            <a:r>
              <a:rPr lang="hr-HR" i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po prethodnom pozivu za RD</a:t>
            </a:r>
            <a:endParaRPr lang="hr-HR" i="1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6" name="Rezervirano mjesto broja slajda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1pPr>
            <a:lvl2pPr marL="742950" indent="-28575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2pPr>
            <a:lvl3pPr marL="1143000" indent="-22860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3pPr>
            <a:lvl4pPr marL="1600200" indent="-22860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4pPr>
            <a:lvl5pPr marL="2057400" indent="-22860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24EE356E-5864-4C87-9CA6-DC98EC92A71D}" type="slidenum">
              <a:rPr lang="en-US" altLang="sr-Latn-RS" sz="1200" smtClean="0">
                <a:solidFill>
                  <a:schemeClr val="bg1"/>
                </a:solidFill>
                <a:latin typeface="Calibri" panose="020F0502020204030204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7</a:t>
            </a:fld>
            <a:endParaRPr lang="en-US" altLang="sr-Latn-RS" sz="1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9" y="114980"/>
            <a:ext cx="1757958" cy="74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27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/>
          <p:cNvSpPr>
            <a:spLocks noGrp="1"/>
          </p:cNvSpPr>
          <p:nvPr>
            <p:ph type="title"/>
          </p:nvPr>
        </p:nvSpPr>
        <p:spPr>
          <a:xfrm>
            <a:off x="1423055" y="318493"/>
            <a:ext cx="6364072" cy="540825"/>
          </a:xfrm>
        </p:spPr>
        <p:txBody>
          <a:bodyPr/>
          <a:lstStyle/>
          <a:p>
            <a:pPr algn="ctr"/>
            <a:r>
              <a:rPr lang="hr-HR" altLang="sr-Latn-RS" sz="2800" b="1" dirty="0" smtClean="0">
                <a:latin typeface="Calibri" panose="020F0502020204030204" pitchFamily="34" charset="0"/>
                <a:cs typeface="VladaRHSans Med" charset="0"/>
              </a:rPr>
              <a:t>Kriteriji za isključenje prijavitelja (II)</a:t>
            </a:r>
          </a:p>
        </p:txBody>
      </p:sp>
      <p:sp>
        <p:nvSpPr>
          <p:cNvPr id="13315" name="Rezervirano mjesto sadržaja 2"/>
          <p:cNvSpPr>
            <a:spLocks noGrp="1"/>
          </p:cNvSpPr>
          <p:nvPr>
            <p:ph idx="1"/>
          </p:nvPr>
        </p:nvSpPr>
        <p:spPr>
          <a:xfrm>
            <a:off x="314814" y="1208032"/>
            <a:ext cx="7923930" cy="2668510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575"/>
              </a:spcBef>
              <a:buClr>
                <a:srgbClr val="B0CB1F"/>
              </a:buClr>
              <a:buFont typeface="Wingdings" panose="05000000000000000000" pitchFamily="2" charset="2"/>
              <a:buChar char="§"/>
            </a:pPr>
            <a:r>
              <a:rPr lang="hr-HR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Prijavitelju </a:t>
            </a:r>
            <a:r>
              <a:rPr lang="hr-HR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koji ne dostavi dokaz da ima odabranog davatelja usluge prikupljanja miješanog komunalnog otpada i biorazgradivog komunalnog otpada u skladu s </a:t>
            </a:r>
            <a:r>
              <a:rPr lang="hr-HR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čl. </a:t>
            </a:r>
            <a:r>
              <a:rPr lang="hr-HR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31. ZOGO-a koji će osigurati obavljanje poslova </a:t>
            </a:r>
            <a:r>
              <a:rPr lang="hr-HR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RD; </a:t>
            </a:r>
            <a:r>
              <a:rPr lang="hr-HR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dokazuje se </a:t>
            </a:r>
            <a:r>
              <a:rPr lang="hr-HR" i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uvidom </a:t>
            </a:r>
            <a:r>
              <a:rPr lang="hr-HR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 Odluku o dodjeli obavljanja javne usluge prikupljanja miješanog i biorazgradivog otpada ili Odluku o davanju koncesije za obavljanje javne usluge prikupljanja miješanog i biorazgradivog </a:t>
            </a:r>
            <a:r>
              <a:rPr lang="hr-HR" i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otpada</a:t>
            </a:r>
          </a:p>
        </p:txBody>
      </p:sp>
      <p:sp>
        <p:nvSpPr>
          <p:cNvPr id="13316" name="Rezervirano mjesto broja slajda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1pPr>
            <a:lvl2pPr marL="742950" indent="-28575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2pPr>
            <a:lvl3pPr marL="1143000" indent="-22860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3pPr>
            <a:lvl4pPr marL="1600200" indent="-22860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4pPr>
            <a:lvl5pPr marL="2057400" indent="-22860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24EE356E-5864-4C87-9CA6-DC98EC92A71D}" type="slidenum">
              <a:rPr lang="en-US" altLang="sr-Latn-RS" sz="1200" smtClean="0">
                <a:solidFill>
                  <a:schemeClr val="bg1"/>
                </a:solidFill>
                <a:latin typeface="Calibri" panose="020F0502020204030204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8</a:t>
            </a:fld>
            <a:endParaRPr lang="en-US" altLang="sr-Latn-RS" sz="1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9" y="114980"/>
            <a:ext cx="1757958" cy="74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1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MRRFEU 1">
      <a:dk1>
        <a:sysClr val="windowText" lastClr="000000"/>
      </a:dk1>
      <a:lt1>
        <a:sysClr val="window" lastClr="FFFFFF"/>
      </a:lt1>
      <a:dk2>
        <a:srgbClr val="17177D"/>
      </a:dk2>
      <a:lt2>
        <a:srgbClr val="EEECE1"/>
      </a:lt2>
      <a:accent1>
        <a:srgbClr val="FF0000"/>
      </a:accent1>
      <a:accent2>
        <a:srgbClr val="FFED00"/>
      </a:accent2>
      <a:accent3>
        <a:srgbClr val="448CA9"/>
      </a:accent3>
      <a:accent4>
        <a:srgbClr val="008F43"/>
      </a:accent4>
      <a:accent5>
        <a:srgbClr val="B0CB1F"/>
      </a:accent5>
      <a:accent6>
        <a:srgbClr val="EF7F24"/>
      </a:accent6>
      <a:hlink>
        <a:srgbClr val="171796"/>
      </a:hlink>
      <a:folHlink>
        <a:srgbClr val="0093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efault Theme">
  <a:themeElements>
    <a:clrScheme name="MRRFEU 1">
      <a:dk1>
        <a:sysClr val="windowText" lastClr="000000"/>
      </a:dk1>
      <a:lt1>
        <a:sysClr val="window" lastClr="FFFFFF"/>
      </a:lt1>
      <a:dk2>
        <a:srgbClr val="17177D"/>
      </a:dk2>
      <a:lt2>
        <a:srgbClr val="EEECE1"/>
      </a:lt2>
      <a:accent1>
        <a:srgbClr val="FF0000"/>
      </a:accent1>
      <a:accent2>
        <a:srgbClr val="FFED00"/>
      </a:accent2>
      <a:accent3>
        <a:srgbClr val="448CA9"/>
      </a:accent3>
      <a:accent4>
        <a:srgbClr val="008F43"/>
      </a:accent4>
      <a:accent5>
        <a:srgbClr val="B0CB1F"/>
      </a:accent5>
      <a:accent6>
        <a:srgbClr val="EF7F24"/>
      </a:accent6>
      <a:hlink>
        <a:srgbClr val="171796"/>
      </a:hlink>
      <a:folHlink>
        <a:srgbClr val="0093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5c3d8ea1-31d6-40da-856a-ae7869ea61fe" origin="userSelected"/>
</file>

<file path=customXml/itemProps1.xml><?xml version="1.0" encoding="utf-8"?>
<ds:datastoreItem xmlns:ds="http://schemas.openxmlformats.org/officeDocument/2006/customXml" ds:itemID="{14A02E54-2E27-44F8-BE54-75E579350C43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4494</TotalTime>
  <Words>2204</Words>
  <Application>Microsoft Office PowerPoint</Application>
  <PresentationFormat>Prikaz na zaslonu (16:9)</PresentationFormat>
  <Paragraphs>299</Paragraphs>
  <Slides>33</Slides>
  <Notes>33</Notes>
  <HiddenSlides>0</HiddenSlides>
  <MMClips>0</MMClips>
  <ScaleCrop>false</ScaleCrop>
  <HeadingPairs>
    <vt:vector size="6" baseType="variant">
      <vt:variant>
        <vt:lpstr>Korišteni fontovi</vt:lpstr>
      </vt:variant>
      <vt:variant>
        <vt:i4>13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33</vt:i4>
      </vt:variant>
    </vt:vector>
  </HeadingPairs>
  <TitlesOfParts>
    <vt:vector size="48" baseType="lpstr">
      <vt:lpstr>MS PGothic</vt:lpstr>
      <vt:lpstr>MS PGothic</vt:lpstr>
      <vt:lpstr>SimHei</vt:lpstr>
      <vt:lpstr>Arial</vt:lpstr>
      <vt:lpstr>Calibri</vt:lpstr>
      <vt:lpstr>Gill Sans MT</vt:lpstr>
      <vt:lpstr>Latha</vt:lpstr>
      <vt:lpstr>Neo Sans</vt:lpstr>
      <vt:lpstr>Neo Sans Medium</vt:lpstr>
      <vt:lpstr>Times New Roman</vt:lpstr>
      <vt:lpstr>VladaRHSans Med</vt:lpstr>
      <vt:lpstr>VladaRHSans Reg</vt:lpstr>
      <vt:lpstr>Wingdings</vt:lpstr>
      <vt:lpstr>Default Theme</vt:lpstr>
      <vt:lpstr>1_Default Theme</vt:lpstr>
      <vt:lpstr>PowerPoint prezentacija</vt:lpstr>
      <vt:lpstr>INFORMATIVNA RADIONICA Uvodne napomene</vt:lpstr>
      <vt:lpstr> Uspostava reciklažnih dvorišta</vt:lpstr>
      <vt:lpstr>Očekivani rezultati ulaganja</vt:lpstr>
      <vt:lpstr>Pokazatelji</vt:lpstr>
      <vt:lpstr>Prihvatljivi prijavitelji (I)</vt:lpstr>
      <vt:lpstr>Prihvatljivi prijavitelji (II)</vt:lpstr>
      <vt:lpstr>Kriteriji za isključenje prijavitelja (I)</vt:lpstr>
      <vt:lpstr>Kriteriji za isključenje prijavitelja (II)</vt:lpstr>
      <vt:lpstr>Kriteriji za isključenje prijavitelja (III)</vt:lpstr>
      <vt:lpstr>Kriteriji za isključenje prijavitelja (IV)</vt:lpstr>
      <vt:lpstr>Broj projektnih prijedloga  po prijavitelju </vt:lpstr>
      <vt:lpstr>Raspoloživa bespovratna sredstva po prijavitelju</vt:lpstr>
      <vt:lpstr>Predviđeni intenzitet potpore</vt:lpstr>
      <vt:lpstr>Prihvatljive aktivnosti u sklopu poziva (I)</vt:lpstr>
      <vt:lpstr>Prihvatljive aktivnosti u sklopu poziva (II)</vt:lpstr>
      <vt:lpstr>Prihvatljive aktivnosti u sklopu poziva (II)</vt:lpstr>
      <vt:lpstr>Prihvatljive aktivnosti u sklopu poziva (II)</vt:lpstr>
      <vt:lpstr>Osnovni uvjeti prihvatljivosti (I)</vt:lpstr>
      <vt:lpstr>Osnovni uvjeti prihvatljivosti (II)</vt:lpstr>
      <vt:lpstr>Osnovni uvjeti prihvatljivosti (III)</vt:lpstr>
      <vt:lpstr>Sadržaj projektnog prijedloga (I) </vt:lpstr>
      <vt:lpstr>Sadržaj projektnog prijedloga (I) </vt:lpstr>
      <vt:lpstr>Sadržaj projektnog prijedloga (I) </vt:lpstr>
      <vt:lpstr>Uvjeti prihvatljivosti izdataka </vt:lpstr>
      <vt:lpstr>Uvjeti prihvatljivosti izdataka </vt:lpstr>
      <vt:lpstr>Prihvatljive kategorije troškova</vt:lpstr>
      <vt:lpstr>Prihvatljive kategorije troškova</vt:lpstr>
      <vt:lpstr>Prihvatljive kategorije troškova</vt:lpstr>
      <vt:lpstr>Prihvatljive kategorije troškova</vt:lpstr>
      <vt:lpstr>Administrativne informacije</vt:lpstr>
      <vt:lpstr>Pitanja i odgovori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</dc:creator>
  <cp:lastModifiedBy>Vedrana Aužina</cp:lastModifiedBy>
  <cp:revision>353</cp:revision>
  <cp:lastPrinted>2020-01-14T12:02:58Z</cp:lastPrinted>
  <dcterms:created xsi:type="dcterms:W3CDTF">2015-09-03T10:38:38Z</dcterms:created>
  <dcterms:modified xsi:type="dcterms:W3CDTF">2020-03-06T12:49:20Z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5bf9e832-23b3-42f8-bb6a-410c7ea25ece</vt:lpwstr>
  </property>
  <property fmtid="{D5CDD505-2E9C-101B-9397-08002B2CF9AE}" pid="3" name="bjDocumentSecurityLabel">
    <vt:lpwstr>Potrebna oznaka nije odabrana - odaberite oznaku iznad da biste promijenili ili odaberite "Nazad" da biste se vratili na uređivanje.</vt:lpwstr>
  </property>
  <property fmtid="{D5CDD505-2E9C-101B-9397-08002B2CF9AE}" pid="4" name="bjSaver">
    <vt:lpwstr>RbAtC4hIxBCAQT5g1RSIz+efkY6emnOx</vt:lpwstr>
  </property>
</Properties>
</file>