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83" r:id="rId1"/>
  </p:sldMasterIdLst>
  <p:notesMasterIdLst>
    <p:notesMasterId r:id="rId31"/>
  </p:notesMasterIdLst>
  <p:handoutMasterIdLst>
    <p:handoutMasterId r:id="rId32"/>
  </p:handoutMasterIdLst>
  <p:sldIdLst>
    <p:sldId id="296" r:id="rId2"/>
    <p:sldId id="297" r:id="rId3"/>
    <p:sldId id="340" r:id="rId4"/>
    <p:sldId id="331" r:id="rId5"/>
    <p:sldId id="332" r:id="rId6"/>
    <p:sldId id="333" r:id="rId7"/>
    <p:sldId id="334" r:id="rId8"/>
    <p:sldId id="335" r:id="rId9"/>
    <p:sldId id="336" r:id="rId10"/>
    <p:sldId id="344" r:id="rId11"/>
    <p:sldId id="346" r:id="rId12"/>
    <p:sldId id="345" r:id="rId13"/>
    <p:sldId id="347" r:id="rId14"/>
    <p:sldId id="274" r:id="rId15"/>
    <p:sldId id="298" r:id="rId16"/>
    <p:sldId id="308" r:id="rId17"/>
    <p:sldId id="310" r:id="rId18"/>
    <p:sldId id="299" r:id="rId19"/>
    <p:sldId id="311" r:id="rId20"/>
    <p:sldId id="309" r:id="rId21"/>
    <p:sldId id="283" r:id="rId22"/>
    <p:sldId id="300" r:id="rId23"/>
    <p:sldId id="301" r:id="rId24"/>
    <p:sldId id="302" r:id="rId25"/>
    <p:sldId id="307" r:id="rId26"/>
    <p:sldId id="341" r:id="rId27"/>
    <p:sldId id="342" r:id="rId28"/>
    <p:sldId id="343" r:id="rId29"/>
    <p:sldId id="286" r:id="rId30"/>
  </p:sldIdLst>
  <p:sldSz cx="9144000" cy="5143500" type="screen16x9"/>
  <p:notesSz cx="6797675" cy="992822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CB1F"/>
    <a:srgbClr val="FFED00"/>
    <a:srgbClr val="0093DD"/>
    <a:srgbClr val="EF7F24"/>
    <a:srgbClr val="008F43"/>
    <a:srgbClr val="008FFF"/>
    <a:srgbClr val="448CA9"/>
    <a:srgbClr val="171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34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7D07BC-129D-46AC-AA2B-87017438D5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E4EAB7-354B-4EEF-B022-8A06C6FB5F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19611FB1-BE18-4272-9570-4C07723D6916}" type="datetimeFigureOut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72B7A-AF53-450E-B977-6F871F5B0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59657-ED94-496F-8171-C2A9CB8C3A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panose="020B0504030504040204" pitchFamily="34" charset="0"/>
              </a:defRPr>
            </a:lvl1pPr>
          </a:lstStyle>
          <a:p>
            <a:fld id="{985E1578-7A15-4D02-B2BC-C6AE841E67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C642BA-3AB5-4C9B-B423-D09BB0D570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6B3ED-66F7-43AC-9563-E08DD3BDF8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charset="0"/>
              </a:defRPr>
            </a:lvl1pPr>
          </a:lstStyle>
          <a:p>
            <a:pPr>
              <a:defRPr/>
            </a:pPr>
            <a:fld id="{F4DEC795-374F-4EA0-8250-ED0F97777B1A}" type="datetimeFigureOut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ABA46E-F5B9-461F-85CE-EB18CF8D2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A07763-A79C-41C4-A101-78030B1B5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 noProof="0" dirty="0"/>
              <a:t>Click to edit Master text styles</a:t>
            </a:r>
          </a:p>
          <a:p>
            <a:pPr lvl="1"/>
            <a:r>
              <a:rPr lang="ta-IN" noProof="0" dirty="0"/>
              <a:t>Second level</a:t>
            </a:r>
          </a:p>
          <a:p>
            <a:pPr lvl="2"/>
            <a:r>
              <a:rPr lang="ta-IN" noProof="0" dirty="0"/>
              <a:t>Third level</a:t>
            </a:r>
          </a:p>
          <a:p>
            <a:pPr lvl="3"/>
            <a:r>
              <a:rPr lang="ta-IN" noProof="0" dirty="0"/>
              <a:t>Fourth level</a:t>
            </a:r>
          </a:p>
          <a:p>
            <a:pPr lvl="4"/>
            <a:r>
              <a:rPr lang="ta-IN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6CBF1-BAED-434B-B9C7-3FA59DEAAD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Neo Sans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1186-D3B8-429C-9B27-2C85C9753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Neo Sans" panose="020B0504030504040204" pitchFamily="34" charset="0"/>
              </a:defRPr>
            </a:lvl1pPr>
          </a:lstStyle>
          <a:p>
            <a:fld id="{B284E0F6-DC0F-428E-B740-3E788D9863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Neo Sans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7EB1B6A-5ECF-49E8-A8A1-2E9CD593A7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2A67612-A2EC-4A71-9FF0-008869FA62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Neo Sans" panose="020B050403050404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E452D5B-65AA-4A1F-8BD5-4C28C9733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B208EA72-7636-4DDE-B183-7BF7F1D3880E}" type="slidenum">
              <a:rPr lang="en-US" altLang="en-US">
                <a:latin typeface="Neo Sans" panose="020B0504030504040204" pitchFamily="34" charset="0"/>
              </a:rPr>
              <a:pPr/>
              <a:t>4</a:t>
            </a:fld>
            <a:endParaRPr lang="en-US" altLang="en-US">
              <a:latin typeface="Neo Sans" panose="020B050403050404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846D392-68F4-4F40-A051-D57F76379E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3F1EB1A0-E82D-46C2-927E-254CC8EEAA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>
              <a:latin typeface="Neo Sans" panose="020B050403050404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9CB55B8-67E8-4FDA-BCA8-34D5E4A6B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FC73745-2F91-48E1-8925-7E952BF0E6A9}" type="slidenum">
              <a:rPr lang="en-US" altLang="en-US">
                <a:latin typeface="Neo Sans" panose="020B0504030504040204" pitchFamily="34" charset="0"/>
              </a:rPr>
              <a:pPr/>
              <a:t>5</a:t>
            </a:fld>
            <a:endParaRPr lang="en-US" altLang="en-US">
              <a:latin typeface="Neo Sans" panose="020B050403050404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ackground pptx PO title 16x9.jpg">
            <a:extLst>
              <a:ext uri="{FF2B5EF4-FFF2-40B4-BE49-F238E27FC236}">
                <a16:creationId xmlns:a16="http://schemas.microsoft.com/office/drawing/2014/main" id="{70056951-8CCB-4FA4-9910-F1F5B045E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851C9388-2EB5-4B75-8869-6F3636BC9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129088"/>
            <a:ext cx="85471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C5F9-3987-463C-9D7D-3677B468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2425" y="42481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D780-DAC6-4996-A5EC-1D17E923B48F}" type="datetime1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3C80EC-E862-40BC-BC02-21FCAD4169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99250" y="49371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fld id="{589EB4EA-507A-4C9D-B5C6-04E035850C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71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1pPr>
            <a:lvl2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2pPr>
            <a:lvl3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3pPr>
            <a:lvl4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4pPr>
            <a:lvl5pPr indent="-342000">
              <a:lnSpc>
                <a:spcPts val="3400"/>
              </a:lnSpc>
              <a:spcBef>
                <a:spcPts val="576"/>
              </a:spcBef>
              <a:buClr>
                <a:srgbClr val="FFED00"/>
              </a:buClr>
              <a:defRPr/>
            </a:lvl5pPr>
          </a:lstStyle>
          <a:p>
            <a:pPr lvl="0"/>
            <a:r>
              <a:rPr lang="ta-IN" dirty="0"/>
              <a:t>Click to edit Master text styles</a:t>
            </a:r>
          </a:p>
          <a:p>
            <a:pPr lvl="1"/>
            <a:r>
              <a:rPr lang="ta-IN" dirty="0"/>
              <a:t>Second level</a:t>
            </a:r>
          </a:p>
          <a:p>
            <a:pPr lvl="2"/>
            <a:r>
              <a:rPr lang="ta-IN" dirty="0"/>
              <a:t>Third level</a:t>
            </a:r>
          </a:p>
          <a:p>
            <a:pPr lvl="3"/>
            <a:r>
              <a:rPr lang="ta-IN" dirty="0"/>
              <a:t>Fourth level</a:t>
            </a:r>
          </a:p>
          <a:p>
            <a:pPr lvl="4"/>
            <a:r>
              <a:rPr lang="ta-IN" dirty="0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EF7349-5365-43ED-96CF-2E5FD6E9BD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E9EAB4-C561-43BE-972D-98C54A7D79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72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8BF8C3F-34A5-4FFB-982C-C5653F3A70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14350" y="206375"/>
            <a:ext cx="80994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07D9E3-6E2B-47F9-B8C1-1B5FAAB2F8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14350" y="1112838"/>
            <a:ext cx="8099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a-IN" altLang="en-US"/>
              <a:t>Click to edit Master text styles</a:t>
            </a:r>
          </a:p>
          <a:p>
            <a:pPr lvl="1"/>
            <a:r>
              <a:rPr lang="ta-IN" altLang="en-US"/>
              <a:t>Second level</a:t>
            </a:r>
          </a:p>
          <a:p>
            <a:pPr lvl="2"/>
            <a:r>
              <a:rPr lang="ta-IN" altLang="en-US"/>
              <a:t>Third level</a:t>
            </a:r>
          </a:p>
          <a:p>
            <a:pPr lvl="3"/>
            <a:r>
              <a:rPr lang="ta-IN" altLang="en-US"/>
              <a:t>Fourth level</a:t>
            </a:r>
          </a:p>
          <a:p>
            <a:pPr lvl="4"/>
            <a:r>
              <a:rPr lang="ta-IN" altLang="en-US"/>
              <a:t>Fifth level</a:t>
            </a:r>
            <a:endParaRPr lang="en-US" altLang="en-US"/>
          </a:p>
        </p:txBody>
      </p:sp>
      <p:pic>
        <p:nvPicPr>
          <p:cNvPr id="1028" name="Picture 6" descr="pattern pptx 16x9.jpg">
            <a:extLst>
              <a:ext uri="{FF2B5EF4-FFF2-40B4-BE49-F238E27FC236}">
                <a16:creationId xmlns:a16="http://schemas.microsoft.com/office/drawing/2014/main" id="{593D8A79-D5D5-4285-AC78-EA48175E6E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88" y="0"/>
            <a:ext cx="1865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C4E06F1-A351-46BD-8A4C-97AA3428C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0675" y="4291013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ladaRHSans Reg" charset="0"/>
              </a:defRPr>
            </a:lvl1pPr>
          </a:lstStyle>
          <a:p>
            <a:pPr>
              <a:defRPr/>
            </a:pPr>
            <a:fld id="{D34843BA-B1F1-49B0-9861-0DA679A09E7E}" type="datetime1">
              <a:rPr lang="en-US" altLang="en-US"/>
              <a:pPr>
                <a:defRPr/>
              </a:pPr>
              <a:t>4/15/2021</a:t>
            </a:fld>
            <a:endParaRPr lang="en-US" alt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B215881-5FD1-46C8-A297-BCA90F101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23088" y="4937125"/>
            <a:ext cx="2133600" cy="2063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latin typeface="VladaRHSans Reg" panose="02000000000000000000" pitchFamily="50" charset="-18"/>
              </a:defRPr>
            </a:lvl1pPr>
          </a:lstStyle>
          <a:p>
            <a:fld id="{97719A75-15AF-4010-A0BD-70F536A155E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id="{665DD34F-A7DE-4613-84E4-CBDDBE86CEA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138613"/>
            <a:ext cx="85471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VladaRHSans Med"/>
          <a:ea typeface="MS PGothic" panose="020B0600070205080204" pitchFamily="34" charset="-128"/>
          <a:cs typeface="VladaRHSans Me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VladaRHSans Med" charset="0"/>
          <a:ea typeface="MS PGothic" panose="020B0600070205080204" pitchFamily="34" charset="-128"/>
          <a:cs typeface="VladaRHSans Med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Neo Sans Medium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1pPr>
      <a:lvl2pPr marL="742950" indent="-28575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2pPr>
      <a:lvl3pPr marL="11430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3pPr>
      <a:lvl4pPr marL="16002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4pPr>
      <a:lvl5pPr marL="2057400" indent="-228600" algn="l" defTabSz="457200" rtl="0" eaLnBrk="0" fontAlgn="base" hangingPunct="0">
        <a:lnSpc>
          <a:spcPts val="3400"/>
        </a:lnSpc>
        <a:spcBef>
          <a:spcPts val="575"/>
        </a:spcBef>
        <a:spcAft>
          <a:spcPct val="0"/>
        </a:spcAft>
        <a:buClr>
          <a:srgbClr val="FFED00"/>
        </a:buClr>
        <a:defRPr sz="2400" kern="1200">
          <a:solidFill>
            <a:schemeClr val="tx1"/>
          </a:solidFill>
          <a:latin typeface="VladaRHSans Reg"/>
          <a:ea typeface="MS PGothic" panose="020B0600070205080204" pitchFamily="34" charset="-128"/>
          <a:cs typeface="VladaRHSans Reg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fu.h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afu.h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04534AF2-6FC6-494D-8316-00921F4A61B8}"/>
              </a:ext>
            </a:extLst>
          </p:cNvPr>
          <p:cNvGrpSpPr>
            <a:grpSpLocks/>
          </p:cNvGrpSpPr>
          <p:nvPr/>
        </p:nvGrpSpPr>
        <p:grpSpPr bwMode="auto">
          <a:xfrm>
            <a:off x="1470025" y="77788"/>
            <a:ext cx="4043363" cy="4171950"/>
            <a:chOff x="1504685" y="78510"/>
            <a:chExt cx="3403320" cy="421220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481350-E4B1-4D1E-8499-B5E2865E0476}"/>
                </a:ext>
              </a:extLst>
            </p:cNvPr>
            <p:cNvSpPr/>
            <p:nvPr/>
          </p:nvSpPr>
          <p:spPr>
            <a:xfrm rot="363195">
              <a:off x="1694426" y="1033790"/>
              <a:ext cx="3213579" cy="3215255"/>
            </a:xfrm>
            <a:prstGeom prst="rect">
              <a:avLst/>
            </a:prstGeom>
            <a:solidFill>
              <a:srgbClr val="448CA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latin typeface="Neo San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A777953-2865-4E55-8AC6-C1FDDE88A0BA}"/>
                </a:ext>
              </a:extLst>
            </p:cNvPr>
            <p:cNvSpPr/>
            <p:nvPr/>
          </p:nvSpPr>
          <p:spPr>
            <a:xfrm rot="160512">
              <a:off x="1579513" y="1035393"/>
              <a:ext cx="3214914" cy="3213653"/>
            </a:xfrm>
            <a:prstGeom prst="rect">
              <a:avLst/>
            </a:prstGeom>
            <a:solidFill>
              <a:srgbClr val="EF7F2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latin typeface="Neo San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5F9B78-C437-4C3C-8679-4A568336848F}"/>
                </a:ext>
              </a:extLst>
            </p:cNvPr>
            <p:cNvSpPr/>
            <p:nvPr/>
          </p:nvSpPr>
          <p:spPr>
            <a:xfrm rot="21139754">
              <a:off x="1504685" y="1036996"/>
              <a:ext cx="3213579" cy="3215255"/>
            </a:xfrm>
            <a:prstGeom prst="rect">
              <a:avLst/>
            </a:prstGeom>
            <a:solidFill>
              <a:srgbClr val="FFED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latin typeface="Neo San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DCB4506-37F2-4E3B-A601-C1FC64D6507C}"/>
                </a:ext>
              </a:extLst>
            </p:cNvPr>
            <p:cNvSpPr/>
            <p:nvPr/>
          </p:nvSpPr>
          <p:spPr>
            <a:xfrm rot="21409486">
              <a:off x="1506022" y="1077066"/>
              <a:ext cx="3214914" cy="3213653"/>
            </a:xfrm>
            <a:prstGeom prst="rect">
              <a:avLst/>
            </a:prstGeom>
            <a:solidFill>
              <a:srgbClr val="0093D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latin typeface="Neo San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0FD3B0-FA65-4206-AECE-B29B74AF61FE}"/>
                </a:ext>
              </a:extLst>
            </p:cNvPr>
            <p:cNvSpPr/>
            <p:nvPr/>
          </p:nvSpPr>
          <p:spPr>
            <a:xfrm>
              <a:off x="1546108" y="1035393"/>
              <a:ext cx="3214914" cy="3215255"/>
            </a:xfrm>
            <a:prstGeom prst="rect">
              <a:avLst/>
            </a:prstGeom>
            <a:solidFill>
              <a:srgbClr val="1717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endParaRPr lang="en-US" dirty="0">
                <a:latin typeface="Neo Sans"/>
              </a:endParaRPr>
            </a:p>
          </p:txBody>
        </p:sp>
        <p:pic>
          <p:nvPicPr>
            <p:cNvPr id="6155" name="Picture 2" descr="paper clip prioritet.png">
              <a:extLst>
                <a:ext uri="{FF2B5EF4-FFF2-40B4-BE49-F238E27FC236}">
                  <a16:creationId xmlns:a16="http://schemas.microsoft.com/office/drawing/2014/main" id="{EC03A844-EABE-4CE0-9C54-6BC6D01CD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6964" y="78510"/>
              <a:ext cx="1659046" cy="1898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7" name="Title 1">
            <a:extLst>
              <a:ext uri="{FF2B5EF4-FFF2-40B4-BE49-F238E27FC236}">
                <a16:creationId xmlns:a16="http://schemas.microsoft.com/office/drawing/2014/main" id="{C91B6F08-B3F0-437D-9126-728603D371B9}"/>
              </a:ext>
            </a:extLst>
          </p:cNvPr>
          <p:cNvSpPr txBox="1">
            <a:spLocks/>
          </p:cNvSpPr>
          <p:nvPr/>
        </p:nvSpPr>
        <p:spPr bwMode="auto">
          <a:xfrm>
            <a:off x="1525588" y="1498600"/>
            <a:ext cx="37353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hr-HR" altLang="en-US" sz="2300" b="1">
              <a:solidFill>
                <a:schemeClr val="bg1"/>
              </a:solidFill>
              <a:latin typeface="VladaRHSans Med" panose="02000000000000000000" pitchFamily="50" charset="-18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pl-PL" altLang="en-US" b="1">
                <a:solidFill>
                  <a:schemeClr val="bg1"/>
                </a:solidFill>
                <a:latin typeface="VladaRHSans Med" panose="02000000000000000000" pitchFamily="50" charset="-18"/>
              </a:rPr>
              <a:t>IZAZOVI U PROVEDBI EU PROJEKATA</a:t>
            </a:r>
            <a:endParaRPr lang="en-US" altLang="en-US" b="1">
              <a:solidFill>
                <a:schemeClr val="bg1"/>
              </a:solidFill>
              <a:latin typeface="VladaRHSans Med" panose="02000000000000000000" pitchFamily="50" charset="-18"/>
            </a:endParaRPr>
          </a:p>
        </p:txBody>
      </p:sp>
      <p:sp>
        <p:nvSpPr>
          <p:cNvPr id="6148" name="Subtitle 2">
            <a:extLst>
              <a:ext uri="{FF2B5EF4-FFF2-40B4-BE49-F238E27FC236}">
                <a16:creationId xmlns:a16="http://schemas.microsoft.com/office/drawing/2014/main" id="{7AEC4F3B-3454-456A-8EE4-01ED4D0C229A}"/>
              </a:ext>
            </a:extLst>
          </p:cNvPr>
          <p:cNvSpPr txBox="1">
            <a:spLocks/>
          </p:cNvSpPr>
          <p:nvPr/>
        </p:nvSpPr>
        <p:spPr bwMode="auto">
          <a:xfrm>
            <a:off x="1930400" y="2838450"/>
            <a:ext cx="29257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ct val="0"/>
              </a:spcBef>
              <a:buClrTx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149" name="Subtitle 2">
            <a:extLst>
              <a:ext uri="{FF2B5EF4-FFF2-40B4-BE49-F238E27FC236}">
                <a16:creationId xmlns:a16="http://schemas.microsoft.com/office/drawing/2014/main" id="{8198344F-259D-4302-8FE4-EF81463571C4}"/>
              </a:ext>
            </a:extLst>
          </p:cNvPr>
          <p:cNvSpPr txBox="1">
            <a:spLocks/>
          </p:cNvSpPr>
          <p:nvPr/>
        </p:nvSpPr>
        <p:spPr bwMode="auto">
          <a:xfrm>
            <a:off x="1617663" y="3033713"/>
            <a:ext cx="364331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hr-HR" altLang="en-US" sz="1300">
                <a:solidFill>
                  <a:srgbClr val="FFFFFF"/>
                </a:solidFill>
              </a:rPr>
              <a:t>Središnja agencija za financiranje i ugovaranje programa i projekata Europske unije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hr-HR" altLang="en-US" sz="1300">
                <a:solidFill>
                  <a:srgbClr val="FFFFFF"/>
                </a:solidFill>
              </a:rPr>
              <a:t> Tomislav Petric, ravnatelj</a:t>
            </a:r>
          </a:p>
          <a:p>
            <a:pPr algn="ctr" eaLnBrk="1" hangingPunct="1">
              <a:lnSpc>
                <a:spcPct val="100000"/>
              </a:lnSpc>
              <a:spcBef>
                <a:spcPct val="20000"/>
              </a:spcBef>
              <a:buClrTx/>
            </a:pPr>
            <a:endParaRPr lang="hr-HR" altLang="en-US" sz="1400">
              <a:solidFill>
                <a:srgbClr val="FFFFFF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Tx/>
            </a:pPr>
            <a:r>
              <a:rPr lang="hr-HR" altLang="en-US" sz="1100">
                <a:solidFill>
                  <a:srgbClr val="FFFFFF"/>
                </a:solidFill>
              </a:rPr>
              <a:t>16. travnja 2021.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1B0542B3-FA96-4228-83B2-0A250D64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87338"/>
            <a:ext cx="7291388" cy="244475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Zadarska županija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C1AD067-C0F9-4ED6-B316-6414D853F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88" y="1077913"/>
            <a:ext cx="6094412" cy="2806700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Na području Zadarske županije SAFU je s korisnicima do sada ugovorio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72 projekta ukupne vrijednosti preko milijardu kuna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(881,2 milijuna HRK bespovratnih sredstava), a radi se o ulaganjima: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revitalizaciju prirodne i kulturne baštine te obnovu zapuštenih </a:t>
            </a:r>
            <a:r>
              <a:rPr lang="hr-HR" altLang="en-US" sz="1200" i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brownfield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lokacija (uključujući projekte iz ITU mehanizma)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307,3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 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obnovu i izgradnju lučke infrastrukture, nabavu novih autobusa i uspostavu pametnih prometnih rješenja putem novih tehnologija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199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izgradnju i opremanje poduzetničkih inkubatora i komunalnu infrastrukturu poduzetničkih zona (uključujući projekte iz ITU mehanizma)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174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		</a:t>
            </a:r>
            <a:endParaRPr lang="hr-HR" altLang="en-US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2108580-F4FC-45C6-8F91-045106687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2A2933CE-58C7-45E9-B6FE-1FDEEEF96E82}" type="slidenum">
              <a:rPr lang="en-US" altLang="en-US" sz="9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9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D482206F-4B1A-41A7-8507-97BEC088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036763"/>
            <a:ext cx="26797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839DF05B-6C99-4A79-9003-72F5221E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6225"/>
            <a:ext cx="7291388" cy="244475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Zadarska županija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E4CBFCF-AA13-4C14-AA6B-9F29B058C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28713"/>
            <a:ext cx="5075238" cy="3078162"/>
          </a:xfrm>
        </p:spPr>
        <p:txBody>
          <a:bodyPr/>
          <a:lstStyle/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okviru Intervencijskog plana Grada Benkovca i za razvoj poduzetništva u gradu Benkovcu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138,4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 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poboljšanje pristupa socijalnim uslugama kroz projekte </a:t>
            </a:r>
            <a:r>
              <a:rPr lang="hr-HR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deinstitucionalizacije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53,8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zdravstvo kroz projekt izgradnje i opremanja dnevnih bolnica OB Zadar i projekt poboljšanja pristupa primarnoj zdravstvenoj zaštiti u Domovima zdravlja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52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za izgradnju širokopojasne infrastrukture sljedeće generacije –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51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		</a:t>
            </a:r>
            <a:endParaRPr lang="hr-HR" altLang="en-US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0EBF69A-7DA6-4D73-9D39-F6910BABEA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F8A2DE9F-0F7F-4E63-AFC8-866DFC05DC5A}" type="slidenum">
              <a:rPr lang="en-US" altLang="en-US" sz="9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10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18437" name="Picture 2">
            <a:extLst>
              <a:ext uri="{FF2B5EF4-FFF2-40B4-BE49-F238E27FC236}">
                <a16:creationId xmlns:a16="http://schemas.microsoft.com/office/drawing/2014/main" id="{666BCE23-DD19-43D0-AD50-7BB8B4E65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093913"/>
            <a:ext cx="2786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2">
            <a:extLst>
              <a:ext uri="{FF2B5EF4-FFF2-40B4-BE49-F238E27FC236}">
                <a16:creationId xmlns:a16="http://schemas.microsoft.com/office/drawing/2014/main" id="{5B3810FB-A011-48B5-B6CF-8EECB4505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88" y="4156075"/>
            <a:ext cx="29575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hr-HR" altLang="sr-Latn-RS" sz="800" i="1">
                <a:solidFill>
                  <a:srgbClr val="002060"/>
                </a:solidFill>
                <a:latin typeface="Calibri" panose="020F0502020204030204" pitchFamily="34" charset="0"/>
              </a:rPr>
              <a:t>Rekonstrukcija i uređenje stare gradske jezgre (Grad Benkovac)</a:t>
            </a:r>
            <a:endParaRPr lang="en-GB" altLang="sr-Latn-RS" sz="800" i="1">
              <a:solidFill>
                <a:srgbClr val="002060"/>
              </a:solidFill>
              <a:latin typeface="VladaRHSans Med" panose="02000000000000000000" pitchFamily="50" charset="-1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5B9477BA-D3A2-495C-A333-74BE6D111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23850"/>
            <a:ext cx="7291388" cy="346075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Grad Zadar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3408729-F2A4-4013-A654-861FF4672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031875"/>
            <a:ext cx="5764213" cy="3421063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Na području grada Zadra SAFU je s korisnicima do sada ugovorio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17 projekata ukupne vrijednosti 578,7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(494 milijuna HRK bespovratnih sredstava)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Neka od najvećih ulaganja na području grada Zadra su: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Izgradnja novog studentskog smještaja i studentske menze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75,2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Rekonstrukcija i izgradnja lučke infrastrukture Grad Zadar – Poluotok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67,4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Zadar baštini – uređenje kulturnih dobara </a:t>
            </a:r>
            <a:r>
              <a:rPr lang="hr-HR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Providurove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i Kneževe palače i Bedema zadarskih pobuna (gradske zidine, </a:t>
            </a:r>
            <a:r>
              <a:rPr lang="hr-HR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Muraj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) -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66,6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97D6EFF6-74CF-437A-8AB5-EF48A22CD1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5269A1BD-131D-427C-BA78-4FC9E55D52BA}" type="slidenum">
              <a:rPr lang="en-US" altLang="en-US" sz="9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11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12EE27A5-CA22-4BFD-8C8D-71510362F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052638"/>
            <a:ext cx="26289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2">
            <a:extLst>
              <a:ext uri="{FF2B5EF4-FFF2-40B4-BE49-F238E27FC236}">
                <a16:creationId xmlns:a16="http://schemas.microsoft.com/office/drawing/2014/main" id="{31F82D6B-F330-45F0-BD2B-B0E7B6778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075" y="4237038"/>
            <a:ext cx="2346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hr-HR" altLang="sr-Latn-RS" sz="800" i="1">
                <a:solidFill>
                  <a:srgbClr val="002060"/>
                </a:solidFill>
                <a:latin typeface="Calibri" panose="020F0502020204030204" pitchFamily="34" charset="0"/>
              </a:rPr>
              <a:t>Zadar baštini – Providurova palača</a:t>
            </a:r>
            <a:endParaRPr lang="en-GB" altLang="sr-Latn-RS" sz="800" i="1">
              <a:solidFill>
                <a:srgbClr val="002060"/>
              </a:solidFill>
              <a:latin typeface="VladaRHSans Med" panose="02000000000000000000" pitchFamily="50" charset="-1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A283A3C-BA93-4AAD-801B-2C12B1AA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11150"/>
            <a:ext cx="7291388" cy="346075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Grad Zadar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4489F16E-1B46-4B6C-81A4-E53837284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935038"/>
            <a:ext cx="5373688" cy="3221037"/>
          </a:xfrm>
        </p:spPr>
        <p:txBody>
          <a:bodyPr/>
          <a:lstStyle/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Izgradnja i opremanje dnevnih bolnica i kirurgija Opće bolnice Zadar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50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Nabavljeno 25 novih autobusa za Liburniju d.o.o.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44,9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mil.HRK</a:t>
            </a: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Rekonstrukcija </a:t>
            </a:r>
            <a:r>
              <a:rPr lang="hr-HR" altLang="en-US" sz="1200" i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brownfield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lokacije 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bivšoj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vojarni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Stjepana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Radića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koja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se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uređuje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u Centar za </a:t>
            </a:r>
            <a:r>
              <a:rPr lang="pl-PL" altLang="en-US" sz="12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mlade</a:t>
            </a:r>
            <a:r>
              <a:rPr lang="pl-PL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-</a:t>
            </a:r>
            <a:r>
              <a:rPr lang="pl-PL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39,8 mil.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Izgradnja infrastrukture poduzetničke zone Crno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35,3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571500" lvl="1" indent="-1714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Rekonstrukcija djela Ulice dr. Franje Tuđmana s integriranim trakama za javni prijevoz i biciklističkom stazom te uspostava I faze Inteligentnog prometnog sustava -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35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mil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E0F332A6-5980-4C92-8C77-A9AF566D3E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918B0D1D-C964-40B4-A129-F803C86080EE}" type="slidenum">
              <a:rPr lang="en-US" altLang="en-US" sz="9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12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20485" name="Picture 1">
            <a:extLst>
              <a:ext uri="{FF2B5EF4-FFF2-40B4-BE49-F238E27FC236}">
                <a16:creationId xmlns:a16="http://schemas.microsoft.com/office/drawing/2014/main" id="{6A61E6A8-F3F5-45F8-97AE-2AF101059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397125"/>
            <a:ext cx="3068638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2">
            <a:extLst>
              <a:ext uri="{FF2B5EF4-FFF2-40B4-BE49-F238E27FC236}">
                <a16:creationId xmlns:a16="http://schemas.microsoft.com/office/drawing/2014/main" id="{C709842C-3C49-49B3-8F2E-D0C2430DE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50" y="3602038"/>
            <a:ext cx="23463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</a:pPr>
            <a:r>
              <a:rPr lang="hr-HR" altLang="sr-Latn-RS" sz="800" i="1">
                <a:solidFill>
                  <a:srgbClr val="002060"/>
                </a:solidFill>
                <a:latin typeface="Calibri" panose="020F0502020204030204" pitchFamily="34" charset="0"/>
              </a:rPr>
              <a:t>Nabava novih autobusa za Liburniju d.o.o.</a:t>
            </a:r>
            <a:endParaRPr lang="en-GB" altLang="sr-Latn-RS" sz="800" i="1">
              <a:solidFill>
                <a:srgbClr val="002060"/>
              </a:solidFill>
              <a:latin typeface="VladaRHSans Med" panose="02000000000000000000" pitchFamily="50" charset="-1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BAE50B5-DD52-4A76-B19D-FFBC0DC8F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06375"/>
            <a:ext cx="8099425" cy="857250"/>
          </a:xfrm>
        </p:spPr>
        <p:txBody>
          <a:bodyPr/>
          <a:lstStyle/>
          <a:p>
            <a:pPr algn="ctr"/>
            <a:b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kako se pripremiti</a:t>
            </a:r>
            <a:endParaRPr lang="hr-HR" altLang="en-US" sz="24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5D473-707D-4FC7-B2C4-ADD6B6BA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2838"/>
            <a:ext cx="7880350" cy="2838450"/>
          </a:xfrm>
        </p:spPr>
        <p:txBody>
          <a:bodyPr/>
          <a:lstStyle/>
          <a:p>
            <a:pPr marL="623888" indent="-623888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hr-HR" sz="1600" dirty="0">
              <a:solidFill>
                <a:srgbClr val="002060"/>
              </a:solidFill>
            </a:endParaRP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hr-HR" sz="1400" dirty="0">
                <a:solidFill>
                  <a:srgbClr val="002060"/>
                </a:solidFill>
              </a:rPr>
              <a:t>Unaprijed se upoznati sa svim odredbama ugovora o dodjeli bespovratnih sredstava - posebni i opći uvjeti</a:t>
            </a: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hr-HR" sz="1400" dirty="0">
                <a:solidFill>
                  <a:srgbClr val="002060"/>
                </a:solidFill>
              </a:rPr>
              <a:t>Oformiti provedbeni tim</a:t>
            </a: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hr-HR" sz="1400" dirty="0">
                <a:solidFill>
                  <a:srgbClr val="002060"/>
                </a:solidFill>
              </a:rPr>
              <a:t>Osigurati novčani tijek za projektne troškove (uključujući i eventualne neprihvatljive troškove)</a:t>
            </a: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hr-HR" sz="1400" dirty="0">
                <a:solidFill>
                  <a:srgbClr val="002060"/>
                </a:solidFill>
              </a:rPr>
              <a:t>Potpisom ugovora korisnik preuzima odgovornost za uspješnu provedbu svog projekta te započinje nadzor provedbe projekata od strane PT2</a:t>
            </a: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r>
              <a:rPr lang="hr-HR" sz="1400" dirty="0">
                <a:solidFill>
                  <a:srgbClr val="002060"/>
                </a:solidFill>
              </a:rPr>
              <a:t>Pravovremeno započeti s provedbom aktivnosti</a:t>
            </a:r>
          </a:p>
          <a:p>
            <a:pPr marL="623888" indent="-623888" algn="just">
              <a:lnSpc>
                <a:spcPct val="100000"/>
              </a:lnSpc>
              <a:buClr>
                <a:srgbClr val="002060"/>
              </a:buClr>
              <a:buFont typeface="Wingdings" pitchFamily="2" charset="2"/>
              <a:buChar char="Ø"/>
              <a:defRPr/>
            </a:pPr>
            <a:endParaRPr lang="hr-HR" sz="1400" dirty="0">
              <a:solidFill>
                <a:srgbClr val="002060"/>
              </a:solidFill>
            </a:endParaRPr>
          </a:p>
          <a:p>
            <a:pPr>
              <a:defRPr/>
            </a:pPr>
            <a:endParaRPr lang="hr-HR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9FC82FF-9ABC-4485-8DFE-9E87087120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2BC840FF-5899-4158-B191-CD926F90291A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13</a:t>
            </a:fld>
            <a:endParaRPr lang="en-US" altLang="en-US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155010F-DFED-4106-87B5-7FFE34A5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2531" name="Content Placeholder 8">
            <a:extLst>
              <a:ext uri="{FF2B5EF4-FFF2-40B4-BE49-F238E27FC236}">
                <a16:creationId xmlns:a16="http://schemas.microsoft.com/office/drawing/2014/main" id="{A8699A45-498D-4CF9-A78D-2265F5D4B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2838"/>
            <a:ext cx="5913438" cy="3221037"/>
          </a:xfrm>
        </p:spPr>
        <p:txBody>
          <a:bodyPr/>
          <a:lstStyle/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Na početku projekta,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SAFU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svakom projektu dodjeljuje osobu koja prati provedbu projekta i pomaže korisniku</a:t>
            </a: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Korisnik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na početku provedbe projekta: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izrađuje Plan aktivnosti kojeg se drži cijelo vrijeme trajanja projekta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izrađuje Plan nabave kojeg dostavlja u SAFU 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izrađuje Plan dostave ZNS-ova i povlačenja sredstava 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dostavlja Zahtjev za isplatom predujma (ukoliko mu je isti odobren i želi ga potraživati)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36BB6F8-32A1-46D9-B665-77EB382640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0F989B33-8CF6-4703-B5FE-ED983979725C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14</a:t>
            </a:fld>
            <a:endParaRPr lang="en-US" altLang="en-US" sz="900"/>
          </a:p>
        </p:txBody>
      </p:sp>
      <p:pic>
        <p:nvPicPr>
          <p:cNvPr id="22533" name="Picture 1">
            <a:extLst>
              <a:ext uri="{FF2B5EF4-FFF2-40B4-BE49-F238E27FC236}">
                <a16:creationId xmlns:a16="http://schemas.microsoft.com/office/drawing/2014/main" id="{33595EF2-1EE1-40FE-B592-ADF37DA5D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781300"/>
            <a:ext cx="21447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FA9C4B2-0E3F-4FF5-9218-F5B96DE16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3555" name="Content Placeholder 8">
            <a:extLst>
              <a:ext uri="{FF2B5EF4-FFF2-40B4-BE49-F238E27FC236}">
                <a16:creationId xmlns:a16="http://schemas.microsoft.com/office/drawing/2014/main" id="{D5E26095-FD2F-43D0-AC31-87708845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063625"/>
            <a:ext cx="7974013" cy="3221038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Provedba postupaka nabave</a:t>
            </a: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U prosjeku jedan projekt ima oko 20 nabava, međutim, ovisno o kompleksnosti, trajanju i ugovornom iznosu projekta to može varirati od svega par nabava do preko 100 nabava po projektu</a:t>
            </a: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Korisnik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pravovremeno priprema dokumentaciju za objavu nabave te provedbu postupka, sklapanje ugovora i provedbu ugovora o nabavi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dostavlja Dokumentaciju o nabavi (DoN) na ex-ante kontrolu u SAFU prema prethodno dostavljenom popisu nabava koje je SAFU dostavio korisniku nakon provjere Plana nabave </a:t>
            </a: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SAFU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 sklopu ex-ante provjere daje preporuke i savjete za prilagodbu dokumentacije o nabavi temeljem primjenjivog zakonodavstva (HR i EU), ugovora o dodjeli bespovratnih sredstava, uputa Upravljačkog tijela, plana nabave, prakse javne nabave, nalaza revizora i sl. 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pl-PL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pl-PL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9A1FAB7-6346-4109-8265-75D20CAAAB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14FA12C8-7BDB-4F26-BE47-2F99C78216FE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15</a:t>
            </a:fld>
            <a:endParaRPr lang="en-US" altLang="en-US"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9E6908CC-8E4F-449E-BEBF-7BA31B2B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4579" name="Content Placeholder 8">
            <a:extLst>
              <a:ext uri="{FF2B5EF4-FFF2-40B4-BE49-F238E27FC236}">
                <a16:creationId xmlns:a16="http://schemas.microsoft.com/office/drawing/2014/main" id="{5ACEF713-0763-4ECE-BC80-48CA4BEF8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2838"/>
            <a:ext cx="7569200" cy="32210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Zašto slati dokumentaciju na ex-ante provjeru u SAFU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smanjenje mogućnosti ulaganja prigovora na DoN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smanjenje vjerojatnosti nastanka poteškoća u pregledu i ocjeni ponuda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osiguravanje poštivanja načela javne nabave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 konačnici - manji broj nepravilnosti i posljedično korekcija prilikom ex-post verifikacije nabava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usustavljivanje prakse postupanja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smanjenje rizika naknadnog utvrđivanja nepravilnosti putem revizijskih nalaza</a:t>
            </a:r>
          </a:p>
          <a:p>
            <a:pPr marL="0" indent="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pl-PL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pl-PL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BED141E-98C6-4733-A8F8-2C3148025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18CF224D-9743-43D3-8208-1B32543B4CF2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16</a:t>
            </a:fld>
            <a:endParaRPr lang="en-US" altLang="en-US" sz="900"/>
          </a:p>
        </p:txBody>
      </p:sp>
      <p:pic>
        <p:nvPicPr>
          <p:cNvPr id="24581" name="Picture 1">
            <a:extLst>
              <a:ext uri="{FF2B5EF4-FFF2-40B4-BE49-F238E27FC236}">
                <a16:creationId xmlns:a16="http://schemas.microsoft.com/office/drawing/2014/main" id="{3565F752-D739-478E-891A-19FCE1D43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3" y="2981325"/>
            <a:ext cx="1474787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69EFE5AA-F583-4814-A2A2-21AEC744B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5603" name="Content Placeholder 8">
            <a:extLst>
              <a:ext uri="{FF2B5EF4-FFF2-40B4-BE49-F238E27FC236}">
                <a16:creationId xmlns:a16="http://schemas.microsoft.com/office/drawing/2014/main" id="{6966D1D5-B8F6-4821-AC6B-9CADDC9D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263650"/>
            <a:ext cx="8099425" cy="3221038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Provedba planiranih aktivnosti projekta i izvještavanje  </a:t>
            </a: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rovedba projekta zahtijeva redovno izvještavanje o provedenim aktivnostima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od strane korisnika</a:t>
            </a: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Korisnik 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tijekom provedbe projekta dostavlja Zahtjeve za nadoknadom sredstava (ZNS) u SAFU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obavještava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SAFU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o svim okolnostima koje utječu ili mogu utjecati na valjanu provedbu projekta bez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kašnjenja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osigurava provođenje svih radova (</a:t>
            </a:r>
            <a:r>
              <a:rPr lang="hr-HR" altLang="en-US" sz="1400" i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ukoliko ih ima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) u skladu s početnim planovima i ugovorom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osigurava da partner poštuje sve ugovorne obveze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pravovremeno dostavlja svu dokumentaciju u SAFU na pregled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sistematizirano pohranjuje dokumentaciju projekta čime osigurava revizijski trag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vi-VN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ctr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 </a:t>
            </a: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866F7C38-3F28-4ECB-970E-BDC0DB4567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51A9179-3CFE-4D34-BA96-ED28678F3215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17</a:t>
            </a:fld>
            <a:endParaRPr lang="en-US" altLang="en-US"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079A3B1-D05E-4A48-B8F6-AA72E1A9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6627" name="Content Placeholder 8">
            <a:extLst>
              <a:ext uri="{FF2B5EF4-FFF2-40B4-BE49-F238E27FC236}">
                <a16:creationId xmlns:a16="http://schemas.microsoft.com/office/drawing/2014/main" id="{E21105F2-1F56-497B-8D10-5A83CA87E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58750" y="1258888"/>
            <a:ext cx="5638800" cy="3221037"/>
          </a:xfrm>
        </p:spPr>
        <p:txBody>
          <a:bodyPr/>
          <a:lstStyle/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SAFU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p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rilikom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pregleda izvještaja i 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odobrenja ZNS-a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provodi:</a:t>
            </a: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ex-post kontrole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dokumentacije i </a:t>
            </a: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postupaka nabave </a:t>
            </a: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vi-VN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verifikaciju prijavljenih troškova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i obradu ZNS-a za isplatu</a:t>
            </a: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provjere na licu mjesta</a:t>
            </a:r>
            <a:endParaRPr lang="vi-VN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1543050" lvl="3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minimalno jednom tijekom perioda provedbe projekta, ovisno o kompleksnosti</a:t>
            </a:r>
          </a:p>
          <a:p>
            <a:pPr marL="1543050" lvl="3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uvid u stvarno stanje na terenu</a:t>
            </a:r>
          </a:p>
          <a:p>
            <a:pPr marL="1543050" lvl="3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usporedba dostavljenih dokumenata/dokaza s izvornicima – dokumentacije o provedenim nabavama, računovodstvene evidencije, građevinske knjige, izvještaji s održanih edukacija, izrađeni outputi, osiguranje mjera vidljivosti projekta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ctr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 </a:t>
            </a: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6198B973-F60E-44AA-BC8A-FA4A2D201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1ED797C-83E5-411A-8475-0B1D7368E514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18</a:t>
            </a:fld>
            <a:endParaRPr lang="en-US" altLang="en-US" sz="900"/>
          </a:p>
        </p:txBody>
      </p:sp>
      <p:pic>
        <p:nvPicPr>
          <p:cNvPr id="26629" name="Picture 7">
            <a:extLst>
              <a:ext uri="{FF2B5EF4-FFF2-40B4-BE49-F238E27FC236}">
                <a16:creationId xmlns:a16="http://schemas.microsoft.com/office/drawing/2014/main" id="{AF94BDF3-6688-4752-B8BF-3993A5434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1063625"/>
            <a:ext cx="18843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">
            <a:extLst>
              <a:ext uri="{FF2B5EF4-FFF2-40B4-BE49-F238E27FC236}">
                <a16:creationId xmlns:a16="http://schemas.microsoft.com/office/drawing/2014/main" id="{AA5B5907-4536-49D2-AA7B-8402B928C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771775"/>
            <a:ext cx="19669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0D17732-037F-43BE-8107-1CC8953D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857250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Središnja agencija za financiranje i ugovaranje programa i projekata Europske unije (SAFU)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9408DA2-08AA-4FDF-A9BF-61FCC4C35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260475"/>
            <a:ext cx="8421688" cy="341312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     Ukupna ESIF alokacija za OPKK:  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Više od 51 milijarde HRK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Krajem 2020. godine SAFU je ugovorio tisućiti projekt u okviru OPKK:</a:t>
            </a: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ukupna vrijednost tih 1.000 projekata iznosi preko 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40 milijardi HRK </a:t>
            </a: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dodijeljene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 </a:t>
            </a: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su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 33,3 milijarde HRK bespovratnih sredstava</a:t>
            </a: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najveći broj projekata ugovoren je na području Grada Zagreba, Osječko-baranjske, 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Sisačko-moslavačke, Šibensko-kninske, Splitsko-dalmatinske i Zadarske županije.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Trenutno je ugovoreno više od 1.050 projekata:</a:t>
            </a: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ukupna vrijednost tih projekata iznosi gotovo 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43 milijarde HRK </a:t>
            </a: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dodijeljene su</a:t>
            </a:r>
            <a:r>
              <a:rPr lang="hr-HR" altLang="en-US" sz="12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 34,3 milijarde HRK bespovratnih sredstava.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685800" lvl="1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		</a:t>
            </a:r>
            <a:endParaRPr lang="hr-HR" altLang="en-US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D74AB1D-B831-4367-9929-A78939448F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9AE1A37F-3958-4938-B38E-9F71547AC9A6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</a:t>
            </a:fld>
            <a:endParaRPr lang="en-US" altLang="en-US" sz="900"/>
          </a:p>
        </p:txBody>
      </p:sp>
      <p:pic>
        <p:nvPicPr>
          <p:cNvPr id="7173" name="Picture 6">
            <a:extLst>
              <a:ext uri="{FF2B5EF4-FFF2-40B4-BE49-F238E27FC236}">
                <a16:creationId xmlns:a16="http://schemas.microsoft.com/office/drawing/2014/main" id="{D5F4B29D-9FDE-4E8F-9BDF-20C65255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2292350"/>
            <a:ext cx="16764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">
            <a:extLst>
              <a:ext uri="{FF2B5EF4-FFF2-40B4-BE49-F238E27FC236}">
                <a16:creationId xmlns:a16="http://schemas.microsoft.com/office/drawing/2014/main" id="{D1A55F83-DDA1-470B-B8AF-DEB6B0A6F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3209925"/>
            <a:ext cx="174942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F734B3E-71DB-4264-A19C-5093DDAF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hr-HR" altLang="en-US" sz="2400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en-GB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0243" name="Content Placeholder 8">
            <a:extLst>
              <a:ext uri="{FF2B5EF4-FFF2-40B4-BE49-F238E27FC236}">
                <a16:creationId xmlns:a16="http://schemas.microsoft.com/office/drawing/2014/main" id="{B1B6F876-277B-41D0-BB4B-F09D77720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112838"/>
            <a:ext cx="8099425" cy="3505200"/>
          </a:xfrm>
        </p:spPr>
        <p:txBody>
          <a:bodyPr/>
          <a:lstStyle/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7337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4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Izmjene ugovora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Prolongacija trajanja provedbe projekta             Dodatak ugovoru o bespovratnim sredstvima</a:t>
            </a:r>
          </a:p>
          <a:p>
            <a:pPr marL="1087437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Courier New" panose="02070309020205020404" pitchFamily="49" charset="0"/>
              <a:buChar char="o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Razlozi za produljenje su: produljenje trajanja radova (najčešće) i isporuka opreme/usluge koje slijede nakon radova te produljenje trajanja postupaka javne nabave uslijed žalbi i/ili ponavljanja postupka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Izmjene u proračunu nastavno na provedene postupke nabava – odstupanja u budžetnim stavkama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Izmjene aktivnosti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Izmjene suradnika na projektu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Dodaci ugovorima za radove (VTR, dodatni radovi)</a:t>
            </a: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7337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4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687387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lvl="1"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indent="-341313" algn="ctr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 </a:t>
            </a:r>
            <a:endParaRPr lang="hr-HR" altLang="en-US" sz="16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97D8853-7DF7-432E-959A-D9AFF68667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077C3575-2C54-4182-A1B3-184EA9242BE3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19</a:t>
            </a:fld>
            <a:endParaRPr lang="en-US" altLang="en-US" sz="900"/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A1A2FAB-61A8-4A05-8091-A80551D36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1693863"/>
            <a:ext cx="5778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6505496-A8C0-4A4A-9F0F-EC77A56B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6375"/>
            <a:ext cx="8099425" cy="522288"/>
          </a:xfrm>
        </p:spPr>
        <p:txBody>
          <a:bodyPr/>
          <a:lstStyle/>
          <a:p>
            <a:pPr algn="ctr"/>
            <a:b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– zadaci i izazovi</a:t>
            </a:r>
            <a:endParaRPr lang="hr-HR" altLang="en-US" sz="24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A6D7FA0B-6EDA-4793-8471-982B473B3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50" y="1100138"/>
            <a:ext cx="8099425" cy="3346450"/>
          </a:xfrm>
        </p:spPr>
        <p:txBody>
          <a:bodyPr/>
          <a:lstStyle/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Nepravilnosti - svako kršenje prava Unije ili nacionalnog prava u vezi s njegovom primjenom koje proizlazi iz djelovanja ili propusta gospodarskog subjekta uključenog u provedbu ESI fondova koje šteti ili bi moglo naštetiti proračunu Unije tako da optereti proračun Unije neopravdanim izdatkom. </a:t>
            </a: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Određivanjem jasnog financijskog učinka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– može se procijeniti točan iznos neprihvatljivih troškova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Nejasnim financijskim učinkom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– utvrđuje se opseg primjene paušalnog iznosa – u slučaju povrede odredbi o javnoj nabavi: Smjernice za utvrđivanje financijskih ispravaka (korekcije u %)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ED4E45B-BEDC-4A25-AA6E-AABBAA4A2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136D2D08-422B-4BFE-AB54-2C0279228442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20</a:t>
            </a:fld>
            <a:endParaRPr lang="en-US" altLang="en-US" sz="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33EFADA7-77D4-4E20-A278-F471FB34C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6375"/>
            <a:ext cx="7062788" cy="857250"/>
          </a:xfrm>
        </p:spPr>
        <p:txBody>
          <a:bodyPr/>
          <a:lstStyle/>
          <a:p>
            <a:pPr algn="ctr"/>
            <a:br>
              <a:rPr lang="hr-HR" altLang="en-US" sz="20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Najčešće vrste nepravilnosti – SAFU iskustvo</a:t>
            </a:r>
            <a:endParaRPr lang="hr-HR" altLang="en-US" sz="24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374BEB53-380F-4220-AB47-4151482EB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112838"/>
            <a:ext cx="8170862" cy="3249612"/>
          </a:xfrm>
        </p:spPr>
        <p:txBody>
          <a:bodyPr anchor="ctr"/>
          <a:lstStyle/>
          <a:p>
            <a:pPr indent="-341313">
              <a:lnSpc>
                <a:spcPct val="100000"/>
              </a:lnSpc>
              <a:spcBef>
                <a:spcPts val="575"/>
              </a:spcBef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lvl="1" indent="-341313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Restriktivne tehničke specifikacije: </a:t>
            </a:r>
          </a:p>
          <a:p>
            <a:pPr lvl="1" indent="-341313">
              <a:lnSpc>
                <a:spcPct val="100000"/>
              </a:lnSpc>
              <a:spcBef>
                <a:spcPts val="575"/>
              </a:spcBef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opis predmeta nabave uporabom naziva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robne marke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 situacijama kada ne postoji opravdanost predmetom nabave uz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propust navođenja izraza „ili jednakovrijedno“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 kriterija mjerodavnih za ocjenu jednakovrijednosti;</a:t>
            </a: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opis predmeta nabave uporabom hrvatskih/europskih/međunarodnih normi bez oznake „ili jednakovrijedno“; </a:t>
            </a:r>
          </a:p>
          <a:p>
            <a:pPr marL="1085850" lvl="2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propust izričitog navođenja u DoN-u da će naručitelj prihvatiti dokaze o jednakovrijednim mjerama osiguranja kvalitete;</a:t>
            </a:r>
          </a:p>
          <a:p>
            <a:pPr lvl="1" indent="-341313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latin typeface="VladaRHSans Reg" panose="02000000000000000000" pitchFamily="50" charset="-18"/>
                <a:cs typeface="VladaRHSans Reg" panose="02000000000000000000" pitchFamily="50" charset="-18"/>
              </a:rPr>
              <a:t> 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</a:pPr>
            <a:endParaRPr lang="hr-HR" altLang="en-US" sz="1600"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009B8512-33E8-48DD-B2FE-2BC77E9EC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66EB68F2-B711-4711-932B-EFE7ABB47F04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21</a:t>
            </a:fld>
            <a:endParaRPr lang="en-US" altLang="en-US" sz="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70A77FFE-D614-4B63-A68B-1BDED7FF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6375"/>
            <a:ext cx="7062788" cy="857250"/>
          </a:xfrm>
        </p:spPr>
        <p:txBody>
          <a:bodyPr/>
          <a:lstStyle/>
          <a:p>
            <a:pPr algn="ctr"/>
            <a:br>
              <a:rPr lang="hr-HR" altLang="en-US" sz="20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Najčešće vrste nepravilnosti – SAFU iskustvo</a:t>
            </a:r>
            <a:endParaRPr lang="hr-HR" altLang="en-US" sz="24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7C5AFF4B-6D97-4FF8-BB43-F0E617F9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112838"/>
            <a:ext cx="8170862" cy="3492500"/>
          </a:xfrm>
        </p:spPr>
        <p:txBody>
          <a:bodyPr/>
          <a:lstStyle/>
          <a:p>
            <a:pPr indent="-341313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Umjetna podjela ugovora o radovima / uslugama / nabavi robe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Kod infrastrukturnih projekata, propisivanje diskriminatornih uvjeta sposobnosti (npr. u fazi nadmetanja uz ponudu se traži dostava dokaza ili ovlaštenja o članstvu za gospodarski subjekt ili za stručnjake koja su izdala tijela u državi (poslovnog) nastana, odnosno kada se traži dokaz ovlaštenja po hrvatskim propisima)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Nezakoniti i/ili diskriminacijski kriteriji za odabir ponude utvrđeni u pozivu na nadmetanje ili dokumentaciji za nadmetanje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(npr. ako je predmet nabave izgradnja objekta površine 2000 m², nerazmjeran je kriterij za odabir ponude u kojem se ocjenjuje iskustvo voditelja radova na izgradnji objekta površine znatno iznad površine objekta čija izgradnja je predmet nabave (4000/6000/8000 m²)).</a:t>
            </a:r>
          </a:p>
          <a:p>
            <a:pPr indent="-341313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1313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E6FD242-EAFD-4975-9078-80852DA570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0611703-447B-4C19-93F2-FCD28D3C7700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22</a:t>
            </a:fld>
            <a:endParaRPr lang="en-US" altLang="en-US" sz="9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5FA1509E-3CDE-4745-9B7E-FD39891D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6375"/>
            <a:ext cx="7062788" cy="857250"/>
          </a:xfrm>
        </p:spPr>
        <p:txBody>
          <a:bodyPr/>
          <a:lstStyle/>
          <a:p>
            <a:pPr algn="ctr"/>
            <a:br>
              <a:rPr lang="hr-HR" altLang="en-US" sz="20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Najčešće vrste nepravilnosti – SAFU iskustvo</a:t>
            </a:r>
            <a:endParaRPr lang="hr-HR" altLang="en-US" sz="2400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7ED0517E-7182-43AC-BE6F-AE38B2AA4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38" y="1112838"/>
            <a:ext cx="7583487" cy="3175000"/>
          </a:xfrm>
        </p:spPr>
        <p:txBody>
          <a:bodyPr/>
          <a:lstStyle/>
          <a:p>
            <a:pPr indent="-34290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Restriktivni uvjeti sposobnosti (npr. iskustvo stručnjaka koje je definirano na način da je kao relevantan postavljen izvor financiranja, npr. projekt financiran iz međunarodnih izvora, EU fondova, IPA i sl.)</a:t>
            </a:r>
          </a:p>
          <a:p>
            <a:pPr indent="-342900" algn="just"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Nedostatak transparentnosti i/ili jednakog postupanja tijekom evaluacije, tj. ocjene ponuda</a:t>
            </a:r>
          </a:p>
          <a:p>
            <a:pPr indent="-34290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</a:t>
            </a:r>
          </a:p>
          <a:p>
            <a:pPr indent="-34290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 postupku pregleda i ocjene ponuda odabrana ponuda ponuditelja koja ne odgovara zahtjevima Dokumentacije o nabavi</a:t>
            </a:r>
          </a:p>
          <a:p>
            <a:pPr indent="-34290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indent="-34290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Izmjene ugovora o javnoj nabavi kojim se mijenjaju početni uvjeti nadmetanja (produljenje roka izvršenja radova,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kašnjenje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, nedostavljanje ili dostava krivog sredstva osiguranja - garancija)</a:t>
            </a:r>
          </a:p>
          <a:p>
            <a:pPr indent="-342900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</a:t>
            </a: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539C591-6017-4C0B-8B4E-5379C77AC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0DA40E16-EF4E-462A-BE42-2F3473041782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23</a:t>
            </a:fld>
            <a:endParaRPr lang="en-US" altLang="en-US" sz="9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35F11883-8FEC-4934-A642-86D400F62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61925"/>
            <a:ext cx="8099425" cy="857250"/>
          </a:xfrm>
        </p:spPr>
        <p:txBody>
          <a:bodyPr/>
          <a:lstStyle/>
          <a:p>
            <a:pPr algn="ctr"/>
            <a:b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Prevencija nepravilnosti i uspješno </a:t>
            </a:r>
            <a:b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</a:br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provođenje projekta</a:t>
            </a:r>
            <a:endParaRPr lang="hr-HR" altLang="en-US" sz="2400">
              <a:solidFill>
                <a:srgbClr val="FF000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DE35B271-9D9D-4072-A260-CE381688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963" y="1595438"/>
            <a:ext cx="7772400" cy="2290762"/>
          </a:xfrm>
        </p:spPr>
        <p:txBody>
          <a:bodyPr/>
          <a:lstStyle/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sv-SE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Ulaganje u kvalitetne i stručne ljudske kapacitete za pripremu i provedbu projekata, uključujući provedbu javne nabave</a:t>
            </a:r>
            <a:endParaRPr lang="pl-PL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Dobra dvosmjerna komunikacija korisnika i SAFU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pl-PL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Dostava Dokumentacije o nabavi (DoN) na ex-ante kontrolu u SAFU</a:t>
            </a:r>
            <a:endParaRPr lang="hr-HR" altLang="en-US" sz="14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Pohađanje edukacija koje SAFU organizira za sve svoje korisnike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SAFU objavljuje upute za korisnike na svojoj mrežnoj stranici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  <a:hlinkClick r:id="rId2"/>
              </a:rPr>
              <a:t>www.safu.hr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</a:p>
          <a:p>
            <a:pPr marL="685800" lvl="1" indent="-28575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vi-VN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>
              <a:lnSpc>
                <a:spcPct val="15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685800" lvl="1" indent="-285750">
              <a:lnSpc>
                <a:spcPct val="15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>
              <a:spcBef>
                <a:spcPts val="575"/>
              </a:spcBef>
              <a:buClr>
                <a:srgbClr val="002060"/>
              </a:buClr>
            </a:pPr>
            <a:endParaRPr lang="hr-HR" altLang="en-US">
              <a:solidFill>
                <a:srgbClr val="002060"/>
              </a:solidFill>
              <a:latin typeface="VladaRHSans Med" panose="02000000000000000000" pitchFamily="50" charset="-18"/>
              <a:cs typeface="Tahoma" panose="020B0604030504040204" pitchFamily="34" charset="0"/>
            </a:endParaRPr>
          </a:p>
          <a:p>
            <a:pPr marL="0" indent="0">
              <a:spcBef>
                <a:spcPts val="575"/>
              </a:spcBef>
            </a:pPr>
            <a:endParaRPr lang="hr-HR" altLang="en-US"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8A8E5B48-1186-470E-AAAB-2DBAD77EC6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F746B987-1A4B-48EF-8B2A-E668E3E64FC8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24</a:t>
            </a:fld>
            <a:endParaRPr lang="en-US" altLang="en-US" sz="9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6B8058A-0198-426E-A7DF-A55CF4DD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534988"/>
          </a:xfrm>
        </p:spPr>
        <p:txBody>
          <a:bodyPr/>
          <a:lstStyle/>
          <a:p>
            <a:pPr algn="ctr"/>
            <a:r>
              <a:rPr lang="hr-HR" altLang="en-US" sz="22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u doba pandemije COVID-a 19</a:t>
            </a:r>
            <a:endParaRPr lang="en-US" altLang="en-US" sz="22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163C3A8F-7CE2-447B-B1F3-F18F51081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863600"/>
            <a:ext cx="7593012" cy="3703638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Utjecaj pandemije na tijek provedbe projekata: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gradilišta se nisu zatvorila niti u vrijeme potpunog zatvaranja (</a:t>
            </a:r>
            <a:r>
              <a:rPr lang="hr-HR" altLang="en-US" sz="1600" i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lockdown</a:t>
            </a: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) i nije bilo potpunog zaustavljanja radova, međutim, zbog epidemioloških mjera usporena je dobava materijala za radove te je u pojedinim slučajevima bio onemogućen dolazak specijaliziranih radnika iz drugih država zbog ograničenja izlaska/ulaska iz/u države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kao posljedica toga, na pojedinim ugovorima o radovima izvođači su zatražili produljenje roka izvođenja radova. Svaka takva situacija sagledava se pojedinačno i u okvirima važećeg EU regulatornog okvira, koji ostaje primjenjiv čak i u iznimnim okolnostima kao što je pandemija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usporena dobava opreme koja se sufinancira unutar projekata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81E934E-8D1C-4C06-B9D8-1217D2D52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94087D44-8EFA-4630-AD18-36892C20851E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25</a:t>
            </a:fld>
            <a:endParaRPr lang="en-US" altLang="en-US" sz="9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C53D6A5C-11BD-41B8-8D92-317448B5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534988"/>
          </a:xfrm>
        </p:spPr>
        <p:txBody>
          <a:bodyPr/>
          <a:lstStyle/>
          <a:p>
            <a:pPr algn="ctr"/>
            <a:r>
              <a:rPr lang="hr-HR" altLang="en-US" sz="22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u doba pandemije COVID-a 19</a:t>
            </a:r>
            <a:endParaRPr lang="en-US" altLang="en-US" sz="22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AC479189-214F-4BD0-B19F-96AA2DA50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725488"/>
            <a:ext cx="7772400" cy="3703637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Utjecaj pandemije na tijek provedbe projekata: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edukacije i treninzi koji su planirani u sklopu projekata se održavaju s ograničenim brojem sudionika uz pridržavanje epidemioloških mjera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organiziranje </a:t>
            </a:r>
            <a:r>
              <a:rPr lang="hr-HR" altLang="en-US" sz="1600" i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online</a:t>
            </a: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edukacija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početne/završne konferencije i sajmovi su otkazani ili održani s manjim brojem sudionika uz pridržavanje epidemioloških mjera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 obzirom na otkazivanje konferencija i sajmova, odnosno ograničeni broj sudionika, korisnici neutrošena sredstva realociraju na druge troškove (npr. radio ili TV emisije) kako bi se osigurala vidljivost projekta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pojedini korisnici ne ostvaruju planirane prihode koji su bili, između ostalog, potrebni i za održavanje opreme i izvršenih radova sufinanciranih sredstvima iz EU fondova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600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3D6C5CC-D966-4116-8C76-6F024FF7C9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D1C22E44-8E0A-49EB-ADE0-8C38AD95F6B2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26</a:t>
            </a:fld>
            <a:endParaRPr lang="en-US" altLang="en-US" sz="9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7283977-B584-410D-BF91-5FCC6202B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534988"/>
          </a:xfrm>
        </p:spPr>
        <p:txBody>
          <a:bodyPr/>
          <a:lstStyle/>
          <a:p>
            <a:pPr algn="ctr"/>
            <a:r>
              <a:rPr lang="hr-HR" altLang="en-US" sz="22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Provedba projekata u doba pandemije COVID-a 19</a:t>
            </a:r>
            <a:endParaRPr lang="en-US" altLang="en-US" sz="22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5470209-95DA-48B0-847F-E9AA40786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020763"/>
            <a:ext cx="7593012" cy="2946400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Utjecaj </a:t>
            </a:r>
            <a:r>
              <a:rPr lang="hr-HR" altLang="en-US" sz="1600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pandemije</a:t>
            </a: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na tijek provedbe projekata: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SAFU je kontinuirano na raspolaganju korisnicima, a za vrijeme </a:t>
            </a:r>
            <a:r>
              <a:rPr lang="hr-HR" altLang="en-US" sz="1600" i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lockdown</a:t>
            </a: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-a svakodnevna komunikacija s korisnicima se intenzivirala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SAFU edukacije za korisnike se provode u najvećoj mjeri </a:t>
            </a:r>
            <a:r>
              <a:rPr lang="hr-HR" altLang="en-US" sz="1600" i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online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objavljuju se upute za Korisnike na mrežnoj stranici SAFU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održavaju se </a:t>
            </a:r>
            <a:r>
              <a:rPr lang="hr-HR" altLang="en-US" sz="1600" i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online</a:t>
            </a: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sastanci s Korisnicima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planirane terenske provjere koje se nisu mogle provesti tijekom </a:t>
            </a:r>
            <a:r>
              <a:rPr lang="hr-HR" altLang="en-US" sz="1600" i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lockdown</a:t>
            </a:r>
            <a:r>
              <a:rPr lang="hr-HR" altLang="en-US" sz="16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-a provedene su u trećem tromjesečju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6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3EC522F3-3880-41A9-B5EE-1E53F9934A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E5E53BD9-89C7-41DB-AACF-65FF8CFB9B96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27</a:t>
            </a:fld>
            <a:endParaRPr lang="en-US" altLang="en-US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1517CA5D-3A52-4F0A-9B6C-B04813DB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altLang="en-US">
                <a:latin typeface="VladaRHSans Reg" panose="02000000000000000000" pitchFamily="50" charset="-18"/>
                <a:cs typeface="VladaRHSans Med" panose="02000000000000000000" pitchFamily="50" charset="-18"/>
              </a:rPr>
            </a:br>
            <a:endParaRPr lang="en-US" altLang="en-US"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36867" name="Content Placeholder 2">
            <a:extLst>
              <a:ext uri="{FF2B5EF4-FFF2-40B4-BE49-F238E27FC236}">
                <a16:creationId xmlns:a16="http://schemas.microsoft.com/office/drawing/2014/main" id="{7D600619-4766-4271-B1F9-52116840C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ts val="575"/>
              </a:spcBef>
            </a:pPr>
            <a:endParaRPr lang="hr-HR" altLang="en-US"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ctr" eaLnBrk="1" hangingPunct="1">
              <a:spcBef>
                <a:spcPts val="575"/>
              </a:spcBef>
            </a:pPr>
            <a:r>
              <a:rPr lang="hr-HR" altLang="en-US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Zahvaljujem na pažnji!</a:t>
            </a:r>
          </a:p>
          <a:p>
            <a:pPr marL="0" indent="0" algn="ctr" eaLnBrk="1" hangingPunct="1">
              <a:spcBef>
                <a:spcPts val="575"/>
              </a:spcBef>
            </a:pPr>
            <a:r>
              <a:rPr lang="hr-HR" altLang="en-US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Tomislav Petric, ravnatelj SAFU</a:t>
            </a:r>
          </a:p>
          <a:p>
            <a:pPr marL="0" indent="0" algn="ctr" eaLnBrk="1" hangingPunct="1">
              <a:spcBef>
                <a:spcPts val="575"/>
              </a:spcBef>
            </a:pPr>
            <a:r>
              <a:rPr lang="hr-HR" altLang="en-US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  <a:hlinkClick r:id="rId2"/>
              </a:rPr>
              <a:t>ravnatelj@safu.hr</a:t>
            </a:r>
            <a:endParaRPr lang="hr-HR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ctr" eaLnBrk="1" hangingPunct="1">
              <a:spcBef>
                <a:spcPts val="575"/>
              </a:spcBef>
            </a:pPr>
            <a:endParaRPr lang="en-US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E4D00439-57A6-461A-A258-7556C3351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6E56E255-1EFC-4350-AE19-9158E20B14BA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28</a:t>
            </a:fld>
            <a:endParaRPr lang="en-US" altLang="en-US" sz="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C02C6486-A659-4ECC-9266-1B6C431E3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206375"/>
            <a:ext cx="6700838" cy="377825"/>
          </a:xfrm>
        </p:spPr>
        <p:txBody>
          <a:bodyPr/>
          <a:lstStyle/>
          <a:p>
            <a:r>
              <a:rPr lang="hr-HR" altLang="sr-Latn-R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– tisuću ugovorenih projekata </a:t>
            </a:r>
            <a:endParaRPr lang="en-GB" altLang="sr-Latn-R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pic>
        <p:nvPicPr>
          <p:cNvPr id="8195" name="Content Placeholder 4">
            <a:extLst>
              <a:ext uri="{FF2B5EF4-FFF2-40B4-BE49-F238E27FC236}">
                <a16:creationId xmlns:a16="http://schemas.microsoft.com/office/drawing/2014/main" id="{B53BC7EB-F60C-4BC8-BA97-D2B8413196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1138" y="633413"/>
            <a:ext cx="5597525" cy="3919537"/>
          </a:xfrm>
        </p:spPr>
      </p:pic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F996EC89-A327-4A98-A092-A8491FA49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F47BBF48-5464-4807-AFFB-97968DA89544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2</a:t>
            </a:fld>
            <a:endParaRPr lang="en-US" altLang="en-US" sz="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D086F688-13D3-48CF-80B3-3499B358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857250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E763EE6E-B59E-4B91-9A8E-8661BAFCF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847725"/>
            <a:ext cx="5737225" cy="3835400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znanstvenih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centara izvrsnosti (ZCI), znanstvenog i tehnologijskog predviđanja, jačanja djelatnosti i kapaciteta za istraživanja, razvoj i inovacije (IRI), CEKOM-i, Centar za napredne laserske tehnike, „Dječji centar za translacijsku medicinu˝ Srebrnjak i sl.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128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4,2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ulaganja u razvoj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poduzetništva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putem izgradnje komunalne infrastrukture poduzetničkih zona, izgradnje i opremanja poduzetničkih centara, inkubatora i tehnoloških parkova te ulaganja u poduzetništvo putem ITU mehanizma na području gradova Splita, Rijeke, Zagreba, Slavonskog Broda, Pule, Zadra, Osijeka i Karlovca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121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ugovor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1,7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ulaganja u obnovu, unaprjeđenje i valorizaciju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kulturne baštine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93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1,9 mlrd.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	</a:t>
            </a:r>
            <a:endParaRPr lang="hr-HR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7FE476DD-CA00-401B-B6E1-812FA0B13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EC581EC7-D510-486A-9489-CCFD9901F2E6}" type="slidenum">
              <a:rPr lang="en-US" altLang="en-US" sz="9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3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pic>
        <p:nvPicPr>
          <p:cNvPr id="9221" name="Picture 1">
            <a:extLst>
              <a:ext uri="{FF2B5EF4-FFF2-40B4-BE49-F238E27FC236}">
                <a16:creationId xmlns:a16="http://schemas.microsoft.com/office/drawing/2014/main" id="{672048BB-6AB6-4EA3-9905-8F2C116FF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2797175"/>
            <a:ext cx="2022475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>
            <a:extLst>
              <a:ext uri="{FF2B5EF4-FFF2-40B4-BE49-F238E27FC236}">
                <a16:creationId xmlns:a16="http://schemas.microsoft.com/office/drawing/2014/main" id="{900C5E93-B1D0-4A31-9EC7-4427AAD9A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162050"/>
            <a:ext cx="18748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ED9861A-5343-4F08-805E-7DB3217FB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857250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6496200D-EB1E-437F-8EB0-7942516A1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701675"/>
            <a:ext cx="5781675" cy="3851275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ulaganja u promicanje održivog korištenja i razvoja 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prirodne baštine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53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1,4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čija je svrha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povećanje učinkovitosti sustava toplinarstva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(obnova toplinarstva i revitalizacija vrelovodnih mreža unutar ITU mehanizma)</a:t>
            </a: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5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više od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ulaganja u sektor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prometa i mobilnosti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(izgradnju i obnovu prometnica i mostova, izgradnju i uređenje biciklističkih staza, željezničkih pruga, nabavu novih autobusa javnog gradskog prijevoza i novih vlakova, modernizaciju tramvajske infrastrukture, razvoj zračne luke Dubrovnik, unaprjeđenje lučke infrastrukture, izgradnju Pelješkog mosta i sl.)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106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18,7 mlrd.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ulaganja u obnovu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brownfield lokacija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unutar ITU mehanizma</a:t>
            </a: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31 ugovor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977 milijuna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	</a:t>
            </a:r>
            <a:endParaRPr lang="hr-HR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A31A998B-6ED0-4800-9291-E64C0F67E5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8BC95017-6156-4400-88E8-14907E2BED92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4</a:t>
            </a:fld>
            <a:endParaRPr lang="en-US" altLang="en-US" sz="900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0D29A703-A1BB-4631-8967-6FA4976FC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700" y="2697163"/>
            <a:ext cx="2082800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0273A60E-2160-4057-8E7D-97D5D7AB7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1320800"/>
            <a:ext cx="19780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F8FE815-4279-4336-9A0A-F378A8B68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857250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4B2C1035-9BD6-4796-9C99-5B69D39C0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787400"/>
            <a:ext cx="5734050" cy="3797300"/>
          </a:xfrm>
        </p:spPr>
        <p:txBody>
          <a:bodyPr/>
          <a:lstStyle/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 za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uspostavu veteranskih centara u RH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s ciljem promocije socijalne uključenosti i smanjenja siromaštva ratnih veterana i civilnih žrtava Domovinskog rata</a:t>
            </a: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1 ugovor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328,8 milijuna HRK</a:t>
            </a:r>
          </a:p>
          <a:p>
            <a:pPr marL="400050" lvl="1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provedbe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Intervencijskih planova i ulaganja u poduzetništvo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na području ratom pogođenih malih gradova (Vukovar, Beli Manastir i općina Darda, Benkovac, Knin, Petrinja) </a:t>
            </a:r>
            <a:endParaRPr lang="hr-HR" altLang="en-US" sz="14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196 ugovora </a:t>
            </a:r>
            <a:r>
              <a:rPr lang="hr-HR" altLang="en-US" sz="14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4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774 milijuna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endParaRPr lang="hr-HR" altLang="en-US" sz="16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	</a:t>
            </a:r>
            <a:endParaRPr lang="hr-HR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7C19E0F-C7A5-49B2-946E-7B87E0F704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3549091-936B-4A49-8316-FA6CA9815CC0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5</a:t>
            </a:fld>
            <a:endParaRPr lang="en-US" altLang="en-US" sz="900"/>
          </a:p>
        </p:txBody>
      </p:sp>
      <p:pic>
        <p:nvPicPr>
          <p:cNvPr id="12293" name="Picture 2">
            <a:extLst>
              <a:ext uri="{FF2B5EF4-FFF2-40B4-BE49-F238E27FC236}">
                <a16:creationId xmlns:a16="http://schemas.microsoft.com/office/drawing/2014/main" id="{640CF510-CA57-418E-9736-FC5AD429E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051050"/>
            <a:ext cx="25828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1245CCB-1247-4C16-9AA5-C52B0C7C5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857250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75CDAE51-AAB8-4421-BF18-634EA73E5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130300"/>
            <a:ext cx="5754688" cy="3694113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Projekti ulaganja u </a:t>
            </a: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zdravstvo</a:t>
            </a: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 putem izgradnje i rekonstrukcije infrastrukture i nabave medicinske opreme za hitne prijeme, dnevne bolnice, dnevne kirurgije i domove zdravlja diljem RH te ulaganja u očuvanje zdravstvenog sustava u RH u borbi protiv bolesti COVID-19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61 ugovor </a:t>
            </a: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ukupne vrijednosti </a:t>
            </a: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2,7 </a:t>
            </a:r>
            <a:r>
              <a:rPr lang="hr-HR" altLang="en-US" sz="1400" b="1" dirty="0" err="1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mlrd</a:t>
            </a: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Projekti ulaganja u </a:t>
            </a: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socijalne </a:t>
            </a: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usluge poput obnove postojećih i izgradnje novih objekata, nabave opreme i vozila za dječje domove, centre za socijalnu skrb, domove za starije i nemoćne, udruge koje pomažu osobama s invaliditetom i sl.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78 ugovora </a:t>
            </a:r>
            <a:r>
              <a:rPr lang="hr-HR" altLang="en-US" sz="14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ukupne vrijednosti </a:t>
            </a:r>
            <a:r>
              <a:rPr lang="hr-HR" altLang="en-US" sz="1400" b="1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803,4 milijuna HRK</a:t>
            </a: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hr-HR" altLang="en-US" sz="14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endParaRPr lang="hr-HR" altLang="en-US" sz="1600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defRPr/>
            </a:pPr>
            <a:r>
              <a:rPr lang="hr-HR" altLang="en-US" sz="1600" dirty="0">
                <a:solidFill>
                  <a:srgbClr val="002060"/>
                </a:solidFill>
                <a:latin typeface="VladaRHSans Reg" pitchFamily="50" charset="-18"/>
                <a:ea typeface="ＭＳ Ｐゴシック" panose="020B0600070205080204" pitchFamily="34" charset="-128"/>
                <a:cs typeface="VladaRHSans Reg" pitchFamily="50" charset="-18"/>
              </a:rPr>
              <a:t>		</a:t>
            </a:r>
            <a:endParaRPr lang="hr-HR" altLang="en-US" b="1" dirty="0">
              <a:solidFill>
                <a:srgbClr val="002060"/>
              </a:solidFill>
              <a:latin typeface="VladaRHSans Reg" pitchFamily="50" charset="-18"/>
              <a:ea typeface="ＭＳ Ｐゴシック" panose="020B0600070205080204" pitchFamily="34" charset="-128"/>
              <a:cs typeface="VladaRHSans Reg" pitchFamily="50" charset="-18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0D9925-7AFA-4038-877D-6E342F212D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13E3C075-8C56-4BE1-A9D7-A78BAA05B9E5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6</a:t>
            </a:fld>
            <a:endParaRPr lang="en-US" altLang="en-US" sz="90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891213BD-C092-4959-9C6B-73E978CB3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2217738"/>
            <a:ext cx="24415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EA7D986-4001-4AA8-9D54-91EA3E44D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534988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98F81E1-1F1C-44EA-BE95-502271CE5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971550"/>
            <a:ext cx="6362700" cy="3551238"/>
          </a:xfrm>
        </p:spPr>
        <p:txBody>
          <a:bodyPr/>
          <a:lstStyle/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Projekti izgradnje, rekonstrukcije i modernizacije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studentskih domova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diljem RH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14 ugovora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ukupne vrijednosti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1,4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mlrd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Projekti za razvoj sustava digitalno zrelih škola –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pilot projekt i veliki projekt e-Škole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2 ugovora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ukupne vrijednosti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1,2 </a:t>
            </a:r>
            <a:r>
              <a:rPr lang="hr-HR" altLang="en-US" sz="1200" b="1" dirty="0" err="1">
                <a:solidFill>
                  <a:srgbClr val="002060"/>
                </a:solidFill>
                <a:latin typeface="VladaRHSans Reg" charset="0"/>
                <a:cs typeface="VladaRHSans Reg" charset="0"/>
              </a:rPr>
              <a:t>mlrd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. HRK</a:t>
            </a:r>
          </a:p>
          <a:p>
            <a:pPr marL="800100" lvl="2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sz="1200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Projekti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Regionalnih centara kompetentnosti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 strukovnom obrazovanju diljem RH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26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ugovora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ukupne vrijednosti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936,2 milijuna HRK</a:t>
            </a: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endParaRPr lang="hr-HR" altLang="en-US" sz="1200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  <a:p>
            <a:pPr marL="285750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  <a:defRPr/>
            </a:pP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Projekti ulaganja u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Centar dijeljenih usluga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i druge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e-usluge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 javne uprave za razvoj aplikacija kao što su e-Zdravlje, e-Turizam, digitalna komora i sl.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  <a:defRPr/>
            </a:pP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21 ugovor </a:t>
            </a:r>
            <a:r>
              <a:rPr lang="hr-HR" altLang="en-US" sz="1200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ukupne vrijednosti </a:t>
            </a:r>
            <a:r>
              <a:rPr lang="hr-HR" altLang="en-US" sz="1200" b="1" dirty="0">
                <a:solidFill>
                  <a:srgbClr val="002060"/>
                </a:solidFill>
                <a:latin typeface="VladaRHSans Reg" charset="0"/>
                <a:cs typeface="VladaRHSans Reg" charset="0"/>
              </a:rPr>
              <a:t>982,9 milijuna HRK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defRPr/>
            </a:pPr>
            <a:endParaRPr lang="hr-HR" altLang="en-US" b="1" dirty="0">
              <a:solidFill>
                <a:srgbClr val="002060"/>
              </a:solidFill>
              <a:latin typeface="VladaRHSans Reg" charset="0"/>
              <a:cs typeface="VladaRHSans Reg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5823B39-F5A4-4806-9EA8-F458F1B36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7D4FDB55-361B-43DF-AA79-BB0187E19DD1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7</a:t>
            </a:fld>
            <a:endParaRPr lang="en-US" altLang="en-US" sz="900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72DF65B-5FAC-4B17-B84B-90EFA787C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75" y="2503488"/>
            <a:ext cx="2220913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183BE0C-B00F-446B-94DF-B1E43D99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73050"/>
            <a:ext cx="7291388" cy="534988"/>
          </a:xfrm>
        </p:spPr>
        <p:txBody>
          <a:bodyPr/>
          <a:lstStyle/>
          <a:p>
            <a:pPr algn="ctr"/>
            <a:r>
              <a:rPr lang="hr-HR" altLang="en-US" sz="2400" b="1">
                <a:solidFill>
                  <a:srgbClr val="002060"/>
                </a:solidFill>
                <a:latin typeface="VladaRHSans Med" panose="02000000000000000000" pitchFamily="50" charset="-18"/>
                <a:cs typeface="VladaRHSans Med" panose="02000000000000000000" pitchFamily="50" charset="-18"/>
              </a:rPr>
              <a:t>SAFU projekti – pregled ulaganja</a:t>
            </a:r>
            <a:endParaRPr lang="en-US" altLang="en-US" sz="2400" b="1">
              <a:solidFill>
                <a:srgbClr val="002060"/>
              </a:solidFill>
              <a:latin typeface="VladaRHSans Med" panose="02000000000000000000" pitchFamily="50" charset="-18"/>
              <a:cs typeface="VladaRHSans Med" panose="02000000000000000000" pitchFamily="50" charset="-18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AF1DDFBB-5745-4B65-A10A-E9FA00E52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822325"/>
            <a:ext cx="7513637" cy="3629025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izgradnje mreža sljedeće generacije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 NGA bijelim područjima te izgradnje nacionalne agregacijske širokopojasne infrastrukture 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22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22,2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tehničke pomoći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za pripremu dokumentacije </a:t>
            </a:r>
            <a:r>
              <a:rPr lang="pl-PL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za projekt izgradnje nacionalne dječje bolnice u Zagrebu (</a:t>
            </a:r>
            <a:r>
              <a:rPr lang="pl-PL" altLang="en-US" sz="1200" i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Blato</a:t>
            </a:r>
            <a:r>
              <a:rPr lang="pl-PL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)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, pripremu strateškog projekta izgradnje novog KBC-a Osijek, pripremu strateških projekata KBC-a Split te projekata regionalnoga razvoja u Slavoniji, Baranji i Srijemu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29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167,2 milijuna HRK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Projekti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tehničke pomoći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za provođenje OPKK za tijela državne i javne uprave, za provođenje ITU mehanizma te regionalne koordinatore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64 ugovora </a:t>
            </a:r>
            <a:r>
              <a:rPr lang="hr-HR" altLang="en-US" sz="12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ukupne vrijednosti </a:t>
            </a:r>
            <a:r>
              <a:rPr lang="hr-HR" altLang="en-US" sz="1200" b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1,5 mlrd. HRK</a:t>
            </a:r>
          </a:p>
          <a:p>
            <a:pPr marL="1085850" lvl="2" indent="-28575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Tx/>
              <a:buChar char="•"/>
            </a:pPr>
            <a:endParaRPr lang="hr-HR" altLang="en-US" sz="1200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</a:pPr>
            <a:r>
              <a:rPr lang="hr-HR" altLang="en-US" sz="1200" i="1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* U pravilu se 85% iznosa ukupne vrijednosti projekta sufinancira iz EU fondova.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575"/>
              </a:spcBef>
            </a:pPr>
            <a:r>
              <a:rPr lang="hr-HR" altLang="en-US" sz="1600">
                <a:solidFill>
                  <a:srgbClr val="002060"/>
                </a:solidFill>
                <a:latin typeface="VladaRHSans Reg" panose="02000000000000000000" pitchFamily="50" charset="-18"/>
                <a:cs typeface="VladaRHSans Reg" panose="02000000000000000000" pitchFamily="50" charset="-18"/>
              </a:rPr>
              <a:t>	</a:t>
            </a:r>
            <a:endParaRPr lang="hr-HR" altLang="en-US" b="1">
              <a:solidFill>
                <a:srgbClr val="002060"/>
              </a:solidFill>
              <a:latin typeface="VladaRHSans Reg" panose="02000000000000000000" pitchFamily="50" charset="-18"/>
              <a:cs typeface="VladaRHSans Reg" panose="02000000000000000000" pitchFamily="50" charset="-18"/>
            </a:endParaRP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1F40BCF-6FCD-4A2E-9CA6-B2064D5F4B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1pPr>
            <a:lvl2pPr marL="742950" indent="-28575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2pPr>
            <a:lvl3pPr marL="11430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3pPr>
            <a:lvl4pPr marL="16002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4pPr>
            <a:lvl5pPr marL="2057400" indent="-228600">
              <a:lnSpc>
                <a:spcPts val="3400"/>
              </a:lnSpc>
              <a:spcBef>
                <a:spcPts val="575"/>
              </a:spcBef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5pPr>
            <a:lvl6pPr marL="25146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6pPr>
            <a:lvl7pPr marL="29718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7pPr>
            <a:lvl8pPr marL="34290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8pPr>
            <a:lvl9pPr marL="3886200" indent="-228600" defTabSz="457200" eaLnBrk="0" fontAlgn="base" hangingPunct="0">
              <a:lnSpc>
                <a:spcPts val="3400"/>
              </a:lnSpc>
              <a:spcBef>
                <a:spcPts val="575"/>
              </a:spcBef>
              <a:spcAft>
                <a:spcPct val="0"/>
              </a:spcAft>
              <a:buClr>
                <a:srgbClr val="FFED00"/>
              </a:buClr>
              <a:defRPr sz="2400">
                <a:solidFill>
                  <a:schemeClr val="tx1"/>
                </a:solidFill>
                <a:latin typeface="VladaRHSans Reg" panose="02000000000000000000" pitchFamily="50" charset="-18"/>
                <a:ea typeface="MS PGothic" panose="020B0600070205080204" pitchFamily="34" charset="-128"/>
                <a:cs typeface="VladaRHSans Reg" panose="02000000000000000000" pitchFamily="50" charset="-1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</a:pPr>
            <a:fld id="{04B0E7C7-80C4-4662-AA61-6C7A21F0FDFB}" type="slidenum">
              <a:rPr lang="en-US" altLang="en-US" sz="900"/>
              <a:pPr>
                <a:lnSpc>
                  <a:spcPct val="100000"/>
                </a:lnSpc>
                <a:spcBef>
                  <a:spcPct val="0"/>
                </a:spcBef>
                <a:buClrTx/>
              </a:pPr>
              <a:t>8</a:t>
            </a:fld>
            <a:endParaRPr lang="en-US" altLang="en-US" sz="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Theme">
  <a:themeElements>
    <a:clrScheme name="MRRFEU 1">
      <a:dk1>
        <a:sysClr val="windowText" lastClr="000000"/>
      </a:dk1>
      <a:lt1>
        <a:sysClr val="window" lastClr="FFFFFF"/>
      </a:lt1>
      <a:dk2>
        <a:srgbClr val="17177D"/>
      </a:dk2>
      <a:lt2>
        <a:srgbClr val="EEECE1"/>
      </a:lt2>
      <a:accent1>
        <a:srgbClr val="FF0000"/>
      </a:accent1>
      <a:accent2>
        <a:srgbClr val="FFED00"/>
      </a:accent2>
      <a:accent3>
        <a:srgbClr val="448CA9"/>
      </a:accent3>
      <a:accent4>
        <a:srgbClr val="008F43"/>
      </a:accent4>
      <a:accent5>
        <a:srgbClr val="B0CB1F"/>
      </a:accent5>
      <a:accent6>
        <a:srgbClr val="EF7F24"/>
      </a:accent6>
      <a:hlink>
        <a:srgbClr val="171796"/>
      </a:hlink>
      <a:folHlink>
        <a:srgbClr val="0093D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4474</TotalTime>
  <Words>2583</Words>
  <Application>Microsoft Office PowerPoint</Application>
  <PresentationFormat>Prikaz na zaslonu (16:9)</PresentationFormat>
  <Paragraphs>362</Paragraphs>
  <Slides>29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9" baseType="lpstr">
      <vt:lpstr>Calibri</vt:lpstr>
      <vt:lpstr>MS PGothic</vt:lpstr>
      <vt:lpstr>Arial</vt:lpstr>
      <vt:lpstr>VladaRHSans Med</vt:lpstr>
      <vt:lpstr>VladaRHSans Reg</vt:lpstr>
      <vt:lpstr>Neo Sans</vt:lpstr>
      <vt:lpstr>Wingdings</vt:lpstr>
      <vt:lpstr>Courier New</vt:lpstr>
      <vt:lpstr>Tahoma</vt:lpstr>
      <vt:lpstr>1_Default Theme</vt:lpstr>
      <vt:lpstr>PowerPoint prezentacija</vt:lpstr>
      <vt:lpstr>Središnja agencija za financiranje i ugovaranje programa i projekata Europske unije (SAFU)</vt:lpstr>
      <vt:lpstr>SAFU – tisuću ugovorenih projekata </vt:lpstr>
      <vt:lpstr>SAFU projekti – pregled ulaganja</vt:lpstr>
      <vt:lpstr>SAFU projekti – pregled ulaganja</vt:lpstr>
      <vt:lpstr>SAFU projekti – pregled ulaganja</vt:lpstr>
      <vt:lpstr>SAFU projekti – pregled ulaganja</vt:lpstr>
      <vt:lpstr>SAFU projekti – pregled ulaganja</vt:lpstr>
      <vt:lpstr>SAFU projekti – pregled ulaganja</vt:lpstr>
      <vt:lpstr>Zadarska županija – pregled ulaganja</vt:lpstr>
      <vt:lpstr>Zadarska županija – pregled ulaganja</vt:lpstr>
      <vt:lpstr>Grad Zadar – pregled ulaganja</vt:lpstr>
      <vt:lpstr>Grad Zadar – pregled ulaganja</vt:lpstr>
      <vt:lpstr> Provedba projekata – kako se pripremiti</vt:lpstr>
      <vt:lpstr> Provedba projekata – zadaci i izazovi</vt:lpstr>
      <vt:lpstr> Provedba projekata – zadaci i izazovi</vt:lpstr>
      <vt:lpstr> Provedba projekata – zadaci i izazovi</vt:lpstr>
      <vt:lpstr> Provedba projekata – zadaci i izazovi</vt:lpstr>
      <vt:lpstr> Provedba projekata – zadaci i izazovi</vt:lpstr>
      <vt:lpstr> Provedba projekata – zadaci i izazovi</vt:lpstr>
      <vt:lpstr> Provedba projekata – zadaci i izazovi</vt:lpstr>
      <vt:lpstr> Najčešće vrste nepravilnosti – SAFU iskustvo</vt:lpstr>
      <vt:lpstr> Najčešće vrste nepravilnosti – SAFU iskustvo</vt:lpstr>
      <vt:lpstr> Najčešće vrste nepravilnosti – SAFU iskustvo</vt:lpstr>
      <vt:lpstr> Prevencija nepravilnosti i uspješno  provođenje projekta</vt:lpstr>
      <vt:lpstr>Provedba projekata u doba pandemije COVID-a 19</vt:lpstr>
      <vt:lpstr>Provedba projekata u doba pandemije COVID-a 19</vt:lpstr>
      <vt:lpstr>Provedba projekata u doba pandemije COVID-a 19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Mato Pešut</cp:lastModifiedBy>
  <cp:revision>476</cp:revision>
  <cp:lastPrinted>2020-09-17T08:13:36Z</cp:lastPrinted>
  <dcterms:created xsi:type="dcterms:W3CDTF">2015-09-03T10:38:38Z</dcterms:created>
  <dcterms:modified xsi:type="dcterms:W3CDTF">2021-04-15T21:24:36Z</dcterms:modified>
</cp:coreProperties>
</file>