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  <p:sldMasterId id="2147483672" r:id="rId2"/>
  </p:sldMasterIdLst>
  <p:notesMasterIdLst>
    <p:notesMasterId r:id="rId25"/>
  </p:notesMasterIdLst>
  <p:sldIdLst>
    <p:sldId id="258" r:id="rId3"/>
    <p:sldId id="1895" r:id="rId4"/>
    <p:sldId id="1893" r:id="rId5"/>
    <p:sldId id="1892" r:id="rId6"/>
    <p:sldId id="1896" r:id="rId7"/>
    <p:sldId id="1878" r:id="rId8"/>
    <p:sldId id="1894" r:id="rId9"/>
    <p:sldId id="1826" r:id="rId10"/>
    <p:sldId id="1891" r:id="rId11"/>
    <p:sldId id="1886" r:id="rId12"/>
    <p:sldId id="1904" r:id="rId13"/>
    <p:sldId id="1898" r:id="rId14"/>
    <p:sldId id="1899" r:id="rId15"/>
    <p:sldId id="1900" r:id="rId16"/>
    <p:sldId id="1901" r:id="rId17"/>
    <p:sldId id="1902" r:id="rId18"/>
    <p:sldId id="1903" r:id="rId19"/>
    <p:sldId id="1908" r:id="rId20"/>
    <p:sldId id="1905" r:id="rId21"/>
    <p:sldId id="1887" r:id="rId22"/>
    <p:sldId id="1906" r:id="rId23"/>
    <p:sldId id="259" r:id="rId24"/>
  </p:sldIdLst>
  <p:sldSz cx="12192000" cy="6858000"/>
  <p:notesSz cx="6797675" cy="9926638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ovro Novoselac" initials="LN" lastIdx="1" clrIdx="0">
    <p:extLst>
      <p:ext uri="{19B8F6BF-5375-455C-9EA6-DF929625EA0E}">
        <p15:presenceInfo xmlns:p15="http://schemas.microsoft.com/office/powerpoint/2012/main" userId="Lovro Novoselac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3D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77947" autoAdjust="0"/>
  </p:normalViewPr>
  <p:slideViewPr>
    <p:cSldViewPr snapToGrid="0">
      <p:cViewPr varScale="1">
        <p:scale>
          <a:sx n="69" d="100"/>
          <a:sy n="69" d="100"/>
        </p:scale>
        <p:origin x="1016" y="184"/>
      </p:cViewPr>
      <p:guideLst/>
    </p:cSldViewPr>
  </p:slideViewPr>
  <p:outlineViewPr>
    <p:cViewPr>
      <p:scale>
        <a:sx n="33" d="100"/>
        <a:sy n="33" d="100"/>
      </p:scale>
      <p:origin x="0" y="-928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7" d="100"/>
          <a:sy n="47" d="100"/>
        </p:scale>
        <p:origin x="2792" y="-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7CBA1F7-8139-4D1C-A254-C9E1610AB5C7}" type="doc">
      <dgm:prSet loTypeId="urn:microsoft.com/office/officeart/2009/3/layout/RandomtoResult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72BCC4B-CAA8-4E7C-8C8B-7DB35B9E4128}">
      <dgm:prSet phldrT="[Text]"/>
      <dgm:spPr/>
      <dgm:t>
        <a:bodyPr/>
        <a:lstStyle/>
        <a:p>
          <a:r>
            <a:rPr lang="hr-HR" b="1" dirty="0">
              <a:latin typeface="+mj-lt"/>
            </a:rPr>
            <a:t>Izrađuju sadržaj prijedloga elemenata programskih dokumenata</a:t>
          </a:r>
          <a:endParaRPr lang="en-US" b="1" dirty="0">
            <a:latin typeface="+mj-lt"/>
          </a:endParaRPr>
        </a:p>
      </dgm:t>
    </dgm:pt>
    <dgm:pt modelId="{DF412BB4-8915-4ACE-B0B4-19C6D3204885}" type="parTrans" cxnId="{D53C42D2-E410-404A-B740-314E706A12C1}">
      <dgm:prSet/>
      <dgm:spPr/>
      <dgm:t>
        <a:bodyPr/>
        <a:lstStyle/>
        <a:p>
          <a:endParaRPr lang="en-US"/>
        </a:p>
      </dgm:t>
    </dgm:pt>
    <dgm:pt modelId="{FB4FD2A7-EB97-4D42-8599-D009E123213C}" type="sibTrans" cxnId="{D53C42D2-E410-404A-B740-314E706A12C1}">
      <dgm:prSet/>
      <dgm:spPr/>
      <dgm:t>
        <a:bodyPr/>
        <a:lstStyle/>
        <a:p>
          <a:endParaRPr lang="en-US"/>
        </a:p>
      </dgm:t>
    </dgm:pt>
    <dgm:pt modelId="{CD7B2FB5-B553-41E3-9D9C-AEECB47B3895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hr-HR" sz="1200" b="1" kern="1200" dirty="0">
              <a:solidFill>
                <a:srgbClr val="303D8C"/>
              </a:solidFill>
              <a:latin typeface="+mj-lt"/>
              <a:ea typeface="Times New Roman" panose="02020603050405020304" pitchFamily="18" charset="0"/>
              <a:cs typeface="Calibri" panose="020F0502020204030204" pitchFamily="34" charset="0"/>
            </a:rPr>
            <a:t>Radne skupine:</a:t>
          </a:r>
          <a:endParaRPr lang="en-US" sz="1200" b="1" kern="1200" dirty="0">
            <a:solidFill>
              <a:srgbClr val="303D8C"/>
            </a:solidFill>
            <a:latin typeface="+mj-lt"/>
            <a:ea typeface="Times New Roman" panose="02020603050405020304" pitchFamily="18" charset="0"/>
            <a:cs typeface="Calibri" panose="020F0502020204030204" pitchFamily="34" charset="0"/>
          </a:endParaRPr>
        </a:p>
      </dgm:t>
    </dgm:pt>
    <dgm:pt modelId="{BAD76F52-05EC-4382-82B1-9C0D43D0E927}" type="parTrans" cxnId="{F85397E7-FD61-482E-9ABC-804206420815}">
      <dgm:prSet/>
      <dgm:spPr/>
      <dgm:t>
        <a:bodyPr/>
        <a:lstStyle/>
        <a:p>
          <a:endParaRPr lang="en-US"/>
        </a:p>
      </dgm:t>
    </dgm:pt>
    <dgm:pt modelId="{3E4F78E5-082A-4A14-8FDA-FE4B1AFC720E}" type="sibTrans" cxnId="{F85397E7-FD61-482E-9ABC-804206420815}">
      <dgm:prSet/>
      <dgm:spPr/>
      <dgm:t>
        <a:bodyPr/>
        <a:lstStyle/>
        <a:p>
          <a:endParaRPr lang="en-US"/>
        </a:p>
      </dgm:t>
    </dgm:pt>
    <dgm:pt modelId="{248CC8E2-D077-4CB3-98F2-1F66B1AEA028}">
      <dgm:prSet phldrT="[Text]" custT="1"/>
      <dgm:spPr/>
      <dgm:t>
        <a:bodyPr/>
        <a:lstStyle/>
        <a:p>
          <a:r>
            <a:rPr lang="hr-HR" sz="2000" b="1" dirty="0">
              <a:latin typeface="+mj-lt"/>
            </a:rPr>
            <a:t>Predlaže programske dokumenata</a:t>
          </a:r>
          <a:endParaRPr lang="en-US" sz="2000" b="1" dirty="0">
            <a:latin typeface="+mj-lt"/>
          </a:endParaRPr>
        </a:p>
      </dgm:t>
    </dgm:pt>
    <dgm:pt modelId="{E5F06746-611A-4BD7-A32E-EDF34FDA1F88}" type="parTrans" cxnId="{60AA0D89-211B-4BC3-975C-18B07D49C2A4}">
      <dgm:prSet/>
      <dgm:spPr/>
      <dgm:t>
        <a:bodyPr/>
        <a:lstStyle/>
        <a:p>
          <a:endParaRPr lang="en-US"/>
        </a:p>
      </dgm:t>
    </dgm:pt>
    <dgm:pt modelId="{8F306456-8100-451E-8892-C6217CE2E2D4}" type="sibTrans" cxnId="{60AA0D89-211B-4BC3-975C-18B07D49C2A4}">
      <dgm:prSet/>
      <dgm:spPr/>
      <dgm:t>
        <a:bodyPr/>
        <a:lstStyle/>
        <a:p>
          <a:endParaRPr lang="en-US"/>
        </a:p>
      </dgm:t>
    </dgm:pt>
    <dgm:pt modelId="{97F9C340-DFCD-49C6-8A39-02DE51C0A539}">
      <dgm:prSet phldrT="[Text]" custT="1"/>
      <dgm:spPr/>
      <dgm:t>
        <a:bodyPr/>
        <a:lstStyle/>
        <a:p>
          <a:pPr marL="114300" lvl="1" indent="-114300" algn="ctr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VladaRHSerif Reg"/>
            <a:buNone/>
          </a:pPr>
          <a:r>
            <a:rPr lang="hr-HR" sz="2000" b="1" kern="1200" dirty="0">
              <a:solidFill>
                <a:srgbClr val="303D8C"/>
              </a:solidFill>
              <a:latin typeface="+mj-lt"/>
              <a:ea typeface="Times New Roman" panose="02020603050405020304" pitchFamily="18" charset="0"/>
              <a:cs typeface="Calibri" panose="020F0502020204030204" pitchFamily="34" charset="0"/>
            </a:rPr>
            <a:t>Pododbor za fondove u razdoblju </a:t>
          </a:r>
          <a:br>
            <a:rPr lang="hr-HR" sz="2000" b="1" kern="1200" dirty="0">
              <a:solidFill>
                <a:srgbClr val="303D8C"/>
              </a:solidFill>
              <a:latin typeface="+mj-lt"/>
              <a:ea typeface="Times New Roman" panose="02020603050405020304" pitchFamily="18" charset="0"/>
              <a:cs typeface="Calibri" panose="020F0502020204030204" pitchFamily="34" charset="0"/>
            </a:rPr>
          </a:br>
          <a:r>
            <a:rPr lang="hr-HR" sz="2000" b="1" kern="1200" dirty="0">
              <a:solidFill>
                <a:srgbClr val="303D8C"/>
              </a:solidFill>
              <a:latin typeface="+mj-lt"/>
              <a:ea typeface="Times New Roman" panose="02020603050405020304" pitchFamily="18" charset="0"/>
              <a:cs typeface="Calibri" panose="020F0502020204030204" pitchFamily="34" charset="0"/>
            </a:rPr>
            <a:t>2021. – 2027.</a:t>
          </a:r>
          <a:endParaRPr lang="en-US" sz="2000" b="1" kern="1200" dirty="0">
            <a:solidFill>
              <a:srgbClr val="303D8C"/>
            </a:solidFill>
            <a:latin typeface="+mj-lt"/>
            <a:ea typeface="Times New Roman" panose="02020603050405020304" pitchFamily="18" charset="0"/>
            <a:cs typeface="Calibri" panose="020F0502020204030204" pitchFamily="34" charset="0"/>
          </a:endParaRPr>
        </a:p>
      </dgm:t>
    </dgm:pt>
    <dgm:pt modelId="{3FD2D8D6-689F-4B21-903F-F0AD2E049296}" type="parTrans" cxnId="{5BECC7FC-E5C0-4A53-8E37-113554AD17CB}">
      <dgm:prSet/>
      <dgm:spPr/>
      <dgm:t>
        <a:bodyPr/>
        <a:lstStyle/>
        <a:p>
          <a:endParaRPr lang="en-US"/>
        </a:p>
      </dgm:t>
    </dgm:pt>
    <dgm:pt modelId="{70D20667-05A7-40D3-9A97-33D931863355}" type="sibTrans" cxnId="{5BECC7FC-E5C0-4A53-8E37-113554AD17CB}">
      <dgm:prSet/>
      <dgm:spPr/>
      <dgm:t>
        <a:bodyPr/>
        <a:lstStyle/>
        <a:p>
          <a:endParaRPr lang="en-US"/>
        </a:p>
      </dgm:t>
    </dgm:pt>
    <dgm:pt modelId="{C893C2D1-5FAF-48F0-B525-318587F8B8D9}">
      <dgm:prSet phldrT="[Text]" custT="1"/>
      <dgm:spPr/>
      <dgm:t>
        <a:bodyPr/>
        <a:lstStyle/>
        <a:p>
          <a:r>
            <a:rPr lang="hr-HR" sz="2200" b="1" dirty="0">
              <a:latin typeface="+mj-lt"/>
            </a:rPr>
            <a:t>Verifikacija i podnošenje prema EK</a:t>
          </a:r>
          <a:endParaRPr lang="en-US" sz="2200" b="1" dirty="0">
            <a:latin typeface="+mj-lt"/>
          </a:endParaRPr>
        </a:p>
      </dgm:t>
    </dgm:pt>
    <dgm:pt modelId="{275BCFB1-6FF8-4410-B9ED-6CCECDF7F084}" type="parTrans" cxnId="{F398368C-7992-4897-9266-C76B87518ED2}">
      <dgm:prSet/>
      <dgm:spPr/>
      <dgm:t>
        <a:bodyPr/>
        <a:lstStyle/>
        <a:p>
          <a:endParaRPr lang="en-US"/>
        </a:p>
      </dgm:t>
    </dgm:pt>
    <dgm:pt modelId="{40BC204A-DC2D-4436-9BC8-56B1F9AB07FC}" type="sibTrans" cxnId="{F398368C-7992-4897-9266-C76B87518ED2}">
      <dgm:prSet/>
      <dgm:spPr/>
      <dgm:t>
        <a:bodyPr/>
        <a:lstStyle/>
        <a:p>
          <a:endParaRPr lang="en-US"/>
        </a:p>
      </dgm:t>
    </dgm:pt>
    <dgm:pt modelId="{ED4C77C4-4331-45A9-B4AE-EF8A24777912}">
      <dgm:prSet phldrT="[Text]" custT="1"/>
      <dgm:spPr/>
      <dgm:t>
        <a:bodyPr/>
        <a:lstStyle/>
        <a:p>
          <a:pPr>
            <a:buNone/>
          </a:pPr>
          <a:r>
            <a:rPr lang="hr-HR" sz="2000" b="1" dirty="0">
              <a:solidFill>
                <a:schemeClr val="accent1">
                  <a:lumMod val="75000"/>
                </a:schemeClr>
              </a:solidFill>
              <a:latin typeface="+mj-lt"/>
            </a:rPr>
            <a:t>Nacionalni koordinacijski odbor za europske strukturne i investicijske fondove</a:t>
          </a:r>
        </a:p>
        <a:p>
          <a:pPr>
            <a:buFont typeface="Arial" panose="020B0604020202020204" pitchFamily="34" charset="0"/>
            <a:buChar char="•"/>
          </a:pPr>
          <a:r>
            <a:rPr lang="hr-HR" sz="1500" b="0" dirty="0">
              <a:solidFill>
                <a:schemeClr val="accent1">
                  <a:lumMod val="75000"/>
                </a:schemeClr>
              </a:solidFill>
              <a:latin typeface="+mj-lt"/>
            </a:rPr>
            <a:t>*Ministri uz predsjedanje predsjednika Vlade </a:t>
          </a:r>
          <a:endParaRPr lang="en-US" sz="1500" b="0" dirty="0">
            <a:solidFill>
              <a:schemeClr val="accent1">
                <a:lumMod val="75000"/>
              </a:schemeClr>
            </a:solidFill>
            <a:latin typeface="+mj-lt"/>
          </a:endParaRPr>
        </a:p>
      </dgm:t>
    </dgm:pt>
    <dgm:pt modelId="{08CA019C-2540-48FF-A82B-C9DCADE3EE89}" type="parTrans" cxnId="{2FB3623D-E51C-4B99-BBB5-112F4F5F8206}">
      <dgm:prSet/>
      <dgm:spPr/>
      <dgm:t>
        <a:bodyPr/>
        <a:lstStyle/>
        <a:p>
          <a:endParaRPr lang="en-US"/>
        </a:p>
      </dgm:t>
    </dgm:pt>
    <dgm:pt modelId="{36C3F105-901E-4F65-B60C-0534AB8F774E}" type="sibTrans" cxnId="{2FB3623D-E51C-4B99-BBB5-112F4F5F8206}">
      <dgm:prSet/>
      <dgm:spPr/>
      <dgm:t>
        <a:bodyPr/>
        <a:lstStyle/>
        <a:p>
          <a:endParaRPr lang="en-US"/>
        </a:p>
      </dgm:t>
    </dgm:pt>
    <dgm:pt modelId="{CE33FC9E-43EC-416F-B565-D420B2824D1B}">
      <dgm:prSet phldrT="[Text]"/>
      <dgm:spPr/>
      <dgm:t>
        <a:bodyPr/>
        <a:lstStyle/>
        <a:p>
          <a:pPr marL="114300" lvl="1" indent="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</a:pPr>
          <a:endParaRPr lang="en-US" sz="1200" kern="1200" dirty="0"/>
        </a:p>
      </dgm:t>
    </dgm:pt>
    <dgm:pt modelId="{B95AA713-8ED6-43E4-9E48-B8E0B6E98A17}" type="parTrans" cxnId="{DB756E89-FC3C-4DB9-8288-CEFECD71E12D}">
      <dgm:prSet/>
      <dgm:spPr/>
      <dgm:t>
        <a:bodyPr/>
        <a:lstStyle/>
        <a:p>
          <a:endParaRPr lang="en-US"/>
        </a:p>
      </dgm:t>
    </dgm:pt>
    <dgm:pt modelId="{110C0B6D-2CA9-4B31-AE42-548874153518}" type="sibTrans" cxnId="{DB756E89-FC3C-4DB9-8288-CEFECD71E12D}">
      <dgm:prSet/>
      <dgm:spPr/>
      <dgm:t>
        <a:bodyPr/>
        <a:lstStyle/>
        <a:p>
          <a:endParaRPr lang="en-US"/>
        </a:p>
      </dgm:t>
    </dgm:pt>
    <dgm:pt modelId="{DADDADEB-9028-4F3A-81A0-B408E1A742A2}">
      <dgm:prSet phldrT="[Text]"/>
      <dgm:spPr/>
      <dgm:t>
        <a:bodyPr/>
        <a:lstStyle/>
        <a:p>
          <a:pPr marL="114300" lvl="1" indent="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</a:pPr>
          <a:endParaRPr lang="en-US" sz="1200" kern="1200" dirty="0"/>
        </a:p>
      </dgm:t>
    </dgm:pt>
    <dgm:pt modelId="{5472600F-AECE-47C4-8A7C-28288A491357}" type="parTrans" cxnId="{708580B6-5293-444D-BED1-A7134CEA0578}">
      <dgm:prSet/>
      <dgm:spPr/>
      <dgm:t>
        <a:bodyPr/>
        <a:lstStyle/>
        <a:p>
          <a:endParaRPr lang="en-US"/>
        </a:p>
      </dgm:t>
    </dgm:pt>
    <dgm:pt modelId="{9CB1E8ED-CE8B-47C2-A9F4-7581FD500280}" type="sibTrans" cxnId="{708580B6-5293-444D-BED1-A7134CEA0578}">
      <dgm:prSet/>
      <dgm:spPr/>
      <dgm:t>
        <a:bodyPr/>
        <a:lstStyle/>
        <a:p>
          <a:endParaRPr lang="en-US"/>
        </a:p>
      </dgm:t>
    </dgm:pt>
    <dgm:pt modelId="{1378420A-50C4-4C8E-A543-80381BA92A37}">
      <dgm:prSet/>
      <dgm:spPr/>
      <dgm:t>
        <a:bodyPr/>
        <a:lstStyle/>
        <a:p>
          <a:pPr>
            <a:buFont typeface="+mj-lt"/>
            <a:buAutoNum type="arabicPeriod"/>
          </a:pPr>
          <a:r>
            <a:rPr lang="hr-HR" sz="1200" kern="1200" dirty="0">
              <a:solidFill>
                <a:srgbClr val="303D8C"/>
              </a:solidFill>
              <a:latin typeface="+mj-lt"/>
              <a:ea typeface="Times New Roman" panose="02020603050405020304" pitchFamily="18" charset="0"/>
              <a:cs typeface="Calibri" panose="020F0502020204030204" pitchFamily="34" charset="0"/>
            </a:rPr>
            <a:t> Pametna Hrvatska</a:t>
          </a:r>
        </a:p>
      </dgm:t>
    </dgm:pt>
    <dgm:pt modelId="{CCF4ABE7-4D9A-494E-8099-C9AFF09890C4}" type="sibTrans" cxnId="{328C8302-A22B-4C0E-BBD7-B6DC6EF27271}">
      <dgm:prSet/>
      <dgm:spPr/>
      <dgm:t>
        <a:bodyPr/>
        <a:lstStyle/>
        <a:p>
          <a:endParaRPr lang="en-US"/>
        </a:p>
      </dgm:t>
    </dgm:pt>
    <dgm:pt modelId="{F81B4012-5F69-48A1-8F8D-893F34CE9EE5}" type="parTrans" cxnId="{328C8302-A22B-4C0E-BBD7-B6DC6EF27271}">
      <dgm:prSet/>
      <dgm:spPr/>
      <dgm:t>
        <a:bodyPr/>
        <a:lstStyle/>
        <a:p>
          <a:endParaRPr lang="en-US"/>
        </a:p>
      </dgm:t>
    </dgm:pt>
    <dgm:pt modelId="{E4FDC3A7-A1B8-4B92-92DB-6C7AD98BCCD9}">
      <dgm:prSet/>
      <dgm:spPr/>
      <dgm:t>
        <a:bodyPr/>
        <a:lstStyle/>
        <a:p>
          <a:pPr>
            <a:buFont typeface="+mj-lt"/>
            <a:buAutoNum type="arabicPeriod"/>
          </a:pPr>
          <a:r>
            <a:rPr lang="hr-HR" sz="1200" kern="1200" dirty="0">
              <a:solidFill>
                <a:srgbClr val="303D8C"/>
              </a:solidFill>
              <a:latin typeface="+mj-lt"/>
              <a:ea typeface="Times New Roman" panose="02020603050405020304" pitchFamily="18" charset="0"/>
              <a:cs typeface="Calibri" panose="020F0502020204030204" pitchFamily="34" charset="0"/>
            </a:rPr>
            <a:t> Povezana Hrvatska</a:t>
          </a:r>
        </a:p>
      </dgm:t>
    </dgm:pt>
    <dgm:pt modelId="{6591B557-29BF-424F-BABE-664710399669}" type="sibTrans" cxnId="{8F29EF45-A6BB-4B13-9133-53C3E21A430A}">
      <dgm:prSet/>
      <dgm:spPr/>
      <dgm:t>
        <a:bodyPr/>
        <a:lstStyle/>
        <a:p>
          <a:endParaRPr lang="en-US"/>
        </a:p>
      </dgm:t>
    </dgm:pt>
    <dgm:pt modelId="{603F2C75-BBCA-406D-BA58-4A9B6C7AA410}" type="parTrans" cxnId="{8F29EF45-A6BB-4B13-9133-53C3E21A430A}">
      <dgm:prSet/>
      <dgm:spPr/>
      <dgm:t>
        <a:bodyPr/>
        <a:lstStyle/>
        <a:p>
          <a:endParaRPr lang="en-US"/>
        </a:p>
      </dgm:t>
    </dgm:pt>
    <dgm:pt modelId="{2E46EF57-53AB-4012-B71E-44987E4E9FAC}">
      <dgm:prSet/>
      <dgm:spPr/>
      <dgm:t>
        <a:bodyPr/>
        <a:lstStyle/>
        <a:p>
          <a:pPr>
            <a:buFont typeface="+mj-lt"/>
            <a:buAutoNum type="arabicPeriod"/>
          </a:pPr>
          <a:r>
            <a:rPr lang="hr-HR" sz="1200" kern="1200" dirty="0">
              <a:solidFill>
                <a:srgbClr val="303D8C"/>
              </a:solidFill>
              <a:latin typeface="+mj-lt"/>
              <a:ea typeface="Times New Roman" panose="02020603050405020304" pitchFamily="18" charset="0"/>
              <a:cs typeface="Calibri" panose="020F0502020204030204" pitchFamily="34" charset="0"/>
            </a:rPr>
            <a:t> Solidarna Hrvatska</a:t>
          </a:r>
        </a:p>
      </dgm:t>
    </dgm:pt>
    <dgm:pt modelId="{6F2A7283-11B2-444D-AADA-E87F2E82B5D9}" type="sibTrans" cxnId="{1CF6C183-3A3F-495E-AB4A-5E50CD3574B8}">
      <dgm:prSet/>
      <dgm:spPr/>
      <dgm:t>
        <a:bodyPr/>
        <a:lstStyle/>
        <a:p>
          <a:endParaRPr lang="en-US"/>
        </a:p>
      </dgm:t>
    </dgm:pt>
    <dgm:pt modelId="{EC5DA785-8973-4CEB-A6B5-AD4E05414CDA}" type="parTrans" cxnId="{1CF6C183-3A3F-495E-AB4A-5E50CD3574B8}">
      <dgm:prSet/>
      <dgm:spPr/>
      <dgm:t>
        <a:bodyPr/>
        <a:lstStyle/>
        <a:p>
          <a:endParaRPr lang="en-US"/>
        </a:p>
      </dgm:t>
    </dgm:pt>
    <dgm:pt modelId="{8BFF44E5-B4B8-4CC8-82BA-F556EB8241B1}">
      <dgm:prSet/>
      <dgm:spPr/>
      <dgm:t>
        <a:bodyPr/>
        <a:lstStyle/>
        <a:p>
          <a:pPr>
            <a:buFont typeface="+mj-lt"/>
            <a:buAutoNum type="arabicPeriod"/>
          </a:pPr>
          <a:r>
            <a:rPr lang="hr-HR" sz="1200" kern="1200" dirty="0">
              <a:solidFill>
                <a:srgbClr val="303D8C"/>
              </a:solidFill>
              <a:latin typeface="+mj-lt"/>
              <a:ea typeface="Times New Roman" panose="02020603050405020304" pitchFamily="18" charset="0"/>
              <a:cs typeface="Calibri" panose="020F0502020204030204" pitchFamily="34" charset="0"/>
            </a:rPr>
            <a:t> Integrirani teritorijalni razvoj</a:t>
          </a:r>
        </a:p>
      </dgm:t>
    </dgm:pt>
    <dgm:pt modelId="{A73F484E-3F88-4459-9D0B-CCAFEE620F41}" type="sibTrans" cxnId="{82DAE74A-DE11-462A-BBEB-D07804F5AD51}">
      <dgm:prSet/>
      <dgm:spPr/>
      <dgm:t>
        <a:bodyPr/>
        <a:lstStyle/>
        <a:p>
          <a:endParaRPr lang="en-US"/>
        </a:p>
      </dgm:t>
    </dgm:pt>
    <dgm:pt modelId="{68758033-965A-4D3A-BA34-FC70D8655FFB}" type="parTrans" cxnId="{82DAE74A-DE11-462A-BBEB-D07804F5AD51}">
      <dgm:prSet/>
      <dgm:spPr/>
      <dgm:t>
        <a:bodyPr/>
        <a:lstStyle/>
        <a:p>
          <a:endParaRPr lang="en-US"/>
        </a:p>
      </dgm:t>
    </dgm:pt>
    <dgm:pt modelId="{D989B54D-291A-4646-9033-B6B3C9A4BFD3}">
      <dgm:prSet/>
      <dgm:spPr/>
      <dgm:t>
        <a:bodyPr/>
        <a:lstStyle/>
        <a:p>
          <a:pPr>
            <a:buFont typeface="+mj-lt"/>
            <a:buAutoNum type="arabicPeriod"/>
          </a:pPr>
          <a:r>
            <a:rPr lang="hr-HR" sz="1200" kern="1200" dirty="0">
              <a:solidFill>
                <a:srgbClr val="303D8C"/>
              </a:solidFill>
              <a:latin typeface="+mj-lt"/>
              <a:ea typeface="Times New Roman" panose="02020603050405020304" pitchFamily="18" charset="0"/>
              <a:cs typeface="Calibri" panose="020F0502020204030204" pitchFamily="34" charset="0"/>
            </a:rPr>
            <a:t> Zelena Hrvatska</a:t>
          </a:r>
        </a:p>
      </dgm:t>
    </dgm:pt>
    <dgm:pt modelId="{A9BD44AD-A3D1-46C8-8EA2-801CD8BDBB67}" type="parTrans" cxnId="{B4493CE6-3AF5-442C-B3F0-F0FC0C946EF0}">
      <dgm:prSet/>
      <dgm:spPr/>
      <dgm:t>
        <a:bodyPr/>
        <a:lstStyle/>
        <a:p>
          <a:endParaRPr lang="en-US"/>
        </a:p>
      </dgm:t>
    </dgm:pt>
    <dgm:pt modelId="{2D9A6D67-A9EF-4A1C-AED0-90860DD0809A}" type="sibTrans" cxnId="{B4493CE6-3AF5-442C-B3F0-F0FC0C946EF0}">
      <dgm:prSet/>
      <dgm:spPr/>
      <dgm:t>
        <a:bodyPr/>
        <a:lstStyle/>
        <a:p>
          <a:endParaRPr lang="en-US"/>
        </a:p>
      </dgm:t>
    </dgm:pt>
    <dgm:pt modelId="{93BB75CE-BA32-49AF-B487-7475BBD40797}">
      <dgm:prSet phldrT="[Text]" custT="1"/>
      <dgm:spPr/>
      <dgm:t>
        <a:bodyPr/>
        <a:lstStyle/>
        <a:p>
          <a:pPr marL="114300" lvl="1" indent="-114300" algn="ctr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None/>
          </a:pPr>
          <a:r>
            <a:rPr lang="hr-HR" sz="1500" b="0" kern="1200" dirty="0">
              <a:solidFill>
                <a:srgbClr val="303D8C"/>
              </a:solidFill>
              <a:latin typeface="+mj-lt"/>
              <a:ea typeface="Times New Roman" panose="02020603050405020304" pitchFamily="18" charset="0"/>
              <a:cs typeface="Calibri" panose="020F0502020204030204" pitchFamily="34" charset="0"/>
            </a:rPr>
            <a:t>* Državni tajnici i župani uz predsjedanje MRRFEU</a:t>
          </a:r>
          <a:endParaRPr lang="en-US" sz="1500" b="0" kern="1200" dirty="0">
            <a:solidFill>
              <a:srgbClr val="303D8C"/>
            </a:solidFill>
            <a:latin typeface="+mj-lt"/>
            <a:ea typeface="Times New Roman" panose="02020603050405020304" pitchFamily="18" charset="0"/>
            <a:cs typeface="Calibri" panose="020F0502020204030204" pitchFamily="34" charset="0"/>
          </a:endParaRPr>
        </a:p>
      </dgm:t>
    </dgm:pt>
    <dgm:pt modelId="{C4B2CDD1-46D6-461C-83D5-A80BCC0DF3FE}" type="parTrans" cxnId="{6AF58842-F5DE-4318-8895-9DF6B580C2D7}">
      <dgm:prSet/>
      <dgm:spPr/>
      <dgm:t>
        <a:bodyPr/>
        <a:lstStyle/>
        <a:p>
          <a:endParaRPr lang="en-US"/>
        </a:p>
      </dgm:t>
    </dgm:pt>
    <dgm:pt modelId="{D79BD532-4DD4-4C55-A537-01526FE5C435}" type="sibTrans" cxnId="{6AF58842-F5DE-4318-8895-9DF6B580C2D7}">
      <dgm:prSet/>
      <dgm:spPr/>
      <dgm:t>
        <a:bodyPr/>
        <a:lstStyle/>
        <a:p>
          <a:endParaRPr lang="en-US"/>
        </a:p>
      </dgm:t>
    </dgm:pt>
    <dgm:pt modelId="{3177BD78-A591-4D9F-A624-E2B9169DDFA3}" type="pres">
      <dgm:prSet presAssocID="{57CBA1F7-8139-4D1C-A254-C9E1610AB5C7}" presName="Name0" presStyleCnt="0">
        <dgm:presLayoutVars>
          <dgm:dir/>
          <dgm:animOne val="branch"/>
          <dgm:animLvl val="lvl"/>
        </dgm:presLayoutVars>
      </dgm:prSet>
      <dgm:spPr/>
    </dgm:pt>
    <dgm:pt modelId="{B045DDC1-1519-42DE-9355-3A856D33D84B}" type="pres">
      <dgm:prSet presAssocID="{172BCC4B-CAA8-4E7C-8C8B-7DB35B9E4128}" presName="chaos" presStyleCnt="0"/>
      <dgm:spPr/>
    </dgm:pt>
    <dgm:pt modelId="{666058FA-3798-4445-AF7E-F8E04ADA451C}" type="pres">
      <dgm:prSet presAssocID="{172BCC4B-CAA8-4E7C-8C8B-7DB35B9E4128}" presName="parTx1" presStyleLbl="revTx" presStyleIdx="0" presStyleCnt="5"/>
      <dgm:spPr/>
    </dgm:pt>
    <dgm:pt modelId="{D4202381-1659-426D-B5AA-552F320FF12E}" type="pres">
      <dgm:prSet presAssocID="{172BCC4B-CAA8-4E7C-8C8B-7DB35B9E4128}" presName="desTx1" presStyleLbl="revTx" presStyleIdx="1" presStyleCnt="5">
        <dgm:presLayoutVars>
          <dgm:bulletEnabled val="1"/>
        </dgm:presLayoutVars>
      </dgm:prSet>
      <dgm:spPr/>
    </dgm:pt>
    <dgm:pt modelId="{8038735E-5FBD-4270-9320-DFFE27D4C954}" type="pres">
      <dgm:prSet presAssocID="{172BCC4B-CAA8-4E7C-8C8B-7DB35B9E4128}" presName="c1" presStyleLbl="node1" presStyleIdx="0" presStyleCnt="19"/>
      <dgm:spPr/>
    </dgm:pt>
    <dgm:pt modelId="{C992C86E-405D-482E-8B06-ACEF0903A3E1}" type="pres">
      <dgm:prSet presAssocID="{172BCC4B-CAA8-4E7C-8C8B-7DB35B9E4128}" presName="c2" presStyleLbl="node1" presStyleIdx="1" presStyleCnt="19"/>
      <dgm:spPr/>
    </dgm:pt>
    <dgm:pt modelId="{DEA2BDAD-3485-45CE-A0C3-47BF7353AB33}" type="pres">
      <dgm:prSet presAssocID="{172BCC4B-CAA8-4E7C-8C8B-7DB35B9E4128}" presName="c3" presStyleLbl="node1" presStyleIdx="2" presStyleCnt="19"/>
      <dgm:spPr/>
    </dgm:pt>
    <dgm:pt modelId="{03B8C20C-0E8E-47FC-AC4F-1E4C55259C10}" type="pres">
      <dgm:prSet presAssocID="{172BCC4B-CAA8-4E7C-8C8B-7DB35B9E4128}" presName="c4" presStyleLbl="node1" presStyleIdx="3" presStyleCnt="19"/>
      <dgm:spPr/>
    </dgm:pt>
    <dgm:pt modelId="{C2C6E93A-61C1-496D-9494-F13A2396EA00}" type="pres">
      <dgm:prSet presAssocID="{172BCC4B-CAA8-4E7C-8C8B-7DB35B9E4128}" presName="c5" presStyleLbl="node1" presStyleIdx="4" presStyleCnt="19"/>
      <dgm:spPr/>
    </dgm:pt>
    <dgm:pt modelId="{0CBD0200-01C3-4EFA-A9E4-1A871DAC7D1C}" type="pres">
      <dgm:prSet presAssocID="{172BCC4B-CAA8-4E7C-8C8B-7DB35B9E4128}" presName="c6" presStyleLbl="node1" presStyleIdx="5" presStyleCnt="19"/>
      <dgm:spPr/>
    </dgm:pt>
    <dgm:pt modelId="{D30FD0AF-A8EA-4C45-8AFC-47D6C03A9BC8}" type="pres">
      <dgm:prSet presAssocID="{172BCC4B-CAA8-4E7C-8C8B-7DB35B9E4128}" presName="c7" presStyleLbl="node1" presStyleIdx="6" presStyleCnt="19"/>
      <dgm:spPr/>
    </dgm:pt>
    <dgm:pt modelId="{B73A6D0F-DBEA-4DB1-AC9B-6CE9D6BFF952}" type="pres">
      <dgm:prSet presAssocID="{172BCC4B-CAA8-4E7C-8C8B-7DB35B9E4128}" presName="c8" presStyleLbl="node1" presStyleIdx="7" presStyleCnt="19"/>
      <dgm:spPr/>
    </dgm:pt>
    <dgm:pt modelId="{DE41469A-C7D6-4B4C-BAF7-FBE5C8FB7E96}" type="pres">
      <dgm:prSet presAssocID="{172BCC4B-CAA8-4E7C-8C8B-7DB35B9E4128}" presName="c9" presStyleLbl="node1" presStyleIdx="8" presStyleCnt="19"/>
      <dgm:spPr/>
    </dgm:pt>
    <dgm:pt modelId="{2AA61DF6-BB3D-4E10-AA11-B96701482A84}" type="pres">
      <dgm:prSet presAssocID="{172BCC4B-CAA8-4E7C-8C8B-7DB35B9E4128}" presName="c10" presStyleLbl="node1" presStyleIdx="9" presStyleCnt="19"/>
      <dgm:spPr/>
    </dgm:pt>
    <dgm:pt modelId="{CA3F283C-3764-448F-9F35-F897C07E67D0}" type="pres">
      <dgm:prSet presAssocID="{172BCC4B-CAA8-4E7C-8C8B-7DB35B9E4128}" presName="c11" presStyleLbl="node1" presStyleIdx="10" presStyleCnt="19"/>
      <dgm:spPr/>
    </dgm:pt>
    <dgm:pt modelId="{ED88C264-047A-419B-9D97-132AC835EEB6}" type="pres">
      <dgm:prSet presAssocID="{172BCC4B-CAA8-4E7C-8C8B-7DB35B9E4128}" presName="c12" presStyleLbl="node1" presStyleIdx="11" presStyleCnt="19"/>
      <dgm:spPr/>
    </dgm:pt>
    <dgm:pt modelId="{5014F695-D83A-4A4E-B964-4F708FD5AD6A}" type="pres">
      <dgm:prSet presAssocID="{172BCC4B-CAA8-4E7C-8C8B-7DB35B9E4128}" presName="c13" presStyleLbl="node1" presStyleIdx="12" presStyleCnt="19"/>
      <dgm:spPr/>
    </dgm:pt>
    <dgm:pt modelId="{1E6961C5-A510-4575-BE13-06B9E89ED8E4}" type="pres">
      <dgm:prSet presAssocID="{172BCC4B-CAA8-4E7C-8C8B-7DB35B9E4128}" presName="c14" presStyleLbl="node1" presStyleIdx="13" presStyleCnt="19"/>
      <dgm:spPr/>
    </dgm:pt>
    <dgm:pt modelId="{C69920CD-2443-4FA9-8AFC-819D8C8DD1CB}" type="pres">
      <dgm:prSet presAssocID="{172BCC4B-CAA8-4E7C-8C8B-7DB35B9E4128}" presName="c15" presStyleLbl="node1" presStyleIdx="14" presStyleCnt="19"/>
      <dgm:spPr/>
    </dgm:pt>
    <dgm:pt modelId="{890C39D8-BC19-42B2-B3AF-2A4C4013A00E}" type="pres">
      <dgm:prSet presAssocID="{172BCC4B-CAA8-4E7C-8C8B-7DB35B9E4128}" presName="c16" presStyleLbl="node1" presStyleIdx="15" presStyleCnt="19"/>
      <dgm:spPr/>
    </dgm:pt>
    <dgm:pt modelId="{59944B11-3EBB-4019-B73E-8DBDD0C728DF}" type="pres">
      <dgm:prSet presAssocID="{172BCC4B-CAA8-4E7C-8C8B-7DB35B9E4128}" presName="c17" presStyleLbl="node1" presStyleIdx="16" presStyleCnt="19"/>
      <dgm:spPr/>
    </dgm:pt>
    <dgm:pt modelId="{D1C3DBE8-7549-45F2-8572-EA594DA7AB4E}" type="pres">
      <dgm:prSet presAssocID="{172BCC4B-CAA8-4E7C-8C8B-7DB35B9E4128}" presName="c18" presStyleLbl="node1" presStyleIdx="17" presStyleCnt="19"/>
      <dgm:spPr/>
    </dgm:pt>
    <dgm:pt modelId="{D588BE5D-9478-4DDF-ABEC-1D36AC2F41F8}" type="pres">
      <dgm:prSet presAssocID="{FB4FD2A7-EB97-4D42-8599-D009E123213C}" presName="chevronComposite1" presStyleCnt="0"/>
      <dgm:spPr/>
    </dgm:pt>
    <dgm:pt modelId="{49C2A793-37F9-47BF-9FCE-45A282ADF6EE}" type="pres">
      <dgm:prSet presAssocID="{FB4FD2A7-EB97-4D42-8599-D009E123213C}" presName="chevron1" presStyleLbl="sibTrans2D1" presStyleIdx="0" presStyleCnt="2"/>
      <dgm:spPr/>
    </dgm:pt>
    <dgm:pt modelId="{A2113422-0980-427D-A7A2-F8297877172C}" type="pres">
      <dgm:prSet presAssocID="{FB4FD2A7-EB97-4D42-8599-D009E123213C}" presName="spChevron1" presStyleCnt="0"/>
      <dgm:spPr/>
    </dgm:pt>
    <dgm:pt modelId="{3C403DDB-7EDF-4B03-8D09-DDC869C43672}" type="pres">
      <dgm:prSet presAssocID="{248CC8E2-D077-4CB3-98F2-1F66B1AEA028}" presName="middle" presStyleCnt="0"/>
      <dgm:spPr/>
    </dgm:pt>
    <dgm:pt modelId="{CC853788-4CF3-47CB-9985-50F9B99F6137}" type="pres">
      <dgm:prSet presAssocID="{248CC8E2-D077-4CB3-98F2-1F66B1AEA028}" presName="parTxMid" presStyleLbl="revTx" presStyleIdx="2" presStyleCnt="5"/>
      <dgm:spPr/>
    </dgm:pt>
    <dgm:pt modelId="{FD38935D-052E-40DE-8BA3-4002EDEABD82}" type="pres">
      <dgm:prSet presAssocID="{248CC8E2-D077-4CB3-98F2-1F66B1AEA028}" presName="desTxMid" presStyleLbl="revTx" presStyleIdx="3" presStyleCnt="5">
        <dgm:presLayoutVars>
          <dgm:bulletEnabled val="1"/>
        </dgm:presLayoutVars>
      </dgm:prSet>
      <dgm:spPr/>
    </dgm:pt>
    <dgm:pt modelId="{4F0A2984-7478-4EEA-A847-260EA4ADCC61}" type="pres">
      <dgm:prSet presAssocID="{248CC8E2-D077-4CB3-98F2-1F66B1AEA028}" presName="spMid" presStyleCnt="0"/>
      <dgm:spPr/>
    </dgm:pt>
    <dgm:pt modelId="{FC93CDFF-C1F3-43A0-A883-03EFA89F3141}" type="pres">
      <dgm:prSet presAssocID="{8F306456-8100-451E-8892-C6217CE2E2D4}" presName="chevronComposite1" presStyleCnt="0"/>
      <dgm:spPr/>
    </dgm:pt>
    <dgm:pt modelId="{D02A876D-93BB-40F5-A138-3103181B1858}" type="pres">
      <dgm:prSet presAssocID="{8F306456-8100-451E-8892-C6217CE2E2D4}" presName="chevron1" presStyleLbl="sibTrans2D1" presStyleIdx="1" presStyleCnt="2"/>
      <dgm:spPr/>
    </dgm:pt>
    <dgm:pt modelId="{F67A60C5-C4B9-4A65-9A04-D254BB3FCEAF}" type="pres">
      <dgm:prSet presAssocID="{8F306456-8100-451E-8892-C6217CE2E2D4}" presName="spChevron1" presStyleCnt="0"/>
      <dgm:spPr/>
    </dgm:pt>
    <dgm:pt modelId="{68D4AF0D-CAB6-41DB-96B3-454FDAD297F7}" type="pres">
      <dgm:prSet presAssocID="{C893C2D1-5FAF-48F0-B525-318587F8B8D9}" presName="last" presStyleCnt="0"/>
      <dgm:spPr/>
    </dgm:pt>
    <dgm:pt modelId="{35B4C25E-641A-4E13-99BE-DC4313287207}" type="pres">
      <dgm:prSet presAssocID="{C893C2D1-5FAF-48F0-B525-318587F8B8D9}" presName="circleTx" presStyleLbl="node1" presStyleIdx="18" presStyleCnt="19"/>
      <dgm:spPr/>
    </dgm:pt>
    <dgm:pt modelId="{3FE53DB3-FF1A-463C-AD6A-22E7AE8101CF}" type="pres">
      <dgm:prSet presAssocID="{C893C2D1-5FAF-48F0-B525-318587F8B8D9}" presName="desTxN" presStyleLbl="revTx" presStyleIdx="4" presStyleCnt="5" custLinFactNeighborX="1161" custLinFactNeighborY="-13058">
        <dgm:presLayoutVars>
          <dgm:bulletEnabled val="1"/>
        </dgm:presLayoutVars>
      </dgm:prSet>
      <dgm:spPr/>
    </dgm:pt>
    <dgm:pt modelId="{73BFD62D-615F-4AB9-9301-54418C55C898}" type="pres">
      <dgm:prSet presAssocID="{C893C2D1-5FAF-48F0-B525-318587F8B8D9}" presName="spN" presStyleCnt="0"/>
      <dgm:spPr/>
    </dgm:pt>
  </dgm:ptLst>
  <dgm:cxnLst>
    <dgm:cxn modelId="{328C8302-A22B-4C0E-BBD7-B6DC6EF27271}" srcId="{CD7B2FB5-B553-41E3-9D9C-AEECB47B3895}" destId="{1378420A-50C4-4C8E-A543-80381BA92A37}" srcOrd="0" destOrd="0" parTransId="{F81B4012-5F69-48A1-8F8D-893F34CE9EE5}" sibTransId="{CCF4ABE7-4D9A-494E-8099-C9AFF09890C4}"/>
    <dgm:cxn modelId="{A91B561A-2193-4033-AFB9-6793282D04D5}" type="presOf" srcId="{8BFF44E5-B4B8-4CC8-82BA-F556EB8241B1}" destId="{D4202381-1659-426D-B5AA-552F320FF12E}" srcOrd="0" destOrd="5" presId="urn:microsoft.com/office/officeart/2009/3/layout/RandomtoResultProcess"/>
    <dgm:cxn modelId="{45AC9828-CB85-4570-B28B-A8DECDA9FC0D}" type="presOf" srcId="{172BCC4B-CAA8-4E7C-8C8B-7DB35B9E4128}" destId="{666058FA-3798-4445-AF7E-F8E04ADA451C}" srcOrd="0" destOrd="0" presId="urn:microsoft.com/office/officeart/2009/3/layout/RandomtoResultProcess"/>
    <dgm:cxn modelId="{4A9DE833-09B1-422D-9C62-E43687571A86}" type="presOf" srcId="{CE33FC9E-43EC-416F-B565-D420B2824D1B}" destId="{FD38935D-052E-40DE-8BA3-4002EDEABD82}" srcOrd="0" destOrd="3" presId="urn:microsoft.com/office/officeart/2009/3/layout/RandomtoResultProcess"/>
    <dgm:cxn modelId="{2FB3623D-E51C-4B99-BBB5-112F4F5F8206}" srcId="{C893C2D1-5FAF-48F0-B525-318587F8B8D9}" destId="{ED4C77C4-4331-45A9-B4AE-EF8A24777912}" srcOrd="0" destOrd="0" parTransId="{08CA019C-2540-48FF-A82B-C9DCADE3EE89}" sibTransId="{36C3F105-901E-4F65-B60C-0534AB8F774E}"/>
    <dgm:cxn modelId="{6AF58842-F5DE-4318-8895-9DF6B580C2D7}" srcId="{248CC8E2-D077-4CB3-98F2-1F66B1AEA028}" destId="{93BB75CE-BA32-49AF-B487-7475BBD40797}" srcOrd="1" destOrd="0" parTransId="{C4B2CDD1-46D6-461C-83D5-A80BCC0DF3FE}" sibTransId="{D79BD532-4DD4-4C55-A537-01526FE5C435}"/>
    <dgm:cxn modelId="{8F29EF45-A6BB-4B13-9133-53C3E21A430A}" srcId="{CD7B2FB5-B553-41E3-9D9C-AEECB47B3895}" destId="{E4FDC3A7-A1B8-4B92-92DB-6C7AD98BCCD9}" srcOrd="2" destOrd="0" parTransId="{603F2C75-BBCA-406D-BA58-4A9B6C7AA410}" sibTransId="{6591B557-29BF-424F-BABE-664710399669}"/>
    <dgm:cxn modelId="{82DAE74A-DE11-462A-BBEB-D07804F5AD51}" srcId="{CD7B2FB5-B553-41E3-9D9C-AEECB47B3895}" destId="{8BFF44E5-B4B8-4CC8-82BA-F556EB8241B1}" srcOrd="4" destOrd="0" parTransId="{68758033-965A-4D3A-BA34-FC70D8655FFB}" sibTransId="{A73F484E-3F88-4459-9D0B-CCAFEE620F41}"/>
    <dgm:cxn modelId="{1F11954E-72D3-4CBE-8ECC-FA536B93ED6D}" type="presOf" srcId="{2E46EF57-53AB-4012-B71E-44987E4E9FAC}" destId="{D4202381-1659-426D-B5AA-552F320FF12E}" srcOrd="0" destOrd="4" presId="urn:microsoft.com/office/officeart/2009/3/layout/RandomtoResultProcess"/>
    <dgm:cxn modelId="{D2CEE45A-8483-46CF-88F3-A1403DAD3604}" type="presOf" srcId="{93BB75CE-BA32-49AF-B487-7475BBD40797}" destId="{FD38935D-052E-40DE-8BA3-4002EDEABD82}" srcOrd="0" destOrd="1" presId="urn:microsoft.com/office/officeart/2009/3/layout/RandomtoResultProcess"/>
    <dgm:cxn modelId="{2392DD5F-FFD5-4988-A514-2F6B049F6DA3}" type="presOf" srcId="{57CBA1F7-8139-4D1C-A254-C9E1610AB5C7}" destId="{3177BD78-A591-4D9F-A624-E2B9169DDFA3}" srcOrd="0" destOrd="0" presId="urn:microsoft.com/office/officeart/2009/3/layout/RandomtoResultProcess"/>
    <dgm:cxn modelId="{FA7DCA66-83B5-4BBA-BB81-E4E84E221E00}" type="presOf" srcId="{CD7B2FB5-B553-41E3-9D9C-AEECB47B3895}" destId="{D4202381-1659-426D-B5AA-552F320FF12E}" srcOrd="0" destOrd="0" presId="urn:microsoft.com/office/officeart/2009/3/layout/RandomtoResultProcess"/>
    <dgm:cxn modelId="{1CF6C183-3A3F-495E-AB4A-5E50CD3574B8}" srcId="{CD7B2FB5-B553-41E3-9D9C-AEECB47B3895}" destId="{2E46EF57-53AB-4012-B71E-44987E4E9FAC}" srcOrd="3" destOrd="0" parTransId="{EC5DA785-8973-4CEB-A6B5-AD4E05414CDA}" sibTransId="{6F2A7283-11B2-444D-AADA-E87F2E82B5D9}"/>
    <dgm:cxn modelId="{60AA0D89-211B-4BC3-975C-18B07D49C2A4}" srcId="{57CBA1F7-8139-4D1C-A254-C9E1610AB5C7}" destId="{248CC8E2-D077-4CB3-98F2-1F66B1AEA028}" srcOrd="1" destOrd="0" parTransId="{E5F06746-611A-4BD7-A32E-EDF34FDA1F88}" sibTransId="{8F306456-8100-451E-8892-C6217CE2E2D4}"/>
    <dgm:cxn modelId="{DB756E89-FC3C-4DB9-8288-CEFECD71E12D}" srcId="{248CC8E2-D077-4CB3-98F2-1F66B1AEA028}" destId="{CE33FC9E-43EC-416F-B565-D420B2824D1B}" srcOrd="3" destOrd="0" parTransId="{B95AA713-8ED6-43E4-9E48-B8E0B6E98A17}" sibTransId="{110C0B6D-2CA9-4B31-AE42-548874153518}"/>
    <dgm:cxn modelId="{E666948A-8570-48DA-94EC-D2D22D19DFD2}" type="presOf" srcId="{D989B54D-291A-4646-9033-B6B3C9A4BFD3}" destId="{D4202381-1659-426D-B5AA-552F320FF12E}" srcOrd="0" destOrd="2" presId="urn:microsoft.com/office/officeart/2009/3/layout/RandomtoResultProcess"/>
    <dgm:cxn modelId="{F398368C-7992-4897-9266-C76B87518ED2}" srcId="{57CBA1F7-8139-4D1C-A254-C9E1610AB5C7}" destId="{C893C2D1-5FAF-48F0-B525-318587F8B8D9}" srcOrd="2" destOrd="0" parTransId="{275BCFB1-6FF8-4410-B9ED-6CCECDF7F084}" sibTransId="{40BC204A-DC2D-4436-9BC8-56B1F9AB07FC}"/>
    <dgm:cxn modelId="{2ADB938C-A5C7-4005-A71E-BDAB8C5D9BF1}" type="presOf" srcId="{ED4C77C4-4331-45A9-B4AE-EF8A24777912}" destId="{3FE53DB3-FF1A-463C-AD6A-22E7AE8101CF}" srcOrd="0" destOrd="0" presId="urn:microsoft.com/office/officeart/2009/3/layout/RandomtoResultProcess"/>
    <dgm:cxn modelId="{21F1FAA6-EC5C-4B85-803C-E027D412D594}" type="presOf" srcId="{1378420A-50C4-4C8E-A543-80381BA92A37}" destId="{D4202381-1659-426D-B5AA-552F320FF12E}" srcOrd="0" destOrd="1" presId="urn:microsoft.com/office/officeart/2009/3/layout/RandomtoResultProcess"/>
    <dgm:cxn modelId="{708580B6-5293-444D-BED1-A7134CEA0578}" srcId="{248CC8E2-D077-4CB3-98F2-1F66B1AEA028}" destId="{DADDADEB-9028-4F3A-81A0-B408E1A742A2}" srcOrd="2" destOrd="0" parTransId="{5472600F-AECE-47C4-8A7C-28288A491357}" sibTransId="{9CB1E8ED-CE8B-47C2-A9F4-7581FD500280}"/>
    <dgm:cxn modelId="{C1D42DC4-D392-4A19-A7C6-FF3268BB4ACC}" type="presOf" srcId="{C893C2D1-5FAF-48F0-B525-318587F8B8D9}" destId="{35B4C25E-641A-4E13-99BE-DC4313287207}" srcOrd="0" destOrd="0" presId="urn:microsoft.com/office/officeart/2009/3/layout/RandomtoResultProcess"/>
    <dgm:cxn modelId="{8C73B4CD-34DE-4BEB-986B-92C2301F5C20}" type="presOf" srcId="{DADDADEB-9028-4F3A-81A0-B408E1A742A2}" destId="{FD38935D-052E-40DE-8BA3-4002EDEABD82}" srcOrd="0" destOrd="2" presId="urn:microsoft.com/office/officeart/2009/3/layout/RandomtoResultProcess"/>
    <dgm:cxn modelId="{D53C42D2-E410-404A-B740-314E706A12C1}" srcId="{57CBA1F7-8139-4D1C-A254-C9E1610AB5C7}" destId="{172BCC4B-CAA8-4E7C-8C8B-7DB35B9E4128}" srcOrd="0" destOrd="0" parTransId="{DF412BB4-8915-4ACE-B0B4-19C6D3204885}" sibTransId="{FB4FD2A7-EB97-4D42-8599-D009E123213C}"/>
    <dgm:cxn modelId="{E18922DD-953E-4A74-9A8B-6F21653D8C03}" type="presOf" srcId="{E4FDC3A7-A1B8-4B92-92DB-6C7AD98BCCD9}" destId="{D4202381-1659-426D-B5AA-552F320FF12E}" srcOrd="0" destOrd="3" presId="urn:microsoft.com/office/officeart/2009/3/layout/RandomtoResultProcess"/>
    <dgm:cxn modelId="{B4493CE6-3AF5-442C-B3F0-F0FC0C946EF0}" srcId="{CD7B2FB5-B553-41E3-9D9C-AEECB47B3895}" destId="{D989B54D-291A-4646-9033-B6B3C9A4BFD3}" srcOrd="1" destOrd="0" parTransId="{A9BD44AD-A3D1-46C8-8EA2-801CD8BDBB67}" sibTransId="{2D9A6D67-A9EF-4A1C-AED0-90860DD0809A}"/>
    <dgm:cxn modelId="{F85397E7-FD61-482E-9ABC-804206420815}" srcId="{172BCC4B-CAA8-4E7C-8C8B-7DB35B9E4128}" destId="{CD7B2FB5-B553-41E3-9D9C-AEECB47B3895}" srcOrd="0" destOrd="0" parTransId="{BAD76F52-05EC-4382-82B1-9C0D43D0E927}" sibTransId="{3E4F78E5-082A-4A14-8FDA-FE4B1AFC720E}"/>
    <dgm:cxn modelId="{075A9FE7-A0BD-48E8-A57B-FF570813C686}" type="presOf" srcId="{248CC8E2-D077-4CB3-98F2-1F66B1AEA028}" destId="{CC853788-4CF3-47CB-9985-50F9B99F6137}" srcOrd="0" destOrd="0" presId="urn:microsoft.com/office/officeart/2009/3/layout/RandomtoResultProcess"/>
    <dgm:cxn modelId="{1D5357EE-B64E-47FD-9C0F-85F05F7B1653}" type="presOf" srcId="{97F9C340-DFCD-49C6-8A39-02DE51C0A539}" destId="{FD38935D-052E-40DE-8BA3-4002EDEABD82}" srcOrd="0" destOrd="0" presId="urn:microsoft.com/office/officeart/2009/3/layout/RandomtoResultProcess"/>
    <dgm:cxn modelId="{5BECC7FC-E5C0-4A53-8E37-113554AD17CB}" srcId="{248CC8E2-D077-4CB3-98F2-1F66B1AEA028}" destId="{97F9C340-DFCD-49C6-8A39-02DE51C0A539}" srcOrd="0" destOrd="0" parTransId="{3FD2D8D6-689F-4B21-903F-F0AD2E049296}" sibTransId="{70D20667-05A7-40D3-9A97-33D931863355}"/>
    <dgm:cxn modelId="{2E439AD6-18ED-42FE-9090-E0E7E2C6A037}" type="presParOf" srcId="{3177BD78-A591-4D9F-A624-E2B9169DDFA3}" destId="{B045DDC1-1519-42DE-9355-3A856D33D84B}" srcOrd="0" destOrd="0" presId="urn:microsoft.com/office/officeart/2009/3/layout/RandomtoResultProcess"/>
    <dgm:cxn modelId="{34E5B07B-3F06-462F-85C7-16310CA41DAD}" type="presParOf" srcId="{B045DDC1-1519-42DE-9355-3A856D33D84B}" destId="{666058FA-3798-4445-AF7E-F8E04ADA451C}" srcOrd="0" destOrd="0" presId="urn:microsoft.com/office/officeart/2009/3/layout/RandomtoResultProcess"/>
    <dgm:cxn modelId="{E2979750-08C8-4625-A359-1FE4C609ED38}" type="presParOf" srcId="{B045DDC1-1519-42DE-9355-3A856D33D84B}" destId="{D4202381-1659-426D-B5AA-552F320FF12E}" srcOrd="1" destOrd="0" presId="urn:microsoft.com/office/officeart/2009/3/layout/RandomtoResultProcess"/>
    <dgm:cxn modelId="{21F4ABD6-E14E-4F3F-9A91-BC3DD53D01EC}" type="presParOf" srcId="{B045DDC1-1519-42DE-9355-3A856D33D84B}" destId="{8038735E-5FBD-4270-9320-DFFE27D4C954}" srcOrd="2" destOrd="0" presId="urn:microsoft.com/office/officeart/2009/3/layout/RandomtoResultProcess"/>
    <dgm:cxn modelId="{BCDD406C-780E-4860-8A29-EB974F35BC40}" type="presParOf" srcId="{B045DDC1-1519-42DE-9355-3A856D33D84B}" destId="{C992C86E-405D-482E-8B06-ACEF0903A3E1}" srcOrd="3" destOrd="0" presId="urn:microsoft.com/office/officeart/2009/3/layout/RandomtoResultProcess"/>
    <dgm:cxn modelId="{90996003-BBB2-445B-9D51-CA77CD21CDE7}" type="presParOf" srcId="{B045DDC1-1519-42DE-9355-3A856D33D84B}" destId="{DEA2BDAD-3485-45CE-A0C3-47BF7353AB33}" srcOrd="4" destOrd="0" presId="urn:microsoft.com/office/officeart/2009/3/layout/RandomtoResultProcess"/>
    <dgm:cxn modelId="{E43D50B6-4E26-45A9-8108-8C0A66C116C8}" type="presParOf" srcId="{B045DDC1-1519-42DE-9355-3A856D33D84B}" destId="{03B8C20C-0E8E-47FC-AC4F-1E4C55259C10}" srcOrd="5" destOrd="0" presId="urn:microsoft.com/office/officeart/2009/3/layout/RandomtoResultProcess"/>
    <dgm:cxn modelId="{75F37715-5461-4C78-8301-EC6AC9EBBF7B}" type="presParOf" srcId="{B045DDC1-1519-42DE-9355-3A856D33D84B}" destId="{C2C6E93A-61C1-496D-9494-F13A2396EA00}" srcOrd="6" destOrd="0" presId="urn:microsoft.com/office/officeart/2009/3/layout/RandomtoResultProcess"/>
    <dgm:cxn modelId="{B5DF5C43-BA90-4918-8487-A13A70429B8C}" type="presParOf" srcId="{B045DDC1-1519-42DE-9355-3A856D33D84B}" destId="{0CBD0200-01C3-4EFA-A9E4-1A871DAC7D1C}" srcOrd="7" destOrd="0" presId="urn:microsoft.com/office/officeart/2009/3/layout/RandomtoResultProcess"/>
    <dgm:cxn modelId="{E5DA9D62-CE7F-4183-9B60-8EC912E6B83A}" type="presParOf" srcId="{B045DDC1-1519-42DE-9355-3A856D33D84B}" destId="{D30FD0AF-A8EA-4C45-8AFC-47D6C03A9BC8}" srcOrd="8" destOrd="0" presId="urn:microsoft.com/office/officeart/2009/3/layout/RandomtoResultProcess"/>
    <dgm:cxn modelId="{8EE17E9A-BAC4-440E-AE41-5BD5CE030404}" type="presParOf" srcId="{B045DDC1-1519-42DE-9355-3A856D33D84B}" destId="{B73A6D0F-DBEA-4DB1-AC9B-6CE9D6BFF952}" srcOrd="9" destOrd="0" presId="urn:microsoft.com/office/officeart/2009/3/layout/RandomtoResultProcess"/>
    <dgm:cxn modelId="{D122CB75-5B44-4086-B57D-7B126AD9E775}" type="presParOf" srcId="{B045DDC1-1519-42DE-9355-3A856D33D84B}" destId="{DE41469A-C7D6-4B4C-BAF7-FBE5C8FB7E96}" srcOrd="10" destOrd="0" presId="urn:microsoft.com/office/officeart/2009/3/layout/RandomtoResultProcess"/>
    <dgm:cxn modelId="{0DA55311-7401-400E-B43B-A67EFA0ECD31}" type="presParOf" srcId="{B045DDC1-1519-42DE-9355-3A856D33D84B}" destId="{2AA61DF6-BB3D-4E10-AA11-B96701482A84}" srcOrd="11" destOrd="0" presId="urn:microsoft.com/office/officeart/2009/3/layout/RandomtoResultProcess"/>
    <dgm:cxn modelId="{95487F34-60FF-4117-A0F2-5BB8360B2C31}" type="presParOf" srcId="{B045DDC1-1519-42DE-9355-3A856D33D84B}" destId="{CA3F283C-3764-448F-9F35-F897C07E67D0}" srcOrd="12" destOrd="0" presId="urn:microsoft.com/office/officeart/2009/3/layout/RandomtoResultProcess"/>
    <dgm:cxn modelId="{3C8B38A5-9600-475E-95D5-1FA1C9949D1A}" type="presParOf" srcId="{B045DDC1-1519-42DE-9355-3A856D33D84B}" destId="{ED88C264-047A-419B-9D97-132AC835EEB6}" srcOrd="13" destOrd="0" presId="urn:microsoft.com/office/officeart/2009/3/layout/RandomtoResultProcess"/>
    <dgm:cxn modelId="{71446CAD-64CF-4E74-A1E6-879697F59FAE}" type="presParOf" srcId="{B045DDC1-1519-42DE-9355-3A856D33D84B}" destId="{5014F695-D83A-4A4E-B964-4F708FD5AD6A}" srcOrd="14" destOrd="0" presId="urn:microsoft.com/office/officeart/2009/3/layout/RandomtoResultProcess"/>
    <dgm:cxn modelId="{AFD5F48C-BADB-4A3B-B8B1-542EB15BD244}" type="presParOf" srcId="{B045DDC1-1519-42DE-9355-3A856D33D84B}" destId="{1E6961C5-A510-4575-BE13-06B9E89ED8E4}" srcOrd="15" destOrd="0" presId="urn:microsoft.com/office/officeart/2009/3/layout/RandomtoResultProcess"/>
    <dgm:cxn modelId="{68445BD2-920A-4616-9CF6-A1B3A6469A92}" type="presParOf" srcId="{B045DDC1-1519-42DE-9355-3A856D33D84B}" destId="{C69920CD-2443-4FA9-8AFC-819D8C8DD1CB}" srcOrd="16" destOrd="0" presId="urn:microsoft.com/office/officeart/2009/3/layout/RandomtoResultProcess"/>
    <dgm:cxn modelId="{A8F07DAF-CE29-4D37-946F-6AB447650B15}" type="presParOf" srcId="{B045DDC1-1519-42DE-9355-3A856D33D84B}" destId="{890C39D8-BC19-42B2-B3AF-2A4C4013A00E}" srcOrd="17" destOrd="0" presId="urn:microsoft.com/office/officeart/2009/3/layout/RandomtoResultProcess"/>
    <dgm:cxn modelId="{FAB880F0-53DB-4A8A-A5B4-31C417C2B107}" type="presParOf" srcId="{B045DDC1-1519-42DE-9355-3A856D33D84B}" destId="{59944B11-3EBB-4019-B73E-8DBDD0C728DF}" srcOrd="18" destOrd="0" presId="urn:microsoft.com/office/officeart/2009/3/layout/RandomtoResultProcess"/>
    <dgm:cxn modelId="{869212F4-EFA7-4B4A-95EA-31D7348D16BC}" type="presParOf" srcId="{B045DDC1-1519-42DE-9355-3A856D33D84B}" destId="{D1C3DBE8-7549-45F2-8572-EA594DA7AB4E}" srcOrd="19" destOrd="0" presId="urn:microsoft.com/office/officeart/2009/3/layout/RandomtoResultProcess"/>
    <dgm:cxn modelId="{B91EF081-67AD-4AD5-B4F5-3B3025C89E99}" type="presParOf" srcId="{3177BD78-A591-4D9F-A624-E2B9169DDFA3}" destId="{D588BE5D-9478-4DDF-ABEC-1D36AC2F41F8}" srcOrd="1" destOrd="0" presId="urn:microsoft.com/office/officeart/2009/3/layout/RandomtoResultProcess"/>
    <dgm:cxn modelId="{E2D5DA34-A95A-461D-BB30-494B54037CA5}" type="presParOf" srcId="{D588BE5D-9478-4DDF-ABEC-1D36AC2F41F8}" destId="{49C2A793-37F9-47BF-9FCE-45A282ADF6EE}" srcOrd="0" destOrd="0" presId="urn:microsoft.com/office/officeart/2009/3/layout/RandomtoResultProcess"/>
    <dgm:cxn modelId="{7F4E540A-1887-4A59-B581-18DF5C1F24FD}" type="presParOf" srcId="{D588BE5D-9478-4DDF-ABEC-1D36AC2F41F8}" destId="{A2113422-0980-427D-A7A2-F8297877172C}" srcOrd="1" destOrd="0" presId="urn:microsoft.com/office/officeart/2009/3/layout/RandomtoResultProcess"/>
    <dgm:cxn modelId="{2B769825-E9E2-4FDD-9B7C-E03DCFC3DB80}" type="presParOf" srcId="{3177BD78-A591-4D9F-A624-E2B9169DDFA3}" destId="{3C403DDB-7EDF-4B03-8D09-DDC869C43672}" srcOrd="2" destOrd="0" presId="urn:microsoft.com/office/officeart/2009/3/layout/RandomtoResultProcess"/>
    <dgm:cxn modelId="{0C46F48A-B03A-46B8-BC53-732C60947E54}" type="presParOf" srcId="{3C403DDB-7EDF-4B03-8D09-DDC869C43672}" destId="{CC853788-4CF3-47CB-9985-50F9B99F6137}" srcOrd="0" destOrd="0" presId="urn:microsoft.com/office/officeart/2009/3/layout/RandomtoResultProcess"/>
    <dgm:cxn modelId="{9291E00B-FCE7-468D-AC47-7C05B9988E34}" type="presParOf" srcId="{3C403DDB-7EDF-4B03-8D09-DDC869C43672}" destId="{FD38935D-052E-40DE-8BA3-4002EDEABD82}" srcOrd="1" destOrd="0" presId="urn:microsoft.com/office/officeart/2009/3/layout/RandomtoResultProcess"/>
    <dgm:cxn modelId="{9FA2E71E-9FCC-450C-896A-8655D5E2424B}" type="presParOf" srcId="{3C403DDB-7EDF-4B03-8D09-DDC869C43672}" destId="{4F0A2984-7478-4EEA-A847-260EA4ADCC61}" srcOrd="2" destOrd="0" presId="urn:microsoft.com/office/officeart/2009/3/layout/RandomtoResultProcess"/>
    <dgm:cxn modelId="{E9B555EE-1FA1-4F1A-A8E5-D854D699B69B}" type="presParOf" srcId="{3177BD78-A591-4D9F-A624-E2B9169DDFA3}" destId="{FC93CDFF-C1F3-43A0-A883-03EFA89F3141}" srcOrd="3" destOrd="0" presId="urn:microsoft.com/office/officeart/2009/3/layout/RandomtoResultProcess"/>
    <dgm:cxn modelId="{D1FBDAC9-4CAE-40C9-8ABE-CC1773FD63BA}" type="presParOf" srcId="{FC93CDFF-C1F3-43A0-A883-03EFA89F3141}" destId="{D02A876D-93BB-40F5-A138-3103181B1858}" srcOrd="0" destOrd="0" presId="urn:microsoft.com/office/officeart/2009/3/layout/RandomtoResultProcess"/>
    <dgm:cxn modelId="{06EC8D3D-3200-4B6E-99F1-C5FEA6905620}" type="presParOf" srcId="{FC93CDFF-C1F3-43A0-A883-03EFA89F3141}" destId="{F67A60C5-C4B9-4A65-9A04-D254BB3FCEAF}" srcOrd="1" destOrd="0" presId="urn:microsoft.com/office/officeart/2009/3/layout/RandomtoResultProcess"/>
    <dgm:cxn modelId="{25CE6587-353F-4FEA-8F8B-576795AB2646}" type="presParOf" srcId="{3177BD78-A591-4D9F-A624-E2B9169DDFA3}" destId="{68D4AF0D-CAB6-41DB-96B3-454FDAD297F7}" srcOrd="4" destOrd="0" presId="urn:microsoft.com/office/officeart/2009/3/layout/RandomtoResultProcess"/>
    <dgm:cxn modelId="{7026F6A8-7B9A-41FA-85AB-CDC539F05630}" type="presParOf" srcId="{68D4AF0D-CAB6-41DB-96B3-454FDAD297F7}" destId="{35B4C25E-641A-4E13-99BE-DC4313287207}" srcOrd="0" destOrd="0" presId="urn:microsoft.com/office/officeart/2009/3/layout/RandomtoResultProcess"/>
    <dgm:cxn modelId="{75A27E03-879B-4C95-BB95-38CA1631F045}" type="presParOf" srcId="{68D4AF0D-CAB6-41DB-96B3-454FDAD297F7}" destId="{3FE53DB3-FF1A-463C-AD6A-22E7AE8101CF}" srcOrd="1" destOrd="0" presId="urn:microsoft.com/office/officeart/2009/3/layout/RandomtoResultProcess"/>
    <dgm:cxn modelId="{37F790DF-E898-4BC9-A7FB-D8834F002675}" type="presParOf" srcId="{68D4AF0D-CAB6-41DB-96B3-454FDAD297F7}" destId="{73BFD62D-615F-4AB9-9301-54418C55C898}" srcOrd="2" destOrd="0" presId="urn:microsoft.com/office/officeart/2009/3/layout/RandomtoResult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2D77483-1E75-437F-8A3B-BF5F5DAC5F18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8DDC8D3-B54A-4B26-882F-B2FB81D09F01}">
      <dgm:prSet/>
      <dgm:spPr/>
      <dgm:t>
        <a:bodyPr/>
        <a:lstStyle/>
        <a:p>
          <a:r>
            <a:rPr lang="hr-HR" b="1" dirty="0">
              <a:latin typeface="+mj-lt"/>
            </a:rPr>
            <a:t>Regulatorni okvir EU</a:t>
          </a:r>
          <a:endParaRPr lang="en-US" dirty="0">
            <a:latin typeface="+mj-lt"/>
          </a:endParaRPr>
        </a:p>
      </dgm:t>
    </dgm:pt>
    <dgm:pt modelId="{692EF578-767B-40AB-B226-B60F59B42335}" type="parTrans" cxnId="{B1732066-FFC3-41A0-8F93-03EF2117C8CB}">
      <dgm:prSet/>
      <dgm:spPr/>
      <dgm:t>
        <a:bodyPr/>
        <a:lstStyle/>
        <a:p>
          <a:endParaRPr lang="en-US"/>
        </a:p>
      </dgm:t>
    </dgm:pt>
    <dgm:pt modelId="{8C7950FA-35E6-4768-B2ED-0873D8DE85C7}" type="sibTrans" cxnId="{B1732066-FFC3-41A0-8F93-03EF2117C8CB}">
      <dgm:prSet/>
      <dgm:spPr/>
      <dgm:t>
        <a:bodyPr/>
        <a:lstStyle/>
        <a:p>
          <a:endParaRPr lang="en-US"/>
        </a:p>
      </dgm:t>
    </dgm:pt>
    <dgm:pt modelId="{87949D49-7137-41F5-BEB9-ADF71C6EC400}">
      <dgm:prSet/>
      <dgm:spPr/>
      <dgm:t>
        <a:bodyPr/>
        <a:lstStyle/>
        <a:p>
          <a:r>
            <a:rPr lang="hr-HR" b="1" dirty="0">
              <a:latin typeface="+mj-lt"/>
            </a:rPr>
            <a:t>Izvješća za RH u 2019. i 2020.</a:t>
          </a:r>
          <a:endParaRPr lang="en-US" dirty="0">
            <a:latin typeface="+mj-lt"/>
          </a:endParaRPr>
        </a:p>
      </dgm:t>
    </dgm:pt>
    <dgm:pt modelId="{E54854DD-0FA2-41C0-B999-AC3418994E76}" type="parTrans" cxnId="{E067FDCB-68BE-4D9B-B43D-D9A3E57C6F17}">
      <dgm:prSet/>
      <dgm:spPr/>
      <dgm:t>
        <a:bodyPr/>
        <a:lstStyle/>
        <a:p>
          <a:endParaRPr lang="en-US"/>
        </a:p>
      </dgm:t>
    </dgm:pt>
    <dgm:pt modelId="{02C1C5DF-DE0E-468B-A509-D58A78A17692}" type="sibTrans" cxnId="{E067FDCB-68BE-4D9B-B43D-D9A3E57C6F17}">
      <dgm:prSet/>
      <dgm:spPr/>
      <dgm:t>
        <a:bodyPr/>
        <a:lstStyle/>
        <a:p>
          <a:endParaRPr lang="en-US"/>
        </a:p>
      </dgm:t>
    </dgm:pt>
    <dgm:pt modelId="{79666C0E-1B33-4533-B376-7E78D8C34C4D}">
      <dgm:prSet/>
      <dgm:spPr/>
      <dgm:t>
        <a:bodyPr/>
        <a:lstStyle/>
        <a:p>
          <a:r>
            <a:rPr lang="en-US" b="1" dirty="0" err="1">
              <a:latin typeface="+mj-lt"/>
            </a:rPr>
            <a:t>Preporuk</a:t>
          </a:r>
          <a:r>
            <a:rPr lang="hr-HR" b="1" dirty="0">
              <a:latin typeface="+mj-lt"/>
            </a:rPr>
            <a:t>e</a:t>
          </a:r>
          <a:r>
            <a:rPr lang="en-US" b="1" dirty="0">
              <a:latin typeface="+mj-lt"/>
            </a:rPr>
            <a:t> </a:t>
          </a:r>
          <a:r>
            <a:rPr lang="en-US" b="1" dirty="0" err="1">
              <a:latin typeface="+mj-lt"/>
            </a:rPr>
            <a:t>Vijeća</a:t>
          </a:r>
          <a:r>
            <a:rPr lang="en-US" b="1" dirty="0">
              <a:latin typeface="+mj-lt"/>
            </a:rPr>
            <a:t> za </a:t>
          </a:r>
          <a:r>
            <a:rPr lang="hr-HR" b="1" dirty="0">
              <a:latin typeface="+mj-lt"/>
            </a:rPr>
            <a:t>2019. i 2020. </a:t>
          </a:r>
          <a:endParaRPr lang="en-US" dirty="0">
            <a:latin typeface="+mj-lt"/>
          </a:endParaRPr>
        </a:p>
      </dgm:t>
    </dgm:pt>
    <dgm:pt modelId="{135D3F26-5FA4-466E-83D8-E46B1EF2F1DD}" type="parTrans" cxnId="{2D5C50E1-CABE-44A2-9802-25DB57A69C31}">
      <dgm:prSet/>
      <dgm:spPr/>
      <dgm:t>
        <a:bodyPr/>
        <a:lstStyle/>
        <a:p>
          <a:endParaRPr lang="en-US"/>
        </a:p>
      </dgm:t>
    </dgm:pt>
    <dgm:pt modelId="{F0D3433B-A25C-44FE-95A9-C178F75AD39A}" type="sibTrans" cxnId="{2D5C50E1-CABE-44A2-9802-25DB57A69C31}">
      <dgm:prSet/>
      <dgm:spPr/>
      <dgm:t>
        <a:bodyPr/>
        <a:lstStyle/>
        <a:p>
          <a:endParaRPr lang="en-US"/>
        </a:p>
      </dgm:t>
    </dgm:pt>
    <dgm:pt modelId="{524D66A6-C02C-4EAE-9136-52FD641AD7F8}">
      <dgm:prSet/>
      <dgm:spPr/>
      <dgm:t>
        <a:bodyPr/>
        <a:lstStyle/>
        <a:p>
          <a:r>
            <a:rPr lang="hr-HR" b="1" dirty="0">
              <a:latin typeface="+mj-lt"/>
            </a:rPr>
            <a:t>NRS </a:t>
          </a:r>
          <a:r>
            <a:rPr lang="en-US" b="1" dirty="0">
              <a:latin typeface="+mj-lt"/>
            </a:rPr>
            <a:t>2030. </a:t>
          </a:r>
          <a:endParaRPr lang="en-US" dirty="0">
            <a:latin typeface="+mj-lt"/>
          </a:endParaRPr>
        </a:p>
      </dgm:t>
    </dgm:pt>
    <dgm:pt modelId="{52642331-3841-4E7B-BF26-52BE3A3090DE}" type="parTrans" cxnId="{AC5213DE-ACE9-4204-9611-AE557832BCD3}">
      <dgm:prSet/>
      <dgm:spPr/>
      <dgm:t>
        <a:bodyPr/>
        <a:lstStyle/>
        <a:p>
          <a:endParaRPr lang="en-US"/>
        </a:p>
      </dgm:t>
    </dgm:pt>
    <dgm:pt modelId="{62801E82-6ED3-4F5F-987C-F6A9C4FC6A66}" type="sibTrans" cxnId="{AC5213DE-ACE9-4204-9611-AE557832BCD3}">
      <dgm:prSet/>
      <dgm:spPr/>
      <dgm:t>
        <a:bodyPr/>
        <a:lstStyle/>
        <a:p>
          <a:endParaRPr lang="en-US"/>
        </a:p>
      </dgm:t>
    </dgm:pt>
    <dgm:pt modelId="{C6B5BCA9-B193-4BAD-B04C-BB8870B32C2E}">
      <dgm:prSet/>
      <dgm:spPr/>
      <dgm:t>
        <a:bodyPr/>
        <a:lstStyle/>
        <a:p>
          <a:r>
            <a:rPr lang="hr-HR" b="1" dirty="0">
              <a:latin typeface="+mj-lt"/>
            </a:rPr>
            <a:t>Ustrojstvo i nadležnosti u RH</a:t>
          </a:r>
          <a:endParaRPr lang="en-US" dirty="0">
            <a:latin typeface="+mj-lt"/>
          </a:endParaRPr>
        </a:p>
      </dgm:t>
    </dgm:pt>
    <dgm:pt modelId="{9CD30298-9929-4BE0-8F13-57BC4D938745}" type="parTrans" cxnId="{6296579C-7857-4C6C-86B7-4607C9972BB4}">
      <dgm:prSet/>
      <dgm:spPr/>
      <dgm:t>
        <a:bodyPr/>
        <a:lstStyle/>
        <a:p>
          <a:endParaRPr lang="en-US"/>
        </a:p>
      </dgm:t>
    </dgm:pt>
    <dgm:pt modelId="{8761791B-D060-4E5F-BE06-BF55160C12A8}" type="sibTrans" cxnId="{6296579C-7857-4C6C-86B7-4607C9972BB4}">
      <dgm:prSet/>
      <dgm:spPr/>
      <dgm:t>
        <a:bodyPr/>
        <a:lstStyle/>
        <a:p>
          <a:endParaRPr lang="en-US"/>
        </a:p>
      </dgm:t>
    </dgm:pt>
    <dgm:pt modelId="{2624E991-EF0D-4F90-B087-E133A167885D}" type="pres">
      <dgm:prSet presAssocID="{32D77483-1E75-437F-8A3B-BF5F5DAC5F18}" presName="cycle" presStyleCnt="0">
        <dgm:presLayoutVars>
          <dgm:dir/>
          <dgm:resizeHandles val="exact"/>
        </dgm:presLayoutVars>
      </dgm:prSet>
      <dgm:spPr/>
    </dgm:pt>
    <dgm:pt modelId="{40461A1C-CD88-447C-A876-98AD6260A02C}" type="pres">
      <dgm:prSet presAssocID="{E8DDC8D3-B54A-4B26-882F-B2FB81D09F01}" presName="node" presStyleLbl="node1" presStyleIdx="0" presStyleCnt="5">
        <dgm:presLayoutVars>
          <dgm:bulletEnabled val="1"/>
        </dgm:presLayoutVars>
      </dgm:prSet>
      <dgm:spPr/>
    </dgm:pt>
    <dgm:pt modelId="{5679DB67-64AC-4AFF-940E-49649EA4ACF6}" type="pres">
      <dgm:prSet presAssocID="{8C7950FA-35E6-4768-B2ED-0873D8DE85C7}" presName="sibTrans" presStyleLbl="sibTrans2D1" presStyleIdx="0" presStyleCnt="5"/>
      <dgm:spPr/>
    </dgm:pt>
    <dgm:pt modelId="{88A48954-4E2C-4A77-86E8-4574F9F8809F}" type="pres">
      <dgm:prSet presAssocID="{8C7950FA-35E6-4768-B2ED-0873D8DE85C7}" presName="connectorText" presStyleLbl="sibTrans2D1" presStyleIdx="0" presStyleCnt="5"/>
      <dgm:spPr/>
    </dgm:pt>
    <dgm:pt modelId="{8DE57995-CCAB-4528-954A-4469A8435D95}" type="pres">
      <dgm:prSet presAssocID="{87949D49-7137-41F5-BEB9-ADF71C6EC400}" presName="node" presStyleLbl="node1" presStyleIdx="1" presStyleCnt="5">
        <dgm:presLayoutVars>
          <dgm:bulletEnabled val="1"/>
        </dgm:presLayoutVars>
      </dgm:prSet>
      <dgm:spPr/>
    </dgm:pt>
    <dgm:pt modelId="{FA0ADAEB-E8EC-484B-B551-3CD428D5A4BF}" type="pres">
      <dgm:prSet presAssocID="{02C1C5DF-DE0E-468B-A509-D58A78A17692}" presName="sibTrans" presStyleLbl="sibTrans2D1" presStyleIdx="1" presStyleCnt="5"/>
      <dgm:spPr/>
    </dgm:pt>
    <dgm:pt modelId="{88585FC6-D9D3-42D4-BE77-2ADC8A948698}" type="pres">
      <dgm:prSet presAssocID="{02C1C5DF-DE0E-468B-A509-D58A78A17692}" presName="connectorText" presStyleLbl="sibTrans2D1" presStyleIdx="1" presStyleCnt="5"/>
      <dgm:spPr/>
    </dgm:pt>
    <dgm:pt modelId="{8FD28ED2-2D35-4A0A-8DF5-DC1D0C2CE373}" type="pres">
      <dgm:prSet presAssocID="{79666C0E-1B33-4533-B376-7E78D8C34C4D}" presName="node" presStyleLbl="node1" presStyleIdx="2" presStyleCnt="5">
        <dgm:presLayoutVars>
          <dgm:bulletEnabled val="1"/>
        </dgm:presLayoutVars>
      </dgm:prSet>
      <dgm:spPr/>
    </dgm:pt>
    <dgm:pt modelId="{2B03660B-BD3C-4BE8-93BD-8D978BC52EA6}" type="pres">
      <dgm:prSet presAssocID="{F0D3433B-A25C-44FE-95A9-C178F75AD39A}" presName="sibTrans" presStyleLbl="sibTrans2D1" presStyleIdx="2" presStyleCnt="5"/>
      <dgm:spPr/>
    </dgm:pt>
    <dgm:pt modelId="{DC6DB6BB-9C2D-49FF-AD62-0C04481D93DA}" type="pres">
      <dgm:prSet presAssocID="{F0D3433B-A25C-44FE-95A9-C178F75AD39A}" presName="connectorText" presStyleLbl="sibTrans2D1" presStyleIdx="2" presStyleCnt="5"/>
      <dgm:spPr/>
    </dgm:pt>
    <dgm:pt modelId="{F3F8DC90-7C0F-4911-90D2-AAE49F295BB5}" type="pres">
      <dgm:prSet presAssocID="{524D66A6-C02C-4EAE-9136-52FD641AD7F8}" presName="node" presStyleLbl="node1" presStyleIdx="3" presStyleCnt="5">
        <dgm:presLayoutVars>
          <dgm:bulletEnabled val="1"/>
        </dgm:presLayoutVars>
      </dgm:prSet>
      <dgm:spPr/>
    </dgm:pt>
    <dgm:pt modelId="{92B019B2-4B24-4F31-ABD4-465DE1AA1EE5}" type="pres">
      <dgm:prSet presAssocID="{62801E82-6ED3-4F5F-987C-F6A9C4FC6A66}" presName="sibTrans" presStyleLbl="sibTrans2D1" presStyleIdx="3" presStyleCnt="5"/>
      <dgm:spPr/>
    </dgm:pt>
    <dgm:pt modelId="{3D44D13B-0FD2-4097-A874-F586AAB934A6}" type="pres">
      <dgm:prSet presAssocID="{62801E82-6ED3-4F5F-987C-F6A9C4FC6A66}" presName="connectorText" presStyleLbl="sibTrans2D1" presStyleIdx="3" presStyleCnt="5"/>
      <dgm:spPr/>
    </dgm:pt>
    <dgm:pt modelId="{9188D17E-7AF3-4909-833E-91D02951AADD}" type="pres">
      <dgm:prSet presAssocID="{C6B5BCA9-B193-4BAD-B04C-BB8870B32C2E}" presName="node" presStyleLbl="node1" presStyleIdx="4" presStyleCnt="5">
        <dgm:presLayoutVars>
          <dgm:bulletEnabled val="1"/>
        </dgm:presLayoutVars>
      </dgm:prSet>
      <dgm:spPr/>
    </dgm:pt>
    <dgm:pt modelId="{D9E93018-9D58-4C86-83AE-53D85CC43ED3}" type="pres">
      <dgm:prSet presAssocID="{8761791B-D060-4E5F-BE06-BF55160C12A8}" presName="sibTrans" presStyleLbl="sibTrans2D1" presStyleIdx="4" presStyleCnt="5"/>
      <dgm:spPr/>
    </dgm:pt>
    <dgm:pt modelId="{BE0BDDDE-EA4F-4120-920A-68A81944E5BF}" type="pres">
      <dgm:prSet presAssocID="{8761791B-D060-4E5F-BE06-BF55160C12A8}" presName="connectorText" presStyleLbl="sibTrans2D1" presStyleIdx="4" presStyleCnt="5"/>
      <dgm:spPr/>
    </dgm:pt>
  </dgm:ptLst>
  <dgm:cxnLst>
    <dgm:cxn modelId="{B41FF608-C285-4186-8148-5FF2241F3F16}" type="presOf" srcId="{8C7950FA-35E6-4768-B2ED-0873D8DE85C7}" destId="{5679DB67-64AC-4AFF-940E-49649EA4ACF6}" srcOrd="0" destOrd="0" presId="urn:microsoft.com/office/officeart/2005/8/layout/cycle2"/>
    <dgm:cxn modelId="{DAE4F933-ABAD-4E01-993C-7F40264C1931}" type="presOf" srcId="{8761791B-D060-4E5F-BE06-BF55160C12A8}" destId="{D9E93018-9D58-4C86-83AE-53D85CC43ED3}" srcOrd="0" destOrd="0" presId="urn:microsoft.com/office/officeart/2005/8/layout/cycle2"/>
    <dgm:cxn modelId="{3F355246-1402-4CDE-A5BF-F171EDD3A059}" type="presOf" srcId="{62801E82-6ED3-4F5F-987C-F6A9C4FC6A66}" destId="{3D44D13B-0FD2-4097-A874-F586AAB934A6}" srcOrd="1" destOrd="0" presId="urn:microsoft.com/office/officeart/2005/8/layout/cycle2"/>
    <dgm:cxn modelId="{F904C046-3FF2-4F56-B74A-FE0E12802C24}" type="presOf" srcId="{E8DDC8D3-B54A-4B26-882F-B2FB81D09F01}" destId="{40461A1C-CD88-447C-A876-98AD6260A02C}" srcOrd="0" destOrd="0" presId="urn:microsoft.com/office/officeart/2005/8/layout/cycle2"/>
    <dgm:cxn modelId="{55A4C848-CE62-4442-81F5-5EB99BC74AC0}" type="presOf" srcId="{62801E82-6ED3-4F5F-987C-F6A9C4FC6A66}" destId="{92B019B2-4B24-4F31-ABD4-465DE1AA1EE5}" srcOrd="0" destOrd="0" presId="urn:microsoft.com/office/officeart/2005/8/layout/cycle2"/>
    <dgm:cxn modelId="{8E396C62-5C55-4B6B-A36F-DF901BCAB0FD}" type="presOf" srcId="{02C1C5DF-DE0E-468B-A509-D58A78A17692}" destId="{FA0ADAEB-E8EC-484B-B551-3CD428D5A4BF}" srcOrd="0" destOrd="0" presId="urn:microsoft.com/office/officeart/2005/8/layout/cycle2"/>
    <dgm:cxn modelId="{B1732066-FFC3-41A0-8F93-03EF2117C8CB}" srcId="{32D77483-1E75-437F-8A3B-BF5F5DAC5F18}" destId="{E8DDC8D3-B54A-4B26-882F-B2FB81D09F01}" srcOrd="0" destOrd="0" parTransId="{692EF578-767B-40AB-B226-B60F59B42335}" sibTransId="{8C7950FA-35E6-4768-B2ED-0873D8DE85C7}"/>
    <dgm:cxn modelId="{1F991669-DF18-4050-AA4F-49F37DAE67D2}" type="presOf" srcId="{87949D49-7137-41F5-BEB9-ADF71C6EC400}" destId="{8DE57995-CCAB-4528-954A-4469A8435D95}" srcOrd="0" destOrd="0" presId="urn:microsoft.com/office/officeart/2005/8/layout/cycle2"/>
    <dgm:cxn modelId="{BEEED27C-1175-4B55-A4CD-636E77B22EED}" type="presOf" srcId="{8C7950FA-35E6-4768-B2ED-0873D8DE85C7}" destId="{88A48954-4E2C-4A77-86E8-4574F9F8809F}" srcOrd="1" destOrd="0" presId="urn:microsoft.com/office/officeart/2005/8/layout/cycle2"/>
    <dgm:cxn modelId="{BE629F8F-BDD7-4345-B10A-3BEA30E47BC3}" type="presOf" srcId="{524D66A6-C02C-4EAE-9136-52FD641AD7F8}" destId="{F3F8DC90-7C0F-4911-90D2-AAE49F295BB5}" srcOrd="0" destOrd="0" presId="urn:microsoft.com/office/officeart/2005/8/layout/cycle2"/>
    <dgm:cxn modelId="{2ED0C397-DE20-4152-AB01-017A6B0CB073}" type="presOf" srcId="{02C1C5DF-DE0E-468B-A509-D58A78A17692}" destId="{88585FC6-D9D3-42D4-BE77-2ADC8A948698}" srcOrd="1" destOrd="0" presId="urn:microsoft.com/office/officeart/2005/8/layout/cycle2"/>
    <dgm:cxn modelId="{6296579C-7857-4C6C-86B7-4607C9972BB4}" srcId="{32D77483-1E75-437F-8A3B-BF5F5DAC5F18}" destId="{C6B5BCA9-B193-4BAD-B04C-BB8870B32C2E}" srcOrd="4" destOrd="0" parTransId="{9CD30298-9929-4BE0-8F13-57BC4D938745}" sibTransId="{8761791B-D060-4E5F-BE06-BF55160C12A8}"/>
    <dgm:cxn modelId="{D9E5FCB5-E1FB-446B-B4F7-E541EB0202D9}" type="presOf" srcId="{32D77483-1E75-437F-8A3B-BF5F5DAC5F18}" destId="{2624E991-EF0D-4F90-B087-E133A167885D}" srcOrd="0" destOrd="0" presId="urn:microsoft.com/office/officeart/2005/8/layout/cycle2"/>
    <dgm:cxn modelId="{E067FDCB-68BE-4D9B-B43D-D9A3E57C6F17}" srcId="{32D77483-1E75-437F-8A3B-BF5F5DAC5F18}" destId="{87949D49-7137-41F5-BEB9-ADF71C6EC400}" srcOrd="1" destOrd="0" parTransId="{E54854DD-0FA2-41C0-B999-AC3418994E76}" sibTransId="{02C1C5DF-DE0E-468B-A509-D58A78A17692}"/>
    <dgm:cxn modelId="{3F6E7ECF-7DDF-47CB-8AF4-7926E8F97716}" type="presOf" srcId="{F0D3433B-A25C-44FE-95A9-C178F75AD39A}" destId="{2B03660B-BD3C-4BE8-93BD-8D978BC52EA6}" srcOrd="0" destOrd="0" presId="urn:microsoft.com/office/officeart/2005/8/layout/cycle2"/>
    <dgm:cxn modelId="{AC5213DE-ACE9-4204-9611-AE557832BCD3}" srcId="{32D77483-1E75-437F-8A3B-BF5F5DAC5F18}" destId="{524D66A6-C02C-4EAE-9136-52FD641AD7F8}" srcOrd="3" destOrd="0" parTransId="{52642331-3841-4E7B-BF26-52BE3A3090DE}" sibTransId="{62801E82-6ED3-4F5F-987C-F6A9C4FC6A66}"/>
    <dgm:cxn modelId="{2D5C50E1-CABE-44A2-9802-25DB57A69C31}" srcId="{32D77483-1E75-437F-8A3B-BF5F5DAC5F18}" destId="{79666C0E-1B33-4533-B376-7E78D8C34C4D}" srcOrd="2" destOrd="0" parTransId="{135D3F26-5FA4-466E-83D8-E46B1EF2F1DD}" sibTransId="{F0D3433B-A25C-44FE-95A9-C178F75AD39A}"/>
    <dgm:cxn modelId="{34D744E7-97BC-4705-991F-BD6F3A725DBB}" type="presOf" srcId="{79666C0E-1B33-4533-B376-7E78D8C34C4D}" destId="{8FD28ED2-2D35-4A0A-8DF5-DC1D0C2CE373}" srcOrd="0" destOrd="0" presId="urn:microsoft.com/office/officeart/2005/8/layout/cycle2"/>
    <dgm:cxn modelId="{768013E8-42C7-448A-B84F-919B70E3DDE2}" type="presOf" srcId="{C6B5BCA9-B193-4BAD-B04C-BB8870B32C2E}" destId="{9188D17E-7AF3-4909-833E-91D02951AADD}" srcOrd="0" destOrd="0" presId="urn:microsoft.com/office/officeart/2005/8/layout/cycle2"/>
    <dgm:cxn modelId="{74F7C9F7-9475-46A4-A29A-F38F5664CF4C}" type="presOf" srcId="{F0D3433B-A25C-44FE-95A9-C178F75AD39A}" destId="{DC6DB6BB-9C2D-49FF-AD62-0C04481D93DA}" srcOrd="1" destOrd="0" presId="urn:microsoft.com/office/officeart/2005/8/layout/cycle2"/>
    <dgm:cxn modelId="{09FE63F9-12E7-4AB8-8ECB-8F4C119F9B3B}" type="presOf" srcId="{8761791B-D060-4E5F-BE06-BF55160C12A8}" destId="{BE0BDDDE-EA4F-4120-920A-68A81944E5BF}" srcOrd="1" destOrd="0" presId="urn:microsoft.com/office/officeart/2005/8/layout/cycle2"/>
    <dgm:cxn modelId="{941BB5C5-D2EB-4068-AE1F-76ED5BB9693D}" type="presParOf" srcId="{2624E991-EF0D-4F90-B087-E133A167885D}" destId="{40461A1C-CD88-447C-A876-98AD6260A02C}" srcOrd="0" destOrd="0" presId="urn:microsoft.com/office/officeart/2005/8/layout/cycle2"/>
    <dgm:cxn modelId="{D40F4219-EB0E-4F4A-8284-0819969676FF}" type="presParOf" srcId="{2624E991-EF0D-4F90-B087-E133A167885D}" destId="{5679DB67-64AC-4AFF-940E-49649EA4ACF6}" srcOrd="1" destOrd="0" presId="urn:microsoft.com/office/officeart/2005/8/layout/cycle2"/>
    <dgm:cxn modelId="{C1FAA162-0B96-471D-9B01-237D291CE55C}" type="presParOf" srcId="{5679DB67-64AC-4AFF-940E-49649EA4ACF6}" destId="{88A48954-4E2C-4A77-86E8-4574F9F8809F}" srcOrd="0" destOrd="0" presId="urn:microsoft.com/office/officeart/2005/8/layout/cycle2"/>
    <dgm:cxn modelId="{154FBF8C-5350-4B5D-8BE5-39AA2BE57CF7}" type="presParOf" srcId="{2624E991-EF0D-4F90-B087-E133A167885D}" destId="{8DE57995-CCAB-4528-954A-4469A8435D95}" srcOrd="2" destOrd="0" presId="urn:microsoft.com/office/officeart/2005/8/layout/cycle2"/>
    <dgm:cxn modelId="{F135A0FF-0926-4D76-81A4-DE4D9349ADE2}" type="presParOf" srcId="{2624E991-EF0D-4F90-B087-E133A167885D}" destId="{FA0ADAEB-E8EC-484B-B551-3CD428D5A4BF}" srcOrd="3" destOrd="0" presId="urn:microsoft.com/office/officeart/2005/8/layout/cycle2"/>
    <dgm:cxn modelId="{EA6C2475-25D1-4FB6-9BD7-38836BAE6AF7}" type="presParOf" srcId="{FA0ADAEB-E8EC-484B-B551-3CD428D5A4BF}" destId="{88585FC6-D9D3-42D4-BE77-2ADC8A948698}" srcOrd="0" destOrd="0" presId="urn:microsoft.com/office/officeart/2005/8/layout/cycle2"/>
    <dgm:cxn modelId="{359A8710-5C4D-4518-9E8A-0CD89F8C6979}" type="presParOf" srcId="{2624E991-EF0D-4F90-B087-E133A167885D}" destId="{8FD28ED2-2D35-4A0A-8DF5-DC1D0C2CE373}" srcOrd="4" destOrd="0" presId="urn:microsoft.com/office/officeart/2005/8/layout/cycle2"/>
    <dgm:cxn modelId="{855A7D7A-67AB-4A77-904D-F09D746A8462}" type="presParOf" srcId="{2624E991-EF0D-4F90-B087-E133A167885D}" destId="{2B03660B-BD3C-4BE8-93BD-8D978BC52EA6}" srcOrd="5" destOrd="0" presId="urn:microsoft.com/office/officeart/2005/8/layout/cycle2"/>
    <dgm:cxn modelId="{0A5619F0-A1A0-45C9-B068-C0725BE6A90C}" type="presParOf" srcId="{2B03660B-BD3C-4BE8-93BD-8D978BC52EA6}" destId="{DC6DB6BB-9C2D-49FF-AD62-0C04481D93DA}" srcOrd="0" destOrd="0" presId="urn:microsoft.com/office/officeart/2005/8/layout/cycle2"/>
    <dgm:cxn modelId="{7EEC4D49-4D26-4854-89DD-0BC1A2E9E8B4}" type="presParOf" srcId="{2624E991-EF0D-4F90-B087-E133A167885D}" destId="{F3F8DC90-7C0F-4911-90D2-AAE49F295BB5}" srcOrd="6" destOrd="0" presId="urn:microsoft.com/office/officeart/2005/8/layout/cycle2"/>
    <dgm:cxn modelId="{7F971122-D59F-4707-AB61-7C3D4CC787E1}" type="presParOf" srcId="{2624E991-EF0D-4F90-B087-E133A167885D}" destId="{92B019B2-4B24-4F31-ABD4-465DE1AA1EE5}" srcOrd="7" destOrd="0" presId="urn:microsoft.com/office/officeart/2005/8/layout/cycle2"/>
    <dgm:cxn modelId="{C881E172-6385-4ED8-AD1D-FDD1E3CFA6E9}" type="presParOf" srcId="{92B019B2-4B24-4F31-ABD4-465DE1AA1EE5}" destId="{3D44D13B-0FD2-4097-A874-F586AAB934A6}" srcOrd="0" destOrd="0" presId="urn:microsoft.com/office/officeart/2005/8/layout/cycle2"/>
    <dgm:cxn modelId="{75DE1702-F8CD-4A61-A32E-FA2202278A45}" type="presParOf" srcId="{2624E991-EF0D-4F90-B087-E133A167885D}" destId="{9188D17E-7AF3-4909-833E-91D02951AADD}" srcOrd="8" destOrd="0" presId="urn:microsoft.com/office/officeart/2005/8/layout/cycle2"/>
    <dgm:cxn modelId="{328BD996-E678-4A7F-B002-22A1ACCB666F}" type="presParOf" srcId="{2624E991-EF0D-4F90-B087-E133A167885D}" destId="{D9E93018-9D58-4C86-83AE-53D85CC43ED3}" srcOrd="9" destOrd="0" presId="urn:microsoft.com/office/officeart/2005/8/layout/cycle2"/>
    <dgm:cxn modelId="{EE2959C7-8077-456E-B419-1AD5D1BBD189}" type="presParOf" srcId="{D9E93018-9D58-4C86-83AE-53D85CC43ED3}" destId="{BE0BDDDE-EA4F-4120-920A-68A81944E5BF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C1ECFD7-0516-410D-8FF1-2F0862134163}" type="doc">
      <dgm:prSet loTypeId="urn:microsoft.com/office/officeart/2005/8/layout/target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FD79878-D240-4DFC-9497-84E222677E88}">
      <dgm:prSet/>
      <dgm:spPr/>
      <dgm:t>
        <a:bodyPr/>
        <a:lstStyle/>
        <a:p>
          <a:r>
            <a:rPr lang="hr-HR" dirty="0">
              <a:latin typeface="+mj-lt"/>
            </a:rPr>
            <a:t>Vlada RH je na sjednici 5. studenoga 2020. donijela Odluku o operativnim programima vezanim za Kohezijsku politiku za financijsko razdoblje Europske unije 2021. - 2027. u Republici Hrvatskoj i tijelima zaduženima za njihovu pripremu (u okviru Kohezijske politike):</a:t>
          </a:r>
          <a:endParaRPr lang="en-US" dirty="0">
            <a:latin typeface="+mj-lt"/>
          </a:endParaRPr>
        </a:p>
      </dgm:t>
    </dgm:pt>
    <dgm:pt modelId="{DF4B02D5-AC7E-4F32-9915-664BF9D3DA7C}" type="parTrans" cxnId="{4A2C2AD0-0F14-45BB-968A-4280CE4DB0EA}">
      <dgm:prSet/>
      <dgm:spPr/>
      <dgm:t>
        <a:bodyPr/>
        <a:lstStyle/>
        <a:p>
          <a:endParaRPr lang="en-US"/>
        </a:p>
      </dgm:t>
    </dgm:pt>
    <dgm:pt modelId="{58B7E2E4-72EB-4D0E-A2C1-8634B0C85194}" type="sibTrans" cxnId="{4A2C2AD0-0F14-45BB-968A-4280CE4DB0EA}">
      <dgm:prSet/>
      <dgm:spPr/>
      <dgm:t>
        <a:bodyPr/>
        <a:lstStyle/>
        <a:p>
          <a:endParaRPr lang="en-US"/>
        </a:p>
      </dgm:t>
    </dgm:pt>
    <dgm:pt modelId="{41649E6D-50F9-461A-858B-FD7A55E83C94}">
      <dgm:prSet/>
      <dgm:spPr/>
      <dgm:t>
        <a:bodyPr/>
        <a:lstStyle/>
        <a:p>
          <a:r>
            <a:rPr lang="hr-HR" b="1" dirty="0">
              <a:latin typeface="+mj-lt"/>
            </a:rPr>
            <a:t>Operativni program Konkurentnost i kohezija 2021.-2027. (Europski fond za regionalni razvoj i Kohezijski fond)</a:t>
          </a:r>
          <a:endParaRPr lang="en-US" dirty="0">
            <a:latin typeface="+mj-lt"/>
          </a:endParaRPr>
        </a:p>
      </dgm:t>
    </dgm:pt>
    <dgm:pt modelId="{53B46E93-59B0-4A7F-B98F-6865DE1FDB8B}" type="parTrans" cxnId="{1810B03F-5C99-419B-9AF1-8C1EA38D80CB}">
      <dgm:prSet/>
      <dgm:spPr/>
      <dgm:t>
        <a:bodyPr/>
        <a:lstStyle/>
        <a:p>
          <a:endParaRPr lang="en-US"/>
        </a:p>
      </dgm:t>
    </dgm:pt>
    <dgm:pt modelId="{96DCA584-E535-4D7F-A330-7ED3ACC0BAB7}" type="sibTrans" cxnId="{1810B03F-5C99-419B-9AF1-8C1EA38D80CB}">
      <dgm:prSet/>
      <dgm:spPr/>
      <dgm:t>
        <a:bodyPr/>
        <a:lstStyle/>
        <a:p>
          <a:endParaRPr lang="en-US"/>
        </a:p>
      </dgm:t>
    </dgm:pt>
    <dgm:pt modelId="{41374CE5-A371-4410-AD31-6DCA1EF44597}">
      <dgm:prSet/>
      <dgm:spPr/>
      <dgm:t>
        <a:bodyPr/>
        <a:lstStyle/>
        <a:p>
          <a:r>
            <a:rPr lang="hr-HR" b="1" dirty="0">
              <a:latin typeface="+mj-lt"/>
            </a:rPr>
            <a:t>Operativni program Učinkoviti ljudski potencijali 2021.– 2027. (Europski socijalni fond +)</a:t>
          </a:r>
          <a:endParaRPr lang="en-US" dirty="0">
            <a:latin typeface="+mj-lt"/>
          </a:endParaRPr>
        </a:p>
      </dgm:t>
    </dgm:pt>
    <dgm:pt modelId="{EFC0ABB2-E31B-4789-9667-072D56CD09D5}" type="parTrans" cxnId="{2A02EDF4-19A0-4292-BC29-87E93705BCCB}">
      <dgm:prSet/>
      <dgm:spPr/>
      <dgm:t>
        <a:bodyPr/>
        <a:lstStyle/>
        <a:p>
          <a:endParaRPr lang="en-US"/>
        </a:p>
      </dgm:t>
    </dgm:pt>
    <dgm:pt modelId="{B27C5F67-9F15-4AA8-A7EB-1A9FDBFDE577}" type="sibTrans" cxnId="{2A02EDF4-19A0-4292-BC29-87E93705BCCB}">
      <dgm:prSet/>
      <dgm:spPr/>
      <dgm:t>
        <a:bodyPr/>
        <a:lstStyle/>
        <a:p>
          <a:endParaRPr lang="en-US"/>
        </a:p>
      </dgm:t>
    </dgm:pt>
    <dgm:pt modelId="{8CCD4770-64C0-4BBE-9657-588E217B80D4}">
      <dgm:prSet/>
      <dgm:spPr/>
      <dgm:t>
        <a:bodyPr/>
        <a:lstStyle/>
        <a:p>
          <a:r>
            <a:rPr lang="hr-HR" b="1" dirty="0">
              <a:latin typeface="+mj-lt"/>
            </a:rPr>
            <a:t>Integrirani teritorijalni program 2021. – 2027. (Europski fond za regionalni razvoj, Kohezijski fond te Fond za pravednu tranziciju)</a:t>
          </a:r>
          <a:endParaRPr lang="en-US" dirty="0">
            <a:latin typeface="+mj-lt"/>
          </a:endParaRPr>
        </a:p>
      </dgm:t>
    </dgm:pt>
    <dgm:pt modelId="{FED229B9-FDD5-4278-B595-310F7A02EA7A}" type="parTrans" cxnId="{A9F6A7AC-F7E8-414A-B05F-F63F997FB576}">
      <dgm:prSet/>
      <dgm:spPr/>
      <dgm:t>
        <a:bodyPr/>
        <a:lstStyle/>
        <a:p>
          <a:endParaRPr lang="en-US"/>
        </a:p>
      </dgm:t>
    </dgm:pt>
    <dgm:pt modelId="{8B02B006-8162-4A47-9676-61ED42A7ACDE}" type="sibTrans" cxnId="{A9F6A7AC-F7E8-414A-B05F-F63F997FB576}">
      <dgm:prSet/>
      <dgm:spPr/>
      <dgm:t>
        <a:bodyPr/>
        <a:lstStyle/>
        <a:p>
          <a:endParaRPr lang="en-US"/>
        </a:p>
      </dgm:t>
    </dgm:pt>
    <dgm:pt modelId="{136CA838-52C9-4593-B093-429FF3C7BD42}" type="pres">
      <dgm:prSet presAssocID="{0C1ECFD7-0516-410D-8FF1-2F0862134163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</dgm:pt>
    <dgm:pt modelId="{96F3A789-282C-48D6-986B-E35693DF56CC}" type="pres">
      <dgm:prSet presAssocID="{0C1ECFD7-0516-410D-8FF1-2F0862134163}" presName="outerBox" presStyleCnt="0"/>
      <dgm:spPr/>
    </dgm:pt>
    <dgm:pt modelId="{69D33457-EC54-4A4E-A964-AA888147E895}" type="pres">
      <dgm:prSet presAssocID="{0C1ECFD7-0516-410D-8FF1-2F0862134163}" presName="outerBoxParent" presStyleLbl="node1" presStyleIdx="0" presStyleCnt="1"/>
      <dgm:spPr/>
    </dgm:pt>
    <dgm:pt modelId="{5C333A58-34E8-4D6D-AC4D-51D0B245467B}" type="pres">
      <dgm:prSet presAssocID="{0C1ECFD7-0516-410D-8FF1-2F0862134163}" presName="outerBoxChildren" presStyleCnt="0"/>
      <dgm:spPr/>
    </dgm:pt>
    <dgm:pt modelId="{FA0D3DF9-180F-45EF-AAB1-91858B9DB11E}" type="pres">
      <dgm:prSet presAssocID="{41649E6D-50F9-461A-858B-FD7A55E83C94}" presName="oChild" presStyleLbl="fgAcc1" presStyleIdx="0" presStyleCnt="3">
        <dgm:presLayoutVars>
          <dgm:bulletEnabled val="1"/>
        </dgm:presLayoutVars>
      </dgm:prSet>
      <dgm:spPr/>
    </dgm:pt>
    <dgm:pt modelId="{074587A5-2EA7-44A1-AECE-926F2535DD98}" type="pres">
      <dgm:prSet presAssocID="{96DCA584-E535-4D7F-A330-7ED3ACC0BAB7}" presName="outerSibTrans" presStyleCnt="0"/>
      <dgm:spPr/>
    </dgm:pt>
    <dgm:pt modelId="{F028B60A-F3DA-45DD-8B2C-7A413B7EE421}" type="pres">
      <dgm:prSet presAssocID="{41374CE5-A371-4410-AD31-6DCA1EF44597}" presName="oChild" presStyleLbl="fgAcc1" presStyleIdx="1" presStyleCnt="3">
        <dgm:presLayoutVars>
          <dgm:bulletEnabled val="1"/>
        </dgm:presLayoutVars>
      </dgm:prSet>
      <dgm:spPr/>
    </dgm:pt>
    <dgm:pt modelId="{6732EF05-1C7F-4591-A4F5-7802E7958AE7}" type="pres">
      <dgm:prSet presAssocID="{B27C5F67-9F15-4AA8-A7EB-1A9FDBFDE577}" presName="outerSibTrans" presStyleCnt="0"/>
      <dgm:spPr/>
    </dgm:pt>
    <dgm:pt modelId="{91998E8C-3CF4-4AA5-B282-CF91E4606DAB}" type="pres">
      <dgm:prSet presAssocID="{8CCD4770-64C0-4BBE-9657-588E217B80D4}" presName="oChild" presStyleLbl="fgAcc1" presStyleIdx="2" presStyleCnt="3">
        <dgm:presLayoutVars>
          <dgm:bulletEnabled val="1"/>
        </dgm:presLayoutVars>
      </dgm:prSet>
      <dgm:spPr/>
    </dgm:pt>
  </dgm:ptLst>
  <dgm:cxnLst>
    <dgm:cxn modelId="{5D6EE10B-9D9C-48BD-825D-591D86399C21}" type="presOf" srcId="{41649E6D-50F9-461A-858B-FD7A55E83C94}" destId="{FA0D3DF9-180F-45EF-AAB1-91858B9DB11E}" srcOrd="0" destOrd="0" presId="urn:microsoft.com/office/officeart/2005/8/layout/target2"/>
    <dgm:cxn modelId="{3FDD8516-A054-4126-92E9-A3E7C0B02E9B}" type="presOf" srcId="{8CCD4770-64C0-4BBE-9657-588E217B80D4}" destId="{91998E8C-3CF4-4AA5-B282-CF91E4606DAB}" srcOrd="0" destOrd="0" presId="urn:microsoft.com/office/officeart/2005/8/layout/target2"/>
    <dgm:cxn modelId="{53B15A37-0DCE-40C8-8B42-3697B20E97EC}" type="presOf" srcId="{4FD79878-D240-4DFC-9497-84E222677E88}" destId="{69D33457-EC54-4A4E-A964-AA888147E895}" srcOrd="0" destOrd="0" presId="urn:microsoft.com/office/officeart/2005/8/layout/target2"/>
    <dgm:cxn modelId="{1810B03F-5C99-419B-9AF1-8C1EA38D80CB}" srcId="{4FD79878-D240-4DFC-9497-84E222677E88}" destId="{41649E6D-50F9-461A-858B-FD7A55E83C94}" srcOrd="0" destOrd="0" parTransId="{53B46E93-59B0-4A7F-B98F-6865DE1FDB8B}" sibTransId="{96DCA584-E535-4D7F-A330-7ED3ACC0BAB7}"/>
    <dgm:cxn modelId="{A9F6A7AC-F7E8-414A-B05F-F63F997FB576}" srcId="{4FD79878-D240-4DFC-9497-84E222677E88}" destId="{8CCD4770-64C0-4BBE-9657-588E217B80D4}" srcOrd="2" destOrd="0" parTransId="{FED229B9-FDD5-4278-B595-310F7A02EA7A}" sibTransId="{8B02B006-8162-4A47-9676-61ED42A7ACDE}"/>
    <dgm:cxn modelId="{7B13F8CB-2436-479D-A757-0F56FE14161E}" type="presOf" srcId="{41374CE5-A371-4410-AD31-6DCA1EF44597}" destId="{F028B60A-F3DA-45DD-8B2C-7A413B7EE421}" srcOrd="0" destOrd="0" presId="urn:microsoft.com/office/officeart/2005/8/layout/target2"/>
    <dgm:cxn modelId="{4A2C2AD0-0F14-45BB-968A-4280CE4DB0EA}" srcId="{0C1ECFD7-0516-410D-8FF1-2F0862134163}" destId="{4FD79878-D240-4DFC-9497-84E222677E88}" srcOrd="0" destOrd="0" parTransId="{DF4B02D5-AC7E-4F32-9915-664BF9D3DA7C}" sibTransId="{58B7E2E4-72EB-4D0E-A2C1-8634B0C85194}"/>
    <dgm:cxn modelId="{B029FADC-C09C-4861-ABD6-0470E38FAB46}" type="presOf" srcId="{0C1ECFD7-0516-410D-8FF1-2F0862134163}" destId="{136CA838-52C9-4593-B093-429FF3C7BD42}" srcOrd="0" destOrd="0" presId="urn:microsoft.com/office/officeart/2005/8/layout/target2"/>
    <dgm:cxn modelId="{2A02EDF4-19A0-4292-BC29-87E93705BCCB}" srcId="{4FD79878-D240-4DFC-9497-84E222677E88}" destId="{41374CE5-A371-4410-AD31-6DCA1EF44597}" srcOrd="1" destOrd="0" parTransId="{EFC0ABB2-E31B-4789-9667-072D56CD09D5}" sibTransId="{B27C5F67-9F15-4AA8-A7EB-1A9FDBFDE577}"/>
    <dgm:cxn modelId="{382ABA9C-4BC5-4663-B8D8-10432B4CD849}" type="presParOf" srcId="{136CA838-52C9-4593-B093-429FF3C7BD42}" destId="{96F3A789-282C-48D6-986B-E35693DF56CC}" srcOrd="0" destOrd="0" presId="urn:microsoft.com/office/officeart/2005/8/layout/target2"/>
    <dgm:cxn modelId="{5E1C5C4C-0725-431F-9142-CDDFBA90C3E2}" type="presParOf" srcId="{96F3A789-282C-48D6-986B-E35693DF56CC}" destId="{69D33457-EC54-4A4E-A964-AA888147E895}" srcOrd="0" destOrd="0" presId="urn:microsoft.com/office/officeart/2005/8/layout/target2"/>
    <dgm:cxn modelId="{47420E67-91AB-437D-9241-E8AA235FAA38}" type="presParOf" srcId="{96F3A789-282C-48D6-986B-E35693DF56CC}" destId="{5C333A58-34E8-4D6D-AC4D-51D0B245467B}" srcOrd="1" destOrd="0" presId="urn:microsoft.com/office/officeart/2005/8/layout/target2"/>
    <dgm:cxn modelId="{8993D077-E313-4C77-9B1F-B9B90E3D8559}" type="presParOf" srcId="{5C333A58-34E8-4D6D-AC4D-51D0B245467B}" destId="{FA0D3DF9-180F-45EF-AAB1-91858B9DB11E}" srcOrd="0" destOrd="0" presId="urn:microsoft.com/office/officeart/2005/8/layout/target2"/>
    <dgm:cxn modelId="{C84B7F40-477A-4B09-9C04-A2E68AE06597}" type="presParOf" srcId="{5C333A58-34E8-4D6D-AC4D-51D0B245467B}" destId="{074587A5-2EA7-44A1-AECE-926F2535DD98}" srcOrd="1" destOrd="0" presId="urn:microsoft.com/office/officeart/2005/8/layout/target2"/>
    <dgm:cxn modelId="{AD273457-8CA4-4944-8C1E-DA1A44D3FAE8}" type="presParOf" srcId="{5C333A58-34E8-4D6D-AC4D-51D0B245467B}" destId="{F028B60A-F3DA-45DD-8B2C-7A413B7EE421}" srcOrd="2" destOrd="0" presId="urn:microsoft.com/office/officeart/2005/8/layout/target2"/>
    <dgm:cxn modelId="{30659864-A707-4FE2-9840-AC8571025F5C}" type="presParOf" srcId="{5C333A58-34E8-4D6D-AC4D-51D0B245467B}" destId="{6732EF05-1C7F-4591-A4F5-7802E7958AE7}" srcOrd="3" destOrd="0" presId="urn:microsoft.com/office/officeart/2005/8/layout/target2"/>
    <dgm:cxn modelId="{729A15F4-08E1-4D9F-A660-1DCA615C3409}" type="presParOf" srcId="{5C333A58-34E8-4D6D-AC4D-51D0B245467B}" destId="{91998E8C-3CF4-4AA5-B282-CF91E4606DAB}" srcOrd="4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59C1C55-31CD-0B4B-A024-1771CEC5B8BD}" type="doc">
      <dgm:prSet loTypeId="urn:microsoft.com/office/officeart/2005/8/layout/radial2" loCatId="" qsTypeId="urn:microsoft.com/office/officeart/2005/8/quickstyle/simple2" qsCatId="simple" csTypeId="urn:microsoft.com/office/officeart/2005/8/colors/accent1_3" csCatId="accent1" phldr="1"/>
      <dgm:spPr/>
      <dgm:t>
        <a:bodyPr/>
        <a:lstStyle/>
        <a:p>
          <a:endParaRPr lang="en-US"/>
        </a:p>
      </dgm:t>
    </dgm:pt>
    <dgm:pt modelId="{3DD6D96C-BEEF-8947-9869-C63F6D87C485}">
      <dgm:prSet phldrT="[Text]"/>
      <dgm:spPr/>
      <dgm:t>
        <a:bodyPr/>
        <a:lstStyle/>
        <a:p>
          <a:r>
            <a:rPr lang="en-US" dirty="0"/>
            <a:t>S3</a:t>
          </a:r>
        </a:p>
      </dgm:t>
    </dgm:pt>
    <dgm:pt modelId="{86812D4D-8C2B-8E4A-BE3A-C054201E30F3}" type="parTrans" cxnId="{F4B84178-D0E0-9843-B9E0-10131A9EFB41}">
      <dgm:prSet/>
      <dgm:spPr/>
      <dgm:t>
        <a:bodyPr/>
        <a:lstStyle/>
        <a:p>
          <a:endParaRPr lang="en-US"/>
        </a:p>
      </dgm:t>
    </dgm:pt>
    <dgm:pt modelId="{AD8CD3B2-A3A2-4240-ACD9-6702AECB6D8B}" type="sibTrans" cxnId="{F4B84178-D0E0-9843-B9E0-10131A9EFB41}">
      <dgm:prSet/>
      <dgm:spPr/>
      <dgm:t>
        <a:bodyPr/>
        <a:lstStyle/>
        <a:p>
          <a:endParaRPr lang="en-US"/>
        </a:p>
      </dgm:t>
    </dgm:pt>
    <dgm:pt modelId="{C90A1945-6C36-624D-9A3E-EBE21D7D7FA8}">
      <dgm:prSet phldrT="[Text]"/>
      <dgm:spPr/>
      <dgm:t>
        <a:bodyPr/>
        <a:lstStyle/>
        <a:p>
          <a:r>
            <a:rPr lang="en-US" dirty="0" err="1">
              <a:latin typeface="+mj-lt"/>
            </a:rPr>
            <a:t>Industrijska</a:t>
          </a:r>
          <a:r>
            <a:rPr lang="en-US" dirty="0">
              <a:latin typeface="+mj-lt"/>
            </a:rPr>
            <a:t> </a:t>
          </a:r>
          <a:r>
            <a:rPr lang="en-US" dirty="0" err="1">
              <a:latin typeface="+mj-lt"/>
            </a:rPr>
            <a:t>tranzicija</a:t>
          </a:r>
          <a:r>
            <a:rPr lang="en-US" dirty="0">
              <a:latin typeface="+mj-lt"/>
            </a:rPr>
            <a:t> </a:t>
          </a:r>
          <a:r>
            <a:rPr lang="en-US" dirty="0" err="1">
              <a:latin typeface="+mj-lt"/>
            </a:rPr>
            <a:t>regija</a:t>
          </a:r>
          <a:endParaRPr lang="en-US" dirty="0">
            <a:latin typeface="+mj-lt"/>
          </a:endParaRPr>
        </a:p>
      </dgm:t>
    </dgm:pt>
    <dgm:pt modelId="{66B12652-A9B0-3E4D-ABA1-07A04D4C0812}" type="parTrans" cxnId="{898F6FB9-A19A-5D4C-9128-32F10808D314}">
      <dgm:prSet/>
      <dgm:spPr/>
      <dgm:t>
        <a:bodyPr/>
        <a:lstStyle/>
        <a:p>
          <a:endParaRPr lang="en-US"/>
        </a:p>
      </dgm:t>
    </dgm:pt>
    <dgm:pt modelId="{75A4D9B0-09A1-E748-8D34-7FA9A39585C8}" type="sibTrans" cxnId="{898F6FB9-A19A-5D4C-9128-32F10808D314}">
      <dgm:prSet/>
      <dgm:spPr/>
      <dgm:t>
        <a:bodyPr/>
        <a:lstStyle/>
        <a:p>
          <a:endParaRPr lang="en-US"/>
        </a:p>
      </dgm:t>
    </dgm:pt>
    <dgm:pt modelId="{B72630F7-7683-AE43-9661-423A72E5CCC2}">
      <dgm:prSet phldrT="[Text]"/>
      <dgm:spPr/>
      <dgm:t>
        <a:bodyPr/>
        <a:lstStyle/>
        <a:p>
          <a:r>
            <a:rPr lang="en-US" dirty="0" err="1"/>
            <a:t>Otoci</a:t>
          </a:r>
          <a:endParaRPr lang="en-US" dirty="0"/>
        </a:p>
      </dgm:t>
    </dgm:pt>
    <dgm:pt modelId="{221B7148-6A6C-2F46-B4E1-70512B35BE72}" type="parTrans" cxnId="{6AD42716-E752-C34A-8A8C-6FEEF726B410}">
      <dgm:prSet/>
      <dgm:spPr/>
      <dgm:t>
        <a:bodyPr/>
        <a:lstStyle/>
        <a:p>
          <a:endParaRPr lang="en-US"/>
        </a:p>
      </dgm:t>
    </dgm:pt>
    <dgm:pt modelId="{2258756D-2FFC-C341-96F6-06A5AC1D82C9}" type="sibTrans" cxnId="{6AD42716-E752-C34A-8A8C-6FEEF726B410}">
      <dgm:prSet/>
      <dgm:spPr/>
      <dgm:t>
        <a:bodyPr/>
        <a:lstStyle/>
        <a:p>
          <a:endParaRPr lang="en-US"/>
        </a:p>
      </dgm:t>
    </dgm:pt>
    <dgm:pt modelId="{97730EE8-0FA1-2A49-9405-9AA2BAA453F6}">
      <dgm:prSet phldrT="[Text]"/>
      <dgm:spPr/>
      <dgm:t>
        <a:bodyPr/>
        <a:lstStyle/>
        <a:p>
          <a:r>
            <a:rPr lang="en-US" dirty="0" err="1">
              <a:latin typeface="+mj-lt"/>
            </a:rPr>
            <a:t>Pametni</a:t>
          </a:r>
          <a:r>
            <a:rPr lang="en-US" dirty="0">
              <a:latin typeface="+mj-lt"/>
            </a:rPr>
            <a:t> </a:t>
          </a:r>
          <a:r>
            <a:rPr lang="en-US" dirty="0" err="1">
              <a:latin typeface="+mj-lt"/>
            </a:rPr>
            <a:t>otoci</a:t>
          </a:r>
          <a:endParaRPr lang="en-US" dirty="0">
            <a:latin typeface="+mj-lt"/>
          </a:endParaRPr>
        </a:p>
      </dgm:t>
    </dgm:pt>
    <dgm:pt modelId="{74D9E77B-58F8-374F-9620-74B2EB1E7A60}" type="parTrans" cxnId="{67C3E580-C956-D34D-8AC7-CF165F106D2E}">
      <dgm:prSet/>
      <dgm:spPr/>
      <dgm:t>
        <a:bodyPr/>
        <a:lstStyle/>
        <a:p>
          <a:endParaRPr lang="en-US"/>
        </a:p>
      </dgm:t>
    </dgm:pt>
    <dgm:pt modelId="{CB5FBDBD-82AB-014B-94CC-A732A2040472}" type="sibTrans" cxnId="{67C3E580-C956-D34D-8AC7-CF165F106D2E}">
      <dgm:prSet/>
      <dgm:spPr/>
      <dgm:t>
        <a:bodyPr/>
        <a:lstStyle/>
        <a:p>
          <a:endParaRPr lang="en-US"/>
        </a:p>
      </dgm:t>
    </dgm:pt>
    <dgm:pt modelId="{D7D2E2AC-EF40-9945-98EA-9818C862E7F6}">
      <dgm:prSet phldrT="[Text]"/>
      <dgm:spPr/>
      <dgm:t>
        <a:bodyPr/>
        <a:lstStyle/>
        <a:p>
          <a:r>
            <a:rPr lang="en-US" dirty="0" err="1"/>
            <a:t>Gradovi</a:t>
          </a:r>
          <a:endParaRPr lang="en-US" dirty="0"/>
        </a:p>
      </dgm:t>
    </dgm:pt>
    <dgm:pt modelId="{AE6A2087-C4A1-6F41-A047-A41D299C4EDC}" type="parTrans" cxnId="{A612E14D-9159-5142-A44E-EA8986C4C12F}">
      <dgm:prSet/>
      <dgm:spPr/>
      <dgm:t>
        <a:bodyPr/>
        <a:lstStyle/>
        <a:p>
          <a:endParaRPr lang="en-US"/>
        </a:p>
      </dgm:t>
    </dgm:pt>
    <dgm:pt modelId="{1269D2B1-DB64-7A46-8F31-0979C423D1E9}" type="sibTrans" cxnId="{A612E14D-9159-5142-A44E-EA8986C4C12F}">
      <dgm:prSet/>
      <dgm:spPr/>
      <dgm:t>
        <a:bodyPr/>
        <a:lstStyle/>
        <a:p>
          <a:endParaRPr lang="en-US"/>
        </a:p>
      </dgm:t>
    </dgm:pt>
    <dgm:pt modelId="{9BFF017A-F05D-F745-BCA4-A65FBFD7249E}">
      <dgm:prSet phldrT="[Text]"/>
      <dgm:spPr/>
      <dgm:t>
        <a:bodyPr/>
        <a:lstStyle/>
        <a:p>
          <a:r>
            <a:rPr lang="en-US" dirty="0" err="1">
              <a:latin typeface="+mj-lt"/>
            </a:rPr>
            <a:t>Urbani</a:t>
          </a:r>
          <a:r>
            <a:rPr lang="en-US" dirty="0">
              <a:latin typeface="+mj-lt"/>
            </a:rPr>
            <a:t> </a:t>
          </a:r>
          <a:r>
            <a:rPr lang="en-US" dirty="0" err="1">
              <a:latin typeface="+mj-lt"/>
            </a:rPr>
            <a:t>razvoj</a:t>
          </a:r>
          <a:endParaRPr lang="en-US" dirty="0">
            <a:latin typeface="+mj-lt"/>
          </a:endParaRPr>
        </a:p>
      </dgm:t>
    </dgm:pt>
    <dgm:pt modelId="{AA1511FD-4E82-FB4D-8F11-76095BA61B6B}" type="parTrans" cxnId="{2B9061D8-4E0D-9746-9F11-120ED173EF91}">
      <dgm:prSet/>
      <dgm:spPr/>
      <dgm:t>
        <a:bodyPr/>
        <a:lstStyle/>
        <a:p>
          <a:endParaRPr lang="en-US"/>
        </a:p>
      </dgm:t>
    </dgm:pt>
    <dgm:pt modelId="{1598A1C7-440A-6F41-AC47-B96C8E2335FA}" type="sibTrans" cxnId="{2B9061D8-4E0D-9746-9F11-120ED173EF91}">
      <dgm:prSet/>
      <dgm:spPr/>
      <dgm:t>
        <a:bodyPr/>
        <a:lstStyle/>
        <a:p>
          <a:endParaRPr lang="en-US"/>
        </a:p>
      </dgm:t>
    </dgm:pt>
    <dgm:pt modelId="{087F3003-2B20-2B41-9856-909507E68FDF}">
      <dgm:prSet phldrT="[Text]"/>
      <dgm:spPr/>
      <dgm:t>
        <a:bodyPr/>
        <a:lstStyle/>
        <a:p>
          <a:r>
            <a:rPr lang="en-US" dirty="0">
              <a:latin typeface="+mj-lt"/>
            </a:rPr>
            <a:t>ITU</a:t>
          </a:r>
          <a:r>
            <a:rPr lang="hr-HR" dirty="0">
              <a:latin typeface="+mj-lt"/>
            </a:rPr>
            <a:t> </a:t>
          </a:r>
          <a:r>
            <a:rPr lang="hr-HR" b="1" dirty="0">
              <a:latin typeface="+mj-lt"/>
            </a:rPr>
            <a:t>(obligatorno 8% ERDF)</a:t>
          </a:r>
          <a:endParaRPr lang="en-US" b="1" dirty="0">
            <a:latin typeface="+mj-lt"/>
          </a:endParaRPr>
        </a:p>
      </dgm:t>
    </dgm:pt>
    <dgm:pt modelId="{149E0D4A-E8E4-254B-9E39-3A333426D99B}" type="parTrans" cxnId="{946B29A8-D8DC-6440-ABCB-61C1C8EC7DF5}">
      <dgm:prSet/>
      <dgm:spPr/>
      <dgm:t>
        <a:bodyPr/>
        <a:lstStyle/>
        <a:p>
          <a:endParaRPr lang="en-US"/>
        </a:p>
      </dgm:t>
    </dgm:pt>
    <dgm:pt modelId="{A4911800-E6A3-4E4B-B5FB-4F1B90B0C53D}" type="sibTrans" cxnId="{946B29A8-D8DC-6440-ABCB-61C1C8EC7DF5}">
      <dgm:prSet/>
      <dgm:spPr/>
      <dgm:t>
        <a:bodyPr/>
        <a:lstStyle/>
        <a:p>
          <a:endParaRPr lang="en-US"/>
        </a:p>
      </dgm:t>
    </dgm:pt>
    <dgm:pt modelId="{00D1DB67-14BC-2948-BEEE-17C0B9B3D1AD}">
      <dgm:prSet/>
      <dgm:spPr/>
      <dgm:t>
        <a:bodyPr/>
        <a:lstStyle/>
        <a:p>
          <a:r>
            <a:rPr lang="en-US" dirty="0" err="1"/>
            <a:t>Potpo</a:t>
          </a:r>
          <a:r>
            <a:rPr lang="en-US" dirty="0"/>
            <a:t> </a:t>
          </a:r>
          <a:r>
            <a:rPr lang="en-US" dirty="0" err="1"/>
            <a:t>mognuta</a:t>
          </a:r>
          <a:endParaRPr lang="en-US" dirty="0"/>
        </a:p>
      </dgm:t>
    </dgm:pt>
    <dgm:pt modelId="{9ED93D23-AE42-884F-AF17-BE90AD307E99}" type="parTrans" cxnId="{44B42ACD-06B5-3E41-AA80-30EE990B7C8F}">
      <dgm:prSet/>
      <dgm:spPr/>
      <dgm:t>
        <a:bodyPr/>
        <a:lstStyle/>
        <a:p>
          <a:endParaRPr lang="en-US"/>
        </a:p>
      </dgm:t>
    </dgm:pt>
    <dgm:pt modelId="{46E993E0-FC7D-3D40-A382-975CC795796F}" type="sibTrans" cxnId="{44B42ACD-06B5-3E41-AA80-30EE990B7C8F}">
      <dgm:prSet/>
      <dgm:spPr/>
      <dgm:t>
        <a:bodyPr/>
        <a:lstStyle/>
        <a:p>
          <a:endParaRPr lang="en-US"/>
        </a:p>
      </dgm:t>
    </dgm:pt>
    <dgm:pt modelId="{3A47CB18-B7EF-C041-9015-B8745710C140}">
      <dgm:prSet/>
      <dgm:spPr/>
      <dgm:t>
        <a:bodyPr/>
        <a:lstStyle/>
        <a:p>
          <a:r>
            <a:rPr lang="en-US" dirty="0" err="1">
              <a:latin typeface="+mj-lt"/>
            </a:rPr>
            <a:t>Područja</a:t>
          </a:r>
          <a:r>
            <a:rPr lang="en-US" dirty="0">
              <a:latin typeface="+mj-lt"/>
            </a:rPr>
            <a:t> s </a:t>
          </a:r>
          <a:r>
            <a:rPr lang="en-US" dirty="0" err="1">
              <a:latin typeface="+mj-lt"/>
            </a:rPr>
            <a:t>razvojnim</a:t>
          </a:r>
          <a:r>
            <a:rPr lang="en-US" dirty="0">
              <a:latin typeface="+mj-lt"/>
            </a:rPr>
            <a:t> </a:t>
          </a:r>
          <a:r>
            <a:rPr lang="en-US" dirty="0" err="1">
              <a:latin typeface="+mj-lt"/>
            </a:rPr>
            <a:t>posebnostima</a:t>
          </a:r>
          <a:endParaRPr lang="en-US" dirty="0">
            <a:latin typeface="+mj-lt"/>
          </a:endParaRPr>
        </a:p>
      </dgm:t>
    </dgm:pt>
    <dgm:pt modelId="{468A1D2D-0F71-EA4B-8DC0-CC234A030F83}" type="parTrans" cxnId="{F4FF3451-88E9-D646-8D5A-ABE21A07AD4B}">
      <dgm:prSet/>
      <dgm:spPr/>
      <dgm:t>
        <a:bodyPr/>
        <a:lstStyle/>
        <a:p>
          <a:endParaRPr lang="en-US"/>
        </a:p>
      </dgm:t>
    </dgm:pt>
    <dgm:pt modelId="{11CC28A2-FA27-2D43-B02A-B7C63AEEDC56}" type="sibTrans" cxnId="{F4FF3451-88E9-D646-8D5A-ABE21A07AD4B}">
      <dgm:prSet/>
      <dgm:spPr/>
      <dgm:t>
        <a:bodyPr/>
        <a:lstStyle/>
        <a:p>
          <a:endParaRPr lang="en-US"/>
        </a:p>
      </dgm:t>
    </dgm:pt>
    <dgm:pt modelId="{B7E35176-3677-D944-BCFE-4A2199EB670F}">
      <dgm:prSet phldrT="[Text]"/>
      <dgm:spPr/>
      <dgm:t>
        <a:bodyPr/>
        <a:lstStyle/>
        <a:p>
          <a:r>
            <a:rPr lang="en-US" dirty="0" err="1">
              <a:latin typeface="+mj-lt"/>
            </a:rPr>
            <a:t>Pametna</a:t>
          </a:r>
          <a:r>
            <a:rPr lang="en-US" dirty="0">
              <a:latin typeface="+mj-lt"/>
            </a:rPr>
            <a:t> </a:t>
          </a:r>
          <a:r>
            <a:rPr lang="en-US" dirty="0" err="1">
              <a:latin typeface="+mj-lt"/>
            </a:rPr>
            <a:t>specijalizacija</a:t>
          </a:r>
          <a:endParaRPr lang="en-US" dirty="0">
            <a:latin typeface="+mj-lt"/>
          </a:endParaRPr>
        </a:p>
      </dgm:t>
    </dgm:pt>
    <dgm:pt modelId="{3725AFA4-1B53-144E-BE49-C025F2FA7F2A}" type="parTrans" cxnId="{671B86FE-3335-F947-9FAE-A69234CD0B78}">
      <dgm:prSet/>
      <dgm:spPr/>
      <dgm:t>
        <a:bodyPr/>
        <a:lstStyle/>
        <a:p>
          <a:endParaRPr lang="en-US"/>
        </a:p>
      </dgm:t>
    </dgm:pt>
    <dgm:pt modelId="{11C6239C-2FF4-2448-95D0-81FBF1A618BD}" type="sibTrans" cxnId="{671B86FE-3335-F947-9FAE-A69234CD0B78}">
      <dgm:prSet/>
      <dgm:spPr/>
      <dgm:t>
        <a:bodyPr/>
        <a:lstStyle/>
        <a:p>
          <a:endParaRPr lang="en-US"/>
        </a:p>
      </dgm:t>
    </dgm:pt>
    <dgm:pt modelId="{3D1C9B56-4962-F542-9386-A02BDE80763E}" type="pres">
      <dgm:prSet presAssocID="{259C1C55-31CD-0B4B-A024-1771CEC5B8BD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CDE9737B-224E-EE45-AA6D-B2165E881724}" type="pres">
      <dgm:prSet presAssocID="{259C1C55-31CD-0B4B-A024-1771CEC5B8BD}" presName="cycle" presStyleCnt="0"/>
      <dgm:spPr/>
    </dgm:pt>
    <dgm:pt modelId="{D21493CA-9F65-A049-A9D2-564F79344977}" type="pres">
      <dgm:prSet presAssocID="{259C1C55-31CD-0B4B-A024-1771CEC5B8BD}" presName="centerShape" presStyleCnt="0"/>
      <dgm:spPr/>
    </dgm:pt>
    <dgm:pt modelId="{01AF6498-9B5F-4A4C-A528-1E004A89B973}" type="pres">
      <dgm:prSet presAssocID="{259C1C55-31CD-0B4B-A024-1771CEC5B8BD}" presName="connSite" presStyleLbl="node1" presStyleIdx="0" presStyleCnt="5"/>
      <dgm:spPr/>
    </dgm:pt>
    <dgm:pt modelId="{A3BBC2E2-4DF1-474F-B657-64AECBDC8DF2}" type="pres">
      <dgm:prSet presAssocID="{259C1C55-31CD-0B4B-A024-1771CEC5B8BD}" presName="visible" presStyleLbl="node1" presStyleIdx="0" presStyleCnt="5" custLinFactNeighborX="-1378"/>
      <dgm:spPr/>
    </dgm:pt>
    <dgm:pt modelId="{E4D133C6-58B3-0340-97DC-242791BA5086}" type="pres">
      <dgm:prSet presAssocID="{86812D4D-8C2B-8E4A-BE3A-C054201E30F3}" presName="Name25" presStyleLbl="parChTrans1D1" presStyleIdx="0" presStyleCnt="4"/>
      <dgm:spPr/>
    </dgm:pt>
    <dgm:pt modelId="{65D557B5-C7FC-3646-9ACF-AF0BD65B0B29}" type="pres">
      <dgm:prSet presAssocID="{3DD6D96C-BEEF-8947-9869-C63F6D87C485}" presName="node" presStyleCnt="0"/>
      <dgm:spPr/>
    </dgm:pt>
    <dgm:pt modelId="{BBA7AFE4-9AF9-5048-8AF8-4A2A5B970DC4}" type="pres">
      <dgm:prSet presAssocID="{3DD6D96C-BEEF-8947-9869-C63F6D87C485}" presName="parentNode" presStyleLbl="node1" presStyleIdx="1" presStyleCnt="5">
        <dgm:presLayoutVars>
          <dgm:chMax val="1"/>
          <dgm:bulletEnabled val="1"/>
        </dgm:presLayoutVars>
      </dgm:prSet>
      <dgm:spPr/>
    </dgm:pt>
    <dgm:pt modelId="{A25795FD-422F-4F49-B616-1FDCCC94C1CB}" type="pres">
      <dgm:prSet presAssocID="{3DD6D96C-BEEF-8947-9869-C63F6D87C485}" presName="childNode" presStyleLbl="revTx" presStyleIdx="0" presStyleCnt="4">
        <dgm:presLayoutVars>
          <dgm:bulletEnabled val="1"/>
        </dgm:presLayoutVars>
      </dgm:prSet>
      <dgm:spPr/>
    </dgm:pt>
    <dgm:pt modelId="{1703580E-F0EE-BA44-9CA3-55834DB49599}" type="pres">
      <dgm:prSet presAssocID="{9ED93D23-AE42-884F-AF17-BE90AD307E99}" presName="Name25" presStyleLbl="parChTrans1D1" presStyleIdx="1" presStyleCnt="4"/>
      <dgm:spPr/>
    </dgm:pt>
    <dgm:pt modelId="{53296E42-1335-E742-B959-5B394D89F25D}" type="pres">
      <dgm:prSet presAssocID="{00D1DB67-14BC-2948-BEEE-17C0B9B3D1AD}" presName="node" presStyleCnt="0"/>
      <dgm:spPr/>
    </dgm:pt>
    <dgm:pt modelId="{2E704266-1DA6-A846-9C69-E35ADFD22976}" type="pres">
      <dgm:prSet presAssocID="{00D1DB67-14BC-2948-BEEE-17C0B9B3D1AD}" presName="parentNode" presStyleLbl="node1" presStyleIdx="2" presStyleCnt="5">
        <dgm:presLayoutVars>
          <dgm:chMax val="1"/>
          <dgm:bulletEnabled val="1"/>
        </dgm:presLayoutVars>
      </dgm:prSet>
      <dgm:spPr/>
    </dgm:pt>
    <dgm:pt modelId="{D66D89C0-3437-C948-AB6D-96590A6D2999}" type="pres">
      <dgm:prSet presAssocID="{00D1DB67-14BC-2948-BEEE-17C0B9B3D1AD}" presName="childNode" presStyleLbl="revTx" presStyleIdx="1" presStyleCnt="4">
        <dgm:presLayoutVars>
          <dgm:bulletEnabled val="1"/>
        </dgm:presLayoutVars>
      </dgm:prSet>
      <dgm:spPr/>
    </dgm:pt>
    <dgm:pt modelId="{D8741A4F-9297-3841-AE2F-B4B8739C8A55}" type="pres">
      <dgm:prSet presAssocID="{221B7148-6A6C-2F46-B4E1-70512B35BE72}" presName="Name25" presStyleLbl="parChTrans1D1" presStyleIdx="2" presStyleCnt="4"/>
      <dgm:spPr/>
    </dgm:pt>
    <dgm:pt modelId="{6B8BA5AC-AA1F-AD4C-AE05-B6BCA8807AD6}" type="pres">
      <dgm:prSet presAssocID="{B72630F7-7683-AE43-9661-423A72E5CCC2}" presName="node" presStyleCnt="0"/>
      <dgm:spPr/>
    </dgm:pt>
    <dgm:pt modelId="{B1E753B8-6F6D-A246-B475-A39E16A1BDD8}" type="pres">
      <dgm:prSet presAssocID="{B72630F7-7683-AE43-9661-423A72E5CCC2}" presName="parentNode" presStyleLbl="node1" presStyleIdx="3" presStyleCnt="5">
        <dgm:presLayoutVars>
          <dgm:chMax val="1"/>
          <dgm:bulletEnabled val="1"/>
        </dgm:presLayoutVars>
      </dgm:prSet>
      <dgm:spPr/>
    </dgm:pt>
    <dgm:pt modelId="{79CCA3B9-66D5-EA46-A1FA-0FDFD0F8D44B}" type="pres">
      <dgm:prSet presAssocID="{B72630F7-7683-AE43-9661-423A72E5CCC2}" presName="childNode" presStyleLbl="revTx" presStyleIdx="2" presStyleCnt="4">
        <dgm:presLayoutVars>
          <dgm:bulletEnabled val="1"/>
        </dgm:presLayoutVars>
      </dgm:prSet>
      <dgm:spPr/>
    </dgm:pt>
    <dgm:pt modelId="{983BD54F-B347-4340-A6A8-5F667C6604E2}" type="pres">
      <dgm:prSet presAssocID="{AE6A2087-C4A1-6F41-A047-A41D299C4EDC}" presName="Name25" presStyleLbl="parChTrans1D1" presStyleIdx="3" presStyleCnt="4"/>
      <dgm:spPr/>
    </dgm:pt>
    <dgm:pt modelId="{A9B55B14-50AD-E049-B8B1-D0825545D6D3}" type="pres">
      <dgm:prSet presAssocID="{D7D2E2AC-EF40-9945-98EA-9818C862E7F6}" presName="node" presStyleCnt="0"/>
      <dgm:spPr/>
    </dgm:pt>
    <dgm:pt modelId="{FF45A9D7-84C6-C847-9B86-639539A76B88}" type="pres">
      <dgm:prSet presAssocID="{D7D2E2AC-EF40-9945-98EA-9818C862E7F6}" presName="parentNode" presStyleLbl="node1" presStyleIdx="4" presStyleCnt="5" custLinFactNeighborX="27904" custLinFactNeighborY="-821">
        <dgm:presLayoutVars>
          <dgm:chMax val="1"/>
          <dgm:bulletEnabled val="1"/>
        </dgm:presLayoutVars>
      </dgm:prSet>
      <dgm:spPr/>
    </dgm:pt>
    <dgm:pt modelId="{F5EAC501-B3D2-F845-8656-8FEC54886DFF}" type="pres">
      <dgm:prSet presAssocID="{D7D2E2AC-EF40-9945-98EA-9818C862E7F6}" presName="childNode" presStyleLbl="revTx" presStyleIdx="3" presStyleCnt="4">
        <dgm:presLayoutVars>
          <dgm:bulletEnabled val="1"/>
        </dgm:presLayoutVars>
      </dgm:prSet>
      <dgm:spPr/>
    </dgm:pt>
  </dgm:ptLst>
  <dgm:cxnLst>
    <dgm:cxn modelId="{1C15360F-3AE7-014B-8DF7-83EB00C446F0}" type="presOf" srcId="{9ED93D23-AE42-884F-AF17-BE90AD307E99}" destId="{1703580E-F0EE-BA44-9CA3-55834DB49599}" srcOrd="0" destOrd="0" presId="urn:microsoft.com/office/officeart/2005/8/layout/radial2"/>
    <dgm:cxn modelId="{E8F04E12-C196-E441-AA0C-B34050A1129D}" type="presOf" srcId="{9BFF017A-F05D-F745-BCA4-A65FBFD7249E}" destId="{F5EAC501-B3D2-F845-8656-8FEC54886DFF}" srcOrd="0" destOrd="0" presId="urn:microsoft.com/office/officeart/2005/8/layout/radial2"/>
    <dgm:cxn modelId="{6AD42716-E752-C34A-8A8C-6FEEF726B410}" srcId="{259C1C55-31CD-0B4B-A024-1771CEC5B8BD}" destId="{B72630F7-7683-AE43-9661-423A72E5CCC2}" srcOrd="2" destOrd="0" parTransId="{221B7148-6A6C-2F46-B4E1-70512B35BE72}" sibTransId="{2258756D-2FFC-C341-96F6-06A5AC1D82C9}"/>
    <dgm:cxn modelId="{B9665E39-7F50-6341-8A47-0B76C8228463}" type="presOf" srcId="{B72630F7-7683-AE43-9661-423A72E5CCC2}" destId="{B1E753B8-6F6D-A246-B475-A39E16A1BDD8}" srcOrd="0" destOrd="0" presId="urn:microsoft.com/office/officeart/2005/8/layout/radial2"/>
    <dgm:cxn modelId="{C4B7D645-7538-CD43-A3C6-F7BA5E91BE1A}" type="presOf" srcId="{00D1DB67-14BC-2948-BEEE-17C0B9B3D1AD}" destId="{2E704266-1DA6-A846-9C69-E35ADFD22976}" srcOrd="0" destOrd="0" presId="urn:microsoft.com/office/officeart/2005/8/layout/radial2"/>
    <dgm:cxn modelId="{A612E14D-9159-5142-A44E-EA8986C4C12F}" srcId="{259C1C55-31CD-0B4B-A024-1771CEC5B8BD}" destId="{D7D2E2AC-EF40-9945-98EA-9818C862E7F6}" srcOrd="3" destOrd="0" parTransId="{AE6A2087-C4A1-6F41-A047-A41D299C4EDC}" sibTransId="{1269D2B1-DB64-7A46-8F31-0979C423D1E9}"/>
    <dgm:cxn modelId="{F4FF3451-88E9-D646-8D5A-ABE21A07AD4B}" srcId="{00D1DB67-14BC-2948-BEEE-17C0B9B3D1AD}" destId="{3A47CB18-B7EF-C041-9015-B8745710C140}" srcOrd="0" destOrd="0" parTransId="{468A1D2D-0F71-EA4B-8DC0-CC234A030F83}" sibTransId="{11CC28A2-FA27-2D43-B02A-B7C63AEEDC56}"/>
    <dgm:cxn modelId="{AA1AE968-1779-AB4A-80E2-C7371B270543}" type="presOf" srcId="{C90A1945-6C36-624D-9A3E-EBE21D7D7FA8}" destId="{A25795FD-422F-4F49-B616-1FDCCC94C1CB}" srcOrd="0" destOrd="1" presId="urn:microsoft.com/office/officeart/2005/8/layout/radial2"/>
    <dgm:cxn modelId="{9F723075-77D1-9B42-A0A9-7782E843C024}" type="presOf" srcId="{221B7148-6A6C-2F46-B4E1-70512B35BE72}" destId="{D8741A4F-9297-3841-AE2F-B4B8739C8A55}" srcOrd="0" destOrd="0" presId="urn:microsoft.com/office/officeart/2005/8/layout/radial2"/>
    <dgm:cxn modelId="{F4B84178-D0E0-9843-B9E0-10131A9EFB41}" srcId="{259C1C55-31CD-0B4B-A024-1771CEC5B8BD}" destId="{3DD6D96C-BEEF-8947-9869-C63F6D87C485}" srcOrd="0" destOrd="0" parTransId="{86812D4D-8C2B-8E4A-BE3A-C054201E30F3}" sibTransId="{AD8CD3B2-A3A2-4240-ACD9-6702AECB6D8B}"/>
    <dgm:cxn modelId="{1C322A7C-CF52-9D47-A4AC-89554AEF9C1E}" type="presOf" srcId="{AE6A2087-C4A1-6F41-A047-A41D299C4EDC}" destId="{983BD54F-B347-4340-A6A8-5F667C6604E2}" srcOrd="0" destOrd="0" presId="urn:microsoft.com/office/officeart/2005/8/layout/radial2"/>
    <dgm:cxn modelId="{67C3E580-C956-D34D-8AC7-CF165F106D2E}" srcId="{B72630F7-7683-AE43-9661-423A72E5CCC2}" destId="{97730EE8-0FA1-2A49-9405-9AA2BAA453F6}" srcOrd="0" destOrd="0" parTransId="{74D9E77B-58F8-374F-9620-74B2EB1E7A60}" sibTransId="{CB5FBDBD-82AB-014B-94CC-A732A2040472}"/>
    <dgm:cxn modelId="{3720619F-941C-D04A-9963-1D880279760E}" type="presOf" srcId="{B7E35176-3677-D944-BCFE-4A2199EB670F}" destId="{A25795FD-422F-4F49-B616-1FDCCC94C1CB}" srcOrd="0" destOrd="0" presId="urn:microsoft.com/office/officeart/2005/8/layout/radial2"/>
    <dgm:cxn modelId="{946B29A8-D8DC-6440-ABCB-61C1C8EC7DF5}" srcId="{D7D2E2AC-EF40-9945-98EA-9818C862E7F6}" destId="{087F3003-2B20-2B41-9856-909507E68FDF}" srcOrd="1" destOrd="0" parTransId="{149E0D4A-E8E4-254B-9E39-3A333426D99B}" sibTransId="{A4911800-E6A3-4E4B-B5FB-4F1B90B0C53D}"/>
    <dgm:cxn modelId="{76100CAF-27BE-B545-851E-8AA8CB078209}" type="presOf" srcId="{3DD6D96C-BEEF-8947-9869-C63F6D87C485}" destId="{BBA7AFE4-9AF9-5048-8AF8-4A2A5B970DC4}" srcOrd="0" destOrd="0" presId="urn:microsoft.com/office/officeart/2005/8/layout/radial2"/>
    <dgm:cxn modelId="{ECC860B5-36BD-AF45-8769-41324942CBAE}" type="presOf" srcId="{D7D2E2AC-EF40-9945-98EA-9818C862E7F6}" destId="{FF45A9D7-84C6-C847-9B86-639539A76B88}" srcOrd="0" destOrd="0" presId="urn:microsoft.com/office/officeart/2005/8/layout/radial2"/>
    <dgm:cxn modelId="{898F6FB9-A19A-5D4C-9128-32F10808D314}" srcId="{3DD6D96C-BEEF-8947-9869-C63F6D87C485}" destId="{C90A1945-6C36-624D-9A3E-EBE21D7D7FA8}" srcOrd="1" destOrd="0" parTransId="{66B12652-A9B0-3E4D-ABA1-07A04D4C0812}" sibTransId="{75A4D9B0-09A1-E748-8D34-7FA9A39585C8}"/>
    <dgm:cxn modelId="{564B75C8-B6B6-CE43-974D-5B24C48FDB50}" type="presOf" srcId="{86812D4D-8C2B-8E4A-BE3A-C054201E30F3}" destId="{E4D133C6-58B3-0340-97DC-242791BA5086}" srcOrd="0" destOrd="0" presId="urn:microsoft.com/office/officeart/2005/8/layout/radial2"/>
    <dgm:cxn modelId="{44B42ACD-06B5-3E41-AA80-30EE990B7C8F}" srcId="{259C1C55-31CD-0B4B-A024-1771CEC5B8BD}" destId="{00D1DB67-14BC-2948-BEEE-17C0B9B3D1AD}" srcOrd="1" destOrd="0" parTransId="{9ED93D23-AE42-884F-AF17-BE90AD307E99}" sibTransId="{46E993E0-FC7D-3D40-A382-975CC795796F}"/>
    <dgm:cxn modelId="{879776D2-EB3E-0B4B-A1C4-FB43C0550014}" type="presOf" srcId="{259C1C55-31CD-0B4B-A024-1771CEC5B8BD}" destId="{3D1C9B56-4962-F542-9386-A02BDE80763E}" srcOrd="0" destOrd="0" presId="urn:microsoft.com/office/officeart/2005/8/layout/radial2"/>
    <dgm:cxn modelId="{2B9061D8-4E0D-9746-9F11-120ED173EF91}" srcId="{D7D2E2AC-EF40-9945-98EA-9818C862E7F6}" destId="{9BFF017A-F05D-F745-BCA4-A65FBFD7249E}" srcOrd="0" destOrd="0" parTransId="{AA1511FD-4E82-FB4D-8F11-76095BA61B6B}" sibTransId="{1598A1C7-440A-6F41-AC47-B96C8E2335FA}"/>
    <dgm:cxn modelId="{19FFA3ED-494B-CC41-B7F5-775E161998DF}" type="presOf" srcId="{97730EE8-0FA1-2A49-9405-9AA2BAA453F6}" destId="{79CCA3B9-66D5-EA46-A1FA-0FDFD0F8D44B}" srcOrd="0" destOrd="0" presId="urn:microsoft.com/office/officeart/2005/8/layout/radial2"/>
    <dgm:cxn modelId="{681A98EF-9A76-3040-A124-C11D1A58AB93}" type="presOf" srcId="{3A47CB18-B7EF-C041-9015-B8745710C140}" destId="{D66D89C0-3437-C948-AB6D-96590A6D2999}" srcOrd="0" destOrd="0" presId="urn:microsoft.com/office/officeart/2005/8/layout/radial2"/>
    <dgm:cxn modelId="{9605F2F8-F8B1-0D42-BBCA-7F2CDFE99FED}" type="presOf" srcId="{087F3003-2B20-2B41-9856-909507E68FDF}" destId="{F5EAC501-B3D2-F845-8656-8FEC54886DFF}" srcOrd="0" destOrd="1" presId="urn:microsoft.com/office/officeart/2005/8/layout/radial2"/>
    <dgm:cxn modelId="{671B86FE-3335-F947-9FAE-A69234CD0B78}" srcId="{3DD6D96C-BEEF-8947-9869-C63F6D87C485}" destId="{B7E35176-3677-D944-BCFE-4A2199EB670F}" srcOrd="0" destOrd="0" parTransId="{3725AFA4-1B53-144E-BE49-C025F2FA7F2A}" sibTransId="{11C6239C-2FF4-2448-95D0-81FBF1A618BD}"/>
    <dgm:cxn modelId="{F6A7166C-4FEE-844E-A1E2-E9C8F9021DA0}" type="presParOf" srcId="{3D1C9B56-4962-F542-9386-A02BDE80763E}" destId="{CDE9737B-224E-EE45-AA6D-B2165E881724}" srcOrd="0" destOrd="0" presId="urn:microsoft.com/office/officeart/2005/8/layout/radial2"/>
    <dgm:cxn modelId="{626803CF-8054-6241-A1A4-8F74E4CE95F7}" type="presParOf" srcId="{CDE9737B-224E-EE45-AA6D-B2165E881724}" destId="{D21493CA-9F65-A049-A9D2-564F79344977}" srcOrd="0" destOrd="0" presId="urn:microsoft.com/office/officeart/2005/8/layout/radial2"/>
    <dgm:cxn modelId="{7E84CC38-F11D-CD46-81A0-6797C205C0B1}" type="presParOf" srcId="{D21493CA-9F65-A049-A9D2-564F79344977}" destId="{01AF6498-9B5F-4A4C-A528-1E004A89B973}" srcOrd="0" destOrd="0" presId="urn:microsoft.com/office/officeart/2005/8/layout/radial2"/>
    <dgm:cxn modelId="{B28419D5-649D-3444-A147-2740BB0360FD}" type="presParOf" srcId="{D21493CA-9F65-A049-A9D2-564F79344977}" destId="{A3BBC2E2-4DF1-474F-B657-64AECBDC8DF2}" srcOrd="1" destOrd="0" presId="urn:microsoft.com/office/officeart/2005/8/layout/radial2"/>
    <dgm:cxn modelId="{E8D5F9E7-DC61-3845-B4BC-99DC70563877}" type="presParOf" srcId="{CDE9737B-224E-EE45-AA6D-B2165E881724}" destId="{E4D133C6-58B3-0340-97DC-242791BA5086}" srcOrd="1" destOrd="0" presId="urn:microsoft.com/office/officeart/2005/8/layout/radial2"/>
    <dgm:cxn modelId="{608E626D-35E1-5F4B-A5FF-1FB16684B0B0}" type="presParOf" srcId="{CDE9737B-224E-EE45-AA6D-B2165E881724}" destId="{65D557B5-C7FC-3646-9ACF-AF0BD65B0B29}" srcOrd="2" destOrd="0" presId="urn:microsoft.com/office/officeart/2005/8/layout/radial2"/>
    <dgm:cxn modelId="{E71F67E9-AA6B-A540-9E20-04817C439A4E}" type="presParOf" srcId="{65D557B5-C7FC-3646-9ACF-AF0BD65B0B29}" destId="{BBA7AFE4-9AF9-5048-8AF8-4A2A5B970DC4}" srcOrd="0" destOrd="0" presId="urn:microsoft.com/office/officeart/2005/8/layout/radial2"/>
    <dgm:cxn modelId="{629F9C05-7299-D94D-9389-AC888B9BE57D}" type="presParOf" srcId="{65D557B5-C7FC-3646-9ACF-AF0BD65B0B29}" destId="{A25795FD-422F-4F49-B616-1FDCCC94C1CB}" srcOrd="1" destOrd="0" presId="urn:microsoft.com/office/officeart/2005/8/layout/radial2"/>
    <dgm:cxn modelId="{7E6D0979-4BCE-7F4D-B200-BF154D7C52FD}" type="presParOf" srcId="{CDE9737B-224E-EE45-AA6D-B2165E881724}" destId="{1703580E-F0EE-BA44-9CA3-55834DB49599}" srcOrd="3" destOrd="0" presId="urn:microsoft.com/office/officeart/2005/8/layout/radial2"/>
    <dgm:cxn modelId="{B473A876-718C-3A45-9426-F9F89BBD3EDC}" type="presParOf" srcId="{CDE9737B-224E-EE45-AA6D-B2165E881724}" destId="{53296E42-1335-E742-B959-5B394D89F25D}" srcOrd="4" destOrd="0" presId="urn:microsoft.com/office/officeart/2005/8/layout/radial2"/>
    <dgm:cxn modelId="{E44CA7D5-8393-0741-90F6-763B011D496D}" type="presParOf" srcId="{53296E42-1335-E742-B959-5B394D89F25D}" destId="{2E704266-1DA6-A846-9C69-E35ADFD22976}" srcOrd="0" destOrd="0" presId="urn:microsoft.com/office/officeart/2005/8/layout/radial2"/>
    <dgm:cxn modelId="{64E0E7EA-3356-9A4E-ADE8-E783C64DAF65}" type="presParOf" srcId="{53296E42-1335-E742-B959-5B394D89F25D}" destId="{D66D89C0-3437-C948-AB6D-96590A6D2999}" srcOrd="1" destOrd="0" presId="urn:microsoft.com/office/officeart/2005/8/layout/radial2"/>
    <dgm:cxn modelId="{DE4287DE-B53E-E64A-8046-416B1229729A}" type="presParOf" srcId="{CDE9737B-224E-EE45-AA6D-B2165E881724}" destId="{D8741A4F-9297-3841-AE2F-B4B8739C8A55}" srcOrd="5" destOrd="0" presId="urn:microsoft.com/office/officeart/2005/8/layout/radial2"/>
    <dgm:cxn modelId="{1D0AEFEE-2DC1-2A45-AEED-486C4B07EAEC}" type="presParOf" srcId="{CDE9737B-224E-EE45-AA6D-B2165E881724}" destId="{6B8BA5AC-AA1F-AD4C-AE05-B6BCA8807AD6}" srcOrd="6" destOrd="0" presId="urn:microsoft.com/office/officeart/2005/8/layout/radial2"/>
    <dgm:cxn modelId="{D1DEBD45-DEE7-A743-8AAC-ADF5D2E0EC5A}" type="presParOf" srcId="{6B8BA5AC-AA1F-AD4C-AE05-B6BCA8807AD6}" destId="{B1E753B8-6F6D-A246-B475-A39E16A1BDD8}" srcOrd="0" destOrd="0" presId="urn:microsoft.com/office/officeart/2005/8/layout/radial2"/>
    <dgm:cxn modelId="{4E910655-0D89-F349-8F3C-6993B5EF016E}" type="presParOf" srcId="{6B8BA5AC-AA1F-AD4C-AE05-B6BCA8807AD6}" destId="{79CCA3B9-66D5-EA46-A1FA-0FDFD0F8D44B}" srcOrd="1" destOrd="0" presId="urn:microsoft.com/office/officeart/2005/8/layout/radial2"/>
    <dgm:cxn modelId="{AEE317DB-EF2B-3049-B480-5EBFF99F51BF}" type="presParOf" srcId="{CDE9737B-224E-EE45-AA6D-B2165E881724}" destId="{983BD54F-B347-4340-A6A8-5F667C6604E2}" srcOrd="7" destOrd="0" presId="urn:microsoft.com/office/officeart/2005/8/layout/radial2"/>
    <dgm:cxn modelId="{DC65ECBE-BE7D-B149-9986-95DFACD02A40}" type="presParOf" srcId="{CDE9737B-224E-EE45-AA6D-B2165E881724}" destId="{A9B55B14-50AD-E049-B8B1-D0825545D6D3}" srcOrd="8" destOrd="0" presId="urn:microsoft.com/office/officeart/2005/8/layout/radial2"/>
    <dgm:cxn modelId="{5A8FC4A9-93FE-DC48-971B-761CD09B9514}" type="presParOf" srcId="{A9B55B14-50AD-E049-B8B1-D0825545D6D3}" destId="{FF45A9D7-84C6-C847-9B86-639539A76B88}" srcOrd="0" destOrd="0" presId="urn:microsoft.com/office/officeart/2005/8/layout/radial2"/>
    <dgm:cxn modelId="{CB200A84-8F9C-974D-BBC2-E4C367D3E2B6}" type="presParOf" srcId="{A9B55B14-50AD-E049-B8B1-D0825545D6D3}" destId="{F5EAC501-B3D2-F845-8656-8FEC54886DFF}" srcOrd="1" destOrd="0" presId="urn:microsoft.com/office/officeart/2005/8/layout/radial2"/>
  </dgm:cxnLst>
  <dgm:bg>
    <a:noFill/>
  </dgm:bg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9A107B0-EB40-2948-8F88-2D8427FD3C1C}" type="doc">
      <dgm:prSet loTypeId="urn:microsoft.com/office/officeart/2005/8/layout/venn1" loCatId="relationship" qsTypeId="urn:microsoft.com/office/officeart/2005/8/quickstyle/simple1" qsCatId="simple" csTypeId="urn:microsoft.com/office/officeart/2005/8/colors/colorful5" csCatId="colorful" phldr="1"/>
      <dgm:spPr/>
    </dgm:pt>
    <dgm:pt modelId="{C7F85E27-B146-FF4C-B619-20EF0DD3551D}">
      <dgm:prSet phldrT="[Text]"/>
      <dgm:spPr/>
      <dgm:t>
        <a:bodyPr/>
        <a:lstStyle/>
        <a:p>
          <a:r>
            <a:rPr lang="en-US" dirty="0"/>
            <a:t>1. </a:t>
          </a:r>
          <a:r>
            <a:rPr lang="en-US" dirty="0" err="1"/>
            <a:t>Pametna</a:t>
          </a:r>
          <a:endParaRPr lang="en-US" dirty="0"/>
        </a:p>
      </dgm:t>
    </dgm:pt>
    <dgm:pt modelId="{3D3BC197-5554-154C-975A-56AABC530520}" type="parTrans" cxnId="{022C4CCB-F61C-7440-93A8-72779E2ABB9D}">
      <dgm:prSet/>
      <dgm:spPr/>
      <dgm:t>
        <a:bodyPr/>
        <a:lstStyle/>
        <a:p>
          <a:endParaRPr lang="en-US"/>
        </a:p>
      </dgm:t>
    </dgm:pt>
    <dgm:pt modelId="{9CC46383-6B18-5942-8BA7-4563037A76FD}" type="sibTrans" cxnId="{022C4CCB-F61C-7440-93A8-72779E2ABB9D}">
      <dgm:prSet/>
      <dgm:spPr/>
      <dgm:t>
        <a:bodyPr/>
        <a:lstStyle/>
        <a:p>
          <a:endParaRPr lang="en-US"/>
        </a:p>
      </dgm:t>
    </dgm:pt>
    <dgm:pt modelId="{14C61779-D98F-174E-8873-03F1B58676DE}">
      <dgm:prSet phldrT="[Text]"/>
      <dgm:spPr/>
      <dgm:t>
        <a:bodyPr/>
        <a:lstStyle/>
        <a:p>
          <a:r>
            <a:rPr lang="en-US" dirty="0"/>
            <a:t>4. </a:t>
          </a:r>
          <a:r>
            <a:rPr lang="en-US" dirty="0" err="1"/>
            <a:t>Solidarna</a:t>
          </a:r>
          <a:endParaRPr lang="en-US" dirty="0"/>
        </a:p>
      </dgm:t>
    </dgm:pt>
    <dgm:pt modelId="{5262BA44-875D-8B4D-85CD-67A56ED1393D}" type="parTrans" cxnId="{CA25A94B-C65C-F142-84F9-B13930C5E138}">
      <dgm:prSet/>
      <dgm:spPr/>
      <dgm:t>
        <a:bodyPr/>
        <a:lstStyle/>
        <a:p>
          <a:endParaRPr lang="en-US"/>
        </a:p>
      </dgm:t>
    </dgm:pt>
    <dgm:pt modelId="{91759E38-FB42-4147-86D9-E999DC32B2E2}" type="sibTrans" cxnId="{CA25A94B-C65C-F142-84F9-B13930C5E138}">
      <dgm:prSet/>
      <dgm:spPr/>
      <dgm:t>
        <a:bodyPr/>
        <a:lstStyle/>
        <a:p>
          <a:endParaRPr lang="en-US"/>
        </a:p>
      </dgm:t>
    </dgm:pt>
    <dgm:pt modelId="{89A54902-D2B4-144C-A120-1FDBF5614ED7}">
      <dgm:prSet phldrT="[Text]"/>
      <dgm:spPr/>
      <dgm:t>
        <a:bodyPr/>
        <a:lstStyle/>
        <a:p>
          <a:r>
            <a:rPr lang="en-US" dirty="0"/>
            <a:t>5. EU </a:t>
          </a:r>
          <a:r>
            <a:rPr lang="en-US" dirty="0" err="1"/>
            <a:t>bliže</a:t>
          </a:r>
          <a:r>
            <a:rPr lang="en-US" dirty="0"/>
            <a:t> </a:t>
          </a:r>
          <a:r>
            <a:rPr lang="en-US" dirty="0" err="1"/>
            <a:t>građanima</a:t>
          </a:r>
          <a:endParaRPr lang="en-US" dirty="0"/>
        </a:p>
      </dgm:t>
    </dgm:pt>
    <dgm:pt modelId="{E0E93F9C-9097-6D4B-A49D-7713E091E8D3}" type="parTrans" cxnId="{8C0635CB-6CE5-2F46-B2E1-961BC51E67E7}">
      <dgm:prSet/>
      <dgm:spPr/>
      <dgm:t>
        <a:bodyPr/>
        <a:lstStyle/>
        <a:p>
          <a:endParaRPr lang="en-US"/>
        </a:p>
      </dgm:t>
    </dgm:pt>
    <dgm:pt modelId="{74E48F3C-637A-624D-A4BE-0E31519F893E}" type="sibTrans" cxnId="{8C0635CB-6CE5-2F46-B2E1-961BC51E67E7}">
      <dgm:prSet/>
      <dgm:spPr/>
      <dgm:t>
        <a:bodyPr/>
        <a:lstStyle/>
        <a:p>
          <a:endParaRPr lang="en-US"/>
        </a:p>
      </dgm:t>
    </dgm:pt>
    <dgm:pt modelId="{399CC19B-1547-0A4C-8F2F-A6FA1A8440FC}">
      <dgm:prSet phldrT="[Text]"/>
      <dgm:spPr/>
      <dgm:t>
        <a:bodyPr/>
        <a:lstStyle/>
        <a:p>
          <a:r>
            <a:rPr lang="en-US" dirty="0"/>
            <a:t>2. </a:t>
          </a:r>
          <a:r>
            <a:rPr lang="en-US" dirty="0" err="1"/>
            <a:t>Zelena</a:t>
          </a:r>
          <a:endParaRPr lang="en-US" dirty="0"/>
        </a:p>
      </dgm:t>
    </dgm:pt>
    <dgm:pt modelId="{D4438AA0-C308-9142-8782-61FB060973F6}" type="parTrans" cxnId="{269FF13B-2164-F64C-8351-819E443077EF}">
      <dgm:prSet/>
      <dgm:spPr/>
      <dgm:t>
        <a:bodyPr/>
        <a:lstStyle/>
        <a:p>
          <a:endParaRPr lang="en-US"/>
        </a:p>
      </dgm:t>
    </dgm:pt>
    <dgm:pt modelId="{110E4942-03B9-894C-ABDF-F160F1C8DE23}" type="sibTrans" cxnId="{269FF13B-2164-F64C-8351-819E443077EF}">
      <dgm:prSet/>
      <dgm:spPr/>
      <dgm:t>
        <a:bodyPr/>
        <a:lstStyle/>
        <a:p>
          <a:endParaRPr lang="en-US"/>
        </a:p>
      </dgm:t>
    </dgm:pt>
    <dgm:pt modelId="{AAC13E04-5DCB-4C4E-8C9A-E55C611024FD}">
      <dgm:prSet phldrT="[Text]"/>
      <dgm:spPr/>
      <dgm:t>
        <a:bodyPr/>
        <a:lstStyle/>
        <a:p>
          <a:r>
            <a:rPr lang="en-US" dirty="0"/>
            <a:t>3. </a:t>
          </a:r>
          <a:r>
            <a:rPr lang="en-US" dirty="0" err="1"/>
            <a:t>Povezana</a:t>
          </a:r>
          <a:endParaRPr lang="en-US" dirty="0"/>
        </a:p>
      </dgm:t>
    </dgm:pt>
    <dgm:pt modelId="{FB03CD06-7896-BD40-851C-9499E71F5B63}" type="parTrans" cxnId="{61AA0D0E-16DF-3444-95A8-B85B52C2AFC2}">
      <dgm:prSet/>
      <dgm:spPr/>
      <dgm:t>
        <a:bodyPr/>
        <a:lstStyle/>
        <a:p>
          <a:endParaRPr lang="en-US"/>
        </a:p>
      </dgm:t>
    </dgm:pt>
    <dgm:pt modelId="{418A3B1B-E407-D34C-AFF1-11AFCA704F97}" type="sibTrans" cxnId="{61AA0D0E-16DF-3444-95A8-B85B52C2AFC2}">
      <dgm:prSet/>
      <dgm:spPr/>
      <dgm:t>
        <a:bodyPr/>
        <a:lstStyle/>
        <a:p>
          <a:endParaRPr lang="en-US"/>
        </a:p>
      </dgm:t>
    </dgm:pt>
    <dgm:pt modelId="{3D571452-650B-D540-ACF7-3257936BBEB7}" type="pres">
      <dgm:prSet presAssocID="{29A107B0-EB40-2948-8F88-2D8427FD3C1C}" presName="compositeShape" presStyleCnt="0">
        <dgm:presLayoutVars>
          <dgm:chMax val="7"/>
          <dgm:dir/>
          <dgm:resizeHandles val="exact"/>
        </dgm:presLayoutVars>
      </dgm:prSet>
      <dgm:spPr/>
    </dgm:pt>
    <dgm:pt modelId="{13AE8FE7-FD0E-314D-BDBD-0D87AC5D8B7C}" type="pres">
      <dgm:prSet presAssocID="{C7F85E27-B146-FF4C-B619-20EF0DD3551D}" presName="circ1" presStyleLbl="vennNode1" presStyleIdx="0" presStyleCnt="5"/>
      <dgm:spPr/>
    </dgm:pt>
    <dgm:pt modelId="{D9BF8FAA-EA3B-B842-9A98-B762FC77D103}" type="pres">
      <dgm:prSet presAssocID="{C7F85E27-B146-FF4C-B619-20EF0DD3551D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EC2D06CB-7AF7-0543-ABA9-8A9AE7BD81BF}" type="pres">
      <dgm:prSet presAssocID="{399CC19B-1547-0A4C-8F2F-A6FA1A8440FC}" presName="circ2" presStyleLbl="vennNode1" presStyleIdx="1" presStyleCnt="5"/>
      <dgm:spPr/>
    </dgm:pt>
    <dgm:pt modelId="{F30CA101-2517-E14C-ABA3-C39D288905D8}" type="pres">
      <dgm:prSet presAssocID="{399CC19B-1547-0A4C-8F2F-A6FA1A8440FC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F1F8BB3D-0912-0242-82A7-562321984A5B}" type="pres">
      <dgm:prSet presAssocID="{AAC13E04-5DCB-4C4E-8C9A-E55C611024FD}" presName="circ3" presStyleLbl="vennNode1" presStyleIdx="2" presStyleCnt="5"/>
      <dgm:spPr/>
    </dgm:pt>
    <dgm:pt modelId="{CDF338C1-B21B-0148-9B83-B3CDB96BA483}" type="pres">
      <dgm:prSet presAssocID="{AAC13E04-5DCB-4C4E-8C9A-E55C611024FD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6E7CF1B8-FF02-1440-B4C1-D353C2BF12E4}" type="pres">
      <dgm:prSet presAssocID="{14C61779-D98F-174E-8873-03F1B58676DE}" presName="circ4" presStyleLbl="vennNode1" presStyleIdx="3" presStyleCnt="5"/>
      <dgm:spPr/>
    </dgm:pt>
    <dgm:pt modelId="{C2ADA940-DCE8-C940-8E97-77F1C1ABDFB3}" type="pres">
      <dgm:prSet presAssocID="{14C61779-D98F-174E-8873-03F1B58676DE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3866ACD4-5A12-9540-95A5-8AA9AB8EC73A}" type="pres">
      <dgm:prSet presAssocID="{89A54902-D2B4-144C-A120-1FDBF5614ED7}" presName="circ5" presStyleLbl="vennNode1" presStyleIdx="4" presStyleCnt="5"/>
      <dgm:spPr/>
    </dgm:pt>
    <dgm:pt modelId="{3A2E98EF-FE00-B245-9FDC-20A80D3185FB}" type="pres">
      <dgm:prSet presAssocID="{89A54902-D2B4-144C-A120-1FDBF5614ED7}" presName="circ5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61AA0D0E-16DF-3444-95A8-B85B52C2AFC2}" srcId="{29A107B0-EB40-2948-8F88-2D8427FD3C1C}" destId="{AAC13E04-5DCB-4C4E-8C9A-E55C611024FD}" srcOrd="2" destOrd="0" parTransId="{FB03CD06-7896-BD40-851C-9499E71F5B63}" sibTransId="{418A3B1B-E407-D34C-AFF1-11AFCA704F97}"/>
    <dgm:cxn modelId="{FFEE6721-22B1-E945-9407-A3A0DDD60EE1}" type="presOf" srcId="{14C61779-D98F-174E-8873-03F1B58676DE}" destId="{C2ADA940-DCE8-C940-8E97-77F1C1ABDFB3}" srcOrd="0" destOrd="0" presId="urn:microsoft.com/office/officeart/2005/8/layout/venn1"/>
    <dgm:cxn modelId="{269FF13B-2164-F64C-8351-819E443077EF}" srcId="{29A107B0-EB40-2948-8F88-2D8427FD3C1C}" destId="{399CC19B-1547-0A4C-8F2F-A6FA1A8440FC}" srcOrd="1" destOrd="0" parTransId="{D4438AA0-C308-9142-8782-61FB060973F6}" sibTransId="{110E4942-03B9-894C-ABDF-F160F1C8DE23}"/>
    <dgm:cxn modelId="{CA25A94B-C65C-F142-84F9-B13930C5E138}" srcId="{29A107B0-EB40-2948-8F88-2D8427FD3C1C}" destId="{14C61779-D98F-174E-8873-03F1B58676DE}" srcOrd="3" destOrd="0" parTransId="{5262BA44-875D-8B4D-85CD-67A56ED1393D}" sibTransId="{91759E38-FB42-4147-86D9-E999DC32B2E2}"/>
    <dgm:cxn modelId="{FB7EC957-5A33-3C4B-8661-90DD7D20AC55}" type="presOf" srcId="{AAC13E04-5DCB-4C4E-8C9A-E55C611024FD}" destId="{CDF338C1-B21B-0148-9B83-B3CDB96BA483}" srcOrd="0" destOrd="0" presId="urn:microsoft.com/office/officeart/2005/8/layout/venn1"/>
    <dgm:cxn modelId="{24382074-CABF-1E49-A082-36E1B8D9453F}" type="presOf" srcId="{29A107B0-EB40-2948-8F88-2D8427FD3C1C}" destId="{3D571452-650B-D540-ACF7-3257936BBEB7}" srcOrd="0" destOrd="0" presId="urn:microsoft.com/office/officeart/2005/8/layout/venn1"/>
    <dgm:cxn modelId="{FAD7AD75-4379-F94F-88E0-7CC2E27C610E}" type="presOf" srcId="{C7F85E27-B146-FF4C-B619-20EF0DD3551D}" destId="{D9BF8FAA-EA3B-B842-9A98-B762FC77D103}" srcOrd="0" destOrd="0" presId="urn:microsoft.com/office/officeart/2005/8/layout/venn1"/>
    <dgm:cxn modelId="{CB0A9EA1-068B-F143-9762-75D85D6A0DC8}" type="presOf" srcId="{399CC19B-1547-0A4C-8F2F-A6FA1A8440FC}" destId="{F30CA101-2517-E14C-ABA3-C39D288905D8}" srcOrd="0" destOrd="0" presId="urn:microsoft.com/office/officeart/2005/8/layout/venn1"/>
    <dgm:cxn modelId="{8C0635CB-6CE5-2F46-B2E1-961BC51E67E7}" srcId="{29A107B0-EB40-2948-8F88-2D8427FD3C1C}" destId="{89A54902-D2B4-144C-A120-1FDBF5614ED7}" srcOrd="4" destOrd="0" parTransId="{E0E93F9C-9097-6D4B-A49D-7713E091E8D3}" sibTransId="{74E48F3C-637A-624D-A4BE-0E31519F893E}"/>
    <dgm:cxn modelId="{022C4CCB-F61C-7440-93A8-72779E2ABB9D}" srcId="{29A107B0-EB40-2948-8F88-2D8427FD3C1C}" destId="{C7F85E27-B146-FF4C-B619-20EF0DD3551D}" srcOrd="0" destOrd="0" parTransId="{3D3BC197-5554-154C-975A-56AABC530520}" sibTransId="{9CC46383-6B18-5942-8BA7-4563037A76FD}"/>
    <dgm:cxn modelId="{748820E7-57E5-3949-B2DF-C0B4BA34BB77}" type="presOf" srcId="{89A54902-D2B4-144C-A120-1FDBF5614ED7}" destId="{3A2E98EF-FE00-B245-9FDC-20A80D3185FB}" srcOrd="0" destOrd="0" presId="urn:microsoft.com/office/officeart/2005/8/layout/venn1"/>
    <dgm:cxn modelId="{DC09C3F0-0112-4145-9C0B-F9549A7C859B}" type="presParOf" srcId="{3D571452-650B-D540-ACF7-3257936BBEB7}" destId="{13AE8FE7-FD0E-314D-BDBD-0D87AC5D8B7C}" srcOrd="0" destOrd="0" presId="urn:microsoft.com/office/officeart/2005/8/layout/venn1"/>
    <dgm:cxn modelId="{03A544F8-6AB6-8A44-82FE-3D811F3442C9}" type="presParOf" srcId="{3D571452-650B-D540-ACF7-3257936BBEB7}" destId="{D9BF8FAA-EA3B-B842-9A98-B762FC77D103}" srcOrd="1" destOrd="0" presId="urn:microsoft.com/office/officeart/2005/8/layout/venn1"/>
    <dgm:cxn modelId="{1C992BFD-60D3-D440-BEFA-986351071DE4}" type="presParOf" srcId="{3D571452-650B-D540-ACF7-3257936BBEB7}" destId="{EC2D06CB-7AF7-0543-ABA9-8A9AE7BD81BF}" srcOrd="2" destOrd="0" presId="urn:microsoft.com/office/officeart/2005/8/layout/venn1"/>
    <dgm:cxn modelId="{7453231D-F8E7-7248-8C23-9CA7BD2EF5BF}" type="presParOf" srcId="{3D571452-650B-D540-ACF7-3257936BBEB7}" destId="{F30CA101-2517-E14C-ABA3-C39D288905D8}" srcOrd="3" destOrd="0" presId="urn:microsoft.com/office/officeart/2005/8/layout/venn1"/>
    <dgm:cxn modelId="{3FE539C7-36FD-434B-8B09-37429C726718}" type="presParOf" srcId="{3D571452-650B-D540-ACF7-3257936BBEB7}" destId="{F1F8BB3D-0912-0242-82A7-562321984A5B}" srcOrd="4" destOrd="0" presId="urn:microsoft.com/office/officeart/2005/8/layout/venn1"/>
    <dgm:cxn modelId="{97BCCEE6-FC6A-C64E-BB8E-D00371BC9E90}" type="presParOf" srcId="{3D571452-650B-D540-ACF7-3257936BBEB7}" destId="{CDF338C1-B21B-0148-9B83-B3CDB96BA483}" srcOrd="5" destOrd="0" presId="urn:microsoft.com/office/officeart/2005/8/layout/venn1"/>
    <dgm:cxn modelId="{210FD26D-81B3-B642-9062-FADCEB0B9835}" type="presParOf" srcId="{3D571452-650B-D540-ACF7-3257936BBEB7}" destId="{6E7CF1B8-FF02-1440-B4C1-D353C2BF12E4}" srcOrd="6" destOrd="0" presId="urn:microsoft.com/office/officeart/2005/8/layout/venn1"/>
    <dgm:cxn modelId="{DE7250AF-9459-C542-8E65-E82E69AECD43}" type="presParOf" srcId="{3D571452-650B-D540-ACF7-3257936BBEB7}" destId="{C2ADA940-DCE8-C940-8E97-77F1C1ABDFB3}" srcOrd="7" destOrd="0" presId="urn:microsoft.com/office/officeart/2005/8/layout/venn1"/>
    <dgm:cxn modelId="{AE2F2A0B-3F00-4544-9409-59280DE20AA8}" type="presParOf" srcId="{3D571452-650B-D540-ACF7-3257936BBEB7}" destId="{3866ACD4-5A12-9540-95A5-8AA9AB8EC73A}" srcOrd="8" destOrd="0" presId="urn:microsoft.com/office/officeart/2005/8/layout/venn1"/>
    <dgm:cxn modelId="{5E4AD880-A891-7F4D-8064-A426F4030D5D}" type="presParOf" srcId="{3D571452-650B-D540-ACF7-3257936BBEB7}" destId="{3A2E98EF-FE00-B245-9FDC-20A80D3185FB}" srcOrd="9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6058FA-3798-4445-AF7E-F8E04ADA451C}">
      <dsp:nvSpPr>
        <dsp:cNvPr id="0" name=""/>
        <dsp:cNvSpPr/>
      </dsp:nvSpPr>
      <dsp:spPr>
        <a:xfrm>
          <a:off x="170582" y="933589"/>
          <a:ext cx="2497349" cy="8229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b="1" kern="1200" dirty="0">
              <a:latin typeface="+mj-lt"/>
            </a:rPr>
            <a:t>Izrađuju sadržaj prijedloga elemenata programskih dokumenata</a:t>
          </a:r>
          <a:endParaRPr lang="en-US" sz="1800" b="1" kern="1200" dirty="0">
            <a:latin typeface="+mj-lt"/>
          </a:endParaRPr>
        </a:p>
      </dsp:txBody>
      <dsp:txXfrm>
        <a:off x="170582" y="933589"/>
        <a:ext cx="2497349" cy="822990"/>
      </dsp:txXfrm>
    </dsp:sp>
    <dsp:sp modelId="{D4202381-1659-426D-B5AA-552F320FF12E}">
      <dsp:nvSpPr>
        <dsp:cNvPr id="0" name=""/>
        <dsp:cNvSpPr/>
      </dsp:nvSpPr>
      <dsp:spPr>
        <a:xfrm>
          <a:off x="170582" y="2668992"/>
          <a:ext cx="2497349" cy="15418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hr-HR" sz="1200" b="1" kern="1200" dirty="0">
              <a:solidFill>
                <a:srgbClr val="303D8C"/>
              </a:solidFill>
              <a:latin typeface="+mj-lt"/>
              <a:ea typeface="Times New Roman" panose="02020603050405020304" pitchFamily="18" charset="0"/>
              <a:cs typeface="Calibri" panose="020F0502020204030204" pitchFamily="34" charset="0"/>
            </a:rPr>
            <a:t>Radne skupine:</a:t>
          </a:r>
          <a:endParaRPr lang="en-US" sz="1200" b="1" kern="1200" dirty="0">
            <a:solidFill>
              <a:srgbClr val="303D8C"/>
            </a:solidFill>
            <a:latin typeface="+mj-lt"/>
            <a:ea typeface="Times New Roman" panose="02020603050405020304" pitchFamily="18" charset="0"/>
            <a:cs typeface="Calibri" panose="020F0502020204030204" pitchFamily="34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r>
            <a:rPr lang="hr-HR" sz="1200" kern="1200" dirty="0">
              <a:solidFill>
                <a:srgbClr val="303D8C"/>
              </a:solidFill>
              <a:latin typeface="+mj-lt"/>
              <a:ea typeface="Times New Roman" panose="02020603050405020304" pitchFamily="18" charset="0"/>
              <a:cs typeface="Calibri" panose="020F0502020204030204" pitchFamily="34" charset="0"/>
            </a:rPr>
            <a:t> Pametna Hrvatska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r>
            <a:rPr lang="hr-HR" sz="1200" kern="1200" dirty="0">
              <a:solidFill>
                <a:srgbClr val="303D8C"/>
              </a:solidFill>
              <a:latin typeface="+mj-lt"/>
              <a:ea typeface="Times New Roman" panose="02020603050405020304" pitchFamily="18" charset="0"/>
              <a:cs typeface="Calibri" panose="020F0502020204030204" pitchFamily="34" charset="0"/>
            </a:rPr>
            <a:t> Zelena Hrvatska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r>
            <a:rPr lang="hr-HR" sz="1200" kern="1200" dirty="0">
              <a:solidFill>
                <a:srgbClr val="303D8C"/>
              </a:solidFill>
              <a:latin typeface="+mj-lt"/>
              <a:ea typeface="Times New Roman" panose="02020603050405020304" pitchFamily="18" charset="0"/>
              <a:cs typeface="Calibri" panose="020F0502020204030204" pitchFamily="34" charset="0"/>
            </a:rPr>
            <a:t> Povezana Hrvatska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r>
            <a:rPr lang="hr-HR" sz="1200" kern="1200" dirty="0">
              <a:solidFill>
                <a:srgbClr val="303D8C"/>
              </a:solidFill>
              <a:latin typeface="+mj-lt"/>
              <a:ea typeface="Times New Roman" panose="02020603050405020304" pitchFamily="18" charset="0"/>
              <a:cs typeface="Calibri" panose="020F0502020204030204" pitchFamily="34" charset="0"/>
            </a:rPr>
            <a:t> Solidarna Hrvatska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r>
            <a:rPr lang="hr-HR" sz="1200" kern="1200" dirty="0">
              <a:solidFill>
                <a:srgbClr val="303D8C"/>
              </a:solidFill>
              <a:latin typeface="+mj-lt"/>
              <a:ea typeface="Times New Roman" panose="02020603050405020304" pitchFamily="18" charset="0"/>
              <a:cs typeface="Calibri" panose="020F0502020204030204" pitchFamily="34" charset="0"/>
            </a:rPr>
            <a:t> Integrirani teritorijalni razvoj</a:t>
          </a:r>
        </a:p>
      </dsp:txBody>
      <dsp:txXfrm>
        <a:off x="170582" y="2668992"/>
        <a:ext cx="2497349" cy="1541882"/>
      </dsp:txXfrm>
    </dsp:sp>
    <dsp:sp modelId="{8038735E-5FBD-4270-9320-DFFE27D4C954}">
      <dsp:nvSpPr>
        <dsp:cNvPr id="0" name=""/>
        <dsp:cNvSpPr/>
      </dsp:nvSpPr>
      <dsp:spPr>
        <a:xfrm>
          <a:off x="167745" y="683287"/>
          <a:ext cx="198652" cy="19865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92C86E-405D-482E-8B06-ACEF0903A3E1}">
      <dsp:nvSpPr>
        <dsp:cNvPr id="0" name=""/>
        <dsp:cNvSpPr/>
      </dsp:nvSpPr>
      <dsp:spPr>
        <a:xfrm>
          <a:off x="306802" y="405173"/>
          <a:ext cx="198652" cy="19865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A2BDAD-3485-45CE-A0C3-47BF7353AB33}">
      <dsp:nvSpPr>
        <dsp:cNvPr id="0" name=""/>
        <dsp:cNvSpPr/>
      </dsp:nvSpPr>
      <dsp:spPr>
        <a:xfrm>
          <a:off x="640538" y="460796"/>
          <a:ext cx="312168" cy="31216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B8C20C-0E8E-47FC-AC4F-1E4C55259C10}">
      <dsp:nvSpPr>
        <dsp:cNvPr id="0" name=""/>
        <dsp:cNvSpPr/>
      </dsp:nvSpPr>
      <dsp:spPr>
        <a:xfrm>
          <a:off x="918652" y="154870"/>
          <a:ext cx="198652" cy="19865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C6E93A-61C1-496D-9494-F13A2396EA00}">
      <dsp:nvSpPr>
        <dsp:cNvPr id="0" name=""/>
        <dsp:cNvSpPr/>
      </dsp:nvSpPr>
      <dsp:spPr>
        <a:xfrm>
          <a:off x="1280200" y="43625"/>
          <a:ext cx="198652" cy="19865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BD0200-01C3-4EFA-A9E4-1A871DAC7D1C}">
      <dsp:nvSpPr>
        <dsp:cNvPr id="0" name=""/>
        <dsp:cNvSpPr/>
      </dsp:nvSpPr>
      <dsp:spPr>
        <a:xfrm>
          <a:off x="1725182" y="238304"/>
          <a:ext cx="198652" cy="19865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0FD0AF-A8EA-4C45-8AFC-47D6C03A9BC8}">
      <dsp:nvSpPr>
        <dsp:cNvPr id="0" name=""/>
        <dsp:cNvSpPr/>
      </dsp:nvSpPr>
      <dsp:spPr>
        <a:xfrm>
          <a:off x="2003296" y="377361"/>
          <a:ext cx="312168" cy="31216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3A6D0F-DBEA-4DB1-AC9B-6CE9D6BFF952}">
      <dsp:nvSpPr>
        <dsp:cNvPr id="0" name=""/>
        <dsp:cNvSpPr/>
      </dsp:nvSpPr>
      <dsp:spPr>
        <a:xfrm>
          <a:off x="2392656" y="683287"/>
          <a:ext cx="198652" cy="19865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41469A-C7D6-4B4C-BAF7-FBE5C8FB7E96}">
      <dsp:nvSpPr>
        <dsp:cNvPr id="0" name=""/>
        <dsp:cNvSpPr/>
      </dsp:nvSpPr>
      <dsp:spPr>
        <a:xfrm>
          <a:off x="2559524" y="989212"/>
          <a:ext cx="198652" cy="19865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A61DF6-BB3D-4E10-AA11-B96701482A84}">
      <dsp:nvSpPr>
        <dsp:cNvPr id="0" name=""/>
        <dsp:cNvSpPr/>
      </dsp:nvSpPr>
      <dsp:spPr>
        <a:xfrm>
          <a:off x="1113332" y="405173"/>
          <a:ext cx="510821" cy="51082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3F283C-3764-448F-9F35-F897C07E67D0}">
      <dsp:nvSpPr>
        <dsp:cNvPr id="0" name=""/>
        <dsp:cNvSpPr/>
      </dsp:nvSpPr>
      <dsp:spPr>
        <a:xfrm>
          <a:off x="28688" y="1462006"/>
          <a:ext cx="198652" cy="19865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88C264-047A-419B-9D97-132AC835EEB6}">
      <dsp:nvSpPr>
        <dsp:cNvPr id="0" name=""/>
        <dsp:cNvSpPr/>
      </dsp:nvSpPr>
      <dsp:spPr>
        <a:xfrm>
          <a:off x="195556" y="1712308"/>
          <a:ext cx="312168" cy="31216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14F695-D83A-4A4E-B964-4F708FD5AD6A}">
      <dsp:nvSpPr>
        <dsp:cNvPr id="0" name=""/>
        <dsp:cNvSpPr/>
      </dsp:nvSpPr>
      <dsp:spPr>
        <a:xfrm>
          <a:off x="612727" y="1934799"/>
          <a:ext cx="454063" cy="45406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6961C5-A510-4575-BE13-06B9E89ED8E4}">
      <dsp:nvSpPr>
        <dsp:cNvPr id="0" name=""/>
        <dsp:cNvSpPr/>
      </dsp:nvSpPr>
      <dsp:spPr>
        <a:xfrm>
          <a:off x="1196766" y="2296347"/>
          <a:ext cx="198652" cy="19865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9920CD-2443-4FA9-8AFC-819D8C8DD1CB}">
      <dsp:nvSpPr>
        <dsp:cNvPr id="0" name=""/>
        <dsp:cNvSpPr/>
      </dsp:nvSpPr>
      <dsp:spPr>
        <a:xfrm>
          <a:off x="1308012" y="1934799"/>
          <a:ext cx="312168" cy="31216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0C39D8-BC19-42B2-B3AF-2A4C4013A00E}">
      <dsp:nvSpPr>
        <dsp:cNvPr id="0" name=""/>
        <dsp:cNvSpPr/>
      </dsp:nvSpPr>
      <dsp:spPr>
        <a:xfrm>
          <a:off x="1586125" y="2324159"/>
          <a:ext cx="198652" cy="19865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944B11-3EBB-4019-B73E-8DBDD0C728DF}">
      <dsp:nvSpPr>
        <dsp:cNvPr id="0" name=""/>
        <dsp:cNvSpPr/>
      </dsp:nvSpPr>
      <dsp:spPr>
        <a:xfrm>
          <a:off x="1836428" y="1879176"/>
          <a:ext cx="454063" cy="45406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C3DBE8-7549-45F2-8572-EA594DA7AB4E}">
      <dsp:nvSpPr>
        <dsp:cNvPr id="0" name=""/>
        <dsp:cNvSpPr/>
      </dsp:nvSpPr>
      <dsp:spPr>
        <a:xfrm>
          <a:off x="2448279" y="1767931"/>
          <a:ext cx="312168" cy="31216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C2A793-37F9-47BF-9FCE-45A282ADF6EE}">
      <dsp:nvSpPr>
        <dsp:cNvPr id="0" name=""/>
        <dsp:cNvSpPr/>
      </dsp:nvSpPr>
      <dsp:spPr>
        <a:xfrm>
          <a:off x="2760447" y="460333"/>
          <a:ext cx="916794" cy="1750261"/>
        </a:xfrm>
        <a:prstGeom prst="chevron">
          <a:avLst>
            <a:gd name="adj" fmla="val 6231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853788-4CF3-47CB-9985-50F9B99F6137}">
      <dsp:nvSpPr>
        <dsp:cNvPr id="0" name=""/>
        <dsp:cNvSpPr/>
      </dsp:nvSpPr>
      <dsp:spPr>
        <a:xfrm>
          <a:off x="3677242" y="461183"/>
          <a:ext cx="2500349" cy="17502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latin typeface="+mj-lt"/>
            </a:rPr>
            <a:t>Predlaže programske dokumenata</a:t>
          </a:r>
          <a:endParaRPr lang="en-US" sz="2000" b="1" kern="1200" dirty="0">
            <a:latin typeface="+mj-lt"/>
          </a:endParaRPr>
        </a:p>
      </dsp:txBody>
      <dsp:txXfrm>
        <a:off x="3677242" y="461183"/>
        <a:ext cx="2500349" cy="1750244"/>
      </dsp:txXfrm>
    </dsp:sp>
    <dsp:sp modelId="{FD38935D-052E-40DE-8BA3-4002EDEABD82}">
      <dsp:nvSpPr>
        <dsp:cNvPr id="0" name=""/>
        <dsp:cNvSpPr/>
      </dsp:nvSpPr>
      <dsp:spPr>
        <a:xfrm>
          <a:off x="3677242" y="2668992"/>
          <a:ext cx="2500349" cy="15418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t" anchorCtr="0">
          <a:noAutofit/>
        </a:bodyPr>
        <a:lstStyle/>
        <a:p>
          <a:pPr marL="114300" lvl="1" indent="-114300" algn="ctr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VladaRHSerif Reg"/>
            <a:buNone/>
          </a:pPr>
          <a:r>
            <a:rPr lang="hr-HR" sz="2000" b="1" kern="1200" dirty="0">
              <a:solidFill>
                <a:srgbClr val="303D8C"/>
              </a:solidFill>
              <a:latin typeface="+mj-lt"/>
              <a:ea typeface="Times New Roman" panose="02020603050405020304" pitchFamily="18" charset="0"/>
              <a:cs typeface="Calibri" panose="020F0502020204030204" pitchFamily="34" charset="0"/>
            </a:rPr>
            <a:t>Pododbor za fondove u razdoblju </a:t>
          </a:r>
          <a:br>
            <a:rPr lang="hr-HR" sz="2000" b="1" kern="1200" dirty="0">
              <a:solidFill>
                <a:srgbClr val="303D8C"/>
              </a:solidFill>
              <a:latin typeface="+mj-lt"/>
              <a:ea typeface="Times New Roman" panose="02020603050405020304" pitchFamily="18" charset="0"/>
              <a:cs typeface="Calibri" panose="020F0502020204030204" pitchFamily="34" charset="0"/>
            </a:rPr>
          </a:br>
          <a:r>
            <a:rPr lang="hr-HR" sz="2000" b="1" kern="1200" dirty="0">
              <a:solidFill>
                <a:srgbClr val="303D8C"/>
              </a:solidFill>
              <a:latin typeface="+mj-lt"/>
              <a:ea typeface="Times New Roman" panose="02020603050405020304" pitchFamily="18" charset="0"/>
              <a:cs typeface="Calibri" panose="020F0502020204030204" pitchFamily="34" charset="0"/>
            </a:rPr>
            <a:t>2021. – 2027.</a:t>
          </a:r>
          <a:endParaRPr lang="en-US" sz="2000" b="1" kern="1200" dirty="0">
            <a:solidFill>
              <a:srgbClr val="303D8C"/>
            </a:solidFill>
            <a:latin typeface="+mj-lt"/>
            <a:ea typeface="Times New Roman" panose="02020603050405020304" pitchFamily="18" charset="0"/>
            <a:cs typeface="Calibri" panose="020F0502020204030204" pitchFamily="34" charset="0"/>
          </a:endParaRPr>
        </a:p>
        <a:p>
          <a:pPr marL="114300" lvl="1" indent="-114300" algn="ctr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None/>
          </a:pPr>
          <a:r>
            <a:rPr lang="hr-HR" sz="1500" b="0" kern="1200" dirty="0">
              <a:solidFill>
                <a:srgbClr val="303D8C"/>
              </a:solidFill>
              <a:latin typeface="+mj-lt"/>
              <a:ea typeface="Times New Roman" panose="02020603050405020304" pitchFamily="18" charset="0"/>
              <a:cs typeface="Calibri" panose="020F0502020204030204" pitchFamily="34" charset="0"/>
            </a:rPr>
            <a:t>* Državni tajnici i župani uz predsjedanje MRRFEU</a:t>
          </a:r>
          <a:endParaRPr lang="en-US" sz="1500" b="0" kern="1200" dirty="0">
            <a:solidFill>
              <a:srgbClr val="303D8C"/>
            </a:solidFill>
            <a:latin typeface="+mj-lt"/>
            <a:ea typeface="Times New Roman" panose="02020603050405020304" pitchFamily="18" charset="0"/>
            <a:cs typeface="Calibri" panose="020F0502020204030204" pitchFamily="34" charset="0"/>
          </a:endParaRPr>
        </a:p>
        <a:p>
          <a:pPr marL="114300" lvl="1" indent="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200" kern="1200" dirty="0"/>
        </a:p>
        <a:p>
          <a:pPr marL="114300" lvl="1" indent="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200" kern="1200" dirty="0"/>
        </a:p>
      </dsp:txBody>
      <dsp:txXfrm>
        <a:off x="3677242" y="2668992"/>
        <a:ext cx="2500349" cy="1541882"/>
      </dsp:txXfrm>
    </dsp:sp>
    <dsp:sp modelId="{D02A876D-93BB-40F5-A138-3103181B1858}">
      <dsp:nvSpPr>
        <dsp:cNvPr id="0" name=""/>
        <dsp:cNvSpPr/>
      </dsp:nvSpPr>
      <dsp:spPr>
        <a:xfrm>
          <a:off x="6177592" y="460333"/>
          <a:ext cx="916794" cy="1750261"/>
        </a:xfrm>
        <a:prstGeom prst="chevron">
          <a:avLst>
            <a:gd name="adj" fmla="val 6231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B4C25E-641A-4E13-99BE-DC4313287207}">
      <dsp:nvSpPr>
        <dsp:cNvPr id="0" name=""/>
        <dsp:cNvSpPr/>
      </dsp:nvSpPr>
      <dsp:spPr>
        <a:xfrm>
          <a:off x="7281913" y="336166"/>
          <a:ext cx="2125297" cy="212529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200" b="1" kern="1200" dirty="0">
              <a:latin typeface="+mj-lt"/>
            </a:rPr>
            <a:t>Verifikacija i podnošenje prema EK</a:t>
          </a:r>
          <a:endParaRPr lang="en-US" sz="2200" b="1" kern="1200" dirty="0">
            <a:latin typeface="+mj-lt"/>
          </a:endParaRPr>
        </a:p>
      </dsp:txBody>
      <dsp:txXfrm>
        <a:off x="7593156" y="647409"/>
        <a:ext cx="1502811" cy="1502811"/>
      </dsp:txXfrm>
    </dsp:sp>
    <dsp:sp modelId="{3FE53DB3-FF1A-463C-AD6A-22E7AE8101CF}">
      <dsp:nvSpPr>
        <dsp:cNvPr id="0" name=""/>
        <dsp:cNvSpPr/>
      </dsp:nvSpPr>
      <dsp:spPr>
        <a:xfrm>
          <a:off x="7123075" y="2467653"/>
          <a:ext cx="2500349" cy="15418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chemeClr val="accent1">
                  <a:lumMod val="75000"/>
                </a:schemeClr>
              </a:solidFill>
              <a:latin typeface="+mj-lt"/>
            </a:rPr>
            <a:t>Nacionalni koordinacijski odbor za europske strukturne i investicijske fondove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hr-HR" sz="1500" b="0" kern="1200" dirty="0">
              <a:solidFill>
                <a:schemeClr val="accent1">
                  <a:lumMod val="75000"/>
                </a:schemeClr>
              </a:solidFill>
              <a:latin typeface="+mj-lt"/>
            </a:rPr>
            <a:t>*Ministri uz predsjedanje predsjednika Vlade </a:t>
          </a:r>
          <a:endParaRPr lang="en-US" sz="1500" b="0" kern="1200" dirty="0">
            <a:solidFill>
              <a:schemeClr val="accent1">
                <a:lumMod val="75000"/>
              </a:schemeClr>
            </a:solidFill>
            <a:latin typeface="+mj-lt"/>
          </a:endParaRPr>
        </a:p>
      </dsp:txBody>
      <dsp:txXfrm>
        <a:off x="7123075" y="2467653"/>
        <a:ext cx="2500349" cy="154188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461A1C-CD88-447C-A876-98AD6260A02C}">
      <dsp:nvSpPr>
        <dsp:cNvPr id="0" name=""/>
        <dsp:cNvSpPr/>
      </dsp:nvSpPr>
      <dsp:spPr>
        <a:xfrm>
          <a:off x="4168949" y="645"/>
          <a:ext cx="1285103" cy="128510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b="1" kern="1200" dirty="0">
              <a:latin typeface="+mj-lt"/>
            </a:rPr>
            <a:t>Regulatorni okvir EU</a:t>
          </a:r>
          <a:endParaRPr lang="en-US" sz="1400" kern="1200" dirty="0">
            <a:latin typeface="+mj-lt"/>
          </a:endParaRPr>
        </a:p>
      </dsp:txBody>
      <dsp:txXfrm>
        <a:off x="4357148" y="188844"/>
        <a:ext cx="908705" cy="908705"/>
      </dsp:txXfrm>
    </dsp:sp>
    <dsp:sp modelId="{5679DB67-64AC-4AFF-940E-49649EA4ACF6}">
      <dsp:nvSpPr>
        <dsp:cNvPr id="0" name=""/>
        <dsp:cNvSpPr/>
      </dsp:nvSpPr>
      <dsp:spPr>
        <a:xfrm rot="2160000">
          <a:off x="5413362" y="987600"/>
          <a:ext cx="341308" cy="43372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/>
        </a:p>
      </dsp:txBody>
      <dsp:txXfrm>
        <a:off x="5423140" y="1044252"/>
        <a:ext cx="238916" cy="260234"/>
      </dsp:txXfrm>
    </dsp:sp>
    <dsp:sp modelId="{8DE57995-CCAB-4528-954A-4469A8435D95}">
      <dsp:nvSpPr>
        <dsp:cNvPr id="0" name=""/>
        <dsp:cNvSpPr/>
      </dsp:nvSpPr>
      <dsp:spPr>
        <a:xfrm>
          <a:off x="5729610" y="1134531"/>
          <a:ext cx="1285103" cy="128510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b="1" kern="1200" dirty="0">
              <a:latin typeface="+mj-lt"/>
            </a:rPr>
            <a:t>Izvješća za RH u 2019. i 2020.</a:t>
          </a:r>
          <a:endParaRPr lang="en-US" sz="1400" kern="1200" dirty="0">
            <a:latin typeface="+mj-lt"/>
          </a:endParaRPr>
        </a:p>
      </dsp:txBody>
      <dsp:txXfrm>
        <a:off x="5917809" y="1322730"/>
        <a:ext cx="908705" cy="908705"/>
      </dsp:txXfrm>
    </dsp:sp>
    <dsp:sp modelId="{FA0ADAEB-E8EC-484B-B551-3CD428D5A4BF}">
      <dsp:nvSpPr>
        <dsp:cNvPr id="0" name=""/>
        <dsp:cNvSpPr/>
      </dsp:nvSpPr>
      <dsp:spPr>
        <a:xfrm rot="6480000">
          <a:off x="5906432" y="2468367"/>
          <a:ext cx="341308" cy="43372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/>
        </a:p>
      </dsp:txBody>
      <dsp:txXfrm rot="10800000">
        <a:off x="5973448" y="2506421"/>
        <a:ext cx="238916" cy="260234"/>
      </dsp:txXfrm>
    </dsp:sp>
    <dsp:sp modelId="{8FD28ED2-2D35-4A0A-8DF5-DC1D0C2CE373}">
      <dsp:nvSpPr>
        <dsp:cNvPr id="0" name=""/>
        <dsp:cNvSpPr/>
      </dsp:nvSpPr>
      <dsp:spPr>
        <a:xfrm>
          <a:off x="5133491" y="2969197"/>
          <a:ext cx="1285103" cy="128510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 err="1">
              <a:latin typeface="+mj-lt"/>
            </a:rPr>
            <a:t>Preporuk</a:t>
          </a:r>
          <a:r>
            <a:rPr lang="hr-HR" sz="1400" b="1" kern="1200" dirty="0">
              <a:latin typeface="+mj-lt"/>
            </a:rPr>
            <a:t>e</a:t>
          </a:r>
          <a:r>
            <a:rPr lang="en-US" sz="1400" b="1" kern="1200" dirty="0">
              <a:latin typeface="+mj-lt"/>
            </a:rPr>
            <a:t> </a:t>
          </a:r>
          <a:r>
            <a:rPr lang="en-US" sz="1400" b="1" kern="1200" dirty="0" err="1">
              <a:latin typeface="+mj-lt"/>
            </a:rPr>
            <a:t>Vijeća</a:t>
          </a:r>
          <a:r>
            <a:rPr lang="en-US" sz="1400" b="1" kern="1200" dirty="0">
              <a:latin typeface="+mj-lt"/>
            </a:rPr>
            <a:t> za </a:t>
          </a:r>
          <a:r>
            <a:rPr lang="hr-HR" sz="1400" b="1" kern="1200" dirty="0">
              <a:latin typeface="+mj-lt"/>
            </a:rPr>
            <a:t>2019. i 2020. </a:t>
          </a:r>
          <a:endParaRPr lang="en-US" sz="1400" kern="1200" dirty="0">
            <a:latin typeface="+mj-lt"/>
          </a:endParaRPr>
        </a:p>
      </dsp:txBody>
      <dsp:txXfrm>
        <a:off x="5321690" y="3157396"/>
        <a:ext cx="908705" cy="908705"/>
      </dsp:txXfrm>
    </dsp:sp>
    <dsp:sp modelId="{2B03660B-BD3C-4BE8-93BD-8D978BC52EA6}">
      <dsp:nvSpPr>
        <dsp:cNvPr id="0" name=""/>
        <dsp:cNvSpPr/>
      </dsp:nvSpPr>
      <dsp:spPr>
        <a:xfrm rot="10800000">
          <a:off x="4650506" y="3394888"/>
          <a:ext cx="341308" cy="43372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/>
        </a:p>
      </dsp:txBody>
      <dsp:txXfrm rot="10800000">
        <a:off x="4752898" y="3481632"/>
        <a:ext cx="238916" cy="260234"/>
      </dsp:txXfrm>
    </dsp:sp>
    <dsp:sp modelId="{F3F8DC90-7C0F-4911-90D2-AAE49F295BB5}">
      <dsp:nvSpPr>
        <dsp:cNvPr id="0" name=""/>
        <dsp:cNvSpPr/>
      </dsp:nvSpPr>
      <dsp:spPr>
        <a:xfrm>
          <a:off x="3204408" y="2969197"/>
          <a:ext cx="1285103" cy="128510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b="1" kern="1200" dirty="0">
              <a:latin typeface="+mj-lt"/>
            </a:rPr>
            <a:t>NRS </a:t>
          </a:r>
          <a:r>
            <a:rPr lang="en-US" sz="1400" b="1" kern="1200" dirty="0">
              <a:latin typeface="+mj-lt"/>
            </a:rPr>
            <a:t>2030. </a:t>
          </a:r>
          <a:endParaRPr lang="en-US" sz="1400" kern="1200" dirty="0">
            <a:latin typeface="+mj-lt"/>
          </a:endParaRPr>
        </a:p>
      </dsp:txBody>
      <dsp:txXfrm>
        <a:off x="3392607" y="3157396"/>
        <a:ext cx="908705" cy="908705"/>
      </dsp:txXfrm>
    </dsp:sp>
    <dsp:sp modelId="{92B019B2-4B24-4F31-ABD4-465DE1AA1EE5}">
      <dsp:nvSpPr>
        <dsp:cNvPr id="0" name=""/>
        <dsp:cNvSpPr/>
      </dsp:nvSpPr>
      <dsp:spPr>
        <a:xfrm rot="15120000">
          <a:off x="3381231" y="2486741"/>
          <a:ext cx="341308" cy="43372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/>
        </a:p>
      </dsp:txBody>
      <dsp:txXfrm rot="10800000">
        <a:off x="3448247" y="2622175"/>
        <a:ext cx="238916" cy="260234"/>
      </dsp:txXfrm>
    </dsp:sp>
    <dsp:sp modelId="{9188D17E-7AF3-4909-833E-91D02951AADD}">
      <dsp:nvSpPr>
        <dsp:cNvPr id="0" name=""/>
        <dsp:cNvSpPr/>
      </dsp:nvSpPr>
      <dsp:spPr>
        <a:xfrm>
          <a:off x="2608289" y="1134531"/>
          <a:ext cx="1285103" cy="128510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b="1" kern="1200" dirty="0">
              <a:latin typeface="+mj-lt"/>
            </a:rPr>
            <a:t>Ustrojstvo i nadležnosti u RH</a:t>
          </a:r>
          <a:endParaRPr lang="en-US" sz="1400" kern="1200" dirty="0">
            <a:latin typeface="+mj-lt"/>
          </a:endParaRPr>
        </a:p>
      </dsp:txBody>
      <dsp:txXfrm>
        <a:off x="2796488" y="1322730"/>
        <a:ext cx="908705" cy="908705"/>
      </dsp:txXfrm>
    </dsp:sp>
    <dsp:sp modelId="{D9E93018-9D58-4C86-83AE-53D85CC43ED3}">
      <dsp:nvSpPr>
        <dsp:cNvPr id="0" name=""/>
        <dsp:cNvSpPr/>
      </dsp:nvSpPr>
      <dsp:spPr>
        <a:xfrm rot="19440000">
          <a:off x="3852702" y="998956"/>
          <a:ext cx="341308" cy="43372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/>
        </a:p>
      </dsp:txBody>
      <dsp:txXfrm>
        <a:off x="3862480" y="1115792"/>
        <a:ext cx="238916" cy="26023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D33457-EC54-4A4E-A964-AA888147E895}">
      <dsp:nvSpPr>
        <dsp:cNvPr id="0" name=""/>
        <dsp:cNvSpPr/>
      </dsp:nvSpPr>
      <dsp:spPr>
        <a:xfrm>
          <a:off x="0" y="0"/>
          <a:ext cx="9623003" cy="4254946"/>
        </a:xfrm>
        <a:prstGeom prst="roundRect">
          <a:avLst>
            <a:gd name="adj" fmla="val 8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2626838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300" kern="1200" dirty="0">
              <a:latin typeface="+mj-lt"/>
            </a:rPr>
            <a:t>Vlada RH je na sjednici 5. studenoga 2020. donijela Odluku o operativnim programima vezanim za Kohezijsku politiku za financijsko razdoblje Europske unije 2021. - 2027. u Republici Hrvatskoj i tijelima zaduženima za njihovu pripremu (u okviru Kohezijske politike):</a:t>
          </a:r>
          <a:endParaRPr lang="en-US" sz="2300" kern="1200" dirty="0">
            <a:latin typeface="+mj-lt"/>
          </a:endParaRPr>
        </a:p>
      </dsp:txBody>
      <dsp:txXfrm>
        <a:off x="105930" y="105930"/>
        <a:ext cx="9411143" cy="4043086"/>
      </dsp:txXfrm>
    </dsp:sp>
    <dsp:sp modelId="{FA0D3DF9-180F-45EF-AAB1-91858B9DB11E}">
      <dsp:nvSpPr>
        <dsp:cNvPr id="0" name=""/>
        <dsp:cNvSpPr/>
      </dsp:nvSpPr>
      <dsp:spPr>
        <a:xfrm>
          <a:off x="240575" y="1914725"/>
          <a:ext cx="3013061" cy="1914725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900" b="1" kern="1200" dirty="0">
              <a:latin typeface="+mj-lt"/>
            </a:rPr>
            <a:t>Operativni program Konkurentnost i kohezija 2021.-2027. (Europski fond za regionalni razvoj i Kohezijski fond)</a:t>
          </a:r>
          <a:endParaRPr lang="en-US" sz="1900" kern="1200" dirty="0">
            <a:latin typeface="+mj-lt"/>
          </a:endParaRPr>
        </a:p>
      </dsp:txBody>
      <dsp:txXfrm>
        <a:off x="299459" y="1973609"/>
        <a:ext cx="2895293" cy="1796957"/>
      </dsp:txXfrm>
    </dsp:sp>
    <dsp:sp modelId="{F028B60A-F3DA-45DD-8B2C-7A413B7EE421}">
      <dsp:nvSpPr>
        <dsp:cNvPr id="0" name=""/>
        <dsp:cNvSpPr/>
      </dsp:nvSpPr>
      <dsp:spPr>
        <a:xfrm>
          <a:off x="3301211" y="1914725"/>
          <a:ext cx="3013061" cy="1914725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900" b="1" kern="1200" dirty="0">
              <a:latin typeface="+mj-lt"/>
            </a:rPr>
            <a:t>Operativni program Učinkoviti ljudski potencijali 2021.– 2027. (Europski socijalni fond +)</a:t>
          </a:r>
          <a:endParaRPr lang="en-US" sz="1900" kern="1200" dirty="0">
            <a:latin typeface="+mj-lt"/>
          </a:endParaRPr>
        </a:p>
      </dsp:txBody>
      <dsp:txXfrm>
        <a:off x="3360095" y="1973609"/>
        <a:ext cx="2895293" cy="1796957"/>
      </dsp:txXfrm>
    </dsp:sp>
    <dsp:sp modelId="{91998E8C-3CF4-4AA5-B282-CF91E4606DAB}">
      <dsp:nvSpPr>
        <dsp:cNvPr id="0" name=""/>
        <dsp:cNvSpPr/>
      </dsp:nvSpPr>
      <dsp:spPr>
        <a:xfrm>
          <a:off x="6361848" y="1914725"/>
          <a:ext cx="3013061" cy="1914725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900" b="1" kern="1200" dirty="0">
              <a:latin typeface="+mj-lt"/>
            </a:rPr>
            <a:t>Integrirani teritorijalni program 2021. – 2027. (Europski fond za regionalni razvoj, Kohezijski fond te Fond za pravednu tranziciju)</a:t>
          </a:r>
          <a:endParaRPr lang="en-US" sz="1900" kern="1200" dirty="0">
            <a:latin typeface="+mj-lt"/>
          </a:endParaRPr>
        </a:p>
      </dsp:txBody>
      <dsp:txXfrm>
        <a:off x="6420732" y="1973609"/>
        <a:ext cx="2895293" cy="179695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3BD54F-B347-4340-A6A8-5F667C6604E2}">
      <dsp:nvSpPr>
        <dsp:cNvPr id="0" name=""/>
        <dsp:cNvSpPr/>
      </dsp:nvSpPr>
      <dsp:spPr>
        <a:xfrm rot="3278625">
          <a:off x="1843180" y="3470902"/>
          <a:ext cx="961745" cy="55810"/>
        </a:xfrm>
        <a:custGeom>
          <a:avLst/>
          <a:gdLst/>
          <a:ahLst/>
          <a:cxnLst/>
          <a:rect l="0" t="0" r="0" b="0"/>
          <a:pathLst>
            <a:path>
              <a:moveTo>
                <a:pt x="0" y="27905"/>
              </a:moveTo>
              <a:lnTo>
                <a:pt x="961745" y="2790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741A4F-9297-3841-AE2F-B4B8739C8A55}">
      <dsp:nvSpPr>
        <dsp:cNvPr id="0" name=""/>
        <dsp:cNvSpPr/>
      </dsp:nvSpPr>
      <dsp:spPr>
        <a:xfrm rot="1308292">
          <a:off x="2218361" y="2791103"/>
          <a:ext cx="615030" cy="55810"/>
        </a:xfrm>
        <a:custGeom>
          <a:avLst/>
          <a:gdLst/>
          <a:ahLst/>
          <a:cxnLst/>
          <a:rect l="0" t="0" r="0" b="0"/>
          <a:pathLst>
            <a:path>
              <a:moveTo>
                <a:pt x="0" y="27905"/>
              </a:moveTo>
              <a:lnTo>
                <a:pt x="615030" y="2790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03580E-F0EE-BA44-9CA3-55834DB49599}">
      <dsp:nvSpPr>
        <dsp:cNvPr id="0" name=""/>
        <dsp:cNvSpPr/>
      </dsp:nvSpPr>
      <dsp:spPr>
        <a:xfrm rot="20291708">
          <a:off x="2218361" y="2026710"/>
          <a:ext cx="615030" cy="55810"/>
        </a:xfrm>
        <a:custGeom>
          <a:avLst/>
          <a:gdLst/>
          <a:ahLst/>
          <a:cxnLst/>
          <a:rect l="0" t="0" r="0" b="0"/>
          <a:pathLst>
            <a:path>
              <a:moveTo>
                <a:pt x="0" y="27905"/>
              </a:moveTo>
              <a:lnTo>
                <a:pt x="615030" y="2790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D133C6-58B3-0340-97DC-242791BA5086}">
      <dsp:nvSpPr>
        <dsp:cNvPr id="0" name=""/>
        <dsp:cNvSpPr/>
      </dsp:nvSpPr>
      <dsp:spPr>
        <a:xfrm rot="17925686">
          <a:off x="1713157" y="1358868"/>
          <a:ext cx="867477" cy="55810"/>
        </a:xfrm>
        <a:custGeom>
          <a:avLst/>
          <a:gdLst/>
          <a:ahLst/>
          <a:cxnLst/>
          <a:rect l="0" t="0" r="0" b="0"/>
          <a:pathLst>
            <a:path>
              <a:moveTo>
                <a:pt x="0" y="27905"/>
              </a:moveTo>
              <a:lnTo>
                <a:pt x="867477" y="2790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BBC2E2-4DF1-474F-B657-64AECBDC8DF2}">
      <dsp:nvSpPr>
        <dsp:cNvPr id="0" name=""/>
        <dsp:cNvSpPr/>
      </dsp:nvSpPr>
      <dsp:spPr>
        <a:xfrm>
          <a:off x="587309" y="1479940"/>
          <a:ext cx="1913743" cy="1913743"/>
        </a:xfrm>
        <a:prstGeom prst="ellipse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BA7AFE4-9AF9-5048-8AF8-4A2A5B970DC4}">
      <dsp:nvSpPr>
        <dsp:cNvPr id="0" name=""/>
        <dsp:cNvSpPr/>
      </dsp:nvSpPr>
      <dsp:spPr>
        <a:xfrm>
          <a:off x="2077673" y="1300"/>
          <a:ext cx="1071328" cy="1071328"/>
        </a:xfrm>
        <a:prstGeom prst="ellipse">
          <a:avLst/>
        </a:prstGeom>
        <a:solidFill>
          <a:schemeClr val="accent1">
            <a:shade val="80000"/>
            <a:hueOff val="76561"/>
            <a:satOff val="-1098"/>
            <a:lumOff val="6404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S3</a:t>
          </a:r>
        </a:p>
      </dsp:txBody>
      <dsp:txXfrm>
        <a:off x="2234565" y="158192"/>
        <a:ext cx="757544" cy="757544"/>
      </dsp:txXfrm>
    </dsp:sp>
    <dsp:sp modelId="{A25795FD-422F-4F49-B616-1FDCCC94C1CB}">
      <dsp:nvSpPr>
        <dsp:cNvPr id="0" name=""/>
        <dsp:cNvSpPr/>
      </dsp:nvSpPr>
      <dsp:spPr>
        <a:xfrm>
          <a:off x="3256134" y="1300"/>
          <a:ext cx="1606992" cy="10713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 err="1">
              <a:latin typeface="+mj-lt"/>
            </a:rPr>
            <a:t>Pametna</a:t>
          </a:r>
          <a:r>
            <a:rPr lang="en-US" sz="1800" kern="1200" dirty="0">
              <a:latin typeface="+mj-lt"/>
            </a:rPr>
            <a:t> </a:t>
          </a:r>
          <a:r>
            <a:rPr lang="en-US" sz="1800" kern="1200" dirty="0" err="1">
              <a:latin typeface="+mj-lt"/>
            </a:rPr>
            <a:t>specijalizacija</a:t>
          </a:r>
          <a:endParaRPr lang="en-US" sz="1800" kern="1200" dirty="0">
            <a:latin typeface="+mj-lt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 err="1">
              <a:latin typeface="+mj-lt"/>
            </a:rPr>
            <a:t>Industrijska</a:t>
          </a:r>
          <a:r>
            <a:rPr lang="en-US" sz="1800" kern="1200" dirty="0">
              <a:latin typeface="+mj-lt"/>
            </a:rPr>
            <a:t> </a:t>
          </a:r>
          <a:r>
            <a:rPr lang="en-US" sz="1800" kern="1200" dirty="0" err="1">
              <a:latin typeface="+mj-lt"/>
            </a:rPr>
            <a:t>tranzicija</a:t>
          </a:r>
          <a:r>
            <a:rPr lang="en-US" sz="1800" kern="1200" dirty="0">
              <a:latin typeface="+mj-lt"/>
            </a:rPr>
            <a:t> </a:t>
          </a:r>
          <a:r>
            <a:rPr lang="en-US" sz="1800" kern="1200" dirty="0" err="1">
              <a:latin typeface="+mj-lt"/>
            </a:rPr>
            <a:t>regija</a:t>
          </a:r>
          <a:endParaRPr lang="en-US" sz="1800" kern="1200" dirty="0">
            <a:latin typeface="+mj-lt"/>
          </a:endParaRPr>
        </a:p>
      </dsp:txBody>
      <dsp:txXfrm>
        <a:off x="3256134" y="1300"/>
        <a:ext cx="1606992" cy="1071328"/>
      </dsp:txXfrm>
    </dsp:sp>
    <dsp:sp modelId="{2E704266-1DA6-A846-9C69-E35ADFD22976}">
      <dsp:nvSpPr>
        <dsp:cNvPr id="0" name=""/>
        <dsp:cNvSpPr/>
      </dsp:nvSpPr>
      <dsp:spPr>
        <a:xfrm>
          <a:off x="2773066" y="1205755"/>
          <a:ext cx="1071328" cy="1071328"/>
        </a:xfrm>
        <a:prstGeom prst="ellipse">
          <a:avLst/>
        </a:prstGeom>
        <a:solidFill>
          <a:schemeClr val="accent1">
            <a:shade val="80000"/>
            <a:hueOff val="153123"/>
            <a:satOff val="-2196"/>
            <a:lumOff val="12807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 err="1"/>
            <a:t>Potpo</a:t>
          </a:r>
          <a:r>
            <a:rPr lang="en-US" sz="1500" kern="1200" dirty="0"/>
            <a:t> </a:t>
          </a:r>
          <a:r>
            <a:rPr lang="en-US" sz="1500" kern="1200" dirty="0" err="1"/>
            <a:t>mognuta</a:t>
          </a:r>
          <a:endParaRPr lang="en-US" sz="1500" kern="1200" dirty="0"/>
        </a:p>
      </dsp:txBody>
      <dsp:txXfrm>
        <a:off x="2929958" y="1362647"/>
        <a:ext cx="757544" cy="757544"/>
      </dsp:txXfrm>
    </dsp:sp>
    <dsp:sp modelId="{D66D89C0-3437-C948-AB6D-96590A6D2999}">
      <dsp:nvSpPr>
        <dsp:cNvPr id="0" name=""/>
        <dsp:cNvSpPr/>
      </dsp:nvSpPr>
      <dsp:spPr>
        <a:xfrm>
          <a:off x="3951527" y="1205755"/>
          <a:ext cx="1606992" cy="10713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 err="1">
              <a:latin typeface="+mj-lt"/>
            </a:rPr>
            <a:t>Područja</a:t>
          </a:r>
          <a:r>
            <a:rPr lang="en-US" sz="1800" kern="1200" dirty="0">
              <a:latin typeface="+mj-lt"/>
            </a:rPr>
            <a:t> s </a:t>
          </a:r>
          <a:r>
            <a:rPr lang="en-US" sz="1800" kern="1200" dirty="0" err="1">
              <a:latin typeface="+mj-lt"/>
            </a:rPr>
            <a:t>razvojnim</a:t>
          </a:r>
          <a:r>
            <a:rPr lang="en-US" sz="1800" kern="1200" dirty="0">
              <a:latin typeface="+mj-lt"/>
            </a:rPr>
            <a:t> </a:t>
          </a:r>
          <a:r>
            <a:rPr lang="en-US" sz="1800" kern="1200" dirty="0" err="1">
              <a:latin typeface="+mj-lt"/>
            </a:rPr>
            <a:t>posebnostima</a:t>
          </a:r>
          <a:endParaRPr lang="en-US" sz="1800" kern="1200" dirty="0">
            <a:latin typeface="+mj-lt"/>
          </a:endParaRPr>
        </a:p>
      </dsp:txBody>
      <dsp:txXfrm>
        <a:off x="3951527" y="1205755"/>
        <a:ext cx="1606992" cy="1071328"/>
      </dsp:txXfrm>
    </dsp:sp>
    <dsp:sp modelId="{B1E753B8-6F6D-A246-B475-A39E16A1BDD8}">
      <dsp:nvSpPr>
        <dsp:cNvPr id="0" name=""/>
        <dsp:cNvSpPr/>
      </dsp:nvSpPr>
      <dsp:spPr>
        <a:xfrm>
          <a:off x="2773066" y="2596540"/>
          <a:ext cx="1071328" cy="1071328"/>
        </a:xfrm>
        <a:prstGeom prst="ellipse">
          <a:avLst/>
        </a:prstGeom>
        <a:solidFill>
          <a:schemeClr val="accent1">
            <a:shade val="80000"/>
            <a:hueOff val="229684"/>
            <a:satOff val="-3294"/>
            <a:lumOff val="19211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 err="1"/>
            <a:t>Otoci</a:t>
          </a:r>
          <a:endParaRPr lang="en-US" sz="1500" kern="1200" dirty="0"/>
        </a:p>
      </dsp:txBody>
      <dsp:txXfrm>
        <a:off x="2929958" y="2753432"/>
        <a:ext cx="757544" cy="757544"/>
      </dsp:txXfrm>
    </dsp:sp>
    <dsp:sp modelId="{79CCA3B9-66D5-EA46-A1FA-0FDFD0F8D44B}">
      <dsp:nvSpPr>
        <dsp:cNvPr id="0" name=""/>
        <dsp:cNvSpPr/>
      </dsp:nvSpPr>
      <dsp:spPr>
        <a:xfrm>
          <a:off x="3951527" y="2596540"/>
          <a:ext cx="1606992" cy="10713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 err="1">
              <a:latin typeface="+mj-lt"/>
            </a:rPr>
            <a:t>Pametni</a:t>
          </a:r>
          <a:r>
            <a:rPr lang="en-US" sz="1800" kern="1200" dirty="0">
              <a:latin typeface="+mj-lt"/>
            </a:rPr>
            <a:t> </a:t>
          </a:r>
          <a:r>
            <a:rPr lang="en-US" sz="1800" kern="1200" dirty="0" err="1">
              <a:latin typeface="+mj-lt"/>
            </a:rPr>
            <a:t>otoci</a:t>
          </a:r>
          <a:endParaRPr lang="en-US" sz="1800" kern="1200" dirty="0">
            <a:latin typeface="+mj-lt"/>
          </a:endParaRPr>
        </a:p>
      </dsp:txBody>
      <dsp:txXfrm>
        <a:off x="3951527" y="2596540"/>
        <a:ext cx="1606992" cy="1071328"/>
      </dsp:txXfrm>
    </dsp:sp>
    <dsp:sp modelId="{FF45A9D7-84C6-C847-9B86-639539A76B88}">
      <dsp:nvSpPr>
        <dsp:cNvPr id="0" name=""/>
        <dsp:cNvSpPr/>
      </dsp:nvSpPr>
      <dsp:spPr>
        <a:xfrm>
          <a:off x="2376616" y="3792200"/>
          <a:ext cx="1071328" cy="1071328"/>
        </a:xfrm>
        <a:prstGeom prst="ellipse">
          <a:avLst/>
        </a:prstGeom>
        <a:solidFill>
          <a:schemeClr val="accent1">
            <a:shade val="80000"/>
            <a:hueOff val="306246"/>
            <a:satOff val="-4392"/>
            <a:lumOff val="25615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 err="1"/>
            <a:t>Gradovi</a:t>
          </a:r>
          <a:endParaRPr lang="en-US" sz="1500" kern="1200" dirty="0"/>
        </a:p>
      </dsp:txBody>
      <dsp:txXfrm>
        <a:off x="2533508" y="3949092"/>
        <a:ext cx="757544" cy="757544"/>
      </dsp:txXfrm>
    </dsp:sp>
    <dsp:sp modelId="{F5EAC501-B3D2-F845-8656-8FEC54886DFF}">
      <dsp:nvSpPr>
        <dsp:cNvPr id="0" name=""/>
        <dsp:cNvSpPr/>
      </dsp:nvSpPr>
      <dsp:spPr>
        <a:xfrm>
          <a:off x="3555077" y="3792200"/>
          <a:ext cx="1606992" cy="10713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 err="1">
              <a:latin typeface="+mj-lt"/>
            </a:rPr>
            <a:t>Urbani</a:t>
          </a:r>
          <a:r>
            <a:rPr lang="en-US" sz="1800" kern="1200" dirty="0">
              <a:latin typeface="+mj-lt"/>
            </a:rPr>
            <a:t> </a:t>
          </a:r>
          <a:r>
            <a:rPr lang="en-US" sz="1800" kern="1200" dirty="0" err="1">
              <a:latin typeface="+mj-lt"/>
            </a:rPr>
            <a:t>razvoj</a:t>
          </a:r>
          <a:endParaRPr lang="en-US" sz="1800" kern="1200" dirty="0">
            <a:latin typeface="+mj-lt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>
              <a:latin typeface="+mj-lt"/>
            </a:rPr>
            <a:t>ITU</a:t>
          </a:r>
          <a:r>
            <a:rPr lang="hr-HR" sz="1800" kern="1200" dirty="0">
              <a:latin typeface="+mj-lt"/>
            </a:rPr>
            <a:t> </a:t>
          </a:r>
          <a:r>
            <a:rPr lang="hr-HR" sz="1800" b="1" kern="1200" dirty="0">
              <a:latin typeface="+mj-lt"/>
            </a:rPr>
            <a:t>(obligatorno 8% ERDF)</a:t>
          </a:r>
          <a:endParaRPr lang="en-US" sz="1800" b="1" kern="1200" dirty="0">
            <a:latin typeface="+mj-lt"/>
          </a:endParaRPr>
        </a:p>
      </dsp:txBody>
      <dsp:txXfrm>
        <a:off x="3555077" y="3792200"/>
        <a:ext cx="1606992" cy="107132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AE8FE7-FD0E-314D-BDBD-0D87AC5D8B7C}">
      <dsp:nvSpPr>
        <dsp:cNvPr id="0" name=""/>
        <dsp:cNvSpPr/>
      </dsp:nvSpPr>
      <dsp:spPr>
        <a:xfrm>
          <a:off x="2673399" y="1396510"/>
          <a:ext cx="1715012" cy="1715012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D9BF8FAA-EA3B-B842-9A98-B762FC77D103}">
      <dsp:nvSpPr>
        <dsp:cNvPr id="0" name=""/>
        <dsp:cNvSpPr/>
      </dsp:nvSpPr>
      <dsp:spPr>
        <a:xfrm>
          <a:off x="2536198" y="0"/>
          <a:ext cx="1989415" cy="1151508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1. </a:t>
          </a:r>
          <a:r>
            <a:rPr lang="en-US" sz="3200" kern="1200" dirty="0" err="1"/>
            <a:t>Pametna</a:t>
          </a:r>
          <a:endParaRPr lang="en-US" sz="3200" kern="1200" dirty="0"/>
        </a:p>
      </dsp:txBody>
      <dsp:txXfrm>
        <a:off x="2536198" y="0"/>
        <a:ext cx="1989415" cy="1151508"/>
      </dsp:txXfrm>
    </dsp:sp>
    <dsp:sp modelId="{EC2D06CB-7AF7-0543-ABA9-8A9AE7BD81BF}">
      <dsp:nvSpPr>
        <dsp:cNvPr id="0" name=""/>
        <dsp:cNvSpPr/>
      </dsp:nvSpPr>
      <dsp:spPr>
        <a:xfrm>
          <a:off x="3325790" y="1870344"/>
          <a:ext cx="1715012" cy="1715012"/>
        </a:xfrm>
        <a:prstGeom prst="ellipse">
          <a:avLst/>
        </a:prstGeom>
        <a:solidFill>
          <a:schemeClr val="accent5">
            <a:alpha val="50000"/>
            <a:hueOff val="-2483469"/>
            <a:satOff val="9953"/>
            <a:lumOff val="215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F30CA101-2517-E14C-ABA3-C39D288905D8}">
      <dsp:nvSpPr>
        <dsp:cNvPr id="0" name=""/>
        <dsp:cNvSpPr/>
      </dsp:nvSpPr>
      <dsp:spPr>
        <a:xfrm>
          <a:off x="5177318" y="1519011"/>
          <a:ext cx="1783613" cy="1249509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2. </a:t>
          </a:r>
          <a:r>
            <a:rPr lang="en-US" sz="3200" kern="1200" dirty="0" err="1"/>
            <a:t>Zelena</a:t>
          </a:r>
          <a:endParaRPr lang="en-US" sz="3200" kern="1200" dirty="0"/>
        </a:p>
      </dsp:txBody>
      <dsp:txXfrm>
        <a:off x="5177318" y="1519011"/>
        <a:ext cx="1783613" cy="1249509"/>
      </dsp:txXfrm>
    </dsp:sp>
    <dsp:sp modelId="{F1F8BB3D-0912-0242-82A7-562321984A5B}">
      <dsp:nvSpPr>
        <dsp:cNvPr id="0" name=""/>
        <dsp:cNvSpPr/>
      </dsp:nvSpPr>
      <dsp:spPr>
        <a:xfrm>
          <a:off x="3076770" y="2637689"/>
          <a:ext cx="1715012" cy="1715012"/>
        </a:xfrm>
        <a:prstGeom prst="ellipse">
          <a:avLst/>
        </a:prstGeom>
        <a:solidFill>
          <a:schemeClr val="accent5">
            <a:alpha val="50000"/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CDF338C1-B21B-0148-9B83-B3CDB96BA483}">
      <dsp:nvSpPr>
        <dsp:cNvPr id="0" name=""/>
        <dsp:cNvSpPr/>
      </dsp:nvSpPr>
      <dsp:spPr>
        <a:xfrm>
          <a:off x="4902916" y="3650527"/>
          <a:ext cx="1783613" cy="1249509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3. </a:t>
          </a:r>
          <a:r>
            <a:rPr lang="en-US" sz="3200" kern="1200" dirty="0" err="1"/>
            <a:t>Povezana</a:t>
          </a:r>
          <a:endParaRPr lang="en-US" sz="3200" kern="1200" dirty="0"/>
        </a:p>
      </dsp:txBody>
      <dsp:txXfrm>
        <a:off x="4902916" y="3650527"/>
        <a:ext cx="1783613" cy="1249509"/>
      </dsp:txXfrm>
    </dsp:sp>
    <dsp:sp modelId="{6E7CF1B8-FF02-1440-B4C1-D353C2BF12E4}">
      <dsp:nvSpPr>
        <dsp:cNvPr id="0" name=""/>
        <dsp:cNvSpPr/>
      </dsp:nvSpPr>
      <dsp:spPr>
        <a:xfrm>
          <a:off x="2270028" y="2637689"/>
          <a:ext cx="1715012" cy="1715012"/>
        </a:xfrm>
        <a:prstGeom prst="ellipse">
          <a:avLst/>
        </a:prstGeom>
        <a:solidFill>
          <a:schemeClr val="accent5">
            <a:alpha val="50000"/>
            <a:hueOff val="-7450407"/>
            <a:satOff val="29858"/>
            <a:lumOff val="647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C2ADA940-DCE8-C940-8E97-77F1C1ABDFB3}">
      <dsp:nvSpPr>
        <dsp:cNvPr id="0" name=""/>
        <dsp:cNvSpPr/>
      </dsp:nvSpPr>
      <dsp:spPr>
        <a:xfrm>
          <a:off x="375282" y="3650527"/>
          <a:ext cx="1783613" cy="1249509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4. </a:t>
          </a:r>
          <a:r>
            <a:rPr lang="en-US" sz="3200" kern="1200" dirty="0" err="1"/>
            <a:t>Solidarna</a:t>
          </a:r>
          <a:endParaRPr lang="en-US" sz="3200" kern="1200" dirty="0"/>
        </a:p>
      </dsp:txBody>
      <dsp:txXfrm>
        <a:off x="375282" y="3650527"/>
        <a:ext cx="1783613" cy="1249509"/>
      </dsp:txXfrm>
    </dsp:sp>
    <dsp:sp modelId="{3866ACD4-5A12-9540-95A5-8AA9AB8EC73A}">
      <dsp:nvSpPr>
        <dsp:cNvPr id="0" name=""/>
        <dsp:cNvSpPr/>
      </dsp:nvSpPr>
      <dsp:spPr>
        <a:xfrm>
          <a:off x="2021008" y="1870344"/>
          <a:ext cx="1715012" cy="1715012"/>
        </a:xfrm>
        <a:prstGeom prst="ellipse">
          <a:avLst/>
        </a:prstGeom>
        <a:solidFill>
          <a:schemeClr val="accent5">
            <a:alpha val="50000"/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3A2E98EF-FE00-B245-9FDC-20A80D3185FB}">
      <dsp:nvSpPr>
        <dsp:cNvPr id="0" name=""/>
        <dsp:cNvSpPr/>
      </dsp:nvSpPr>
      <dsp:spPr>
        <a:xfrm>
          <a:off x="100880" y="1519011"/>
          <a:ext cx="1783613" cy="1249509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5. EU </a:t>
          </a:r>
          <a:r>
            <a:rPr lang="en-US" sz="3200" kern="1200" dirty="0" err="1"/>
            <a:t>bliže</a:t>
          </a:r>
          <a:r>
            <a:rPr lang="en-US" sz="3200" kern="1200" dirty="0"/>
            <a:t> </a:t>
          </a:r>
          <a:r>
            <a:rPr lang="en-US" sz="3200" kern="1200" dirty="0" err="1"/>
            <a:t>građanima</a:t>
          </a:r>
          <a:endParaRPr lang="en-US" sz="3200" kern="1200" dirty="0"/>
        </a:p>
      </dsp:txBody>
      <dsp:txXfrm>
        <a:off x="100880" y="1519011"/>
        <a:ext cx="1783613" cy="12495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RandomtoResultProcess">
  <dgm:title val=""/>
  <dgm:desc val=""/>
  <dgm:catLst>
    <dgm:cat type="process" pri="127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Name0">
    <dgm:varLst>
      <dgm:dir/>
      <dgm:animOne val="branch"/>
      <dgm:animLvl val="lvl"/>
    </dgm:varLst>
    <dgm:choose name="Name1">
      <dgm:if name="Name2" func="var" arg="dir" op="equ" val="norm">
        <dgm:alg type="lin">
          <dgm:param type="fallback" val="2D"/>
          <dgm:param type="nodeVertAlign" val="t"/>
        </dgm:alg>
      </dgm:if>
      <dgm:else name="Name3">
        <dgm:alg type="lin">
          <dgm:param type="fallback" val="2D"/>
          <dgm:param type="nodeVertAlign" val="t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userH" refType="h" fact="2"/>
      <dgm:constr type="w" for="ch" forName="chaos" refType="userH" fact="0.681"/>
      <dgm:constr type="h" for="ch" forName="chaos" refType="userH"/>
      <dgm:constr type="w" for="ch" forName="middle" refType="userH" fact="0.6"/>
      <dgm:constr type="h" for="ch" forName="middle" refType="userH"/>
      <dgm:constr type="w" for="ch" forName="last" refType="userH" fact="0.6"/>
      <dgm:constr type="h" for="ch" forName="last" refType="userH"/>
      <dgm:constr type="w" for="ch" forName="chevronComposite1" refType="userH" fact="0.22"/>
      <dgm:constr type="h" for="ch" forName="chevronComposite1" refType="userH" fact="0.52"/>
      <dgm:constr type="w" for="ch" forName="chevronComposite2" refType="userH" fact="0.22"/>
      <dgm:constr type="h" for="ch" forName="chevronComposite2" refType="userH" fact="0.52"/>
      <dgm:constr type="w" for="ch" forName="overlap" refType="userH" fact="-0.04"/>
      <dgm:constr type="h" for="ch" forName="overlap" refType="userH" fact="0.06"/>
      <dgm:constr type="primFontSz" for="des" forName="parTx1" op="equ" val="65"/>
      <dgm:constr type="primFontSz" for="des" forName="parTxMid" refType="primFontSz" refFor="des" refForName="parTx1" op="equ"/>
      <dgm:constr type="primFontSz" for="des" forName="circleTx" refType="primFontSz" refFor="des" refForName="parTx1" op="equ"/>
      <dgm:constr type="primFontSz" for="des" forName="desTx1" op="equ" val="65"/>
      <dgm:constr type="primFontSz" for="des" forName="desTxMid" refType="primFontSz" refFor="des" refForName="desTx1" op="equ"/>
      <dgm:constr type="primFontSz" for="des" forName="desTxN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chaos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parTx1" refType="w" fact="0.5"/>
              <dgm:constr type="t" for="ch" forName="parTx1" refType="w" fact="0.32"/>
              <dgm:constr type="w" for="ch" forName="parTx1" refType="w" fact="0.88"/>
              <dgm:constr type="h" for="ch" forName="parTx1" refType="w" fact="0.29"/>
              <dgm:constr type="ctrX" for="ch" forName="desTx1" refType="w" fact="0.5"/>
              <dgm:constr type="b" for="ch" forName="desTx1" refType="h"/>
              <dgm:constr type="w" for="ch" forName="desTx1" refType="w" fact="0.88"/>
              <dgm:constr type="h" for="ch" forName="desTx1" refType="h" fact="0.37"/>
              <dgm:constr type="l" for="ch" forName="c1" refType="w" fact="0.05"/>
              <dgm:constr type="t" for="ch" forName="c1" refType="w" fact="0.23"/>
              <dgm:constr type="w" for="ch" forName="c1" refType="w" fact="0.07"/>
              <dgm:constr type="h" for="ch" forName="c1" refType="w" refFor="ch" refForName="c1"/>
              <dgm:constr type="l" for="ch" forName="c2" refType="w" fact="0.1"/>
              <dgm:constr type="t" for="ch" forName="c2" refType="w" fact="0.13"/>
              <dgm:constr type="w" for="ch" forName="c2" refType="w" fact="0.07"/>
              <dgm:constr type="h" for="ch" forName="c2" refType="w" refFor="ch" refForName="c2"/>
              <dgm:constr type="l" for="ch" forName="c3" refType="w" fact="0.22"/>
              <dgm:constr type="t" for="ch" forName="c3" refType="w" fact="0.15"/>
              <dgm:constr type="w" for="ch" forName="c3" refType="w" fact="0.11"/>
              <dgm:constr type="h" for="ch" forName="c3" refType="w" refFor="ch" refForName="c3"/>
              <dgm:constr type="l" for="ch" forName="c4" refType="w" fact="0.32"/>
              <dgm:constr type="t" for="ch" forName="c4" refType="w" fact="0.04"/>
              <dgm:constr type="w" for="ch" forName="c4" refType="w" fact="0.07"/>
              <dgm:constr type="h" for="ch" forName="c4" refType="w" refFor="ch" refForName="c4"/>
              <dgm:constr type="l" for="ch" forName="c5" refType="w" fact="0.45"/>
              <dgm:constr type="t" for="ch" forName="c5" refType="w" fact="0"/>
              <dgm:constr type="w" for="ch" forName="c5" refType="w" fact="0.07"/>
              <dgm:constr type="h" for="ch" forName="c5" refType="w" refFor="ch" refForName="c5"/>
              <dgm:constr type="l" for="ch" forName="c6" refType="w" fact="0.61"/>
              <dgm:constr type="t" for="ch" forName="c6" refType="w" fact="0.07"/>
              <dgm:constr type="w" for="ch" forName="c6" refType="w" fact="0.07"/>
              <dgm:constr type="h" for="ch" forName="c6" refType="w" refFor="ch" refForName="c6"/>
              <dgm:constr type="l" for="ch" forName="c7" refType="w" fact="0.71"/>
              <dgm:constr type="t" for="ch" forName="c7" refType="w" fact="0.12"/>
              <dgm:constr type="w" for="ch" forName="c7" refType="w" fact="0.11"/>
              <dgm:constr type="h" for="ch" forName="c7" refType="w" refFor="ch" refForName="c7"/>
              <dgm:constr type="l" for="ch" forName="c8" refType="w" fact="0.85"/>
              <dgm:constr type="t" for="ch" forName="c8" refType="w" fact="0.23"/>
              <dgm:constr type="w" for="ch" forName="c8" refType="w" fact="0.07"/>
              <dgm:constr type="h" for="ch" forName="c8" refType="w" refFor="ch" refForName="c8"/>
              <dgm:constr type="l" for="ch" forName="c9" refType="w" fact="0.91"/>
              <dgm:constr type="t" for="ch" forName="c9" refType="w" fact="0.34"/>
              <dgm:constr type="w" for="ch" forName="c9" refType="w" fact="0.07"/>
              <dgm:constr type="h" for="ch" forName="c9" refType="w" refFor="ch" refForName="c9"/>
              <dgm:constr type="l" for="ch" forName="c10" refType="w" fact="0.39"/>
              <dgm:constr type="t" for="ch" forName="c10" refType="w" fact="0.13"/>
              <dgm:constr type="w" for="ch" forName="c10" refType="w" fact="0.18"/>
              <dgm:constr type="h" for="ch" forName="c10" refType="w" refFor="ch" refForName="c10"/>
              <dgm:constr type="l" for="ch" forName="c11" refType="w" fact="0"/>
              <dgm:constr type="t" for="ch" forName="c11" refType="w" fact="0.51"/>
              <dgm:constr type="w" for="ch" forName="c11" refType="w" fact="0.07"/>
              <dgm:constr type="h" for="ch" forName="c11" refType="w" refFor="ch" refForName="c11"/>
              <dgm:constr type="l" for="ch" forName="c12" refType="w" fact="0.06"/>
              <dgm:constr type="t" for="ch" forName="c12" refType="w" fact="0.6"/>
              <dgm:constr type="w" for="ch" forName="c12" refType="w" fact="0.11"/>
              <dgm:constr type="h" for="ch" forName="c12" refType="w" refFor="ch" refForName="c12"/>
              <dgm:constr type="l" for="ch" forName="c13" refType="w" fact="0.21"/>
              <dgm:constr type="t" for="ch" forName="c13" refType="w" fact="0.68"/>
              <dgm:constr type="w" for="ch" forName="c13" refType="w" fact="0.16"/>
              <dgm:constr type="h" for="ch" forName="c13" refType="w" refFor="ch" refForName="c13"/>
              <dgm:constr type="l" for="ch" forName="c14" refType="w" fact="0.42"/>
              <dgm:constr type="t" for="ch" forName="c14" refType="w" fact="0.81"/>
              <dgm:constr type="w" for="ch" forName="c14" refType="w" fact="0.07"/>
              <dgm:constr type="h" for="ch" forName="c14" refType="w" refFor="ch" refForName="c14"/>
              <dgm:constr type="l" for="ch" forName="c15" refType="w" fact="0.46"/>
              <dgm:constr type="t" for="ch" forName="c15" refType="w" fact="0.68"/>
              <dgm:constr type="w" for="ch" forName="c15" refType="w" fact="0.11"/>
              <dgm:constr type="h" for="ch" forName="c15" refType="w" refFor="ch" refForName="c15"/>
              <dgm:constr type="l" for="ch" forName="c16" refType="w" fact="0.56"/>
              <dgm:constr type="t" for="ch" forName="c16" refType="w" fact="0.82"/>
              <dgm:constr type="w" for="ch" forName="c16" refType="w" fact="0.07"/>
              <dgm:constr type="h" for="ch" forName="c16" refType="w" refFor="ch" refForName="c16"/>
              <dgm:constr type="l" for="ch" forName="c17" refType="w" fact="0.65"/>
              <dgm:constr type="t" for="ch" forName="c17" refType="w" fact="0.66"/>
              <dgm:constr type="w" for="ch" forName="c17" refType="w" fact="0.16"/>
              <dgm:constr type="h" for="ch" forName="c17" refType="w" refFor="ch" refForName="c17"/>
              <dgm:constr type="l" for="ch" forName="c18" refType="w" fact="0.87"/>
              <dgm:constr type="t" for="ch" forName="c18" refType="w" fact="0.62"/>
              <dgm:constr type="w" for="ch" forName="c18" refType="w" fact="0.11"/>
              <dgm:constr type="h" for="ch" forName="c18" refType="w" refFor="ch" refForName="c18"/>
            </dgm:constrLst>
            <dgm:layoutNode name="parTx1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7">
              <dgm:if name="Name8" axis="ch" ptType="node" func="cnt" op="gte" val="1">
                <dgm:layoutNode name="desTx1" styleLbl="revTx">
                  <dgm:varLst>
                    <dgm:bulletEnabled val="1"/>
                  </dgm:varLst>
                  <dgm:choose name="Name9">
                    <dgm:if name="Name10" axis="ch" ptType="node" func="cnt" op="equ" val="1">
                      <dgm:alg type="tx">
                        <dgm:param type="shpTxLTRAlignCh" val="l"/>
                      </dgm:alg>
                    </dgm:if>
                    <dgm:else name="Name11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2"/>
            </dgm:choose>
            <dgm:layoutNode name="c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9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0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layoutNode>
        </dgm:if>
        <dgm:if name="Name13" axis="self" ptType="node" func="revPos" op="equ" val="1">
          <dgm:layoutNode name="last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circleTx" refType="w" fact="0.5"/>
              <dgm:constr type="t" for="ch" forName="circleTx" refType="w" fact="0.117"/>
              <dgm:constr type="w" for="ch" forName="circleTx" refType="h" refFor="ch" refForName="circleTx"/>
              <dgm:constr type="h" for="ch" forName="circleTx" refType="w" fact="0.85"/>
              <dgm:constr type="l" for="ch" forName="desTxN"/>
              <dgm:constr type="b" for="ch" forName="desTxN" refType="h"/>
              <dgm:constr type="w" for="ch" forName="desTxN" refType="w"/>
              <dgm:constr type="h" for="ch" forName="desTxN" refType="h" fact="0.37"/>
              <dgm:constr type="ctrX" for="ch" forName="spN" refType="w" fact="0.5"/>
              <dgm:constr type="t" for="ch" forName="spN"/>
              <dgm:constr type="w" for="ch" forName="spN" refType="w" fact="0.93"/>
              <dgm:constr type="h" for="ch" forName="spN" refType="h" fact="0.01"/>
            </dgm:constrLst>
            <dgm:layoutNode name="circleTx" styleLbl="node1">
              <dgm:alg type="tx"/>
              <dgm:shape xmlns:r="http://schemas.openxmlformats.org/officeDocument/2006/relationships" type="ellipse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  <dgm:choose name="Name14">
              <dgm:if name="Name15" axis="ch" ptType="node" func="cnt" op="gte" val="1">
                <dgm:layoutNode name="desTxN" styleLbl="revTx">
                  <dgm:varLst>
                    <dgm:bulletEnabled val="1"/>
                  </dgm:varLst>
                  <dgm:choose name="Name16">
                    <dgm:if name="Name17" axis="ch" ptType="node" func="cnt" op="equ" val="1">
                      <dgm:alg type="tx">
                        <dgm:param type="shpTxLTRAlignCh" val="l"/>
                      </dgm:alg>
                    </dgm:if>
                    <dgm:else name="Name18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  <dgm:layoutNode name="spN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if>
        <dgm:else name="Name20">
          <dgm:layoutNode name="middl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l" for="ch" forName="parTxMid"/>
              <dgm:constr type="t" for="ch" forName="parTxMid" refType="w" fact="0.167"/>
              <dgm:constr type="w" for="ch" forName="parTxMid" refType="w"/>
              <dgm:constr type="h" for="ch" forName="parTxMid" refType="w" fact="0.7"/>
              <dgm:constr type="l" for="ch" forName="desTxMid"/>
              <dgm:constr type="b" for="ch" forName="desTxMid" refType="h"/>
              <dgm:constr type="w" for="ch" forName="desTxMid" refType="w"/>
              <dgm:constr type="h" for="ch" forName="desTxMid" refType="h" fact="0.37"/>
              <dgm:constr type="ctrX" for="ch" forName="spMid" refType="w" fact="0.5"/>
              <dgm:constr type="t" for="ch" forName="spMid"/>
              <dgm:constr type="w" for="ch" forName="spMid" refType="w" fact="0.01"/>
              <dgm:constr type="h" for="ch" forName="spMid" refType="h" fact="0.01"/>
            </dgm:constrLst>
            <dgm:layoutNode name="parTxMid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21">
              <dgm:if name="Name22" axis="ch" ptType="node" func="cnt" op="gte" val="1">
                <dgm:layoutNode name="desTxMid" styleLbl="revTx">
                  <dgm:varLst>
                    <dgm:bulletEnabled val="1"/>
                  </dgm:varLst>
                  <dgm:choose name="Name23">
                    <dgm:if name="Name24" axis="ch" ptType="node" func="cnt" op="equ" val="1">
                      <dgm:alg type="tx">
                        <dgm:param type="shpTxLTRAlignCh" val="l"/>
                      </dgm:alg>
                    </dgm:if>
                    <dgm:else name="Name25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26"/>
            </dgm:choose>
            <dgm:layoutNode name="spMid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else>
      </dgm:choose>
      <dgm:forEach name="Name27" axis="followSib" ptType="sibTrans" cnt="1">
        <dgm:layoutNode name="chevronComposite1" styleLbl="alignImgPlace1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chevron1"/>
            <dgm:constr type="t" for="ch" forName="chevron1" refType="h" fact="0.1923"/>
            <dgm:constr type="w" for="ch" forName="chevron1" refType="w"/>
            <dgm:constr type="b" for="ch" forName="chevron1" refType="h"/>
            <dgm:constr type="l" for="ch" forName="spChevron1"/>
            <dgm:constr type="t" for="ch" forName="spChevron1"/>
            <dgm:constr type="w" for="ch" forName="spChevron1" refType="w" fact="0.01"/>
            <dgm:constr type="h" for="ch" forName="spChevron1" refType="h" fact="0.01"/>
          </dgm:constrLst>
          <dgm:layoutNode name="chevron1">
            <dgm:alg type="sp"/>
            <dgm:choose name="Name28">
              <dgm:if name="Name29" func="var" arg="dir" op="equ" val="norm">
                <dgm:shape xmlns:r="http://schemas.openxmlformats.org/officeDocument/2006/relationships" type="chevron" r:blip="">
                  <dgm:adjLst>
                    <dgm:adj idx="1" val="0.6231"/>
                  </dgm:adjLst>
                </dgm:shape>
              </dgm:if>
              <dgm:else name="Name30">
                <dgm:shape xmlns:r="http://schemas.openxmlformats.org/officeDocument/2006/relationships" rot="180" type="chevron" r:blip="">
                  <dgm:adjLst>
                    <dgm:adj idx="1" val="0.6231"/>
                  </dgm:adjLst>
                </dgm:shape>
              </dgm:else>
            </dgm:choose>
            <dgm:presOf/>
          </dgm:layoutNode>
          <dgm:layoutNode name="spChevron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  <dgm:choose name="Name31">
          <dgm:if name="Name32" axis="root ch" ptType="all node" func="cnt" op="equ" val="2">
            <dgm:layoutNode name="overl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chevronComposite2" styleLbl="alignImgPlace1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l" for="ch" forName="chevron2"/>
                <dgm:constr type="t" for="ch" forName="chevron2" refType="h" fact="0.1923"/>
                <dgm:constr type="w" for="ch" forName="chevron2" refType="w"/>
                <dgm:constr type="b" for="ch" forName="chevron2" refType="h"/>
                <dgm:constr type="l" for="ch" forName="spChevron2"/>
                <dgm:constr type="t" for="ch" forName="spChevron2"/>
                <dgm:constr type="w" for="ch" forName="spChevron2" refType="w" fact="0.01"/>
                <dgm:constr type="h" for="ch" forName="spChevron2" refType="h" fact="0.01"/>
              </dgm:constrLst>
              <dgm:layoutNode name="chevron2">
                <dgm:alg type="sp"/>
                <dgm:choose name="Name33">
                  <dgm:if name="Name34" func="var" arg="dir" op="equ" val="norm">
                    <dgm:shape xmlns:r="http://schemas.openxmlformats.org/officeDocument/2006/relationships" type="chevron" r:blip="">
                      <dgm:adjLst>
                        <dgm:adj idx="1" val="0.6231"/>
                      </dgm:adjLst>
                    </dgm:shape>
                  </dgm:if>
                  <dgm:else name="Name35">
                    <dgm:shape xmlns:r="http://schemas.openxmlformats.org/officeDocument/2006/relationships" rot="180" type="chevron" r:blip="">
                      <dgm:adjLst>
                        <dgm:adj idx="1" val="0.6231"/>
                      </dgm:adjLst>
                    </dgm:shape>
                  </dgm:else>
                </dgm:choose>
                <dgm:presOf/>
              </dgm:layoutNode>
              <dgm:layoutNode name="spChevron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layoutNode>
          </dgm:if>
          <dgm:else name="Name36"/>
        </dgm:choos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79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79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C3098F-B334-4733-8CEA-18BBC0311E45}" type="datetimeFigureOut">
              <a:rPr lang="hr-HR" smtClean="0"/>
              <a:t>15.04.2021.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597"/>
            <a:ext cx="5438775" cy="391001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710"/>
            <a:ext cx="2946400" cy="4979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710"/>
            <a:ext cx="2946400" cy="4979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FACCA2-56A8-4AC3-8F47-AF65A615AAA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36357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Latn-RS" dirty="0"/>
              <a:t>Danas ću vam pričati o …. Programiranje, nova </a:t>
            </a:r>
            <a:r>
              <a:rPr lang="sr-Latn-RS" dirty="0" err="1"/>
              <a:t>kohezijska</a:t>
            </a:r>
            <a:r>
              <a:rPr lang="sr-Latn-RS" dirty="0"/>
              <a:t> politika, </a:t>
            </a:r>
            <a:r>
              <a:rPr lang="sr-Latn-RS" dirty="0" err="1"/>
              <a:t>itd</a:t>
            </a:r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r>
              <a:rPr lang="sr-Latn-RS" dirty="0"/>
              <a:t>Nova </a:t>
            </a:r>
            <a:r>
              <a:rPr lang="sr-Latn-RS" dirty="0" err="1"/>
              <a:t>kohezijska</a:t>
            </a:r>
            <a:r>
              <a:rPr lang="sr-Latn-RS" dirty="0"/>
              <a:t> </a:t>
            </a:r>
            <a:r>
              <a:rPr lang="sr-Latn-RS" dirty="0" err="1"/>
              <a:t>poliitika</a:t>
            </a:r>
            <a:r>
              <a:rPr lang="sr-Latn-RS" dirty="0"/>
              <a:t> - </a:t>
            </a:r>
            <a:r>
              <a:rPr lang="sr-Latn-RS" dirty="0" err="1"/>
              <a:t>karakteristie</a:t>
            </a:r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FACCA2-56A8-4AC3-8F47-AF65A615AAAD}" type="slidenum">
              <a:rPr lang="hr-HR" smtClean="0"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83182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>
              <a:spcAft>
                <a:spcPts val="1200"/>
              </a:spcAft>
              <a:buFontTx/>
              <a:buChar char="-"/>
            </a:pPr>
            <a:r>
              <a:rPr lang="hr-HR" sz="1200" dirty="0">
                <a:solidFill>
                  <a:srgbClr val="303D8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Infrastruktura za rani i predškolski odgoj i obrazovanje; za osnovno i sekundarno, tercijarno/visoko te strukovno obrazovanje i osposobljavanje odraslih</a:t>
            </a:r>
          </a:p>
          <a:p>
            <a:pPr lvl="0" algn="just">
              <a:spcAft>
                <a:spcPts val="1200"/>
              </a:spcAft>
              <a:buFontTx/>
              <a:buChar char="-"/>
            </a:pPr>
            <a:r>
              <a:rPr lang="hr-HR" sz="1200" dirty="0">
                <a:solidFill>
                  <a:srgbClr val="303D8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Stambena infrastruktura kao i stambena infrastruktura za migrante, izbjeglice i osobe pod međunarodnom zaštitom ili osobe koje su podnijele zahtjev za međunarodnu zaštitu te ostala socijalna infrastruktura koja doprinosi uključivanju u zajednicu</a:t>
            </a:r>
          </a:p>
          <a:p>
            <a:pPr lvl="0" algn="just">
              <a:spcAft>
                <a:spcPts val="1200"/>
              </a:spcAft>
              <a:buFontTx/>
              <a:buChar char="-"/>
            </a:pPr>
            <a:r>
              <a:rPr lang="hr-HR" sz="1200" dirty="0">
                <a:solidFill>
                  <a:srgbClr val="303D8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Zdravstvena infrastruktura, zdravstvena oprema, pokretna imovina zdravstvenog sustava, digitalizacija u području zdravstvene skrbi</a:t>
            </a:r>
          </a:p>
          <a:p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FACCA2-56A8-4AC3-8F47-AF65A615AAAD}" type="slidenum">
              <a:rPr lang="hr-HR" smtClean="0"/>
              <a:t>16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56974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spcAft>
                <a:spcPts val="1200"/>
              </a:spcAft>
            </a:pPr>
            <a:r>
              <a:rPr lang="hr-HR" sz="1200" dirty="0">
                <a:solidFill>
                  <a:srgbClr val="303D8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 peti cilj politike mogu se odabrati sva područja intervencije od PO1 do PO4 pored onih koji su navedeni pod PO5, te u okviru kojih također prepoznajemo </a:t>
            </a:r>
            <a:r>
              <a:rPr lang="hr-HR" sz="1200" b="1" dirty="0">
                <a:solidFill>
                  <a:srgbClr val="303D8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mogućnosti financiranja iz EFRR-a</a:t>
            </a:r>
            <a:r>
              <a:rPr lang="hr-HR" sz="1200" dirty="0">
                <a:solidFill>
                  <a:srgbClr val="303D8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a ona su sljedeća:</a:t>
            </a:r>
          </a:p>
          <a:p>
            <a:pPr lvl="0" algn="just">
              <a:spcAft>
                <a:spcPts val="1200"/>
              </a:spcAft>
              <a:buFontTx/>
              <a:buChar char="-"/>
            </a:pPr>
            <a:r>
              <a:rPr lang="hr-HR" sz="1200" dirty="0">
                <a:solidFill>
                  <a:srgbClr val="303D8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Zaštita, razvoj i promicanje resursa javnog turizma i povezanih turističkih usluga</a:t>
            </a:r>
          </a:p>
          <a:p>
            <a:pPr lvl="0" algn="just">
              <a:spcAft>
                <a:spcPts val="1200"/>
              </a:spcAft>
              <a:buFontTx/>
              <a:buChar char="-"/>
            </a:pPr>
            <a:r>
              <a:rPr lang="hr-HR" sz="1200" dirty="0">
                <a:solidFill>
                  <a:srgbClr val="303D8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Zaštita, razvoj i promicanje kulturne baštine i kulturnih usluga</a:t>
            </a:r>
          </a:p>
          <a:p>
            <a:pPr lvl="0" algn="just">
              <a:spcAft>
                <a:spcPts val="1200"/>
              </a:spcAft>
              <a:buFontTx/>
              <a:buChar char="-"/>
            </a:pPr>
            <a:r>
              <a:rPr lang="hr-HR" sz="1200" dirty="0">
                <a:solidFill>
                  <a:srgbClr val="303D8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Zaštita, razvoj i promicanje prirodne baštine i ekoturizma</a:t>
            </a:r>
          </a:p>
          <a:p>
            <a:pPr lvl="0" algn="just">
              <a:spcAft>
                <a:spcPts val="1200"/>
              </a:spcAft>
              <a:buFontTx/>
              <a:buChar char="-"/>
            </a:pPr>
            <a:r>
              <a:rPr lang="hr-HR" sz="1200" dirty="0">
                <a:solidFill>
                  <a:srgbClr val="303D8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Fizička obnova i sigurnost javnih prostora</a:t>
            </a:r>
          </a:p>
          <a:p>
            <a:pPr lvl="0" algn="just">
              <a:spcAft>
                <a:spcPts val="1200"/>
              </a:spcAft>
              <a:buFontTx/>
              <a:buChar char="-"/>
            </a:pPr>
            <a:r>
              <a:rPr lang="hr-HR" sz="1200" dirty="0">
                <a:solidFill>
                  <a:srgbClr val="303D8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Inicijative za teritorijalni razvoj uključujući pripremu teritorijalnih strategija</a:t>
            </a:r>
          </a:p>
          <a:p>
            <a:pPr lvl="0" algn="just">
              <a:spcAft>
                <a:spcPts val="1200"/>
              </a:spcAft>
              <a:buFontTx/>
              <a:buChar char="-"/>
            </a:pPr>
            <a:endParaRPr lang="hr-HR" sz="1200" dirty="0">
              <a:solidFill>
                <a:srgbClr val="303D8C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>
              <a:spcAft>
                <a:spcPts val="1200"/>
              </a:spcAft>
              <a:buFontTx/>
              <a:buChar char="-"/>
            </a:pPr>
            <a:endParaRPr lang="hr-HR" sz="1200" dirty="0">
              <a:solidFill>
                <a:srgbClr val="303D8C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/>
            <a:r>
              <a:rPr lang="hr-H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Ostala društvena infrastruktura koja doprinosi regionalnom i lokalnom razvoju</a:t>
            </a:r>
            <a:endParaRPr lang="hr-HR" sz="11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2"/>
            <a:r>
              <a:rPr lang="hr-H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Ostala poslovna infrastruktura koja doprinosi regionalnom i lokalnom razvoju</a:t>
            </a:r>
            <a:endParaRPr lang="hr-HR" sz="11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 algn="just">
              <a:spcAft>
                <a:spcPts val="1200"/>
              </a:spcAft>
              <a:buFontTx/>
              <a:buChar char="-"/>
            </a:pPr>
            <a:endParaRPr lang="hr-HR" sz="1200" dirty="0">
              <a:solidFill>
                <a:srgbClr val="303D8C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FACCA2-56A8-4AC3-8F47-AF65A615AAAD}" type="slidenum">
              <a:rPr lang="hr-HR" smtClean="0"/>
              <a:t>17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712575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sz="1200" u="sng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Ulaganja u okviru EFRR-a</a:t>
            </a:r>
            <a:r>
              <a:rPr lang="hr-HR" sz="1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 Posebna pažnja posvetit će se rješavanju ekoloških i klimatskih izazova, posebno prijelazu na klimatski neutralno gospodarstvo do 2050. godine, iskorištavanju potencijala digitalnih tehnologija u inovacijske svrhe i potpori razvoju funkcionalnih urbanih područja. rješavanju izazova regija i područja u nepovoljnom položaju, posebno ruralnih područja (razvoj projekata kao što su pametna sela) i područja koja pate od ozbiljnih i trajnih prirodnih ili demografskih nedostataka. Načela za odabir urbanih područja u kojima se trebaju provoditi </a:t>
            </a:r>
            <a:r>
              <a:rPr lang="hr-HR" sz="12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integrirana djelovanja za održivi urbani razvoj te okvirni iznosi za ta djelovanja trebala bi se utvrditi u programima u okviru cilja „Ulaganje za radna mjesta i rast” s ciljnom vrijednosti od najmanje 8% sredstava EFRR-a na nacionalnoj razini </a:t>
            </a:r>
          </a:p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04EED-C02F-41A3-8DC9-E2200A0CEC83}" type="slidenum">
              <a:rPr lang="hr-HR" smtClean="0"/>
              <a:t>20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606599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FACCA2-56A8-4AC3-8F47-AF65A615AAAD}" type="slidenum">
              <a:rPr lang="hr-HR" smtClean="0"/>
              <a:t>21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969256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Latn-RS" dirty="0" err="1"/>
              <a:t>Gdje</a:t>
            </a:r>
            <a:r>
              <a:rPr lang="sr-Latn-RS" dirty="0"/>
              <a:t> </a:t>
            </a:r>
            <a:r>
              <a:rPr lang="sr-Latn-RS" dirty="0" err="1"/>
              <a:t>smještamo</a:t>
            </a:r>
            <a:r>
              <a:rPr lang="sr-Latn-RS" dirty="0"/>
              <a:t> programiranje </a:t>
            </a:r>
            <a:r>
              <a:rPr lang="sr-Latn-RS" dirty="0" err="1"/>
              <a:t>Kohezijske</a:t>
            </a:r>
            <a:r>
              <a:rPr lang="sr-Latn-RS" dirty="0"/>
              <a:t> politike u nacionalnom okviru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FACCA2-56A8-4AC3-8F47-AF65A615AAAD}" type="slidenum">
              <a:rPr lang="hr-HR" smtClean="0"/>
              <a:t>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958593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Latn-RS" dirty="0"/>
              <a:t>Generalni pregled fondova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FACCA2-56A8-4AC3-8F47-AF65A615AAAD}" type="slidenum">
              <a:rPr lang="hr-HR" smtClean="0"/>
              <a:t>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622137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Latn-RS" dirty="0"/>
              <a:t>Kako je organizirano programiranje ?</a:t>
            </a:r>
          </a:p>
          <a:p>
            <a:endParaRPr lang="sr-Latn-RS" dirty="0"/>
          </a:p>
          <a:p>
            <a:r>
              <a:rPr lang="sr-Latn-RS" dirty="0"/>
              <a:t>Radne skupine i </a:t>
            </a:r>
            <a:r>
              <a:rPr lang="sr-Latn-RS" dirty="0" err="1"/>
              <a:t>sektoriski</a:t>
            </a:r>
            <a:r>
              <a:rPr lang="sr-Latn-RS" dirty="0"/>
              <a:t> nadležna </a:t>
            </a:r>
            <a:r>
              <a:rPr lang="sr-Latn-RS" dirty="0" err="1"/>
              <a:t>tijela</a:t>
            </a:r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FACCA2-56A8-4AC3-8F47-AF65A615AAAD}" type="slidenum">
              <a:rPr lang="hr-HR" smtClean="0"/>
              <a:t>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63865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Latn-RS" dirty="0"/>
              <a:t>Što je temelj za programiranje 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FACCA2-56A8-4AC3-8F47-AF65A615AAAD}" type="slidenum">
              <a:rPr lang="hr-HR" smtClean="0"/>
              <a:t>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315528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061E76-6E42-487D-AE4D-4D151D208689}" type="slidenum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731874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spcAft>
                <a:spcPts val="1200"/>
              </a:spcAft>
            </a:pPr>
            <a:r>
              <a:rPr lang="hr-HR" sz="1200" dirty="0">
                <a:solidFill>
                  <a:srgbClr val="303D8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Uz posebne ciljeve definiran je široki raspon </a:t>
            </a:r>
            <a:r>
              <a:rPr lang="hr-HR" sz="1200" b="1" dirty="0">
                <a:solidFill>
                  <a:srgbClr val="303D8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područja intervencije</a:t>
            </a:r>
            <a:r>
              <a:rPr lang="hr-HR" sz="1200" dirty="0">
                <a:solidFill>
                  <a:srgbClr val="303D8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u okviru kojih prepoznajemo sljedeće </a:t>
            </a:r>
            <a:r>
              <a:rPr lang="hr-HR" sz="1200" b="1" dirty="0">
                <a:solidFill>
                  <a:srgbClr val="303D8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mogućnosti financiranja iz EFRR-a</a:t>
            </a:r>
            <a:r>
              <a:rPr lang="hr-HR" sz="1200" dirty="0">
                <a:solidFill>
                  <a:srgbClr val="303D8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0" algn="just">
              <a:spcAft>
                <a:spcPts val="1200"/>
              </a:spcAft>
              <a:buFontTx/>
              <a:buChar char="-"/>
            </a:pPr>
            <a:r>
              <a:rPr lang="hr-HR" sz="1200" dirty="0">
                <a:solidFill>
                  <a:srgbClr val="303D8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Ulaganja u fiksnu i nematerijalnu imovinu u javnim istraživačkim centrima i ustanovama visokog obrazovanja, MSP-ovima (uključujući privatne istraživačke centre) te </a:t>
            </a:r>
            <a:r>
              <a:rPr lang="hr-HR" sz="1200" dirty="0" err="1">
                <a:solidFill>
                  <a:srgbClr val="303D8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mikropoduzećima</a:t>
            </a:r>
            <a:r>
              <a:rPr lang="hr-HR" sz="1200" dirty="0">
                <a:solidFill>
                  <a:srgbClr val="303D8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izravno povezanima s aktivnostima istraživanja i inovacija</a:t>
            </a:r>
          </a:p>
          <a:p>
            <a:pPr algn="just">
              <a:spcAft>
                <a:spcPts val="1200"/>
              </a:spcAft>
              <a:buFontTx/>
              <a:buChar char="-"/>
            </a:pPr>
            <a:r>
              <a:rPr lang="hr-HR" sz="1200" dirty="0">
                <a:solidFill>
                  <a:srgbClr val="303D8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Ulaganja u nematerijalnu imovinu u </a:t>
            </a:r>
            <a:r>
              <a:rPr lang="hr-HR" sz="1200" dirty="0" err="1">
                <a:solidFill>
                  <a:srgbClr val="303D8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mikropoduzećima</a:t>
            </a:r>
            <a:r>
              <a:rPr lang="hr-HR" sz="1200" dirty="0">
                <a:solidFill>
                  <a:srgbClr val="303D8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izravno povezanima s aktivnostima istraživanja i inovacija</a:t>
            </a:r>
          </a:p>
          <a:p>
            <a:pPr algn="just">
              <a:spcAft>
                <a:spcPts val="1200"/>
              </a:spcAft>
              <a:buFontTx/>
              <a:buChar char="-"/>
            </a:pPr>
            <a:r>
              <a:rPr lang="hr-HR" sz="1200" dirty="0">
                <a:solidFill>
                  <a:srgbClr val="303D8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Aktivnosti istraživanja i inovacija u javnim istraživačkim centrima i ustanovama visokog obrazovanja, MSP-ovima te </a:t>
            </a:r>
            <a:r>
              <a:rPr lang="hr-HR" sz="1200" dirty="0" err="1">
                <a:solidFill>
                  <a:srgbClr val="303D8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mikropoduzećima</a:t>
            </a:r>
            <a:endParaRPr lang="hr-HR" sz="1200" dirty="0">
              <a:solidFill>
                <a:srgbClr val="303D8C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1200"/>
              </a:spcAft>
              <a:buFontTx/>
              <a:buChar char="-"/>
            </a:pPr>
            <a:r>
              <a:rPr lang="hr-HR" sz="1200" dirty="0">
                <a:solidFill>
                  <a:srgbClr val="303D8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Procesi istraživanja i inovacija kao i inovacijski procesi u MSP-ovima (inovacije u pogledu procesa, organizacije, marketinga, zajedničkog kreiranja, korisnika i potražnje)</a:t>
            </a:r>
          </a:p>
          <a:p>
            <a:pPr algn="just">
              <a:spcAft>
                <a:spcPts val="1200"/>
              </a:spcAft>
              <a:buFontTx/>
              <a:buChar char="-"/>
            </a:pPr>
            <a:r>
              <a:rPr lang="hr-HR" sz="1200" dirty="0">
                <a:solidFill>
                  <a:srgbClr val="303D8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Prijenos tehnologije i suradnja medu poduzećima, istraživačkim centrima i sektorom visokog obrazovanja</a:t>
            </a:r>
          </a:p>
          <a:p>
            <a:pPr algn="just">
              <a:spcAft>
                <a:spcPts val="1200"/>
              </a:spcAft>
              <a:buFontTx/>
              <a:buChar char="-"/>
            </a:pPr>
            <a:r>
              <a:rPr lang="hr-HR" sz="1200" dirty="0">
                <a:solidFill>
                  <a:srgbClr val="303D8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Poslovna infrastruktura, digitalizacija i razvoj poslovanja MSP-ova, aplikacije za digitalne vještine, digitalna uključenost te informacijsko- komunikacijska rješenja za državnu upravu, e-usluge, aplikacije</a:t>
            </a:r>
          </a:p>
          <a:p>
            <a:pPr algn="just">
              <a:spcAft>
                <a:spcPts val="1200"/>
              </a:spcAft>
              <a:buFontTx/>
              <a:buChar char="-"/>
            </a:pPr>
            <a:r>
              <a:rPr lang="hr-HR" sz="1200" dirty="0">
                <a:solidFill>
                  <a:srgbClr val="303D8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Razvoj vještina za pametnu specijalizaciju, industrijsku tranziciju i poduzetništvo</a:t>
            </a:r>
          </a:p>
          <a:p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FACCA2-56A8-4AC3-8F47-AF65A615AAAD}" type="slidenum">
              <a:rPr lang="hr-HR" smtClean="0"/>
              <a:t>13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022497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hr-H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Kućanstva s primljenom potporom za poboljšanje energetske učinkovitosti njihova stambenog objekta</a:t>
            </a:r>
          </a:p>
          <a:p>
            <a:pPr lvl="0"/>
            <a:r>
              <a:rPr lang="hr-H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Javne zgrade s primljenom potporom za poboljšanje energetske učinkovitosti</a:t>
            </a:r>
          </a:p>
          <a:p>
            <a:pPr lvl="0"/>
            <a:r>
              <a:rPr lang="hr-H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Novoizgrađene ili poboljšane mreže centraliziranoga grijanja</a:t>
            </a:r>
          </a:p>
          <a:p>
            <a:pPr lvl="0"/>
            <a:r>
              <a:rPr lang="hr-H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Dodatni kapaciteti za proizvodnju energije iz obnovljivih izvora (od čega: električna energija, toplinska energija)</a:t>
            </a:r>
          </a:p>
          <a:p>
            <a:pPr lvl="0"/>
            <a:r>
              <a:rPr lang="hr-H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Broj zajednica za energiju i zajednica za energiju iz obnovljivih izvora s primljenom potporom</a:t>
            </a:r>
          </a:p>
          <a:p>
            <a:pPr lvl="0"/>
            <a:r>
              <a:rPr lang="hr-H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Digitalni upravljački sustavi za pametne mreže</a:t>
            </a:r>
          </a:p>
          <a:p>
            <a:pPr lvl="0"/>
            <a:r>
              <a:rPr lang="hr-H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Kućanstva s primljenom potporom za primjenu pametnih energetskih mreža</a:t>
            </a:r>
          </a:p>
          <a:p>
            <a:pPr lvl="0"/>
            <a:r>
              <a:rPr lang="hr-H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Novi ili poboljšani sustavi za praćenje katastrofa, pripravnost, upozorenje i odgovor na njih</a:t>
            </a:r>
          </a:p>
          <a:p>
            <a:pPr lvl="0"/>
            <a:r>
              <a:rPr lang="hr-H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Novoizgrađene ili učvršćene obale mora, rijeka i jezera te zaštita od odrona u cilju zaštite osoba, imovine i prirodnog okoliša</a:t>
            </a:r>
          </a:p>
          <a:p>
            <a:pPr lvl="0"/>
            <a:r>
              <a:rPr lang="hr-H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Zelena infrastruktura izgrađena za prilagodbu klimatskim promjenama</a:t>
            </a:r>
          </a:p>
          <a:p>
            <a:pPr lvl="0"/>
            <a:r>
              <a:rPr lang="hr-H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Nacionalne/regionalne/lokalne strategije za prilagodbu klimatskim promjenama</a:t>
            </a:r>
          </a:p>
          <a:p>
            <a:pPr lvl="0"/>
            <a:r>
              <a:rPr lang="hr-H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Područja obuhvaćena mjerama zaštite od šumskih požara</a:t>
            </a:r>
          </a:p>
          <a:p>
            <a:pPr lvl="0"/>
            <a:r>
              <a:rPr lang="hr-H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Duljina novih ili konsolidiranih cijevi za povezivanje kućanstava na vodovodnu mrežu</a:t>
            </a:r>
          </a:p>
          <a:p>
            <a:pPr lvl="0"/>
            <a:r>
              <a:rPr lang="hr-H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Duljina novoizgrađenih ili konsolidiranih odvodnih mreža</a:t>
            </a:r>
          </a:p>
          <a:p>
            <a:pPr lvl="0"/>
            <a:r>
              <a:rPr lang="hr-H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Novi ili poboljšani kapacitet za pročišćavanje otpadnih voda</a:t>
            </a:r>
          </a:p>
          <a:p>
            <a:pPr lvl="0"/>
            <a:r>
              <a:rPr lang="hr-H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Dodatni kapacitet za recikliranje otpada</a:t>
            </a:r>
          </a:p>
          <a:p>
            <a:pPr lvl="0"/>
            <a:r>
              <a:rPr lang="hr-H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Površina zelene infrastrukture s primljenom potporom u urbanim područjima</a:t>
            </a:r>
          </a:p>
          <a:p>
            <a:pPr lvl="0"/>
            <a:r>
              <a:rPr lang="hr-H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Površina područja mreže Natura 2000 obuhvaćena mjerama zaštite i obnove </a:t>
            </a:r>
            <a:r>
              <a:rPr lang="hr-H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uskladu</a:t>
            </a:r>
            <a:r>
              <a:rPr lang="hr-H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 prioritetnim akcijskim okvirom</a:t>
            </a:r>
          </a:p>
          <a:p>
            <a:pPr lvl="0"/>
            <a:r>
              <a:rPr lang="hr-H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Površina izvan područja mreže Natura 2000 obuhvaćena mjerama zaštite i obnove</a:t>
            </a:r>
          </a:p>
          <a:p>
            <a:pPr lvl="0"/>
            <a:r>
              <a:rPr lang="hr-H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Površina obnovljenog zemljišta s primljenom potporom</a:t>
            </a:r>
          </a:p>
          <a:p>
            <a:pPr lvl="0"/>
            <a:r>
              <a:rPr lang="hr-H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Postavljeni sustavi za praćenje onečišćenja zraka</a:t>
            </a:r>
          </a:p>
          <a:p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FACCA2-56A8-4AC3-8F47-AF65A615AAAD}" type="slidenum">
              <a:rPr lang="hr-HR" smtClean="0"/>
              <a:t>14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631804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3"/>
            <a:r>
              <a:rPr lang="hr-H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Novoizgrađene autoceste i ceste — osnovna mreža TEN-T</a:t>
            </a:r>
            <a:endParaRPr lang="hr-HR" sz="11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3"/>
            <a:r>
              <a:rPr lang="hr-H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Novoizgrađene autoceste i ceste — sveobuhvatna mreža TEN-T</a:t>
            </a:r>
            <a:endParaRPr lang="hr-HR" sz="11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3"/>
            <a:r>
              <a:rPr lang="hr-H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Novoizgrađene poveznice sporednih cesta s cestovnim mrežama i čvorovima TEN-T-a</a:t>
            </a:r>
            <a:endParaRPr lang="hr-HR" sz="11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3"/>
            <a:r>
              <a:rPr lang="hr-H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Obnovljene ili poboljšane autoceste i ceste — osnovna mreža TEN-T</a:t>
            </a:r>
            <a:endParaRPr lang="hr-HR" sz="11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3"/>
            <a:r>
              <a:rPr lang="hr-H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Obnovljene ili poboljšane autoceste i ceste — sveobuhvatna mreža TEN T</a:t>
            </a:r>
            <a:endParaRPr lang="hr-HR" sz="11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3"/>
            <a:r>
              <a:rPr lang="hr-H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Novoizgrađena željeznica — osnovna mreža TEN-T</a:t>
            </a:r>
            <a:endParaRPr lang="hr-HR" sz="11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3"/>
            <a:r>
              <a:rPr lang="hr-H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Novoizgrađena željeznica — sveobuhvatna mreža TEN-T</a:t>
            </a:r>
          </a:p>
          <a:p>
            <a:pPr lvl="3"/>
            <a:endParaRPr lang="hr-H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3"/>
            <a:r>
              <a:rPr lang="hr-H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Obnovljena ili poboljšana željeznica — osnovna mreža TEN-T</a:t>
            </a:r>
          </a:p>
          <a:p>
            <a:pPr lvl="3"/>
            <a:r>
              <a:rPr lang="hr-H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Obnovljena ili poboljšana željeznica — </a:t>
            </a:r>
            <a:r>
              <a:rPr lang="hr-H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sveobuhvama</a:t>
            </a:r>
            <a:r>
              <a:rPr lang="hr-H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mreža TEN-T</a:t>
            </a:r>
          </a:p>
          <a:p>
            <a:pPr lvl="3"/>
            <a:r>
              <a:rPr lang="hr-H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Europski sustav upravljanja željezničkim prometom (ERTMS)*</a:t>
            </a:r>
          </a:p>
          <a:p>
            <a:pPr lvl="3"/>
            <a:r>
              <a:rPr lang="hr-H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Morske luke (TEN-T)</a:t>
            </a:r>
          </a:p>
          <a:p>
            <a:pPr lvl="3"/>
            <a:r>
              <a:rPr lang="hr-H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Unutarnji plovni putovi i luke (TEN-T)</a:t>
            </a:r>
          </a:p>
          <a:p>
            <a:pPr lvl="3"/>
            <a:r>
              <a:rPr lang="hr-H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Novoizgrađene ostale nacionalne, regionalne i lokalne pristupne ceste</a:t>
            </a:r>
          </a:p>
          <a:p>
            <a:pPr lvl="3"/>
            <a:r>
              <a:rPr lang="hr-H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Ostale obnovljene ili poboljšane ceste, autoceste, nacionalne regionalne ili lokalne</a:t>
            </a:r>
          </a:p>
          <a:p>
            <a:pPr lvl="3"/>
            <a:r>
              <a:rPr lang="hr-H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Digitalizacija prometa: cestovni promet</a:t>
            </a:r>
          </a:p>
          <a:p>
            <a:pPr lvl="3"/>
            <a:r>
              <a:rPr lang="hr-H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Ostala novoizgrađena željeznica</a:t>
            </a:r>
          </a:p>
          <a:p>
            <a:pPr lvl="3"/>
            <a:r>
              <a:rPr lang="hr-H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Ostala obnovljena ili poboljšana željeznica</a:t>
            </a:r>
          </a:p>
          <a:p>
            <a:pPr lvl="3"/>
            <a:r>
              <a:rPr lang="hr-H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Digitalizacija prometa: željeznički promet</a:t>
            </a:r>
          </a:p>
          <a:p>
            <a:pPr lvl="3"/>
            <a:r>
              <a:rPr lang="hr-H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Pokretna </a:t>
            </a:r>
            <a:r>
              <a:rPr lang="hr-H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zeljeznička</a:t>
            </a:r>
            <a:r>
              <a:rPr lang="hr-H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hr-H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suprastruktura</a:t>
            </a:r>
            <a:endParaRPr lang="hr-H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3"/>
            <a:r>
              <a:rPr lang="hr-H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Ostale morske luke</a:t>
            </a:r>
          </a:p>
          <a:p>
            <a:pPr lvl="3"/>
            <a:r>
              <a:rPr lang="hr-H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Unutanji</a:t>
            </a:r>
            <a:r>
              <a:rPr lang="hr-H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plovni putovi i luke (regionalni i lokalni)</a:t>
            </a:r>
          </a:p>
          <a:p>
            <a:pPr lvl="3"/>
            <a:r>
              <a:rPr lang="hr-H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Sigurnosni sustavi upravljanja zračnim prometom, za postojeće zračne luke</a:t>
            </a:r>
          </a:p>
          <a:p>
            <a:pPr lvl="3"/>
            <a:r>
              <a:rPr lang="hr-H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Digitalizacija prometa: ostali načini prijevoza</a:t>
            </a:r>
          </a:p>
          <a:p>
            <a:pPr lvl="3"/>
            <a:r>
              <a:rPr lang="hr-H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Infrastruktura čistog gradskog prometa</a:t>
            </a:r>
          </a:p>
          <a:p>
            <a:pPr lvl="3"/>
            <a:r>
              <a:rPr lang="hr-H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Vozila čistog gradskog prometa</a:t>
            </a:r>
          </a:p>
          <a:p>
            <a:pPr lvl="3"/>
            <a:r>
              <a:rPr lang="hr-H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Vozila gradskog prometa - ostalo</a:t>
            </a:r>
          </a:p>
          <a:p>
            <a:pPr lvl="3"/>
            <a:r>
              <a:rPr lang="hr-H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Biciklistička infrastruktura</a:t>
            </a:r>
          </a:p>
          <a:p>
            <a:pPr lvl="3"/>
            <a:r>
              <a:rPr lang="hr-H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Digitalizacija gradskog prometa</a:t>
            </a:r>
          </a:p>
          <a:p>
            <a:pPr lvl="3"/>
            <a:r>
              <a:rPr lang="hr-H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Infrastruktura za </a:t>
            </a:r>
            <a:r>
              <a:rPr lang="hr-H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altemativna</a:t>
            </a:r>
            <a:r>
              <a:rPr lang="hr-H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goriva</a:t>
            </a:r>
          </a:p>
          <a:p>
            <a:pPr lvl="3"/>
            <a:r>
              <a:rPr lang="hr-H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Multimodalni</a:t>
            </a:r>
            <a:r>
              <a:rPr lang="hr-H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promet (TEN-T)</a:t>
            </a:r>
          </a:p>
          <a:p>
            <a:pPr lvl="3"/>
            <a:r>
              <a:rPr lang="hr-H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Multimodalni</a:t>
            </a:r>
            <a:r>
              <a:rPr lang="hr-H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promet (osim gradskog)</a:t>
            </a:r>
          </a:p>
          <a:p>
            <a:pPr lvl="3"/>
            <a:endParaRPr lang="hr-H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3"/>
            <a:endParaRPr lang="hr-H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3"/>
            <a:endParaRPr lang="hr-HR" sz="11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FACCA2-56A8-4AC3-8F47-AF65A615AAAD}" type="slidenum">
              <a:rPr lang="hr-HR" smtClean="0"/>
              <a:t>15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34795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0F5DD-CB61-4425-BFFE-4F0855B49FA5}" type="datetimeFigureOut">
              <a:rPr lang="hr-HR" smtClean="0"/>
              <a:t>15.04.2021.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07C56-446B-438F-BB8A-E2BDCC5FDD7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41595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0F5DD-CB61-4425-BFFE-4F0855B49FA5}" type="datetimeFigureOut">
              <a:rPr lang="hr-HR" smtClean="0"/>
              <a:t>15.04.2021.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07C56-446B-438F-BB8A-E2BDCC5FDD7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21048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285861"/>
            <a:ext cx="2743200" cy="4840303"/>
          </a:xfrm>
        </p:spPr>
        <p:txBody>
          <a:bodyPr vert="eaVert"/>
          <a:lstStyle>
            <a:lvl1pPr>
              <a:defRPr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0F5DD-CB61-4425-BFFE-4F0855B49FA5}" type="datetimeFigureOut">
              <a:rPr lang="hr-HR" smtClean="0"/>
              <a:t>15.04.2021.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07C56-446B-438F-BB8A-E2BDCC5FDD7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400250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50FD7365-AF18-49A2-9FC4-4FEF3A35422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10" y="2466"/>
            <a:ext cx="12220209" cy="687011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82F157B-7A86-41A0-BADA-988E42CF00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0781" y="2094606"/>
            <a:ext cx="9223233" cy="1655763"/>
          </a:xfrm>
        </p:spPr>
        <p:txBody>
          <a:bodyPr anchor="b">
            <a:normAutofit/>
          </a:bodyPr>
          <a:lstStyle>
            <a:lvl1pPr algn="l">
              <a:defRPr sz="4400">
                <a:latin typeface="VladaRHSerif Reg" panose="02000000000000000000" pitchFamily="50" charset="0"/>
                <a:ea typeface="VladaRHSerif Reg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044745-8160-44A4-9312-1B587AECE6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70779" y="3842443"/>
            <a:ext cx="9223233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3">
                    <a:lumMod val="75000"/>
                  </a:schemeClr>
                </a:solidFill>
                <a:latin typeface="TyponineSans Reg" panose="02000000000000000000" pitchFamily="50" charset="0"/>
                <a:ea typeface="TyponineSans Reg" panose="02000000000000000000" pitchFamily="50" charset="0"/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937A0E6-5E80-48A1-B395-2316E0FC3AB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-5446"/>
            <a:ext cx="12230844" cy="686344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4D7F114-47A1-4CC6-B84A-B02A262974A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/>
          <a:stretch/>
        </p:blipFill>
        <p:spPr>
          <a:xfrm>
            <a:off x="0" y="2485342"/>
            <a:ext cx="12230844" cy="4372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20116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BEA4B2A8-1146-4AE5-847D-DEF3C22E4D4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12110"/>
            <a:ext cx="12220208" cy="687011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0ACB283-4F1F-4293-B00A-82916A6E00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0779" y="582702"/>
            <a:ext cx="9623002" cy="581422"/>
          </a:xfrm>
        </p:spPr>
        <p:txBody>
          <a:bodyPr>
            <a:noAutofit/>
          </a:bodyPr>
          <a:lstStyle>
            <a:lvl1pPr algn="l">
              <a:defRPr sz="3200">
                <a:latin typeface="VladaRHSerif Reg" panose="02000000000000000000" pitchFamily="50" charset="0"/>
                <a:ea typeface="VladaRHSerif Reg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EA21B6-6EC0-420E-9C6A-8DD5CAA6E8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0777" y="1479583"/>
            <a:ext cx="9623003" cy="4254946"/>
          </a:xfrm>
        </p:spPr>
        <p:txBody>
          <a:bodyPr/>
          <a:lstStyle>
            <a:lvl1pPr>
              <a:defRPr sz="2400">
                <a:latin typeface="TyponineSans Reg" panose="02000000000000000000" pitchFamily="50" charset="0"/>
                <a:ea typeface="TyponineSans Reg" panose="02000000000000000000" pitchFamily="50" charset="0"/>
              </a:defRPr>
            </a:lvl1pPr>
            <a:lvl2pPr>
              <a:defRPr sz="2000">
                <a:latin typeface="TyponineSans Reg" panose="02000000000000000000" pitchFamily="50" charset="0"/>
                <a:ea typeface="TyponineSans Reg" panose="02000000000000000000" pitchFamily="50" charset="0"/>
              </a:defRPr>
            </a:lvl2pPr>
            <a:lvl3pPr>
              <a:defRPr sz="1800">
                <a:solidFill>
                  <a:schemeClr val="accent3">
                    <a:lumMod val="75000"/>
                  </a:schemeClr>
                </a:solidFill>
                <a:latin typeface="TyponineSans Reg" panose="02000000000000000000" pitchFamily="50" charset="0"/>
                <a:ea typeface="TyponineSans Reg" panose="02000000000000000000" pitchFamily="50" charset="0"/>
              </a:defRPr>
            </a:lvl3pPr>
            <a:lvl4pPr>
              <a:defRPr sz="1600">
                <a:solidFill>
                  <a:schemeClr val="accent3">
                    <a:lumMod val="75000"/>
                  </a:schemeClr>
                </a:solidFill>
                <a:latin typeface="TyponineSans Reg" panose="02000000000000000000" pitchFamily="50" charset="0"/>
                <a:ea typeface="TyponineSans Reg" panose="02000000000000000000" pitchFamily="50" charset="0"/>
              </a:defRPr>
            </a:lvl4pPr>
            <a:lvl5pPr>
              <a:defRPr sz="1600">
                <a:solidFill>
                  <a:schemeClr val="accent3">
                    <a:lumMod val="75000"/>
                  </a:schemeClr>
                </a:solidFill>
                <a:latin typeface="TyponineSans Reg" panose="02000000000000000000" pitchFamily="50" charset="0"/>
                <a:ea typeface="TyponineSans Reg" panose="020000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9E5EA38-0E65-413F-B071-A79176957DA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-5446"/>
            <a:ext cx="12230844" cy="686344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4E94C9E-BD52-4A03-9854-A6EEBDEC307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/>
          <a:stretch/>
        </p:blipFill>
        <p:spPr>
          <a:xfrm>
            <a:off x="0" y="2485342"/>
            <a:ext cx="12230844" cy="4372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2083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>
            <a:extLst>
              <a:ext uri="{FF2B5EF4-FFF2-40B4-BE49-F238E27FC236}">
                <a16:creationId xmlns:a16="http://schemas.microsoft.com/office/drawing/2014/main" id="{44F1F42A-F212-4D8D-ADDB-0755F605E19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12110"/>
            <a:ext cx="12220208" cy="687011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CB893C5-7190-43A8-8ADA-B21BB64CB7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0779" y="1218078"/>
            <a:ext cx="9876673" cy="2852737"/>
          </a:xfrm>
        </p:spPr>
        <p:txBody>
          <a:bodyPr anchor="b">
            <a:normAutofit/>
          </a:bodyPr>
          <a:lstStyle>
            <a:lvl1pPr>
              <a:defRPr sz="3800">
                <a:latin typeface="VladaRHSerif Reg" panose="02000000000000000000" pitchFamily="50" charset="0"/>
                <a:ea typeface="VladaRHSerif Reg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698E83-C35B-48F4-9B6E-43535D6C0A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70779" y="4097803"/>
            <a:ext cx="9876673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3">
                    <a:lumMod val="75000"/>
                  </a:schemeClr>
                </a:solidFill>
                <a:latin typeface="TyponineSans Reg" panose="02000000000000000000" pitchFamily="50" charset="0"/>
                <a:ea typeface="TyponineSans Reg" panose="02000000000000000000" pitchFamily="50" charset="0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5455B7E-E065-4E49-BC6B-34CE1E8AE1C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-5446"/>
            <a:ext cx="12230844" cy="686344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D75248A-86C8-4FCF-9FC1-FF92E8620F9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/>
          <a:stretch/>
        </p:blipFill>
        <p:spPr>
          <a:xfrm>
            <a:off x="0" y="2485342"/>
            <a:ext cx="12230844" cy="4372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95935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0DC9DB58-24F5-4E0A-B403-E7EC11C6399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12110"/>
            <a:ext cx="12220208" cy="687011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125115-E12C-48F7-A52A-EFFF6E05A1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70777" y="1479582"/>
            <a:ext cx="4829627" cy="4254947"/>
          </a:xfrm>
        </p:spPr>
        <p:txBody>
          <a:bodyPr/>
          <a:lstStyle>
            <a:lvl1pPr>
              <a:defRPr sz="2400">
                <a:latin typeface="TyponineSans Reg" panose="02000000000000000000" pitchFamily="50" charset="0"/>
                <a:ea typeface="TyponineSans Reg" panose="02000000000000000000" pitchFamily="50" charset="0"/>
              </a:defRPr>
            </a:lvl1pPr>
            <a:lvl2pPr>
              <a:defRPr sz="2000">
                <a:latin typeface="TyponineSans Reg" panose="02000000000000000000" pitchFamily="50" charset="0"/>
                <a:ea typeface="TyponineSans Reg" panose="02000000000000000000" pitchFamily="50" charset="0"/>
              </a:defRPr>
            </a:lvl2pPr>
            <a:lvl3pPr>
              <a:defRPr sz="1800">
                <a:solidFill>
                  <a:schemeClr val="accent3">
                    <a:lumMod val="75000"/>
                  </a:schemeClr>
                </a:solidFill>
                <a:latin typeface="TyponineSans Reg" panose="02000000000000000000" pitchFamily="50" charset="0"/>
                <a:ea typeface="TyponineSans Reg" panose="02000000000000000000" pitchFamily="50" charset="0"/>
              </a:defRPr>
            </a:lvl3pPr>
            <a:lvl4pPr>
              <a:defRPr sz="1600">
                <a:solidFill>
                  <a:schemeClr val="accent3">
                    <a:lumMod val="75000"/>
                  </a:schemeClr>
                </a:solidFill>
                <a:latin typeface="TyponineSans Reg" panose="02000000000000000000" pitchFamily="50" charset="0"/>
                <a:ea typeface="TyponineSans Reg" panose="02000000000000000000" pitchFamily="50" charset="0"/>
              </a:defRPr>
            </a:lvl4pPr>
            <a:lvl5pPr>
              <a:defRPr sz="1600">
                <a:solidFill>
                  <a:schemeClr val="accent3">
                    <a:lumMod val="75000"/>
                  </a:schemeClr>
                </a:solidFill>
                <a:latin typeface="TyponineSans Reg" panose="02000000000000000000" pitchFamily="50" charset="0"/>
                <a:ea typeface="TyponineSans Reg" panose="020000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C04CE8-4579-4E77-97B7-81DD60AB4D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0799" y="1479582"/>
            <a:ext cx="4953001" cy="4254947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yponineSans Reg" panose="02000000000000000000" pitchFamily="50" charset="0"/>
                <a:ea typeface="TyponineSans Reg" panose="02000000000000000000" pitchFamily="50" charset="0"/>
              </a:defRPr>
            </a:lvl1pPr>
            <a:lvl2pPr>
              <a:defRPr sz="2000">
                <a:solidFill>
                  <a:schemeClr val="tx1"/>
                </a:solidFill>
                <a:latin typeface="TyponineSans Reg" panose="02000000000000000000" pitchFamily="50" charset="0"/>
                <a:ea typeface="TyponineSans Reg" panose="02000000000000000000" pitchFamily="50" charset="0"/>
              </a:defRPr>
            </a:lvl2pPr>
            <a:lvl3pPr>
              <a:defRPr sz="1800">
                <a:solidFill>
                  <a:schemeClr val="accent3">
                    <a:lumMod val="75000"/>
                  </a:schemeClr>
                </a:solidFill>
                <a:latin typeface="TyponineSans Reg" panose="02000000000000000000" pitchFamily="50" charset="0"/>
                <a:ea typeface="TyponineSans Reg" panose="02000000000000000000" pitchFamily="50" charset="0"/>
              </a:defRPr>
            </a:lvl3pPr>
            <a:lvl4pPr>
              <a:defRPr sz="1600">
                <a:solidFill>
                  <a:schemeClr val="accent3">
                    <a:lumMod val="75000"/>
                  </a:schemeClr>
                </a:solidFill>
                <a:latin typeface="TyponineSans Reg" panose="02000000000000000000" pitchFamily="50" charset="0"/>
                <a:ea typeface="TyponineSans Reg" panose="02000000000000000000" pitchFamily="50" charset="0"/>
              </a:defRPr>
            </a:lvl4pPr>
            <a:lvl5pPr>
              <a:defRPr sz="1600">
                <a:solidFill>
                  <a:schemeClr val="accent3">
                    <a:lumMod val="75000"/>
                  </a:schemeClr>
                </a:solidFill>
                <a:latin typeface="TyponineSans Reg" panose="02000000000000000000" pitchFamily="50" charset="0"/>
                <a:ea typeface="TyponineSans Reg" panose="020000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76C35598-123F-4F57-8C54-563951A04F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0778" y="613588"/>
            <a:ext cx="9883021" cy="519651"/>
          </a:xfrm>
        </p:spPr>
        <p:txBody>
          <a:bodyPr>
            <a:noAutofit/>
          </a:bodyPr>
          <a:lstStyle>
            <a:lvl1pPr>
              <a:defRPr sz="3200">
                <a:latin typeface="VladaRHSerif Reg" panose="02000000000000000000" pitchFamily="50" charset="0"/>
                <a:ea typeface="VladaRHSerif Reg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AE3FF59-02F1-4F7E-8D42-3B5A2E1BF42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-5446"/>
            <a:ext cx="12230844" cy="686344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1107A02-3B72-4D3F-9F05-5896EDCFB97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/>
          <a:stretch/>
        </p:blipFill>
        <p:spPr>
          <a:xfrm>
            <a:off x="0" y="2485342"/>
            <a:ext cx="12230844" cy="4372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7228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6F7E7B-7011-4DEE-966C-04A6DAA83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13EF0E-0C1D-45C3-8492-8A0D2BCB50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4C83E0-73D1-4904-A569-0C75E35A30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CF60A8-45A5-437B-943B-5F0B4EACE3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B4CAE2-FB9F-484A-A765-5F9F644271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0208B2-1D46-4893-B794-447A4A340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CCEF8-01D1-4BED-BED4-3AC29A2FCAD7}" type="datetimeFigureOut">
              <a:rPr lang="en-GB" smtClean="0"/>
              <a:t>15/04/2021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63DCAC5-5122-42F4-B416-24201C7BA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9B96A47-5634-4BDE-9CCD-E2C5769A0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BF756-7505-49E2-8AA0-6D175DF065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46317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A3C81-13EB-4319-B0BA-321D56957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B24B370-4B7A-42BD-A2C4-9B8E16CD2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CCEF8-01D1-4BED-BED4-3AC29A2FCAD7}" type="datetimeFigureOut">
              <a:rPr lang="en-GB" smtClean="0"/>
              <a:t>15/04/2021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7E5730-5F77-444A-872F-EA856F5AC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3FECCF-1013-4439-BCF4-94856D1CD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BF756-7505-49E2-8AA0-6D175DF065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69692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E199EE-5B02-4CFE-BFB2-B382059E1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CCEF8-01D1-4BED-BED4-3AC29A2FCAD7}" type="datetimeFigureOut">
              <a:rPr lang="en-GB" smtClean="0"/>
              <a:t>15/04/2021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E4F8D8-525B-4F07-9C03-2D6F0D641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396BFD-8831-4F14-A8A0-B9A3E59DF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BF756-7505-49E2-8AA0-6D175DF065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30922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A7CB5-94D6-4AC8-9A84-BFE125437C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19FD3-84FF-4832-AA1E-9A15786265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5B7F50-0C8A-4BAC-92EE-71FDEC62A7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867134-8C7F-4292-8FFD-13D1215B5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CCEF8-01D1-4BED-BED4-3AC29A2FCAD7}" type="datetimeFigureOut">
              <a:rPr lang="en-GB" smtClean="0"/>
              <a:t>15/04/2021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CF422C-3606-4D69-8366-5D8B69E56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848643-0E6E-4C04-9841-2B5183FEE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BF756-7505-49E2-8AA0-6D175DF065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7120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0F5DD-CB61-4425-BFFE-4F0855B49FA5}" type="datetimeFigureOut">
              <a:rPr lang="hr-HR" smtClean="0"/>
              <a:t>15.04.2021.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07C56-446B-438F-BB8A-E2BDCC5FDD7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31471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CB857-2D59-471E-8420-453FC0E8D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D8BA7C-1337-4D73-B3FC-D7B6BA2BA0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E66530-1896-4803-8AFD-4B2228D2B9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90C591-B90D-48D5-9EAD-2988E3E46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CCEF8-01D1-4BED-BED4-3AC29A2FCAD7}" type="datetimeFigureOut">
              <a:rPr lang="en-GB" smtClean="0"/>
              <a:t>15/04/2021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6FF0E6-E378-4FC0-BA48-1A7EAC603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40AE39-7029-472D-8003-6AB5EB635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BF756-7505-49E2-8AA0-6D175DF065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23319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2B56A2-EB75-4DBA-8BEB-247C83296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B798D8-0CF4-4A77-92A7-A2795020BB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B4B012-ECB7-42D4-8782-94E354FDD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CCEF8-01D1-4BED-BED4-3AC29A2FCAD7}" type="datetimeFigureOut">
              <a:rPr lang="en-GB" smtClean="0"/>
              <a:t>15/04/2021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B1D8C1-5ECC-43A3-AB77-44B910285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CFE682-9450-480A-AAD7-34D29B76F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BF756-7505-49E2-8AA0-6D175DF065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0372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EEAD37-6B0D-4DF5-9DFB-B065B83080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3CBB6F-A94E-47F8-8A59-312D4D906C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D2A8A1-12A3-4190-9402-9E2DAC62B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CCEF8-01D1-4BED-BED4-3AC29A2FCAD7}" type="datetimeFigureOut">
              <a:rPr lang="en-GB" smtClean="0"/>
              <a:t>15/04/2021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6DADD2-7FD4-4EFF-AE6B-A09D57BD5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9B24B3-70E2-41CA-8C37-41AEC4357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BF756-7505-49E2-8AA0-6D175DF065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2912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0F5DD-CB61-4425-BFFE-4F0855B49FA5}" type="datetimeFigureOut">
              <a:rPr lang="hr-HR" smtClean="0"/>
              <a:t>15.04.2021.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07C56-446B-438F-BB8A-E2BDCC5FDD7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54104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0F5DD-CB61-4425-BFFE-4F0855B49FA5}" type="datetimeFigureOut">
              <a:rPr lang="hr-HR" smtClean="0"/>
              <a:t>15.04.2021.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07C56-446B-438F-BB8A-E2BDCC5FDD7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37751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0F5DD-CB61-4425-BFFE-4F0855B49FA5}" type="datetimeFigureOut">
              <a:rPr lang="hr-HR" smtClean="0"/>
              <a:t>15.04.2021.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07C56-446B-438F-BB8A-E2BDCC5FDD7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36825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0F5DD-CB61-4425-BFFE-4F0855B49FA5}" type="datetimeFigureOut">
              <a:rPr lang="hr-HR" smtClean="0"/>
              <a:t>15.04.2021.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07C56-446B-438F-BB8A-E2BDCC5FDD7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75710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0F5DD-CB61-4425-BFFE-4F0855B49FA5}" type="datetimeFigureOut">
              <a:rPr lang="hr-HR" smtClean="0"/>
              <a:t>15.04.2021.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07C56-446B-438F-BB8A-E2BDCC5FDD7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77076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0F5DD-CB61-4425-BFFE-4F0855B49FA5}" type="datetimeFigureOut">
              <a:rPr lang="hr-HR" smtClean="0"/>
              <a:t>15.04.2021.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07C56-446B-438F-BB8A-E2BDCC5FDD7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26946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0F5DD-CB61-4425-BFFE-4F0855B49FA5}" type="datetimeFigureOut">
              <a:rPr lang="hr-HR" smtClean="0"/>
              <a:t>15.04.2021.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07C56-446B-438F-BB8A-E2BDCC5FDD7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09662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14290"/>
            <a:ext cx="10972800" cy="8572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40F5DD-CB61-4425-BFFE-4F0855B49FA5}" type="datetimeFigureOut">
              <a:rPr lang="hr-HR" smtClean="0"/>
              <a:t>15.04.2021.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07C56-446B-438F-BB8A-E2BDCC5FDD7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55677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chemeClr val="bg1"/>
          </a:solidFill>
          <a:latin typeface="Neo Sans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2">
              <a:lumMod val="50000"/>
            </a:schemeClr>
          </a:solidFill>
          <a:latin typeface="Neo Sans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2">
              <a:lumMod val="50000"/>
            </a:schemeClr>
          </a:solidFill>
          <a:latin typeface="Neo Sans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>
              <a:lumMod val="50000"/>
            </a:schemeClr>
          </a:solidFill>
          <a:latin typeface="Neo Sans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2">
              <a:lumMod val="50000"/>
            </a:schemeClr>
          </a:solidFill>
          <a:latin typeface="Neo Sans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2">
              <a:lumMod val="50000"/>
            </a:schemeClr>
          </a:solidFill>
          <a:latin typeface="Neo Sans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72CBC5-3C2F-431C-ABED-CB3C6D5D3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0CA4C2-3C70-4E3B-A500-14D6FFCCBC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9CFDA-5E75-4ECE-B6F1-DDFEBF56F2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3CCEF8-01D1-4BED-BED4-3AC29A2FCAD7}" type="datetimeFigureOut">
              <a:rPr lang="en-GB" smtClean="0"/>
              <a:t>15/04/2021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AFC287-BAF2-42F9-B0D6-366D103AF1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5BB306-2345-4017-B988-E70B12F529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4BF756-7505-49E2-8AA0-6D175DF065E1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B9BEA5B-F7CD-402E-9DCF-5212BA52C250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-5446"/>
            <a:ext cx="12230844" cy="686344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A1D3C64-D0C7-41C2-BD17-07DB18BC5EA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/>
          <a:srcRect/>
          <a:stretch/>
        </p:blipFill>
        <p:spPr>
          <a:xfrm>
            <a:off x="0" y="2485342"/>
            <a:ext cx="12230844" cy="4372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6312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rukturnifondovi.hr/" TargetMode="External"/><Relationship Id="rId2" Type="http://schemas.openxmlformats.org/officeDocument/2006/relationships/hyperlink" Target="http://www.mrrfeu.hr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l-PL" sz="3800" b="1" dirty="0" err="1">
                <a:solidFill>
                  <a:srgbClr val="303D8C"/>
                </a:solidFill>
                <a:latin typeface="+mj-lt"/>
                <a:cs typeface="Times New Roman" panose="02020603050405020304" pitchFamily="18" charset="0"/>
              </a:rPr>
              <a:t>Novosti</a:t>
            </a:r>
            <a:r>
              <a:rPr lang="pl-PL" sz="3800" b="1" dirty="0">
                <a:solidFill>
                  <a:srgbClr val="303D8C"/>
                </a:solidFill>
                <a:latin typeface="+mj-lt"/>
                <a:cs typeface="Times New Roman" panose="02020603050405020304" pitchFamily="18" charset="0"/>
              </a:rPr>
              <a:t> u </a:t>
            </a:r>
            <a:r>
              <a:rPr lang="pl-PL" sz="3800" b="1" dirty="0" err="1">
                <a:solidFill>
                  <a:srgbClr val="303D8C"/>
                </a:solidFill>
                <a:latin typeface="+mj-lt"/>
                <a:cs typeface="Times New Roman" panose="02020603050405020304" pitchFamily="18" charset="0"/>
              </a:rPr>
              <a:t>kohezijskoj</a:t>
            </a:r>
            <a:r>
              <a:rPr lang="pl-PL" sz="3800" b="1" dirty="0">
                <a:solidFill>
                  <a:srgbClr val="303D8C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pl-PL" sz="3800" b="1" dirty="0" err="1">
                <a:solidFill>
                  <a:srgbClr val="303D8C"/>
                </a:solidFill>
                <a:latin typeface="+mj-lt"/>
                <a:cs typeface="Times New Roman" panose="02020603050405020304" pitchFamily="18" charset="0"/>
              </a:rPr>
              <a:t>politici</a:t>
            </a:r>
            <a:r>
              <a:rPr lang="pl-PL" sz="3800" b="1" dirty="0">
                <a:solidFill>
                  <a:srgbClr val="303D8C"/>
                </a:solidFill>
                <a:latin typeface="+mj-lt"/>
                <a:cs typeface="Times New Roman" panose="02020603050405020304" pitchFamily="18" charset="0"/>
              </a:rPr>
              <a:t> za JLP(R)S</a:t>
            </a:r>
            <a:br>
              <a:rPr lang="hr-HR" sz="3800" b="1" dirty="0">
                <a:solidFill>
                  <a:srgbClr val="303D8C"/>
                </a:solidFill>
                <a:latin typeface="+mj-lt"/>
                <a:cs typeface="Times New Roman" panose="02020603050405020304" pitchFamily="18" charset="0"/>
              </a:rPr>
            </a:br>
            <a:r>
              <a:rPr lang="hr-HR" b="1" dirty="0">
                <a:solidFill>
                  <a:srgbClr val="303D8C"/>
                </a:solidFill>
                <a:latin typeface="+mj-lt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hr-HR" sz="2000" b="1" dirty="0">
                <a:solidFill>
                  <a:srgbClr val="303D8C"/>
                </a:solidFill>
                <a:latin typeface="+mn-lt"/>
              </a:rPr>
              <a:t>Zadar, travanj 2021.</a:t>
            </a:r>
          </a:p>
        </p:txBody>
      </p:sp>
    </p:spTree>
    <p:extLst>
      <p:ext uri="{BB962C8B-B14F-4D97-AF65-F5344CB8AC3E}">
        <p14:creationId xmlns:p14="http://schemas.microsoft.com/office/powerpoint/2010/main" val="2412057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F9C16-1616-42FE-95D1-75A8F37D6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588" y="241300"/>
            <a:ext cx="5662612" cy="749300"/>
          </a:xfrm>
        </p:spPr>
        <p:txBody>
          <a:bodyPr/>
          <a:lstStyle/>
          <a:p>
            <a:r>
              <a:rPr lang="hr-HR" dirty="0">
                <a:solidFill>
                  <a:schemeClr val="bg1"/>
                </a:solidFill>
              </a:rPr>
              <a:t>Integrirani teritorijalni program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8EEA3FB1-6D97-BC44-A540-F8850EE9860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207002" y="1743075"/>
          <a:ext cx="61722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E68ABE-3874-9E4F-BF8B-1B8F2E36CF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6588" y="2502932"/>
            <a:ext cx="4135437" cy="4090988"/>
          </a:xfrm>
        </p:spPr>
        <p:txBody>
          <a:bodyPr>
            <a:normAutofit/>
          </a:bodyPr>
          <a:lstStyle/>
          <a:p>
            <a:pPr algn="just"/>
            <a:endParaRPr lang="hr-HR" sz="1800" dirty="0"/>
          </a:p>
          <a:p>
            <a:pPr algn="just"/>
            <a:r>
              <a:rPr lang="hr-HR" sz="1800" dirty="0">
                <a:latin typeface="+mj-lt"/>
              </a:rPr>
              <a:t>Jedan program za sve teritorijalne instrumente</a:t>
            </a:r>
          </a:p>
          <a:p>
            <a:pPr algn="just"/>
            <a:r>
              <a:rPr lang="hr-HR" sz="1800" dirty="0">
                <a:latin typeface="+mj-lt"/>
              </a:rPr>
              <a:t>Posebno artikulira potrebe regionalne i lokalne razine</a:t>
            </a:r>
          </a:p>
          <a:p>
            <a:pPr algn="just"/>
            <a:r>
              <a:rPr lang="hr-HR" sz="1800" dirty="0">
                <a:latin typeface="+mj-lt"/>
              </a:rPr>
              <a:t>Omogućava planiranje razvoja specifičnih područja, poput ulaganja u specifična područja: Slavonija, Baranja, Srijem, Sjever, Banovina, Dalmatinska zagora, Lika, Gorski kotar, Otoci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7205E2A-31EC-EC4D-8DE4-CA3759885D33}"/>
              </a:ext>
            </a:extLst>
          </p:cNvPr>
          <p:cNvSpPr txBox="1"/>
          <p:nvPr/>
        </p:nvSpPr>
        <p:spPr>
          <a:xfrm>
            <a:off x="6378331" y="3856721"/>
            <a:ext cx="104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600" dirty="0">
                <a:solidFill>
                  <a:schemeClr val="bg1"/>
                </a:solidFill>
              </a:rPr>
              <a:t>ITP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8780EB7-8708-1E4B-A6C7-5E4ED6B78C6C}"/>
              </a:ext>
            </a:extLst>
          </p:cNvPr>
          <p:cNvSpPr txBox="1"/>
          <p:nvPr/>
        </p:nvSpPr>
        <p:spPr>
          <a:xfrm>
            <a:off x="636588" y="1562100"/>
            <a:ext cx="3262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/>
              <a:t>NOVI OPERATIVNI PROGRAM</a:t>
            </a:r>
          </a:p>
        </p:txBody>
      </p:sp>
    </p:spTree>
    <p:extLst>
      <p:ext uri="{BB962C8B-B14F-4D97-AF65-F5344CB8AC3E}">
        <p14:creationId xmlns:p14="http://schemas.microsoft.com/office/powerpoint/2010/main" val="39647837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18A94D-F4CA-2343-96D2-852EDFC10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>
                <a:solidFill>
                  <a:srgbClr val="303D8C"/>
                </a:solidFill>
              </a:rPr>
              <a:t>2. Ciljevi, prioriteti i mogućnosti </a:t>
            </a:r>
            <a:r>
              <a:rPr lang="sr-Latn-RS" dirty="0" err="1">
                <a:solidFill>
                  <a:srgbClr val="303D8C"/>
                </a:solidFill>
              </a:rPr>
              <a:t>financiranja</a:t>
            </a:r>
            <a:endParaRPr lang="sr-Latn-RS" dirty="0">
              <a:solidFill>
                <a:srgbClr val="303D8C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6CB12B-D89F-154E-9BBB-DD4BBBC5EA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Latn-RS" dirty="0"/>
              <a:t>ERDF, ESF+, KF, JTF</a:t>
            </a:r>
          </a:p>
        </p:txBody>
      </p:sp>
    </p:spTree>
    <p:extLst>
      <p:ext uri="{BB962C8B-B14F-4D97-AF65-F5344CB8AC3E}">
        <p14:creationId xmlns:p14="http://schemas.microsoft.com/office/powerpoint/2010/main" val="41433815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8DCE40-1226-5F40-A44D-0085E228C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1302"/>
            <a:ext cx="10515600" cy="1325563"/>
          </a:xfrm>
        </p:spPr>
        <p:txBody>
          <a:bodyPr/>
          <a:lstStyle/>
          <a:p>
            <a:r>
              <a:rPr lang="hr-HR" dirty="0">
                <a:solidFill>
                  <a:schemeClr val="bg1"/>
                </a:solidFill>
              </a:rPr>
              <a:t>5 ciljeva politike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D87735A3-3620-7A44-A415-B8A6E849B8D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2811849"/>
              </p:ext>
            </p:extLst>
          </p:nvPr>
        </p:nvGraphicFramePr>
        <p:xfrm>
          <a:off x="2401677" y="1566864"/>
          <a:ext cx="7061812" cy="49000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643109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A986803-5DC6-024C-A9C6-E0BE6436722A}"/>
              </a:ext>
            </a:extLst>
          </p:cNvPr>
          <p:cNvSpPr/>
          <p:nvPr/>
        </p:nvSpPr>
        <p:spPr>
          <a:xfrm>
            <a:off x="694464" y="377598"/>
            <a:ext cx="4372835" cy="470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</a:pPr>
            <a:r>
              <a:rPr lang="hr-HR" sz="2400" b="1" kern="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1. Pametnija Europa (PO 1)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A3991B3-7449-AA4D-AE55-9187086A28E2}"/>
              </a:ext>
            </a:extLst>
          </p:cNvPr>
          <p:cNvSpPr/>
          <p:nvPr/>
        </p:nvSpPr>
        <p:spPr>
          <a:xfrm>
            <a:off x="694464" y="1486704"/>
            <a:ext cx="6135994" cy="43069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r-HR" dirty="0">
                <a:solidFill>
                  <a:srgbClr val="303D8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Unutar prvog cilja politike nalaze se četiri posebna cilja koja se odnose na: </a:t>
            </a:r>
            <a:endParaRPr lang="hr-HR" sz="1600" dirty="0">
              <a:solidFill>
                <a:srgbClr val="303D8C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itchFamily="2" charset="2"/>
              <a:buChar char=""/>
            </a:pPr>
            <a:r>
              <a:rPr lang="hr-HR" dirty="0">
                <a:solidFill>
                  <a:srgbClr val="303D8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poboljšanje istraživačkih i inovacijskih sposobnosti te povećanu primjenu naprednih tehnologija; 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itchFamily="2" charset="2"/>
              <a:buChar char=""/>
            </a:pPr>
            <a:r>
              <a:rPr lang="hr-HR" dirty="0">
                <a:solidFill>
                  <a:srgbClr val="303D8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iskorištavanje koristi digitalizacije za građane, poduzeća i vlade; 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itchFamily="2" charset="2"/>
              <a:buChar char=""/>
            </a:pPr>
            <a:r>
              <a:rPr lang="hr-HR" dirty="0">
                <a:solidFill>
                  <a:srgbClr val="303D8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jačanje rasta i konkurentnosti MSP-ova;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itchFamily="2" charset="2"/>
              <a:buChar char=""/>
            </a:pPr>
            <a:r>
              <a:rPr lang="hr-HR" dirty="0">
                <a:solidFill>
                  <a:srgbClr val="303D8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razvoj vještina za pametnu specijalizaciju, industrijsku tranziciju i poduzetništvo te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itchFamily="2" charset="2"/>
              <a:buChar char=""/>
            </a:pPr>
            <a:r>
              <a:rPr lang="hr-HR" dirty="0">
                <a:solidFill>
                  <a:srgbClr val="303D8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jačanje digitalne povezanosti.</a:t>
            </a:r>
          </a:p>
        </p:txBody>
      </p:sp>
      <p:sp>
        <p:nvSpPr>
          <p:cNvPr id="4" name="8-Point Star 3">
            <a:extLst>
              <a:ext uri="{FF2B5EF4-FFF2-40B4-BE49-F238E27FC236}">
                <a16:creationId xmlns:a16="http://schemas.microsoft.com/office/drawing/2014/main" id="{5430C338-4FD4-D74A-80EB-DBC03ED01047}"/>
              </a:ext>
            </a:extLst>
          </p:cNvPr>
          <p:cNvSpPr/>
          <p:nvPr/>
        </p:nvSpPr>
        <p:spPr>
          <a:xfrm>
            <a:off x="8736375" y="2016087"/>
            <a:ext cx="2357610" cy="2489811"/>
          </a:xfrm>
          <a:prstGeom prst="star8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8000" dirty="0"/>
              <a:t>1.</a:t>
            </a:r>
          </a:p>
        </p:txBody>
      </p:sp>
    </p:spTree>
    <p:extLst>
      <p:ext uri="{BB962C8B-B14F-4D97-AF65-F5344CB8AC3E}">
        <p14:creationId xmlns:p14="http://schemas.microsoft.com/office/powerpoint/2010/main" val="333503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1B1F1F3-ACAF-2A4C-B0E4-8805A42ECCA4}"/>
              </a:ext>
            </a:extLst>
          </p:cNvPr>
          <p:cNvSpPr/>
          <p:nvPr/>
        </p:nvSpPr>
        <p:spPr>
          <a:xfrm>
            <a:off x="838200" y="1333500"/>
            <a:ext cx="7581900" cy="5137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r-HR" dirty="0">
                <a:solidFill>
                  <a:srgbClr val="303D8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Unutar cilja Zelenija Europa postavljeno je sedam posebnih ciljeva koji se odnose na: </a:t>
            </a:r>
            <a:endParaRPr lang="hr-HR" sz="1600" dirty="0">
              <a:solidFill>
                <a:srgbClr val="303D8C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itchFamily="2" charset="2"/>
              <a:buChar char=""/>
            </a:pPr>
            <a:r>
              <a:rPr lang="hr-HR" dirty="0">
                <a:solidFill>
                  <a:srgbClr val="303D8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energetsku učinkovitost; 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itchFamily="2" charset="2"/>
              <a:buChar char=""/>
            </a:pPr>
            <a:r>
              <a:rPr lang="hr-HR" dirty="0">
                <a:solidFill>
                  <a:srgbClr val="303D8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obnovljive izvore energije; 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itchFamily="2" charset="2"/>
              <a:buChar char=""/>
            </a:pPr>
            <a:r>
              <a:rPr lang="hr-HR" dirty="0">
                <a:solidFill>
                  <a:srgbClr val="303D8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razvoj pametnih energetskih sustava, mreža i skladištenja na lokalnoj razini; 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itchFamily="2" charset="2"/>
              <a:buChar char=""/>
            </a:pPr>
            <a:r>
              <a:rPr lang="hr-HR" dirty="0">
                <a:solidFill>
                  <a:srgbClr val="303D8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promicanje prilagodbe na klimatske promjene, sprečavanje rizika i otpornosti na katastrofe; 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itchFamily="2" charset="2"/>
              <a:buChar char=""/>
            </a:pPr>
            <a:r>
              <a:rPr lang="hr-HR" dirty="0">
                <a:solidFill>
                  <a:srgbClr val="303D8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održivo upravljanje vodama; 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itchFamily="2" charset="2"/>
              <a:buChar char=""/>
            </a:pPr>
            <a:r>
              <a:rPr lang="hr-HR" dirty="0">
                <a:solidFill>
                  <a:srgbClr val="303D8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prelazak na kružno gospodarstvo; 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itchFamily="2" charset="2"/>
              <a:buChar char=""/>
            </a:pPr>
            <a:r>
              <a:rPr lang="hr-HR" dirty="0">
                <a:solidFill>
                  <a:srgbClr val="303D8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biološku raznolikost, zelenu infrastrukturu u urbanom okruženju i smanjenje onečišćenja te</a:t>
            </a:r>
          </a:p>
          <a:p>
            <a:pPr marL="342900" indent="-342900" algn="just">
              <a:lnSpc>
                <a:spcPct val="150000"/>
              </a:lnSpc>
              <a:buFont typeface="Symbol" pitchFamily="2" charset="2"/>
              <a:buChar char=""/>
            </a:pPr>
            <a:r>
              <a:rPr lang="hr-HR" dirty="0">
                <a:solidFill>
                  <a:srgbClr val="303D8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promicanje održive </a:t>
            </a:r>
            <a:r>
              <a:rPr lang="hr-HR" dirty="0" err="1">
                <a:solidFill>
                  <a:srgbClr val="303D8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multimodalne</a:t>
            </a:r>
            <a:r>
              <a:rPr lang="hr-HR" dirty="0">
                <a:solidFill>
                  <a:srgbClr val="303D8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mobilnosti.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3809E17-5635-914A-B95E-CF4E38C34D77}"/>
              </a:ext>
            </a:extLst>
          </p:cNvPr>
          <p:cNvSpPr/>
          <p:nvPr/>
        </p:nvSpPr>
        <p:spPr>
          <a:xfrm>
            <a:off x="838200" y="308149"/>
            <a:ext cx="6096000" cy="470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</a:pPr>
            <a:r>
              <a:rPr lang="hr-HR" sz="2400" b="1" kern="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2. Zelenija Europa (PO 2)</a:t>
            </a:r>
          </a:p>
        </p:txBody>
      </p:sp>
      <p:sp>
        <p:nvSpPr>
          <p:cNvPr id="4" name="8-Point Star 3">
            <a:extLst>
              <a:ext uri="{FF2B5EF4-FFF2-40B4-BE49-F238E27FC236}">
                <a16:creationId xmlns:a16="http://schemas.microsoft.com/office/drawing/2014/main" id="{E769031A-ADFE-8A4D-BA02-F8C28F91B72D}"/>
              </a:ext>
            </a:extLst>
          </p:cNvPr>
          <p:cNvSpPr/>
          <p:nvPr/>
        </p:nvSpPr>
        <p:spPr>
          <a:xfrm>
            <a:off x="8747391" y="2654136"/>
            <a:ext cx="2357610" cy="2489811"/>
          </a:xfrm>
          <a:prstGeom prst="star8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8000" dirty="0"/>
              <a:t>2.</a:t>
            </a:r>
          </a:p>
        </p:txBody>
      </p:sp>
    </p:spTree>
    <p:extLst>
      <p:ext uri="{BB962C8B-B14F-4D97-AF65-F5344CB8AC3E}">
        <p14:creationId xmlns:p14="http://schemas.microsoft.com/office/powerpoint/2010/main" val="2075898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9C05132-CF32-A949-9A95-CDB385F6A7E4}"/>
              </a:ext>
            </a:extLst>
          </p:cNvPr>
          <p:cNvSpPr/>
          <p:nvPr/>
        </p:nvSpPr>
        <p:spPr>
          <a:xfrm>
            <a:off x="643355" y="1484328"/>
            <a:ext cx="6877118" cy="5553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r-HR" dirty="0">
                <a:solidFill>
                  <a:srgbClr val="303D8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Unutar cilja Povezanija Europa određena su četiri posebna cilja koja se odnose na: </a:t>
            </a:r>
            <a:endParaRPr lang="hr-HR" sz="1600" dirty="0">
              <a:solidFill>
                <a:srgbClr val="303D8C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itchFamily="2" charset="2"/>
              <a:buChar char=""/>
            </a:pPr>
            <a:r>
              <a:rPr lang="hr-HR" dirty="0">
                <a:solidFill>
                  <a:srgbClr val="303D8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razvoj održive, pametne, sigurne i </a:t>
            </a:r>
            <a:r>
              <a:rPr lang="hr-HR" dirty="0" err="1">
                <a:solidFill>
                  <a:srgbClr val="303D8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intermodalne</a:t>
            </a:r>
            <a:r>
              <a:rPr lang="hr-HR" dirty="0">
                <a:solidFill>
                  <a:srgbClr val="303D8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mreže TEN-T koja je otporna na klimatske promjene; 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itchFamily="2" charset="2"/>
              <a:buChar char=""/>
            </a:pPr>
            <a:r>
              <a:rPr lang="hr-HR" dirty="0">
                <a:solidFill>
                  <a:srgbClr val="303D8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razvoj održive, pametne i </a:t>
            </a:r>
            <a:r>
              <a:rPr lang="hr-HR" dirty="0" err="1">
                <a:solidFill>
                  <a:srgbClr val="303D8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intermodalne</a:t>
            </a:r>
            <a:r>
              <a:rPr lang="hr-HR" dirty="0">
                <a:solidFill>
                  <a:srgbClr val="303D8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nacionalne, regionalne i lokalne mobilnosti koja je otporna na klimatske promjene, uključujući bolji pristup mreži TEN-T i prekograničnoj mobilnosti. 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itchFamily="2" charset="2"/>
              <a:buChar char=""/>
            </a:pPr>
            <a:r>
              <a:rPr lang="hr-HR" dirty="0">
                <a:solidFill>
                  <a:srgbClr val="303D8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promicanje održive </a:t>
            </a:r>
            <a:r>
              <a:rPr lang="hr-HR" dirty="0" err="1">
                <a:solidFill>
                  <a:srgbClr val="303D8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multimodalne</a:t>
            </a:r>
            <a:r>
              <a:rPr lang="hr-HR" dirty="0">
                <a:solidFill>
                  <a:srgbClr val="303D8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urbane mobilnosti (</a:t>
            </a:r>
            <a:r>
              <a:rPr lang="hr-HR" i="1" dirty="0">
                <a:solidFill>
                  <a:srgbClr val="303D8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Digitalizacija prometa, Infrastruktura čistog gradskog prometa, Vozila čistog gradskog prometa, Biciklistička infrastruktura, Digitalizacija gradskog prometa, Infrastruktura za </a:t>
            </a:r>
            <a:r>
              <a:rPr lang="hr-HR" i="1" dirty="0" err="1">
                <a:solidFill>
                  <a:srgbClr val="303D8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altemativna</a:t>
            </a:r>
            <a:r>
              <a:rPr lang="hr-HR" i="1" dirty="0">
                <a:solidFill>
                  <a:srgbClr val="303D8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goriva, </a:t>
            </a:r>
            <a:r>
              <a:rPr lang="hr-HR" i="1" dirty="0" err="1">
                <a:solidFill>
                  <a:srgbClr val="303D8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Multimodalni</a:t>
            </a:r>
            <a:r>
              <a:rPr lang="hr-HR" i="1" dirty="0">
                <a:solidFill>
                  <a:srgbClr val="303D8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promet (TEN-T)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itchFamily="2" charset="2"/>
              <a:buChar char=""/>
            </a:pPr>
            <a:endParaRPr lang="hr-HR" dirty="0">
              <a:solidFill>
                <a:srgbClr val="303D8C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E52B5D1-B70F-A143-BB24-D070EF101B5C}"/>
              </a:ext>
            </a:extLst>
          </p:cNvPr>
          <p:cNvSpPr/>
          <p:nvPr/>
        </p:nvSpPr>
        <p:spPr>
          <a:xfrm>
            <a:off x="643355" y="396648"/>
            <a:ext cx="4293163" cy="53290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</a:pPr>
            <a:r>
              <a:rPr lang="hr-HR" sz="2800" b="1" kern="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3. Povezanija Europa (PO 3)</a:t>
            </a:r>
          </a:p>
        </p:txBody>
      </p:sp>
      <p:sp>
        <p:nvSpPr>
          <p:cNvPr id="4" name="8-Point Star 3">
            <a:extLst>
              <a:ext uri="{FF2B5EF4-FFF2-40B4-BE49-F238E27FC236}">
                <a16:creationId xmlns:a16="http://schemas.microsoft.com/office/drawing/2014/main" id="{5B39FBC0-0309-9644-B46F-F9D3FC3E503F}"/>
              </a:ext>
            </a:extLst>
          </p:cNvPr>
          <p:cNvSpPr/>
          <p:nvPr/>
        </p:nvSpPr>
        <p:spPr>
          <a:xfrm>
            <a:off x="8747392" y="2610998"/>
            <a:ext cx="2357610" cy="2489811"/>
          </a:xfrm>
          <a:prstGeom prst="star8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8000" dirty="0"/>
              <a:t>3.</a:t>
            </a:r>
          </a:p>
        </p:txBody>
      </p:sp>
    </p:spTree>
    <p:extLst>
      <p:ext uri="{BB962C8B-B14F-4D97-AF65-F5344CB8AC3E}">
        <p14:creationId xmlns:p14="http://schemas.microsoft.com/office/powerpoint/2010/main" val="23835706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6AC96D4-C2CF-4645-9752-4B6F7ABB1B17}"/>
              </a:ext>
            </a:extLst>
          </p:cNvPr>
          <p:cNvSpPr/>
          <p:nvPr/>
        </p:nvSpPr>
        <p:spPr>
          <a:xfrm>
            <a:off x="759361" y="406173"/>
            <a:ext cx="5700600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</a:pPr>
            <a:r>
              <a:rPr lang="hr-HR" b="1" kern="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4. Europa s istaknutijom socijalnom komponentom (PO 4)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2FE567D-84A8-E445-9A14-ED3CFF2B6AC1}"/>
              </a:ext>
            </a:extLst>
          </p:cNvPr>
          <p:cNvSpPr/>
          <p:nvPr/>
        </p:nvSpPr>
        <p:spPr>
          <a:xfrm>
            <a:off x="516087" y="1821147"/>
            <a:ext cx="5782593" cy="39830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hr-HR" sz="1600" b="1" dirty="0">
                <a:solidFill>
                  <a:srgbClr val="303D8C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Posebni ciljevi u smislu hard aktivnosti</a:t>
            </a:r>
            <a:r>
              <a:rPr lang="hr-HR" sz="1400" b="1" i="1" dirty="0">
                <a:solidFill>
                  <a:srgbClr val="303D8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hr-HR" sz="1200" b="1" dirty="0">
              <a:solidFill>
                <a:srgbClr val="303D8C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hr-HR" sz="1400" dirty="0">
                <a:solidFill>
                  <a:srgbClr val="303D8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tržišta rada i pristupa kvalitetnom zapošljavanju razvojem socijalnih inovacija i infrastrukture, 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hr-HR" sz="1400" dirty="0">
                <a:solidFill>
                  <a:srgbClr val="303D8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obrazovanje, osposobljavanje i cjeloživotno učenja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hr-HR" sz="1400" dirty="0">
                <a:solidFill>
                  <a:srgbClr val="303D8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Povećanje socioekonomske integracije marginaliziranih zajednica; 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hr-HR" sz="1400" dirty="0">
                <a:solidFill>
                  <a:srgbClr val="303D8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Povećanje socioekonomske integracije državljana trećih zemalja; 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hr-HR" sz="1400" dirty="0">
                <a:solidFill>
                  <a:srgbClr val="303D8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zdravstvena </a:t>
            </a:r>
            <a:r>
              <a:rPr lang="hr-HR" sz="1400" dirty="0">
                <a:solidFill>
                  <a:srgbClr val="303D8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skrb</a:t>
            </a:r>
            <a:endParaRPr lang="hr-HR" sz="1200" dirty="0">
              <a:solidFill>
                <a:srgbClr val="303D8C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hr-HR" sz="1400" dirty="0">
                <a:solidFill>
                  <a:srgbClr val="303D8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jačanje uloge kulture i turizma u gospodarskom razvoju, socijalnoj uključenosti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hr-HR" sz="1400" dirty="0">
              <a:solidFill>
                <a:srgbClr val="303D8C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hr-HR" sz="1400" dirty="0">
                <a:solidFill>
                  <a:srgbClr val="303D8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Posebni ciljevi u smislu </a:t>
            </a:r>
            <a:r>
              <a:rPr lang="hr-HR" sz="1400" dirty="0" err="1">
                <a:solidFill>
                  <a:srgbClr val="303D8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soft</a:t>
            </a:r>
            <a:r>
              <a:rPr lang="hr-HR" sz="1400" dirty="0">
                <a:solidFill>
                  <a:srgbClr val="303D8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aktivnosti prate navedene infrastrukturne aktivnosti u svim sektorima i svim ciljanim skupinama</a:t>
            </a:r>
          </a:p>
        </p:txBody>
      </p:sp>
      <p:sp>
        <p:nvSpPr>
          <p:cNvPr id="5" name="8-Point Star 4">
            <a:extLst>
              <a:ext uri="{FF2B5EF4-FFF2-40B4-BE49-F238E27FC236}">
                <a16:creationId xmlns:a16="http://schemas.microsoft.com/office/drawing/2014/main" id="{25312DB3-FA0E-8044-BA75-61355E8439AE}"/>
              </a:ext>
            </a:extLst>
          </p:cNvPr>
          <p:cNvSpPr/>
          <p:nvPr/>
        </p:nvSpPr>
        <p:spPr>
          <a:xfrm>
            <a:off x="8077199" y="2184094"/>
            <a:ext cx="2357610" cy="2489811"/>
          </a:xfrm>
          <a:prstGeom prst="star8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8000" dirty="0"/>
              <a:t>4.</a:t>
            </a:r>
          </a:p>
        </p:txBody>
      </p:sp>
    </p:spTree>
    <p:extLst>
      <p:ext uri="{BB962C8B-B14F-4D97-AF65-F5344CB8AC3E}">
        <p14:creationId xmlns:p14="http://schemas.microsoft.com/office/powerpoint/2010/main" val="23019070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6B9CA39-5A80-F746-AEEE-AE6F38B8799C}"/>
              </a:ext>
            </a:extLst>
          </p:cNvPr>
          <p:cNvSpPr/>
          <p:nvPr/>
        </p:nvSpPr>
        <p:spPr>
          <a:xfrm>
            <a:off x="552449" y="116561"/>
            <a:ext cx="10944225" cy="9564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</a:pPr>
            <a:r>
              <a:rPr lang="hr-HR" b="1" kern="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5. Europa bliža građanima poticanjem održivog i integriranog razvoja urbanih, ruralnih i obalnih područja te lokalnih inicijativa (PO 5)</a:t>
            </a:r>
          </a:p>
          <a:p>
            <a:pPr>
              <a:lnSpc>
                <a:spcPct val="107000"/>
              </a:lnSpc>
              <a:spcBef>
                <a:spcPts val="200"/>
              </a:spcBef>
              <a:spcAft>
                <a:spcPts val="0"/>
              </a:spcAft>
            </a:pPr>
            <a:r>
              <a:rPr lang="hr-HR" sz="16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Posebni ciljevi:</a:t>
            </a:r>
            <a:endParaRPr lang="hr-HR" sz="1600" b="1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B576A1C-1D39-1144-BFC6-544F25AEE5E6}"/>
              </a:ext>
            </a:extLst>
          </p:cNvPr>
          <p:cNvSpPr/>
          <p:nvPr/>
        </p:nvSpPr>
        <p:spPr>
          <a:xfrm>
            <a:off x="1162050" y="2001055"/>
            <a:ext cx="6096000" cy="388459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r-HR" dirty="0">
                <a:solidFill>
                  <a:srgbClr val="303D8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Unutar petog cilja politike definirana su dva posebna cilja koja se odnose na:</a:t>
            </a:r>
            <a:endParaRPr lang="hr-HR" sz="1600" dirty="0">
              <a:solidFill>
                <a:srgbClr val="303D8C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itchFamily="2" charset="2"/>
              <a:buChar char=""/>
            </a:pPr>
            <a:r>
              <a:rPr lang="hr-HR" dirty="0">
                <a:solidFill>
                  <a:srgbClr val="303D8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poticanje integriranog društvenog i gospodarskog razvoja, razvoja u području okoliša, kulturne baštine kao i sigurnosti u urbanim područjima; 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itchFamily="2" charset="2"/>
              <a:buChar char=""/>
            </a:pPr>
            <a:r>
              <a:rPr lang="hr-HR" dirty="0">
                <a:solidFill>
                  <a:srgbClr val="303D8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poticanje integriranog društvenog i gospodarskog te razvoja u području okoliša na lokalnoj razini, kulturne baštine i sigurnosti, uključujući ruralna i obalna područja, među ostalim s pomoću lokalnog razvoja pod vodstvom zajednice.</a:t>
            </a:r>
          </a:p>
        </p:txBody>
      </p:sp>
      <p:sp>
        <p:nvSpPr>
          <p:cNvPr id="4" name="8-Point Star 3">
            <a:extLst>
              <a:ext uri="{FF2B5EF4-FFF2-40B4-BE49-F238E27FC236}">
                <a16:creationId xmlns:a16="http://schemas.microsoft.com/office/drawing/2014/main" id="{982EA428-6345-944C-81BD-54C0D7874187}"/>
              </a:ext>
            </a:extLst>
          </p:cNvPr>
          <p:cNvSpPr/>
          <p:nvPr/>
        </p:nvSpPr>
        <p:spPr>
          <a:xfrm>
            <a:off x="8714342" y="2478795"/>
            <a:ext cx="2555913" cy="2599981"/>
          </a:xfrm>
          <a:prstGeom prst="star8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8000" dirty="0"/>
              <a:t>5.</a:t>
            </a:r>
          </a:p>
        </p:txBody>
      </p:sp>
    </p:spTree>
    <p:extLst>
      <p:ext uri="{BB962C8B-B14F-4D97-AF65-F5344CB8AC3E}">
        <p14:creationId xmlns:p14="http://schemas.microsoft.com/office/powerpoint/2010/main" val="35300512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30A09F0-989B-9C42-A88D-690F0ABB3065}"/>
              </a:ext>
            </a:extLst>
          </p:cNvPr>
          <p:cNvSpPr txBox="1"/>
          <p:nvPr/>
        </p:nvSpPr>
        <p:spPr>
          <a:xfrm>
            <a:off x="514350" y="438150"/>
            <a:ext cx="45815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>
                <a:solidFill>
                  <a:schemeClr val="bg1"/>
                </a:solidFill>
              </a:rPr>
              <a:t>Tematska koncentracija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78C5DD-9B01-0645-9DAE-AA52CA556381}"/>
              </a:ext>
            </a:extLst>
          </p:cNvPr>
          <p:cNvSpPr txBox="1"/>
          <p:nvPr/>
        </p:nvSpPr>
        <p:spPr>
          <a:xfrm>
            <a:off x="514350" y="2820318"/>
            <a:ext cx="4454257" cy="646331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hr-HR" sz="3600" dirty="0">
                <a:solidFill>
                  <a:schemeClr val="bg1"/>
                </a:solidFill>
              </a:rPr>
              <a:t>CP2 – Zelena EU – 30%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E71136-F47C-4B48-84FE-F2520C130E58}"/>
              </a:ext>
            </a:extLst>
          </p:cNvPr>
          <p:cNvSpPr txBox="1"/>
          <p:nvPr/>
        </p:nvSpPr>
        <p:spPr>
          <a:xfrm>
            <a:off x="6114362" y="4351664"/>
            <a:ext cx="5310130" cy="646331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hr-HR" sz="3600" dirty="0">
                <a:solidFill>
                  <a:schemeClr val="bg1"/>
                </a:solidFill>
              </a:rPr>
              <a:t>CP2 – Pametna EU – 25%</a:t>
            </a:r>
          </a:p>
        </p:txBody>
      </p:sp>
    </p:spTree>
    <p:extLst>
      <p:ext uri="{BB962C8B-B14F-4D97-AF65-F5344CB8AC3E}">
        <p14:creationId xmlns:p14="http://schemas.microsoft.com/office/powerpoint/2010/main" val="26586464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B0305-7A29-3E42-8821-6C1EBF5A7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>
                <a:solidFill>
                  <a:srgbClr val="303D8C"/>
                </a:solidFill>
              </a:rPr>
              <a:t>3. Novi-stari razvojni instrumenti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FD506A-0BD4-F34D-AD99-05AFD9112C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Latn-RS" dirty="0"/>
              <a:t>ITU, CLLD, Urban agenda EU…</a:t>
            </a:r>
          </a:p>
        </p:txBody>
      </p:sp>
    </p:spTree>
    <p:extLst>
      <p:ext uri="{BB962C8B-B14F-4D97-AF65-F5344CB8AC3E}">
        <p14:creationId xmlns:p14="http://schemas.microsoft.com/office/powerpoint/2010/main" val="271756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FA26E3D-F9EF-A14A-8E46-67F3D8350EF7}"/>
              </a:ext>
            </a:extLst>
          </p:cNvPr>
          <p:cNvSpPr/>
          <p:nvPr/>
        </p:nvSpPr>
        <p:spPr>
          <a:xfrm>
            <a:off x="2846120" y="4550896"/>
            <a:ext cx="905295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dirty="0">
                <a:solidFill>
                  <a:srgbClr val="303D8C"/>
                </a:solidFill>
                <a:latin typeface="Arial" panose="020B0604020202020204" pitchFamily="34" charset="0"/>
              </a:rPr>
              <a:t>Novom Kohezijskom politikom se </a:t>
            </a:r>
            <a:r>
              <a:rPr lang="hr-HR" b="1" dirty="0">
                <a:solidFill>
                  <a:srgbClr val="303D8C"/>
                </a:solidFill>
                <a:latin typeface="Arial" panose="020B0604020202020204" pitchFamily="34" charset="0"/>
              </a:rPr>
              <a:t>podupiru lokalno pokrenute strategije rasta</a:t>
            </a:r>
            <a:r>
              <a:rPr lang="hr-HR" dirty="0">
                <a:solidFill>
                  <a:srgbClr val="303D8C"/>
                </a:solidFill>
                <a:latin typeface="Arial" panose="020B0604020202020204" pitchFamily="34" charset="0"/>
              </a:rPr>
              <a:t> te se </a:t>
            </a:r>
            <a:r>
              <a:rPr lang="hr-HR" b="1" dirty="0">
                <a:solidFill>
                  <a:srgbClr val="303D8C"/>
                </a:solidFill>
                <a:latin typeface="Arial" panose="020B0604020202020204" pitchFamily="34" charset="0"/>
              </a:rPr>
              <a:t>jača uloga tijela lokalne uprave u upravljanju fondovima</a:t>
            </a:r>
            <a:r>
              <a:rPr lang="hr-HR" dirty="0">
                <a:solidFill>
                  <a:srgbClr val="303D8C"/>
                </a:solidFill>
                <a:latin typeface="Arial" panose="020B0604020202020204" pitchFamily="34" charset="0"/>
              </a:rPr>
              <a:t>. Ojačana je urbana dimenzija kohezijske politike: </a:t>
            </a:r>
            <a:r>
              <a:rPr lang="hr-HR" b="1" dirty="0">
                <a:solidFill>
                  <a:srgbClr val="303D8C"/>
                </a:solidFill>
                <a:latin typeface="Arial" panose="020B0604020202020204" pitchFamily="34" charset="0"/>
              </a:rPr>
              <a:t>8 % EFRR-a namijenjeno je održivom urbanom razvoju</a:t>
            </a:r>
            <a:r>
              <a:rPr lang="hr-HR" dirty="0">
                <a:solidFill>
                  <a:srgbClr val="303D8C"/>
                </a:solidFill>
                <a:latin typeface="Arial" panose="020B0604020202020204" pitchFamily="34" charset="0"/>
              </a:rPr>
              <a:t>, a predviđen je i novi program umrežavanja i izgradnje kapaciteta za tijela gradske uprave – </a:t>
            </a:r>
            <a:r>
              <a:rPr lang="hr-HR" b="1" dirty="0">
                <a:solidFill>
                  <a:srgbClr val="303D8C"/>
                </a:solidFill>
                <a:latin typeface="Arial" panose="020B0604020202020204" pitchFamily="34" charset="0"/>
              </a:rPr>
              <a:t>europska urbana inicijativa</a:t>
            </a:r>
            <a:r>
              <a:rPr lang="hr-HR" dirty="0">
                <a:solidFill>
                  <a:srgbClr val="303D8C"/>
                </a:solidFill>
                <a:latin typeface="Arial" panose="020B0604020202020204" pitchFamily="34" charset="0"/>
              </a:rPr>
              <a:t>.</a:t>
            </a:r>
            <a:endParaRPr lang="sr-Latn-RS" dirty="0">
              <a:solidFill>
                <a:srgbClr val="303D8C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BF7D895-7419-6E48-A6B2-0B0CC29AC436}"/>
              </a:ext>
            </a:extLst>
          </p:cNvPr>
          <p:cNvSpPr/>
          <p:nvPr/>
        </p:nvSpPr>
        <p:spPr>
          <a:xfrm>
            <a:off x="696685" y="2527948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r-HR" b="1" dirty="0">
                <a:solidFill>
                  <a:srgbClr val="303D8C"/>
                </a:solidFill>
                <a:latin typeface="Arial" panose="020B0604020202020204" pitchFamily="34" charset="0"/>
              </a:rPr>
              <a:t>Europa bliže građanima</a:t>
            </a:r>
            <a:r>
              <a:rPr lang="hr-HR" dirty="0">
                <a:solidFill>
                  <a:srgbClr val="303D8C"/>
                </a:solidFill>
                <a:latin typeface="Arial" panose="020B0604020202020204" pitchFamily="34" charset="0"/>
              </a:rPr>
              <a:t>, podupiranjem strategija vođenih na lokalnoj razini i održivog urbanog razvoja u cijelom EU-u.</a:t>
            </a:r>
            <a:endParaRPr lang="sr-Latn-RS" dirty="0">
              <a:solidFill>
                <a:srgbClr val="303D8C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89EF10-2ACB-8544-BEB5-5B10E59C70F6}"/>
              </a:ext>
            </a:extLst>
          </p:cNvPr>
          <p:cNvSpPr/>
          <p:nvPr/>
        </p:nvSpPr>
        <p:spPr>
          <a:xfrm>
            <a:off x="696685" y="394256"/>
            <a:ext cx="33471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Kohezija nakon 2020.</a:t>
            </a:r>
            <a:endParaRPr lang="hr-HR" sz="2800" b="1" i="0" u="none" strike="noStrike" dirty="0">
              <a:solidFill>
                <a:schemeClr val="bg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38228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E9F93F5-96DF-41C2-9FAB-AFC5B972567A}"/>
              </a:ext>
            </a:extLst>
          </p:cNvPr>
          <p:cNvSpPr txBox="1"/>
          <p:nvPr/>
        </p:nvSpPr>
        <p:spPr>
          <a:xfrm>
            <a:off x="1863110" y="4558748"/>
            <a:ext cx="27747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600" b="1" i="1" dirty="0">
                <a:solidFill>
                  <a:schemeClr val="bg1"/>
                </a:solidFill>
              </a:rPr>
              <a:t>Politike pod </a:t>
            </a:r>
            <a:r>
              <a:rPr lang="en-US" sz="1600" b="1" i="1" dirty="0">
                <a:solidFill>
                  <a:schemeClr val="bg1"/>
                </a:solidFill>
              </a:rPr>
              <a:t>post 2020 CPR-om</a:t>
            </a:r>
            <a:endParaRPr lang="hr-HR" sz="1600" b="1" i="1" dirty="0">
              <a:solidFill>
                <a:schemeClr val="bg1"/>
              </a:solidFill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8F4C9A1B-6094-4C9E-AE52-E6C2952640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514" y="1524001"/>
            <a:ext cx="11135177" cy="4423953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r-HR" sz="2000" dirty="0">
                <a:solidFill>
                  <a:srgbClr val="303D8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Potpora integriranom teritorijalnom razvoju, može biti putem</a:t>
            </a:r>
            <a:endParaRPr lang="hr-HR" sz="2000" dirty="0">
              <a:solidFill>
                <a:srgbClr val="303D8C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tabLst>
                <a:tab pos="899795" algn="l"/>
                <a:tab pos="449580" algn="l"/>
              </a:tabLst>
            </a:pPr>
            <a:r>
              <a:rPr lang="hr-HR" sz="2000" b="1" dirty="0">
                <a:solidFill>
                  <a:srgbClr val="303D8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integriranim teritorijalnim ulaganjima (ITU);  </a:t>
            </a:r>
            <a:r>
              <a:rPr lang="hr-HR" sz="2000" dirty="0">
                <a:solidFill>
                  <a:srgbClr val="303D8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mehanizam koji omogućuje integriranje sredstava iz različitih europskih fondova i OP-ova te ulaganje tih sredstava u aktivnosti kojima će se ojačati uloga gradova kao pokretača gospodarskog razvoja; </a:t>
            </a:r>
          </a:p>
          <a:p>
            <a:pPr marL="742950" lvl="1" indent="-28575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tabLst>
                <a:tab pos="899795" algn="l"/>
                <a:tab pos="449580" algn="l"/>
              </a:tabLst>
            </a:pPr>
            <a:r>
              <a:rPr lang="hr-HR" sz="2000" b="1" dirty="0">
                <a:solidFill>
                  <a:srgbClr val="303D8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putem lokalnog razvoja pod vodstvom zajednice (CLLD); </a:t>
            </a:r>
            <a:r>
              <a:rPr lang="hr-HR" sz="2000" dirty="0">
                <a:solidFill>
                  <a:srgbClr val="303D8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usmjeren na posebna subregionalna područja, njime upravljaju lokalne akcijske skupine te se pruža potpora umrežavanju i pristupačnosti u lokalnom kontekstu, podupiru ga EFRR, ESF+, JTF i EFPR</a:t>
            </a:r>
          </a:p>
          <a:p>
            <a:pPr marL="742950" lvl="1" indent="-28575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tabLst>
                <a:tab pos="899795" algn="l"/>
                <a:tab pos="449580" algn="l"/>
              </a:tabLst>
            </a:pPr>
            <a:r>
              <a:rPr lang="hr-HR" sz="2000" b="1" dirty="0">
                <a:solidFill>
                  <a:srgbClr val="303D8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putem drugog teritorijalnog alata u okviru cilja politike PO5„Europa bliža građanima poticanjem održivog i integriranog razvoja svih vrsta područja te lokalnih inicijativa“ </a:t>
            </a:r>
            <a:r>
              <a:rPr lang="hr-HR" sz="2000" dirty="0">
                <a:solidFill>
                  <a:srgbClr val="303D8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 poticanje integriranog društvenog, uključivog socijalnog, gospodarskog razvoja, razvoja u području okoliša, kulture, prirodne baštine, održivog turizma i sigurnosti u urbanim područjima i u drugim područjima osim urbanih</a:t>
            </a:r>
          </a:p>
          <a:p>
            <a:pPr lvl="0" algn="just">
              <a:spcAft>
                <a:spcPts val="1200"/>
              </a:spcAft>
              <a:buFontTx/>
              <a:buChar char="-"/>
            </a:pPr>
            <a:endParaRPr lang="hr-HR" sz="1500" dirty="0">
              <a:solidFill>
                <a:srgbClr val="303D8C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64162B5-5A74-4A27-8473-319DBB99DB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5993"/>
            <a:ext cx="11948159" cy="994172"/>
          </a:xfrm>
        </p:spPr>
        <p:txBody>
          <a:bodyPr>
            <a:noAutofit/>
          </a:bodyPr>
          <a:lstStyle/>
          <a:p>
            <a:r>
              <a:rPr lang="hr-HR" sz="32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Integrirani teritorijalni razvoj</a:t>
            </a:r>
            <a:endParaRPr lang="hr-HR" sz="3000" b="1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93700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34C636-74C9-1D47-8E75-1B1ECF5CE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Zaključno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14E701-2615-8641-80B4-748C03B8C5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>
                <a:solidFill>
                  <a:srgbClr val="303D8C"/>
                </a:solidFill>
              </a:rPr>
              <a:t>Više sredstava lokalnom i regionalnom razvoju</a:t>
            </a:r>
          </a:p>
          <a:p>
            <a:r>
              <a:rPr lang="sr-Latn-RS" dirty="0">
                <a:solidFill>
                  <a:srgbClr val="303D8C"/>
                </a:solidFill>
              </a:rPr>
              <a:t>Veća fokusiranost i poseban cilj politike posvećen lokalnom razvoju</a:t>
            </a:r>
          </a:p>
          <a:p>
            <a:r>
              <a:rPr lang="sr-Latn-RS" dirty="0">
                <a:solidFill>
                  <a:srgbClr val="303D8C"/>
                </a:solidFill>
              </a:rPr>
              <a:t>Daljnji razvoj teritorijalnih instrumenata</a:t>
            </a:r>
          </a:p>
          <a:p>
            <a:r>
              <a:rPr lang="sr-Latn-RS" dirty="0">
                <a:solidFill>
                  <a:srgbClr val="303D8C"/>
                </a:solidFill>
              </a:rPr>
              <a:t>Veća integracija ulaganja iz raznih izvora</a:t>
            </a:r>
          </a:p>
          <a:p>
            <a:r>
              <a:rPr lang="sr-Latn-RS" dirty="0">
                <a:solidFill>
                  <a:srgbClr val="303D8C"/>
                </a:solidFill>
              </a:rPr>
              <a:t>Zeleno i digitalno</a:t>
            </a:r>
          </a:p>
        </p:txBody>
      </p:sp>
    </p:spTree>
    <p:extLst>
      <p:ext uri="{BB962C8B-B14F-4D97-AF65-F5344CB8AC3E}">
        <p14:creationId xmlns:p14="http://schemas.microsoft.com/office/powerpoint/2010/main" val="27346302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84254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hr-HR" dirty="0"/>
          </a:p>
          <a:p>
            <a:pPr marL="0" indent="0" algn="ctr">
              <a:buNone/>
            </a:pPr>
            <a:r>
              <a:rPr lang="hr-HR" sz="4000" b="1" dirty="0">
                <a:solidFill>
                  <a:schemeClr val="tx2"/>
                </a:solidFill>
                <a:latin typeface="+mn-lt"/>
              </a:rPr>
              <a:t>Zahvaljujemo na pozornosti!</a:t>
            </a:r>
          </a:p>
          <a:p>
            <a:pPr algn="ctr">
              <a:spcBef>
                <a:spcPct val="50000"/>
              </a:spcBef>
              <a:buNone/>
            </a:pPr>
            <a:endParaRPr lang="hr-HR" altLang="sr-Latn-RS" sz="1800" b="1" dirty="0">
              <a:latin typeface="+mn-lt"/>
            </a:endParaRPr>
          </a:p>
          <a:p>
            <a:pPr algn="ctr">
              <a:spcBef>
                <a:spcPct val="50000"/>
              </a:spcBef>
              <a:buNone/>
            </a:pPr>
            <a:endParaRPr lang="hr-HR" altLang="sr-Latn-RS" sz="1800" dirty="0">
              <a:latin typeface="+mn-lt"/>
            </a:endParaRPr>
          </a:p>
          <a:p>
            <a:pPr algn="ctr">
              <a:spcBef>
                <a:spcPct val="50000"/>
              </a:spcBef>
              <a:buNone/>
            </a:pPr>
            <a:r>
              <a:rPr lang="hr-HR" altLang="sr-Latn-RS" sz="1800" dirty="0">
                <a:solidFill>
                  <a:schemeClr val="tx2"/>
                </a:solidFill>
                <a:latin typeface="+mn-lt"/>
              </a:rPr>
              <a:t>Ministarstvo regionalnoga razvoja i fondova Europske unije</a:t>
            </a:r>
          </a:p>
          <a:p>
            <a:pPr algn="ctr">
              <a:spcBef>
                <a:spcPct val="50000"/>
              </a:spcBef>
              <a:buNone/>
            </a:pPr>
            <a:r>
              <a:rPr lang="hr-HR" altLang="sr-Latn-RS" sz="1800" dirty="0">
                <a:solidFill>
                  <a:schemeClr val="accent1"/>
                </a:solidFill>
                <a:latin typeface="+mn-lt"/>
              </a:rPr>
              <a:t>koordinacija-ESIF@mrrfeu.hr</a:t>
            </a:r>
          </a:p>
          <a:p>
            <a:pPr algn="ctr">
              <a:spcBef>
                <a:spcPct val="50000"/>
              </a:spcBef>
              <a:buNone/>
            </a:pPr>
            <a:r>
              <a:rPr lang="hr-HR" altLang="sr-Latn-RS" sz="1800" dirty="0">
                <a:latin typeface="+mn-lt"/>
                <a:hlinkClick r:id="rId2"/>
              </a:rPr>
              <a:t>www.mrrfeu.hr</a:t>
            </a:r>
            <a:endParaRPr lang="hr-HR" altLang="sr-Latn-RS" sz="1800" dirty="0">
              <a:latin typeface="+mn-lt"/>
            </a:endParaRPr>
          </a:p>
          <a:p>
            <a:pPr algn="ctr">
              <a:spcBef>
                <a:spcPct val="50000"/>
              </a:spcBef>
              <a:buNone/>
            </a:pPr>
            <a:r>
              <a:rPr lang="hr-HR" altLang="sr-Latn-RS" sz="1800" dirty="0">
                <a:latin typeface="+mn-lt"/>
                <a:hlinkClick r:id="rId3"/>
              </a:rPr>
              <a:t>www.strukturnifondovi.hr</a:t>
            </a:r>
            <a:endParaRPr lang="hr-HR" altLang="sr-Latn-RS" sz="1800" dirty="0">
              <a:latin typeface="+mn-lt"/>
            </a:endParaRPr>
          </a:p>
          <a:p>
            <a:pPr marL="0" indent="0" algn="ctr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061092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9AE239D-76FB-40F1-A07E-766DD64A2160}"/>
              </a:ext>
            </a:extLst>
          </p:cNvPr>
          <p:cNvSpPr txBox="1"/>
          <p:nvPr/>
        </p:nvSpPr>
        <p:spPr>
          <a:xfrm>
            <a:off x="1178805" y="483626"/>
            <a:ext cx="9820371" cy="43458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sr-Latn-RS"/>
            </a:defPPr>
            <a:lvl1pPr defTabSz="914377">
              <a:lnSpc>
                <a:spcPct val="90000"/>
              </a:lnSpc>
              <a:spcBef>
                <a:spcPct val="0"/>
              </a:spcBef>
              <a:buNone/>
              <a:defRPr sz="2800" b="1">
                <a:solidFill>
                  <a:prstClr val="black"/>
                </a:solidFill>
                <a:latin typeface="VladaRHSerif Reg"/>
                <a:ea typeface="TyponineSans Reg" panose="02000000000000000000" pitchFamily="50" charset="0"/>
                <a:cs typeface="+mj-cs"/>
              </a:defRPr>
            </a:lvl1pPr>
          </a:lstStyle>
          <a:p>
            <a:r>
              <a:rPr lang="hr-HR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Ilustrativni sveobuhvatni okvir za izradu programskih dokumenata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9A7467-3073-4268-BD86-542F106BC429}"/>
              </a:ext>
            </a:extLst>
          </p:cNvPr>
          <p:cNvSpPr txBox="1"/>
          <p:nvPr/>
        </p:nvSpPr>
        <p:spPr>
          <a:xfrm>
            <a:off x="1002324" y="4911328"/>
            <a:ext cx="904964" cy="442674"/>
          </a:xfrm>
          <a:prstGeom prst="roundRect">
            <a:avLst/>
          </a:prstGeom>
          <a:solidFill>
            <a:srgbClr val="303D8C">
              <a:alpha val="40000"/>
            </a:srgbClr>
          </a:solidFill>
          <a:ln w="3175">
            <a:solidFill>
              <a:srgbClr val="303D8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r-HR" sz="1000" b="1" dirty="0">
                <a:solidFill>
                  <a:schemeClr val="bg1"/>
                </a:solidFill>
              </a:rPr>
              <a:t>Pametna Hrvatska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B3298A0-389E-4F31-8332-90D1595C7026}"/>
              </a:ext>
            </a:extLst>
          </p:cNvPr>
          <p:cNvSpPr txBox="1"/>
          <p:nvPr/>
        </p:nvSpPr>
        <p:spPr>
          <a:xfrm>
            <a:off x="3408449" y="4911328"/>
            <a:ext cx="904964" cy="442674"/>
          </a:xfrm>
          <a:prstGeom prst="roundRect">
            <a:avLst/>
          </a:prstGeom>
          <a:solidFill>
            <a:srgbClr val="303D8C">
              <a:alpha val="40000"/>
            </a:srgbClr>
          </a:solidFill>
          <a:ln w="3175">
            <a:solidFill>
              <a:srgbClr val="303D8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r-HR" sz="1000" b="1" dirty="0">
                <a:solidFill>
                  <a:schemeClr val="bg1"/>
                </a:solidFill>
              </a:rPr>
              <a:t>Povezana Hrvatska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5430627-3842-4F23-BF22-8D70BE6AB5EA}"/>
              </a:ext>
            </a:extLst>
          </p:cNvPr>
          <p:cNvSpPr txBox="1"/>
          <p:nvPr/>
        </p:nvSpPr>
        <p:spPr>
          <a:xfrm>
            <a:off x="2125259" y="4911328"/>
            <a:ext cx="904964" cy="442674"/>
          </a:xfrm>
          <a:prstGeom prst="roundRect">
            <a:avLst/>
          </a:prstGeom>
          <a:solidFill>
            <a:srgbClr val="303D8C">
              <a:alpha val="40000"/>
            </a:srgbClr>
          </a:solidFill>
          <a:ln w="3175">
            <a:solidFill>
              <a:srgbClr val="303D8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r-HR" sz="1000" b="1" dirty="0">
                <a:solidFill>
                  <a:schemeClr val="bg1"/>
                </a:solidFill>
              </a:rPr>
              <a:t>Zelena Hrvatska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72C7419-A8C4-4279-AF5B-7277E1570BC3}"/>
              </a:ext>
            </a:extLst>
          </p:cNvPr>
          <p:cNvSpPr txBox="1"/>
          <p:nvPr/>
        </p:nvSpPr>
        <p:spPr>
          <a:xfrm>
            <a:off x="4670100" y="4911328"/>
            <a:ext cx="904964" cy="442674"/>
          </a:xfrm>
          <a:prstGeom prst="roundRect">
            <a:avLst/>
          </a:prstGeom>
          <a:solidFill>
            <a:srgbClr val="303D8C">
              <a:alpha val="40000"/>
            </a:srgbClr>
          </a:solidFill>
          <a:ln w="3175">
            <a:solidFill>
              <a:srgbClr val="303D8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r-HR" sz="1000" b="1" dirty="0">
                <a:solidFill>
                  <a:schemeClr val="bg1"/>
                </a:solidFill>
              </a:rPr>
              <a:t>Solidarna Hrvatska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4CC7EF6-CD1A-437F-8EFB-29577966D154}"/>
              </a:ext>
            </a:extLst>
          </p:cNvPr>
          <p:cNvSpPr txBox="1"/>
          <p:nvPr/>
        </p:nvSpPr>
        <p:spPr>
          <a:xfrm>
            <a:off x="5933955" y="4834322"/>
            <a:ext cx="971183" cy="612934"/>
          </a:xfrm>
          <a:prstGeom prst="roundRect">
            <a:avLst/>
          </a:prstGeom>
          <a:solidFill>
            <a:srgbClr val="303D8C">
              <a:alpha val="40000"/>
            </a:srgbClr>
          </a:solidFill>
          <a:ln w="3175">
            <a:solidFill>
              <a:srgbClr val="303D8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r-HR" sz="1000" b="1" dirty="0">
                <a:solidFill>
                  <a:schemeClr val="bg1"/>
                </a:solidFill>
              </a:rPr>
              <a:t>Integrirani teritorijalni razvoj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AABC563-891B-4A41-9A71-14BEE29CE8B2}"/>
              </a:ext>
            </a:extLst>
          </p:cNvPr>
          <p:cNvSpPr txBox="1"/>
          <p:nvPr/>
        </p:nvSpPr>
        <p:spPr>
          <a:xfrm>
            <a:off x="10721122" y="4919451"/>
            <a:ext cx="937108" cy="442674"/>
          </a:xfrm>
          <a:prstGeom prst="roundRect">
            <a:avLst/>
          </a:prstGeom>
          <a:solidFill>
            <a:srgbClr val="303D8C">
              <a:alpha val="40000"/>
            </a:srgbClr>
          </a:solidFill>
          <a:ln w="3175">
            <a:solidFill>
              <a:srgbClr val="303D8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r-HR" sz="1000" b="1">
                <a:solidFill>
                  <a:schemeClr val="bg1"/>
                </a:solidFill>
              </a:rPr>
              <a:t>Pomorstvo i ribarstvo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F0CE484-1634-40E8-82D5-EF2B7D8A396F}"/>
              </a:ext>
            </a:extLst>
          </p:cNvPr>
          <p:cNvSpPr txBox="1"/>
          <p:nvPr/>
        </p:nvSpPr>
        <p:spPr>
          <a:xfrm>
            <a:off x="4596388" y="1463161"/>
            <a:ext cx="2069753" cy="817245"/>
          </a:xfrm>
          <a:prstGeom prst="roundRect">
            <a:avLst/>
          </a:prstGeom>
          <a:solidFill>
            <a:srgbClr val="303D8C"/>
          </a:solidFill>
          <a:ln w="3175">
            <a:solidFill>
              <a:srgbClr val="303D8C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hr-HR" sz="1400" b="1" dirty="0">
              <a:solidFill>
                <a:schemeClr val="bg1"/>
              </a:solidFill>
            </a:endParaRPr>
          </a:p>
          <a:p>
            <a:pPr algn="ctr"/>
            <a:r>
              <a:rPr lang="hr-HR" sz="1400" b="1" dirty="0">
                <a:solidFill>
                  <a:schemeClr val="bg1"/>
                </a:solidFill>
              </a:rPr>
              <a:t>Sporazum o partnerstvu</a:t>
            </a:r>
          </a:p>
          <a:p>
            <a:pPr algn="ctr"/>
            <a:r>
              <a:rPr lang="hr-HR" sz="140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322F3DC-3DCD-4540-A4B5-E4A7C9D22B8E}"/>
              </a:ext>
            </a:extLst>
          </p:cNvPr>
          <p:cNvSpPr txBox="1"/>
          <p:nvPr/>
        </p:nvSpPr>
        <p:spPr>
          <a:xfrm>
            <a:off x="3764023" y="3796480"/>
            <a:ext cx="1646346" cy="561856"/>
          </a:xfrm>
          <a:prstGeom prst="roundRect">
            <a:avLst/>
          </a:prstGeom>
          <a:solidFill>
            <a:srgbClr val="303D8C">
              <a:alpha val="66000"/>
            </a:srgbClr>
          </a:solidFill>
          <a:ln w="3175">
            <a:solidFill>
              <a:srgbClr val="303D8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r-HR" sz="900" b="1" dirty="0">
                <a:solidFill>
                  <a:schemeClr val="bg1"/>
                </a:solidFill>
              </a:rPr>
              <a:t>Integrirani teritorijalni program</a:t>
            </a:r>
          </a:p>
          <a:p>
            <a:pPr algn="ctr"/>
            <a:r>
              <a:rPr lang="hr-HR" sz="900" b="1" dirty="0">
                <a:solidFill>
                  <a:schemeClr val="bg1"/>
                </a:solidFill>
              </a:rPr>
              <a:t>(EFRR, KF, FPT)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7C62FF9-6AA5-418D-ABA3-6BA0886CBF92}"/>
              </a:ext>
            </a:extLst>
          </p:cNvPr>
          <p:cNvSpPr txBox="1"/>
          <p:nvPr/>
        </p:nvSpPr>
        <p:spPr>
          <a:xfrm>
            <a:off x="6271816" y="3893144"/>
            <a:ext cx="986340" cy="442674"/>
          </a:xfrm>
          <a:prstGeom prst="roundRect">
            <a:avLst/>
          </a:prstGeom>
          <a:solidFill>
            <a:srgbClr val="303D8C">
              <a:alpha val="66000"/>
            </a:srgbClr>
          </a:solidFill>
          <a:ln w="3175">
            <a:solidFill>
              <a:srgbClr val="303D8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r-HR" sz="1000" b="1">
                <a:solidFill>
                  <a:schemeClr val="bg1"/>
                </a:solidFill>
              </a:rPr>
              <a:t>OP Azil i migracije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556B458-2D8E-4031-8DC2-782B1E48B668}"/>
              </a:ext>
            </a:extLst>
          </p:cNvPr>
          <p:cNvSpPr txBox="1"/>
          <p:nvPr/>
        </p:nvSpPr>
        <p:spPr>
          <a:xfrm>
            <a:off x="7501795" y="3893143"/>
            <a:ext cx="1059735" cy="442674"/>
          </a:xfrm>
          <a:prstGeom prst="roundRect">
            <a:avLst/>
          </a:prstGeom>
          <a:solidFill>
            <a:srgbClr val="303D8C">
              <a:alpha val="66000"/>
            </a:srgbClr>
          </a:solidFill>
          <a:ln w="3175">
            <a:solidFill>
              <a:srgbClr val="303D8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r-HR" sz="1000" b="1">
                <a:solidFill>
                  <a:schemeClr val="bg1"/>
                </a:solidFill>
              </a:rPr>
              <a:t>OP Unutarnja sigurnost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80A4EAA-85CA-49C3-B0DA-CB39152565A0}"/>
              </a:ext>
            </a:extLst>
          </p:cNvPr>
          <p:cNvSpPr txBox="1"/>
          <p:nvPr/>
        </p:nvSpPr>
        <p:spPr>
          <a:xfrm>
            <a:off x="8662400" y="3893143"/>
            <a:ext cx="1394124" cy="442674"/>
          </a:xfrm>
          <a:prstGeom prst="roundRect">
            <a:avLst/>
          </a:prstGeom>
          <a:solidFill>
            <a:srgbClr val="303D8C">
              <a:alpha val="66000"/>
            </a:srgbClr>
          </a:solidFill>
          <a:ln w="3175">
            <a:solidFill>
              <a:srgbClr val="303D8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r-HR" sz="1000" b="1" dirty="0">
                <a:solidFill>
                  <a:schemeClr val="bg1"/>
                </a:solidFill>
              </a:rPr>
              <a:t>OP Upravljanje granicama i vizama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4BB273C-0902-499E-A278-4F981773461D}"/>
              </a:ext>
            </a:extLst>
          </p:cNvPr>
          <p:cNvSpPr txBox="1"/>
          <p:nvPr/>
        </p:nvSpPr>
        <p:spPr>
          <a:xfrm>
            <a:off x="10293544" y="3929988"/>
            <a:ext cx="1533188" cy="442674"/>
          </a:xfrm>
          <a:prstGeom prst="roundRect">
            <a:avLst/>
          </a:prstGeom>
          <a:solidFill>
            <a:srgbClr val="303D8C">
              <a:alpha val="66000"/>
            </a:srgbClr>
          </a:solidFill>
          <a:ln w="3175">
            <a:solidFill>
              <a:srgbClr val="303D8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r-HR" sz="1000" b="1">
                <a:solidFill>
                  <a:schemeClr val="bg1"/>
                </a:solidFill>
              </a:rPr>
              <a:t>Operativni program  pomorstvo i ribarstvo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5D8BA908-2727-4944-8DB3-6E6526C11F9E}"/>
              </a:ext>
            </a:extLst>
          </p:cNvPr>
          <p:cNvCxnSpPr>
            <a:cxnSpLocks/>
            <a:stCxn id="26" idx="2"/>
            <a:endCxn id="11" idx="0"/>
          </p:cNvCxnSpPr>
          <p:nvPr/>
        </p:nvCxnSpPr>
        <p:spPr>
          <a:xfrm>
            <a:off x="3620711" y="3644250"/>
            <a:ext cx="966485" cy="152230"/>
          </a:xfrm>
          <a:prstGeom prst="straightConnector1">
            <a:avLst/>
          </a:prstGeom>
          <a:ln>
            <a:solidFill>
              <a:srgbClr val="303D8C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0C3CB5-A176-4212-8CB5-9B5A65F8BCBA}"/>
              </a:ext>
            </a:extLst>
          </p:cNvPr>
          <p:cNvCxnSpPr>
            <a:cxnSpLocks/>
            <a:stCxn id="27" idx="2"/>
            <a:endCxn id="12" idx="0"/>
          </p:cNvCxnSpPr>
          <p:nvPr/>
        </p:nvCxnSpPr>
        <p:spPr>
          <a:xfrm flipH="1">
            <a:off x="6764986" y="3666410"/>
            <a:ext cx="642239" cy="226734"/>
          </a:xfrm>
          <a:prstGeom prst="straightConnector1">
            <a:avLst/>
          </a:prstGeom>
          <a:ln>
            <a:solidFill>
              <a:srgbClr val="303D8C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2DB0B7ED-AB39-4E89-9953-5ABB9D72B808}"/>
              </a:ext>
            </a:extLst>
          </p:cNvPr>
          <p:cNvCxnSpPr>
            <a:cxnSpLocks/>
            <a:stCxn id="27" idx="2"/>
            <a:endCxn id="13" idx="0"/>
          </p:cNvCxnSpPr>
          <p:nvPr/>
        </p:nvCxnSpPr>
        <p:spPr>
          <a:xfrm>
            <a:off x="7407225" y="3666410"/>
            <a:ext cx="624438" cy="226733"/>
          </a:xfrm>
          <a:prstGeom prst="straightConnector1">
            <a:avLst/>
          </a:prstGeom>
          <a:ln>
            <a:solidFill>
              <a:srgbClr val="303D8C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EC90DFE8-5FA4-4EE1-B559-D0F6456656CD}"/>
              </a:ext>
            </a:extLst>
          </p:cNvPr>
          <p:cNvCxnSpPr>
            <a:cxnSpLocks/>
            <a:stCxn id="27" idx="2"/>
            <a:endCxn id="14" idx="0"/>
          </p:cNvCxnSpPr>
          <p:nvPr/>
        </p:nvCxnSpPr>
        <p:spPr>
          <a:xfrm>
            <a:off x="7407225" y="3666410"/>
            <a:ext cx="1952237" cy="226733"/>
          </a:xfrm>
          <a:prstGeom prst="straightConnector1">
            <a:avLst/>
          </a:prstGeom>
          <a:ln>
            <a:solidFill>
              <a:srgbClr val="303D8C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8A97D01F-C212-47D4-B5AA-EFA99871579B}"/>
              </a:ext>
            </a:extLst>
          </p:cNvPr>
          <p:cNvCxnSpPr>
            <a:cxnSpLocks/>
            <a:stCxn id="28" idx="2"/>
            <a:endCxn id="15" idx="0"/>
          </p:cNvCxnSpPr>
          <p:nvPr/>
        </p:nvCxnSpPr>
        <p:spPr>
          <a:xfrm>
            <a:off x="10916967" y="3684079"/>
            <a:ext cx="143171" cy="245909"/>
          </a:xfrm>
          <a:prstGeom prst="straightConnector1">
            <a:avLst/>
          </a:prstGeom>
          <a:ln>
            <a:solidFill>
              <a:srgbClr val="303D8C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B4ECC6C8-DB5B-4C66-9754-161E7AA2F037}"/>
              </a:ext>
            </a:extLst>
          </p:cNvPr>
          <p:cNvCxnSpPr>
            <a:cxnSpLocks/>
          </p:cNvCxnSpPr>
          <p:nvPr/>
        </p:nvCxnSpPr>
        <p:spPr>
          <a:xfrm>
            <a:off x="6643569" y="4343498"/>
            <a:ext cx="1357976" cy="698564"/>
          </a:xfrm>
          <a:prstGeom prst="straightConnector1">
            <a:avLst/>
          </a:prstGeom>
          <a:ln>
            <a:solidFill>
              <a:srgbClr val="303D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14337A43-1F82-4E6C-B050-1039D91A2A3C}"/>
              </a:ext>
            </a:extLst>
          </p:cNvPr>
          <p:cNvCxnSpPr>
            <a:cxnSpLocks/>
          </p:cNvCxnSpPr>
          <p:nvPr/>
        </p:nvCxnSpPr>
        <p:spPr>
          <a:xfrm flipH="1">
            <a:off x="9055961" y="4323043"/>
            <a:ext cx="591795" cy="698565"/>
          </a:xfrm>
          <a:prstGeom prst="straightConnector1">
            <a:avLst/>
          </a:prstGeom>
          <a:ln>
            <a:solidFill>
              <a:srgbClr val="303D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579B531B-0F22-46EF-AEED-A35761CF0296}"/>
              </a:ext>
            </a:extLst>
          </p:cNvPr>
          <p:cNvCxnSpPr>
            <a:cxnSpLocks/>
          </p:cNvCxnSpPr>
          <p:nvPr/>
        </p:nvCxnSpPr>
        <p:spPr>
          <a:xfrm>
            <a:off x="8367488" y="4343498"/>
            <a:ext cx="170739" cy="646245"/>
          </a:xfrm>
          <a:prstGeom prst="straightConnector1">
            <a:avLst/>
          </a:prstGeom>
          <a:ln>
            <a:solidFill>
              <a:srgbClr val="303D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418B04E2-5AC5-43EE-A97A-C4BB21EBAF97}"/>
              </a:ext>
            </a:extLst>
          </p:cNvPr>
          <p:cNvCxnSpPr>
            <a:cxnSpLocks/>
            <a:stCxn id="15" idx="2"/>
            <a:endCxn id="9" idx="0"/>
          </p:cNvCxnSpPr>
          <p:nvPr/>
        </p:nvCxnSpPr>
        <p:spPr>
          <a:xfrm>
            <a:off x="11060138" y="4372662"/>
            <a:ext cx="129538" cy="546789"/>
          </a:xfrm>
          <a:prstGeom prst="straightConnector1">
            <a:avLst/>
          </a:prstGeom>
          <a:ln>
            <a:solidFill>
              <a:srgbClr val="303D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2961295A-22B4-4604-80A2-2923A65BF2B6}"/>
              </a:ext>
            </a:extLst>
          </p:cNvPr>
          <p:cNvSpPr txBox="1"/>
          <p:nvPr/>
        </p:nvSpPr>
        <p:spPr>
          <a:xfrm>
            <a:off x="2703489" y="2929161"/>
            <a:ext cx="1834443" cy="715089"/>
          </a:xfrm>
          <a:prstGeom prst="roundRect">
            <a:avLst/>
          </a:prstGeom>
          <a:solidFill>
            <a:srgbClr val="303D8C">
              <a:alpha val="84000"/>
            </a:srgbClr>
          </a:solidFill>
          <a:ln w="3175">
            <a:solidFill>
              <a:srgbClr val="303D8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r-HR" sz="1200" b="1" dirty="0">
                <a:solidFill>
                  <a:schemeClr val="bg1"/>
                </a:solidFill>
              </a:rPr>
              <a:t>KOHEZIJSKA POLITIKA</a:t>
            </a:r>
          </a:p>
          <a:p>
            <a:pPr algn="ctr"/>
            <a:r>
              <a:rPr lang="hr-HR" sz="1200" b="1" dirty="0">
                <a:solidFill>
                  <a:srgbClr val="FF0000"/>
                </a:solidFill>
              </a:rPr>
              <a:t>Koordinira MRRFEU</a:t>
            </a:r>
          </a:p>
          <a:p>
            <a:pPr algn="ctr"/>
            <a:r>
              <a:rPr lang="hr-HR" sz="1200" b="1">
                <a:solidFill>
                  <a:srgbClr val="FF0000"/>
                </a:solidFill>
              </a:rPr>
              <a:t>+ MRMSOP</a:t>
            </a:r>
            <a:endParaRPr lang="hr-HR" sz="1200" b="1" dirty="0">
              <a:solidFill>
                <a:srgbClr val="FF0000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709D398-40D1-4231-91DF-130ABECCE499}"/>
              </a:ext>
            </a:extLst>
          </p:cNvPr>
          <p:cNvSpPr txBox="1"/>
          <p:nvPr/>
        </p:nvSpPr>
        <p:spPr>
          <a:xfrm>
            <a:off x="6312876" y="2951321"/>
            <a:ext cx="2188698" cy="715089"/>
          </a:xfrm>
          <a:prstGeom prst="roundRect">
            <a:avLst/>
          </a:prstGeom>
          <a:solidFill>
            <a:srgbClr val="303D8C">
              <a:alpha val="84000"/>
            </a:srgbClr>
          </a:solidFill>
          <a:ln w="3175">
            <a:solidFill>
              <a:srgbClr val="303D8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r-HR" sz="1200" b="1" dirty="0">
                <a:solidFill>
                  <a:schemeClr val="bg1"/>
                </a:solidFill>
              </a:rPr>
              <a:t>MIGRACIJE  I UNUTARNJI POSLOVI</a:t>
            </a:r>
          </a:p>
          <a:p>
            <a:pPr algn="ctr"/>
            <a:r>
              <a:rPr lang="hr-HR" sz="1200" b="1" dirty="0">
                <a:solidFill>
                  <a:srgbClr val="FF0000"/>
                </a:solidFill>
              </a:rPr>
              <a:t>Koordinira MUP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3D788F2-E962-427E-B1FF-05A06A481DA1}"/>
              </a:ext>
            </a:extLst>
          </p:cNvPr>
          <p:cNvSpPr txBox="1"/>
          <p:nvPr/>
        </p:nvSpPr>
        <p:spPr>
          <a:xfrm>
            <a:off x="10056524" y="2764678"/>
            <a:ext cx="1720885" cy="919401"/>
          </a:xfrm>
          <a:prstGeom prst="roundRect">
            <a:avLst/>
          </a:prstGeom>
          <a:solidFill>
            <a:srgbClr val="303D8C">
              <a:alpha val="84000"/>
            </a:srgbClr>
          </a:solidFill>
          <a:ln w="3175">
            <a:solidFill>
              <a:srgbClr val="303D8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r-HR" sz="1200" b="1" dirty="0">
                <a:solidFill>
                  <a:schemeClr val="bg1"/>
                </a:solidFill>
              </a:rPr>
              <a:t>ZAJEDNIČKA RIBARSTVENA POLITIKA</a:t>
            </a:r>
          </a:p>
          <a:p>
            <a:pPr algn="ctr"/>
            <a:r>
              <a:rPr lang="hr-HR" sz="1200" b="1" dirty="0">
                <a:solidFill>
                  <a:srgbClr val="FF0000"/>
                </a:solidFill>
              </a:rPr>
              <a:t>Koordinira MPS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476B6E59-A3F7-49EA-9DBF-C1A69900B445}"/>
              </a:ext>
            </a:extLst>
          </p:cNvPr>
          <p:cNvCxnSpPr>
            <a:cxnSpLocks/>
            <a:stCxn id="10" idx="2"/>
            <a:endCxn id="26" idx="0"/>
          </p:cNvCxnSpPr>
          <p:nvPr/>
        </p:nvCxnSpPr>
        <p:spPr>
          <a:xfrm flipH="1">
            <a:off x="3620711" y="2280406"/>
            <a:ext cx="2010554" cy="648755"/>
          </a:xfrm>
          <a:prstGeom prst="straightConnector1">
            <a:avLst/>
          </a:prstGeom>
          <a:ln>
            <a:solidFill>
              <a:srgbClr val="303D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446D3630-794E-4309-B61D-C40185952E10}"/>
              </a:ext>
            </a:extLst>
          </p:cNvPr>
          <p:cNvCxnSpPr>
            <a:cxnSpLocks/>
            <a:stCxn id="10" idx="2"/>
            <a:endCxn id="27" idx="0"/>
          </p:cNvCxnSpPr>
          <p:nvPr/>
        </p:nvCxnSpPr>
        <p:spPr>
          <a:xfrm>
            <a:off x="5631265" y="2280406"/>
            <a:ext cx="1775960" cy="670915"/>
          </a:xfrm>
          <a:prstGeom prst="straightConnector1">
            <a:avLst/>
          </a:prstGeom>
          <a:ln>
            <a:solidFill>
              <a:srgbClr val="303D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1FF7F99-A437-4F4D-B75A-C352DFCCF01D}"/>
              </a:ext>
            </a:extLst>
          </p:cNvPr>
          <p:cNvCxnSpPr>
            <a:cxnSpLocks/>
            <a:stCxn id="10" idx="2"/>
            <a:endCxn id="28" idx="0"/>
          </p:cNvCxnSpPr>
          <p:nvPr/>
        </p:nvCxnSpPr>
        <p:spPr>
          <a:xfrm>
            <a:off x="5631265" y="2280406"/>
            <a:ext cx="5285702" cy="484272"/>
          </a:xfrm>
          <a:prstGeom prst="straightConnector1">
            <a:avLst/>
          </a:prstGeom>
          <a:ln>
            <a:solidFill>
              <a:srgbClr val="303D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251F9466-F57C-4009-A8CD-1D79EDAB245B}"/>
              </a:ext>
            </a:extLst>
          </p:cNvPr>
          <p:cNvSpPr txBox="1"/>
          <p:nvPr/>
        </p:nvSpPr>
        <p:spPr>
          <a:xfrm>
            <a:off x="1650599" y="3868123"/>
            <a:ext cx="834673" cy="408623"/>
          </a:xfrm>
          <a:prstGeom prst="roundRect">
            <a:avLst/>
          </a:prstGeom>
          <a:solidFill>
            <a:srgbClr val="303D8C">
              <a:alpha val="66000"/>
            </a:srgbClr>
          </a:solidFill>
          <a:ln w="3175">
            <a:solidFill>
              <a:srgbClr val="303D8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r-HR" sz="900" b="1" dirty="0">
                <a:solidFill>
                  <a:schemeClr val="bg1"/>
                </a:solidFill>
              </a:rPr>
              <a:t>OPKK 21-27 (EFRR, KF)</a:t>
            </a:r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6799941F-F675-4CF7-BB21-27643339C33F}"/>
              </a:ext>
            </a:extLst>
          </p:cNvPr>
          <p:cNvCxnSpPr>
            <a:cxnSpLocks/>
            <a:stCxn id="26" idx="2"/>
            <a:endCxn id="56" idx="0"/>
          </p:cNvCxnSpPr>
          <p:nvPr/>
        </p:nvCxnSpPr>
        <p:spPr>
          <a:xfrm flipH="1">
            <a:off x="2067936" y="3644250"/>
            <a:ext cx="1552775" cy="223873"/>
          </a:xfrm>
          <a:prstGeom prst="straightConnector1">
            <a:avLst/>
          </a:prstGeom>
          <a:ln>
            <a:solidFill>
              <a:srgbClr val="303D8C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24DD06ED-BA05-4171-9393-3C042E84DD6B}"/>
              </a:ext>
            </a:extLst>
          </p:cNvPr>
          <p:cNvCxnSpPr>
            <a:cxnSpLocks/>
            <a:stCxn id="4" idx="0"/>
            <a:endCxn id="56" idx="2"/>
          </p:cNvCxnSpPr>
          <p:nvPr/>
        </p:nvCxnSpPr>
        <p:spPr>
          <a:xfrm flipV="1">
            <a:off x="1454806" y="4276746"/>
            <a:ext cx="613130" cy="634582"/>
          </a:xfrm>
          <a:prstGeom prst="straightConnector1">
            <a:avLst/>
          </a:prstGeom>
          <a:ln>
            <a:solidFill>
              <a:srgbClr val="303D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BADC19C6-A939-41A4-A5C6-545CB201EF7B}"/>
              </a:ext>
            </a:extLst>
          </p:cNvPr>
          <p:cNvCxnSpPr>
            <a:cxnSpLocks/>
            <a:stCxn id="6" idx="0"/>
            <a:endCxn id="56" idx="2"/>
          </p:cNvCxnSpPr>
          <p:nvPr/>
        </p:nvCxnSpPr>
        <p:spPr>
          <a:xfrm flipH="1" flipV="1">
            <a:off x="2067936" y="4276746"/>
            <a:ext cx="509805" cy="634582"/>
          </a:xfrm>
          <a:prstGeom prst="straightConnector1">
            <a:avLst/>
          </a:prstGeom>
          <a:ln>
            <a:solidFill>
              <a:srgbClr val="303D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798C4D0B-2266-4FFD-8B38-D19C40909E77}"/>
              </a:ext>
            </a:extLst>
          </p:cNvPr>
          <p:cNvCxnSpPr>
            <a:cxnSpLocks/>
            <a:stCxn id="5" idx="0"/>
            <a:endCxn id="56" idx="2"/>
          </p:cNvCxnSpPr>
          <p:nvPr/>
        </p:nvCxnSpPr>
        <p:spPr>
          <a:xfrm flipH="1" flipV="1">
            <a:off x="2067936" y="4276746"/>
            <a:ext cx="1792995" cy="634582"/>
          </a:xfrm>
          <a:prstGeom prst="straightConnector1">
            <a:avLst/>
          </a:prstGeom>
          <a:ln>
            <a:solidFill>
              <a:srgbClr val="303D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C23F002E-CB93-4A26-B6C5-F2C412A84E66}"/>
              </a:ext>
            </a:extLst>
          </p:cNvPr>
          <p:cNvCxnSpPr>
            <a:cxnSpLocks/>
            <a:stCxn id="7" idx="0"/>
            <a:endCxn id="56" idx="2"/>
          </p:cNvCxnSpPr>
          <p:nvPr/>
        </p:nvCxnSpPr>
        <p:spPr>
          <a:xfrm flipH="1" flipV="1">
            <a:off x="2067936" y="4276746"/>
            <a:ext cx="3054646" cy="634582"/>
          </a:xfrm>
          <a:prstGeom prst="straightConnector1">
            <a:avLst/>
          </a:prstGeom>
          <a:ln>
            <a:solidFill>
              <a:srgbClr val="303D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584C435C-79A5-4788-8109-6301A1AC3308}"/>
              </a:ext>
            </a:extLst>
          </p:cNvPr>
          <p:cNvCxnSpPr>
            <a:cxnSpLocks/>
            <a:stCxn id="11" idx="2"/>
            <a:endCxn id="8" idx="0"/>
          </p:cNvCxnSpPr>
          <p:nvPr/>
        </p:nvCxnSpPr>
        <p:spPr>
          <a:xfrm>
            <a:off x="4587196" y="4358336"/>
            <a:ext cx="1832351" cy="475986"/>
          </a:xfrm>
          <a:prstGeom prst="straightConnector1">
            <a:avLst/>
          </a:prstGeom>
          <a:ln>
            <a:solidFill>
              <a:srgbClr val="303D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>
            <a:extLst>
              <a:ext uri="{FF2B5EF4-FFF2-40B4-BE49-F238E27FC236}">
                <a16:creationId xmlns:a16="http://schemas.microsoft.com/office/drawing/2014/main" id="{3AE0E7AD-4BA3-41AB-B11D-05AEB35DF752}"/>
              </a:ext>
            </a:extLst>
          </p:cNvPr>
          <p:cNvSpPr txBox="1"/>
          <p:nvPr/>
        </p:nvSpPr>
        <p:spPr>
          <a:xfrm>
            <a:off x="2724759" y="3868123"/>
            <a:ext cx="940417" cy="408623"/>
          </a:xfrm>
          <a:prstGeom prst="roundRect">
            <a:avLst/>
          </a:prstGeom>
          <a:solidFill>
            <a:srgbClr val="303D8C">
              <a:alpha val="66000"/>
            </a:srgbClr>
          </a:solidFill>
          <a:ln w="3175">
            <a:solidFill>
              <a:srgbClr val="303D8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r-HR" sz="900" b="1" dirty="0">
                <a:solidFill>
                  <a:schemeClr val="bg1"/>
                </a:solidFill>
              </a:rPr>
              <a:t>OPULJP 21-27</a:t>
            </a:r>
          </a:p>
          <a:p>
            <a:pPr algn="ctr"/>
            <a:r>
              <a:rPr lang="hr-HR" sz="900" b="1" dirty="0">
                <a:solidFill>
                  <a:schemeClr val="bg1"/>
                </a:solidFill>
              </a:rPr>
              <a:t>(ESF+)</a:t>
            </a:r>
          </a:p>
        </p:txBody>
      </p: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912125C0-BA71-4C53-BA22-A977D3183E70}"/>
              </a:ext>
            </a:extLst>
          </p:cNvPr>
          <p:cNvCxnSpPr>
            <a:cxnSpLocks/>
            <a:stCxn id="26" idx="2"/>
            <a:endCxn id="63" idx="0"/>
          </p:cNvCxnSpPr>
          <p:nvPr/>
        </p:nvCxnSpPr>
        <p:spPr>
          <a:xfrm flipH="1">
            <a:off x="3194968" y="3644250"/>
            <a:ext cx="425743" cy="223873"/>
          </a:xfrm>
          <a:prstGeom prst="straightConnector1">
            <a:avLst/>
          </a:prstGeom>
          <a:ln>
            <a:solidFill>
              <a:srgbClr val="303D8C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9C10A87A-B622-4803-A1D8-AAE7E8FF396A}"/>
              </a:ext>
            </a:extLst>
          </p:cNvPr>
          <p:cNvCxnSpPr>
            <a:cxnSpLocks/>
            <a:stCxn id="7" idx="0"/>
            <a:endCxn id="63" idx="2"/>
          </p:cNvCxnSpPr>
          <p:nvPr/>
        </p:nvCxnSpPr>
        <p:spPr>
          <a:xfrm flipH="1" flipV="1">
            <a:off x="3194968" y="4276746"/>
            <a:ext cx="1927614" cy="634582"/>
          </a:xfrm>
          <a:prstGeom prst="straightConnector1">
            <a:avLst/>
          </a:prstGeom>
          <a:ln>
            <a:solidFill>
              <a:srgbClr val="303D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52BE75C0-E1A7-4CFE-85BD-8467CCD841AA}"/>
              </a:ext>
            </a:extLst>
          </p:cNvPr>
          <p:cNvCxnSpPr>
            <a:cxnSpLocks/>
            <a:stCxn id="11" idx="2"/>
            <a:endCxn id="4" idx="0"/>
          </p:cNvCxnSpPr>
          <p:nvPr/>
        </p:nvCxnSpPr>
        <p:spPr>
          <a:xfrm flipH="1">
            <a:off x="1454806" y="4358336"/>
            <a:ext cx="3132390" cy="552992"/>
          </a:xfrm>
          <a:prstGeom prst="straightConnector1">
            <a:avLst/>
          </a:prstGeom>
          <a:ln>
            <a:solidFill>
              <a:srgbClr val="303D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18464D76-0E99-4BB2-8780-29F6FBA43AE8}"/>
              </a:ext>
            </a:extLst>
          </p:cNvPr>
          <p:cNvCxnSpPr>
            <a:cxnSpLocks/>
            <a:stCxn id="11" idx="2"/>
            <a:endCxn id="6" idx="0"/>
          </p:cNvCxnSpPr>
          <p:nvPr/>
        </p:nvCxnSpPr>
        <p:spPr>
          <a:xfrm flipH="1">
            <a:off x="2577741" y="4358336"/>
            <a:ext cx="2009455" cy="552992"/>
          </a:xfrm>
          <a:prstGeom prst="straightConnector1">
            <a:avLst/>
          </a:prstGeom>
          <a:ln>
            <a:solidFill>
              <a:srgbClr val="303D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55D252D0-D9C6-4DFF-878A-920AD19FA140}"/>
              </a:ext>
            </a:extLst>
          </p:cNvPr>
          <p:cNvCxnSpPr>
            <a:cxnSpLocks/>
            <a:stCxn id="11" idx="2"/>
            <a:endCxn id="5" idx="0"/>
          </p:cNvCxnSpPr>
          <p:nvPr/>
        </p:nvCxnSpPr>
        <p:spPr>
          <a:xfrm flipH="1">
            <a:off x="3860931" y="4358336"/>
            <a:ext cx="726265" cy="552992"/>
          </a:xfrm>
          <a:prstGeom prst="straightConnector1">
            <a:avLst/>
          </a:prstGeom>
          <a:ln>
            <a:solidFill>
              <a:srgbClr val="303D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9435B71D-4472-4BE3-9746-878CC736E8DB}"/>
              </a:ext>
            </a:extLst>
          </p:cNvPr>
          <p:cNvCxnSpPr>
            <a:cxnSpLocks/>
            <a:stCxn id="11" idx="2"/>
            <a:endCxn id="7" idx="0"/>
          </p:cNvCxnSpPr>
          <p:nvPr/>
        </p:nvCxnSpPr>
        <p:spPr>
          <a:xfrm>
            <a:off x="4587196" y="4358336"/>
            <a:ext cx="535386" cy="552992"/>
          </a:xfrm>
          <a:prstGeom prst="straightConnector1">
            <a:avLst/>
          </a:prstGeom>
          <a:ln>
            <a:solidFill>
              <a:srgbClr val="303D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>
            <a:extLst>
              <a:ext uri="{FF2B5EF4-FFF2-40B4-BE49-F238E27FC236}">
                <a16:creationId xmlns:a16="http://schemas.microsoft.com/office/drawing/2014/main" id="{E53B12F7-918D-4C67-A3C6-1C83F88EED9B}"/>
              </a:ext>
            </a:extLst>
          </p:cNvPr>
          <p:cNvSpPr txBox="1"/>
          <p:nvPr/>
        </p:nvSpPr>
        <p:spPr>
          <a:xfrm>
            <a:off x="611700" y="1785526"/>
            <a:ext cx="2077797" cy="919401"/>
          </a:xfrm>
          <a:prstGeom prst="roundRect">
            <a:avLst/>
          </a:prstGeom>
          <a:solidFill>
            <a:schemeClr val="accent6">
              <a:lumMod val="75000"/>
              <a:alpha val="66000"/>
            </a:schemeClr>
          </a:solidFill>
          <a:ln w="3175">
            <a:solidFill>
              <a:srgbClr val="303D8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r-HR" sz="1200" b="1" dirty="0">
                <a:solidFill>
                  <a:schemeClr val="bg1"/>
                </a:solidFill>
              </a:rPr>
              <a:t>NACIONALNI PLAN ZA OPORAVAK I OTPORNOST</a:t>
            </a:r>
          </a:p>
          <a:p>
            <a:pPr algn="ctr"/>
            <a:r>
              <a:rPr lang="hr-HR" sz="1200" b="1" dirty="0">
                <a:solidFill>
                  <a:srgbClr val="FF0000"/>
                </a:solidFill>
              </a:rPr>
              <a:t>Koordinira Ured Predsjednika Vlade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2BF30B6F-FD19-42E7-A905-CFD430545675}"/>
              </a:ext>
            </a:extLst>
          </p:cNvPr>
          <p:cNvSpPr txBox="1"/>
          <p:nvPr/>
        </p:nvSpPr>
        <p:spPr>
          <a:xfrm>
            <a:off x="8929423" y="1795140"/>
            <a:ext cx="2069753" cy="510778"/>
          </a:xfrm>
          <a:prstGeom prst="roundRect">
            <a:avLst/>
          </a:prstGeom>
          <a:solidFill>
            <a:schemeClr val="accent6">
              <a:lumMod val="75000"/>
              <a:alpha val="66000"/>
            </a:schemeClr>
          </a:solidFill>
          <a:ln w="3175">
            <a:solidFill>
              <a:srgbClr val="303D8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r-HR" sz="1200" b="1" dirty="0">
                <a:solidFill>
                  <a:schemeClr val="bg1"/>
                </a:solidFill>
              </a:rPr>
              <a:t>POLJOPRIVREDNA POLITIKA</a:t>
            </a:r>
          </a:p>
          <a:p>
            <a:pPr algn="ctr"/>
            <a:r>
              <a:rPr lang="hr-HR" sz="1200" b="1" dirty="0">
                <a:solidFill>
                  <a:srgbClr val="FF0000"/>
                </a:solidFill>
              </a:rPr>
              <a:t>Koordinira MPS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06660AED-5099-49BE-BF13-63DFEF7DDD7E}"/>
              </a:ext>
            </a:extLst>
          </p:cNvPr>
          <p:cNvSpPr txBox="1"/>
          <p:nvPr/>
        </p:nvSpPr>
        <p:spPr>
          <a:xfrm>
            <a:off x="8000779" y="5004581"/>
            <a:ext cx="1059735" cy="272415"/>
          </a:xfrm>
          <a:prstGeom prst="roundRect">
            <a:avLst/>
          </a:prstGeom>
          <a:solidFill>
            <a:srgbClr val="303D8C">
              <a:alpha val="66000"/>
            </a:srgbClr>
          </a:solidFill>
          <a:ln w="3175">
            <a:solidFill>
              <a:srgbClr val="303D8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r-HR" sz="1000" b="1" dirty="0">
                <a:solidFill>
                  <a:schemeClr val="bg1"/>
                </a:solidFill>
              </a:rPr>
              <a:t>Sigurnost</a:t>
            </a:r>
          </a:p>
        </p:txBody>
      </p:sp>
      <p:sp>
        <p:nvSpPr>
          <p:cNvPr id="3" name="Left Brace 2">
            <a:extLst>
              <a:ext uri="{FF2B5EF4-FFF2-40B4-BE49-F238E27FC236}">
                <a16:creationId xmlns:a16="http://schemas.microsoft.com/office/drawing/2014/main" id="{BB3E4CC5-1D64-477F-9471-20E22CC1BF11}"/>
              </a:ext>
            </a:extLst>
          </p:cNvPr>
          <p:cNvSpPr/>
          <p:nvPr/>
        </p:nvSpPr>
        <p:spPr>
          <a:xfrm rot="16200000">
            <a:off x="3687322" y="2493707"/>
            <a:ext cx="437553" cy="6360014"/>
          </a:xfrm>
          <a:prstGeom prst="leftBrac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097F508-330F-4679-B9DD-A33DF92DDB67}"/>
              </a:ext>
            </a:extLst>
          </p:cNvPr>
          <p:cNvSpPr/>
          <p:nvPr/>
        </p:nvSpPr>
        <p:spPr>
          <a:xfrm>
            <a:off x="3991361" y="5961273"/>
            <a:ext cx="3003168" cy="697925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sz="1200" dirty="0">
                <a:solidFill>
                  <a:schemeClr val="tx1"/>
                </a:solidFill>
              </a:rPr>
              <a:t>Europski socijalni fond plus -  1,98 </a:t>
            </a:r>
            <a:r>
              <a:rPr lang="hr-HR" sz="1200" dirty="0" err="1">
                <a:solidFill>
                  <a:schemeClr val="tx1"/>
                </a:solidFill>
              </a:rPr>
              <a:t>mlrd</a:t>
            </a:r>
            <a:r>
              <a:rPr lang="hr-HR" sz="1200" dirty="0">
                <a:solidFill>
                  <a:schemeClr val="tx1"/>
                </a:solidFill>
              </a:rPr>
              <a:t> eura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771A1587-7C7C-4953-9B26-2C088BE046D1}"/>
              </a:ext>
            </a:extLst>
          </p:cNvPr>
          <p:cNvSpPr/>
          <p:nvPr/>
        </p:nvSpPr>
        <p:spPr>
          <a:xfrm>
            <a:off x="726091" y="5964083"/>
            <a:ext cx="3087581" cy="697925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sz="1100" dirty="0">
                <a:solidFill>
                  <a:schemeClr val="tx1"/>
                </a:solidFill>
              </a:rPr>
              <a:t>Europski fond za regionalni razvoj – 5,36  </a:t>
            </a:r>
            <a:r>
              <a:rPr lang="hr-HR" sz="1100" dirty="0" err="1">
                <a:solidFill>
                  <a:schemeClr val="tx1"/>
                </a:solidFill>
              </a:rPr>
              <a:t>mlrd</a:t>
            </a:r>
            <a:r>
              <a:rPr lang="hr-HR" sz="1100" dirty="0">
                <a:solidFill>
                  <a:schemeClr val="tx1"/>
                </a:solidFill>
              </a:rPr>
              <a:t> eura</a:t>
            </a:r>
          </a:p>
          <a:p>
            <a:r>
              <a:rPr lang="hr-HR" sz="1100" dirty="0">
                <a:solidFill>
                  <a:schemeClr val="tx1"/>
                </a:solidFill>
              </a:rPr>
              <a:t>Kohezijski fond – 1,55 </a:t>
            </a:r>
            <a:r>
              <a:rPr lang="hr-HR" sz="1100" dirty="0" err="1">
                <a:solidFill>
                  <a:schemeClr val="tx1"/>
                </a:solidFill>
              </a:rPr>
              <a:t>mlrd</a:t>
            </a:r>
            <a:r>
              <a:rPr lang="hr-HR" sz="1100" dirty="0">
                <a:solidFill>
                  <a:schemeClr val="tx1"/>
                </a:solidFill>
              </a:rPr>
              <a:t> eura</a:t>
            </a:r>
          </a:p>
        </p:txBody>
      </p:sp>
    </p:spTree>
    <p:extLst>
      <p:ext uri="{BB962C8B-B14F-4D97-AF65-F5344CB8AC3E}">
        <p14:creationId xmlns:p14="http://schemas.microsoft.com/office/powerpoint/2010/main" val="19915206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avokutnik 6">
            <a:extLst>
              <a:ext uri="{FF2B5EF4-FFF2-40B4-BE49-F238E27FC236}">
                <a16:creationId xmlns:a16="http://schemas.microsoft.com/office/drawing/2014/main" id="{EA95A130-C4C7-4E06-838F-60F4232E9ED0}"/>
              </a:ext>
            </a:extLst>
          </p:cNvPr>
          <p:cNvSpPr/>
          <p:nvPr/>
        </p:nvSpPr>
        <p:spPr>
          <a:xfrm>
            <a:off x="259465" y="3429000"/>
            <a:ext cx="3914460" cy="276999"/>
          </a:xfrm>
          <a:prstGeom prst="rect">
            <a:avLst/>
          </a:prstGeom>
          <a:noFill/>
          <a:ln w="190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200" b="1" dirty="0">
                <a:solidFill>
                  <a:schemeClr val="tx1"/>
                </a:solidFill>
                <a:latin typeface="+mj-lt"/>
                <a:cs typeface="Calibri" panose="020F0502020204030204" pitchFamily="34" charset="0"/>
              </a:rPr>
              <a:t>EU Nove generacije</a:t>
            </a:r>
          </a:p>
        </p:txBody>
      </p:sp>
      <p:sp>
        <p:nvSpPr>
          <p:cNvPr id="4" name="Google Shape;673;p30">
            <a:extLst>
              <a:ext uri="{FF2B5EF4-FFF2-40B4-BE49-F238E27FC236}">
                <a16:creationId xmlns:a16="http://schemas.microsoft.com/office/drawing/2014/main" id="{BFF97395-3C99-4B06-964F-DAAF0A34D65C}"/>
              </a:ext>
            </a:extLst>
          </p:cNvPr>
          <p:cNvSpPr txBox="1">
            <a:spLocks/>
          </p:cNvSpPr>
          <p:nvPr/>
        </p:nvSpPr>
        <p:spPr>
          <a:xfrm>
            <a:off x="434801" y="246538"/>
            <a:ext cx="10653076" cy="6420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800" dirty="0">
                <a:solidFill>
                  <a:schemeClr val="bg1"/>
                </a:solidFill>
              </a:rPr>
              <a:t>EU fondovi u narednom  financijskom razdoblju, prema tekućim cijenama</a:t>
            </a:r>
            <a:endParaRPr lang="hr-HR" sz="2800" dirty="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5516985-5E30-43E7-99B4-C21E9AA2C72D}"/>
              </a:ext>
            </a:extLst>
          </p:cNvPr>
          <p:cNvSpPr txBox="1"/>
          <p:nvPr/>
        </p:nvSpPr>
        <p:spPr>
          <a:xfrm>
            <a:off x="4477197" y="2404669"/>
            <a:ext cx="7341548" cy="3506986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hr-HR" sz="1200" b="1" u="sng" dirty="0"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Kohezijska, </a:t>
            </a:r>
            <a:r>
              <a:rPr lang="hr-HR" sz="1200" b="1" u="sng" dirty="0" err="1"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sigurnisna</a:t>
            </a:r>
            <a:r>
              <a:rPr lang="hr-HR" sz="1200" b="1" u="sng" dirty="0"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i </a:t>
            </a:r>
            <a:r>
              <a:rPr lang="hr-HR" sz="1200" b="1" u="sng" dirty="0" err="1"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ribarstvena</a:t>
            </a:r>
            <a:r>
              <a:rPr lang="hr-HR" sz="1200" b="1" u="sng" dirty="0"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politika</a:t>
            </a:r>
          </a:p>
          <a:p>
            <a:r>
              <a:rPr lang="hr-HR" sz="1200" b="1" u="sng" dirty="0">
                <a:latin typeface="+mj-lt"/>
                <a:cs typeface="Calibri" panose="020F0502020204030204" pitchFamily="34" charset="0"/>
              </a:rPr>
              <a:t>9,68 </a:t>
            </a:r>
            <a:r>
              <a:rPr lang="hr-HR" sz="1200" b="1" u="sng" dirty="0" err="1">
                <a:latin typeface="+mj-lt"/>
                <a:cs typeface="Calibri" panose="020F0502020204030204" pitchFamily="34" charset="0"/>
              </a:rPr>
              <a:t>mlrd</a:t>
            </a:r>
            <a:r>
              <a:rPr lang="hr-HR" sz="1200" b="1" u="sng" dirty="0">
                <a:latin typeface="+mj-lt"/>
                <a:cs typeface="Calibri" panose="020F0502020204030204" pitchFamily="34" charset="0"/>
              </a:rPr>
              <a:t> eura</a:t>
            </a:r>
          </a:p>
          <a:p>
            <a:endParaRPr lang="hr-HR" sz="1200" b="1" i="0" u="none" strike="noStrike" kern="1200" dirty="0">
              <a:effectLst/>
              <a:latin typeface="+mj-lt"/>
              <a:cs typeface="Calibri" panose="020F0502020204030204" pitchFamily="34" charset="0"/>
            </a:endParaRPr>
          </a:p>
          <a:p>
            <a:pPr marL="628650" lvl="1" indent="-171450" fontAlgn="ctr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hr-HR" sz="1200" b="1" i="0" u="none" strike="noStrike" kern="1200" dirty="0">
                <a:effectLst/>
                <a:latin typeface="+mj-lt"/>
                <a:cs typeface="Calibri" panose="020F0502020204030204" pitchFamily="34" charset="0"/>
              </a:rPr>
              <a:t>Europski socijalni fond </a:t>
            </a:r>
            <a:r>
              <a:rPr lang="hr-HR" sz="1200" b="1" dirty="0">
                <a:latin typeface="+mj-lt"/>
                <a:cs typeface="Calibri" panose="020F0502020204030204" pitchFamily="34" charset="0"/>
              </a:rPr>
              <a:t>plus -  1,982 </a:t>
            </a:r>
            <a:r>
              <a:rPr lang="hr-HR" sz="1200" b="1" dirty="0" err="1">
                <a:latin typeface="+mj-lt"/>
                <a:cs typeface="Calibri" panose="020F0502020204030204" pitchFamily="34" charset="0"/>
              </a:rPr>
              <a:t>mlrd</a:t>
            </a:r>
            <a:r>
              <a:rPr lang="hr-HR" sz="1200" b="1" dirty="0">
                <a:latin typeface="+mj-lt"/>
                <a:cs typeface="Calibri" panose="020F0502020204030204" pitchFamily="34" charset="0"/>
              </a:rPr>
              <a:t> eura</a:t>
            </a:r>
          </a:p>
          <a:p>
            <a:pPr marL="628650" lvl="1" indent="-171450" fontAlgn="ctr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hr-HR" sz="1200" b="1" i="0" u="none" strike="noStrike" kern="1200" dirty="0">
                <a:effectLst/>
                <a:latin typeface="+mj-lt"/>
                <a:cs typeface="Calibri" panose="020F0502020204030204" pitchFamily="34" charset="0"/>
              </a:rPr>
              <a:t>Europski fond za regionalni razvoj -  5,36 </a:t>
            </a:r>
            <a:r>
              <a:rPr lang="hr-HR" sz="1200" b="1" i="0" u="none" strike="noStrike" kern="1200" dirty="0" err="1">
                <a:effectLst/>
                <a:latin typeface="+mj-lt"/>
                <a:cs typeface="Calibri" panose="020F0502020204030204" pitchFamily="34" charset="0"/>
              </a:rPr>
              <a:t>mlrd</a:t>
            </a:r>
            <a:r>
              <a:rPr lang="hr-HR" sz="1200" b="1" i="0" u="none" strike="noStrike" kern="1200" dirty="0">
                <a:effectLst/>
                <a:latin typeface="+mj-lt"/>
                <a:cs typeface="Calibri" panose="020F0502020204030204" pitchFamily="34" charset="0"/>
              </a:rPr>
              <a:t> eura</a:t>
            </a:r>
            <a:endParaRPr lang="hr-HR" sz="1200" b="1" i="0" u="none" strike="noStrike" dirty="0">
              <a:effectLst/>
              <a:latin typeface="+mj-lt"/>
              <a:cs typeface="Calibri" panose="020F0502020204030204" pitchFamily="34" charset="0"/>
            </a:endParaRPr>
          </a:p>
          <a:p>
            <a:pPr marL="628650" lvl="1" indent="-171450" fontAlgn="ctr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hr-HR" sz="1200" b="1" i="0" u="none" strike="noStrike" kern="1200" dirty="0">
                <a:effectLst/>
                <a:latin typeface="+mj-lt"/>
                <a:cs typeface="Calibri" panose="020F0502020204030204" pitchFamily="34" charset="0"/>
              </a:rPr>
              <a:t>Kohezijski fond – 1,546 </a:t>
            </a:r>
            <a:r>
              <a:rPr lang="hr-HR" sz="1200" b="1" i="0" u="none" strike="noStrike" kern="1200" dirty="0" err="1">
                <a:effectLst/>
                <a:latin typeface="+mj-lt"/>
                <a:cs typeface="Calibri" panose="020F0502020204030204" pitchFamily="34" charset="0"/>
              </a:rPr>
              <a:t>mlrd</a:t>
            </a:r>
            <a:r>
              <a:rPr lang="hr-HR" sz="1200" b="1" i="0" u="none" strike="noStrike" kern="1200" dirty="0">
                <a:effectLst/>
                <a:latin typeface="+mj-lt"/>
                <a:cs typeface="Calibri" panose="020F0502020204030204" pitchFamily="34" charset="0"/>
              </a:rPr>
              <a:t> eura (od čega 364 </a:t>
            </a:r>
            <a:r>
              <a:rPr lang="hr-HR" sz="1200" b="1" i="0" u="none" strike="noStrike" kern="1200" dirty="0" err="1">
                <a:effectLst/>
                <a:latin typeface="+mj-lt"/>
                <a:cs typeface="Calibri" panose="020F0502020204030204" pitchFamily="34" charset="0"/>
              </a:rPr>
              <a:t>mln</a:t>
            </a:r>
            <a:r>
              <a:rPr lang="hr-HR" sz="1200" b="1" i="0" u="none" strike="noStrike" kern="1200" dirty="0">
                <a:effectLst/>
                <a:latin typeface="+mj-lt"/>
                <a:cs typeface="Calibri" panose="020F0502020204030204" pitchFamily="34" charset="0"/>
              </a:rPr>
              <a:t> eura za CEF)</a:t>
            </a:r>
            <a:endParaRPr lang="hr-HR" sz="1200" b="0" i="0" u="none" strike="noStrike" dirty="0">
              <a:effectLst/>
              <a:latin typeface="+mj-lt"/>
              <a:cs typeface="Calibri" panose="020F0502020204030204" pitchFamily="34" charset="0"/>
            </a:endParaRPr>
          </a:p>
          <a:p>
            <a:pPr marL="628650" lvl="1" indent="-171450" fontAlgn="ctr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hr-HR" sz="1200" b="1" i="0" u="none" strike="noStrike" kern="1200" dirty="0">
                <a:effectLst/>
                <a:latin typeface="+mj-lt"/>
                <a:cs typeface="Calibri" panose="020F0502020204030204" pitchFamily="34" charset="0"/>
              </a:rPr>
              <a:t>Europska teritorijalna suradnja– 186 </a:t>
            </a:r>
            <a:r>
              <a:rPr lang="hr-HR" sz="1200" b="1" i="0" u="none" strike="noStrike" kern="1200" dirty="0" err="1">
                <a:effectLst/>
                <a:latin typeface="+mj-lt"/>
                <a:cs typeface="Calibri" panose="020F0502020204030204" pitchFamily="34" charset="0"/>
              </a:rPr>
              <a:t>mln</a:t>
            </a:r>
            <a:r>
              <a:rPr lang="hr-HR" sz="1200" b="1" i="0" u="none" strike="noStrike" kern="1200" dirty="0">
                <a:effectLst/>
                <a:latin typeface="+mj-lt"/>
                <a:cs typeface="Calibri" panose="020F0502020204030204" pitchFamily="34" charset="0"/>
              </a:rPr>
              <a:t> eura </a:t>
            </a:r>
            <a:endParaRPr lang="hr-HR" sz="1200" b="1" i="0" u="none" strike="noStrike" kern="1200" dirty="0">
              <a:latin typeface="+mj-lt"/>
            </a:endParaRPr>
          </a:p>
          <a:p>
            <a:endParaRPr lang="hr-HR" sz="1200" b="1" dirty="0">
              <a:highlight>
                <a:srgbClr val="C0C0C0"/>
              </a:highlight>
              <a:latin typeface="+mj-lt"/>
              <a:ea typeface="Calibri" panose="020F0502020204030204" pitchFamily="34" charset="0"/>
            </a:endParaRPr>
          </a:p>
          <a:p>
            <a:pPr lvl="1" algn="just">
              <a:defRPr/>
            </a:pPr>
            <a:endParaRPr kumimoji="0" lang="hr-HR" sz="1200" b="1" i="0" u="none" strike="noStrike" kern="1200" cap="none" spc="0" normalizeH="0" baseline="0" noProof="0" dirty="0">
              <a:ln>
                <a:noFill/>
              </a:ln>
              <a:effectLst/>
              <a:highlight>
                <a:srgbClr val="C0C0C0"/>
              </a:highlight>
              <a:uLnTx/>
              <a:uFillTx/>
              <a:latin typeface="+mj-lt"/>
              <a:cs typeface="Arial" panose="020B0604020202020204" pitchFamily="34" charset="0"/>
            </a:endParaRPr>
          </a:p>
          <a:p>
            <a:pPr marL="628650" lvl="1" indent="-171450" fontAlgn="ctr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hr-HR" sz="1200" b="1" dirty="0">
                <a:latin typeface="+mj-lt"/>
                <a:cs typeface="Arial" panose="020B0604020202020204" pitchFamily="34" charset="0"/>
              </a:rPr>
              <a:t>Pomorska i </a:t>
            </a:r>
            <a:r>
              <a:rPr lang="hr-HR" sz="1200" b="1" dirty="0" err="1">
                <a:latin typeface="+mj-lt"/>
                <a:cs typeface="Arial" panose="020B0604020202020204" pitchFamily="34" charset="0"/>
              </a:rPr>
              <a:t>ribarstvena</a:t>
            </a:r>
            <a:r>
              <a:rPr lang="hr-HR" sz="1200" b="1" dirty="0">
                <a:latin typeface="+mj-lt"/>
                <a:cs typeface="Arial" panose="020B0604020202020204" pitchFamily="34" charset="0"/>
              </a:rPr>
              <a:t> politika – 244 </a:t>
            </a:r>
            <a:r>
              <a:rPr lang="hr-HR" sz="1200" b="1" dirty="0" err="1">
                <a:latin typeface="+mj-lt"/>
                <a:cs typeface="Arial" panose="020B0604020202020204" pitchFamily="34" charset="0"/>
              </a:rPr>
              <a:t>mln</a:t>
            </a:r>
            <a:r>
              <a:rPr lang="hr-HR" sz="1200" b="1" dirty="0">
                <a:latin typeface="+mj-lt"/>
                <a:cs typeface="Arial" panose="020B0604020202020204" pitchFamily="34" charset="0"/>
              </a:rPr>
              <a:t> eura</a:t>
            </a:r>
          </a:p>
          <a:p>
            <a:pPr marL="628650" lvl="1" indent="-171450" fontAlgn="ctr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hr-HR" sz="1200" b="1" dirty="0">
                <a:latin typeface="+mj-lt"/>
                <a:ea typeface="Calibri" panose="020F0502020204030204" pitchFamily="34" charset="0"/>
              </a:rPr>
              <a:t>Fond za unutarnju sigurnost, azil i migracije, upravljanje granicom – 282 </a:t>
            </a:r>
            <a:r>
              <a:rPr lang="hr-HR" sz="1200" b="1" dirty="0" err="1">
                <a:latin typeface="+mj-lt"/>
                <a:ea typeface="Calibri" panose="020F0502020204030204" pitchFamily="34" charset="0"/>
              </a:rPr>
              <a:t>mln</a:t>
            </a:r>
            <a:r>
              <a:rPr lang="hr-HR" sz="1200" b="1" dirty="0">
                <a:latin typeface="+mj-lt"/>
                <a:ea typeface="Calibri" panose="020F0502020204030204" pitchFamily="34" charset="0"/>
              </a:rPr>
              <a:t> eura</a:t>
            </a:r>
          </a:p>
          <a:p>
            <a:pPr marL="628650" lvl="1" indent="-171450" fontAlgn="ctr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hr-HR" sz="1200" b="1" dirty="0">
                <a:latin typeface="+mj-lt"/>
                <a:ea typeface="Calibri" panose="020F0502020204030204" pitchFamily="34" charset="0"/>
              </a:rPr>
              <a:t>Fond za pravednu tranziciju -  81 </a:t>
            </a:r>
            <a:r>
              <a:rPr lang="hr-HR" sz="1200" b="1" dirty="0" err="1">
                <a:latin typeface="+mj-lt"/>
                <a:ea typeface="Calibri" panose="020F0502020204030204" pitchFamily="34" charset="0"/>
              </a:rPr>
              <a:t>mln</a:t>
            </a:r>
            <a:r>
              <a:rPr lang="hr-HR" sz="1200" b="1" dirty="0">
                <a:latin typeface="+mj-lt"/>
                <a:ea typeface="Calibri" panose="020F0502020204030204" pitchFamily="34" charset="0"/>
              </a:rPr>
              <a:t> eura</a:t>
            </a:r>
          </a:p>
          <a:p>
            <a:endParaRPr lang="hr-HR" sz="1200" b="1" dirty="0">
              <a:latin typeface="+mj-lt"/>
              <a:ea typeface="Calibri" panose="020F0502020204030204" pitchFamily="34" charset="0"/>
            </a:endParaRPr>
          </a:p>
          <a:p>
            <a:endParaRPr lang="hr-HR" sz="1200" b="1" dirty="0">
              <a:latin typeface="+mj-lt"/>
              <a:ea typeface="Calibri" panose="020F0502020204030204" pitchFamily="34" charset="0"/>
            </a:endParaRPr>
          </a:p>
          <a:p>
            <a:r>
              <a:rPr lang="hr-HR" sz="1200" b="1" dirty="0">
                <a:latin typeface="+mj-lt"/>
                <a:ea typeface="Calibri" panose="020F0502020204030204" pitchFamily="34" charset="0"/>
              </a:rPr>
              <a:t>Poljoprivredna politika</a:t>
            </a:r>
          </a:p>
          <a:p>
            <a:r>
              <a:rPr lang="hr-HR" sz="1200" b="1" dirty="0">
                <a:latin typeface="+mj-lt"/>
                <a:ea typeface="Calibri" panose="020F0502020204030204" pitchFamily="34" charset="0"/>
              </a:rPr>
              <a:t>4,8 </a:t>
            </a:r>
            <a:r>
              <a:rPr lang="hr-HR" sz="1200" b="1" dirty="0" err="1">
                <a:latin typeface="+mj-lt"/>
                <a:ea typeface="Calibri" panose="020F0502020204030204" pitchFamily="34" charset="0"/>
              </a:rPr>
              <a:t>mlrd</a:t>
            </a:r>
            <a:r>
              <a:rPr lang="hr-HR" sz="1200" b="1" dirty="0">
                <a:latin typeface="+mj-lt"/>
                <a:ea typeface="Calibri" panose="020F0502020204030204" pitchFamily="34" charset="0"/>
              </a:rPr>
              <a:t> eura</a:t>
            </a:r>
          </a:p>
          <a:p>
            <a:pPr marL="628650" lvl="1" indent="-171450" algn="just">
              <a:buFont typeface="Wingdings" panose="05000000000000000000" pitchFamily="2" charset="2"/>
              <a:buChar char="v"/>
              <a:defRPr/>
            </a:pPr>
            <a:r>
              <a:rPr lang="hr-HR" sz="1200" dirty="0">
                <a:latin typeface="+mj-lt"/>
                <a:cs typeface="Arial" panose="020B0604020202020204" pitchFamily="34" charset="0"/>
              </a:rPr>
              <a:t>Ruralni razvoj 2,2 </a:t>
            </a:r>
            <a:r>
              <a:rPr lang="hr-HR" sz="1200" dirty="0" err="1">
                <a:latin typeface="+mj-lt"/>
                <a:cs typeface="Arial" panose="020B0604020202020204" pitchFamily="34" charset="0"/>
              </a:rPr>
              <a:t>mlrd</a:t>
            </a:r>
            <a:r>
              <a:rPr lang="hr-HR" sz="1200" dirty="0">
                <a:latin typeface="+mj-lt"/>
                <a:cs typeface="Arial" panose="020B0604020202020204" pitchFamily="34" charset="0"/>
              </a:rPr>
              <a:t> eura</a:t>
            </a:r>
          </a:p>
          <a:p>
            <a:pPr marL="628650" lvl="1" indent="-171450" algn="just">
              <a:buFont typeface="Wingdings" panose="05000000000000000000" pitchFamily="2" charset="2"/>
              <a:buChar char="v"/>
              <a:defRPr/>
            </a:pPr>
            <a:r>
              <a:rPr kumimoji="0" lang="hr-HR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cs typeface="Arial" panose="020B0604020202020204" pitchFamily="34" charset="0"/>
              </a:rPr>
              <a:t>Izravna plaćanja 2,6 </a:t>
            </a:r>
            <a:r>
              <a:rPr kumimoji="0" lang="hr-HR" sz="12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+mj-lt"/>
                <a:cs typeface="Arial" panose="020B0604020202020204" pitchFamily="34" charset="0"/>
              </a:rPr>
              <a:t>mlrd</a:t>
            </a:r>
            <a:r>
              <a:rPr kumimoji="0" lang="hr-HR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cs typeface="Arial" panose="020B0604020202020204" pitchFamily="34" charset="0"/>
              </a:rPr>
              <a:t> eura</a:t>
            </a:r>
          </a:p>
        </p:txBody>
      </p:sp>
      <p:sp>
        <p:nvSpPr>
          <p:cNvPr id="10" name="Pravokutnik 6">
            <a:extLst>
              <a:ext uri="{FF2B5EF4-FFF2-40B4-BE49-F238E27FC236}">
                <a16:creationId xmlns:a16="http://schemas.microsoft.com/office/drawing/2014/main" id="{946B69D0-AF49-4618-A2AC-D471A858E893}"/>
              </a:ext>
            </a:extLst>
          </p:cNvPr>
          <p:cNvSpPr/>
          <p:nvPr/>
        </p:nvSpPr>
        <p:spPr>
          <a:xfrm>
            <a:off x="259465" y="3845137"/>
            <a:ext cx="3914460" cy="2766325"/>
          </a:xfrm>
          <a:prstGeom prst="rect">
            <a:avLst/>
          </a:prstGeom>
          <a:noFill/>
          <a:ln w="190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sz="1200" b="1" dirty="0">
                <a:solidFill>
                  <a:schemeClr val="tx1"/>
                </a:solidFill>
                <a:latin typeface="+mj-lt"/>
                <a:cs typeface="Calibri" panose="020F0502020204030204" pitchFamily="34" charset="0"/>
              </a:rPr>
              <a:t>Mehanizam za oporavak i otpornost</a:t>
            </a:r>
            <a:r>
              <a:rPr lang="hr-HR" sz="1200" b="1" i="1" dirty="0">
                <a:solidFill>
                  <a:schemeClr val="tx1"/>
                </a:solidFill>
                <a:latin typeface="+mj-lt"/>
                <a:cs typeface="Calibri" panose="020F0502020204030204" pitchFamily="34" charset="0"/>
              </a:rPr>
              <a:t>* u cijenama iz 2018</a:t>
            </a:r>
            <a:r>
              <a:rPr lang="hr-HR" sz="1200" b="1" dirty="0">
                <a:solidFill>
                  <a:schemeClr val="tx1"/>
                </a:solidFill>
                <a:latin typeface="+mj-lt"/>
                <a:cs typeface="Calibri" panose="020F0502020204030204" pitchFamily="34" charset="0"/>
              </a:rPr>
              <a:t>.:</a:t>
            </a:r>
          </a:p>
          <a:p>
            <a:pPr marL="628650" lvl="1" indent="-171450">
              <a:buFont typeface="Wingdings" panose="05000000000000000000" pitchFamily="2" charset="2"/>
              <a:buChar char="v"/>
            </a:pPr>
            <a:r>
              <a:rPr lang="hr-HR" sz="1200" b="1" dirty="0">
                <a:solidFill>
                  <a:schemeClr val="tx1"/>
                </a:solidFill>
                <a:latin typeface="+mj-lt"/>
                <a:cs typeface="Calibri" panose="020F0502020204030204" pitchFamily="34" charset="0"/>
              </a:rPr>
              <a:t> oko </a:t>
            </a:r>
            <a:r>
              <a:rPr kumimoji="0" lang="hr-HR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cs typeface="Calibri" panose="020F0502020204030204" pitchFamily="34" charset="0"/>
              </a:rPr>
              <a:t>5,9 </a:t>
            </a:r>
            <a:r>
              <a:rPr kumimoji="0" lang="hr-HR" sz="12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cs typeface="Calibri" panose="020F0502020204030204" pitchFamily="34" charset="0"/>
              </a:rPr>
              <a:t>mlrd</a:t>
            </a:r>
            <a:r>
              <a:rPr kumimoji="0" lang="hr-HR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cs typeface="Calibri" panose="020F0502020204030204" pitchFamily="34" charset="0"/>
              </a:rPr>
              <a:t> eura bespovratnih sredstva</a:t>
            </a:r>
          </a:p>
          <a:p>
            <a:pPr marL="1085850" lvl="2" indent="-171450">
              <a:buFont typeface="Wingdings" panose="05000000000000000000" pitchFamily="2" charset="2"/>
              <a:buChar char="v"/>
            </a:pPr>
            <a:r>
              <a:rPr kumimoji="0" lang="hr-HR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cs typeface="Calibri" panose="020F0502020204030204" pitchFamily="34" charset="0"/>
              </a:rPr>
              <a:t> </a:t>
            </a:r>
            <a:r>
              <a:rPr lang="hr-HR" sz="1200" dirty="0">
                <a:solidFill>
                  <a:schemeClr val="tx1"/>
                </a:solidFill>
                <a:latin typeface="+mj-lt"/>
                <a:cs typeface="Calibri" panose="020F0502020204030204" pitchFamily="34" charset="0"/>
              </a:rPr>
              <a:t>70% za 2021.-2022. = 4,3 </a:t>
            </a:r>
            <a:r>
              <a:rPr lang="hr-HR" sz="1200" dirty="0" err="1">
                <a:solidFill>
                  <a:schemeClr val="tx1"/>
                </a:solidFill>
                <a:latin typeface="+mj-lt"/>
                <a:cs typeface="Calibri" panose="020F0502020204030204" pitchFamily="34" charset="0"/>
              </a:rPr>
              <a:t>mlrd</a:t>
            </a:r>
            <a:r>
              <a:rPr lang="hr-HR" sz="1200" dirty="0">
                <a:solidFill>
                  <a:schemeClr val="tx1"/>
                </a:solidFill>
                <a:latin typeface="+mj-lt"/>
                <a:cs typeface="Calibri" panose="020F0502020204030204" pitchFamily="34" charset="0"/>
              </a:rPr>
              <a:t> eura</a:t>
            </a:r>
          </a:p>
          <a:p>
            <a:pPr marL="1085850" lvl="2" indent="-171450">
              <a:buFont typeface="Wingdings" panose="05000000000000000000" pitchFamily="2" charset="2"/>
              <a:buChar char="v"/>
            </a:pPr>
            <a:r>
              <a:rPr lang="hr-HR" sz="1200" dirty="0">
                <a:solidFill>
                  <a:schemeClr val="tx1"/>
                </a:solidFill>
                <a:latin typeface="+mj-lt"/>
                <a:cs typeface="Calibri" panose="020F0502020204030204" pitchFamily="34" charset="0"/>
              </a:rPr>
              <a:t>30% za 2023. = 1,6 </a:t>
            </a:r>
            <a:r>
              <a:rPr lang="hr-HR" sz="1200" dirty="0" err="1">
                <a:solidFill>
                  <a:schemeClr val="tx1"/>
                </a:solidFill>
                <a:latin typeface="+mj-lt"/>
                <a:cs typeface="Calibri" panose="020F0502020204030204" pitchFamily="34" charset="0"/>
              </a:rPr>
              <a:t>mlrd</a:t>
            </a:r>
            <a:r>
              <a:rPr lang="hr-HR" sz="1200" dirty="0">
                <a:solidFill>
                  <a:schemeClr val="tx1"/>
                </a:solidFill>
                <a:latin typeface="+mj-lt"/>
                <a:cs typeface="Calibri" panose="020F0502020204030204" pitchFamily="34" charset="0"/>
              </a:rPr>
              <a:t> eura</a:t>
            </a:r>
          </a:p>
          <a:p>
            <a:pPr marL="628650" lvl="1" indent="-171450">
              <a:buFont typeface="Wingdings" panose="05000000000000000000" pitchFamily="2" charset="2"/>
              <a:buChar char="v"/>
            </a:pPr>
            <a:endParaRPr kumimoji="0" lang="hr-HR" sz="1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cs typeface="Calibri" panose="020F0502020204030204" pitchFamily="34" charset="0"/>
            </a:endParaRPr>
          </a:p>
          <a:p>
            <a:pPr marL="628650" lvl="1" indent="-171450">
              <a:buFont typeface="Wingdings" panose="05000000000000000000" pitchFamily="2" charset="2"/>
              <a:buChar char="v"/>
            </a:pPr>
            <a:r>
              <a:rPr lang="hr-HR" sz="1200" b="1" dirty="0">
                <a:solidFill>
                  <a:schemeClr val="tx1"/>
                </a:solidFill>
                <a:latin typeface="+mj-lt"/>
                <a:cs typeface="Calibri" panose="020F0502020204030204" pitchFamily="34" charset="0"/>
              </a:rPr>
              <a:t>do  3,4 </a:t>
            </a:r>
            <a:r>
              <a:rPr lang="hr-HR" sz="1200" b="1" dirty="0" err="1">
                <a:solidFill>
                  <a:schemeClr val="tx1"/>
                </a:solidFill>
                <a:latin typeface="+mj-lt"/>
                <a:cs typeface="Calibri" panose="020F0502020204030204" pitchFamily="34" charset="0"/>
              </a:rPr>
              <a:t>mlrd</a:t>
            </a:r>
            <a:r>
              <a:rPr lang="hr-HR" sz="1200" b="1" dirty="0">
                <a:solidFill>
                  <a:schemeClr val="tx1"/>
                </a:solidFill>
                <a:latin typeface="+mj-lt"/>
                <a:cs typeface="Calibri" panose="020F0502020204030204" pitchFamily="34" charset="0"/>
              </a:rPr>
              <a:t> eura zajmova</a:t>
            </a:r>
          </a:p>
          <a:p>
            <a:endParaRPr lang="hr-HR" sz="1200" noProof="0" dirty="0">
              <a:solidFill>
                <a:schemeClr val="tx1"/>
              </a:solidFill>
              <a:latin typeface="+mj-lt"/>
              <a:cs typeface="Calibri" panose="020F0502020204030204" pitchFamily="34" charset="0"/>
            </a:endParaRPr>
          </a:p>
          <a:p>
            <a:r>
              <a:rPr lang="hr-HR" sz="1200" b="1" dirty="0">
                <a:solidFill>
                  <a:schemeClr val="tx1"/>
                </a:solidFill>
                <a:latin typeface="+mj-lt"/>
                <a:cs typeface="Calibri" panose="020F0502020204030204" pitchFamily="34" charset="0"/>
              </a:rPr>
              <a:t>Ruralni razvoj - 205 </a:t>
            </a:r>
            <a:r>
              <a:rPr lang="hr-HR" sz="1200" b="1" dirty="0" err="1">
                <a:solidFill>
                  <a:schemeClr val="tx1"/>
                </a:solidFill>
                <a:latin typeface="+mj-lt"/>
                <a:cs typeface="Calibri" panose="020F0502020204030204" pitchFamily="34" charset="0"/>
              </a:rPr>
              <a:t>mln</a:t>
            </a:r>
            <a:r>
              <a:rPr lang="hr-HR" sz="1200" b="1" dirty="0">
                <a:solidFill>
                  <a:schemeClr val="tx1"/>
                </a:solidFill>
                <a:latin typeface="+mj-lt"/>
                <a:cs typeface="Calibri" panose="020F0502020204030204" pitchFamily="34" charset="0"/>
              </a:rPr>
              <a:t> eura</a:t>
            </a:r>
          </a:p>
          <a:p>
            <a:endParaRPr lang="hr-HR" sz="1200" b="1" dirty="0">
              <a:solidFill>
                <a:schemeClr val="tx1"/>
              </a:solidFill>
              <a:latin typeface="+mj-lt"/>
              <a:cs typeface="Calibri" panose="020F0502020204030204" pitchFamily="34" charset="0"/>
            </a:endParaRPr>
          </a:p>
          <a:p>
            <a:r>
              <a:rPr lang="hr-HR" sz="1200" b="1" dirty="0" err="1">
                <a:solidFill>
                  <a:schemeClr val="tx1"/>
                </a:solidFill>
                <a:latin typeface="+mj-lt"/>
                <a:cs typeface="Calibri" panose="020F0502020204030204" pitchFamily="34" charset="0"/>
              </a:rPr>
              <a:t>React</a:t>
            </a:r>
            <a:r>
              <a:rPr lang="hr-HR" sz="1200" b="1" dirty="0">
                <a:solidFill>
                  <a:schemeClr val="tx1"/>
                </a:solidFill>
                <a:latin typeface="+mj-lt"/>
                <a:cs typeface="Calibri" panose="020F0502020204030204" pitchFamily="34" charset="0"/>
              </a:rPr>
              <a:t> EU - </a:t>
            </a:r>
            <a:r>
              <a:rPr lang="hr-HR" sz="12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571 </a:t>
            </a:r>
            <a:r>
              <a:rPr lang="hr-HR" sz="12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mln</a:t>
            </a:r>
            <a:r>
              <a:rPr lang="hr-HR" sz="12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eura </a:t>
            </a:r>
            <a:r>
              <a:rPr lang="hr-HR" sz="12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za 2021. godinu 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hr-HR" sz="12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procjena je  oko 816 </a:t>
            </a:r>
            <a:r>
              <a:rPr lang="hr-HR" sz="12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mln</a:t>
            </a:r>
            <a:r>
              <a:rPr lang="hr-HR" sz="12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eura ukupno</a:t>
            </a:r>
          </a:p>
          <a:p>
            <a:endParaRPr lang="hr-HR" sz="1200" b="1" dirty="0">
              <a:solidFill>
                <a:schemeClr val="tx1"/>
              </a:solidFill>
              <a:latin typeface="+mj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hr-HR" sz="1200" b="1" dirty="0">
                <a:solidFill>
                  <a:schemeClr val="tx1"/>
                </a:solidFill>
                <a:latin typeface="+mj-lt"/>
                <a:cs typeface="Calibri" panose="020F0502020204030204" pitchFamily="34" charset="0"/>
              </a:rPr>
              <a:t>Fond pravedne tranzicije  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hr-HR" sz="1200" b="1" dirty="0">
                <a:solidFill>
                  <a:schemeClr val="tx1"/>
                </a:solidFill>
                <a:latin typeface="+mj-lt"/>
                <a:cs typeface="Calibri" panose="020F0502020204030204" pitchFamily="34" charset="0"/>
              </a:rPr>
              <a:t>105 </a:t>
            </a:r>
            <a:r>
              <a:rPr lang="hr-HR" sz="1200" b="1" dirty="0" err="1">
                <a:solidFill>
                  <a:schemeClr val="tx1"/>
                </a:solidFill>
                <a:latin typeface="+mj-lt"/>
                <a:cs typeface="Calibri" panose="020F0502020204030204" pitchFamily="34" charset="0"/>
              </a:rPr>
              <a:t>mln</a:t>
            </a:r>
            <a:r>
              <a:rPr lang="hr-HR" sz="1200" b="1" dirty="0">
                <a:solidFill>
                  <a:schemeClr val="tx1"/>
                </a:solidFill>
                <a:latin typeface="+mj-lt"/>
                <a:cs typeface="Calibri" panose="020F0502020204030204" pitchFamily="34" charset="0"/>
              </a:rPr>
              <a:t> eura</a:t>
            </a:r>
          </a:p>
          <a:p>
            <a:endParaRPr lang="hr-HR" sz="1200" b="1" dirty="0">
              <a:solidFill>
                <a:schemeClr val="tx1"/>
              </a:solidFill>
              <a:latin typeface="+mj-lt"/>
              <a:cs typeface="Calibri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C7F6802-2F33-4B33-AA18-77F605CB6927}"/>
              </a:ext>
            </a:extLst>
          </p:cNvPr>
          <p:cNvSpPr txBox="1"/>
          <p:nvPr/>
        </p:nvSpPr>
        <p:spPr>
          <a:xfrm>
            <a:off x="4477197" y="1872734"/>
            <a:ext cx="7341548" cy="276999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r-HR" sz="1200" b="1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lang="hr-HR" sz="1200" b="1" dirty="0"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išegodišnji financijski okvir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E346F10-8EF0-4361-A053-103C9C35BD28}"/>
              </a:ext>
            </a:extLst>
          </p:cNvPr>
          <p:cNvSpPr/>
          <p:nvPr/>
        </p:nvSpPr>
        <p:spPr>
          <a:xfrm>
            <a:off x="686833" y="1872734"/>
            <a:ext cx="3059723" cy="10638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3200" dirty="0">
                <a:latin typeface="+mj-lt"/>
              </a:rPr>
              <a:t>24,2 </a:t>
            </a:r>
            <a:r>
              <a:rPr lang="hr-HR" sz="3200" dirty="0" err="1">
                <a:latin typeface="+mj-lt"/>
              </a:rPr>
              <a:t>mlrd</a:t>
            </a:r>
            <a:r>
              <a:rPr lang="hr-HR" sz="3200" dirty="0">
                <a:latin typeface="+mj-lt"/>
              </a:rPr>
              <a:t> eura</a:t>
            </a:r>
          </a:p>
        </p:txBody>
      </p:sp>
    </p:spTree>
    <p:extLst>
      <p:ext uri="{BB962C8B-B14F-4D97-AF65-F5344CB8AC3E}">
        <p14:creationId xmlns:p14="http://schemas.microsoft.com/office/powerpoint/2010/main" val="19918704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C08C6-ED52-A54B-90F2-D5F0FA6DC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>
                <a:solidFill>
                  <a:srgbClr val="303D8C"/>
                </a:solidFill>
              </a:rPr>
              <a:t>1. Proces programiranja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5A0B5D-F4E6-B645-8347-96E1406CE6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Latn-RS" dirty="0"/>
              <a:t>Partnerski sporazum i operativni programi</a:t>
            </a:r>
          </a:p>
        </p:txBody>
      </p:sp>
    </p:spTree>
    <p:extLst>
      <p:ext uri="{BB962C8B-B14F-4D97-AF65-F5344CB8AC3E}">
        <p14:creationId xmlns:p14="http://schemas.microsoft.com/office/powerpoint/2010/main" val="40081930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CB9104-D32A-4C91-8428-ADF762D430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878" y="430302"/>
            <a:ext cx="11703185" cy="581422"/>
          </a:xfrm>
        </p:spPr>
        <p:txBody>
          <a:bodyPr>
            <a:normAutofit fontScale="90000"/>
          </a:bodyPr>
          <a:lstStyle/>
          <a:p>
            <a:r>
              <a:rPr lang="hr-HR" b="1" dirty="0">
                <a:solidFill>
                  <a:schemeClr val="bg1"/>
                </a:solidFill>
              </a:rPr>
              <a:t>Programski proces Kohezijske politike</a:t>
            </a:r>
            <a:endParaRPr lang="en-US" b="1" dirty="0">
              <a:solidFill>
                <a:schemeClr val="bg1"/>
              </a:solidFill>
            </a:endParaRP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30D6252B-13F2-4FD2-A9C4-AB72546BCA8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470025" y="1479550"/>
          <a:ext cx="9623425" cy="4254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904790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BBA91-1A97-4B8A-90E3-94468D3E5B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399" y="404399"/>
            <a:ext cx="9623002" cy="581422"/>
          </a:xfrm>
        </p:spPr>
        <p:txBody>
          <a:bodyPr>
            <a:normAutofit fontScale="90000"/>
          </a:bodyPr>
          <a:lstStyle/>
          <a:p>
            <a:r>
              <a:rPr lang="hr-HR" b="1" dirty="0">
                <a:solidFill>
                  <a:schemeClr val="bg1"/>
                </a:solidFill>
              </a:rPr>
              <a:t>Sadržajni okvir kao osnova programiranja</a:t>
            </a:r>
            <a:endParaRPr lang="en-US" b="1" dirty="0">
              <a:solidFill>
                <a:schemeClr val="bg1"/>
              </a:solidFill>
            </a:endParaRP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A06FC049-142F-4515-9DBA-B72BE998821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942270" y="1529917"/>
          <a:ext cx="9623003" cy="42549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EF8111D7-260D-4BEC-8C9D-B1E2829015CC}"/>
              </a:ext>
            </a:extLst>
          </p:cNvPr>
          <p:cNvSpPr txBox="1"/>
          <p:nvPr/>
        </p:nvSpPr>
        <p:spPr>
          <a:xfrm>
            <a:off x="5044901" y="3179428"/>
            <a:ext cx="1417739" cy="1200329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hr-HR" dirty="0">
                <a:latin typeface="+mj-lt"/>
              </a:rPr>
              <a:t>Partnerski sporazum i operativni programi</a:t>
            </a:r>
            <a:endParaRPr lang="en-US" dirty="0">
              <a:latin typeface="+mj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AADE02E-D79F-4A4F-8A22-32CC84B625D5}"/>
              </a:ext>
            </a:extLst>
          </p:cNvPr>
          <p:cNvSpPr txBox="1"/>
          <p:nvPr/>
        </p:nvSpPr>
        <p:spPr>
          <a:xfrm>
            <a:off x="8498048" y="1529917"/>
            <a:ext cx="2692866" cy="954107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r>
              <a:rPr lang="hr-HR" sz="1400" dirty="0"/>
              <a:t>Napomena:</a:t>
            </a:r>
          </a:p>
          <a:p>
            <a:r>
              <a:rPr lang="hr-HR" sz="1400" dirty="0"/>
              <a:t>Regulatorni okvir EU još uvijek u postupku konsolidacije.</a:t>
            </a:r>
          </a:p>
          <a:p>
            <a:r>
              <a:rPr lang="hr-HR" sz="1400" dirty="0"/>
              <a:t>Plan donošenje je svibanj 2021.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6938019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FAF6C3D1-9624-45DF-AE77-52488E83814F}"/>
              </a:ext>
            </a:extLst>
          </p:cNvPr>
          <p:cNvCxnSpPr>
            <a:cxnSpLocks/>
          </p:cNvCxnSpPr>
          <p:nvPr/>
        </p:nvCxnSpPr>
        <p:spPr>
          <a:xfrm flipV="1">
            <a:off x="588934" y="2192211"/>
            <a:ext cx="10809127" cy="12794"/>
          </a:xfrm>
          <a:prstGeom prst="straightConnector1">
            <a:avLst/>
          </a:prstGeom>
          <a:ln w="381000">
            <a:solidFill>
              <a:srgbClr val="303D8C"/>
            </a:solidFill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lowchart: Connector 9">
            <a:extLst>
              <a:ext uri="{FF2B5EF4-FFF2-40B4-BE49-F238E27FC236}">
                <a16:creationId xmlns:a16="http://schemas.microsoft.com/office/drawing/2014/main" id="{43065DCC-80C5-483D-A21C-CDD8A562EF3C}"/>
              </a:ext>
            </a:extLst>
          </p:cNvPr>
          <p:cNvSpPr/>
          <p:nvPr/>
        </p:nvSpPr>
        <p:spPr>
          <a:xfrm>
            <a:off x="377617" y="1993871"/>
            <a:ext cx="509073" cy="387458"/>
          </a:xfrm>
          <a:prstGeom prst="flowChartConnector">
            <a:avLst/>
          </a:prstGeom>
          <a:solidFill>
            <a:srgbClr val="EFEFE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siječanj</a:t>
            </a:r>
          </a:p>
        </p:txBody>
      </p:sp>
      <p:sp>
        <p:nvSpPr>
          <p:cNvPr id="11" name="Flowchart: Connector 10">
            <a:extLst>
              <a:ext uri="{FF2B5EF4-FFF2-40B4-BE49-F238E27FC236}">
                <a16:creationId xmlns:a16="http://schemas.microsoft.com/office/drawing/2014/main" id="{4BFF2E94-E918-4421-ABE0-550E0B8516D3}"/>
              </a:ext>
            </a:extLst>
          </p:cNvPr>
          <p:cNvSpPr/>
          <p:nvPr/>
        </p:nvSpPr>
        <p:spPr>
          <a:xfrm>
            <a:off x="972982" y="2008385"/>
            <a:ext cx="1703958" cy="387458"/>
          </a:xfrm>
          <a:prstGeom prst="flowChartConnector">
            <a:avLst/>
          </a:prstGeom>
          <a:solidFill>
            <a:srgbClr val="EFEFE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400" b="0" i="0" u="none" strike="noStrike" kern="1200" cap="none" spc="0" normalizeH="0" baseline="0" noProof="0" dirty="0">
                <a:ln>
                  <a:noFill/>
                </a:ln>
                <a:solidFill>
                  <a:srgbClr val="303D8C"/>
                </a:solidFill>
                <a:effectLst/>
                <a:uLnTx/>
                <a:uFillTx/>
                <a:ea typeface="+mn-ea"/>
                <a:cs typeface="+mn-cs"/>
              </a:rPr>
              <a:t>mini ciklus</a:t>
            </a:r>
          </a:p>
        </p:txBody>
      </p:sp>
      <p:sp>
        <p:nvSpPr>
          <p:cNvPr id="12" name="Flowchart: Connector 11">
            <a:extLst>
              <a:ext uri="{FF2B5EF4-FFF2-40B4-BE49-F238E27FC236}">
                <a16:creationId xmlns:a16="http://schemas.microsoft.com/office/drawing/2014/main" id="{BCD38678-4DA5-4C9B-B7D3-9BC370AB134F}"/>
              </a:ext>
            </a:extLst>
          </p:cNvPr>
          <p:cNvSpPr/>
          <p:nvPr/>
        </p:nvSpPr>
        <p:spPr>
          <a:xfrm>
            <a:off x="2892827" y="1993871"/>
            <a:ext cx="509073" cy="387458"/>
          </a:xfrm>
          <a:prstGeom prst="flowChartConnector">
            <a:avLst/>
          </a:prstGeom>
          <a:solidFill>
            <a:srgbClr val="EFEFE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veljača</a:t>
            </a:r>
          </a:p>
        </p:txBody>
      </p:sp>
      <p:sp>
        <p:nvSpPr>
          <p:cNvPr id="14" name="Flowchart: Connector 13">
            <a:extLst>
              <a:ext uri="{FF2B5EF4-FFF2-40B4-BE49-F238E27FC236}">
                <a16:creationId xmlns:a16="http://schemas.microsoft.com/office/drawing/2014/main" id="{645A24CB-397D-4BB1-B6A0-BB671386C3CA}"/>
              </a:ext>
            </a:extLst>
          </p:cNvPr>
          <p:cNvSpPr/>
          <p:nvPr/>
        </p:nvSpPr>
        <p:spPr>
          <a:xfrm>
            <a:off x="5403468" y="1993871"/>
            <a:ext cx="483502" cy="387458"/>
          </a:xfrm>
          <a:prstGeom prst="flowChartConnector">
            <a:avLst/>
          </a:prstGeom>
          <a:solidFill>
            <a:srgbClr val="EFEFE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ožujak</a:t>
            </a:r>
          </a:p>
        </p:txBody>
      </p:sp>
      <p:sp>
        <p:nvSpPr>
          <p:cNvPr id="16" name="Flowchart: Connector 15">
            <a:extLst>
              <a:ext uri="{FF2B5EF4-FFF2-40B4-BE49-F238E27FC236}">
                <a16:creationId xmlns:a16="http://schemas.microsoft.com/office/drawing/2014/main" id="{09DD6CA9-7856-4B4C-AE84-74F80618C601}"/>
              </a:ext>
            </a:extLst>
          </p:cNvPr>
          <p:cNvSpPr/>
          <p:nvPr/>
        </p:nvSpPr>
        <p:spPr>
          <a:xfrm>
            <a:off x="7923247" y="1993871"/>
            <a:ext cx="483502" cy="387458"/>
          </a:xfrm>
          <a:prstGeom prst="flowChartConnector">
            <a:avLst/>
          </a:prstGeom>
          <a:solidFill>
            <a:srgbClr val="EFEFE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travanj</a:t>
            </a:r>
          </a:p>
        </p:txBody>
      </p:sp>
      <p:sp>
        <p:nvSpPr>
          <p:cNvPr id="18" name="Flowchart: Connector 17">
            <a:extLst>
              <a:ext uri="{FF2B5EF4-FFF2-40B4-BE49-F238E27FC236}">
                <a16:creationId xmlns:a16="http://schemas.microsoft.com/office/drawing/2014/main" id="{DB2E39E6-8358-452D-8088-12FED38F12D3}"/>
              </a:ext>
            </a:extLst>
          </p:cNvPr>
          <p:cNvSpPr/>
          <p:nvPr/>
        </p:nvSpPr>
        <p:spPr>
          <a:xfrm>
            <a:off x="10355651" y="1993871"/>
            <a:ext cx="483502" cy="387458"/>
          </a:xfrm>
          <a:prstGeom prst="flowChartConnector">
            <a:avLst/>
          </a:prstGeom>
          <a:solidFill>
            <a:srgbClr val="EFEFE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svibanj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308DFCD-8F49-4082-AFBD-B1A08FAC4AD4}"/>
              </a:ext>
            </a:extLst>
          </p:cNvPr>
          <p:cNvSpPr txBox="1"/>
          <p:nvPr/>
        </p:nvSpPr>
        <p:spPr>
          <a:xfrm>
            <a:off x="-34835" y="1431178"/>
            <a:ext cx="12475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200" b="1" i="0" u="none" strike="noStrike" kern="1200" cap="none" spc="0" normalizeH="0" baseline="0" noProof="0" dirty="0">
                <a:ln>
                  <a:noFill/>
                </a:ln>
                <a:solidFill>
                  <a:srgbClr val="303D8C"/>
                </a:solidFill>
                <a:effectLst/>
                <a:uLnTx/>
                <a:uFillTx/>
                <a:ea typeface="+mn-ea"/>
                <a:cs typeface="+mn-cs"/>
              </a:rPr>
              <a:t>Siječanj 2021.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56C9958-11F5-459A-8952-B8BC0D1BEDCE}"/>
              </a:ext>
            </a:extLst>
          </p:cNvPr>
          <p:cNvSpPr txBox="1"/>
          <p:nvPr/>
        </p:nvSpPr>
        <p:spPr>
          <a:xfrm>
            <a:off x="152095" y="2537846"/>
            <a:ext cx="9243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200" b="0" i="0" u="none" strike="noStrike" kern="1200" cap="none" spc="0" normalizeH="0" baseline="0" noProof="0" dirty="0">
                <a:ln>
                  <a:noFill/>
                </a:ln>
                <a:solidFill>
                  <a:srgbClr val="303D8C"/>
                </a:solidFill>
                <a:effectLst/>
                <a:uLnTx/>
                <a:uFillTx/>
                <a:ea typeface="+mn-ea"/>
                <a:cs typeface="+mn-cs"/>
              </a:rPr>
              <a:t>1. sjednica RS-ova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E571D5A-BFDD-47C1-8903-63E64EA318EF}"/>
              </a:ext>
            </a:extLst>
          </p:cNvPr>
          <p:cNvSpPr txBox="1"/>
          <p:nvPr/>
        </p:nvSpPr>
        <p:spPr>
          <a:xfrm>
            <a:off x="2626217" y="2528015"/>
            <a:ext cx="9243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200" b="0" i="0" u="none" strike="noStrike" kern="1200" cap="none" spc="0" normalizeH="0" baseline="0" noProof="0">
                <a:ln>
                  <a:noFill/>
                </a:ln>
                <a:solidFill>
                  <a:srgbClr val="303D8C"/>
                </a:solidFill>
                <a:effectLst/>
                <a:uLnTx/>
                <a:uFillTx/>
                <a:ea typeface="+mn-ea"/>
                <a:cs typeface="+mn-cs"/>
              </a:rPr>
              <a:t>2. sjednice RS-ova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7F2216C-9D49-4A46-9C30-50DEE2AC4B70}"/>
              </a:ext>
            </a:extLst>
          </p:cNvPr>
          <p:cNvSpPr txBox="1"/>
          <p:nvPr/>
        </p:nvSpPr>
        <p:spPr>
          <a:xfrm>
            <a:off x="5064201" y="2537846"/>
            <a:ext cx="9243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200" b="0" i="0" u="none" strike="noStrike" kern="1200" cap="none" spc="0" normalizeH="0" baseline="0" noProof="0">
                <a:ln>
                  <a:noFill/>
                </a:ln>
                <a:solidFill>
                  <a:srgbClr val="303D8C"/>
                </a:solidFill>
                <a:effectLst/>
                <a:uLnTx/>
                <a:uFillTx/>
                <a:ea typeface="+mn-ea"/>
                <a:cs typeface="+mn-cs"/>
              </a:rPr>
              <a:t>3. sjednice RS-ova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F216056-E1F5-470B-9D31-1BFBACEAC107}"/>
              </a:ext>
            </a:extLst>
          </p:cNvPr>
          <p:cNvSpPr txBox="1"/>
          <p:nvPr/>
        </p:nvSpPr>
        <p:spPr>
          <a:xfrm>
            <a:off x="7635982" y="2528015"/>
            <a:ext cx="9243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200" b="0" i="0" u="none" strike="noStrike" kern="1200" cap="none" spc="0" normalizeH="0" baseline="0" noProof="0">
                <a:ln>
                  <a:noFill/>
                </a:ln>
                <a:solidFill>
                  <a:srgbClr val="303D8C"/>
                </a:solidFill>
                <a:effectLst/>
                <a:uLnTx/>
                <a:uFillTx/>
                <a:ea typeface="+mn-ea"/>
                <a:cs typeface="+mn-cs"/>
              </a:rPr>
              <a:t>4. sjednice RS-ova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0CF7CD4-AD6E-4FAB-8305-02B7E0E4D650}"/>
              </a:ext>
            </a:extLst>
          </p:cNvPr>
          <p:cNvSpPr txBox="1"/>
          <p:nvPr/>
        </p:nvSpPr>
        <p:spPr>
          <a:xfrm>
            <a:off x="10935904" y="1115543"/>
            <a:ext cx="9243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200" b="0" i="0" u="none" strike="noStrike" kern="1200" cap="none" spc="0" normalizeH="0" baseline="0" noProof="0" dirty="0">
                <a:ln>
                  <a:noFill/>
                </a:ln>
                <a:solidFill>
                  <a:srgbClr val="303D8C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Sjednica </a:t>
            </a:r>
            <a:r>
              <a:rPr kumimoji="0" lang="hr-HR" sz="1200" b="1" i="0" u="none" strike="noStrike" kern="1200" cap="none" spc="0" normalizeH="0" baseline="0" noProof="0" dirty="0">
                <a:ln>
                  <a:noFill/>
                </a:ln>
                <a:solidFill>
                  <a:srgbClr val="303D8C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NKO-a</a:t>
            </a:r>
          </a:p>
        </p:txBody>
      </p:sp>
      <p:sp>
        <p:nvSpPr>
          <p:cNvPr id="32" name="Flowchart: Connector 31">
            <a:extLst>
              <a:ext uri="{FF2B5EF4-FFF2-40B4-BE49-F238E27FC236}">
                <a16:creationId xmlns:a16="http://schemas.microsoft.com/office/drawing/2014/main" id="{1FE69227-8512-4F0C-A7C0-C2BA1EDA0E7F}"/>
              </a:ext>
            </a:extLst>
          </p:cNvPr>
          <p:cNvSpPr/>
          <p:nvPr/>
        </p:nvSpPr>
        <p:spPr>
          <a:xfrm>
            <a:off x="3488192" y="2012996"/>
            <a:ext cx="1703958" cy="387458"/>
          </a:xfrm>
          <a:prstGeom prst="flowChartConnector">
            <a:avLst/>
          </a:prstGeom>
          <a:solidFill>
            <a:srgbClr val="EFEFE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400" b="0" i="0" u="none" strike="noStrike" kern="1200" cap="none" spc="0" normalizeH="0" baseline="0" noProof="0">
                <a:ln>
                  <a:noFill/>
                </a:ln>
                <a:solidFill>
                  <a:srgbClr val="303D8C"/>
                </a:solidFill>
                <a:effectLst/>
                <a:uLnTx/>
                <a:uFillTx/>
                <a:ea typeface="+mn-ea"/>
                <a:cs typeface="+mn-cs"/>
              </a:rPr>
              <a:t>mini ciklus</a:t>
            </a:r>
          </a:p>
        </p:txBody>
      </p:sp>
      <p:sp>
        <p:nvSpPr>
          <p:cNvPr id="33" name="Flowchart: Connector 32">
            <a:extLst>
              <a:ext uri="{FF2B5EF4-FFF2-40B4-BE49-F238E27FC236}">
                <a16:creationId xmlns:a16="http://schemas.microsoft.com/office/drawing/2014/main" id="{CE3D93F6-903C-4981-86A2-EAE7D0BAB0E5}"/>
              </a:ext>
            </a:extLst>
          </p:cNvPr>
          <p:cNvSpPr/>
          <p:nvPr/>
        </p:nvSpPr>
        <p:spPr>
          <a:xfrm>
            <a:off x="5999791" y="2012996"/>
            <a:ext cx="1703958" cy="387458"/>
          </a:xfrm>
          <a:prstGeom prst="flowChartConnector">
            <a:avLst/>
          </a:prstGeom>
          <a:solidFill>
            <a:srgbClr val="EFEFE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400" b="0" i="0" u="none" strike="noStrike" kern="1200" cap="none" spc="0" normalizeH="0" baseline="0" noProof="0" dirty="0">
                <a:ln>
                  <a:noFill/>
                </a:ln>
                <a:solidFill>
                  <a:srgbClr val="303D8C"/>
                </a:solidFill>
                <a:effectLst/>
                <a:uLnTx/>
                <a:uFillTx/>
                <a:ea typeface="+mn-ea"/>
                <a:cs typeface="+mn-cs"/>
              </a:rPr>
              <a:t>mini ciklus</a:t>
            </a:r>
          </a:p>
        </p:txBody>
      </p:sp>
      <p:sp>
        <p:nvSpPr>
          <p:cNvPr id="34" name="Flowchart: Connector 33">
            <a:extLst>
              <a:ext uri="{FF2B5EF4-FFF2-40B4-BE49-F238E27FC236}">
                <a16:creationId xmlns:a16="http://schemas.microsoft.com/office/drawing/2014/main" id="{59692C8B-D838-4B85-BFC3-4E7F66E241A2}"/>
              </a:ext>
            </a:extLst>
          </p:cNvPr>
          <p:cNvSpPr/>
          <p:nvPr/>
        </p:nvSpPr>
        <p:spPr>
          <a:xfrm>
            <a:off x="8529221" y="2012996"/>
            <a:ext cx="1703958" cy="387458"/>
          </a:xfrm>
          <a:prstGeom prst="flowChartConnector">
            <a:avLst/>
          </a:prstGeom>
          <a:solidFill>
            <a:srgbClr val="EFEFE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400" b="0" i="0" u="none" strike="noStrike" kern="1200" cap="none" spc="0" normalizeH="0" baseline="0" noProof="0" dirty="0">
                <a:ln>
                  <a:noFill/>
                </a:ln>
                <a:solidFill>
                  <a:srgbClr val="303D8C"/>
                </a:solidFill>
                <a:effectLst/>
                <a:uLnTx/>
                <a:uFillTx/>
                <a:ea typeface="+mn-ea"/>
                <a:cs typeface="+mn-cs"/>
              </a:rPr>
              <a:t>mini ciklus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F732091-E617-4A3C-AAB5-3882AE8309E1}"/>
              </a:ext>
            </a:extLst>
          </p:cNvPr>
          <p:cNvSpPr txBox="1"/>
          <p:nvPr/>
        </p:nvSpPr>
        <p:spPr>
          <a:xfrm>
            <a:off x="10756525" y="1788785"/>
            <a:ext cx="12475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Podnošenje dokumenata EK (</a:t>
            </a:r>
            <a:r>
              <a:rPr kumimoji="0" lang="hr-HR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OP+Partnerski</a:t>
            </a:r>
            <a:r>
              <a:rPr kumimoji="0" lang="hr-H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sporazum)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B6FCC90-08CF-47D7-A5BF-D63D6E72569C}"/>
              </a:ext>
            </a:extLst>
          </p:cNvPr>
          <p:cNvSpPr txBox="1"/>
          <p:nvPr/>
        </p:nvSpPr>
        <p:spPr>
          <a:xfrm>
            <a:off x="287548" y="56635"/>
            <a:ext cx="11884461" cy="12459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sr-Latn-RS"/>
            </a:defPPr>
            <a:lvl1pPr defTabSz="914377" fontAlgn="b">
              <a:lnSpc>
                <a:spcPct val="90000"/>
              </a:lnSpc>
              <a:spcBef>
                <a:spcPct val="0"/>
              </a:spcBef>
              <a:buNone/>
              <a:defRPr sz="3200">
                <a:solidFill>
                  <a:srgbClr val="FFFFFF"/>
                </a:solidFill>
                <a:latin typeface="Calibri" panose="020F050202020403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l" defTabSz="914377" rtl="0" eaLnBrk="1" fontAlgn="b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  <a:ea typeface="+mj-ea"/>
                <a:cs typeface="Arial" panose="020B0604020202020204" pitchFamily="34" charset="0"/>
              </a:rPr>
              <a:t>Hodogram pripreme programskih dokumenata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758A931-9AEB-F14B-8FC9-95134B569273}"/>
              </a:ext>
            </a:extLst>
          </p:cNvPr>
          <p:cNvSpPr txBox="1"/>
          <p:nvPr/>
        </p:nvSpPr>
        <p:spPr>
          <a:xfrm>
            <a:off x="287548" y="4172797"/>
            <a:ext cx="1175235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hr-HR" sz="2400" dirty="0">
                <a:solidFill>
                  <a:srgbClr val="303D8C"/>
                </a:solidFill>
                <a:latin typeface="+mj-lt"/>
              </a:rPr>
              <a:t>2. ciklus je završio i u tijeku je konsolidacija podataka po specifičnim ciljevima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hr-HR" sz="2400" dirty="0">
                <a:solidFill>
                  <a:srgbClr val="303D8C"/>
                </a:solidFill>
                <a:latin typeface="+mj-lt"/>
              </a:rPr>
              <a:t>Predstavnici regionalne razine uključeni u sve radne skupine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r-HR" sz="2400" b="1" i="0" u="sng" strike="noStrike" kern="1200" cap="none" spc="0" normalizeH="0" baseline="0" noProof="0" dirty="0">
                <a:ln>
                  <a:noFill/>
                </a:ln>
                <a:solidFill>
                  <a:srgbClr val="303D8C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Sektorski nadležna tijela (ministarstva) su nositelji koji usmjeravaju ulaganja u skladu sa sektorskim politikama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94A1295-B7CA-AD4E-B966-1C50C8201357}"/>
              </a:ext>
            </a:extLst>
          </p:cNvPr>
          <p:cNvSpPr txBox="1"/>
          <p:nvPr/>
        </p:nvSpPr>
        <p:spPr>
          <a:xfrm>
            <a:off x="10684846" y="3361894"/>
            <a:ext cx="1319217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Lipanj 2021.</a:t>
            </a:r>
          </a:p>
        </p:txBody>
      </p:sp>
      <p:sp>
        <p:nvSpPr>
          <p:cNvPr id="3" name="Down Arrow 2">
            <a:extLst>
              <a:ext uri="{FF2B5EF4-FFF2-40B4-BE49-F238E27FC236}">
                <a16:creationId xmlns:a16="http://schemas.microsoft.com/office/drawing/2014/main" id="{350DAD6A-9F3F-7340-BF27-C7A2BDECD81C}"/>
              </a:ext>
            </a:extLst>
          </p:cNvPr>
          <p:cNvSpPr/>
          <p:nvPr/>
        </p:nvSpPr>
        <p:spPr>
          <a:xfrm>
            <a:off x="11251621" y="2792427"/>
            <a:ext cx="257346" cy="569467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6BDA0DF3-1550-400F-B195-E0DC6349EBB8}"/>
              </a:ext>
            </a:extLst>
          </p:cNvPr>
          <p:cNvSpPr/>
          <p:nvPr/>
        </p:nvSpPr>
        <p:spPr>
          <a:xfrm>
            <a:off x="2886511" y="1392471"/>
            <a:ext cx="403723" cy="5567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99715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61D959-57A7-4DB8-BFF6-8BC70AFC7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778" y="366802"/>
            <a:ext cx="11814437" cy="581422"/>
          </a:xfrm>
        </p:spPr>
        <p:txBody>
          <a:bodyPr>
            <a:normAutofit fontScale="90000"/>
          </a:bodyPr>
          <a:lstStyle/>
          <a:p>
            <a:r>
              <a:rPr lang="hr-HR" b="1" dirty="0">
                <a:solidFill>
                  <a:schemeClr val="bg1"/>
                </a:solidFill>
              </a:rPr>
              <a:t>Programska arhitektura</a:t>
            </a:r>
            <a:endParaRPr lang="en-US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59ACBC6-BC3E-4320-9D9F-6C52E32DEFE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470777" y="1479583"/>
          <a:ext cx="9623003" cy="42549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73725327"/>
      </p:ext>
    </p:extLst>
  </p:cSld>
  <p:clrMapOvr>
    <a:masterClrMapping/>
  </p:clrMapOvr>
</p:sld>
</file>

<file path=ppt/theme/theme1.xml><?xml version="1.0" encoding="utf-8"?>
<a:theme xmlns:a="http://schemas.openxmlformats.org/drawingml/2006/main" name="Theme OPK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 OPKK" id="{23D8816C-DFD1-433A-8296-2E9D470AEC18}" vid="{1722C0F4-0A50-4B43-8891-BFECB5A1CC4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VladaRHSerif Reg"/>
        <a:ea typeface=""/>
        <a:cs typeface=""/>
      </a:majorFont>
      <a:minorFont>
        <a:latin typeface="TyponineSans Reg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5_poljoprivreda_template_HR" id="{1250CBF4-00D6-4673-8691-99FAC190B113}" vid="{A8F8B2FB-2A4B-460F-B37C-9B252C0CB6F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9794</TotalTime>
  <Words>2431</Words>
  <Application>Microsoft Macintosh PowerPoint</Application>
  <PresentationFormat>Widescreen</PresentationFormat>
  <Paragraphs>319</Paragraphs>
  <Slides>22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33" baseType="lpstr">
      <vt:lpstr>Arial</vt:lpstr>
      <vt:lpstr>Calibri</vt:lpstr>
      <vt:lpstr>Courier New</vt:lpstr>
      <vt:lpstr>Neo Sans</vt:lpstr>
      <vt:lpstr>Symbol</vt:lpstr>
      <vt:lpstr>Times New Roman</vt:lpstr>
      <vt:lpstr>TyponineSans Reg</vt:lpstr>
      <vt:lpstr>VladaRHSerif Reg</vt:lpstr>
      <vt:lpstr>Wingdings</vt:lpstr>
      <vt:lpstr>Theme OPKK</vt:lpstr>
      <vt:lpstr>Office Theme</vt:lpstr>
      <vt:lpstr>Novosti u kohezijskoj politici za JLP(R)S  </vt:lpstr>
      <vt:lpstr>PowerPoint Presentation</vt:lpstr>
      <vt:lpstr>PowerPoint Presentation</vt:lpstr>
      <vt:lpstr>PowerPoint Presentation</vt:lpstr>
      <vt:lpstr>1. Proces programiranja</vt:lpstr>
      <vt:lpstr>Programski proces Kohezijske politike</vt:lpstr>
      <vt:lpstr>Sadržajni okvir kao osnova programiranja</vt:lpstr>
      <vt:lpstr>PowerPoint Presentation</vt:lpstr>
      <vt:lpstr>Programska arhitektura</vt:lpstr>
      <vt:lpstr>Integrirani teritorijalni program</vt:lpstr>
      <vt:lpstr>2. Ciljevi, prioriteti i mogućnosti financiranja</vt:lpstr>
      <vt:lpstr>5 ciljeva politike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3. Novi-stari razvojni instrumenti</vt:lpstr>
      <vt:lpstr>Integrirani teritorijalni razvoj</vt:lpstr>
      <vt:lpstr>Zaključno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Planirani i objavljeni pozivi iz OPKK (30. lipnja 2017.)</dc:title>
  <dc:creator>Vedran Kršek</dc:creator>
  <cp:lastModifiedBy>Sime Erlic</cp:lastModifiedBy>
  <cp:revision>417</cp:revision>
  <cp:lastPrinted>2020-07-13T12:04:50Z</cp:lastPrinted>
  <dcterms:created xsi:type="dcterms:W3CDTF">2017-01-30T13:12:21Z</dcterms:created>
  <dcterms:modified xsi:type="dcterms:W3CDTF">2021-04-15T22:29:57Z</dcterms:modified>
</cp:coreProperties>
</file>