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96" autoAdjust="0"/>
  </p:normalViewPr>
  <p:slideViewPr>
    <p:cSldViewPr>
      <p:cViewPr varScale="1">
        <p:scale>
          <a:sx n="74" d="100"/>
          <a:sy n="74" d="100"/>
        </p:scale>
        <p:origin x="93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o Pešut" userId="3c483c7b-5abe-4686-95df-b2e34d2f28a5" providerId="ADAL" clId="{03CAF21A-9B51-49D9-944C-F24624835FD0}"/>
    <pc:docChg chg="modSld">
      <pc:chgData name="Mato Pešut" userId="3c483c7b-5abe-4686-95df-b2e34d2f28a5" providerId="ADAL" clId="{03CAF21A-9B51-49D9-944C-F24624835FD0}" dt="2021-04-16T02:49:46.433" v="0" actId="14100"/>
      <pc:docMkLst>
        <pc:docMk/>
      </pc:docMkLst>
      <pc:sldChg chg="modSp mod">
        <pc:chgData name="Mato Pešut" userId="3c483c7b-5abe-4686-95df-b2e34d2f28a5" providerId="ADAL" clId="{03CAF21A-9B51-49D9-944C-F24624835FD0}" dt="2021-04-16T02:49:46.433" v="0" actId="14100"/>
        <pc:sldMkLst>
          <pc:docMk/>
          <pc:sldMk cId="1347830198" sldId="266"/>
        </pc:sldMkLst>
        <pc:spChg chg="mod">
          <ac:chgData name="Mato Pešut" userId="3c483c7b-5abe-4686-95df-b2e34d2f28a5" providerId="ADAL" clId="{03CAF21A-9B51-49D9-944C-F24624835FD0}" dt="2021-04-16T02:49:46.433" v="0" actId="14100"/>
          <ac:spMkLst>
            <pc:docMk/>
            <pc:sldMk cId="1347830198" sldId="26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4B81C-6351-4D22-9429-F5EB9B72D2B8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C33E7-610E-4ED6-AFEA-9AED8070120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904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Dodijeljena alokacija za RH – 244. mil. eura. Oko 90. mil.</a:t>
            </a:r>
            <a:r>
              <a:rPr lang="hr-HR" baseline="0" dirty="0"/>
              <a:t> je učešće RH (detaljni iznos biti će poznat nakon konkretiziranja iznosa po mjerama).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5450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Iako se radi o smanjenju od 3.54% alokacije za RH,</a:t>
            </a:r>
            <a:r>
              <a:rPr lang="hr-HR" baseline="0" dirty="0"/>
              <a:t> smanjenje je vezano uz mjere koje provodi administracija (inspekcijske mjere). Važno je napomenuti da se radi o programu sa najmanjom financijskom alokacijom i glavna poanta je veza sa provedbom odredbi ZAJEDNIČKE RIBARSTVENE POLITIKE, točnije iako u RH postoji potreba za nekim mjerama vezanim uz Jadransko more  (npr. vađenje bombi iz mora, praćenje stanja dupina/kornjača….) isto nije u propisima ZRP-a i nije moguće financiranje iz EMFAF-a, no postoje ostali fondovi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3865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Donošenje</a:t>
            </a:r>
            <a:r>
              <a:rPr lang="hr-HR" baseline="0" dirty="0"/>
              <a:t> Uredbe o Europskom fondu za pomorstvo, ribarstvo i akvakulturu u fazi je donošenja od strane 3 institucije (EK, Vijeća i Parlamenta). Mjesec dana nakon donošenja Uredbe, RH će uputi Program EK na usvajanje.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2108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U tijeku su intenzivne aktivnosti oko izrade novoga </a:t>
            </a:r>
            <a:r>
              <a:rPr lang="hr-HR" baseline="0" dirty="0"/>
              <a:t>Programa. Do sada su provedene konzultacije za dionicima oko izbora mjera i prioriteta te okvirne postotne alokacije po mjerama. </a:t>
            </a:r>
          </a:p>
          <a:p>
            <a:r>
              <a:rPr lang="hr-HR" baseline="0" dirty="0"/>
              <a:t>MP je ugovorilo izradu SPUO koja se radi paralelno sa Programom i njena izrada je u završnoj fazi – očekuju se eventualna usklađenja s obzirom na komentare EK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8687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Ova tablica predstavlja postotne alokacije</a:t>
            </a:r>
            <a:r>
              <a:rPr lang="hr-HR" baseline="0" dirty="0"/>
              <a:t> po prioritetima </a:t>
            </a:r>
            <a:r>
              <a:rPr lang="hr-HR" dirty="0"/>
              <a:t> u trenutnom razdoblju 2014.-2020, te prijedlog</a:t>
            </a:r>
            <a:r>
              <a:rPr lang="hr-HR" baseline="0" dirty="0"/>
              <a:t> alokacija za </a:t>
            </a:r>
            <a:r>
              <a:rPr lang="hr-HR" dirty="0"/>
              <a:t>2021.-2027. </a:t>
            </a:r>
            <a:r>
              <a:rPr lang="hr-HR" baseline="0" dirty="0"/>
              <a:t> Jedinstveni stav administracije i sektora ribarstva i akvakulture je da alokacije budu slične u ova dva razdoblja, odnosno da se nastavi sa provedbom koja e je pokazala DOBROM, uz izmjene alokacija po mjerama i uvrštavanje novih mjera za koje se je pokazala potreba. </a:t>
            </a:r>
          </a:p>
          <a:p>
            <a:r>
              <a:rPr lang="hr-HR" baseline="0" dirty="0"/>
              <a:t>Dodatno, u programskom razdoblju 2014.-2020. godine Uredba o EMFF-u imala je propisane mjere, dok u novome programskom razdoblju sve mjere u Uredbi  nisu propisane te Države članice imaju relativnu slobodu u odabiru raznih mjera uz poštivanje načela da sve mjere moraju biti u skladu sa odredbama Zajedničke </a:t>
            </a:r>
            <a:r>
              <a:rPr lang="hr-HR" baseline="0" dirty="0" err="1"/>
              <a:t>ribarstvene</a:t>
            </a:r>
            <a:r>
              <a:rPr lang="hr-HR" baseline="0" dirty="0"/>
              <a:t> politike.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3023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Ovaj slajd prikazuje utvrđene mjere koje će se provoditi u novome programskom razdoblju u razdoblju akvakulture</a:t>
            </a:r>
            <a:r>
              <a:rPr lang="hr-HR" baseline="0" dirty="0"/>
              <a:t>. Crveno označene mjere su nove mjere a koje se nisu provodile u trenutnom razdoblju. Također, cilj je maksimalno rasteretiti državni proračun, te su se do sada štete od predatora financirale iz državnog proračuna a sada je cilj isto provoditi kroz EMFAF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4879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Ovaj slajd prikazuje utvrđene mjere koje će se provoditi u novome programskom razdoblju u dijelu ribolova</a:t>
            </a:r>
            <a:r>
              <a:rPr lang="hr-HR" baseline="0" dirty="0"/>
              <a:t>. Crveno označene mjere su nove mjere a koje se nisu provodile u trenutnom razdoblju.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8353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Ovaj slajd prikazuje utvrđene mjere koje će se provoditi u novome programskom razdoblju u dijelu tržišta.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2500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Ovaj slajd prikazuje</a:t>
            </a:r>
            <a:r>
              <a:rPr lang="hr-HR" baseline="0" dirty="0"/>
              <a:t> NOVE PRIORITETNE MJERE. Nakon brojnih i dugogodišnjih analiza sektora ribarstva i akvakulture ukazala se je nužna potreba za provedbom mjera navedenih u slajdu. Ove mjere su nadogradnja postojećih mjera i predstavljaju zaokruženi ciklus provedbe ulaganja u ribarstvo i akvakulturu kroz fondove EU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C33E7-610E-4ED6-AFEA-9AED80701206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935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Pravokutnik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Pravokutnik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Pravokutnik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Pravokutnik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Elipsa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Elipsa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Elipsa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Elipsa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Elipsa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Pravokutnik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Pravokutnik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Pravokutnik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Pravokutnik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Elipsa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Elipsa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Elipsa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Elipsa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Elipsa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Pravokutnik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Elipsa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Elipsa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/>
              <a:t>Kliknite ikonu da biste dodali  sliku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Pravokutnik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Uredite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0E01F2-F163-4601-85C5-99E5688C8C77}" type="datetimeFigureOut">
              <a:rPr lang="hr-HR" smtClean="0"/>
              <a:t>16.4.2021.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Pravokutnik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Elipsa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53B659-9BB6-4F4C-B00C-70DA8125DA7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359696" y="1340768"/>
            <a:ext cx="7128792" cy="3384376"/>
          </a:xfrm>
        </p:spPr>
        <p:txBody>
          <a:bodyPr>
            <a:noAutofit/>
          </a:bodyPr>
          <a:lstStyle/>
          <a:p>
            <a:pPr algn="ctr"/>
            <a:r>
              <a:rPr lang="hr-HR" sz="6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Nove prilike za pomorstvo i ribarstvo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927648" y="6165304"/>
            <a:ext cx="6400800" cy="592088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Zadar, 16. travanj 2021. </a:t>
            </a:r>
          </a:p>
        </p:txBody>
      </p:sp>
    </p:spTree>
    <p:extLst>
      <p:ext uri="{BB962C8B-B14F-4D97-AF65-F5344CB8AC3E}">
        <p14:creationId xmlns:p14="http://schemas.microsoft.com/office/powerpoint/2010/main" val="269684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496944" cy="994122"/>
          </a:xfrm>
        </p:spPr>
        <p:txBody>
          <a:bodyPr/>
          <a:lstStyle/>
          <a:p>
            <a: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– program 2021.-2027.</a:t>
            </a:r>
            <a:b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 PRIORITETNE MJERE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03512" y="2060848"/>
            <a:ext cx="8496944" cy="4464496"/>
          </a:xfrm>
        </p:spPr>
        <p:txBody>
          <a:bodyPr/>
          <a:lstStyle/>
          <a:p>
            <a:r>
              <a:rPr lang="hr-HR" b="1" dirty="0">
                <a:solidFill>
                  <a:srgbClr val="FF0000"/>
                </a:solidFill>
              </a:rPr>
              <a:t>Uvođenje proizvoda ribarstva u ishranu školske i vrtićke djece</a:t>
            </a:r>
          </a:p>
          <a:p>
            <a:endParaRPr lang="hr-HR" b="1" dirty="0">
              <a:solidFill>
                <a:srgbClr val="FF0000"/>
              </a:solidFill>
            </a:endParaRPr>
          </a:p>
          <a:p>
            <a:pPr algn="just"/>
            <a:r>
              <a:rPr lang="hr-HR" b="1" dirty="0">
                <a:solidFill>
                  <a:srgbClr val="FF0000"/>
                </a:solidFill>
              </a:rPr>
              <a:t>Izgradnja tvornice za preradu otpada i nusproizvoda ribarstva i akvakulture</a:t>
            </a:r>
          </a:p>
          <a:p>
            <a:endParaRPr lang="hr-HR" b="1" dirty="0">
              <a:solidFill>
                <a:srgbClr val="FF0000"/>
              </a:solidFill>
            </a:endParaRPr>
          </a:p>
          <a:p>
            <a:r>
              <a:rPr lang="hr-HR" b="1" dirty="0">
                <a:solidFill>
                  <a:srgbClr val="FF0000"/>
                </a:solidFill>
              </a:rPr>
              <a:t>Izgradnja objekta za proizvodnju riblje hrane   </a:t>
            </a:r>
          </a:p>
        </p:txBody>
      </p:sp>
    </p:spTree>
    <p:extLst>
      <p:ext uri="{BB962C8B-B14F-4D97-AF65-F5344CB8AC3E}">
        <p14:creationId xmlns:p14="http://schemas.microsoft.com/office/powerpoint/2010/main" val="78306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62888" cy="1143000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Zaključno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03512" y="2348880"/>
            <a:ext cx="8496944" cy="4104456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Provođenjem mjera Programa 2021.-2027.godina nastaviti će se provedba ulaganja u sektor ribarstva i akvakulture 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Mjerama će se ojačati ovaj sektor, učiniti ga okolišno održivim, resursno učinkovitijim, inovativnim, konkurentnim i otpornijim na vanjske negativne utjecaje</a:t>
            </a:r>
          </a:p>
          <a:p>
            <a:pPr marL="0" indent="0" algn="ctr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783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847528" y="2564904"/>
            <a:ext cx="8496944" cy="1728192"/>
          </a:xfrm>
        </p:spPr>
        <p:txBody>
          <a:bodyPr/>
          <a:lstStyle/>
          <a:p>
            <a:endParaRPr lang="hr-HR" dirty="0"/>
          </a:p>
          <a:p>
            <a:pPr marL="0" indent="0" algn="ctr">
              <a:buNone/>
            </a:pPr>
            <a:r>
              <a:rPr lang="hr-HR" sz="5400" b="1" dirty="0"/>
              <a:t>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10148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91544" y="5253204"/>
            <a:ext cx="8229600" cy="135301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r-HR" dirty="0"/>
              <a:t>Europski fond za pomorstvo, ribarstvo i akvakulturu (EMFAF): </a:t>
            </a:r>
            <a:r>
              <a:rPr lang="hr-HR" b="1" u="sng" dirty="0"/>
              <a:t>243.687.057 eura</a:t>
            </a:r>
          </a:p>
          <a:p>
            <a:pPr marL="0" indent="0" algn="ctr">
              <a:buNone/>
            </a:pPr>
            <a:r>
              <a:rPr lang="hr-HR" dirty="0"/>
              <a:t>Republika Hrvatska: minimalno </a:t>
            </a:r>
            <a:r>
              <a:rPr lang="hr-HR" u="sng" dirty="0"/>
              <a:t>90 milijuna eura</a:t>
            </a:r>
          </a:p>
          <a:p>
            <a:pPr marL="0" indent="0" algn="ctr">
              <a:buNone/>
            </a:pPr>
            <a:r>
              <a:rPr lang="hr-HR" sz="4000" b="1" dirty="0"/>
              <a:t>UKUPNO: min. 334 milijuna eura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75520" y="68628"/>
            <a:ext cx="8445624" cy="840093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Financijska alokacija (1)</a:t>
            </a:r>
            <a:endParaRPr lang="hr-HR" sz="3600" dirty="0">
              <a:solidFill>
                <a:schemeClr val="tx1"/>
              </a:solidFill>
            </a:endParaRPr>
          </a:p>
        </p:txBody>
      </p:sp>
      <p:pic>
        <p:nvPicPr>
          <p:cNvPr id="4" name="Rezervirano mjesto sadržaj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2734192"/>
            <a:ext cx="1822074" cy="1282837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25" y="2734193"/>
            <a:ext cx="2005461" cy="1282837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4511824" y="2989645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2021.-2027.</a:t>
            </a:r>
          </a:p>
        </p:txBody>
      </p:sp>
      <p:sp>
        <p:nvSpPr>
          <p:cNvPr id="7" name="Strelica zakrivljena dolje 6"/>
          <p:cNvSpPr/>
          <p:nvPr/>
        </p:nvSpPr>
        <p:spPr>
          <a:xfrm>
            <a:off x="2567608" y="1582064"/>
            <a:ext cx="6840760" cy="1152128"/>
          </a:xfrm>
          <a:prstGeom prst="curvedDownArrow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hr-HR" kern="0">
              <a:solidFill>
                <a:prstClr val="black"/>
              </a:solidFill>
              <a:latin typeface="Perpetua"/>
            </a:endParaRPr>
          </a:p>
        </p:txBody>
      </p:sp>
      <p:sp>
        <p:nvSpPr>
          <p:cNvPr id="8" name="Strelica zakrivljena gore 7"/>
          <p:cNvSpPr/>
          <p:nvPr/>
        </p:nvSpPr>
        <p:spPr>
          <a:xfrm>
            <a:off x="2686558" y="4017029"/>
            <a:ext cx="6649803" cy="1031697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hr-HR" kern="0">
              <a:solidFill>
                <a:prstClr val="black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414644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75521" y="164638"/>
            <a:ext cx="8816767" cy="1032115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Financijska alokacija (2)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4294967295"/>
          </p:nvPr>
        </p:nvSpPr>
        <p:spPr>
          <a:xfrm>
            <a:off x="1631504" y="1772818"/>
            <a:ext cx="8928992" cy="475252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/>
              <a:t>UKUPNI PRORAČUN EMFAF</a:t>
            </a:r>
          </a:p>
          <a:p>
            <a:r>
              <a:rPr lang="hr-HR" dirty="0"/>
              <a:t>Programsko razdoblje 2014.-2020. godina - </a:t>
            </a:r>
            <a:r>
              <a:rPr lang="hr-HR" b="1" dirty="0"/>
              <a:t>5.749.331.600,00 eura</a:t>
            </a:r>
          </a:p>
          <a:p>
            <a:r>
              <a:rPr lang="hr-HR" dirty="0"/>
              <a:t>Programsko razdoblje 2021.-2027. godina -  </a:t>
            </a:r>
            <a:r>
              <a:rPr lang="hr-HR" b="1" dirty="0"/>
              <a:t>5.311.000.000,00 eura</a:t>
            </a:r>
          </a:p>
          <a:p>
            <a:pPr lvl="1"/>
            <a:r>
              <a:rPr lang="hr-HR" dirty="0"/>
              <a:t>Smanjenje za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7,62%</a:t>
            </a:r>
          </a:p>
          <a:p>
            <a:pPr lvl="1"/>
            <a:endParaRPr lang="hr-HR" dirty="0"/>
          </a:p>
          <a:p>
            <a:pPr marL="0" indent="0">
              <a:buNone/>
            </a:pPr>
            <a:r>
              <a:rPr lang="hr-HR" b="1" dirty="0"/>
              <a:t>REPUBLIKA HRVATSKA - EMFAF</a:t>
            </a:r>
          </a:p>
          <a:p>
            <a:r>
              <a:rPr lang="hr-HR" dirty="0"/>
              <a:t>Programsko razdoblje 2014.-2020. godina - </a:t>
            </a:r>
            <a:r>
              <a:rPr lang="hr-HR" b="1" dirty="0"/>
              <a:t>252.643.138 eura</a:t>
            </a:r>
          </a:p>
          <a:p>
            <a:r>
              <a:rPr lang="hr-HR" dirty="0"/>
              <a:t>Programsko razdoblje 2021.-2027. godina - </a:t>
            </a:r>
            <a:r>
              <a:rPr lang="hr-HR" b="1" dirty="0"/>
              <a:t>243.687.047 eura</a:t>
            </a:r>
            <a:r>
              <a:rPr lang="hr-HR" dirty="0"/>
              <a:t> </a:t>
            </a:r>
          </a:p>
          <a:p>
            <a:pPr lvl="1"/>
            <a:r>
              <a:rPr lang="hr-HR" dirty="0"/>
              <a:t>Smanjenje za </a:t>
            </a:r>
            <a:r>
              <a:rPr lang="hr-HR" b="1" dirty="0"/>
              <a:t>3,54%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73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24936" cy="1066130"/>
          </a:xfrm>
        </p:spPr>
        <p:txBody>
          <a:bodyPr>
            <a:normAutofit/>
          </a:bodyPr>
          <a:lstStyle/>
          <a:p>
            <a:r>
              <a:rPr lang="hr-HR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75520" y="1988840"/>
            <a:ext cx="8424936" cy="4392488"/>
          </a:xfrm>
        </p:spPr>
        <p:txBody>
          <a:bodyPr>
            <a:normAutofit/>
          </a:bodyPr>
          <a:lstStyle/>
          <a:p>
            <a:pPr algn="just"/>
            <a:r>
              <a:rPr lang="hr-HR" sz="2800" dirty="0"/>
              <a:t>Uredba o Europskom fondu za pomorstvo, ribarstvo i akvakulturu – donošenje </a:t>
            </a:r>
            <a:r>
              <a:rPr lang="hr-HR" sz="2800" b="1" dirty="0"/>
              <a:t>lipanj/srpanj</a:t>
            </a:r>
          </a:p>
          <a:p>
            <a:endParaRPr lang="hr-HR" sz="2800" b="1" dirty="0"/>
          </a:p>
          <a:p>
            <a:pPr algn="just"/>
            <a:r>
              <a:rPr lang="hr-HR" sz="2800" dirty="0"/>
              <a:t>Program za pomorstvo, ribarstvo i akvakulturu Republike Hrvatske za programsko razdoblje 2021.-2027. – prihvaćanje od strane EK </a:t>
            </a:r>
            <a:r>
              <a:rPr lang="hr-HR" sz="2800" b="1" dirty="0"/>
              <a:t>do</a:t>
            </a:r>
            <a:r>
              <a:rPr lang="hr-HR" sz="2800" dirty="0"/>
              <a:t> </a:t>
            </a:r>
            <a:r>
              <a:rPr lang="hr-HR" sz="2800" b="1" dirty="0"/>
              <a:t>kraja 2021. godine</a:t>
            </a:r>
          </a:p>
        </p:txBody>
      </p:sp>
    </p:spTree>
    <p:extLst>
      <p:ext uri="{BB962C8B-B14F-4D97-AF65-F5344CB8AC3E}">
        <p14:creationId xmlns:p14="http://schemas.microsoft.com/office/powerpoint/2010/main" val="428871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568952" cy="994122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ZA POMORSTVO, RIBARSTVO I AKVAKULTURU </a:t>
            </a:r>
            <a:r>
              <a:rPr lang="hr-HR" dirty="0"/>
              <a:t>– STATUS PRIPREME</a:t>
            </a:r>
          </a:p>
        </p:txBody>
      </p:sp>
      <p:sp>
        <p:nvSpPr>
          <p:cNvPr id="2" name="Rezervirano mjesto sadržaja 1"/>
          <p:cNvSpPr>
            <a:spLocks noGrp="1"/>
          </p:cNvSpPr>
          <p:nvPr>
            <p:ph sz="quarter" idx="1"/>
          </p:nvPr>
        </p:nvSpPr>
        <p:spPr>
          <a:xfrm>
            <a:off x="1703512" y="2060848"/>
            <a:ext cx="8496944" cy="4176464"/>
          </a:xfrm>
        </p:spPr>
        <p:txBody>
          <a:bodyPr/>
          <a:lstStyle/>
          <a:p>
            <a:r>
              <a:rPr lang="hr-HR" dirty="0"/>
              <a:t>Provedene konzultacije sa zainteresiranim dionicima – anketa prioriteta i mjera</a:t>
            </a:r>
          </a:p>
          <a:p>
            <a:endParaRPr lang="hr-HR" dirty="0"/>
          </a:p>
          <a:p>
            <a:pPr algn="just"/>
            <a:r>
              <a:rPr lang="hr-HR" dirty="0"/>
              <a:t>Studija utjecaja na okoliš Programa – u tijeku</a:t>
            </a:r>
          </a:p>
          <a:p>
            <a:pPr algn="just"/>
            <a:r>
              <a:rPr lang="hr-HR" dirty="0"/>
              <a:t>Prvi nacrt Programa poslan EK – kraj prosinca, zaprimljeni komentari – siječanj</a:t>
            </a:r>
          </a:p>
          <a:p>
            <a:pPr algn="just"/>
            <a:r>
              <a:rPr lang="hr-HR" dirty="0"/>
              <a:t>Drugi nacrt Programa – slanje EK - travanj </a:t>
            </a:r>
          </a:p>
          <a:p>
            <a:pPr algn="just"/>
            <a:r>
              <a:rPr lang="hr-HR" dirty="0"/>
              <a:t>Službeno podnošenje Programa EK – lipanj/srpanj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023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31504" y="476672"/>
            <a:ext cx="8496944" cy="720080"/>
          </a:xfrm>
        </p:spPr>
        <p:txBody>
          <a:bodyPr/>
          <a:lstStyle/>
          <a:p>
            <a:r>
              <a:rPr lang="hr-HR" b="1" dirty="0"/>
              <a:t>Postotne Alokacije po prioritetima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37302392"/>
              </p:ext>
            </p:extLst>
          </p:nvPr>
        </p:nvGraphicFramePr>
        <p:xfrm>
          <a:off x="1343471" y="1988840"/>
          <a:ext cx="9073009" cy="3744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2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359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b="1" u="none" strike="noStrike" dirty="0">
                          <a:effectLst/>
                          <a:latin typeface="+mn-lt"/>
                        </a:rPr>
                        <a:t>SEKTOR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u="none" strike="noStrike" dirty="0">
                          <a:effectLst/>
                          <a:latin typeface="+mn-lt"/>
                        </a:rPr>
                        <a:t>2014-2020.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Prijedlog</a:t>
                      </a:r>
                    </a:p>
                    <a:p>
                      <a:pPr algn="ctr" fontAlgn="ctr"/>
                      <a:r>
                        <a:rPr lang="hr-HR" sz="1800" b="1" u="none" strike="noStrike" dirty="0">
                          <a:effectLst/>
                          <a:latin typeface="+mn-lt"/>
                        </a:rPr>
                        <a:t>2021.2027.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28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u="none" strike="noStrike" dirty="0">
                          <a:effectLst/>
                          <a:latin typeface="+mn-lt"/>
                        </a:rPr>
                        <a:t>Gospodarski ribolov na moru i slatkim vodama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u="none" strike="noStrike" dirty="0">
                          <a:effectLst/>
                          <a:latin typeface="+mn-lt"/>
                        </a:rPr>
                        <a:t>43,85%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896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u="none" strike="noStrike" dirty="0" err="1">
                          <a:effectLst/>
                          <a:latin typeface="+mn-lt"/>
                        </a:rPr>
                        <a:t>Akvakultura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u="none" strike="noStrike" dirty="0">
                          <a:effectLst/>
                          <a:latin typeface="+mn-lt"/>
                        </a:rPr>
                        <a:t>26,37%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624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u="none" strike="noStrike" dirty="0">
                          <a:effectLst/>
                          <a:latin typeface="+mn-lt"/>
                        </a:rPr>
                        <a:t>Prerada proizvoda ribarstva i akvakulture</a:t>
                      </a:r>
                      <a:endParaRPr lang="sv-SE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u="none" strike="noStrike" dirty="0">
                          <a:effectLst/>
                          <a:latin typeface="+mn-lt"/>
                        </a:rPr>
                        <a:t>10,50%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624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u="none" strike="noStrike" dirty="0">
                          <a:effectLst/>
                          <a:latin typeface="+mn-lt"/>
                        </a:rPr>
                        <a:t>Tržište proizvoda ribarstva i </a:t>
                      </a:r>
                      <a:r>
                        <a:rPr lang="hr-HR" sz="1800" b="1" u="none" strike="noStrike" dirty="0" err="1">
                          <a:effectLst/>
                          <a:latin typeface="+mn-lt"/>
                        </a:rPr>
                        <a:t>akvakulture</a:t>
                      </a:r>
                      <a:endParaRPr lang="hr-H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u="none" strike="noStrike" dirty="0">
                          <a:effectLst/>
                          <a:latin typeface="+mn-lt"/>
                        </a:rPr>
                        <a:t>8,83%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3625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u="none" strike="noStrike" dirty="0">
                          <a:effectLst/>
                          <a:latin typeface="+mn-lt"/>
                        </a:rPr>
                        <a:t>Lokalni razvoj pod vodstvom zajednice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u="none" strike="noStrike" dirty="0">
                          <a:effectLst/>
                          <a:latin typeface="+mn-lt"/>
                        </a:rPr>
                        <a:t>10,45%</a:t>
                      </a:r>
                      <a:endParaRPr lang="hr-H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818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640960" cy="850106"/>
          </a:xfrm>
        </p:spPr>
        <p:txBody>
          <a:bodyPr>
            <a:normAutofit fontScale="90000"/>
          </a:bodyPr>
          <a:lstStyle/>
          <a:p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– program 2021.-2027.</a:t>
            </a:r>
            <a:b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akvakultura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75520" y="1556792"/>
            <a:ext cx="8352928" cy="4917160"/>
          </a:xfrm>
        </p:spPr>
        <p:txBody>
          <a:bodyPr>
            <a:normAutofit fontScale="92500" lnSpcReduction="10000"/>
          </a:bodyPr>
          <a:lstStyle/>
          <a:p>
            <a:pPr fontAlgn="ctr"/>
            <a:r>
              <a:rPr lang="hr-HR" b="1" dirty="0"/>
              <a:t>Inovacije</a:t>
            </a:r>
            <a:endParaRPr lang="hr-HR" dirty="0"/>
          </a:p>
          <a:p>
            <a:pPr algn="just" fontAlgn="ctr"/>
            <a:r>
              <a:rPr lang="hr-HR" b="1" dirty="0"/>
              <a:t>Službe upravljanja, pružanja pomoći i savjetovanja za uzgajalište u akvakulturi</a:t>
            </a:r>
            <a:endParaRPr lang="hr-HR" dirty="0"/>
          </a:p>
          <a:p>
            <a:pPr algn="just" fontAlgn="ctr"/>
            <a:r>
              <a:rPr lang="nn-NO" b="1" dirty="0"/>
              <a:t>Produktivna ulaganja u akvakulturu</a:t>
            </a:r>
            <a:endParaRPr lang="hr-HR" dirty="0"/>
          </a:p>
          <a:p>
            <a:pPr algn="just" fontAlgn="ctr"/>
            <a:r>
              <a:rPr lang="pl-PL" b="1" dirty="0"/>
              <a:t>Prijelaz na sustave za okolišno upravljanje i reviziju te na ekološku akvakulturu</a:t>
            </a:r>
            <a:endParaRPr lang="hr-HR" dirty="0"/>
          </a:p>
          <a:p>
            <a:pPr algn="just" fontAlgn="ctr"/>
            <a:r>
              <a:rPr lang="hr-HR" b="1" dirty="0"/>
              <a:t>Akvakultura koja osigurava zaštitu okoliša</a:t>
            </a:r>
            <a:endParaRPr lang="hr-HR" dirty="0"/>
          </a:p>
          <a:p>
            <a:pPr algn="just" fontAlgn="ctr"/>
            <a:r>
              <a:rPr lang="pl-PL" b="1" dirty="0"/>
              <a:t>Povećanje potencijala lokaliteta za akvakulturu</a:t>
            </a:r>
            <a:endParaRPr lang="hr-HR" dirty="0"/>
          </a:p>
          <a:p>
            <a:pPr algn="just" fontAlgn="ctr"/>
            <a:r>
              <a:rPr lang="hr-HR" b="1" dirty="0"/>
              <a:t>Mjere zaštite javnog zdravlja </a:t>
            </a:r>
            <a:endParaRPr lang="hr-HR" dirty="0"/>
          </a:p>
          <a:p>
            <a:pPr algn="just" fontAlgn="ctr"/>
            <a:r>
              <a:rPr lang="hr-HR" b="1" dirty="0"/>
              <a:t>Mjere zaštite zdravlja i dobrobiti životinja</a:t>
            </a:r>
            <a:endParaRPr lang="hr-HR" dirty="0"/>
          </a:p>
          <a:p>
            <a:pPr algn="just" fontAlgn="ctr"/>
            <a:r>
              <a:rPr lang="nn-NO" b="1" dirty="0"/>
              <a:t>Osiguranje stokova u akvakulturi</a:t>
            </a:r>
            <a:endParaRPr lang="hr-HR" dirty="0"/>
          </a:p>
          <a:p>
            <a:pPr algn="just" fontAlgn="ctr"/>
            <a:r>
              <a:rPr lang="hr-HR" b="1" dirty="0">
                <a:solidFill>
                  <a:srgbClr val="FF0000"/>
                </a:solidFill>
              </a:rPr>
              <a:t>Štete od predatora</a:t>
            </a:r>
          </a:p>
          <a:p>
            <a:pPr algn="just" fontAlgn="ctr"/>
            <a:r>
              <a:rPr lang="hr-HR" b="1" dirty="0">
                <a:solidFill>
                  <a:srgbClr val="FF0000"/>
                </a:solidFill>
              </a:rPr>
              <a:t>Partnerstva između znanstvenika i uzgajivača</a:t>
            </a:r>
            <a:r>
              <a:rPr lang="vi-VN" b="1" dirty="0">
                <a:solidFill>
                  <a:srgbClr val="FF0000"/>
                </a:solidFill>
              </a:rPr>
              <a:t> </a:t>
            </a:r>
            <a:endParaRPr lang="hr-H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54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2" y="188640"/>
            <a:ext cx="8568952" cy="936104"/>
          </a:xfrm>
        </p:spPr>
        <p:txBody>
          <a:bodyPr>
            <a:normAutofit fontScale="90000"/>
          </a:bodyPr>
          <a:lstStyle/>
          <a:p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– program 2021.-2027.</a:t>
            </a:r>
            <a:b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ribolov</a:t>
            </a:r>
            <a:endParaRPr lang="hr-HR" sz="31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631504" y="1600200"/>
            <a:ext cx="8568952" cy="4997152"/>
          </a:xfrm>
        </p:spPr>
        <p:txBody>
          <a:bodyPr>
            <a:normAutofit fontScale="55000" lnSpcReduction="20000"/>
          </a:bodyPr>
          <a:lstStyle/>
          <a:p>
            <a:pPr fontAlgn="ctr"/>
            <a:r>
              <a:rPr lang="hr-HR" b="1" dirty="0"/>
              <a:t>Inovacije</a:t>
            </a:r>
            <a:endParaRPr lang="hr-HR" dirty="0"/>
          </a:p>
          <a:p>
            <a:pPr fontAlgn="ctr"/>
            <a:r>
              <a:rPr lang="hr-HR" b="1" dirty="0"/>
              <a:t>Savjetodavne usluge</a:t>
            </a:r>
            <a:endParaRPr lang="hr-HR" dirty="0"/>
          </a:p>
          <a:p>
            <a:pPr fontAlgn="ctr"/>
            <a:r>
              <a:rPr lang="hr-HR" b="1" dirty="0"/>
              <a:t>Partnerstva između znanstvenika i ribara</a:t>
            </a:r>
          </a:p>
          <a:p>
            <a:pPr fontAlgn="ctr"/>
            <a:r>
              <a:rPr lang="it-IT" b="1" dirty="0" err="1"/>
              <a:t>Diversifikacija</a:t>
            </a:r>
            <a:r>
              <a:rPr lang="it-IT" b="1" dirty="0"/>
              <a:t> i novi </a:t>
            </a:r>
            <a:r>
              <a:rPr lang="it-IT" b="1" dirty="0" err="1"/>
              <a:t>oblici</a:t>
            </a:r>
            <a:r>
              <a:rPr lang="it-IT" b="1" dirty="0"/>
              <a:t> </a:t>
            </a:r>
            <a:r>
              <a:rPr lang="it-IT" b="1" dirty="0" err="1"/>
              <a:t>prihoda</a:t>
            </a:r>
            <a:endParaRPr lang="hr-HR" dirty="0"/>
          </a:p>
          <a:p>
            <a:pPr fontAlgn="ctr"/>
            <a:r>
              <a:rPr lang="hr-HR" b="1" dirty="0"/>
              <a:t>Zaštita zdravlja i sigurnost</a:t>
            </a:r>
            <a:endParaRPr lang="hr-HR" dirty="0"/>
          </a:p>
          <a:p>
            <a:pPr fontAlgn="ctr"/>
            <a:r>
              <a:rPr lang="hr-HR" b="1" dirty="0"/>
              <a:t>Energetska učinkovitost i ublažavanje klimatskih promjena</a:t>
            </a:r>
            <a:endParaRPr lang="hr-HR" dirty="0"/>
          </a:p>
          <a:p>
            <a:pPr fontAlgn="ctr"/>
            <a:r>
              <a:rPr lang="hr-HR" b="1" dirty="0"/>
              <a:t>Energetska učinkovitost i ublažavanje klimatskih promjena - zamjena motora</a:t>
            </a:r>
            <a:endParaRPr lang="hr-HR" dirty="0"/>
          </a:p>
          <a:p>
            <a:pPr fontAlgn="ctr"/>
            <a:r>
              <a:rPr lang="hr-HR" b="1" dirty="0"/>
              <a:t>Privremeni prestanak ribolovnih aktivnosti</a:t>
            </a:r>
            <a:endParaRPr lang="hr-HR" dirty="0"/>
          </a:p>
          <a:p>
            <a:pPr fontAlgn="ctr"/>
            <a:r>
              <a:rPr lang="hr-HR" b="1" dirty="0"/>
              <a:t>Trajni prestanak ribolovnih aktivnosti</a:t>
            </a:r>
            <a:endParaRPr lang="hr-HR" dirty="0"/>
          </a:p>
          <a:p>
            <a:pPr fontAlgn="ctr"/>
            <a:r>
              <a:rPr lang="hr-HR" b="1" dirty="0"/>
              <a:t>Potpora sustavima dodjeljivanja ribolovnih mogućnosti </a:t>
            </a:r>
            <a:endParaRPr lang="hr-HR" dirty="0"/>
          </a:p>
          <a:p>
            <a:pPr fontAlgn="ctr"/>
            <a:r>
              <a:rPr lang="hr-HR" b="1" dirty="0"/>
              <a:t>Ograničavanje utjecaja ribolova na morski okoliš i prilagođavanje ribolova  zaštiti vrsta</a:t>
            </a:r>
            <a:endParaRPr lang="hr-HR" dirty="0"/>
          </a:p>
          <a:p>
            <a:pPr algn="just" fontAlgn="ctr"/>
            <a:r>
              <a:rPr lang="hr-HR" b="1" dirty="0"/>
              <a:t>Zaštita i obnova morske </a:t>
            </a:r>
            <a:r>
              <a:rPr lang="hr-HR" b="1" dirty="0" err="1"/>
              <a:t>bioraznolikosti</a:t>
            </a:r>
            <a:r>
              <a:rPr lang="hr-HR" b="1" dirty="0"/>
              <a:t> i ekosustava i režima kompenzacija u okviru održivih ribolovnih aktivnosti</a:t>
            </a:r>
            <a:endParaRPr lang="hr-HR" dirty="0"/>
          </a:p>
          <a:p>
            <a:pPr fontAlgn="ctr"/>
            <a:r>
              <a:rPr lang="hr-HR" b="1" dirty="0"/>
              <a:t>Dodana vrijednost, kvaliteta proizvoda i korištenje neželjenog ulova</a:t>
            </a:r>
            <a:endParaRPr lang="hr-HR" dirty="0"/>
          </a:p>
          <a:p>
            <a:pPr fontAlgn="ctr"/>
            <a:r>
              <a:rPr lang="hr-HR" b="1" dirty="0"/>
              <a:t>Ribarske luke, iskrcajna mjesta, burze ribe i zakloništa</a:t>
            </a:r>
            <a:endParaRPr lang="hr-HR" dirty="0"/>
          </a:p>
          <a:p>
            <a:pPr fontAlgn="ctr"/>
            <a:r>
              <a:rPr lang="hr-HR" b="1" dirty="0">
                <a:solidFill>
                  <a:srgbClr val="FF0000"/>
                </a:solidFill>
              </a:rPr>
              <a:t>Potpora mladim ribarima</a:t>
            </a:r>
            <a:endParaRPr lang="hr-HR" dirty="0">
              <a:solidFill>
                <a:srgbClr val="FF0000"/>
              </a:solidFill>
            </a:endParaRPr>
          </a:p>
          <a:p>
            <a:pPr fontAlgn="ctr"/>
            <a:r>
              <a:rPr lang="hr-HR" b="1" dirty="0">
                <a:solidFill>
                  <a:srgbClr val="FF0000"/>
                </a:solidFill>
              </a:rPr>
              <a:t>Osiguranje plovila</a:t>
            </a:r>
            <a:endParaRPr lang="hr-HR" dirty="0">
              <a:solidFill>
                <a:srgbClr val="FF0000"/>
              </a:solidFill>
            </a:endParaRPr>
          </a:p>
          <a:p>
            <a:pPr fontAlgn="ctr"/>
            <a:r>
              <a:rPr lang="hr-HR" b="1" dirty="0">
                <a:solidFill>
                  <a:srgbClr val="FF0000"/>
                </a:solidFill>
              </a:rPr>
              <a:t>Štete od predatora</a:t>
            </a:r>
            <a:endParaRPr lang="hr-HR" dirty="0">
              <a:solidFill>
                <a:srgbClr val="FF0000"/>
              </a:solidFill>
            </a:endParaRPr>
          </a:p>
          <a:p>
            <a:pPr fontAlgn="ctr"/>
            <a:r>
              <a:rPr lang="hr-HR" b="1" dirty="0">
                <a:solidFill>
                  <a:srgbClr val="FF0000"/>
                </a:solidFill>
              </a:rPr>
              <a:t>Otkup prava obavljanja ribolova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38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496944" cy="1066130"/>
          </a:xfrm>
        </p:spPr>
        <p:txBody>
          <a:bodyPr/>
          <a:lstStyle/>
          <a:p>
            <a: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Mjere – program 2021.-2027.</a:t>
            </a:r>
            <a:br>
              <a:rPr lang="hr-H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TRŽIŠTE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03512" y="2276872"/>
            <a:ext cx="8496944" cy="4176464"/>
          </a:xfrm>
        </p:spPr>
        <p:txBody>
          <a:bodyPr/>
          <a:lstStyle/>
          <a:p>
            <a:pPr fontAlgn="ctr"/>
            <a:r>
              <a:rPr lang="hr-HR" b="1" dirty="0"/>
              <a:t>Planovi proizvodnje i stavljanja na tržište</a:t>
            </a:r>
            <a:endParaRPr lang="hr-HR" dirty="0"/>
          </a:p>
          <a:p>
            <a:pPr fontAlgn="ctr"/>
            <a:r>
              <a:rPr lang="hr-HR" b="1" dirty="0"/>
              <a:t>Potpora za skladištenje</a:t>
            </a:r>
            <a:endParaRPr lang="hr-HR" dirty="0"/>
          </a:p>
          <a:p>
            <a:pPr algn="just" fontAlgn="ctr"/>
            <a:r>
              <a:rPr lang="hr-HR" b="1" dirty="0"/>
              <a:t>Stavljanje na tržište proizvoda ribarstva i akvakulture</a:t>
            </a:r>
          </a:p>
          <a:p>
            <a:pPr algn="just" fontAlgn="ctr"/>
            <a:endParaRPr lang="hr-HR" b="1" dirty="0"/>
          </a:p>
          <a:p>
            <a:pPr algn="just" font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52457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1417</TotalTime>
  <Words>1056</Words>
  <Application>Microsoft Office PowerPoint</Application>
  <PresentationFormat>Široki zaslon</PresentationFormat>
  <Paragraphs>115</Paragraphs>
  <Slides>12</Slides>
  <Notes>9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Schoolbook</vt:lpstr>
      <vt:lpstr>Perpetua</vt:lpstr>
      <vt:lpstr>Times New Roman</vt:lpstr>
      <vt:lpstr>Wingdings</vt:lpstr>
      <vt:lpstr>Wingdings 2</vt:lpstr>
      <vt:lpstr>Oriel</vt:lpstr>
      <vt:lpstr>Nove prilike za pomorstvo i ribarstvo</vt:lpstr>
      <vt:lpstr>Financijska alokacija (1)</vt:lpstr>
      <vt:lpstr>Financijska alokacija (2)</vt:lpstr>
      <vt:lpstr>Status  </vt:lpstr>
      <vt:lpstr>PROGRAM ZA POMORSTVO, RIBARSTVO I AKVAKULTURU – STATUS PRIPREME</vt:lpstr>
      <vt:lpstr>Postotne Alokacije po prioritetima</vt:lpstr>
      <vt:lpstr>Mjere – program 2021.-2027. akvakultura</vt:lpstr>
      <vt:lpstr>Mjere – program 2021.-2027. ribolov</vt:lpstr>
      <vt:lpstr>Mjere – program 2021.-2027. TRŽIŠTE</vt:lpstr>
      <vt:lpstr>Mjere – program 2021.-2027. NOVE PRIORITETNE MJERE</vt:lpstr>
      <vt:lpstr>Zaključno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 prilike za pomorstvo i ribarstvo</dc:title>
  <dc:creator>irena jahutka</dc:creator>
  <cp:lastModifiedBy>Mato Pešut</cp:lastModifiedBy>
  <cp:revision>22</cp:revision>
  <dcterms:created xsi:type="dcterms:W3CDTF">2021-04-14T07:13:59Z</dcterms:created>
  <dcterms:modified xsi:type="dcterms:W3CDTF">2021-04-16T02:49:51Z</dcterms:modified>
</cp:coreProperties>
</file>