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37" r:id="rId5"/>
    <p:sldId id="376" r:id="rId6"/>
    <p:sldId id="377" r:id="rId7"/>
    <p:sldId id="384" r:id="rId8"/>
    <p:sldId id="385" r:id="rId9"/>
    <p:sldId id="378" r:id="rId10"/>
    <p:sldId id="380" r:id="rId11"/>
    <p:sldId id="379" r:id="rId12"/>
    <p:sldId id="266" r:id="rId13"/>
    <p:sldId id="362" r:id="rId14"/>
    <p:sldId id="364" r:id="rId15"/>
    <p:sldId id="366" r:id="rId16"/>
    <p:sldId id="367" r:id="rId17"/>
    <p:sldId id="353" r:id="rId18"/>
    <p:sldId id="340" r:id="rId19"/>
    <p:sldId id="342" r:id="rId20"/>
    <p:sldId id="343" r:id="rId21"/>
    <p:sldId id="372" r:id="rId22"/>
    <p:sldId id="374" r:id="rId23"/>
    <p:sldId id="304" r:id="rId24"/>
    <p:sldId id="344" r:id="rId2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a Vučković" initials="MV" lastIdx="2" clrIdx="0">
    <p:extLst>
      <p:ext uri="{19B8F6BF-5375-455C-9EA6-DF929625EA0E}">
        <p15:presenceInfo xmlns:p15="http://schemas.microsoft.com/office/powerpoint/2012/main" userId="S-1-5-21-476018455-2069654480-1235820382-15573" providerId="AD"/>
      </p:ext>
    </p:extLst>
  </p:cmAuthor>
  <p:cmAuthor id="2" name="Bernardica Bošnjak" initials="BB" lastIdx="3" clrIdx="1">
    <p:extLst>
      <p:ext uri="{19B8F6BF-5375-455C-9EA6-DF929625EA0E}">
        <p15:presenceInfo xmlns:p15="http://schemas.microsoft.com/office/powerpoint/2012/main" userId="S::bernardica.bosnjak@mps.hr::8f2038b3-4093-4278-8894-d38499417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B87"/>
    <a:srgbClr val="00B050"/>
    <a:srgbClr val="ADB9CA"/>
    <a:srgbClr val="EEF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il teme 2 - Isticanj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5488" autoAdjust="0"/>
  </p:normalViewPr>
  <p:slideViewPr>
    <p:cSldViewPr snapToGrid="0">
      <p:cViewPr varScale="1">
        <p:scale>
          <a:sx n="87" d="100"/>
          <a:sy n="87" d="100"/>
        </p:scale>
        <p:origin x="147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rnardica.bosnjak\Downloads\6.1.1._OBRAD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ernardica.bosnjak\Downloads\6.1.1._OBRAD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Knjiga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Arial" panose="020B0604020202020204" pitchFamily="34" charset="0"/>
                <a:ea typeface="+mn-ea"/>
                <a:cs typeface="Arial" panose="020B0604020202020204" pitchFamily="34" charset="0"/>
              </a:defRPr>
            </a:pPr>
            <a:r>
              <a:rPr lang="hr-HR" b="0"/>
              <a:t>Mladi poljoprivrednici (6.1.1.)</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sr-Latn-RS"/>
        </a:p>
      </c:txPr>
    </c:title>
    <c:autoTitleDeleted val="0"/>
    <c:plotArea>
      <c:layout/>
      <c:pieChart>
        <c:varyColors val="1"/>
        <c:ser>
          <c:idx val="0"/>
          <c:order val="0"/>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1-1862-4FD1-A3A8-87C1526A808E}"/>
              </c:ext>
            </c:extLst>
          </c:dPt>
          <c:dPt>
            <c:idx val="1"/>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3-1862-4FD1-A3A8-87C1526A808E}"/>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List1!$A$9:$A$10</c:f>
              <c:strCache>
                <c:ptCount val="2"/>
                <c:pt idx="0">
                  <c:v>M</c:v>
                </c:pt>
                <c:pt idx="1">
                  <c:v>Ž</c:v>
                </c:pt>
              </c:strCache>
            </c:strRef>
          </c:cat>
          <c:val>
            <c:numRef>
              <c:f>List1!$B$9:$B$10</c:f>
              <c:numCache>
                <c:formatCode>0%</c:formatCode>
                <c:ptCount val="2"/>
                <c:pt idx="0">
                  <c:v>0.74</c:v>
                </c:pt>
                <c:pt idx="1">
                  <c:v>0.26</c:v>
                </c:pt>
              </c:numCache>
            </c:numRef>
          </c:val>
          <c:extLst>
            <c:ext xmlns:c16="http://schemas.microsoft.com/office/drawing/2014/chart" uri="{C3380CC4-5D6E-409C-BE32-E72D297353CC}">
              <c16:uniqueId val="{00000004-1862-4FD1-A3A8-87C1526A808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baseline="0">
                <a:solidFill>
                  <a:schemeClr val="tx1">
                    <a:lumMod val="65000"/>
                    <a:lumOff val="35000"/>
                  </a:schemeClr>
                </a:solidFill>
                <a:latin typeface="Arial" panose="020B0604020202020204" pitchFamily="34" charset="0"/>
                <a:ea typeface="+mn-ea"/>
                <a:cs typeface="Arial" panose="020B0604020202020204" pitchFamily="34" charset="0"/>
              </a:defRPr>
            </a:pPr>
            <a:r>
              <a:rPr lang="hr-HR" sz="1600" b="1"/>
              <a:t>Najznačajniji sektori ulaganja mladih poljoprivrednika</a:t>
            </a:r>
          </a:p>
        </c:rich>
      </c:tx>
      <c:layout/>
      <c:overlay val="0"/>
      <c:spPr>
        <a:noFill/>
        <a:ln>
          <a:noFill/>
        </a:ln>
        <a:effectLst/>
      </c:spPr>
      <c:txPr>
        <a:bodyPr rot="0" spcFirstLastPara="1" vertOverflow="ellipsis" vert="horz" wrap="square" anchor="ctr" anchorCtr="1"/>
        <a:lstStyle/>
        <a:p>
          <a:pPr>
            <a:defRPr sz="1600" b="1" i="0" u="none" strike="noStrike"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List3!$A$1:$A$6</c:f>
              <c:strCache>
                <c:ptCount val="6"/>
                <c:pt idx="0">
                  <c:v>SEKTOR ŽITARICA I ULJARICA</c:v>
                </c:pt>
                <c:pt idx="1">
                  <c:v>SEKTOR GOVEDARSTVA</c:v>
                </c:pt>
                <c:pt idx="2">
                  <c:v>SEKTOR MLJEKARSTVA</c:v>
                </c:pt>
                <c:pt idx="3">
                  <c:v>SEKTOR OVČARSTVA I KOZARSTVA</c:v>
                </c:pt>
                <c:pt idx="4">
                  <c:v>SEKTOR VOĆA</c:v>
                </c:pt>
                <c:pt idx="5">
                  <c:v>SEKTOR SVINJOGOJSTVA</c:v>
                </c:pt>
              </c:strCache>
            </c:strRef>
          </c:cat>
          <c:val>
            <c:numRef>
              <c:f>List3!$B$1:$B$6</c:f>
              <c:numCache>
                <c:formatCode>0%</c:formatCode>
                <c:ptCount val="6"/>
                <c:pt idx="0">
                  <c:v>0.31554369579719815</c:v>
                </c:pt>
                <c:pt idx="1">
                  <c:v>0.27885256837891925</c:v>
                </c:pt>
                <c:pt idx="2">
                  <c:v>0.12741827885256837</c:v>
                </c:pt>
                <c:pt idx="3">
                  <c:v>6.4709806537691789E-2</c:v>
                </c:pt>
                <c:pt idx="4">
                  <c:v>5.6037358238825885E-2</c:v>
                </c:pt>
                <c:pt idx="5">
                  <c:v>4.5363575717144763E-2</c:v>
                </c:pt>
              </c:numCache>
            </c:numRef>
          </c:val>
          <c:extLst>
            <c:ext xmlns:c16="http://schemas.microsoft.com/office/drawing/2014/chart" uri="{C3380CC4-5D6E-409C-BE32-E72D297353CC}">
              <c16:uniqueId val="{00000000-EF16-47E6-8FF0-2CCDF48D4E97}"/>
            </c:ext>
          </c:extLst>
        </c:ser>
        <c:dLbls>
          <c:showLegendKey val="0"/>
          <c:showVal val="1"/>
          <c:showCatName val="0"/>
          <c:showSerName val="0"/>
          <c:showPercent val="0"/>
          <c:showBubbleSize val="0"/>
        </c:dLbls>
        <c:gapWidth val="6"/>
        <c:axId val="624577856"/>
        <c:axId val="624562048"/>
      </c:barChart>
      <c:catAx>
        <c:axId val="62457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624562048"/>
        <c:crosses val="autoZero"/>
        <c:auto val="1"/>
        <c:lblAlgn val="ctr"/>
        <c:lblOffset val="100"/>
        <c:noMultiLvlLbl val="0"/>
      </c:catAx>
      <c:valAx>
        <c:axId val="6245620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45778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r-HR" sz="1800"/>
              <a:t>Prijedlog omotnice za RH, </a:t>
            </a:r>
            <a:r>
              <a:rPr lang="hr-HR" sz="1800" err="1"/>
              <a:t>mlrd</a:t>
            </a:r>
            <a:r>
              <a:rPr lang="hr-HR" sz="1800"/>
              <a:t>. EUR</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spPr>
            <a:solidFill>
              <a:schemeClr val="accent3"/>
            </a:solidFill>
            <a:ln>
              <a:noFill/>
            </a:ln>
            <a:effectLst/>
          </c:spPr>
          <c:invertIfNegative val="0"/>
          <c:dPt>
            <c:idx val="0"/>
            <c:invertIfNegative val="0"/>
            <c:bubble3D val="0"/>
            <c:spPr>
              <a:solidFill>
                <a:srgbClr val="114B87"/>
              </a:solidFill>
              <a:ln>
                <a:noFill/>
              </a:ln>
              <a:effectLst/>
            </c:spPr>
            <c:extLst>
              <c:ext xmlns:c16="http://schemas.microsoft.com/office/drawing/2014/chart" uri="{C3380CC4-5D6E-409C-BE32-E72D297353CC}">
                <c16:uniqueId val="{00000001-602F-4B8F-A387-C8012A47026A}"/>
              </c:ext>
            </c:extLst>
          </c:dPt>
          <c:dPt>
            <c:idx val="1"/>
            <c:invertIfNegative val="0"/>
            <c:bubble3D val="0"/>
            <c:spPr>
              <a:solidFill>
                <a:srgbClr val="114B87"/>
              </a:solidFill>
              <a:ln>
                <a:noFill/>
              </a:ln>
              <a:effectLst/>
            </c:spPr>
            <c:extLst>
              <c:ext xmlns:c16="http://schemas.microsoft.com/office/drawing/2014/chart" uri="{C3380CC4-5D6E-409C-BE32-E72D297353CC}">
                <c16:uniqueId val="{00000003-602F-4B8F-A387-C8012A47026A}"/>
              </c:ext>
            </c:extLst>
          </c:dPt>
          <c:dLbls>
            <c:dLbl>
              <c:idx val="0"/>
              <c:layout>
                <c:manualLayout>
                  <c:x val="0"/>
                  <c:y val="0.3580682990610398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02F-4B8F-A387-C8012A47026A}"/>
                </c:ext>
              </c:extLst>
            </c:dLbl>
            <c:dLbl>
              <c:idx val="1"/>
              <c:layout>
                <c:manualLayout>
                  <c:x val="5.5555555555555558E-3"/>
                  <c:y val="0.16784451518486246"/>
                </c:manualLayout>
              </c:layout>
              <c:tx>
                <c:rich>
                  <a:bodyPr/>
                  <a:lstStyle/>
                  <a:p>
                    <a:fld id="{420E7E06-EF1F-42EA-9675-792C849A0ABC}" type="VALUE">
                      <a:rPr lang="en-US" sz="1200" b="1">
                        <a:solidFill>
                          <a:schemeClr val="bg1"/>
                        </a:solidFill>
                      </a:rPr>
                      <a:pPr/>
                      <a:t>[VRIJEDNOST]</a:t>
                    </a:fld>
                    <a:endParaRPr lang="hr-H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02F-4B8F-A387-C8012A4702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List1!$B$5:$B$6</c:f>
              <c:strCache>
                <c:ptCount val="2"/>
                <c:pt idx="0">
                  <c:v>Izravna plaćanja</c:v>
                </c:pt>
                <c:pt idx="1">
                  <c:v>Ruralni razvoj</c:v>
                </c:pt>
              </c:strCache>
            </c:strRef>
          </c:cat>
          <c:val>
            <c:numRef>
              <c:f>List1!$C$5:$C$6</c:f>
              <c:numCache>
                <c:formatCode>General</c:formatCode>
                <c:ptCount val="2"/>
                <c:pt idx="0">
                  <c:v>2.524</c:v>
                </c:pt>
                <c:pt idx="1">
                  <c:v>2.1469999999999998</c:v>
                </c:pt>
              </c:numCache>
            </c:numRef>
          </c:val>
          <c:extLst>
            <c:ext xmlns:c16="http://schemas.microsoft.com/office/drawing/2014/chart" uri="{C3380CC4-5D6E-409C-BE32-E72D297353CC}">
              <c16:uniqueId val="{00000004-602F-4B8F-A387-C8012A47026A}"/>
            </c:ext>
          </c:extLst>
        </c:ser>
        <c:dLbls>
          <c:showLegendKey val="0"/>
          <c:showVal val="0"/>
          <c:showCatName val="0"/>
          <c:showSerName val="0"/>
          <c:showPercent val="0"/>
          <c:showBubbleSize val="0"/>
        </c:dLbls>
        <c:gapWidth val="219"/>
        <c:overlap val="-27"/>
        <c:axId val="1164629392"/>
        <c:axId val="1164634288"/>
      </c:barChart>
      <c:catAx>
        <c:axId val="116462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r-Latn-RS"/>
          </a:p>
        </c:txPr>
        <c:crossAx val="1164634288"/>
        <c:crosses val="autoZero"/>
        <c:auto val="1"/>
        <c:lblAlgn val="ctr"/>
        <c:lblOffset val="100"/>
        <c:noMultiLvlLbl val="0"/>
      </c:catAx>
      <c:valAx>
        <c:axId val="116463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1646293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A2F26-FB0B-43BB-93DC-E558191253F2}"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hr-HR"/>
        </a:p>
      </dgm:t>
    </dgm:pt>
    <dgm:pt modelId="{393ACBC4-096C-4D72-88EA-A7553204C0FA}">
      <dgm:prSet custT="1"/>
      <dgm:spPr/>
      <dgm:t>
        <a:bodyPr/>
        <a:lstStyle/>
        <a:p>
          <a:r>
            <a:rPr lang="hr-HR" sz="1600">
              <a:latin typeface="Arial" panose="020B0604020202020204" pitchFamily="34" charset="0"/>
              <a:cs typeface="Arial" panose="020B0604020202020204" pitchFamily="34" charset="0"/>
            </a:rPr>
            <a:t>112 km šumske infrastrukture</a:t>
          </a:r>
        </a:p>
      </dgm:t>
    </dgm:pt>
    <dgm:pt modelId="{17A58E41-6140-4971-98FD-85F27CA094AD}" type="parTrans" cxnId="{8C371548-5579-48F3-9099-0194D62D0DB2}">
      <dgm:prSet/>
      <dgm:spPr/>
      <dgm:t>
        <a:bodyPr/>
        <a:lstStyle/>
        <a:p>
          <a:endParaRPr lang="hr-HR" sz="1600">
            <a:latin typeface="Arial" panose="020B0604020202020204" pitchFamily="34" charset="0"/>
            <a:cs typeface="Arial" panose="020B0604020202020204" pitchFamily="34" charset="0"/>
          </a:endParaRPr>
        </a:p>
      </dgm:t>
    </dgm:pt>
    <dgm:pt modelId="{0DC1A153-F5DA-4439-9BD0-D55DEE03621A}" type="sibTrans" cxnId="{8C371548-5579-48F3-9099-0194D62D0DB2}">
      <dgm:prSet/>
      <dgm:spPr/>
      <dgm:t>
        <a:bodyPr/>
        <a:lstStyle/>
        <a:p>
          <a:endParaRPr lang="hr-HR" sz="1600">
            <a:latin typeface="Arial" panose="020B0604020202020204" pitchFamily="34" charset="0"/>
            <a:cs typeface="Arial" panose="020B0604020202020204" pitchFamily="34" charset="0"/>
          </a:endParaRPr>
        </a:p>
      </dgm:t>
    </dgm:pt>
    <dgm:pt modelId="{D5E41E18-E6A4-4E6B-AFA4-B576EB6EB879}" type="pres">
      <dgm:prSet presAssocID="{A42A2F26-FB0B-43BB-93DC-E558191253F2}" presName="Name0" presStyleCnt="0">
        <dgm:presLayoutVars>
          <dgm:dir/>
          <dgm:resizeHandles val="exact"/>
        </dgm:presLayoutVars>
      </dgm:prSet>
      <dgm:spPr/>
      <dgm:t>
        <a:bodyPr/>
        <a:lstStyle/>
        <a:p>
          <a:endParaRPr lang="hr-HR"/>
        </a:p>
      </dgm:t>
    </dgm:pt>
    <dgm:pt modelId="{DDD1B65F-D628-4F50-882B-6E5CEC6C594F}" type="pres">
      <dgm:prSet presAssocID="{A42A2F26-FB0B-43BB-93DC-E558191253F2}" presName="arrow" presStyleLbl="bgShp" presStyleIdx="0" presStyleCnt="1"/>
      <dgm:spPr/>
    </dgm:pt>
    <dgm:pt modelId="{5ED25A91-CCCD-46A9-ACCB-592CA4D439C6}" type="pres">
      <dgm:prSet presAssocID="{A42A2F26-FB0B-43BB-93DC-E558191253F2}" presName="points" presStyleCnt="0"/>
      <dgm:spPr/>
    </dgm:pt>
    <dgm:pt modelId="{7333BB47-6F24-447E-9944-06E6B0C4C803}" type="pres">
      <dgm:prSet presAssocID="{393ACBC4-096C-4D72-88EA-A7553204C0FA}" presName="compositeA" presStyleCnt="0"/>
      <dgm:spPr/>
    </dgm:pt>
    <dgm:pt modelId="{3E2AFE9A-176A-4EFD-AAC6-D122C62677D5}" type="pres">
      <dgm:prSet presAssocID="{393ACBC4-096C-4D72-88EA-A7553204C0FA}" presName="textA" presStyleLbl="revTx" presStyleIdx="0" presStyleCnt="1">
        <dgm:presLayoutVars>
          <dgm:bulletEnabled val="1"/>
        </dgm:presLayoutVars>
      </dgm:prSet>
      <dgm:spPr/>
      <dgm:t>
        <a:bodyPr/>
        <a:lstStyle/>
        <a:p>
          <a:endParaRPr lang="hr-HR"/>
        </a:p>
      </dgm:t>
    </dgm:pt>
    <dgm:pt modelId="{AE34F6AD-6AF9-4260-A2D5-12899845B5A9}" type="pres">
      <dgm:prSet presAssocID="{393ACBC4-096C-4D72-88EA-A7553204C0FA}" presName="circleA" presStyleLbl="node1" presStyleIdx="0" presStyleCnt="1"/>
      <dgm:spPr/>
    </dgm:pt>
    <dgm:pt modelId="{6ACD1EA7-8DA7-4498-B58F-4793C851FC64}" type="pres">
      <dgm:prSet presAssocID="{393ACBC4-096C-4D72-88EA-A7553204C0FA}" presName="spaceA" presStyleCnt="0"/>
      <dgm:spPr/>
    </dgm:pt>
  </dgm:ptLst>
  <dgm:cxnLst>
    <dgm:cxn modelId="{8C371548-5579-48F3-9099-0194D62D0DB2}" srcId="{A42A2F26-FB0B-43BB-93DC-E558191253F2}" destId="{393ACBC4-096C-4D72-88EA-A7553204C0FA}" srcOrd="0" destOrd="0" parTransId="{17A58E41-6140-4971-98FD-85F27CA094AD}" sibTransId="{0DC1A153-F5DA-4439-9BD0-D55DEE03621A}"/>
    <dgm:cxn modelId="{5C9B3AC6-E991-4579-8E84-EFE59E79DF10}" type="presOf" srcId="{393ACBC4-096C-4D72-88EA-A7553204C0FA}" destId="{3E2AFE9A-176A-4EFD-AAC6-D122C62677D5}" srcOrd="0" destOrd="0" presId="urn:microsoft.com/office/officeart/2005/8/layout/hProcess11"/>
    <dgm:cxn modelId="{161B7EE7-C440-4FD0-AF02-AF709D1190FF}" type="presOf" srcId="{A42A2F26-FB0B-43BB-93DC-E558191253F2}" destId="{D5E41E18-E6A4-4E6B-AFA4-B576EB6EB879}" srcOrd="0" destOrd="0" presId="urn:microsoft.com/office/officeart/2005/8/layout/hProcess11"/>
    <dgm:cxn modelId="{B93D817B-1BE8-4BE7-ABED-EAF5879A9F1D}" type="presParOf" srcId="{D5E41E18-E6A4-4E6B-AFA4-B576EB6EB879}" destId="{DDD1B65F-D628-4F50-882B-6E5CEC6C594F}" srcOrd="0" destOrd="0" presId="urn:microsoft.com/office/officeart/2005/8/layout/hProcess11"/>
    <dgm:cxn modelId="{702C3514-67D4-4D71-9F0E-ACFCFE2134D7}" type="presParOf" srcId="{D5E41E18-E6A4-4E6B-AFA4-B576EB6EB879}" destId="{5ED25A91-CCCD-46A9-ACCB-592CA4D439C6}" srcOrd="1" destOrd="0" presId="urn:microsoft.com/office/officeart/2005/8/layout/hProcess11"/>
    <dgm:cxn modelId="{99C5E052-342E-436F-9603-F533C2EAE52B}" type="presParOf" srcId="{5ED25A91-CCCD-46A9-ACCB-592CA4D439C6}" destId="{7333BB47-6F24-447E-9944-06E6B0C4C803}" srcOrd="0" destOrd="0" presId="urn:microsoft.com/office/officeart/2005/8/layout/hProcess11"/>
    <dgm:cxn modelId="{B7F8D921-E563-48A6-90A5-6A6133EA4126}" type="presParOf" srcId="{7333BB47-6F24-447E-9944-06E6B0C4C803}" destId="{3E2AFE9A-176A-4EFD-AAC6-D122C62677D5}" srcOrd="0" destOrd="0" presId="urn:microsoft.com/office/officeart/2005/8/layout/hProcess11"/>
    <dgm:cxn modelId="{C549E36D-3FCB-4868-86FD-866D3A28897B}" type="presParOf" srcId="{7333BB47-6F24-447E-9944-06E6B0C4C803}" destId="{AE34F6AD-6AF9-4260-A2D5-12899845B5A9}" srcOrd="1" destOrd="0" presId="urn:microsoft.com/office/officeart/2005/8/layout/hProcess11"/>
    <dgm:cxn modelId="{FB39FDC6-1C3D-4392-B70C-3600B4748D8A}" type="presParOf" srcId="{7333BB47-6F24-447E-9944-06E6B0C4C803}" destId="{6ACD1EA7-8DA7-4498-B58F-4793C851FC6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B7BF47-9370-4817-B10D-998D16556BF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hr-HR"/>
        </a:p>
      </dgm:t>
    </dgm:pt>
    <dgm:pt modelId="{B3E7C591-CDDC-4F63-8C58-C669F2018172}">
      <dgm:prSet/>
      <dgm:spPr/>
      <dgm:t>
        <a:bodyPr/>
        <a:lstStyle/>
        <a:p>
          <a:r>
            <a:rPr lang="it-IT" dirty="0" err="1"/>
            <a:t>Očuvano</a:t>
          </a:r>
          <a:r>
            <a:rPr lang="it-IT" dirty="0"/>
            <a:t> 34.945 i </a:t>
          </a:r>
          <a:r>
            <a:rPr lang="it-IT" dirty="0" err="1"/>
            <a:t>planira</a:t>
          </a:r>
          <a:r>
            <a:rPr lang="hr-HR" dirty="0"/>
            <a:t> se</a:t>
          </a:r>
          <a:r>
            <a:rPr lang="it-IT" dirty="0"/>
            <a:t> </a:t>
          </a:r>
          <a:r>
            <a:rPr lang="it-IT" dirty="0" err="1"/>
            <a:t>otvoriti</a:t>
          </a:r>
          <a:r>
            <a:rPr lang="hr-HR" dirty="0"/>
            <a:t> </a:t>
          </a:r>
          <a:r>
            <a:rPr lang="it-IT" dirty="0"/>
            <a:t> 7.300 </a:t>
          </a:r>
          <a:r>
            <a:rPr lang="hr-HR" dirty="0"/>
            <a:t>novih </a:t>
          </a:r>
          <a:r>
            <a:rPr lang="it-IT" dirty="0" err="1"/>
            <a:t>radnih</a:t>
          </a:r>
          <a:r>
            <a:rPr lang="it-IT" dirty="0"/>
            <a:t> </a:t>
          </a:r>
          <a:r>
            <a:rPr lang="it-IT" dirty="0" err="1"/>
            <a:t>mjesta</a:t>
          </a:r>
          <a:endParaRPr lang="hr-HR" dirty="0"/>
        </a:p>
      </dgm:t>
    </dgm:pt>
    <dgm:pt modelId="{8EF3D16E-FE78-401A-B1CA-C111618C4FA3}" type="parTrans" cxnId="{427ADF69-EC5E-4C9B-8CBB-4F3972EC14FD}">
      <dgm:prSet/>
      <dgm:spPr/>
      <dgm:t>
        <a:bodyPr/>
        <a:lstStyle/>
        <a:p>
          <a:endParaRPr lang="hr-HR"/>
        </a:p>
      </dgm:t>
    </dgm:pt>
    <dgm:pt modelId="{6BB400F5-AE23-475E-9DFF-08CACC57D7A1}" type="sibTrans" cxnId="{427ADF69-EC5E-4C9B-8CBB-4F3972EC14FD}">
      <dgm:prSet/>
      <dgm:spPr/>
      <dgm:t>
        <a:bodyPr/>
        <a:lstStyle/>
        <a:p>
          <a:endParaRPr lang="hr-HR"/>
        </a:p>
      </dgm:t>
    </dgm:pt>
    <dgm:pt modelId="{0A38B90B-07B4-4A85-A1F7-4D5FBDE413DC}" type="pres">
      <dgm:prSet presAssocID="{B0B7BF47-9370-4817-B10D-998D16556BF1}" presName="linear" presStyleCnt="0">
        <dgm:presLayoutVars>
          <dgm:animLvl val="lvl"/>
          <dgm:resizeHandles val="exact"/>
        </dgm:presLayoutVars>
      </dgm:prSet>
      <dgm:spPr/>
      <dgm:t>
        <a:bodyPr/>
        <a:lstStyle/>
        <a:p>
          <a:endParaRPr lang="hr-HR"/>
        </a:p>
      </dgm:t>
    </dgm:pt>
    <dgm:pt modelId="{3DD0D20F-74E4-48FC-8374-6C841DA169FE}" type="pres">
      <dgm:prSet presAssocID="{B3E7C591-CDDC-4F63-8C58-C669F2018172}" presName="parentText" presStyleLbl="node1" presStyleIdx="0" presStyleCnt="1" custLinFactNeighborX="59883" custLinFactNeighborY="-50276">
        <dgm:presLayoutVars>
          <dgm:chMax val="0"/>
          <dgm:bulletEnabled val="1"/>
        </dgm:presLayoutVars>
      </dgm:prSet>
      <dgm:spPr/>
      <dgm:t>
        <a:bodyPr/>
        <a:lstStyle/>
        <a:p>
          <a:endParaRPr lang="hr-HR"/>
        </a:p>
      </dgm:t>
    </dgm:pt>
  </dgm:ptLst>
  <dgm:cxnLst>
    <dgm:cxn modelId="{B1106455-4BE2-46DA-B523-918AD8C7CD93}" type="presOf" srcId="{B3E7C591-CDDC-4F63-8C58-C669F2018172}" destId="{3DD0D20F-74E4-48FC-8374-6C841DA169FE}" srcOrd="0" destOrd="0" presId="urn:microsoft.com/office/officeart/2005/8/layout/vList2"/>
    <dgm:cxn modelId="{24E50641-67B9-4626-8137-6C3A037F2B76}" type="presOf" srcId="{B0B7BF47-9370-4817-B10D-998D16556BF1}" destId="{0A38B90B-07B4-4A85-A1F7-4D5FBDE413DC}" srcOrd="0" destOrd="0" presId="urn:microsoft.com/office/officeart/2005/8/layout/vList2"/>
    <dgm:cxn modelId="{427ADF69-EC5E-4C9B-8CBB-4F3972EC14FD}" srcId="{B0B7BF47-9370-4817-B10D-998D16556BF1}" destId="{B3E7C591-CDDC-4F63-8C58-C669F2018172}" srcOrd="0" destOrd="0" parTransId="{8EF3D16E-FE78-401A-B1CA-C111618C4FA3}" sibTransId="{6BB400F5-AE23-475E-9DFF-08CACC57D7A1}"/>
    <dgm:cxn modelId="{567A62BD-C6D3-42BA-A008-08EFFC8CA941}" type="presParOf" srcId="{0A38B90B-07B4-4A85-A1F7-4D5FBDE413DC}" destId="{3DD0D20F-74E4-48FC-8374-6C841DA169F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328E92-D0BF-4B41-ACC8-BEEF731A3B6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hr-HR"/>
        </a:p>
      </dgm:t>
    </dgm:pt>
    <dgm:pt modelId="{B8A17A32-8856-409B-BFB4-26F86EAD1F9F}">
      <dgm:prSet/>
      <dgm:spPr/>
      <dgm:t>
        <a:bodyPr/>
        <a:lstStyle/>
        <a:p>
          <a:r>
            <a:rPr lang="hr-HR">
              <a:latin typeface="Arial" panose="020B0604020202020204" pitchFamily="34" charset="0"/>
              <a:cs typeface="Arial" panose="020B0604020202020204" pitchFamily="34" charset="0"/>
            </a:rPr>
            <a:t>Izrađeni prvi nacrti SWOT analiza za (9) specifične ciljeve i horizontalni (međusektorski) cilj - </a:t>
          </a:r>
          <a:r>
            <a:rPr lang="hr-HR">
              <a:solidFill>
                <a:schemeClr val="tx1"/>
              </a:solidFill>
              <a:latin typeface="Arial" panose="020B0604020202020204" pitchFamily="34" charset="0"/>
              <a:cs typeface="Arial" panose="020B0604020202020204" pitchFamily="34" charset="0"/>
            </a:rPr>
            <a:t>(2020)</a:t>
          </a:r>
        </a:p>
      </dgm:t>
    </dgm:pt>
    <dgm:pt modelId="{7F337EB7-3A37-4400-A6B9-8F41CC526ED7}" type="parTrans" cxnId="{74B31F7F-A35C-4F9D-BE46-B203DF30CD69}">
      <dgm:prSet/>
      <dgm:spPr/>
      <dgm:t>
        <a:bodyPr/>
        <a:lstStyle/>
        <a:p>
          <a:endParaRPr lang="hr-HR">
            <a:latin typeface="Arial" panose="020B0604020202020204" pitchFamily="34" charset="0"/>
            <a:cs typeface="Arial" panose="020B0604020202020204" pitchFamily="34" charset="0"/>
          </a:endParaRPr>
        </a:p>
      </dgm:t>
    </dgm:pt>
    <dgm:pt modelId="{8BF1D8EE-06CA-468D-A99F-F21A4FAB240B}" type="sibTrans" cxnId="{74B31F7F-A35C-4F9D-BE46-B203DF30CD69}">
      <dgm:prSet/>
      <dgm:spPr/>
      <dgm:t>
        <a:bodyPr/>
        <a:lstStyle/>
        <a:p>
          <a:endParaRPr lang="hr-HR">
            <a:latin typeface="Arial" panose="020B0604020202020204" pitchFamily="34" charset="0"/>
            <a:cs typeface="Arial" panose="020B0604020202020204" pitchFamily="34" charset="0"/>
          </a:endParaRPr>
        </a:p>
      </dgm:t>
    </dgm:pt>
    <dgm:pt modelId="{66E7E061-6095-4B08-8553-D4635C16DB79}">
      <dgm:prSet/>
      <dgm:spPr/>
      <dgm:t>
        <a:bodyPr/>
        <a:lstStyle/>
        <a:p>
          <a:r>
            <a:rPr lang="hr-HR">
              <a:latin typeface="Arial" panose="020B0604020202020204" pitchFamily="34" charset="0"/>
              <a:cs typeface="Arial" panose="020B0604020202020204" pitchFamily="34" charset="0"/>
            </a:rPr>
            <a:t>Provedene neformalne konzultacije s EK o nacrtima SWOT analiza; EK izdala preporuke za sve DČ o sadržaju SP ZPP-ova - </a:t>
          </a:r>
          <a:r>
            <a:rPr lang="hr-HR">
              <a:solidFill>
                <a:schemeClr val="tx1"/>
              </a:solidFill>
              <a:latin typeface="Arial" panose="020B0604020202020204" pitchFamily="34" charset="0"/>
              <a:cs typeface="Arial" panose="020B0604020202020204" pitchFamily="34" charset="0"/>
            </a:rPr>
            <a:t>(09-12 2020.)</a:t>
          </a:r>
        </a:p>
      </dgm:t>
    </dgm:pt>
    <dgm:pt modelId="{75796859-E1A1-4F95-B068-C0BE2C9D9EB2}" type="parTrans" cxnId="{A7E11CDF-1A20-46E2-ACD6-EB3029E2DF89}">
      <dgm:prSet/>
      <dgm:spPr/>
      <dgm:t>
        <a:bodyPr/>
        <a:lstStyle/>
        <a:p>
          <a:endParaRPr lang="hr-HR">
            <a:latin typeface="Arial" panose="020B0604020202020204" pitchFamily="34" charset="0"/>
            <a:cs typeface="Arial" panose="020B0604020202020204" pitchFamily="34" charset="0"/>
          </a:endParaRPr>
        </a:p>
      </dgm:t>
    </dgm:pt>
    <dgm:pt modelId="{188DBC9F-A55A-4E2E-8CD0-B4F74B0B9930}" type="sibTrans" cxnId="{A7E11CDF-1A20-46E2-ACD6-EB3029E2DF89}">
      <dgm:prSet/>
      <dgm:spPr/>
      <dgm:t>
        <a:bodyPr/>
        <a:lstStyle/>
        <a:p>
          <a:endParaRPr lang="hr-HR">
            <a:latin typeface="Arial" panose="020B0604020202020204" pitchFamily="34" charset="0"/>
            <a:cs typeface="Arial" panose="020B0604020202020204" pitchFamily="34" charset="0"/>
          </a:endParaRPr>
        </a:p>
      </dgm:t>
    </dgm:pt>
    <dgm:pt modelId="{9D237BDF-FE2F-4AA8-9798-D72BEE37AA22}">
      <dgm:prSet/>
      <dgm:spPr/>
      <dgm:t>
        <a:bodyPr/>
        <a:lstStyle/>
        <a:p>
          <a:r>
            <a:rPr lang="hr-HR">
              <a:latin typeface="Arial" panose="020B0604020202020204" pitchFamily="34" charset="0"/>
              <a:cs typeface="Arial" panose="020B0604020202020204" pitchFamily="34" charset="0"/>
            </a:rPr>
            <a:t>konzultacije s dionicima s ciljem dorade SWOT analiza, </a:t>
          </a:r>
          <a:r>
            <a:rPr lang="hr-HR" err="1">
              <a:latin typeface="Arial" panose="020B0604020202020204" pitchFamily="34" charset="0"/>
              <a:cs typeface="Arial" panose="020B0604020202020204" pitchFamily="34" charset="0"/>
            </a:rPr>
            <a:t>prioritizacije</a:t>
          </a:r>
          <a:r>
            <a:rPr lang="hr-HR">
              <a:latin typeface="Arial" panose="020B0604020202020204" pitchFamily="34" charset="0"/>
              <a:cs typeface="Arial" panose="020B0604020202020204" pitchFamily="34" charset="0"/>
            </a:rPr>
            <a:t> potreba i razrade intervencija - </a:t>
          </a:r>
          <a:r>
            <a:rPr lang="hr-HR">
              <a:solidFill>
                <a:schemeClr val="tx1"/>
              </a:solidFill>
              <a:latin typeface="Arial" panose="020B0604020202020204" pitchFamily="34" charset="0"/>
              <a:cs typeface="Arial" panose="020B0604020202020204" pitchFamily="34" charset="0"/>
            </a:rPr>
            <a:t>(01-06 2021.)</a:t>
          </a:r>
        </a:p>
      </dgm:t>
    </dgm:pt>
    <dgm:pt modelId="{87090B07-71C4-4C44-AB75-39EBDD47FBBE}" type="parTrans" cxnId="{32641032-8A1D-47AF-9965-E6A049ACA3DC}">
      <dgm:prSet/>
      <dgm:spPr/>
      <dgm:t>
        <a:bodyPr/>
        <a:lstStyle/>
        <a:p>
          <a:endParaRPr lang="hr-HR">
            <a:latin typeface="Arial" panose="020B0604020202020204" pitchFamily="34" charset="0"/>
            <a:cs typeface="Arial" panose="020B0604020202020204" pitchFamily="34" charset="0"/>
          </a:endParaRPr>
        </a:p>
      </dgm:t>
    </dgm:pt>
    <dgm:pt modelId="{AFD64DE8-59F7-4A29-9FBD-6AD9236AB4EA}" type="sibTrans" cxnId="{32641032-8A1D-47AF-9965-E6A049ACA3DC}">
      <dgm:prSet/>
      <dgm:spPr/>
      <dgm:t>
        <a:bodyPr/>
        <a:lstStyle/>
        <a:p>
          <a:endParaRPr lang="hr-HR">
            <a:latin typeface="Arial" panose="020B0604020202020204" pitchFamily="34" charset="0"/>
            <a:cs typeface="Arial" panose="020B0604020202020204" pitchFamily="34" charset="0"/>
          </a:endParaRPr>
        </a:p>
      </dgm:t>
    </dgm:pt>
    <dgm:pt modelId="{0734C36E-FCC5-45DE-8F52-8256F39BD3B7}">
      <dgm:prSet/>
      <dgm:spPr/>
      <dgm:t>
        <a:bodyPr/>
        <a:lstStyle/>
        <a:p>
          <a:r>
            <a:rPr lang="hr-HR">
              <a:latin typeface="Arial" panose="020B0604020202020204" pitchFamily="34" charset="0"/>
              <a:cs typeface="Arial" panose="020B0604020202020204" pitchFamily="34" charset="0"/>
            </a:rPr>
            <a:t>Izrada dokumenta SP ZPP i dostava EK - </a:t>
          </a:r>
          <a:r>
            <a:rPr lang="hr-HR">
              <a:solidFill>
                <a:schemeClr val="tx1"/>
              </a:solidFill>
              <a:latin typeface="Arial" panose="020B0604020202020204" pitchFamily="34" charset="0"/>
              <a:cs typeface="Arial" panose="020B0604020202020204" pitchFamily="34" charset="0"/>
            </a:rPr>
            <a:t>(07-12 2021)</a:t>
          </a:r>
        </a:p>
      </dgm:t>
    </dgm:pt>
    <dgm:pt modelId="{635275D2-24D5-4390-96B8-9FEEE3D29E7C}" type="parTrans" cxnId="{67390F84-AC60-40E6-8686-EA18FC454DE4}">
      <dgm:prSet/>
      <dgm:spPr/>
      <dgm:t>
        <a:bodyPr/>
        <a:lstStyle/>
        <a:p>
          <a:endParaRPr lang="hr-HR">
            <a:latin typeface="Arial" panose="020B0604020202020204" pitchFamily="34" charset="0"/>
            <a:cs typeface="Arial" panose="020B0604020202020204" pitchFamily="34" charset="0"/>
          </a:endParaRPr>
        </a:p>
      </dgm:t>
    </dgm:pt>
    <dgm:pt modelId="{ABDD6760-5A4C-4478-8E95-E4784BE0D0F6}" type="sibTrans" cxnId="{67390F84-AC60-40E6-8686-EA18FC454DE4}">
      <dgm:prSet/>
      <dgm:spPr/>
      <dgm:t>
        <a:bodyPr/>
        <a:lstStyle/>
        <a:p>
          <a:endParaRPr lang="hr-HR">
            <a:latin typeface="Arial" panose="020B0604020202020204" pitchFamily="34" charset="0"/>
            <a:cs typeface="Arial" panose="020B0604020202020204" pitchFamily="34" charset="0"/>
          </a:endParaRPr>
        </a:p>
      </dgm:t>
    </dgm:pt>
    <dgm:pt modelId="{0BCCF000-D674-491F-A2A8-4F222E7A8DB8}" type="pres">
      <dgm:prSet presAssocID="{A6328E92-D0BF-4B41-ACC8-BEEF731A3B6D}" presName="Name0" presStyleCnt="0">
        <dgm:presLayoutVars>
          <dgm:chMax val="7"/>
          <dgm:chPref val="7"/>
          <dgm:dir/>
        </dgm:presLayoutVars>
      </dgm:prSet>
      <dgm:spPr/>
      <dgm:t>
        <a:bodyPr/>
        <a:lstStyle/>
        <a:p>
          <a:endParaRPr lang="hr-HR"/>
        </a:p>
      </dgm:t>
    </dgm:pt>
    <dgm:pt modelId="{821E6789-8738-47C0-8569-62CD659D9A96}" type="pres">
      <dgm:prSet presAssocID="{A6328E92-D0BF-4B41-ACC8-BEEF731A3B6D}" presName="Name1" presStyleCnt="0"/>
      <dgm:spPr/>
    </dgm:pt>
    <dgm:pt modelId="{1D95E413-234E-4954-A602-0CA37CFD668D}" type="pres">
      <dgm:prSet presAssocID="{A6328E92-D0BF-4B41-ACC8-BEEF731A3B6D}" presName="cycle" presStyleCnt="0"/>
      <dgm:spPr/>
    </dgm:pt>
    <dgm:pt modelId="{32DE0C15-B9D4-4C7B-9E72-4B5B6740B9D7}" type="pres">
      <dgm:prSet presAssocID="{A6328E92-D0BF-4B41-ACC8-BEEF731A3B6D}" presName="srcNode" presStyleLbl="node1" presStyleIdx="0" presStyleCnt="4"/>
      <dgm:spPr/>
    </dgm:pt>
    <dgm:pt modelId="{E191A27C-A2E9-48AF-8976-55E4E1CE861C}" type="pres">
      <dgm:prSet presAssocID="{A6328E92-D0BF-4B41-ACC8-BEEF731A3B6D}" presName="conn" presStyleLbl="parChTrans1D2" presStyleIdx="0" presStyleCnt="1"/>
      <dgm:spPr/>
      <dgm:t>
        <a:bodyPr/>
        <a:lstStyle/>
        <a:p>
          <a:endParaRPr lang="hr-HR"/>
        </a:p>
      </dgm:t>
    </dgm:pt>
    <dgm:pt modelId="{07B8F33C-35FC-494B-AE65-D1C7FE06AAC6}" type="pres">
      <dgm:prSet presAssocID="{A6328E92-D0BF-4B41-ACC8-BEEF731A3B6D}" presName="extraNode" presStyleLbl="node1" presStyleIdx="0" presStyleCnt="4"/>
      <dgm:spPr/>
    </dgm:pt>
    <dgm:pt modelId="{695A20AD-6E2D-433A-8452-1884B51CDDC8}" type="pres">
      <dgm:prSet presAssocID="{A6328E92-D0BF-4B41-ACC8-BEEF731A3B6D}" presName="dstNode" presStyleLbl="node1" presStyleIdx="0" presStyleCnt="4"/>
      <dgm:spPr/>
    </dgm:pt>
    <dgm:pt modelId="{61FB9EED-7B88-471D-8C50-5D0582420180}" type="pres">
      <dgm:prSet presAssocID="{B8A17A32-8856-409B-BFB4-26F86EAD1F9F}" presName="text_1" presStyleLbl="node1" presStyleIdx="0" presStyleCnt="4">
        <dgm:presLayoutVars>
          <dgm:bulletEnabled val="1"/>
        </dgm:presLayoutVars>
      </dgm:prSet>
      <dgm:spPr/>
      <dgm:t>
        <a:bodyPr/>
        <a:lstStyle/>
        <a:p>
          <a:endParaRPr lang="hr-HR"/>
        </a:p>
      </dgm:t>
    </dgm:pt>
    <dgm:pt modelId="{06AA50A1-5FF6-463E-97B3-39C9015DE3FD}" type="pres">
      <dgm:prSet presAssocID="{B8A17A32-8856-409B-BFB4-26F86EAD1F9F}" presName="accent_1" presStyleCnt="0"/>
      <dgm:spPr/>
    </dgm:pt>
    <dgm:pt modelId="{74C999FA-9A34-46BE-8170-B46DDE212335}" type="pres">
      <dgm:prSet presAssocID="{B8A17A32-8856-409B-BFB4-26F86EAD1F9F}" presName="accentRepeatNode" presStyleLbl="solidFgAcc1" presStyleIdx="0" presStyleCnt="4"/>
      <dgm:spPr/>
    </dgm:pt>
    <dgm:pt modelId="{5C060DBB-4530-4511-9144-85BE6DDDAB8C}" type="pres">
      <dgm:prSet presAssocID="{66E7E061-6095-4B08-8553-D4635C16DB79}" presName="text_2" presStyleLbl="node1" presStyleIdx="1" presStyleCnt="4">
        <dgm:presLayoutVars>
          <dgm:bulletEnabled val="1"/>
        </dgm:presLayoutVars>
      </dgm:prSet>
      <dgm:spPr/>
      <dgm:t>
        <a:bodyPr/>
        <a:lstStyle/>
        <a:p>
          <a:endParaRPr lang="hr-HR"/>
        </a:p>
      </dgm:t>
    </dgm:pt>
    <dgm:pt modelId="{D7FD3C8A-55EC-4C96-B1AF-331880D3DE52}" type="pres">
      <dgm:prSet presAssocID="{66E7E061-6095-4B08-8553-D4635C16DB79}" presName="accent_2" presStyleCnt="0"/>
      <dgm:spPr/>
    </dgm:pt>
    <dgm:pt modelId="{AEF7F181-EA00-465C-9BDD-80C7F75E855E}" type="pres">
      <dgm:prSet presAssocID="{66E7E061-6095-4B08-8553-D4635C16DB79}" presName="accentRepeatNode" presStyleLbl="solidFgAcc1" presStyleIdx="1" presStyleCnt="4"/>
      <dgm:spPr/>
    </dgm:pt>
    <dgm:pt modelId="{5850B406-1F34-43FE-9CF6-9A77BC006D3D}" type="pres">
      <dgm:prSet presAssocID="{9D237BDF-FE2F-4AA8-9798-D72BEE37AA22}" presName="text_3" presStyleLbl="node1" presStyleIdx="2" presStyleCnt="4" custLinFactNeighborX="-613">
        <dgm:presLayoutVars>
          <dgm:bulletEnabled val="1"/>
        </dgm:presLayoutVars>
      </dgm:prSet>
      <dgm:spPr/>
      <dgm:t>
        <a:bodyPr/>
        <a:lstStyle/>
        <a:p>
          <a:endParaRPr lang="hr-HR"/>
        </a:p>
      </dgm:t>
    </dgm:pt>
    <dgm:pt modelId="{1D631388-5B61-4E34-9D3A-976BD0253F3E}" type="pres">
      <dgm:prSet presAssocID="{9D237BDF-FE2F-4AA8-9798-D72BEE37AA22}" presName="accent_3" presStyleCnt="0"/>
      <dgm:spPr/>
    </dgm:pt>
    <dgm:pt modelId="{6856DE46-B14C-4EE7-9B06-7865A155E308}" type="pres">
      <dgm:prSet presAssocID="{9D237BDF-FE2F-4AA8-9798-D72BEE37AA22}" presName="accentRepeatNode" presStyleLbl="solidFgAcc1" presStyleIdx="2" presStyleCnt="4"/>
      <dgm:spPr/>
    </dgm:pt>
    <dgm:pt modelId="{3A1F6B81-8057-4E7A-BCE6-BFEDD02ED872}" type="pres">
      <dgm:prSet presAssocID="{0734C36E-FCC5-45DE-8F52-8256F39BD3B7}" presName="text_4" presStyleLbl="node1" presStyleIdx="3" presStyleCnt="4">
        <dgm:presLayoutVars>
          <dgm:bulletEnabled val="1"/>
        </dgm:presLayoutVars>
      </dgm:prSet>
      <dgm:spPr/>
      <dgm:t>
        <a:bodyPr/>
        <a:lstStyle/>
        <a:p>
          <a:endParaRPr lang="hr-HR"/>
        </a:p>
      </dgm:t>
    </dgm:pt>
    <dgm:pt modelId="{3B9CC982-E084-4856-8340-122CC6214F60}" type="pres">
      <dgm:prSet presAssocID="{0734C36E-FCC5-45DE-8F52-8256F39BD3B7}" presName="accent_4" presStyleCnt="0"/>
      <dgm:spPr/>
    </dgm:pt>
    <dgm:pt modelId="{D4F7186F-F3CB-4D52-B9CE-F9C68BFDE690}" type="pres">
      <dgm:prSet presAssocID="{0734C36E-FCC5-45DE-8F52-8256F39BD3B7}" presName="accentRepeatNode" presStyleLbl="solidFgAcc1" presStyleIdx="3" presStyleCnt="4"/>
      <dgm:spPr/>
    </dgm:pt>
  </dgm:ptLst>
  <dgm:cxnLst>
    <dgm:cxn modelId="{A0B22353-D726-4660-AC45-A2B4F5559144}" type="presOf" srcId="{A6328E92-D0BF-4B41-ACC8-BEEF731A3B6D}" destId="{0BCCF000-D674-491F-A2A8-4F222E7A8DB8}" srcOrd="0" destOrd="0" presId="urn:microsoft.com/office/officeart/2008/layout/VerticalCurvedList"/>
    <dgm:cxn modelId="{19975472-A4C4-49B8-AC8B-414496EBA87F}" type="presOf" srcId="{9D237BDF-FE2F-4AA8-9798-D72BEE37AA22}" destId="{5850B406-1F34-43FE-9CF6-9A77BC006D3D}" srcOrd="0" destOrd="0" presId="urn:microsoft.com/office/officeart/2008/layout/VerticalCurvedList"/>
    <dgm:cxn modelId="{34A65FFB-23F2-4FAD-AF34-E1DD8BFBAEB9}" type="presOf" srcId="{0734C36E-FCC5-45DE-8F52-8256F39BD3B7}" destId="{3A1F6B81-8057-4E7A-BCE6-BFEDD02ED872}" srcOrd="0" destOrd="0" presId="urn:microsoft.com/office/officeart/2008/layout/VerticalCurvedList"/>
    <dgm:cxn modelId="{32641032-8A1D-47AF-9965-E6A049ACA3DC}" srcId="{A6328E92-D0BF-4B41-ACC8-BEEF731A3B6D}" destId="{9D237BDF-FE2F-4AA8-9798-D72BEE37AA22}" srcOrd="2" destOrd="0" parTransId="{87090B07-71C4-4C44-AB75-39EBDD47FBBE}" sibTransId="{AFD64DE8-59F7-4A29-9FBD-6AD9236AB4EA}"/>
    <dgm:cxn modelId="{8DCE0520-8D76-4354-8179-DA87C4B3A771}" type="presOf" srcId="{8BF1D8EE-06CA-468D-A99F-F21A4FAB240B}" destId="{E191A27C-A2E9-48AF-8976-55E4E1CE861C}" srcOrd="0" destOrd="0" presId="urn:microsoft.com/office/officeart/2008/layout/VerticalCurvedList"/>
    <dgm:cxn modelId="{23BD9C73-CE67-4A28-8808-DCDAB04B18FF}" type="presOf" srcId="{B8A17A32-8856-409B-BFB4-26F86EAD1F9F}" destId="{61FB9EED-7B88-471D-8C50-5D0582420180}" srcOrd="0" destOrd="0" presId="urn:microsoft.com/office/officeart/2008/layout/VerticalCurvedList"/>
    <dgm:cxn modelId="{67390F84-AC60-40E6-8686-EA18FC454DE4}" srcId="{A6328E92-D0BF-4B41-ACC8-BEEF731A3B6D}" destId="{0734C36E-FCC5-45DE-8F52-8256F39BD3B7}" srcOrd="3" destOrd="0" parTransId="{635275D2-24D5-4390-96B8-9FEEE3D29E7C}" sibTransId="{ABDD6760-5A4C-4478-8E95-E4784BE0D0F6}"/>
    <dgm:cxn modelId="{74B31F7F-A35C-4F9D-BE46-B203DF30CD69}" srcId="{A6328E92-D0BF-4B41-ACC8-BEEF731A3B6D}" destId="{B8A17A32-8856-409B-BFB4-26F86EAD1F9F}" srcOrd="0" destOrd="0" parTransId="{7F337EB7-3A37-4400-A6B9-8F41CC526ED7}" sibTransId="{8BF1D8EE-06CA-468D-A99F-F21A4FAB240B}"/>
    <dgm:cxn modelId="{A7E11CDF-1A20-46E2-ACD6-EB3029E2DF89}" srcId="{A6328E92-D0BF-4B41-ACC8-BEEF731A3B6D}" destId="{66E7E061-6095-4B08-8553-D4635C16DB79}" srcOrd="1" destOrd="0" parTransId="{75796859-E1A1-4F95-B068-C0BE2C9D9EB2}" sibTransId="{188DBC9F-A55A-4E2E-8CD0-B4F74B0B9930}"/>
    <dgm:cxn modelId="{520982BF-8F17-42D5-B4DF-7B68BF545210}" type="presOf" srcId="{66E7E061-6095-4B08-8553-D4635C16DB79}" destId="{5C060DBB-4530-4511-9144-85BE6DDDAB8C}" srcOrd="0" destOrd="0" presId="urn:microsoft.com/office/officeart/2008/layout/VerticalCurvedList"/>
    <dgm:cxn modelId="{D9E57491-78C1-4AC3-A352-0F99277EC67E}" type="presParOf" srcId="{0BCCF000-D674-491F-A2A8-4F222E7A8DB8}" destId="{821E6789-8738-47C0-8569-62CD659D9A96}" srcOrd="0" destOrd="0" presId="urn:microsoft.com/office/officeart/2008/layout/VerticalCurvedList"/>
    <dgm:cxn modelId="{F75DE0DA-8787-4EC3-BD7D-A1403B9BBF73}" type="presParOf" srcId="{821E6789-8738-47C0-8569-62CD659D9A96}" destId="{1D95E413-234E-4954-A602-0CA37CFD668D}" srcOrd="0" destOrd="0" presId="urn:microsoft.com/office/officeart/2008/layout/VerticalCurvedList"/>
    <dgm:cxn modelId="{23FF605C-64CE-469A-B63A-72558B284860}" type="presParOf" srcId="{1D95E413-234E-4954-A602-0CA37CFD668D}" destId="{32DE0C15-B9D4-4C7B-9E72-4B5B6740B9D7}" srcOrd="0" destOrd="0" presId="urn:microsoft.com/office/officeart/2008/layout/VerticalCurvedList"/>
    <dgm:cxn modelId="{30EBBC51-01D6-4BA1-BB92-780703F4583E}" type="presParOf" srcId="{1D95E413-234E-4954-A602-0CA37CFD668D}" destId="{E191A27C-A2E9-48AF-8976-55E4E1CE861C}" srcOrd="1" destOrd="0" presId="urn:microsoft.com/office/officeart/2008/layout/VerticalCurvedList"/>
    <dgm:cxn modelId="{A0B8D8C4-0998-4979-9553-E6FD9D58979F}" type="presParOf" srcId="{1D95E413-234E-4954-A602-0CA37CFD668D}" destId="{07B8F33C-35FC-494B-AE65-D1C7FE06AAC6}" srcOrd="2" destOrd="0" presId="urn:microsoft.com/office/officeart/2008/layout/VerticalCurvedList"/>
    <dgm:cxn modelId="{4E57DB49-6258-48B0-8219-52D0A2C98C8D}" type="presParOf" srcId="{1D95E413-234E-4954-A602-0CA37CFD668D}" destId="{695A20AD-6E2D-433A-8452-1884B51CDDC8}" srcOrd="3" destOrd="0" presId="urn:microsoft.com/office/officeart/2008/layout/VerticalCurvedList"/>
    <dgm:cxn modelId="{8854909F-9D95-4510-8A72-34611E28DC7E}" type="presParOf" srcId="{821E6789-8738-47C0-8569-62CD659D9A96}" destId="{61FB9EED-7B88-471D-8C50-5D0582420180}" srcOrd="1" destOrd="0" presId="urn:microsoft.com/office/officeart/2008/layout/VerticalCurvedList"/>
    <dgm:cxn modelId="{05446FAE-E9D8-40F1-9A3E-7B8C955D6CD2}" type="presParOf" srcId="{821E6789-8738-47C0-8569-62CD659D9A96}" destId="{06AA50A1-5FF6-463E-97B3-39C9015DE3FD}" srcOrd="2" destOrd="0" presId="urn:microsoft.com/office/officeart/2008/layout/VerticalCurvedList"/>
    <dgm:cxn modelId="{683FAB6D-ACC6-4B20-9551-96E1F33F7B1D}" type="presParOf" srcId="{06AA50A1-5FF6-463E-97B3-39C9015DE3FD}" destId="{74C999FA-9A34-46BE-8170-B46DDE212335}" srcOrd="0" destOrd="0" presId="urn:microsoft.com/office/officeart/2008/layout/VerticalCurvedList"/>
    <dgm:cxn modelId="{F582C270-6B9A-4EF6-BA4E-35EC8D513A14}" type="presParOf" srcId="{821E6789-8738-47C0-8569-62CD659D9A96}" destId="{5C060DBB-4530-4511-9144-85BE6DDDAB8C}" srcOrd="3" destOrd="0" presId="urn:microsoft.com/office/officeart/2008/layout/VerticalCurvedList"/>
    <dgm:cxn modelId="{AE91C7FF-1E8F-4F35-9ED9-8DF78D17270E}" type="presParOf" srcId="{821E6789-8738-47C0-8569-62CD659D9A96}" destId="{D7FD3C8A-55EC-4C96-B1AF-331880D3DE52}" srcOrd="4" destOrd="0" presId="urn:microsoft.com/office/officeart/2008/layout/VerticalCurvedList"/>
    <dgm:cxn modelId="{60EEE42A-7F3C-4972-B739-E4370A960BB2}" type="presParOf" srcId="{D7FD3C8A-55EC-4C96-B1AF-331880D3DE52}" destId="{AEF7F181-EA00-465C-9BDD-80C7F75E855E}" srcOrd="0" destOrd="0" presId="urn:microsoft.com/office/officeart/2008/layout/VerticalCurvedList"/>
    <dgm:cxn modelId="{F85089CE-52F6-4FA1-A507-0DBFD12AD59B}" type="presParOf" srcId="{821E6789-8738-47C0-8569-62CD659D9A96}" destId="{5850B406-1F34-43FE-9CF6-9A77BC006D3D}" srcOrd="5" destOrd="0" presId="urn:microsoft.com/office/officeart/2008/layout/VerticalCurvedList"/>
    <dgm:cxn modelId="{FC88E9EC-5FE5-48B2-ABD2-B4D25BCB0100}" type="presParOf" srcId="{821E6789-8738-47C0-8569-62CD659D9A96}" destId="{1D631388-5B61-4E34-9D3A-976BD0253F3E}" srcOrd="6" destOrd="0" presId="urn:microsoft.com/office/officeart/2008/layout/VerticalCurvedList"/>
    <dgm:cxn modelId="{D08BF8DA-E1C9-46D1-8340-1D1B10C6C4B7}" type="presParOf" srcId="{1D631388-5B61-4E34-9D3A-976BD0253F3E}" destId="{6856DE46-B14C-4EE7-9B06-7865A155E308}" srcOrd="0" destOrd="0" presId="urn:microsoft.com/office/officeart/2008/layout/VerticalCurvedList"/>
    <dgm:cxn modelId="{D38CED74-0408-4BEB-A1C1-DADB00A51362}" type="presParOf" srcId="{821E6789-8738-47C0-8569-62CD659D9A96}" destId="{3A1F6B81-8057-4E7A-BCE6-BFEDD02ED872}" srcOrd="7" destOrd="0" presId="urn:microsoft.com/office/officeart/2008/layout/VerticalCurvedList"/>
    <dgm:cxn modelId="{A96B9EE7-B67C-4130-AAAA-39892CF8A5AD}" type="presParOf" srcId="{821E6789-8738-47C0-8569-62CD659D9A96}" destId="{3B9CC982-E084-4856-8340-122CC6214F60}" srcOrd="8" destOrd="0" presId="urn:microsoft.com/office/officeart/2008/layout/VerticalCurvedList"/>
    <dgm:cxn modelId="{06879F5B-F816-430D-9750-8F0A6B7A4632}" type="presParOf" srcId="{3B9CC982-E084-4856-8340-122CC6214F60}" destId="{D4F7186F-F3CB-4D52-B9CE-F9C68BFDE69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E6DBF-BF00-4B02-8F69-705761887889}"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hr-HR"/>
        </a:p>
      </dgm:t>
    </dgm:pt>
    <dgm:pt modelId="{7ACB2797-8419-4C45-8A98-6930ED07D185}">
      <dgm:prSet custT="1"/>
      <dgm:spPr/>
      <dgm:t>
        <a:bodyPr/>
        <a:lstStyle/>
        <a:p>
          <a:r>
            <a:rPr lang="hr-HR" sz="1600">
              <a:latin typeface="Arial" panose="020B0604020202020204" pitchFamily="34" charset="0"/>
              <a:cs typeface="Arial" panose="020B0604020202020204" pitchFamily="34" charset="0"/>
            </a:rPr>
            <a:t>387 km nerazvrstanih cesta</a:t>
          </a:r>
        </a:p>
      </dgm:t>
    </dgm:pt>
    <dgm:pt modelId="{85B1DFEA-E595-407C-BCCF-1A735A4D5E27}" type="parTrans" cxnId="{27FDC728-3E8A-42E6-BAB4-709B43F262A5}">
      <dgm:prSet/>
      <dgm:spPr/>
      <dgm:t>
        <a:bodyPr/>
        <a:lstStyle/>
        <a:p>
          <a:endParaRPr lang="hr-HR" sz="1600">
            <a:latin typeface="Arial" panose="020B0604020202020204" pitchFamily="34" charset="0"/>
            <a:cs typeface="Arial" panose="020B0604020202020204" pitchFamily="34" charset="0"/>
          </a:endParaRPr>
        </a:p>
      </dgm:t>
    </dgm:pt>
    <dgm:pt modelId="{44290416-8FB9-49D6-B698-22F7C453016C}" type="sibTrans" cxnId="{27FDC728-3E8A-42E6-BAB4-709B43F262A5}">
      <dgm:prSet/>
      <dgm:spPr/>
      <dgm:t>
        <a:bodyPr/>
        <a:lstStyle/>
        <a:p>
          <a:endParaRPr lang="hr-HR" sz="1600">
            <a:latin typeface="Arial" panose="020B0604020202020204" pitchFamily="34" charset="0"/>
            <a:cs typeface="Arial" panose="020B0604020202020204" pitchFamily="34" charset="0"/>
          </a:endParaRPr>
        </a:p>
      </dgm:t>
    </dgm:pt>
    <dgm:pt modelId="{2F6339D5-B4C8-417D-B98E-4AFDC63CB9E9}" type="pres">
      <dgm:prSet presAssocID="{FEDE6DBF-BF00-4B02-8F69-705761887889}" presName="Name0" presStyleCnt="0">
        <dgm:presLayoutVars>
          <dgm:dir/>
          <dgm:resizeHandles val="exact"/>
        </dgm:presLayoutVars>
      </dgm:prSet>
      <dgm:spPr/>
      <dgm:t>
        <a:bodyPr/>
        <a:lstStyle/>
        <a:p>
          <a:endParaRPr lang="hr-HR"/>
        </a:p>
      </dgm:t>
    </dgm:pt>
    <dgm:pt modelId="{3941C684-6F7B-40D3-9F30-4A985988A627}" type="pres">
      <dgm:prSet presAssocID="{FEDE6DBF-BF00-4B02-8F69-705761887889}" presName="arrow" presStyleLbl="bgShp" presStyleIdx="0" presStyleCnt="1"/>
      <dgm:spPr/>
    </dgm:pt>
    <dgm:pt modelId="{D145587B-8933-431B-8752-3AA52F0B8E77}" type="pres">
      <dgm:prSet presAssocID="{FEDE6DBF-BF00-4B02-8F69-705761887889}" presName="points" presStyleCnt="0"/>
      <dgm:spPr/>
    </dgm:pt>
    <dgm:pt modelId="{66B9C88F-343B-4FB5-8035-FE41BE6A45C2}" type="pres">
      <dgm:prSet presAssocID="{7ACB2797-8419-4C45-8A98-6930ED07D185}" presName="compositeA" presStyleCnt="0"/>
      <dgm:spPr/>
    </dgm:pt>
    <dgm:pt modelId="{ACA27DE3-2850-42F5-9270-2415E96CD8EB}" type="pres">
      <dgm:prSet presAssocID="{7ACB2797-8419-4C45-8A98-6930ED07D185}" presName="textA" presStyleLbl="revTx" presStyleIdx="0" presStyleCnt="1">
        <dgm:presLayoutVars>
          <dgm:bulletEnabled val="1"/>
        </dgm:presLayoutVars>
      </dgm:prSet>
      <dgm:spPr/>
      <dgm:t>
        <a:bodyPr/>
        <a:lstStyle/>
        <a:p>
          <a:endParaRPr lang="hr-HR"/>
        </a:p>
      </dgm:t>
    </dgm:pt>
    <dgm:pt modelId="{85813498-97FE-4482-8D4A-86531EE9A20F}" type="pres">
      <dgm:prSet presAssocID="{7ACB2797-8419-4C45-8A98-6930ED07D185}" presName="circleA" presStyleLbl="node1" presStyleIdx="0" presStyleCnt="1"/>
      <dgm:spPr/>
    </dgm:pt>
    <dgm:pt modelId="{4883BF71-ADA3-401F-9306-3FC6AF476A11}" type="pres">
      <dgm:prSet presAssocID="{7ACB2797-8419-4C45-8A98-6930ED07D185}" presName="spaceA" presStyleCnt="0"/>
      <dgm:spPr/>
    </dgm:pt>
  </dgm:ptLst>
  <dgm:cxnLst>
    <dgm:cxn modelId="{C1C5100E-61AB-4CEB-8687-0A5A58A902B9}" type="presOf" srcId="{7ACB2797-8419-4C45-8A98-6930ED07D185}" destId="{ACA27DE3-2850-42F5-9270-2415E96CD8EB}" srcOrd="0" destOrd="0" presId="urn:microsoft.com/office/officeart/2005/8/layout/hProcess11"/>
    <dgm:cxn modelId="{27FDC728-3E8A-42E6-BAB4-709B43F262A5}" srcId="{FEDE6DBF-BF00-4B02-8F69-705761887889}" destId="{7ACB2797-8419-4C45-8A98-6930ED07D185}" srcOrd="0" destOrd="0" parTransId="{85B1DFEA-E595-407C-BCCF-1A735A4D5E27}" sibTransId="{44290416-8FB9-49D6-B698-22F7C453016C}"/>
    <dgm:cxn modelId="{DC045F4C-24E0-4CCB-9AD2-F63A3547F343}" type="presOf" srcId="{FEDE6DBF-BF00-4B02-8F69-705761887889}" destId="{2F6339D5-B4C8-417D-B98E-4AFDC63CB9E9}" srcOrd="0" destOrd="0" presId="urn:microsoft.com/office/officeart/2005/8/layout/hProcess11"/>
    <dgm:cxn modelId="{3B2735A6-12CE-4A0D-9F4B-786D394379F0}" type="presParOf" srcId="{2F6339D5-B4C8-417D-B98E-4AFDC63CB9E9}" destId="{3941C684-6F7B-40D3-9F30-4A985988A627}" srcOrd="0" destOrd="0" presId="urn:microsoft.com/office/officeart/2005/8/layout/hProcess11"/>
    <dgm:cxn modelId="{5972BA63-F8DE-4B63-9108-CAEED8179D16}" type="presParOf" srcId="{2F6339D5-B4C8-417D-B98E-4AFDC63CB9E9}" destId="{D145587B-8933-431B-8752-3AA52F0B8E77}" srcOrd="1" destOrd="0" presId="urn:microsoft.com/office/officeart/2005/8/layout/hProcess11"/>
    <dgm:cxn modelId="{8B3B7BE6-D9DD-48A3-BC52-4AE15AD1F4E1}" type="presParOf" srcId="{D145587B-8933-431B-8752-3AA52F0B8E77}" destId="{66B9C88F-343B-4FB5-8035-FE41BE6A45C2}" srcOrd="0" destOrd="0" presId="urn:microsoft.com/office/officeart/2005/8/layout/hProcess11"/>
    <dgm:cxn modelId="{909D4598-FA71-404C-A988-5A1836869BDD}" type="presParOf" srcId="{66B9C88F-343B-4FB5-8035-FE41BE6A45C2}" destId="{ACA27DE3-2850-42F5-9270-2415E96CD8EB}" srcOrd="0" destOrd="0" presId="urn:microsoft.com/office/officeart/2005/8/layout/hProcess11"/>
    <dgm:cxn modelId="{20185D23-E3A0-4231-8B62-4036A0BCCCFF}" type="presParOf" srcId="{66B9C88F-343B-4FB5-8035-FE41BE6A45C2}" destId="{85813498-97FE-4482-8D4A-86531EE9A20F}" srcOrd="1" destOrd="0" presId="urn:microsoft.com/office/officeart/2005/8/layout/hProcess11"/>
    <dgm:cxn modelId="{906B0582-1727-426E-9AA4-4B88AD3256A1}" type="presParOf" srcId="{66B9C88F-343B-4FB5-8035-FE41BE6A45C2}" destId="{4883BF71-ADA3-401F-9306-3FC6AF476A11}"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DED5DB-431F-4B35-A976-C28DC8E204AE}" type="doc">
      <dgm:prSet loTypeId="urn:microsoft.com/office/officeart/2005/8/layout/vList2" loCatId="list" qsTypeId="urn:microsoft.com/office/officeart/2005/8/quickstyle/simple1" qsCatId="simple" csTypeId="urn:microsoft.com/office/officeart/2005/8/colors/accent6_5" csCatId="accent6"/>
      <dgm:spPr/>
      <dgm:t>
        <a:bodyPr/>
        <a:lstStyle/>
        <a:p>
          <a:endParaRPr lang="hr-HR"/>
        </a:p>
      </dgm:t>
    </dgm:pt>
    <dgm:pt modelId="{2198949E-22A3-4DB6-8425-B1536401AC09}">
      <dgm:prSet/>
      <dgm:spPr/>
      <dgm:t>
        <a:bodyPr/>
        <a:lstStyle/>
        <a:p>
          <a:r>
            <a:rPr lang="hr-HR"/>
            <a:t>19.786 kW OIE</a:t>
          </a:r>
        </a:p>
      </dgm:t>
    </dgm:pt>
    <dgm:pt modelId="{575B4937-696F-49E6-A4DE-6B5C518D5ABF}" type="parTrans" cxnId="{62AF3D99-A666-486A-B440-7ACFC287008F}">
      <dgm:prSet/>
      <dgm:spPr/>
      <dgm:t>
        <a:bodyPr/>
        <a:lstStyle/>
        <a:p>
          <a:endParaRPr lang="hr-HR"/>
        </a:p>
      </dgm:t>
    </dgm:pt>
    <dgm:pt modelId="{031870A1-E569-4577-BE36-8D0A3C3E1DE9}" type="sibTrans" cxnId="{62AF3D99-A666-486A-B440-7ACFC287008F}">
      <dgm:prSet/>
      <dgm:spPr/>
      <dgm:t>
        <a:bodyPr/>
        <a:lstStyle/>
        <a:p>
          <a:endParaRPr lang="hr-HR"/>
        </a:p>
      </dgm:t>
    </dgm:pt>
    <dgm:pt modelId="{44066EAF-E3B5-41BC-A482-5EAB23947257}" type="pres">
      <dgm:prSet presAssocID="{76DED5DB-431F-4B35-A976-C28DC8E204AE}" presName="linear" presStyleCnt="0">
        <dgm:presLayoutVars>
          <dgm:animLvl val="lvl"/>
          <dgm:resizeHandles val="exact"/>
        </dgm:presLayoutVars>
      </dgm:prSet>
      <dgm:spPr/>
      <dgm:t>
        <a:bodyPr/>
        <a:lstStyle/>
        <a:p>
          <a:endParaRPr lang="hr-HR"/>
        </a:p>
      </dgm:t>
    </dgm:pt>
    <dgm:pt modelId="{FC774CB3-B329-4EFC-A17E-0F222695FA4D}" type="pres">
      <dgm:prSet presAssocID="{2198949E-22A3-4DB6-8425-B1536401AC09}" presName="parentText" presStyleLbl="node1" presStyleIdx="0" presStyleCnt="1" custLinFactNeighborX="17171" custLinFactNeighborY="33471">
        <dgm:presLayoutVars>
          <dgm:chMax val="0"/>
          <dgm:bulletEnabled val="1"/>
        </dgm:presLayoutVars>
      </dgm:prSet>
      <dgm:spPr/>
      <dgm:t>
        <a:bodyPr/>
        <a:lstStyle/>
        <a:p>
          <a:endParaRPr lang="hr-HR"/>
        </a:p>
      </dgm:t>
    </dgm:pt>
  </dgm:ptLst>
  <dgm:cxnLst>
    <dgm:cxn modelId="{257DD49B-460C-427D-997A-0378DA8BEBD7}" type="presOf" srcId="{76DED5DB-431F-4B35-A976-C28DC8E204AE}" destId="{44066EAF-E3B5-41BC-A482-5EAB23947257}" srcOrd="0" destOrd="0" presId="urn:microsoft.com/office/officeart/2005/8/layout/vList2"/>
    <dgm:cxn modelId="{7917707B-9FCF-44F8-B72A-C9351A0D85BA}" type="presOf" srcId="{2198949E-22A3-4DB6-8425-B1536401AC09}" destId="{FC774CB3-B329-4EFC-A17E-0F222695FA4D}" srcOrd="0" destOrd="0" presId="urn:microsoft.com/office/officeart/2005/8/layout/vList2"/>
    <dgm:cxn modelId="{62AF3D99-A666-486A-B440-7ACFC287008F}" srcId="{76DED5DB-431F-4B35-A976-C28DC8E204AE}" destId="{2198949E-22A3-4DB6-8425-B1536401AC09}" srcOrd="0" destOrd="0" parTransId="{575B4937-696F-49E6-A4DE-6B5C518D5ABF}" sibTransId="{031870A1-E569-4577-BE36-8D0A3C3E1DE9}"/>
    <dgm:cxn modelId="{93EA7B4E-F3CB-42A0-A908-1C6B26BCA1A4}" type="presParOf" srcId="{44066EAF-E3B5-41BC-A482-5EAB23947257}" destId="{FC774CB3-B329-4EFC-A17E-0F222695FA4D}"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320A2-9779-4F7B-89C3-24FAC3A0A476}" type="doc">
      <dgm:prSet loTypeId="urn:microsoft.com/office/officeart/2005/8/layout/vList2" loCatId="list" qsTypeId="urn:microsoft.com/office/officeart/2005/8/quickstyle/simple1" qsCatId="simple" csTypeId="urn:microsoft.com/office/officeart/2005/8/colors/accent6_5" csCatId="accent6"/>
      <dgm:spPr/>
      <dgm:t>
        <a:bodyPr/>
        <a:lstStyle/>
        <a:p>
          <a:endParaRPr lang="hr-HR"/>
        </a:p>
      </dgm:t>
    </dgm:pt>
    <dgm:pt modelId="{400533D9-4CFD-45B0-9733-848DCC9FCD54}">
      <dgm:prSet/>
      <dgm:spPr/>
      <dgm:t>
        <a:bodyPr/>
        <a:lstStyle/>
        <a:p>
          <a:r>
            <a:rPr lang="hr-HR"/>
            <a:t>Razminirano 6.129 ha poljoprivrednog zemljišta</a:t>
          </a:r>
        </a:p>
      </dgm:t>
    </dgm:pt>
    <dgm:pt modelId="{ECE32F97-A382-4671-BCA2-B3DA6BB77E15}" type="parTrans" cxnId="{7F37067E-DBF3-44F5-821E-646500B6C9D3}">
      <dgm:prSet/>
      <dgm:spPr/>
      <dgm:t>
        <a:bodyPr/>
        <a:lstStyle/>
        <a:p>
          <a:endParaRPr lang="hr-HR"/>
        </a:p>
      </dgm:t>
    </dgm:pt>
    <dgm:pt modelId="{1843041B-1C2F-4337-9567-F409AC7A2EE9}" type="sibTrans" cxnId="{7F37067E-DBF3-44F5-821E-646500B6C9D3}">
      <dgm:prSet/>
      <dgm:spPr/>
      <dgm:t>
        <a:bodyPr/>
        <a:lstStyle/>
        <a:p>
          <a:endParaRPr lang="hr-HR"/>
        </a:p>
      </dgm:t>
    </dgm:pt>
    <dgm:pt modelId="{98CB48C1-C9D5-46AB-8F34-9C0D43B0FC07}" type="pres">
      <dgm:prSet presAssocID="{C04320A2-9779-4F7B-89C3-24FAC3A0A476}" presName="linear" presStyleCnt="0">
        <dgm:presLayoutVars>
          <dgm:animLvl val="lvl"/>
          <dgm:resizeHandles val="exact"/>
        </dgm:presLayoutVars>
      </dgm:prSet>
      <dgm:spPr/>
      <dgm:t>
        <a:bodyPr/>
        <a:lstStyle/>
        <a:p>
          <a:endParaRPr lang="hr-HR"/>
        </a:p>
      </dgm:t>
    </dgm:pt>
    <dgm:pt modelId="{5A389ADF-3546-420F-906A-E48C1A6C8874}" type="pres">
      <dgm:prSet presAssocID="{400533D9-4CFD-45B0-9733-848DCC9FCD54}" presName="parentText" presStyleLbl="node1" presStyleIdx="0" presStyleCnt="1" custLinFactNeighborY="13188">
        <dgm:presLayoutVars>
          <dgm:chMax val="0"/>
          <dgm:bulletEnabled val="1"/>
        </dgm:presLayoutVars>
      </dgm:prSet>
      <dgm:spPr/>
      <dgm:t>
        <a:bodyPr/>
        <a:lstStyle/>
        <a:p>
          <a:endParaRPr lang="hr-HR"/>
        </a:p>
      </dgm:t>
    </dgm:pt>
  </dgm:ptLst>
  <dgm:cxnLst>
    <dgm:cxn modelId="{68B545A8-9B8D-4EDF-A4F2-3828030E19D7}" type="presOf" srcId="{400533D9-4CFD-45B0-9733-848DCC9FCD54}" destId="{5A389ADF-3546-420F-906A-E48C1A6C8874}" srcOrd="0" destOrd="0" presId="urn:microsoft.com/office/officeart/2005/8/layout/vList2"/>
    <dgm:cxn modelId="{7F37067E-DBF3-44F5-821E-646500B6C9D3}" srcId="{C04320A2-9779-4F7B-89C3-24FAC3A0A476}" destId="{400533D9-4CFD-45B0-9733-848DCC9FCD54}" srcOrd="0" destOrd="0" parTransId="{ECE32F97-A382-4671-BCA2-B3DA6BB77E15}" sibTransId="{1843041B-1C2F-4337-9567-F409AC7A2EE9}"/>
    <dgm:cxn modelId="{10F8C6E0-3BBA-4EF6-84D5-B47BC9C6A27D}" type="presOf" srcId="{C04320A2-9779-4F7B-89C3-24FAC3A0A476}" destId="{98CB48C1-C9D5-46AB-8F34-9C0D43B0FC07}" srcOrd="0" destOrd="0" presId="urn:microsoft.com/office/officeart/2005/8/layout/vList2"/>
    <dgm:cxn modelId="{92AC981C-4422-47B6-9E21-18CB0AC1C7BD}" type="presParOf" srcId="{98CB48C1-C9D5-46AB-8F34-9C0D43B0FC07}" destId="{5A389ADF-3546-420F-906A-E48C1A6C8874}"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C1B041-189B-4C70-B7C4-163A3F9D95D7}" type="doc">
      <dgm:prSet loTypeId="urn:microsoft.com/office/officeart/2005/8/layout/vList2" loCatId="list" qsTypeId="urn:microsoft.com/office/officeart/2005/8/quickstyle/simple1" qsCatId="simple" csTypeId="urn:microsoft.com/office/officeart/2005/8/colors/accent6_5" csCatId="accent6"/>
      <dgm:spPr/>
      <dgm:t>
        <a:bodyPr/>
        <a:lstStyle/>
        <a:p>
          <a:endParaRPr lang="hr-HR"/>
        </a:p>
      </dgm:t>
    </dgm:pt>
    <dgm:pt modelId="{EE466FB9-3581-4BFC-BECA-14E9C99652CC}">
      <dgm:prSet/>
      <dgm:spPr/>
      <dgm:t>
        <a:bodyPr/>
        <a:lstStyle/>
        <a:p>
          <a:r>
            <a:rPr lang="hr-HR"/>
            <a:t>Povećanje korištenja energije iz OIE u sektoru poljoprivrede</a:t>
          </a:r>
        </a:p>
      </dgm:t>
    </dgm:pt>
    <dgm:pt modelId="{BECE94FC-E6B8-4940-9382-19AD424AB09B}" type="parTrans" cxnId="{5F8331F7-574D-4DB6-B229-F37A3D53BFC5}">
      <dgm:prSet/>
      <dgm:spPr/>
      <dgm:t>
        <a:bodyPr/>
        <a:lstStyle/>
        <a:p>
          <a:endParaRPr lang="hr-HR"/>
        </a:p>
      </dgm:t>
    </dgm:pt>
    <dgm:pt modelId="{732F35EB-9324-4BAC-91BA-CEB88B0178FF}" type="sibTrans" cxnId="{5F8331F7-574D-4DB6-B229-F37A3D53BFC5}">
      <dgm:prSet/>
      <dgm:spPr/>
      <dgm:t>
        <a:bodyPr/>
        <a:lstStyle/>
        <a:p>
          <a:endParaRPr lang="hr-HR"/>
        </a:p>
      </dgm:t>
    </dgm:pt>
    <dgm:pt modelId="{16D3E1A4-EEA3-4CDA-882E-BF73760D0DFC}" type="pres">
      <dgm:prSet presAssocID="{98C1B041-189B-4C70-B7C4-163A3F9D95D7}" presName="linear" presStyleCnt="0">
        <dgm:presLayoutVars>
          <dgm:animLvl val="lvl"/>
          <dgm:resizeHandles val="exact"/>
        </dgm:presLayoutVars>
      </dgm:prSet>
      <dgm:spPr/>
      <dgm:t>
        <a:bodyPr/>
        <a:lstStyle/>
        <a:p>
          <a:endParaRPr lang="hr-HR"/>
        </a:p>
      </dgm:t>
    </dgm:pt>
    <dgm:pt modelId="{73959B9C-F522-446D-B0D7-61AD25327CAE}" type="pres">
      <dgm:prSet presAssocID="{EE466FB9-3581-4BFC-BECA-14E9C99652CC}" presName="parentText" presStyleLbl="node1" presStyleIdx="0" presStyleCnt="1" custLinFactNeighborX="5914" custLinFactNeighborY="-4223">
        <dgm:presLayoutVars>
          <dgm:chMax val="0"/>
          <dgm:bulletEnabled val="1"/>
        </dgm:presLayoutVars>
      </dgm:prSet>
      <dgm:spPr/>
      <dgm:t>
        <a:bodyPr/>
        <a:lstStyle/>
        <a:p>
          <a:endParaRPr lang="hr-HR"/>
        </a:p>
      </dgm:t>
    </dgm:pt>
  </dgm:ptLst>
  <dgm:cxnLst>
    <dgm:cxn modelId="{5F8331F7-574D-4DB6-B229-F37A3D53BFC5}" srcId="{98C1B041-189B-4C70-B7C4-163A3F9D95D7}" destId="{EE466FB9-3581-4BFC-BECA-14E9C99652CC}" srcOrd="0" destOrd="0" parTransId="{BECE94FC-E6B8-4940-9382-19AD424AB09B}" sibTransId="{732F35EB-9324-4BAC-91BA-CEB88B0178FF}"/>
    <dgm:cxn modelId="{5652EF72-63DD-4A46-8E80-C96604B6DEB5}" type="presOf" srcId="{EE466FB9-3581-4BFC-BECA-14E9C99652CC}" destId="{73959B9C-F522-446D-B0D7-61AD25327CAE}" srcOrd="0" destOrd="0" presId="urn:microsoft.com/office/officeart/2005/8/layout/vList2"/>
    <dgm:cxn modelId="{73117248-1C77-4E7A-B626-AD420B45A182}" type="presOf" srcId="{98C1B041-189B-4C70-B7C4-163A3F9D95D7}" destId="{16D3E1A4-EEA3-4CDA-882E-BF73760D0DFC}" srcOrd="0" destOrd="0" presId="urn:microsoft.com/office/officeart/2005/8/layout/vList2"/>
    <dgm:cxn modelId="{4330DC00-7520-4C27-B71E-DA81DF671192}" type="presParOf" srcId="{16D3E1A4-EEA3-4CDA-882E-BF73760D0DFC}" destId="{73959B9C-F522-446D-B0D7-61AD25327CAE}" srcOrd="0" destOrd="0" presId="urn:microsoft.com/office/officeart/2005/8/layout/vList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252477-E99F-41F5-85D1-63477938A6EB}" type="doc">
      <dgm:prSet loTypeId="urn:microsoft.com/office/officeart/2005/8/layout/target3" loCatId="relationship" qsTypeId="urn:microsoft.com/office/officeart/2005/8/quickstyle/simple1" qsCatId="simple" csTypeId="urn:microsoft.com/office/officeart/2005/8/colors/accent6_5" csCatId="accent6"/>
      <dgm:spPr/>
      <dgm:t>
        <a:bodyPr/>
        <a:lstStyle/>
        <a:p>
          <a:endParaRPr lang="hr-HR"/>
        </a:p>
      </dgm:t>
    </dgm:pt>
    <dgm:pt modelId="{CF7DD1DE-6B9F-4094-B783-ACFAFAABBC92}">
      <dgm:prSet/>
      <dgm:spPr/>
      <dgm:t>
        <a:bodyPr/>
        <a:lstStyle/>
        <a:p>
          <a:r>
            <a:rPr lang="hr-HR" dirty="0"/>
            <a:t>Kroz projekte izgradnja ili rekonstrukcije dječjih vrtića osigurat će se  smještaj za </a:t>
          </a:r>
          <a:r>
            <a:rPr lang="hr-HR" b="1" dirty="0"/>
            <a:t>13.359 djece</a:t>
          </a:r>
          <a:endParaRPr lang="hr-HR" dirty="0"/>
        </a:p>
      </dgm:t>
    </dgm:pt>
    <dgm:pt modelId="{E46E50AD-D9C5-45C4-AD99-63FB1394D687}" type="parTrans" cxnId="{7E3749F2-5092-4691-8F7D-045276B2E33E}">
      <dgm:prSet/>
      <dgm:spPr/>
      <dgm:t>
        <a:bodyPr/>
        <a:lstStyle/>
        <a:p>
          <a:endParaRPr lang="hr-HR"/>
        </a:p>
      </dgm:t>
    </dgm:pt>
    <dgm:pt modelId="{77AA72A7-F669-4F88-AAA2-038AB7A02B34}" type="sibTrans" cxnId="{7E3749F2-5092-4691-8F7D-045276B2E33E}">
      <dgm:prSet/>
      <dgm:spPr/>
      <dgm:t>
        <a:bodyPr/>
        <a:lstStyle/>
        <a:p>
          <a:endParaRPr lang="hr-HR"/>
        </a:p>
      </dgm:t>
    </dgm:pt>
    <dgm:pt modelId="{B30AB822-1009-4E98-A999-C0DFB0B7C3CB}" type="pres">
      <dgm:prSet presAssocID="{42252477-E99F-41F5-85D1-63477938A6EB}" presName="Name0" presStyleCnt="0">
        <dgm:presLayoutVars>
          <dgm:chMax val="7"/>
          <dgm:dir/>
          <dgm:animLvl val="lvl"/>
          <dgm:resizeHandles val="exact"/>
        </dgm:presLayoutVars>
      </dgm:prSet>
      <dgm:spPr/>
      <dgm:t>
        <a:bodyPr/>
        <a:lstStyle/>
        <a:p>
          <a:endParaRPr lang="hr-HR"/>
        </a:p>
      </dgm:t>
    </dgm:pt>
    <dgm:pt modelId="{22930C58-8A6E-4AC7-85C5-555FC89B0A08}" type="pres">
      <dgm:prSet presAssocID="{CF7DD1DE-6B9F-4094-B783-ACFAFAABBC92}" presName="circle1" presStyleLbl="node1" presStyleIdx="0" presStyleCnt="1"/>
      <dgm:spPr/>
    </dgm:pt>
    <dgm:pt modelId="{38CEE4FE-D205-4F25-88E3-2AB16F46709A}" type="pres">
      <dgm:prSet presAssocID="{CF7DD1DE-6B9F-4094-B783-ACFAFAABBC92}" presName="space" presStyleCnt="0"/>
      <dgm:spPr/>
    </dgm:pt>
    <dgm:pt modelId="{93AAE04A-7FA8-4B1D-A536-70712889EB17}" type="pres">
      <dgm:prSet presAssocID="{CF7DD1DE-6B9F-4094-B783-ACFAFAABBC92}" presName="rect1" presStyleLbl="alignAcc1" presStyleIdx="0" presStyleCnt="1"/>
      <dgm:spPr/>
      <dgm:t>
        <a:bodyPr/>
        <a:lstStyle/>
        <a:p>
          <a:endParaRPr lang="hr-HR"/>
        </a:p>
      </dgm:t>
    </dgm:pt>
    <dgm:pt modelId="{E568326F-7010-482E-9E4F-482ABE3F15AB}" type="pres">
      <dgm:prSet presAssocID="{CF7DD1DE-6B9F-4094-B783-ACFAFAABBC92}" presName="rect1ParTxNoCh" presStyleLbl="alignAcc1" presStyleIdx="0" presStyleCnt="1">
        <dgm:presLayoutVars>
          <dgm:chMax val="1"/>
          <dgm:bulletEnabled val="1"/>
        </dgm:presLayoutVars>
      </dgm:prSet>
      <dgm:spPr/>
      <dgm:t>
        <a:bodyPr/>
        <a:lstStyle/>
        <a:p>
          <a:endParaRPr lang="hr-HR"/>
        </a:p>
      </dgm:t>
    </dgm:pt>
  </dgm:ptLst>
  <dgm:cxnLst>
    <dgm:cxn modelId="{2545A074-8A1C-45B9-8783-760F31FDAB7B}" type="presOf" srcId="{CF7DD1DE-6B9F-4094-B783-ACFAFAABBC92}" destId="{E568326F-7010-482E-9E4F-482ABE3F15AB}" srcOrd="1" destOrd="0" presId="urn:microsoft.com/office/officeart/2005/8/layout/target3"/>
    <dgm:cxn modelId="{7E3749F2-5092-4691-8F7D-045276B2E33E}" srcId="{42252477-E99F-41F5-85D1-63477938A6EB}" destId="{CF7DD1DE-6B9F-4094-B783-ACFAFAABBC92}" srcOrd="0" destOrd="0" parTransId="{E46E50AD-D9C5-45C4-AD99-63FB1394D687}" sibTransId="{77AA72A7-F669-4F88-AAA2-038AB7A02B34}"/>
    <dgm:cxn modelId="{14BAEBD8-584D-4582-B790-1AD2F916B067}" type="presOf" srcId="{CF7DD1DE-6B9F-4094-B783-ACFAFAABBC92}" destId="{93AAE04A-7FA8-4B1D-A536-70712889EB17}" srcOrd="0" destOrd="0" presId="urn:microsoft.com/office/officeart/2005/8/layout/target3"/>
    <dgm:cxn modelId="{B5D9A31A-B61E-48EB-8D68-8A9C236573A1}" type="presOf" srcId="{42252477-E99F-41F5-85D1-63477938A6EB}" destId="{B30AB822-1009-4E98-A999-C0DFB0B7C3CB}" srcOrd="0" destOrd="0" presId="urn:microsoft.com/office/officeart/2005/8/layout/target3"/>
    <dgm:cxn modelId="{255F0A2C-9186-4167-9E6C-4EE7F93C6F05}" type="presParOf" srcId="{B30AB822-1009-4E98-A999-C0DFB0B7C3CB}" destId="{22930C58-8A6E-4AC7-85C5-555FC89B0A08}" srcOrd="0" destOrd="0" presId="urn:microsoft.com/office/officeart/2005/8/layout/target3"/>
    <dgm:cxn modelId="{FA3CB95B-21EA-4314-AF6C-84FF12F71830}" type="presParOf" srcId="{B30AB822-1009-4E98-A999-C0DFB0B7C3CB}" destId="{38CEE4FE-D205-4F25-88E3-2AB16F46709A}" srcOrd="1" destOrd="0" presId="urn:microsoft.com/office/officeart/2005/8/layout/target3"/>
    <dgm:cxn modelId="{EA77FB17-6EA8-4BA5-9114-E90846F55715}" type="presParOf" srcId="{B30AB822-1009-4E98-A999-C0DFB0B7C3CB}" destId="{93AAE04A-7FA8-4B1D-A536-70712889EB17}" srcOrd="2" destOrd="0" presId="urn:microsoft.com/office/officeart/2005/8/layout/target3"/>
    <dgm:cxn modelId="{A05F3972-46C7-482A-BC55-D5970B754E31}" type="presParOf" srcId="{B30AB822-1009-4E98-A999-C0DFB0B7C3CB}" destId="{E568326F-7010-482E-9E4F-482ABE3F15AB}" srcOrd="3" destOrd="0" presId="urn:microsoft.com/office/officeart/2005/8/layout/target3"/>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06E990-C856-44E2-A67A-386EF5D2F155}" type="doc">
      <dgm:prSet loTypeId="urn:microsoft.com/office/officeart/2005/8/layout/vList2" loCatId="list" qsTypeId="urn:microsoft.com/office/officeart/2005/8/quickstyle/simple1" qsCatId="simple" csTypeId="urn:microsoft.com/office/officeart/2005/8/colors/accent6_5" csCatId="accent6"/>
      <dgm:spPr/>
      <dgm:t>
        <a:bodyPr/>
        <a:lstStyle/>
        <a:p>
          <a:endParaRPr lang="hr-HR"/>
        </a:p>
      </dgm:t>
    </dgm:pt>
    <dgm:pt modelId="{8377ACA9-F987-48F9-93FE-B50C7CFE8180}">
      <dgm:prSet/>
      <dgm:spPr/>
      <dgm:t>
        <a:bodyPr/>
        <a:lstStyle/>
        <a:p>
          <a:r>
            <a:rPr lang="hr-HR"/>
            <a:t>1.755 ha šumskog zemljišta pod konverzijom degradiranih šumskih sastojina i šumskih kultura</a:t>
          </a:r>
        </a:p>
      </dgm:t>
    </dgm:pt>
    <dgm:pt modelId="{514114E2-A61D-476C-BC57-B55C34B7CBFA}" type="parTrans" cxnId="{37CD7097-40EE-44C8-A2B7-EA330DE5EEDA}">
      <dgm:prSet/>
      <dgm:spPr/>
      <dgm:t>
        <a:bodyPr/>
        <a:lstStyle/>
        <a:p>
          <a:endParaRPr lang="hr-HR"/>
        </a:p>
      </dgm:t>
    </dgm:pt>
    <dgm:pt modelId="{5A2AA55F-3B11-4BCC-910B-0D34E07DC413}" type="sibTrans" cxnId="{37CD7097-40EE-44C8-A2B7-EA330DE5EEDA}">
      <dgm:prSet/>
      <dgm:spPr/>
      <dgm:t>
        <a:bodyPr/>
        <a:lstStyle/>
        <a:p>
          <a:endParaRPr lang="hr-HR"/>
        </a:p>
      </dgm:t>
    </dgm:pt>
    <dgm:pt modelId="{57175A02-F779-4C79-914E-7DDB0084516F}" type="pres">
      <dgm:prSet presAssocID="{BE06E990-C856-44E2-A67A-386EF5D2F155}" presName="linear" presStyleCnt="0">
        <dgm:presLayoutVars>
          <dgm:animLvl val="lvl"/>
          <dgm:resizeHandles val="exact"/>
        </dgm:presLayoutVars>
      </dgm:prSet>
      <dgm:spPr/>
      <dgm:t>
        <a:bodyPr/>
        <a:lstStyle/>
        <a:p>
          <a:endParaRPr lang="hr-HR"/>
        </a:p>
      </dgm:t>
    </dgm:pt>
    <dgm:pt modelId="{BB81ED64-AD70-495D-B028-C8B1146F65AD}" type="pres">
      <dgm:prSet presAssocID="{8377ACA9-F987-48F9-93FE-B50C7CFE8180}" presName="parentText" presStyleLbl="node1" presStyleIdx="0" presStyleCnt="1" custLinFactNeighborX="4156" custLinFactNeighborY="-1339">
        <dgm:presLayoutVars>
          <dgm:chMax val="0"/>
          <dgm:bulletEnabled val="1"/>
        </dgm:presLayoutVars>
      </dgm:prSet>
      <dgm:spPr/>
      <dgm:t>
        <a:bodyPr/>
        <a:lstStyle/>
        <a:p>
          <a:endParaRPr lang="hr-HR"/>
        </a:p>
      </dgm:t>
    </dgm:pt>
  </dgm:ptLst>
  <dgm:cxnLst>
    <dgm:cxn modelId="{37CD7097-40EE-44C8-A2B7-EA330DE5EEDA}" srcId="{BE06E990-C856-44E2-A67A-386EF5D2F155}" destId="{8377ACA9-F987-48F9-93FE-B50C7CFE8180}" srcOrd="0" destOrd="0" parTransId="{514114E2-A61D-476C-BC57-B55C34B7CBFA}" sibTransId="{5A2AA55F-3B11-4BCC-910B-0D34E07DC413}"/>
    <dgm:cxn modelId="{4C0EBFC5-A897-4AC7-820F-FE8B1704EA1C}" type="presOf" srcId="{BE06E990-C856-44E2-A67A-386EF5D2F155}" destId="{57175A02-F779-4C79-914E-7DDB0084516F}" srcOrd="0" destOrd="0" presId="urn:microsoft.com/office/officeart/2005/8/layout/vList2"/>
    <dgm:cxn modelId="{83073A2E-0ABD-4251-9A76-20A57A2DC9D1}" type="presOf" srcId="{8377ACA9-F987-48F9-93FE-B50C7CFE8180}" destId="{BB81ED64-AD70-495D-B028-C8B1146F65AD}" srcOrd="0" destOrd="0" presId="urn:microsoft.com/office/officeart/2005/8/layout/vList2"/>
    <dgm:cxn modelId="{235616BB-0D83-410E-B9E5-D6E8F7EC8968}" type="presParOf" srcId="{57175A02-F779-4C79-914E-7DDB0084516F}" destId="{BB81ED64-AD70-495D-B028-C8B1146F65AD}"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1810EC-22D7-400F-97F7-F1D8DC2C05B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hr-HR"/>
        </a:p>
      </dgm:t>
    </dgm:pt>
    <dgm:pt modelId="{1A00C276-FF57-41D0-9C5F-7EA087941537}">
      <dgm:prSet/>
      <dgm:spPr/>
      <dgm:t>
        <a:bodyPr/>
        <a:lstStyle/>
        <a:p>
          <a:r>
            <a:rPr lang="hr-HR"/>
            <a:t>Izgradnja ili rekonstrukcija 456,7 km sustava za dovod vode i odvodnju kroz 125 projekata</a:t>
          </a:r>
        </a:p>
      </dgm:t>
    </dgm:pt>
    <dgm:pt modelId="{E101D43F-C933-421D-B49B-E68D09C202B6}" type="parTrans" cxnId="{5C18E56C-2E57-45CA-ADE0-E2A17A860A4D}">
      <dgm:prSet/>
      <dgm:spPr/>
      <dgm:t>
        <a:bodyPr/>
        <a:lstStyle/>
        <a:p>
          <a:endParaRPr lang="hr-HR"/>
        </a:p>
      </dgm:t>
    </dgm:pt>
    <dgm:pt modelId="{99A6A0A4-E583-4E1A-9C44-24181F2F36D3}" type="sibTrans" cxnId="{5C18E56C-2E57-45CA-ADE0-E2A17A860A4D}">
      <dgm:prSet/>
      <dgm:spPr/>
      <dgm:t>
        <a:bodyPr/>
        <a:lstStyle/>
        <a:p>
          <a:endParaRPr lang="hr-HR"/>
        </a:p>
      </dgm:t>
    </dgm:pt>
    <dgm:pt modelId="{659401FD-2671-4D52-8923-0B907C01200F}" type="pres">
      <dgm:prSet presAssocID="{AE1810EC-22D7-400F-97F7-F1D8DC2C05BA}" presName="linear" presStyleCnt="0">
        <dgm:presLayoutVars>
          <dgm:animLvl val="lvl"/>
          <dgm:resizeHandles val="exact"/>
        </dgm:presLayoutVars>
      </dgm:prSet>
      <dgm:spPr/>
      <dgm:t>
        <a:bodyPr/>
        <a:lstStyle/>
        <a:p>
          <a:endParaRPr lang="hr-HR"/>
        </a:p>
      </dgm:t>
    </dgm:pt>
    <dgm:pt modelId="{C9F5D77F-BA9E-43B4-8C1B-2300017C8CD9}" type="pres">
      <dgm:prSet presAssocID="{1A00C276-FF57-41D0-9C5F-7EA087941537}" presName="parentText" presStyleLbl="node1" presStyleIdx="0" presStyleCnt="1" custLinFactNeighborX="-5111" custLinFactNeighborY="-45793">
        <dgm:presLayoutVars>
          <dgm:chMax val="0"/>
          <dgm:bulletEnabled val="1"/>
        </dgm:presLayoutVars>
      </dgm:prSet>
      <dgm:spPr/>
      <dgm:t>
        <a:bodyPr/>
        <a:lstStyle/>
        <a:p>
          <a:endParaRPr lang="hr-HR"/>
        </a:p>
      </dgm:t>
    </dgm:pt>
  </dgm:ptLst>
  <dgm:cxnLst>
    <dgm:cxn modelId="{53521021-17DC-4665-848F-BD3C589DD809}" type="presOf" srcId="{1A00C276-FF57-41D0-9C5F-7EA087941537}" destId="{C9F5D77F-BA9E-43B4-8C1B-2300017C8CD9}" srcOrd="0" destOrd="0" presId="urn:microsoft.com/office/officeart/2005/8/layout/vList2"/>
    <dgm:cxn modelId="{5C18E56C-2E57-45CA-ADE0-E2A17A860A4D}" srcId="{AE1810EC-22D7-400F-97F7-F1D8DC2C05BA}" destId="{1A00C276-FF57-41D0-9C5F-7EA087941537}" srcOrd="0" destOrd="0" parTransId="{E101D43F-C933-421D-B49B-E68D09C202B6}" sibTransId="{99A6A0A4-E583-4E1A-9C44-24181F2F36D3}"/>
    <dgm:cxn modelId="{4CE03C88-8CFB-4018-98BE-85D970E5F90A}" type="presOf" srcId="{AE1810EC-22D7-400F-97F7-F1D8DC2C05BA}" destId="{659401FD-2671-4D52-8923-0B907C01200F}" srcOrd="0" destOrd="0" presId="urn:microsoft.com/office/officeart/2005/8/layout/vList2"/>
    <dgm:cxn modelId="{FDB0219D-38AC-4724-AB26-E2E79FDF0A2C}" type="presParOf" srcId="{659401FD-2671-4D52-8923-0B907C01200F}" destId="{C9F5D77F-BA9E-43B4-8C1B-2300017C8C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84CF17-4BA0-4154-90F5-284043B51C4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hr-HR"/>
        </a:p>
      </dgm:t>
    </dgm:pt>
    <dgm:pt modelId="{6A7DD9BA-27D1-4866-A96E-6892980564ED}">
      <dgm:prSet/>
      <dgm:spPr/>
      <dgm:t>
        <a:bodyPr/>
        <a:lstStyle/>
        <a:p>
          <a:r>
            <a:rPr lang="hr-HR"/>
            <a:t>17 projekata za sustave navodnjavanja koji obuhvaćaju površinu od 6.959,7 ha</a:t>
          </a:r>
        </a:p>
      </dgm:t>
    </dgm:pt>
    <dgm:pt modelId="{6715BDFE-99B8-428D-A93A-71E199E12279}" type="parTrans" cxnId="{42CFBBBE-DE19-41F2-9DBB-9398000A8BDE}">
      <dgm:prSet/>
      <dgm:spPr/>
      <dgm:t>
        <a:bodyPr/>
        <a:lstStyle/>
        <a:p>
          <a:endParaRPr lang="hr-HR"/>
        </a:p>
      </dgm:t>
    </dgm:pt>
    <dgm:pt modelId="{66B3FE25-DF93-415D-8C56-C9E26C227593}" type="sibTrans" cxnId="{42CFBBBE-DE19-41F2-9DBB-9398000A8BDE}">
      <dgm:prSet/>
      <dgm:spPr/>
      <dgm:t>
        <a:bodyPr/>
        <a:lstStyle/>
        <a:p>
          <a:endParaRPr lang="hr-HR"/>
        </a:p>
      </dgm:t>
    </dgm:pt>
    <dgm:pt modelId="{2366DAC8-2FF1-426F-8741-27A418485B8F}" type="pres">
      <dgm:prSet presAssocID="{B784CF17-4BA0-4154-90F5-284043B51C4D}" presName="linear" presStyleCnt="0">
        <dgm:presLayoutVars>
          <dgm:animLvl val="lvl"/>
          <dgm:resizeHandles val="exact"/>
        </dgm:presLayoutVars>
      </dgm:prSet>
      <dgm:spPr/>
      <dgm:t>
        <a:bodyPr/>
        <a:lstStyle/>
        <a:p>
          <a:endParaRPr lang="hr-HR"/>
        </a:p>
      </dgm:t>
    </dgm:pt>
    <dgm:pt modelId="{A305EE04-C9D0-45D4-876C-F7F51E7C9B31}" type="pres">
      <dgm:prSet presAssocID="{6A7DD9BA-27D1-4866-A96E-6892980564ED}" presName="parentText" presStyleLbl="node1" presStyleIdx="0" presStyleCnt="1" custLinFactNeighborX="322" custLinFactNeighborY="8994">
        <dgm:presLayoutVars>
          <dgm:chMax val="0"/>
          <dgm:bulletEnabled val="1"/>
        </dgm:presLayoutVars>
      </dgm:prSet>
      <dgm:spPr/>
      <dgm:t>
        <a:bodyPr/>
        <a:lstStyle/>
        <a:p>
          <a:endParaRPr lang="hr-HR"/>
        </a:p>
      </dgm:t>
    </dgm:pt>
  </dgm:ptLst>
  <dgm:cxnLst>
    <dgm:cxn modelId="{92590224-9536-4970-A0FB-EA0DA5BD5647}" type="presOf" srcId="{6A7DD9BA-27D1-4866-A96E-6892980564ED}" destId="{A305EE04-C9D0-45D4-876C-F7F51E7C9B31}" srcOrd="0" destOrd="0" presId="urn:microsoft.com/office/officeart/2005/8/layout/vList2"/>
    <dgm:cxn modelId="{42CFBBBE-DE19-41F2-9DBB-9398000A8BDE}" srcId="{B784CF17-4BA0-4154-90F5-284043B51C4D}" destId="{6A7DD9BA-27D1-4866-A96E-6892980564ED}" srcOrd="0" destOrd="0" parTransId="{6715BDFE-99B8-428D-A93A-71E199E12279}" sibTransId="{66B3FE25-DF93-415D-8C56-C9E26C227593}"/>
    <dgm:cxn modelId="{EEEC18DD-2630-4E9E-BE2F-DCF8EEBE3CBA}" type="presOf" srcId="{B784CF17-4BA0-4154-90F5-284043B51C4D}" destId="{2366DAC8-2FF1-426F-8741-27A418485B8F}" srcOrd="0" destOrd="0" presId="urn:microsoft.com/office/officeart/2005/8/layout/vList2"/>
    <dgm:cxn modelId="{127406F8-5C48-43E6-9E2D-8EE864636A26}" type="presParOf" srcId="{2366DAC8-2FF1-426F-8741-27A418485B8F}" destId="{A305EE04-C9D0-45D4-876C-F7F51E7C9B3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1B65F-D628-4F50-882B-6E5CEC6C594F}">
      <dsp:nvSpPr>
        <dsp:cNvPr id="0" name=""/>
        <dsp:cNvSpPr/>
      </dsp:nvSpPr>
      <dsp:spPr>
        <a:xfrm>
          <a:off x="0" y="216465"/>
          <a:ext cx="2030734" cy="28861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AFE9A-176A-4EFD-AAC6-D122C62677D5}">
      <dsp:nvSpPr>
        <dsp:cNvPr id="0" name=""/>
        <dsp:cNvSpPr/>
      </dsp:nvSpPr>
      <dsp:spPr>
        <a:xfrm>
          <a:off x="0" y="0"/>
          <a:ext cx="1827660" cy="288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hr-HR" sz="1600" kern="1200">
              <a:latin typeface="Arial" panose="020B0604020202020204" pitchFamily="34" charset="0"/>
              <a:cs typeface="Arial" panose="020B0604020202020204" pitchFamily="34" charset="0"/>
            </a:rPr>
            <a:t>112 km šumske infrastrukture</a:t>
          </a:r>
        </a:p>
      </dsp:txBody>
      <dsp:txXfrm>
        <a:off x="0" y="0"/>
        <a:ext cx="1827660" cy="288619"/>
      </dsp:txXfrm>
    </dsp:sp>
    <dsp:sp modelId="{AE34F6AD-6AF9-4260-A2D5-12899845B5A9}">
      <dsp:nvSpPr>
        <dsp:cNvPr id="0" name=""/>
        <dsp:cNvSpPr/>
      </dsp:nvSpPr>
      <dsp:spPr>
        <a:xfrm>
          <a:off x="877752" y="324697"/>
          <a:ext cx="72154" cy="721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0D20F-74E4-48FC-8374-6C841DA169FE}">
      <dsp:nvSpPr>
        <dsp:cNvPr id="0" name=""/>
        <dsp:cNvSpPr/>
      </dsp:nvSpPr>
      <dsp:spPr>
        <a:xfrm>
          <a:off x="0" y="0"/>
          <a:ext cx="3203876" cy="1044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t-IT" sz="1900" kern="1200" dirty="0" err="1"/>
            <a:t>Očuvano</a:t>
          </a:r>
          <a:r>
            <a:rPr lang="it-IT" sz="1900" kern="1200" dirty="0"/>
            <a:t> 34.945 i </a:t>
          </a:r>
          <a:r>
            <a:rPr lang="it-IT" sz="1900" kern="1200" dirty="0" err="1"/>
            <a:t>planira</a:t>
          </a:r>
          <a:r>
            <a:rPr lang="hr-HR" sz="1900" kern="1200" dirty="0"/>
            <a:t> se</a:t>
          </a:r>
          <a:r>
            <a:rPr lang="it-IT" sz="1900" kern="1200" dirty="0"/>
            <a:t> </a:t>
          </a:r>
          <a:r>
            <a:rPr lang="it-IT" sz="1900" kern="1200" dirty="0" err="1"/>
            <a:t>otvoriti</a:t>
          </a:r>
          <a:r>
            <a:rPr lang="hr-HR" sz="1900" kern="1200" dirty="0"/>
            <a:t> </a:t>
          </a:r>
          <a:r>
            <a:rPr lang="it-IT" sz="1900" kern="1200" dirty="0"/>
            <a:t> 7.300 </a:t>
          </a:r>
          <a:r>
            <a:rPr lang="hr-HR" sz="1900" kern="1200" dirty="0"/>
            <a:t>novih </a:t>
          </a:r>
          <a:r>
            <a:rPr lang="it-IT" sz="1900" kern="1200" dirty="0" err="1"/>
            <a:t>radnih</a:t>
          </a:r>
          <a:r>
            <a:rPr lang="it-IT" sz="1900" kern="1200" dirty="0"/>
            <a:t> </a:t>
          </a:r>
          <a:r>
            <a:rPr lang="it-IT" sz="1900" kern="1200" dirty="0" err="1"/>
            <a:t>mjesta</a:t>
          </a:r>
          <a:endParaRPr lang="hr-HR" sz="1900" kern="1200" dirty="0"/>
        </a:p>
      </dsp:txBody>
      <dsp:txXfrm>
        <a:off x="51003" y="51003"/>
        <a:ext cx="3101870" cy="9428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1A27C-A2E9-48AF-8976-55E4E1CE861C}">
      <dsp:nvSpPr>
        <dsp:cNvPr id="0" name=""/>
        <dsp:cNvSpPr/>
      </dsp:nvSpPr>
      <dsp:spPr>
        <a:xfrm>
          <a:off x="-5429507" y="-831376"/>
          <a:ext cx="6464939" cy="6464939"/>
        </a:xfrm>
        <a:prstGeom prst="blockArc">
          <a:avLst>
            <a:gd name="adj1" fmla="val 18900000"/>
            <a:gd name="adj2" fmla="val 2700000"/>
            <a:gd name="adj3" fmla="val 33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FB9EED-7B88-471D-8C50-5D0582420180}">
      <dsp:nvSpPr>
        <dsp:cNvPr id="0" name=""/>
        <dsp:cNvSpPr/>
      </dsp:nvSpPr>
      <dsp:spPr>
        <a:xfrm>
          <a:off x="542071" y="369192"/>
          <a:ext cx="9906682" cy="7387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397" tIns="55880" rIns="55880" bIns="55880" numCol="1" spcCol="1270" anchor="ctr" anchorCtr="0">
          <a:noAutofit/>
        </a:bodyPr>
        <a:lstStyle/>
        <a:p>
          <a:pPr lvl="0" algn="l" defTabSz="977900">
            <a:lnSpc>
              <a:spcPct val="90000"/>
            </a:lnSpc>
            <a:spcBef>
              <a:spcPct val="0"/>
            </a:spcBef>
            <a:spcAft>
              <a:spcPct val="35000"/>
            </a:spcAft>
          </a:pPr>
          <a:r>
            <a:rPr lang="hr-HR" sz="2200" kern="1200">
              <a:latin typeface="Arial" panose="020B0604020202020204" pitchFamily="34" charset="0"/>
              <a:cs typeface="Arial" panose="020B0604020202020204" pitchFamily="34" charset="0"/>
            </a:rPr>
            <a:t>Izrađeni prvi nacrti SWOT analiza za (9) specifične ciljeve i horizontalni (međusektorski) cilj - </a:t>
          </a:r>
          <a:r>
            <a:rPr lang="hr-HR" sz="2200" kern="1200">
              <a:solidFill>
                <a:schemeClr val="tx1"/>
              </a:solidFill>
              <a:latin typeface="Arial" panose="020B0604020202020204" pitchFamily="34" charset="0"/>
              <a:cs typeface="Arial" panose="020B0604020202020204" pitchFamily="34" charset="0"/>
            </a:rPr>
            <a:t>(2020)</a:t>
          </a:r>
        </a:p>
      </dsp:txBody>
      <dsp:txXfrm>
        <a:off x="542071" y="369192"/>
        <a:ext cx="9906682" cy="738768"/>
      </dsp:txXfrm>
    </dsp:sp>
    <dsp:sp modelId="{74C999FA-9A34-46BE-8170-B46DDE212335}">
      <dsp:nvSpPr>
        <dsp:cNvPr id="0" name=""/>
        <dsp:cNvSpPr/>
      </dsp:nvSpPr>
      <dsp:spPr>
        <a:xfrm>
          <a:off x="80341" y="276846"/>
          <a:ext cx="923460" cy="92346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060DBB-4530-4511-9144-85BE6DDDAB8C}">
      <dsp:nvSpPr>
        <dsp:cNvPr id="0" name=""/>
        <dsp:cNvSpPr/>
      </dsp:nvSpPr>
      <dsp:spPr>
        <a:xfrm>
          <a:off x="965624" y="1477536"/>
          <a:ext cx="9483129" cy="7387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397" tIns="55880" rIns="55880" bIns="55880" numCol="1" spcCol="1270" anchor="ctr" anchorCtr="0">
          <a:noAutofit/>
        </a:bodyPr>
        <a:lstStyle/>
        <a:p>
          <a:pPr lvl="0" algn="l" defTabSz="977900">
            <a:lnSpc>
              <a:spcPct val="90000"/>
            </a:lnSpc>
            <a:spcBef>
              <a:spcPct val="0"/>
            </a:spcBef>
            <a:spcAft>
              <a:spcPct val="35000"/>
            </a:spcAft>
          </a:pPr>
          <a:r>
            <a:rPr lang="hr-HR" sz="2200" kern="1200">
              <a:latin typeface="Arial" panose="020B0604020202020204" pitchFamily="34" charset="0"/>
              <a:cs typeface="Arial" panose="020B0604020202020204" pitchFamily="34" charset="0"/>
            </a:rPr>
            <a:t>Provedene neformalne konzultacije s EK o nacrtima SWOT analiza; EK izdala preporuke za sve DČ o sadržaju SP ZPP-ova - </a:t>
          </a:r>
          <a:r>
            <a:rPr lang="hr-HR" sz="2200" kern="1200">
              <a:solidFill>
                <a:schemeClr val="tx1"/>
              </a:solidFill>
              <a:latin typeface="Arial" panose="020B0604020202020204" pitchFamily="34" charset="0"/>
              <a:cs typeface="Arial" panose="020B0604020202020204" pitchFamily="34" charset="0"/>
            </a:rPr>
            <a:t>(09-12 2020.)</a:t>
          </a:r>
        </a:p>
      </dsp:txBody>
      <dsp:txXfrm>
        <a:off x="965624" y="1477536"/>
        <a:ext cx="9483129" cy="738768"/>
      </dsp:txXfrm>
    </dsp:sp>
    <dsp:sp modelId="{AEF7F181-EA00-465C-9BDD-80C7F75E855E}">
      <dsp:nvSpPr>
        <dsp:cNvPr id="0" name=""/>
        <dsp:cNvSpPr/>
      </dsp:nvSpPr>
      <dsp:spPr>
        <a:xfrm>
          <a:off x="503894" y="1385190"/>
          <a:ext cx="923460" cy="92346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0B406-1F34-43FE-9CF6-9A77BC006D3D}">
      <dsp:nvSpPr>
        <dsp:cNvPr id="0" name=""/>
        <dsp:cNvSpPr/>
      </dsp:nvSpPr>
      <dsp:spPr>
        <a:xfrm>
          <a:off x="907493" y="2585881"/>
          <a:ext cx="9483129" cy="7387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397" tIns="55880" rIns="55880" bIns="55880" numCol="1" spcCol="1270" anchor="ctr" anchorCtr="0">
          <a:noAutofit/>
        </a:bodyPr>
        <a:lstStyle/>
        <a:p>
          <a:pPr lvl="0" algn="l" defTabSz="977900">
            <a:lnSpc>
              <a:spcPct val="90000"/>
            </a:lnSpc>
            <a:spcBef>
              <a:spcPct val="0"/>
            </a:spcBef>
            <a:spcAft>
              <a:spcPct val="35000"/>
            </a:spcAft>
          </a:pPr>
          <a:r>
            <a:rPr lang="hr-HR" sz="2200" kern="1200">
              <a:latin typeface="Arial" panose="020B0604020202020204" pitchFamily="34" charset="0"/>
              <a:cs typeface="Arial" panose="020B0604020202020204" pitchFamily="34" charset="0"/>
            </a:rPr>
            <a:t>konzultacije s dionicima s ciljem dorade SWOT analiza, </a:t>
          </a:r>
          <a:r>
            <a:rPr lang="hr-HR" sz="2200" kern="1200" err="1">
              <a:latin typeface="Arial" panose="020B0604020202020204" pitchFamily="34" charset="0"/>
              <a:cs typeface="Arial" panose="020B0604020202020204" pitchFamily="34" charset="0"/>
            </a:rPr>
            <a:t>prioritizacije</a:t>
          </a:r>
          <a:r>
            <a:rPr lang="hr-HR" sz="2200" kern="1200">
              <a:latin typeface="Arial" panose="020B0604020202020204" pitchFamily="34" charset="0"/>
              <a:cs typeface="Arial" panose="020B0604020202020204" pitchFamily="34" charset="0"/>
            </a:rPr>
            <a:t> potreba i razrade intervencija - </a:t>
          </a:r>
          <a:r>
            <a:rPr lang="hr-HR" sz="2200" kern="1200">
              <a:solidFill>
                <a:schemeClr val="tx1"/>
              </a:solidFill>
              <a:latin typeface="Arial" panose="020B0604020202020204" pitchFamily="34" charset="0"/>
              <a:cs typeface="Arial" panose="020B0604020202020204" pitchFamily="34" charset="0"/>
            </a:rPr>
            <a:t>(01-06 2021.)</a:t>
          </a:r>
        </a:p>
      </dsp:txBody>
      <dsp:txXfrm>
        <a:off x="907493" y="2585881"/>
        <a:ext cx="9483129" cy="738768"/>
      </dsp:txXfrm>
    </dsp:sp>
    <dsp:sp modelId="{6856DE46-B14C-4EE7-9B06-7865A155E308}">
      <dsp:nvSpPr>
        <dsp:cNvPr id="0" name=""/>
        <dsp:cNvSpPr/>
      </dsp:nvSpPr>
      <dsp:spPr>
        <a:xfrm>
          <a:off x="503894" y="2493535"/>
          <a:ext cx="923460" cy="92346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1F6B81-8057-4E7A-BCE6-BFEDD02ED872}">
      <dsp:nvSpPr>
        <dsp:cNvPr id="0" name=""/>
        <dsp:cNvSpPr/>
      </dsp:nvSpPr>
      <dsp:spPr>
        <a:xfrm>
          <a:off x="542071" y="3694226"/>
          <a:ext cx="9906682" cy="7387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397" tIns="55880" rIns="55880" bIns="55880" numCol="1" spcCol="1270" anchor="ctr" anchorCtr="0">
          <a:noAutofit/>
        </a:bodyPr>
        <a:lstStyle/>
        <a:p>
          <a:pPr lvl="0" algn="l" defTabSz="977900">
            <a:lnSpc>
              <a:spcPct val="90000"/>
            </a:lnSpc>
            <a:spcBef>
              <a:spcPct val="0"/>
            </a:spcBef>
            <a:spcAft>
              <a:spcPct val="35000"/>
            </a:spcAft>
          </a:pPr>
          <a:r>
            <a:rPr lang="hr-HR" sz="2200" kern="1200">
              <a:latin typeface="Arial" panose="020B0604020202020204" pitchFamily="34" charset="0"/>
              <a:cs typeface="Arial" panose="020B0604020202020204" pitchFamily="34" charset="0"/>
            </a:rPr>
            <a:t>Izrada dokumenta SP ZPP i dostava EK - </a:t>
          </a:r>
          <a:r>
            <a:rPr lang="hr-HR" sz="2200" kern="1200">
              <a:solidFill>
                <a:schemeClr val="tx1"/>
              </a:solidFill>
              <a:latin typeface="Arial" panose="020B0604020202020204" pitchFamily="34" charset="0"/>
              <a:cs typeface="Arial" panose="020B0604020202020204" pitchFamily="34" charset="0"/>
            </a:rPr>
            <a:t>(07-12 2021)</a:t>
          </a:r>
        </a:p>
      </dsp:txBody>
      <dsp:txXfrm>
        <a:off x="542071" y="3694226"/>
        <a:ext cx="9906682" cy="738768"/>
      </dsp:txXfrm>
    </dsp:sp>
    <dsp:sp modelId="{D4F7186F-F3CB-4D52-B9CE-F9C68BFDE690}">
      <dsp:nvSpPr>
        <dsp:cNvPr id="0" name=""/>
        <dsp:cNvSpPr/>
      </dsp:nvSpPr>
      <dsp:spPr>
        <a:xfrm>
          <a:off x="80341" y="3601880"/>
          <a:ext cx="923460" cy="92346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1C684-6F7B-40D3-9F30-4A985988A627}">
      <dsp:nvSpPr>
        <dsp:cNvPr id="0" name=""/>
        <dsp:cNvSpPr/>
      </dsp:nvSpPr>
      <dsp:spPr>
        <a:xfrm>
          <a:off x="0" y="195411"/>
          <a:ext cx="3921279" cy="26054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27DE3-2850-42F5-9270-2415E96CD8EB}">
      <dsp:nvSpPr>
        <dsp:cNvPr id="0" name=""/>
        <dsp:cNvSpPr/>
      </dsp:nvSpPr>
      <dsp:spPr>
        <a:xfrm>
          <a:off x="0" y="0"/>
          <a:ext cx="3529151" cy="26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hr-HR" sz="1600" kern="1200">
              <a:latin typeface="Arial" panose="020B0604020202020204" pitchFamily="34" charset="0"/>
              <a:cs typeface="Arial" panose="020B0604020202020204" pitchFamily="34" charset="0"/>
            </a:rPr>
            <a:t>387 km nerazvrstanih cesta</a:t>
          </a:r>
        </a:p>
      </dsp:txBody>
      <dsp:txXfrm>
        <a:off x="0" y="0"/>
        <a:ext cx="3529151" cy="260548"/>
      </dsp:txXfrm>
    </dsp:sp>
    <dsp:sp modelId="{85813498-97FE-4482-8D4A-86531EE9A20F}">
      <dsp:nvSpPr>
        <dsp:cNvPr id="0" name=""/>
        <dsp:cNvSpPr/>
      </dsp:nvSpPr>
      <dsp:spPr>
        <a:xfrm>
          <a:off x="1732007" y="293116"/>
          <a:ext cx="65137" cy="651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74CB3-B329-4EFC-A17E-0F222695FA4D}">
      <dsp:nvSpPr>
        <dsp:cNvPr id="0" name=""/>
        <dsp:cNvSpPr/>
      </dsp:nvSpPr>
      <dsp:spPr>
        <a:xfrm>
          <a:off x="0" y="9557"/>
          <a:ext cx="1793806" cy="359774"/>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hr-HR" sz="1500" kern="1200"/>
            <a:t>19.786 kW OIE</a:t>
          </a:r>
        </a:p>
      </dsp:txBody>
      <dsp:txXfrm>
        <a:off x="17563" y="27120"/>
        <a:ext cx="1758680" cy="324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89ADF-3546-420F-906A-E48C1A6C8874}">
      <dsp:nvSpPr>
        <dsp:cNvPr id="0" name=""/>
        <dsp:cNvSpPr/>
      </dsp:nvSpPr>
      <dsp:spPr>
        <a:xfrm>
          <a:off x="0" y="9851"/>
          <a:ext cx="2711724" cy="63648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hr-HR" sz="1600" kern="1200"/>
            <a:t>Razminirano 6.129 ha poljoprivrednog zemljišta</a:t>
          </a:r>
        </a:p>
      </dsp:txBody>
      <dsp:txXfrm>
        <a:off x="31070" y="40921"/>
        <a:ext cx="2649584" cy="574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59B9C-F522-446D-B0D7-61AD25327CAE}">
      <dsp:nvSpPr>
        <dsp:cNvPr id="0" name=""/>
        <dsp:cNvSpPr/>
      </dsp:nvSpPr>
      <dsp:spPr>
        <a:xfrm>
          <a:off x="0" y="0"/>
          <a:ext cx="2585987" cy="87984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hr-HR" sz="1600" kern="1200"/>
            <a:t>Povećanje korištenja energije iz OIE u sektoru poljoprivrede</a:t>
          </a:r>
        </a:p>
      </dsp:txBody>
      <dsp:txXfrm>
        <a:off x="42950" y="42950"/>
        <a:ext cx="2500087" cy="793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30C58-8A6E-4AC7-85C5-555FC89B0A08}">
      <dsp:nvSpPr>
        <dsp:cNvPr id="0" name=""/>
        <dsp:cNvSpPr/>
      </dsp:nvSpPr>
      <dsp:spPr>
        <a:xfrm>
          <a:off x="0" y="0"/>
          <a:ext cx="1562095" cy="1562095"/>
        </a:xfrm>
        <a:prstGeom prst="pie">
          <a:avLst>
            <a:gd name="adj1" fmla="val 5400000"/>
            <a:gd name="adj2" fmla="val 1620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AE04A-7FA8-4B1D-A536-70712889EB17}">
      <dsp:nvSpPr>
        <dsp:cNvPr id="0" name=""/>
        <dsp:cNvSpPr/>
      </dsp:nvSpPr>
      <dsp:spPr>
        <a:xfrm>
          <a:off x="781047" y="0"/>
          <a:ext cx="2112335" cy="1562095"/>
        </a:xfrm>
        <a:prstGeom prst="rect">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r-HR" sz="1700" kern="1200" dirty="0"/>
            <a:t>Kroz projekte izgradnja ili rekonstrukcije dječjih vrtića osigurat će se  smještaj za </a:t>
          </a:r>
          <a:r>
            <a:rPr lang="hr-HR" sz="1700" b="1" kern="1200" dirty="0"/>
            <a:t>13.359 djece</a:t>
          </a:r>
          <a:endParaRPr lang="hr-HR" sz="1700" kern="1200" dirty="0"/>
        </a:p>
      </dsp:txBody>
      <dsp:txXfrm>
        <a:off x="781047" y="0"/>
        <a:ext cx="2112335" cy="15620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1ED64-AD70-495D-B028-C8B1146F65AD}">
      <dsp:nvSpPr>
        <dsp:cNvPr id="0" name=""/>
        <dsp:cNvSpPr/>
      </dsp:nvSpPr>
      <dsp:spPr>
        <a:xfrm>
          <a:off x="0" y="13914"/>
          <a:ext cx="2855428" cy="114192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hr-HR" sz="1600" kern="1200"/>
            <a:t>1.755 ha šumskog zemljišta pod konverzijom degradiranih šumskih sastojina i šumskih kultura</a:t>
          </a:r>
        </a:p>
      </dsp:txBody>
      <dsp:txXfrm>
        <a:off x="55744" y="69658"/>
        <a:ext cx="2743940" cy="1030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5D77F-BA9E-43B4-8C1B-2300017C8CD9}">
      <dsp:nvSpPr>
        <dsp:cNvPr id="0" name=""/>
        <dsp:cNvSpPr/>
      </dsp:nvSpPr>
      <dsp:spPr>
        <a:xfrm>
          <a:off x="0" y="0"/>
          <a:ext cx="3390131" cy="989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hr-HR" sz="1800" kern="1200"/>
            <a:t>Izgradnja ili rekonstrukcija 456,7 km sustava za dovod vode i odvodnju kroz 125 projekata</a:t>
          </a:r>
        </a:p>
      </dsp:txBody>
      <dsp:txXfrm>
        <a:off x="48319" y="48319"/>
        <a:ext cx="3293493" cy="8931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5EE04-C9D0-45D4-876C-F7F51E7C9B31}">
      <dsp:nvSpPr>
        <dsp:cNvPr id="0" name=""/>
        <dsp:cNvSpPr/>
      </dsp:nvSpPr>
      <dsp:spPr>
        <a:xfrm>
          <a:off x="0" y="194278"/>
          <a:ext cx="3157086" cy="989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hr-HR" sz="1800" kern="1200"/>
            <a:t>17 projekata za sustave navodnjavanja koji obuhvaćaju površinu od 6.959,7 ha</a:t>
          </a:r>
        </a:p>
      </dsp:txBody>
      <dsp:txXfrm>
        <a:off x="48319" y="242597"/>
        <a:ext cx="3060448" cy="8931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70D68-12AB-4E1B-9529-C61A2FF556B6}" type="datetimeFigureOut">
              <a:rPr lang="hr-HR" smtClean="0"/>
              <a:t>29.6.2021.</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1BDB7-5413-4B66-960B-F0DE99653E2D}" type="slidenum">
              <a:rPr lang="hr-HR" smtClean="0"/>
              <a:t>‹#›</a:t>
            </a:fld>
            <a:endParaRPr lang="hr-HR"/>
          </a:p>
        </p:txBody>
      </p:sp>
    </p:spTree>
    <p:extLst>
      <p:ext uri="{BB962C8B-B14F-4D97-AF65-F5344CB8AC3E}">
        <p14:creationId xmlns:p14="http://schemas.microsoft.com/office/powerpoint/2010/main" val="67851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i="1" dirty="0"/>
              <a:t>(podaci s danom 31.3.2021.)</a:t>
            </a:r>
            <a:endParaRPr lang="hr-HR"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Zaključno sa ožujkom 2021. godine je iz Programa ruralnog razvoja RH 2014.-2020. raspisano 117% raspoloživih sredstava, odnosno 21 milijarda kuna, ugovoreno je više od 17 milijardi kuna -95% raspoloživih sredstava te je isplaćeno više od 12,7 milijardi kuna, odnosno čak 71% raspoloživih sredstava.</a:t>
            </a:r>
          </a:p>
          <a:p>
            <a:endParaRPr lang="hr-HR" dirty="0"/>
          </a:p>
          <a:p>
            <a:r>
              <a:rPr lang="hr-HR" dirty="0"/>
              <a:t>Najveći udio ukupno ugovorenih sredstava iz PRR-a, 29% odnosi se na investicijsku mjeru 4 „Ulaganja u fizičku imovinu”. Investicije u poljoprivredu i preradu poljoprivrednih proizvoda omogućuju podizanje konkurentnosti hrvatske poljoprivrede i povećanju produktivnosti-</a:t>
            </a:r>
          </a:p>
        </p:txBody>
      </p:sp>
      <p:sp>
        <p:nvSpPr>
          <p:cNvPr id="4" name="Rezervirano mjesto broja slajda 3"/>
          <p:cNvSpPr>
            <a:spLocks noGrp="1"/>
          </p:cNvSpPr>
          <p:nvPr>
            <p:ph type="sldNum" sz="quarter" idx="5"/>
          </p:nvPr>
        </p:nvSpPr>
        <p:spPr/>
        <p:txBody>
          <a:bodyPr/>
          <a:lstStyle/>
          <a:p>
            <a:fld id="{8B7EDC9B-D4C6-4240-A03B-E01483E8A40B}" type="slidenum">
              <a:rPr lang="hr-HR" smtClean="0"/>
              <a:t>2</a:t>
            </a:fld>
            <a:endParaRPr lang="hr-HR"/>
          </a:p>
        </p:txBody>
      </p:sp>
    </p:spTree>
    <p:extLst>
      <p:ext uri="{BB962C8B-B14F-4D97-AF65-F5344CB8AC3E}">
        <p14:creationId xmlns:p14="http://schemas.microsoft.com/office/powerpoint/2010/main" val="1730495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kern="1200">
                <a:solidFill>
                  <a:schemeClr val="tx1"/>
                </a:solidFill>
                <a:effectLst/>
                <a:latin typeface="+mn-lt"/>
                <a:ea typeface="+mn-ea"/>
                <a:cs typeface="+mn-cs"/>
              </a:rPr>
              <a:t>Opći je cilj strategije udvostručiti vrijednost hrvatske poljoprivredne proizvodnje do 2030. godine. Ostvarenju</a:t>
            </a:r>
            <a:r>
              <a:rPr lang="hr-HR" sz="1200" kern="1200" baseline="0">
                <a:solidFill>
                  <a:schemeClr val="tx1"/>
                </a:solidFill>
                <a:effectLst/>
                <a:latin typeface="+mn-lt"/>
                <a:ea typeface="+mn-ea"/>
                <a:cs typeface="+mn-cs"/>
              </a:rPr>
              <a:t> ovoga cilja doprinijet će svaka od predloženih šest aktivnosti, unutar kojih su predviđeni konkretni pokazatelji vezani uz povećanje proizvodnje u pojedinim poljoprivrednim sektorima, učinkovitije korištenje proizvodnih resursa, ulaganja u objekte i infrastrukturu, povećanje zaposlenosti te poticanje razmjene znanja i inovacija.</a:t>
            </a:r>
          </a:p>
          <a:p>
            <a:endParaRPr lang="hr-HR" sz="1200" kern="1200" baseline="0">
              <a:solidFill>
                <a:schemeClr val="tx1"/>
              </a:solidFill>
              <a:effectLst/>
              <a:latin typeface="+mn-lt"/>
              <a:ea typeface="+mn-ea"/>
              <a:cs typeface="+mn-cs"/>
            </a:endParaRPr>
          </a:p>
          <a:p>
            <a:r>
              <a:rPr lang="hr-HR" sz="1200" kern="1200" baseline="0">
                <a:solidFill>
                  <a:schemeClr val="tx1"/>
                </a:solidFill>
                <a:effectLst/>
                <a:latin typeface="+mn-lt"/>
                <a:ea typeface="+mn-ea"/>
                <a:cs typeface="+mn-cs"/>
              </a:rPr>
              <a:t>Osnovni pokazatelji odnose se na povećanje produktivnosti rada, povećanje udjela prehrambene industrije u BDP-u, povećanje broja mladih poljoprivrednika koji su nositelji poljoprivrednih gospodarstava, povećanje prosječnog dohotka poljoprivrednika te smanjenje stope siromaštva u ruralnim područjima.</a:t>
            </a:r>
          </a:p>
          <a:p>
            <a:endParaRPr lang="hr-HR" sz="1200" kern="1200" baseline="0">
              <a:solidFill>
                <a:schemeClr val="tx1"/>
              </a:solidFill>
              <a:effectLst/>
              <a:latin typeface="+mn-lt"/>
              <a:ea typeface="+mn-ea"/>
              <a:cs typeface="+mn-cs"/>
            </a:endParaRPr>
          </a:p>
          <a:p>
            <a:endParaRPr lang="hr-HR" sz="1200" kern="1200" baseline="0">
              <a:solidFill>
                <a:schemeClr val="tx1"/>
              </a:solidFill>
              <a:effectLst/>
              <a:latin typeface="+mn-lt"/>
              <a:ea typeface="+mn-ea"/>
              <a:cs typeface="+mn-cs"/>
            </a:endParaRPr>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380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a:t>Strategija</a:t>
            </a:r>
            <a:r>
              <a:rPr lang="hr-HR" sz="1100" baseline="0"/>
              <a:t> poljoprivrede daje nam smjer razvoja poljoprivrede, ciljeve i prijedlog mjera. Za konkretnu provedbu strategije svaku mjeru treba detaljno razraditi i utvrditi kriterije prihvatljivosti korisnika i ulaganja, posebne uvjete za provedbu te visinu financiranja.</a:t>
            </a:r>
          </a:p>
          <a:p>
            <a:endParaRPr lang="hr-HR" sz="1100" baseline="0"/>
          </a:p>
          <a:p>
            <a:r>
              <a:rPr lang="hr-HR" sz="1100" baseline="0"/>
              <a:t>Najveći dio mjera bit će financiran iz sredstava proračuna Europske unije. Kako bismo mogli koristiti ta sredstva, imamo obavezu donije strateški plan za razdoblje od 2021. do 2027. godine. Strateški plan će zamijeniti sadašnji program ruralnog razvoja te će osim mjera ruralnog razvoja obuhvatiti i izravna plaćanja. </a:t>
            </a:r>
          </a:p>
          <a:p>
            <a:endParaRPr lang="hr-HR" sz="1100" baseline="0"/>
          </a:p>
          <a:p>
            <a:r>
              <a:rPr lang="hr-HR" sz="1100" baseline="0"/>
              <a:t>Jedan dio mjera predviđenih strategijom neće biti financiran od strane Europske unije. Stoga ćemo njihovu provedbu razraditi kroz akcijski plan za nacionalne mjere.</a:t>
            </a:r>
          </a:p>
          <a:p>
            <a:endParaRPr lang="hr-HR" sz="1100" baseline="0"/>
          </a:p>
          <a:p>
            <a:r>
              <a:rPr lang="hr-HR" sz="1100" baseline="0"/>
              <a:t>Na kraju bih naglasila kako je nedavna kriza uzrokovana COVID </a:t>
            </a:r>
            <a:r>
              <a:rPr lang="hr-HR" sz="1100" baseline="0" err="1"/>
              <a:t>pandemijom</a:t>
            </a:r>
            <a:r>
              <a:rPr lang="hr-HR" sz="1100" baseline="0"/>
              <a:t> još jednom pokazala koliko je važan poljoprivredni sektor i proizvodnja hrane. Naša je odgovornost da osiguramo dostatnu proizvodnju za potrošače i dohodak za poljoprivrednike. Zato smo ozbiljno shvatili zadatak izrade nove strategije hrvatske poljoprivrede i uključili u taj proces veliki broj sudionika. Želimo biti u tome otvoreni i transparentni. </a:t>
            </a:r>
          </a:p>
          <a:p>
            <a:endParaRPr lang="hr-HR" sz="1100" baseline="0"/>
          </a:p>
          <a:p>
            <a:r>
              <a:rPr lang="hr-HR" sz="1100" baseline="0"/>
              <a:t>Tako namjeravamo raditi i u idućim fazama kada će se detaljno propisati uvjeti i kriteriji za korisnike te financijske alokacije i pokazatelji uspješnosti za svaku mjeru.</a:t>
            </a:r>
            <a:endParaRPr lang="hr-HR" sz="1100"/>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8396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a:t>Strategija</a:t>
            </a:r>
            <a:r>
              <a:rPr lang="hr-HR" sz="1200" baseline="0"/>
              <a:t> poljoprivrede daje nam smjer razvoja poljoprivrede, ciljeve i prijedlog mjera. Za konkretnu provedbu strategije svaku mjeru treba detaljno razraditi i utvrditi kriterije prihvatljivosti korisnika i ulaganja, posebne uvjete za provedbu te visinu financiranja.</a:t>
            </a:r>
          </a:p>
          <a:p>
            <a:endParaRPr lang="hr-HR" sz="1200" baseline="0"/>
          </a:p>
          <a:p>
            <a:r>
              <a:rPr lang="hr-HR" sz="1200" baseline="0"/>
              <a:t>Najveći dio mjera bit će financiran iz sredstava proračuna Europske unije. Kako bismo mogli koristiti ta sredstva, imamo obavezu donije strateški plan za razdoblje od 2023. do 2027. godine. Strateški plan će zamijeniti sadašnji program ruralnog razvoja te će osim mjera ruralnog razvoja obuhvatiti i izravna plaćanja te sektorske mjere potpore. </a:t>
            </a:r>
          </a:p>
          <a:p>
            <a:endParaRPr lang="hr-HR" sz="1200" baseline="0"/>
          </a:p>
          <a:p>
            <a:r>
              <a:rPr lang="hr-HR" sz="1200" baseline="0"/>
              <a:t>Jedan dio mjera predviđenih strategijom obuhvatili smo prijedlogom Nacionalnog programa oporavka i otpornosti, koji je Vlada predstavila prošli tjedan.</a:t>
            </a:r>
          </a:p>
          <a:p>
            <a:endParaRPr lang="hr-H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D8D37-EB3C-4C64-8B9A-1EFCE7A0D0A4}"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40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D8D37-EB3C-4C64-8B9A-1EFCE7A0D0A4}"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18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kern="1200">
                <a:solidFill>
                  <a:schemeClr val="tx1"/>
                </a:solidFill>
                <a:effectLst/>
                <a:latin typeface="+mn-lt"/>
                <a:ea typeface="+mn-ea"/>
                <a:cs typeface="+mn-cs"/>
              </a:rPr>
              <a:t>Prema prijedlogu Europske komisije Hrvatskoj bi iz europskog proračuna za poljoprivredu u razdoblju od 2021. do 2027. na raspolaganju bilo približno 5 milijardi eura, od čega približno 2,5 milijarde za izravna plaćanja te otprilike 2,1 milijardi za ruralni razvoj.</a:t>
            </a:r>
          </a:p>
          <a:p>
            <a:endParaRPr lang="hr-HR" sz="1100" kern="1200">
              <a:solidFill>
                <a:schemeClr val="tx1"/>
              </a:solidFill>
              <a:effectLst/>
              <a:latin typeface="+mn-lt"/>
              <a:ea typeface="+mn-ea"/>
              <a:cs typeface="+mn-cs"/>
            </a:endParaRPr>
          </a:p>
          <a:p>
            <a:r>
              <a:rPr lang="hr-HR" sz="1100" kern="1200">
                <a:solidFill>
                  <a:schemeClr val="tx1"/>
                </a:solidFill>
                <a:effectLst/>
                <a:latin typeface="+mn-lt"/>
                <a:ea typeface="+mn-ea"/>
                <a:cs typeface="+mn-cs"/>
              </a:rPr>
              <a:t>Tome treba dodati i sredstva za vinsku omotnicu i pčelarski program, što za sedmogodišnje razdoblje predstavlja dodatnih 86 milijuna eura. Također, Hrvatska može računati na približno 200 milijuna eura za oporavak ruralnog razvoja.</a:t>
            </a:r>
          </a:p>
          <a:p>
            <a:endParaRPr lang="hr-HR" sz="1100" kern="1200">
              <a:solidFill>
                <a:schemeClr val="tx1"/>
              </a:solidFill>
              <a:effectLst/>
              <a:latin typeface="+mn-lt"/>
              <a:ea typeface="+mn-ea"/>
              <a:cs typeface="+mn-cs"/>
            </a:endParaRPr>
          </a:p>
          <a:p>
            <a:r>
              <a:rPr lang="hr-HR" sz="1100" kern="1200">
                <a:solidFill>
                  <a:schemeClr val="tx1"/>
                </a:solidFill>
                <a:effectLst/>
                <a:latin typeface="+mn-lt"/>
                <a:ea typeface="+mn-ea"/>
                <a:cs typeface="+mn-cs"/>
              </a:rPr>
              <a:t>Ono što je sigurno je da će se obaviti preraspodjela potpora među korisnicima, što je jedan od ciljeva naše strategije poljoprivrede. Trenutno imamo situaciju po kojoj 1% najvećih korisnika dobiva skoro 30% svih izravnih plaćanja. Nije prihvatljivo da se ta situacija nastavi i namjera nam je ravnomjernije rasporediti potpore, kako bi se potaknuo razvoj manjih i srednjih gospodarstava, koja čine glavninu u strukturi hrvatske poljoprivrede.</a:t>
            </a:r>
          </a:p>
          <a:p>
            <a:endParaRPr lang="hr-HR" sz="1100" kern="1200">
              <a:solidFill>
                <a:schemeClr val="tx1"/>
              </a:solidFill>
              <a:effectLst/>
              <a:latin typeface="+mn-lt"/>
              <a:ea typeface="+mn-ea"/>
              <a:cs typeface="+mn-cs"/>
            </a:endParaRPr>
          </a:p>
          <a:p>
            <a:endParaRPr lang="hr-HR" sz="1100"/>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0477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Poljoprivreda je važna gospodarska aktivnost u ruralnim područjima, a koliko je važna i u strateškom pogledu naročito je vidljivo u izvanrednim okolnostima-kriznim vremenima, koja nas prate već drugu godinu.</a:t>
            </a:r>
          </a:p>
          <a:p>
            <a:r>
              <a:rPr lang="hr-HR" dirty="0"/>
              <a:t>Osigurati kvalitetnu prehranu za svoje stanovništvo bila je temeljna premisa nastanaka ZPP-a u razdoblju nakon II svjetskog rata, a vidimo da je i sada ta gospodarska grana važna, ne kao udio u BDP-u, ne po dohotku koji stvara, već iz jednostavnog razloga- zapošljava i hrani stanovništvo, a ujedno i čuva </a:t>
            </a:r>
            <a:r>
              <a:rPr lang="hr-HR" dirty="0" err="1"/>
              <a:t>bioraznolikost</a:t>
            </a:r>
            <a:r>
              <a:rPr lang="hr-HR" dirty="0"/>
              <a:t> lijepe naše.</a:t>
            </a:r>
          </a:p>
          <a:p>
            <a:r>
              <a:rPr lang="hr-HR" dirty="0"/>
              <a:t>Stoga je razumljivo da je poljoprivreda, nakon nogometa i politike, ili, uz nogomet i politiku, nešto o čemu svi znaju sve!</a:t>
            </a:r>
          </a:p>
          <a:p>
            <a:r>
              <a:rPr lang="hr-HR" dirty="0"/>
              <a:t>Međutim, uporaba novih tehnika i tehnologija, pronalaženje i usvajanje novih, inovativnih načina proizvodnje mogu samo mladi, obrazovani ljudi, spremni na nove izazove. </a:t>
            </a:r>
          </a:p>
          <a:p>
            <a:r>
              <a:rPr lang="hr-HR" dirty="0"/>
              <a:t>Zanimljiva je činjenica da se na natječaje za mlade poljoprivrednike javlja puno veći broj od planiranih-razlog za optimizam i nadu u budućnost.</a:t>
            </a:r>
          </a:p>
        </p:txBody>
      </p:sp>
      <p:sp>
        <p:nvSpPr>
          <p:cNvPr id="4" name="Rezervirano mjesto broja slajda 3"/>
          <p:cNvSpPr>
            <a:spLocks noGrp="1"/>
          </p:cNvSpPr>
          <p:nvPr>
            <p:ph type="sldNum" sz="quarter" idx="5"/>
          </p:nvPr>
        </p:nvSpPr>
        <p:spPr/>
        <p:txBody>
          <a:bodyPr/>
          <a:lstStyle/>
          <a:p>
            <a:fld id="{8B7EDC9B-D4C6-4240-A03B-E01483E8A40B}" type="slidenum">
              <a:rPr lang="hr-HR" smtClean="0"/>
              <a:t>3</a:t>
            </a:fld>
            <a:endParaRPr lang="hr-HR"/>
          </a:p>
        </p:txBody>
      </p:sp>
    </p:spTree>
    <p:extLst>
      <p:ext uri="{BB962C8B-B14F-4D97-AF65-F5344CB8AC3E}">
        <p14:creationId xmlns:p14="http://schemas.microsoft.com/office/powerpoint/2010/main" val="20434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8B7EDC9B-D4C6-4240-A03B-E01483E8A40B}" type="slidenum">
              <a:rPr lang="hr-HR" smtClean="0"/>
              <a:t>9</a:t>
            </a:fld>
            <a:endParaRPr lang="hr-HR"/>
          </a:p>
        </p:txBody>
      </p:sp>
    </p:spTree>
    <p:extLst>
      <p:ext uri="{BB962C8B-B14F-4D97-AF65-F5344CB8AC3E}">
        <p14:creationId xmlns:p14="http://schemas.microsoft.com/office/powerpoint/2010/main" val="298446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100" b="0"/>
              <a:t>Strategija</a:t>
            </a:r>
            <a:r>
              <a:rPr lang="hr-HR" sz="1100" b="0" baseline="0"/>
              <a:t> poljoprivrede donosi se kao dio šireg procesa dugoročnog planiranja u Hrvatskoj i u Europskoj uniji.</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0" baseline="0"/>
          </a:p>
          <a:p>
            <a:pPr marL="0" marR="0" indent="0" algn="l" defTabSz="914400" rtl="0" eaLnBrk="1" fontAlgn="auto" latinLnBrk="0" hangingPunct="1">
              <a:lnSpc>
                <a:spcPct val="100000"/>
              </a:lnSpc>
              <a:spcBef>
                <a:spcPts val="0"/>
              </a:spcBef>
              <a:spcAft>
                <a:spcPts val="0"/>
              </a:spcAft>
              <a:buClrTx/>
              <a:buSzTx/>
              <a:buFontTx/>
              <a:buNone/>
              <a:tabLst/>
              <a:defRPr/>
            </a:pPr>
            <a:r>
              <a:rPr lang="hr-HR" sz="1100" b="0" baseline="0"/>
              <a:t>U skladu s programom rada Vlade u ovom mandatnom razdoblju izrađen je nacrt sveobuhvatne nacionalne razvojne strategije, koja daje opće smjernice za razvoj hrvatskog društva i gospodarstva u idućih 10 godina. Nacionalna razvojna strategija je krovni dokument iz kojega proizlazi i naša strategija poljoprivrede.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0" baseline="0"/>
          </a:p>
          <a:p>
            <a:pPr marL="0" marR="0" indent="0" algn="l" defTabSz="914400" rtl="0" eaLnBrk="1" fontAlgn="auto" latinLnBrk="0" hangingPunct="1">
              <a:lnSpc>
                <a:spcPct val="100000"/>
              </a:lnSpc>
              <a:spcBef>
                <a:spcPts val="0"/>
              </a:spcBef>
              <a:spcAft>
                <a:spcPts val="0"/>
              </a:spcAft>
              <a:buClrTx/>
              <a:buSzTx/>
              <a:buFontTx/>
              <a:buNone/>
              <a:tabLst/>
              <a:defRPr/>
            </a:pPr>
            <a:r>
              <a:rPr lang="hr-HR" sz="1100"/>
              <a:t>S druge strane moramo uvažiti i promjene koje na</a:t>
            </a:r>
            <a:r>
              <a:rPr lang="hr-HR" sz="1100" baseline="0"/>
              <a:t> razini Europske unije utječu na zajedničku poljoprivrednu politiku, a koje smo i mi dio.</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baseline="0"/>
          </a:p>
          <a:p>
            <a:pPr marL="0" marR="0" indent="0" algn="l" defTabSz="914400" rtl="0" eaLnBrk="1" fontAlgn="auto" latinLnBrk="0" hangingPunct="1">
              <a:lnSpc>
                <a:spcPct val="100000"/>
              </a:lnSpc>
              <a:spcBef>
                <a:spcPts val="0"/>
              </a:spcBef>
              <a:spcAft>
                <a:spcPts val="0"/>
              </a:spcAft>
              <a:buClrTx/>
              <a:buSzTx/>
              <a:buFontTx/>
              <a:buNone/>
              <a:tabLst/>
              <a:defRPr/>
            </a:pPr>
            <a:r>
              <a:rPr lang="hr-HR" sz="1100" baseline="0"/>
              <a:t>To je prije svega odnosi na reformu zajedničke poljoprivredne politike za razdoblje nakon 2020. godine. Reforma će donijeti nova pravila za korištenje potpora za izravna plaćanja, sektorske programe i mjere ruralnog razvoja i ona će biti obavezna za sve države članice.</a:t>
            </a:r>
            <a:endParaRPr lang="hr-HR" sz="1100"/>
          </a:p>
          <a:p>
            <a:pPr marL="0" marR="0" indent="0" algn="l" defTabSz="914400" rtl="0" eaLnBrk="1" fontAlgn="auto" latinLnBrk="0" hangingPunct="1">
              <a:lnSpc>
                <a:spcPct val="100000"/>
              </a:lnSpc>
              <a:spcBef>
                <a:spcPts val="0"/>
              </a:spcBef>
              <a:spcAft>
                <a:spcPts val="0"/>
              </a:spcAft>
              <a:buClrTx/>
              <a:buSzTx/>
              <a:buFontTx/>
              <a:buNone/>
              <a:tabLst/>
              <a:defRPr/>
            </a:pPr>
            <a:endParaRPr lang="hr-HR" sz="1100"/>
          </a:p>
          <a:p>
            <a:pPr marL="0" marR="0" indent="0" algn="l" defTabSz="914400" rtl="0" eaLnBrk="1" fontAlgn="auto" latinLnBrk="0" hangingPunct="1">
              <a:lnSpc>
                <a:spcPct val="100000"/>
              </a:lnSpc>
              <a:spcBef>
                <a:spcPts val="0"/>
              </a:spcBef>
              <a:spcAft>
                <a:spcPts val="0"/>
              </a:spcAft>
              <a:buClrTx/>
              <a:buSzTx/>
              <a:buFontTx/>
              <a:buNone/>
              <a:tabLst/>
              <a:defRPr/>
            </a:pPr>
            <a:r>
              <a:rPr lang="hr-HR" sz="1100"/>
              <a:t>Nadalje, Europska komisija je nedavno objavila</a:t>
            </a:r>
            <a:r>
              <a:rPr lang="hr-HR" sz="1100" baseline="0"/>
              <a:t> dva važna dokumenta koja će imati duboki utjecaj na europsku i hrvatsku poljoprivredu. Radi se strategiji „Od polja do stola” i strategiji bioraznolikosti. Oba dokumenta naglašavaju važnost poljoprivrede i ribarstva u očuvanju okoliša, klime i prirode te također predlažu mjere koje će biti obavezne za države članice i za poljoprivrednike.</a:t>
            </a:r>
            <a:endParaRPr lang="hr-HR" sz="1100"/>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5826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b="0" kern="1200">
                <a:solidFill>
                  <a:schemeClr val="tx1"/>
                </a:solidFill>
                <a:effectLst/>
                <a:latin typeface="+mn-lt"/>
                <a:ea typeface="+mn-ea"/>
                <a:cs typeface="+mn-cs"/>
              </a:rPr>
              <a:t>Dijagnostika sektora potvrdila je ono što nam je već poznato: da Hrvatska poljoprivreda ima dobre potencijale kao pokretača gospodarskog razvoja,</a:t>
            </a:r>
            <a:r>
              <a:rPr lang="hr-HR" sz="1100" b="0" kern="1200" baseline="0">
                <a:solidFill>
                  <a:schemeClr val="tx1"/>
                </a:solidFill>
                <a:effectLst/>
                <a:latin typeface="+mn-lt"/>
                <a:ea typeface="+mn-ea"/>
                <a:cs typeface="+mn-cs"/>
              </a:rPr>
              <a:t> za otvaranje radnih mjesta i povećanje prihoda u ruralnim područjima.</a:t>
            </a:r>
          </a:p>
          <a:p>
            <a:endParaRPr lang="hr-HR" sz="1100" b="0" kern="1200" baseline="0">
              <a:solidFill>
                <a:schemeClr val="tx1"/>
              </a:solidFill>
              <a:effectLst/>
              <a:latin typeface="+mn-lt"/>
              <a:ea typeface="+mn-ea"/>
              <a:cs typeface="+mn-cs"/>
            </a:endParaRPr>
          </a:p>
          <a:p>
            <a:r>
              <a:rPr lang="hr-HR" sz="1100" b="0" kern="1200" baseline="0">
                <a:solidFill>
                  <a:schemeClr val="tx1"/>
                </a:solidFill>
                <a:effectLst/>
                <a:latin typeface="+mn-lt"/>
                <a:ea typeface="+mn-ea"/>
                <a:cs typeface="+mn-cs"/>
              </a:rPr>
              <a:t>Taj potencijal znatno nadilazi relativno mali udio poljoprivrede u ukupnom gospodarstvu Hrvatske. Razlog tome leži u povezanosti s brojnim drugim sektorima, prije svega prerađivačke industrije, ali i trgovine, ugostiteljstva, prometa, istraživanja i razvoja. Koliko je važna ta povezanost govori podatak da vrijednost od 1 milijuna kuna poljoprivredne proizvodnje dovodi do porasta od 5,2 milijuna kuna ukupnog gospodarskog rezultata.</a:t>
            </a:r>
          </a:p>
          <a:p>
            <a:endParaRPr lang="hr-HR" sz="1100" b="0" kern="1200" baseline="0">
              <a:solidFill>
                <a:schemeClr val="tx1"/>
              </a:solidFill>
              <a:effectLst/>
              <a:latin typeface="+mn-lt"/>
              <a:ea typeface="+mn-ea"/>
              <a:cs typeface="+mn-cs"/>
            </a:endParaRPr>
          </a:p>
          <a:p>
            <a:r>
              <a:rPr lang="hr-HR" sz="1100" b="0" kern="1200" baseline="0">
                <a:solidFill>
                  <a:schemeClr val="tx1"/>
                </a:solidFill>
                <a:effectLst/>
                <a:latin typeface="+mn-lt"/>
                <a:ea typeface="+mn-ea"/>
                <a:cs typeface="+mn-cs"/>
              </a:rPr>
              <a:t>Zbog toga uspješni poljoprivredni sektor također rezultira ukupnim pozitivnim gospodarskim učincima.</a:t>
            </a:r>
          </a:p>
          <a:p>
            <a:endParaRPr lang="hr-HR" sz="1100" b="0" kern="1200" baseline="0">
              <a:solidFill>
                <a:schemeClr val="tx1"/>
              </a:solidFill>
              <a:effectLst/>
              <a:latin typeface="+mn-lt"/>
              <a:ea typeface="+mn-ea"/>
              <a:cs typeface="+mn-cs"/>
            </a:endParaRPr>
          </a:p>
          <a:p>
            <a:r>
              <a:rPr lang="hr-HR" sz="1100" b="0" kern="1200" baseline="0">
                <a:solidFill>
                  <a:schemeClr val="tx1"/>
                </a:solidFill>
                <a:effectLst/>
                <a:latin typeface="+mn-lt"/>
                <a:ea typeface="+mn-ea"/>
                <a:cs typeface="+mn-cs"/>
              </a:rPr>
              <a:t>Hrvatska ima dobre prirodne preduvjete za poljoprivrednu i prehrambenu proizvodnju, neograničen pristup tržištu Europske unije i razmjerno visoke potpore iz proračuna EU-a, ali i Državnog proračuna.</a:t>
            </a:r>
          </a:p>
          <a:p>
            <a:endParaRPr lang="hr-HR" sz="1100" b="0" kern="1200" baseline="0">
              <a:solidFill>
                <a:schemeClr val="tx1"/>
              </a:solidFill>
              <a:effectLst/>
              <a:latin typeface="+mn-lt"/>
              <a:ea typeface="+mn-ea"/>
              <a:cs typeface="+mn-cs"/>
            </a:endParaRPr>
          </a:p>
          <a:p>
            <a:r>
              <a:rPr lang="hr-HR" sz="1100" b="0" kern="1200" baseline="0">
                <a:solidFill>
                  <a:schemeClr val="tx1"/>
                </a:solidFill>
                <a:effectLst/>
                <a:latin typeface="+mn-lt"/>
                <a:ea typeface="+mn-ea"/>
                <a:cs typeface="+mn-cs"/>
              </a:rPr>
              <a:t>Unatoč tome, ne možemo biti zadovoljni stanjem poljoprivrede u Hrvatskoj. </a:t>
            </a:r>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0142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baseline="0"/>
              <a:t>Analiza stanja ukazuje i na prilike za rast poljoprivrednog sektora.</a:t>
            </a:r>
          </a:p>
          <a:p>
            <a:endParaRPr lang="hr-HR" sz="1100" baseline="0"/>
          </a:p>
          <a:p>
            <a:r>
              <a:rPr lang="hr-HR" sz="1100" baseline="0"/>
              <a:t>Jedna od njih je bolja usklađenost s potrebama tržišta, što se može postići diferenciranjem ponude prema odabranim segmentima potrošnje, kao i većom povezanosti poljoprivredne proizvodnje s prerađivačkom industrijom. Strategija ukazuje na važnost specijaliziranih tržišnih niša kao što su primjerice segmenti luksuznih ili praktičnih proizvoda.</a:t>
            </a:r>
          </a:p>
          <a:p>
            <a:endParaRPr lang="hr-HR" sz="1100" baseline="0"/>
          </a:p>
          <a:p>
            <a:r>
              <a:rPr lang="hr-HR" sz="1100" baseline="0"/>
              <a:t>Viši zahtjevi zaštite okoliša i klime često za poljoprivredni sektor znače povećane troškove zbog nužnosti dodatnih ulaganja. Međutim, upravo tome je namijenjen sve veći dio poljoprivrednog proračuna. Cilj tih potpora je povećati produktivnost poljoprivredne proizvodnje, a da se istovremeno smanji negativan učinak poljoprivrede na okoliš. Strategija ujedno prepoznaje moguće pozitivne učinke klimatskih promjena, na primjer stvaranje novih pogodnih područja za uzgoj ili produženje razdoblja uzgoja zbog blažih zimskih klimatskih uvjeta.</a:t>
            </a:r>
          </a:p>
          <a:p>
            <a:endParaRPr lang="hr-HR" sz="1100" baseline="0"/>
          </a:p>
          <a:p>
            <a:r>
              <a:rPr lang="hr-HR" sz="1100" baseline="0"/>
              <a:t>Gospodarski rast u ruralnim područjima ne ovisi samo o poljoprivredi. Stoga je dobro osmišljen program regionalnog razvoja, koji će osigurati potrebu infrastrukturu i usluge u ruralnim područjima, jedan od preduvjeta za zadržavanje stanovništva i proizvodnje i tim krajevima.</a:t>
            </a:r>
          </a:p>
          <a:p>
            <a:endParaRPr lang="hr-HR" sz="1100" baseline="0"/>
          </a:p>
          <a:p>
            <a:r>
              <a:rPr lang="hr-HR" sz="1100" baseline="0"/>
              <a:t>Strategijom se najavljuje namjera modificiranja sustava poljoprivrednih potpora, kako bi se javna sredstva koristila učinkovitije. S tim ciljem provest će se preraspodjela izravnih plaćanja u korist malih i mladih poljoprivrednika te pažljivije usmjeravati u ona ulaganja kojima će se osigurati bolji učinak poljoprivredne politike.</a:t>
            </a:r>
          </a:p>
          <a:p>
            <a:endParaRPr lang="hr-HR" sz="1100" baseline="0"/>
          </a:p>
          <a:p>
            <a:r>
              <a:rPr lang="hr-HR" sz="1100" baseline="0"/>
              <a:t>Proteklih godina pratimo veliki napredak u digitalnim tehnologijama i njihovoj primjeni u poljoprivredi. Ocjenjuje se te tehnologije mogu olakšati prijenos znanja i informacija, kao i pristup tržištu za poljoprivrednike. Stoga se naglašava važnost većeg korištenja modernih tehnologija i inovacija u poljoprivredi, kao i edukacije poljoprivrednika za njihovo korištenje.</a:t>
            </a:r>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6893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a:t>U</a:t>
            </a:r>
            <a:r>
              <a:rPr lang="hr-HR" sz="1100" baseline="0"/>
              <a:t> suradnji s predstavnicima sektora u okviru javnih konzultacija definirana je vizija dugoročnog razvoja poljoprivrede.</a:t>
            </a:r>
          </a:p>
          <a:p>
            <a:endParaRPr lang="hr-HR" sz="1100" baseline="0"/>
          </a:p>
          <a:p>
            <a:r>
              <a:rPr lang="hr-HR" sz="1100" baseline="0"/>
              <a:t>Dugoročna vizija govori o poljoprivrednom sektoru koji proizvodi više, kvalitetnije i konkurentnije.</a:t>
            </a:r>
          </a:p>
          <a:p>
            <a:endParaRPr lang="hr-HR" sz="1100" baseline="0"/>
          </a:p>
          <a:p>
            <a:r>
              <a:rPr lang="hr-HR" sz="1100" baseline="0"/>
              <a:t>Zatim o poljoprivrednom sektoru koji brine o prirodnim resursima kojima Hrvatska obiluje te je prilagođen i uspješan u uvjetima promjenjive klime.</a:t>
            </a:r>
          </a:p>
          <a:p>
            <a:endParaRPr lang="hr-HR" sz="1100" baseline="0"/>
          </a:p>
          <a:p>
            <a:r>
              <a:rPr lang="hr-HR" sz="1100" baseline="0"/>
              <a:t>Na kraju, vizija nadilazi samu poljoprivrednu proizvodnju te govori o ruralnim zajednicama i stanovništvu koje ima bolje mogućnosti za zapošljavanje i višu kvalitetu života.</a:t>
            </a:r>
          </a:p>
          <a:p>
            <a:endParaRPr lang="hr-HR" sz="1100" baseline="0"/>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674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a:t>Strategijom poljoprivrede smo, polazeći</a:t>
            </a:r>
            <a:r>
              <a:rPr lang="hr-HR" sz="1200" baseline="0"/>
              <a:t> od v</a:t>
            </a:r>
            <a:r>
              <a:rPr lang="hr-HR" sz="1200"/>
              <a:t>izije za poljoprivredu, utvrdili</a:t>
            </a:r>
            <a:r>
              <a:rPr lang="hr-HR" sz="1200" baseline="0"/>
              <a:t> </a:t>
            </a:r>
            <a:r>
              <a:rPr lang="hr-HR" sz="1200"/>
              <a:t>četiri strateška cilja: </a:t>
            </a:r>
          </a:p>
          <a:p>
            <a:endParaRPr lang="hr-HR" sz="1200"/>
          </a:p>
          <a:p>
            <a:pPr marL="228600" indent="-228600">
              <a:buAutoNum type="arabicParenR"/>
            </a:pPr>
            <a:r>
              <a:rPr lang="hr-HR" sz="1200"/>
              <a:t>povećanje produktivnosti i otpornosti poljoprivrede na klimatske promjene; </a:t>
            </a:r>
          </a:p>
          <a:p>
            <a:pPr marL="228600" indent="-228600">
              <a:buAutoNum type="arabicParenR"/>
            </a:pPr>
            <a:r>
              <a:rPr lang="hr-HR" sz="1200"/>
              <a:t>jačanje konkurentnosti; </a:t>
            </a:r>
          </a:p>
          <a:p>
            <a:pPr marL="228600" indent="-228600">
              <a:buAutoNum type="arabicParenR"/>
            </a:pPr>
            <a:r>
              <a:rPr lang="hr-HR" sz="1200"/>
              <a:t>obnovu ruralnog gospodarstva i unaprjeđenje uvjeta života u ruralnim područjima, te horizontalan cilj </a:t>
            </a:r>
          </a:p>
          <a:p>
            <a:pPr marL="228600" indent="-228600">
              <a:buAutoNum type="arabicParenR"/>
            </a:pPr>
            <a:r>
              <a:rPr lang="hr-HR" sz="1200"/>
              <a:t>poticanje inovacija u poljoprivredno-prehrambenom sektoru. </a:t>
            </a:r>
          </a:p>
          <a:p>
            <a:endParaRPr lang="hr-HR"/>
          </a:p>
        </p:txBody>
      </p:sp>
      <p:sp>
        <p:nvSpPr>
          <p:cNvPr id="4" name="Rezervirano mjesto broja slajda 3"/>
          <p:cNvSpPr>
            <a:spLocks noGrp="1"/>
          </p:cNvSpPr>
          <p:nvPr>
            <p:ph type="sldNum" sz="quarter" idx="10"/>
          </p:nvPr>
        </p:nvSpPr>
        <p:spPr/>
        <p:txBody>
          <a:bodyPr/>
          <a:lstStyle/>
          <a:p>
            <a:fld id="{39B1BDB7-5413-4B66-960B-F0DE99653E2D}" type="slidenum">
              <a:rPr lang="hr-HR" smtClean="0"/>
              <a:t>14</a:t>
            </a:fld>
            <a:endParaRPr lang="hr-HR"/>
          </a:p>
        </p:txBody>
      </p:sp>
    </p:spTree>
    <p:extLst>
      <p:ext uri="{BB962C8B-B14F-4D97-AF65-F5344CB8AC3E}">
        <p14:creationId xmlns:p14="http://schemas.microsoft.com/office/powerpoint/2010/main" val="693229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100"/>
              <a:t>Svaki od ciljeva povezan je s jednom od 15 ključnih potreba sektora,</a:t>
            </a:r>
            <a:r>
              <a:rPr lang="hr-HR" sz="1100" baseline="0"/>
              <a:t> koje su identificirane tijekom javnih konzultacija.</a:t>
            </a:r>
          </a:p>
          <a:p>
            <a:endParaRPr lang="hr-HR" sz="1100" baseline="0"/>
          </a:p>
          <a:p>
            <a:r>
              <a:rPr lang="hr-HR" sz="1100" baseline="0"/>
              <a:t>Od ključnih potreba mogu se izdvojiti:</a:t>
            </a:r>
          </a:p>
          <a:p>
            <a:endParaRPr lang="hr-HR" sz="1100" baseline="0"/>
          </a:p>
          <a:p>
            <a:pPr marL="171450" indent="-171450">
              <a:buFontTx/>
              <a:buChar char="-"/>
            </a:pPr>
            <a:r>
              <a:rPr lang="hr-HR" sz="1100" baseline="0"/>
              <a:t>Povećanje dodane vrijednosti poljoprivredne proizvodnje</a:t>
            </a:r>
          </a:p>
          <a:p>
            <a:pPr marL="171450" indent="-171450">
              <a:buFontTx/>
              <a:buChar char="-"/>
            </a:pPr>
            <a:r>
              <a:rPr lang="hr-HR" sz="1100" baseline="0"/>
              <a:t>Redistribucija potpore prema malim i srednjim proizvođačima</a:t>
            </a:r>
          </a:p>
          <a:p>
            <a:pPr marL="171450" indent="-171450">
              <a:buFontTx/>
              <a:buChar char="-"/>
            </a:pPr>
            <a:r>
              <a:rPr lang="hr-HR" sz="1100" baseline="0"/>
              <a:t>Efikasnije korištenje prirodnih resursa</a:t>
            </a:r>
          </a:p>
          <a:p>
            <a:pPr marL="171450" indent="-171450">
              <a:buFontTx/>
              <a:buChar char="-"/>
            </a:pPr>
            <a:r>
              <a:rPr lang="hr-HR" sz="1100" baseline="0"/>
              <a:t>Bolje povezivanje proizvođača međusobno te s tržištem</a:t>
            </a:r>
          </a:p>
          <a:p>
            <a:pPr marL="171450" indent="-171450">
              <a:buFontTx/>
              <a:buChar char="-"/>
            </a:pPr>
            <a:r>
              <a:rPr lang="hr-HR" sz="1100" baseline="0"/>
              <a:t>Jačanje poduzetničkih sposobnosti i znanja</a:t>
            </a:r>
          </a:p>
          <a:p>
            <a:pPr marL="171450" indent="-171450">
              <a:buFontTx/>
              <a:buChar char="-"/>
            </a:pPr>
            <a:r>
              <a:rPr lang="hr-HR" sz="1100" baseline="0"/>
              <a:t>Veće prihvaćanje novih tehnologija i inovacija</a:t>
            </a:r>
          </a:p>
          <a:p>
            <a:pPr marL="171450" indent="-171450">
              <a:buFontTx/>
              <a:buChar char="-"/>
            </a:pPr>
            <a:r>
              <a:rPr lang="hr-HR" sz="1100" baseline="0"/>
              <a:t>Ulaganja u javnu infrastrukturu za modernizaciju poljoprivrede.</a:t>
            </a:r>
          </a:p>
          <a:p>
            <a:pPr marL="171450" indent="-171450">
              <a:buFontTx/>
              <a:buChar char="-"/>
            </a:pPr>
            <a:endParaRPr lang="hr-HR"/>
          </a:p>
          <a:p>
            <a:endParaRPr lang="hr-HR"/>
          </a:p>
          <a:p>
            <a:endParaRPr lang="hr-HR"/>
          </a:p>
        </p:txBody>
      </p:sp>
      <p:sp>
        <p:nvSpPr>
          <p:cNvPr id="4" name="Rezervirano mjesto broja slajda 3"/>
          <p:cNvSpPr>
            <a:spLocks noGrp="1"/>
          </p:cNvSpPr>
          <p:nvPr>
            <p:ph type="sldNum" sz="quarter" idx="10"/>
          </p:nvPr>
        </p:nvSpPr>
        <p:spPr/>
        <p:txBody>
          <a:bodyPr/>
          <a:lstStyle/>
          <a:p>
            <a:fld id="{8398A214-2446-4142-AF7D-DF583652A99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91003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aslovni slajd">
    <p:spTree>
      <p:nvGrpSpPr>
        <p:cNvPr id="1" name=""/>
        <p:cNvGrpSpPr/>
        <p:nvPr/>
      </p:nvGrpSpPr>
      <p:grpSpPr>
        <a:xfrm>
          <a:off x="0" y="0"/>
          <a:ext cx="0" cy="0"/>
          <a:chOff x="0" y="0"/>
          <a:chExt cx="0" cy="0"/>
        </a:xfrm>
      </p:grpSpPr>
      <p:sp>
        <p:nvSpPr>
          <p:cNvPr id="7" name="Rezervirano mjesto slike 6"/>
          <p:cNvSpPr>
            <a:spLocks noGrp="1"/>
          </p:cNvSpPr>
          <p:nvPr>
            <p:ph type="pic" sz="quarter" idx="10"/>
          </p:nvPr>
        </p:nvSpPr>
        <p:spPr>
          <a:xfrm>
            <a:off x="7940675" y="0"/>
            <a:ext cx="4251325" cy="4452358"/>
          </a:xfrm>
          <a:solidFill>
            <a:schemeClr val="bg1"/>
          </a:solidFill>
          <a:effectLst>
            <a:outerShdw blurRad="50800" dist="38100" dir="10800000" algn="r" rotWithShape="0">
              <a:prstClr val="black">
                <a:alpha val="40000"/>
              </a:prstClr>
            </a:outerShdw>
          </a:effectLst>
        </p:spPr>
        <p:txBody>
          <a:bodyPr/>
          <a:lstStyle/>
          <a:p>
            <a:endParaRPr lang="hr-HR"/>
          </a:p>
        </p:txBody>
      </p:sp>
      <p:sp>
        <p:nvSpPr>
          <p:cNvPr id="2" name="Naslov 1"/>
          <p:cNvSpPr>
            <a:spLocks noGrp="1"/>
          </p:cNvSpPr>
          <p:nvPr>
            <p:ph type="ctrTitle" hasCustomPrompt="1"/>
          </p:nvPr>
        </p:nvSpPr>
        <p:spPr>
          <a:xfrm>
            <a:off x="461472" y="2333296"/>
            <a:ext cx="7255749" cy="1685075"/>
          </a:xfrm>
        </p:spPr>
        <p:txBody>
          <a:bodyPr anchor="b">
            <a:normAutofit/>
          </a:bodyPr>
          <a:lstStyle>
            <a:lvl1pPr algn="l">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pic>
        <p:nvPicPr>
          <p:cNvPr id="11" name="Slika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509" y="256376"/>
            <a:ext cx="1934815" cy="1832129"/>
          </a:xfrm>
          <a:prstGeom prst="rect">
            <a:avLst/>
          </a:prstGeom>
        </p:spPr>
      </p:pic>
      <p:sp>
        <p:nvSpPr>
          <p:cNvPr id="12" name="Pravokutnik 11"/>
          <p:cNvSpPr/>
          <p:nvPr/>
        </p:nvSpPr>
        <p:spPr>
          <a:xfrm>
            <a:off x="592509" y="4035749"/>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0" y="4452359"/>
            <a:ext cx="12192000" cy="2405641"/>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Podnaslov 2"/>
          <p:cNvSpPr>
            <a:spLocks noGrp="1"/>
          </p:cNvSpPr>
          <p:nvPr>
            <p:ph type="subTitle" idx="1"/>
          </p:nvPr>
        </p:nvSpPr>
        <p:spPr>
          <a:xfrm>
            <a:off x="1524000" y="4827298"/>
            <a:ext cx="9144000" cy="1655762"/>
          </a:xfr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Tree>
    <p:extLst>
      <p:ext uri="{BB962C8B-B14F-4D97-AF65-F5344CB8AC3E}">
        <p14:creationId xmlns:p14="http://schemas.microsoft.com/office/powerpoint/2010/main" val="202579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Prazno">
    <p:spTree>
      <p:nvGrpSpPr>
        <p:cNvPr id="1" name=""/>
        <p:cNvGrpSpPr/>
        <p:nvPr/>
      </p:nvGrpSpPr>
      <p:grpSpPr>
        <a:xfrm>
          <a:off x="0" y="0"/>
          <a:ext cx="0" cy="0"/>
          <a:chOff x="0" y="0"/>
          <a:chExt cx="0" cy="0"/>
        </a:xfrm>
      </p:grpSpPr>
      <p:sp>
        <p:nvSpPr>
          <p:cNvPr id="67" name="Pravokutnik 66"/>
          <p:cNvSpPr/>
          <p:nvPr userDrawn="1"/>
        </p:nvSpPr>
        <p:spPr>
          <a:xfrm>
            <a:off x="838200" y="1656975"/>
            <a:ext cx="3354859" cy="774928"/>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2" name="Rezervirano mjesto datuma 1"/>
          <p:cNvSpPr>
            <a:spLocks noGrp="1"/>
          </p:cNvSpPr>
          <p:nvPr>
            <p:ph type="dt" sz="half" idx="10"/>
          </p:nvPr>
        </p:nvSpPr>
        <p:spPr/>
        <p:txBody>
          <a:bodyPr/>
          <a:lstStyle/>
          <a:p>
            <a:fld id="{67522D13-F404-488A-AF06-6E790D93AF0D}" type="datetimeFigureOut">
              <a:rPr lang="hr-HR" smtClean="0"/>
              <a:t>29.6.2021.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9" name="Rezervirano mjesto teksta 6"/>
          <p:cNvSpPr>
            <a:spLocks noGrp="1"/>
          </p:cNvSpPr>
          <p:nvPr>
            <p:ph type="body" sz="quarter" idx="21"/>
          </p:nvPr>
        </p:nvSpPr>
        <p:spPr>
          <a:xfrm>
            <a:off x="838201" y="2489573"/>
            <a:ext cx="3354858" cy="3691181"/>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8" name="Rezervirano mjesto teksta 7"/>
          <p:cNvSpPr>
            <a:spLocks noGrp="1"/>
          </p:cNvSpPr>
          <p:nvPr>
            <p:ph type="body" sz="quarter" idx="23"/>
          </p:nvPr>
        </p:nvSpPr>
        <p:spPr>
          <a:xfrm>
            <a:off x="838200" y="1714645"/>
            <a:ext cx="3354859" cy="669925"/>
          </a:xfrm>
        </p:spPr>
        <p:txBody>
          <a:bodyPr anchor="ct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3" name="Naslov 1"/>
          <p:cNvSpPr>
            <a:spLocks noGrp="1"/>
          </p:cNvSpPr>
          <p:nvPr>
            <p:ph type="title"/>
          </p:nvPr>
        </p:nvSpPr>
        <p:spPr>
          <a:xfrm>
            <a:off x="838200" y="365126"/>
            <a:ext cx="10515600" cy="967886"/>
          </a:xfrm>
        </p:spPr>
        <p:txBody>
          <a:bodyPr>
            <a:normAutofit/>
          </a:bodyPr>
          <a:lstStyle>
            <a:lvl1pPr algn="ct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15" name="Pravokutnik 14"/>
          <p:cNvSpPr/>
          <p:nvPr userDrawn="1"/>
        </p:nvSpPr>
        <p:spPr>
          <a:xfrm>
            <a:off x="4528919" y="1656975"/>
            <a:ext cx="3354857" cy="7749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16" name="Rezervirano mjesto teksta 7"/>
          <p:cNvSpPr>
            <a:spLocks noGrp="1"/>
          </p:cNvSpPr>
          <p:nvPr>
            <p:ph type="body" sz="quarter" idx="25"/>
          </p:nvPr>
        </p:nvSpPr>
        <p:spPr>
          <a:xfrm>
            <a:off x="4528919" y="1709476"/>
            <a:ext cx="3354858" cy="669925"/>
          </a:xfrm>
        </p:spPr>
        <p:txBody>
          <a:bodyPr anchor="ct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9" name="Rezervirano mjesto teksta 6"/>
          <p:cNvSpPr>
            <a:spLocks noGrp="1"/>
          </p:cNvSpPr>
          <p:nvPr>
            <p:ph type="body" sz="quarter" idx="27"/>
          </p:nvPr>
        </p:nvSpPr>
        <p:spPr>
          <a:xfrm>
            <a:off x="4528918" y="2491079"/>
            <a:ext cx="3354858" cy="3691181"/>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20" name="Rezervirano mjesto teksta 6"/>
          <p:cNvSpPr>
            <a:spLocks noGrp="1"/>
          </p:cNvSpPr>
          <p:nvPr>
            <p:ph type="body" sz="quarter" idx="28"/>
          </p:nvPr>
        </p:nvSpPr>
        <p:spPr>
          <a:xfrm>
            <a:off x="8219635" y="2489573"/>
            <a:ext cx="3354858" cy="3691181"/>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21" name="Pravokutnik 20"/>
          <p:cNvSpPr/>
          <p:nvPr userDrawn="1"/>
        </p:nvSpPr>
        <p:spPr>
          <a:xfrm>
            <a:off x="8219635" y="1656604"/>
            <a:ext cx="3354857" cy="774928"/>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22" name="Rezervirano mjesto teksta 7"/>
          <p:cNvSpPr>
            <a:spLocks noGrp="1"/>
          </p:cNvSpPr>
          <p:nvPr>
            <p:ph type="body" sz="quarter" idx="29"/>
          </p:nvPr>
        </p:nvSpPr>
        <p:spPr>
          <a:xfrm>
            <a:off x="8219634" y="1709476"/>
            <a:ext cx="3354858" cy="669925"/>
          </a:xfrm>
        </p:spPr>
        <p:txBody>
          <a:bodyPr anchor="ct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Tree>
    <p:extLst>
      <p:ext uri="{BB962C8B-B14F-4D97-AF65-F5344CB8AC3E}">
        <p14:creationId xmlns:p14="http://schemas.microsoft.com/office/powerpoint/2010/main" val="210952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ka s opisom">
    <p:spTree>
      <p:nvGrpSpPr>
        <p:cNvPr id="1" name=""/>
        <p:cNvGrpSpPr/>
        <p:nvPr/>
      </p:nvGrpSpPr>
      <p:grpSpPr>
        <a:xfrm>
          <a:off x="0" y="0"/>
          <a:ext cx="0" cy="0"/>
          <a:chOff x="0" y="0"/>
          <a:chExt cx="0" cy="0"/>
        </a:xfrm>
      </p:grpSpPr>
      <p:sp>
        <p:nvSpPr>
          <p:cNvPr id="9" name="Pravokutnik 8"/>
          <p:cNvSpPr/>
          <p:nvPr userDrawn="1"/>
        </p:nvSpPr>
        <p:spPr>
          <a:xfrm>
            <a:off x="0" y="6014434"/>
            <a:ext cx="12192001" cy="843566"/>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2" name="Naslov 1"/>
          <p:cNvSpPr>
            <a:spLocks noGrp="1"/>
          </p:cNvSpPr>
          <p:nvPr>
            <p:ph type="title" hasCustomPrompt="1"/>
          </p:nvPr>
        </p:nvSpPr>
        <p:spPr>
          <a:xfrm>
            <a:off x="839788" y="457200"/>
            <a:ext cx="10577855" cy="1600200"/>
          </a:xfrm>
        </p:spPr>
        <p:txBody>
          <a:bodyPr anchor="ctr"/>
          <a:lstStyle>
            <a:lvl1pPr algn="ctr">
              <a:defRPr sz="3200">
                <a:solidFill>
                  <a:srgbClr val="114B87"/>
                </a:solidFill>
                <a:latin typeface="Arial" panose="020B0604020202020204" pitchFamily="34" charset="0"/>
                <a:cs typeface="Arial" panose="020B0604020202020204" pitchFamily="34" charset="0"/>
              </a:defRPr>
            </a:lvl1pPr>
          </a:lstStyle>
          <a:p>
            <a:r>
              <a:rPr lang="hr-HR"/>
              <a:t>UREDITE STIL NASLOVA MATRICE</a:t>
            </a:r>
          </a:p>
        </p:txBody>
      </p:sp>
      <p:sp>
        <p:nvSpPr>
          <p:cNvPr id="4" name="Rezervirano mjesto teksta 3"/>
          <p:cNvSpPr>
            <a:spLocks noGrp="1"/>
          </p:cNvSpPr>
          <p:nvPr>
            <p:ph type="body" sz="half" idx="2"/>
          </p:nvPr>
        </p:nvSpPr>
        <p:spPr>
          <a:xfrm>
            <a:off x="839788" y="2399316"/>
            <a:ext cx="10577855" cy="3469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67522D13-F404-488A-AF06-6E790D93AF0D}" type="datetimeFigureOut">
              <a:rPr lang="hr-HR" smtClean="0"/>
              <a:t>29.6.2021.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3B3134A-FFDE-48EA-A98B-DEBA967A4408}" type="slidenum">
              <a:rPr lang="hr-HR" smtClean="0"/>
              <a:t>‹#›</a:t>
            </a:fld>
            <a:endParaRPr lang="hr-HR"/>
          </a:p>
        </p:txBody>
      </p:sp>
      <p:sp>
        <p:nvSpPr>
          <p:cNvPr id="8" name="Pravokutnik 7"/>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2485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ka s opisom">
    <p:spTree>
      <p:nvGrpSpPr>
        <p:cNvPr id="1" name=""/>
        <p:cNvGrpSpPr/>
        <p:nvPr/>
      </p:nvGrpSpPr>
      <p:grpSpPr>
        <a:xfrm>
          <a:off x="0" y="0"/>
          <a:ext cx="0" cy="0"/>
          <a:chOff x="0" y="0"/>
          <a:chExt cx="0" cy="0"/>
        </a:xfrm>
      </p:grpSpPr>
      <p:sp>
        <p:nvSpPr>
          <p:cNvPr id="9" name="Pravokutnik 8"/>
          <p:cNvSpPr/>
          <p:nvPr userDrawn="1"/>
        </p:nvSpPr>
        <p:spPr>
          <a:xfrm>
            <a:off x="0" y="6014434"/>
            <a:ext cx="12192001" cy="843566"/>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5" name="Rezervirano mjesto datuma 4"/>
          <p:cNvSpPr>
            <a:spLocks noGrp="1"/>
          </p:cNvSpPr>
          <p:nvPr>
            <p:ph type="dt" sz="half" idx="10"/>
          </p:nvPr>
        </p:nvSpPr>
        <p:spPr/>
        <p:txBody>
          <a:bodyPr/>
          <a:lstStyle/>
          <a:p>
            <a:fld id="{67522D13-F404-488A-AF06-6E790D93AF0D}" type="datetimeFigureOut">
              <a:rPr lang="hr-HR" smtClean="0"/>
              <a:t>29.6.2021.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3B3134A-FFDE-48EA-A98B-DEBA967A4408}" type="slidenum">
              <a:rPr lang="hr-HR" smtClean="0"/>
              <a:t>‹#›</a:t>
            </a:fld>
            <a:endParaRPr lang="hr-HR"/>
          </a:p>
        </p:txBody>
      </p:sp>
      <p:sp>
        <p:nvSpPr>
          <p:cNvPr id="8" name="Pravokutnik 7"/>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229024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lika s opisom">
    <p:spTree>
      <p:nvGrpSpPr>
        <p:cNvPr id="1" name=""/>
        <p:cNvGrpSpPr/>
        <p:nvPr/>
      </p:nvGrpSpPr>
      <p:grpSpPr>
        <a:xfrm>
          <a:off x="0" y="0"/>
          <a:ext cx="0" cy="0"/>
          <a:chOff x="0" y="0"/>
          <a:chExt cx="0" cy="0"/>
        </a:xfrm>
      </p:grpSpPr>
      <p:sp>
        <p:nvSpPr>
          <p:cNvPr id="9" name="Pravokutnik 8"/>
          <p:cNvSpPr/>
          <p:nvPr userDrawn="1"/>
        </p:nvSpPr>
        <p:spPr>
          <a:xfrm>
            <a:off x="0" y="6014434"/>
            <a:ext cx="12192001" cy="843566"/>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5" name="Rezervirano mjesto datuma 4"/>
          <p:cNvSpPr>
            <a:spLocks noGrp="1"/>
          </p:cNvSpPr>
          <p:nvPr>
            <p:ph type="dt" sz="half" idx="10"/>
          </p:nvPr>
        </p:nvSpPr>
        <p:spPr/>
        <p:txBody>
          <a:bodyPr/>
          <a:lstStyle/>
          <a:p>
            <a:fld id="{67522D13-F404-488A-AF06-6E790D93AF0D}" type="datetimeFigureOut">
              <a:rPr lang="hr-HR" smtClean="0"/>
              <a:t>29.6.2021.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3B3134A-FFDE-48EA-A98B-DEBA967A4408}" type="slidenum">
              <a:rPr lang="hr-HR" smtClean="0"/>
              <a:t>‹#›</a:t>
            </a:fld>
            <a:endParaRPr lang="hr-HR"/>
          </a:p>
        </p:txBody>
      </p:sp>
      <p:sp>
        <p:nvSpPr>
          <p:cNvPr id="8" name="Pravokutnik 7"/>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10" name="Naslov 1"/>
          <p:cNvSpPr>
            <a:spLocks noGrp="1"/>
          </p:cNvSpPr>
          <p:nvPr>
            <p:ph type="title"/>
          </p:nvPr>
        </p:nvSpPr>
        <p:spPr>
          <a:xfrm>
            <a:off x="838200" y="365126"/>
            <a:ext cx="10515600" cy="852761"/>
          </a:xfrm>
        </p:spPr>
        <p:txBody>
          <a:bodyPr>
            <a:normAutofit/>
          </a:bodyPr>
          <a:lstStyle>
            <a:lvl1pP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11" name="Rezervirano mjesto sadržaja 2"/>
          <p:cNvSpPr>
            <a:spLocks noGrp="1"/>
          </p:cNvSpPr>
          <p:nvPr>
            <p:ph idx="1"/>
          </p:nvPr>
        </p:nvSpPr>
        <p:spPr>
          <a:xfrm>
            <a:off x="838200" y="1825625"/>
            <a:ext cx="10515600" cy="383377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56306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67886"/>
          </a:xfrm>
        </p:spPr>
        <p:txBody>
          <a:bodyPr>
            <a:normAutofit/>
          </a:bodyPr>
          <a:lstStyle>
            <a:lvl1pP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8C54239E-913C-45DF-AA0A-8E6BA08F61D2}" type="datetimeFigureOut">
              <a:rPr lang="hr-HR" smtClean="0"/>
              <a:t>29.6.2021.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E1A2B7D-70DE-4D62-AC63-3E775F13341B}" type="slidenum">
              <a:rPr lang="hr-HR" smtClean="0"/>
              <a:t>‹#›</a:t>
            </a:fld>
            <a:endParaRPr lang="hr-HR"/>
          </a:p>
        </p:txBody>
      </p:sp>
      <p:sp>
        <p:nvSpPr>
          <p:cNvPr id="8" name="Pravokutnik 7"/>
          <p:cNvSpPr/>
          <p:nvPr/>
        </p:nvSpPr>
        <p:spPr>
          <a:xfrm>
            <a:off x="851455" y="1333011"/>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kstniOkvir 12"/>
          <p:cNvSpPr txBox="1">
            <a:spLocks noChangeArrowheads="1"/>
          </p:cNvSpPr>
          <p:nvPr userDrawn="1"/>
        </p:nvSpPr>
        <p:spPr bwMode="auto">
          <a:xfrm>
            <a:off x="8353168" y="6322552"/>
            <a:ext cx="2996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sr-Latn-RS" sz="2000">
                <a:solidFill>
                  <a:schemeClr val="tx1">
                    <a:lumMod val="50000"/>
                    <a:lumOff val="50000"/>
                  </a:schemeClr>
                </a:solidFill>
              </a:rPr>
              <a:t>www.poljoprivreda.gov.hr</a:t>
            </a:r>
          </a:p>
        </p:txBody>
      </p:sp>
    </p:spTree>
    <p:extLst>
      <p:ext uri="{BB962C8B-B14F-4D97-AF65-F5344CB8AC3E}">
        <p14:creationId xmlns:p14="http://schemas.microsoft.com/office/powerpoint/2010/main" val="239156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va sadržaja">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838200" y="782595"/>
            <a:ext cx="5181600" cy="539436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782595"/>
            <a:ext cx="5181600" cy="539436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8C54239E-913C-45DF-AA0A-8E6BA08F61D2}" type="datetimeFigureOut">
              <a:rPr lang="hr-HR" smtClean="0"/>
              <a:t>29.6.2021.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E1A2B7D-70DE-4D62-AC63-3E775F13341B}" type="slidenum">
              <a:rPr lang="hr-HR" smtClean="0"/>
              <a:t>‹#›</a:t>
            </a:fld>
            <a:endParaRPr lang="hr-HR"/>
          </a:p>
        </p:txBody>
      </p:sp>
      <p:sp>
        <p:nvSpPr>
          <p:cNvPr id="10" name="Pravokutnik 9"/>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kstniOkvir 12"/>
          <p:cNvSpPr txBox="1">
            <a:spLocks noChangeArrowheads="1"/>
          </p:cNvSpPr>
          <p:nvPr userDrawn="1"/>
        </p:nvSpPr>
        <p:spPr bwMode="auto">
          <a:xfrm>
            <a:off x="8353168" y="6322552"/>
            <a:ext cx="2996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sr-Latn-RS" sz="2000">
                <a:solidFill>
                  <a:schemeClr val="tx1">
                    <a:lumMod val="50000"/>
                    <a:lumOff val="50000"/>
                  </a:schemeClr>
                </a:solidFill>
              </a:rPr>
              <a:t>www.poljoprivreda.gov.hr</a:t>
            </a:r>
          </a:p>
        </p:txBody>
      </p:sp>
    </p:spTree>
    <p:extLst>
      <p:ext uri="{BB962C8B-B14F-4D97-AF65-F5344CB8AC3E}">
        <p14:creationId xmlns:p14="http://schemas.microsoft.com/office/powerpoint/2010/main" val="836980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Naslovni slajd">
    <p:spTree>
      <p:nvGrpSpPr>
        <p:cNvPr id="1" name=""/>
        <p:cNvGrpSpPr/>
        <p:nvPr/>
      </p:nvGrpSpPr>
      <p:grpSpPr>
        <a:xfrm>
          <a:off x="0" y="0"/>
          <a:ext cx="0" cy="0"/>
          <a:chOff x="0" y="0"/>
          <a:chExt cx="0" cy="0"/>
        </a:xfrm>
      </p:grpSpPr>
      <p:sp>
        <p:nvSpPr>
          <p:cNvPr id="2" name="Naslov 1"/>
          <p:cNvSpPr>
            <a:spLocks noGrp="1"/>
          </p:cNvSpPr>
          <p:nvPr>
            <p:ph type="ctrTitle" hasCustomPrompt="1"/>
          </p:nvPr>
        </p:nvSpPr>
        <p:spPr>
          <a:xfrm>
            <a:off x="1524000" y="1574741"/>
            <a:ext cx="9144000" cy="1246334"/>
          </a:xfrm>
        </p:spPr>
        <p:txBody>
          <a:bodyPr anchor="b">
            <a:normAutofit/>
          </a:bodyPr>
          <a:lstStyle>
            <a:lvl1pPr algn="ct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12" name="Pravokutnik 11"/>
          <p:cNvSpPr/>
          <p:nvPr/>
        </p:nvSpPr>
        <p:spPr>
          <a:xfrm>
            <a:off x="3879791" y="3045439"/>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0" y="4975654"/>
            <a:ext cx="12192000" cy="1882346"/>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Podnaslov 2"/>
          <p:cNvSpPr>
            <a:spLocks noGrp="1"/>
          </p:cNvSpPr>
          <p:nvPr>
            <p:ph type="subTitle" idx="1"/>
          </p:nvPr>
        </p:nvSpPr>
        <p:spPr>
          <a:xfrm>
            <a:off x="1606378" y="3926337"/>
            <a:ext cx="9144000" cy="741812"/>
          </a:xfr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Tree>
    <p:extLst>
      <p:ext uri="{BB962C8B-B14F-4D97-AF65-F5344CB8AC3E}">
        <p14:creationId xmlns:p14="http://schemas.microsoft.com/office/powerpoint/2010/main" val="142305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razno">
    <p:spTree>
      <p:nvGrpSpPr>
        <p:cNvPr id="1" name=""/>
        <p:cNvGrpSpPr/>
        <p:nvPr/>
      </p:nvGrpSpPr>
      <p:grpSpPr>
        <a:xfrm>
          <a:off x="0" y="0"/>
          <a:ext cx="0" cy="0"/>
          <a:chOff x="0" y="0"/>
          <a:chExt cx="0" cy="0"/>
        </a:xfrm>
      </p:grpSpPr>
      <p:sp>
        <p:nvSpPr>
          <p:cNvPr id="6" name="Pravokutnik 5"/>
          <p:cNvSpPr/>
          <p:nvPr/>
        </p:nvSpPr>
        <p:spPr>
          <a:xfrm>
            <a:off x="0" y="4452359"/>
            <a:ext cx="12192000" cy="2405641"/>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a:off x="3879791" y="3781724"/>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8593" y="546934"/>
            <a:ext cx="1934815" cy="1832129"/>
          </a:xfrm>
          <a:prstGeom prst="rect">
            <a:avLst/>
          </a:prstGeom>
        </p:spPr>
      </p:pic>
      <p:sp>
        <p:nvSpPr>
          <p:cNvPr id="9" name="TekstniOkvir 8"/>
          <p:cNvSpPr txBox="1"/>
          <p:nvPr/>
        </p:nvSpPr>
        <p:spPr>
          <a:xfrm>
            <a:off x="3879791" y="3929139"/>
            <a:ext cx="4432417" cy="523220"/>
          </a:xfrm>
          <a:prstGeom prst="rect">
            <a:avLst/>
          </a:prstGeom>
          <a:noFill/>
        </p:spPr>
        <p:txBody>
          <a:bodyPr wrap="square" rtlCol="0">
            <a:spAutoFit/>
          </a:bodyPr>
          <a:lstStyle/>
          <a:p>
            <a:pPr algn="ctr"/>
            <a:r>
              <a:rPr lang="hr-HR" sz="2800">
                <a:solidFill>
                  <a:srgbClr val="114B87"/>
                </a:solidFill>
              </a:rPr>
              <a:t>www.poljoprivreda.gov.hr</a:t>
            </a:r>
          </a:p>
        </p:txBody>
      </p:sp>
      <p:sp>
        <p:nvSpPr>
          <p:cNvPr id="10" name="TekstniOkvir 9"/>
          <p:cNvSpPr txBox="1"/>
          <p:nvPr userDrawn="1"/>
        </p:nvSpPr>
        <p:spPr>
          <a:xfrm>
            <a:off x="3792538" y="2984630"/>
            <a:ext cx="4606925" cy="707886"/>
          </a:xfrm>
          <a:prstGeom prst="rect">
            <a:avLst/>
          </a:prstGeom>
          <a:noFill/>
        </p:spPr>
        <p:txBody>
          <a:bodyPr>
            <a:spAutoFit/>
          </a:bodyPr>
          <a:lstStyle/>
          <a:p>
            <a:pPr algn="ctr" eaLnBrk="1" hangingPunct="1">
              <a:defRPr/>
            </a:pPr>
            <a:r>
              <a:rPr lang="hr-HR" sz="4000">
                <a:solidFill>
                  <a:schemeClr val="tx1">
                    <a:lumMod val="50000"/>
                    <a:lumOff val="50000"/>
                  </a:schemeClr>
                </a:solidFill>
                <a:latin typeface="Arial" panose="020B0604020202020204" pitchFamily="34" charset="0"/>
              </a:rPr>
              <a:t>HVALA NA PAŽNJI!</a:t>
            </a:r>
          </a:p>
        </p:txBody>
      </p:sp>
    </p:spTree>
    <p:extLst>
      <p:ext uri="{BB962C8B-B14F-4D97-AF65-F5344CB8AC3E}">
        <p14:creationId xmlns:p14="http://schemas.microsoft.com/office/powerpoint/2010/main" val="2495804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4CF81A-28FE-41A2-98FA-57B8B5CD96DA}"/>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6FDC791E-9656-4620-BB66-CD348955A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EA6477DE-2C35-47E2-96A3-554C5459B3D7}"/>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5" name="Rezervirano mjesto podnožja 4">
            <a:extLst>
              <a:ext uri="{FF2B5EF4-FFF2-40B4-BE49-F238E27FC236}">
                <a16:creationId xmlns:a16="http://schemas.microsoft.com/office/drawing/2014/main" id="{AC33A784-D218-434F-96E7-508AA39AE27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5CA9301-3CB1-470B-8A77-83115605669A}"/>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96901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4E2242-3D65-40E1-9B7A-B19E37BDF2E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0569C543-F798-47E9-B9AA-2EDF56AC69EB}"/>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6506EBA6-D7BA-429F-A89D-67898CF1C6A2}"/>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5" name="Rezervirano mjesto podnožja 4">
            <a:extLst>
              <a:ext uri="{FF2B5EF4-FFF2-40B4-BE49-F238E27FC236}">
                <a16:creationId xmlns:a16="http://schemas.microsoft.com/office/drawing/2014/main" id="{3B744D61-6DCA-4EE1-AA04-A699E08FE6F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48D56D2-7731-4815-B85F-A8F9E5EE4A0E}"/>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113625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aslovni slajd">
    <p:spTree>
      <p:nvGrpSpPr>
        <p:cNvPr id="1" name=""/>
        <p:cNvGrpSpPr/>
        <p:nvPr/>
      </p:nvGrpSpPr>
      <p:grpSpPr>
        <a:xfrm>
          <a:off x="0" y="0"/>
          <a:ext cx="0" cy="0"/>
          <a:chOff x="0" y="0"/>
          <a:chExt cx="0" cy="0"/>
        </a:xfrm>
      </p:grpSpPr>
      <p:sp>
        <p:nvSpPr>
          <p:cNvPr id="2" name="Naslov 1"/>
          <p:cNvSpPr>
            <a:spLocks noGrp="1"/>
          </p:cNvSpPr>
          <p:nvPr>
            <p:ph type="ctrTitle" hasCustomPrompt="1"/>
          </p:nvPr>
        </p:nvSpPr>
        <p:spPr>
          <a:xfrm>
            <a:off x="1524001" y="2147941"/>
            <a:ext cx="9144000" cy="1685075"/>
          </a:xfrm>
        </p:spPr>
        <p:txBody>
          <a:bodyPr anchor="b">
            <a:normAutofit/>
          </a:bodyPr>
          <a:lstStyle>
            <a:lvl1pPr algn="ct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12" name="Pravokutnik 11"/>
          <p:cNvSpPr/>
          <p:nvPr/>
        </p:nvSpPr>
        <p:spPr>
          <a:xfrm>
            <a:off x="3879791" y="4035749"/>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0" y="4452359"/>
            <a:ext cx="12192000" cy="2405641"/>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Podnaslov 2"/>
          <p:cNvSpPr>
            <a:spLocks noGrp="1"/>
          </p:cNvSpPr>
          <p:nvPr>
            <p:ph type="subTitle" idx="1"/>
          </p:nvPr>
        </p:nvSpPr>
        <p:spPr>
          <a:xfrm>
            <a:off x="1524000" y="4827298"/>
            <a:ext cx="9144000" cy="1655762"/>
          </a:xfr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Tree>
    <p:extLst>
      <p:ext uri="{BB962C8B-B14F-4D97-AF65-F5344CB8AC3E}">
        <p14:creationId xmlns:p14="http://schemas.microsoft.com/office/powerpoint/2010/main" val="350440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8336E9-6B17-4115-973C-08088E6B6EB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77063908-ED28-429B-AA2B-C3E8796351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B5EA3D9E-AEC2-4B06-8A9F-4A2AC18A4D42}"/>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5" name="Rezervirano mjesto podnožja 4">
            <a:extLst>
              <a:ext uri="{FF2B5EF4-FFF2-40B4-BE49-F238E27FC236}">
                <a16:creationId xmlns:a16="http://schemas.microsoft.com/office/drawing/2014/main" id="{FF4338D7-A84C-42EB-A5DD-37310C4BBF8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0461725-93DC-4D03-AC8F-E9B0CB104702}"/>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461890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C28136-09C2-49E5-88FE-C845529A3D0C}"/>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FC4A22B-9D87-4D10-B087-C94DC735FDFA}"/>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FD8376FC-83AE-4CD5-8234-88318A0B3465}"/>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29C75452-178C-4E84-A1CA-A564D4283511}"/>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6" name="Rezervirano mjesto podnožja 5">
            <a:extLst>
              <a:ext uri="{FF2B5EF4-FFF2-40B4-BE49-F238E27FC236}">
                <a16:creationId xmlns:a16="http://schemas.microsoft.com/office/drawing/2014/main" id="{B09E68C7-723D-4E6E-B724-56AEF6F68C0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CA193CD5-3AB7-46B9-A2AC-8383F9A775A2}"/>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837148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808310-A01E-4BA1-91B5-14A12571A0EF}"/>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80494F0C-E7EB-45BD-A0B9-CCF45D051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82AC81BB-18BE-4610-861A-9042554BCA88}"/>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B752C566-615B-415E-86DC-C44BAA2C4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FB5127B4-58EA-4FB4-930D-0EEB764A01A8}"/>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8959AC43-55C6-470A-BC74-54C68D4E01BC}"/>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8" name="Rezervirano mjesto podnožja 7">
            <a:extLst>
              <a:ext uri="{FF2B5EF4-FFF2-40B4-BE49-F238E27FC236}">
                <a16:creationId xmlns:a16="http://schemas.microsoft.com/office/drawing/2014/main" id="{D6D88893-94BF-466C-9454-27DDA2AE8C95}"/>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EB93025D-B513-47D3-BF9B-0C37D7F68A5B}"/>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327505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82B26A-FDA3-404C-AB20-8283D34CE156}"/>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FE76057F-A083-44DE-9E53-A5478125ABB9}"/>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4" name="Rezervirano mjesto podnožja 3">
            <a:extLst>
              <a:ext uri="{FF2B5EF4-FFF2-40B4-BE49-F238E27FC236}">
                <a16:creationId xmlns:a16="http://schemas.microsoft.com/office/drawing/2014/main" id="{456583E6-D663-4F1A-9FA0-09C90CE6D85D}"/>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077DB401-CBA4-4A57-AECB-49A8830D9B7B}"/>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43413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8E67409E-DB8A-4E14-A1BE-EF4C3A701EA6}"/>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3" name="Rezervirano mjesto podnožja 2">
            <a:extLst>
              <a:ext uri="{FF2B5EF4-FFF2-40B4-BE49-F238E27FC236}">
                <a16:creationId xmlns:a16="http://schemas.microsoft.com/office/drawing/2014/main" id="{FA75D290-0BEC-4CF5-8412-D3F24E83B69C}"/>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635FAD0E-8282-459B-B981-B74D8E99AB4D}"/>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573854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3EFC08-1D05-43AA-B7BA-A3C1F8F1404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923C221F-4862-434A-BC77-650F26FF9E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809B4771-BB0E-4727-A69A-A45FFC1FF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7038A164-7213-4A15-B63F-3335580874FD}"/>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6" name="Rezervirano mjesto podnožja 5">
            <a:extLst>
              <a:ext uri="{FF2B5EF4-FFF2-40B4-BE49-F238E27FC236}">
                <a16:creationId xmlns:a16="http://schemas.microsoft.com/office/drawing/2014/main" id="{B1C1D5C4-0370-4897-93CE-96C2936115A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FFF3CA88-50D2-4A7B-B3A4-C1CC3053B8A3}"/>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918183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C813EB-A07A-4BA9-8167-D9CF286B7661}"/>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067A93D0-4124-4F2D-B380-694E89B72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45D1BAD6-8A64-4705-AF3F-EEF03B531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98A3F469-A5FD-43D7-B80B-FB47646DDA9B}"/>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6" name="Rezervirano mjesto podnožja 5">
            <a:extLst>
              <a:ext uri="{FF2B5EF4-FFF2-40B4-BE49-F238E27FC236}">
                <a16:creationId xmlns:a16="http://schemas.microsoft.com/office/drawing/2014/main" id="{AAF3DDB5-09E5-4768-9C30-F5F0C850AB8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8030FF0-EE5C-4FAF-8F78-863B4ACD7A01}"/>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3114863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53B194-C88B-47C9-B9D7-64A2282B3B40}"/>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BA8BAB7-4A04-460E-A0F9-EA3B83959C30}"/>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7E9C2B8F-F3EB-4AA4-903C-FED2E31D7D88}"/>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5" name="Rezervirano mjesto podnožja 4">
            <a:extLst>
              <a:ext uri="{FF2B5EF4-FFF2-40B4-BE49-F238E27FC236}">
                <a16:creationId xmlns:a16="http://schemas.microsoft.com/office/drawing/2014/main" id="{DE01A82B-2B99-4E2D-A596-6B6A0D3DA04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508C22F-1677-4227-93A6-E785E1E2CF62}"/>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3888028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DD1E4A03-703C-4A88-9EE3-28A1972FDCA8}"/>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7594FE7-8991-429C-B6BD-41AD0B34C0B0}"/>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661ED346-CD69-4D97-B07A-E1F3D1B844E7}"/>
              </a:ext>
            </a:extLst>
          </p:cNvPr>
          <p:cNvSpPr>
            <a:spLocks noGrp="1"/>
          </p:cNvSpPr>
          <p:nvPr>
            <p:ph type="dt" sz="half" idx="10"/>
          </p:nvPr>
        </p:nvSpPr>
        <p:spPr/>
        <p:txBody>
          <a:bodyPr/>
          <a:lstStyle/>
          <a:p>
            <a:fld id="{8C54239E-913C-45DF-AA0A-8E6BA08F61D2}" type="datetimeFigureOut">
              <a:rPr lang="hr-HR" smtClean="0"/>
              <a:t>29.6.2021.</a:t>
            </a:fld>
            <a:endParaRPr lang="hr-HR"/>
          </a:p>
        </p:txBody>
      </p:sp>
      <p:sp>
        <p:nvSpPr>
          <p:cNvPr id="5" name="Rezervirano mjesto podnožja 4">
            <a:extLst>
              <a:ext uri="{FF2B5EF4-FFF2-40B4-BE49-F238E27FC236}">
                <a16:creationId xmlns:a16="http://schemas.microsoft.com/office/drawing/2014/main" id="{D55741B1-E8EB-4664-90D1-67AC22C2651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3807AAF-DA87-496A-9BDF-531FD6D43B60}"/>
              </a:ext>
            </a:extLst>
          </p:cNvPr>
          <p:cNvSpPr>
            <a:spLocks noGrp="1"/>
          </p:cNvSpPr>
          <p:nvPr>
            <p:ph type="sldNum" sz="quarter" idx="12"/>
          </p:nvPr>
        </p:nvSpPr>
        <p:spPr/>
        <p:txBody>
          <a:bodyPr/>
          <a:lstStyle/>
          <a:p>
            <a:fld id="{1E1A2B7D-70DE-4D62-AC63-3E775F13341B}" type="slidenum">
              <a:rPr lang="hr-HR" smtClean="0"/>
              <a:t>‹#›</a:t>
            </a:fld>
            <a:endParaRPr lang="hr-HR"/>
          </a:p>
        </p:txBody>
      </p:sp>
    </p:spTree>
    <p:extLst>
      <p:ext uri="{BB962C8B-B14F-4D97-AF65-F5344CB8AC3E}">
        <p14:creationId xmlns:p14="http://schemas.microsoft.com/office/powerpoint/2010/main" val="2617931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slovni_slajd_hrv_manji_logotipi">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53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67886"/>
          </a:xfrm>
        </p:spPr>
        <p:txBody>
          <a:bodyPr>
            <a:normAutofit/>
          </a:bodyPr>
          <a:lstStyle>
            <a:lvl1pP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3" name="Rezervirano mjesto sadržaja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8C54239E-913C-45DF-AA0A-8E6BA08F61D2}" type="datetimeFigureOut">
              <a:rPr lang="hr-HR" smtClean="0"/>
              <a:t>29.6.2021.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E1A2B7D-70DE-4D62-AC63-3E775F13341B}" type="slidenum">
              <a:rPr lang="hr-HR" smtClean="0"/>
              <a:t>‹#›</a:t>
            </a:fld>
            <a:endParaRPr lang="hr-HR"/>
          </a:p>
        </p:txBody>
      </p:sp>
      <p:sp>
        <p:nvSpPr>
          <p:cNvPr id="7" name="Pravokutnik 6"/>
          <p:cNvSpPr/>
          <p:nvPr/>
        </p:nvSpPr>
        <p:spPr>
          <a:xfrm>
            <a:off x="851455" y="1333011"/>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TekstniOkvir 12"/>
          <p:cNvSpPr txBox="1">
            <a:spLocks noChangeArrowheads="1"/>
          </p:cNvSpPr>
          <p:nvPr/>
        </p:nvSpPr>
        <p:spPr bwMode="auto">
          <a:xfrm>
            <a:off x="8353168" y="6322552"/>
            <a:ext cx="2996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sr-Latn-RS" sz="2000">
                <a:solidFill>
                  <a:schemeClr val="tx1">
                    <a:lumMod val="50000"/>
                    <a:lumOff val="50000"/>
                  </a:schemeClr>
                </a:solidFill>
              </a:rPr>
              <a:t>www.poljoprivreda.gov.hr</a:t>
            </a:r>
          </a:p>
        </p:txBody>
      </p:sp>
    </p:spTree>
    <p:extLst>
      <p:ext uri="{BB962C8B-B14F-4D97-AF65-F5344CB8AC3E}">
        <p14:creationId xmlns:p14="http://schemas.microsoft.com/office/powerpoint/2010/main" val="4213948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slovni_slajd_hrv_veci_logotipi">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196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st_slide_eng_small_logos">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65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ont_slide_eng_big_logos">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270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zadnji_slajd_hrv">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667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st_slide_eng">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021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Prazno">
    <p:spTree>
      <p:nvGrpSpPr>
        <p:cNvPr id="1" name=""/>
        <p:cNvGrpSpPr/>
        <p:nvPr/>
      </p:nvGrpSpPr>
      <p:grpSpPr>
        <a:xfrm>
          <a:off x="0" y="0"/>
          <a:ext cx="0" cy="0"/>
          <a:chOff x="0" y="0"/>
          <a:chExt cx="0" cy="0"/>
        </a:xfrm>
      </p:grpSpPr>
      <p:sp>
        <p:nvSpPr>
          <p:cNvPr id="9" name="Rezervirano mjesto teksta 6"/>
          <p:cNvSpPr>
            <a:spLocks noGrp="1"/>
          </p:cNvSpPr>
          <p:nvPr>
            <p:ph type="body" sz="quarter" idx="21"/>
          </p:nvPr>
        </p:nvSpPr>
        <p:spPr>
          <a:xfrm>
            <a:off x="540000" y="1512000"/>
            <a:ext cx="3367391" cy="2729621"/>
          </a:xfrm>
          <a:solidFill>
            <a:schemeClr val="bg1"/>
          </a:solidFill>
          <a:effectLst>
            <a:outerShdw blurRad="50800" dist="38100" dir="16200000" rotWithShape="0">
              <a:prstClr val="black">
                <a:alpha val="40000"/>
              </a:prstClr>
            </a:outerShdw>
          </a:effectLst>
        </p:spPr>
        <p:txBody>
          <a:bodyPr tIns="180000">
            <a:normAutofit/>
          </a:bodyPr>
          <a:lstStyle>
            <a:lvl1pPr marL="0" indent="0" algn="ctr">
              <a:buNone/>
              <a:defRPr sz="2000">
                <a:solidFill>
                  <a:srgbClr val="114B87"/>
                </a:solidFill>
                <a:latin typeface="Arial" panose="020B0604020202020204" pitchFamily="34" charset="0"/>
                <a:cs typeface="Arial" panose="020B0604020202020204" pitchFamily="34" charset="0"/>
              </a:defRPr>
            </a:lvl1pPr>
            <a:lvl2pPr algn="ctr">
              <a:defRPr>
                <a:solidFill>
                  <a:schemeClr val="tx1">
                    <a:lumMod val="50000"/>
                    <a:lumOff val="50000"/>
                  </a:schemeClr>
                </a:solidFill>
                <a:latin typeface="Arial" panose="020B0604020202020204" pitchFamily="34" charset="0"/>
                <a:cs typeface="Arial" panose="020B0604020202020204" pitchFamily="34" charset="0"/>
              </a:defRPr>
            </a:lvl2pPr>
            <a:lvl3pPr algn="ctr">
              <a:defRPr>
                <a:solidFill>
                  <a:schemeClr val="tx1">
                    <a:lumMod val="50000"/>
                    <a:lumOff val="50000"/>
                  </a:schemeClr>
                </a:solidFill>
                <a:latin typeface="Arial" panose="020B0604020202020204" pitchFamily="34" charset="0"/>
                <a:cs typeface="Arial" panose="020B0604020202020204" pitchFamily="34" charset="0"/>
              </a:defRPr>
            </a:lvl3pPr>
            <a:lvl4pPr algn="ctr">
              <a:defRPr>
                <a:solidFill>
                  <a:schemeClr val="tx1">
                    <a:lumMod val="50000"/>
                    <a:lumOff val="50000"/>
                  </a:schemeClr>
                </a:solidFill>
                <a:latin typeface="Arial" panose="020B0604020202020204" pitchFamily="34" charset="0"/>
                <a:cs typeface="Arial" panose="020B0604020202020204" pitchFamily="34" charset="0"/>
              </a:defRPr>
            </a:lvl4pPr>
            <a:lvl5pPr algn="ctr">
              <a:defRPr>
                <a:solidFill>
                  <a:schemeClr val="tx1">
                    <a:lumMod val="50000"/>
                    <a:lumOff val="50000"/>
                  </a:schemeClr>
                </a:solidFill>
                <a:latin typeface="Arial" panose="020B0604020202020204" pitchFamily="34" charset="0"/>
                <a:cs typeface="Arial" panose="020B0604020202020204" pitchFamily="34" charset="0"/>
              </a:defRPr>
            </a:lvl5pPr>
          </a:lstStyle>
          <a:p>
            <a:pPr lvl="0"/>
            <a:r>
              <a:rPr lang="hr-HR"/>
              <a:t>Uredite stilove teksta matrice</a:t>
            </a:r>
          </a:p>
        </p:txBody>
      </p:sp>
      <p:sp>
        <p:nvSpPr>
          <p:cNvPr id="12" name="Pravokutnik 11"/>
          <p:cNvSpPr/>
          <p:nvPr userDrawn="1"/>
        </p:nvSpPr>
        <p:spPr>
          <a:xfrm>
            <a:off x="528638" y="5243435"/>
            <a:ext cx="11208543" cy="1009690"/>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2" name="Rezervirano mjesto datuma 1"/>
          <p:cNvSpPr>
            <a:spLocks noGrp="1"/>
          </p:cNvSpPr>
          <p:nvPr>
            <p:ph type="dt" sz="half" idx="10"/>
          </p:nvPr>
        </p:nvSpPr>
        <p:spPr/>
        <p:txBody>
          <a:bodyPr/>
          <a:lstStyle/>
          <a:p>
            <a:fld id="{67522D13-F404-488A-AF06-6E790D93AF0D}" type="datetimeFigureOut">
              <a:rPr lang="hr-HR" smtClean="0"/>
              <a:t>29.6.2021.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7" name="Rezervirano mjesto teksta 6"/>
          <p:cNvSpPr>
            <a:spLocks noGrp="1"/>
          </p:cNvSpPr>
          <p:nvPr>
            <p:ph type="body" sz="quarter" idx="13"/>
          </p:nvPr>
        </p:nvSpPr>
        <p:spPr>
          <a:xfrm>
            <a:off x="8369789" y="1517650"/>
            <a:ext cx="3367391" cy="2739768"/>
          </a:xfrm>
          <a:solidFill>
            <a:schemeClr val="bg1"/>
          </a:solidFill>
          <a:effectLst>
            <a:outerShdw blurRad="50800" dist="38100" dir="16200000" rotWithShape="0">
              <a:prstClr val="black">
                <a:alpha val="40000"/>
              </a:prstClr>
            </a:outerShdw>
          </a:effectLst>
        </p:spPr>
        <p:txBody>
          <a:bodyPr tIns="144000">
            <a:normAutofit/>
          </a:bodyPr>
          <a:lstStyle>
            <a:lvl1pPr marL="0" indent="0" algn="ctr">
              <a:buNone/>
              <a:defRPr sz="2000">
                <a:solidFill>
                  <a:srgbClr val="114B87"/>
                </a:solidFill>
                <a:latin typeface="Arial" panose="020B0604020202020204" pitchFamily="34" charset="0"/>
                <a:cs typeface="Arial" panose="020B0604020202020204" pitchFamily="34" charset="0"/>
              </a:defRPr>
            </a:lvl1pPr>
            <a:lvl2pPr algn="ctr">
              <a:defRPr>
                <a:solidFill>
                  <a:schemeClr val="tx1">
                    <a:lumMod val="50000"/>
                    <a:lumOff val="50000"/>
                  </a:schemeClr>
                </a:solidFill>
                <a:latin typeface="Arial" panose="020B0604020202020204" pitchFamily="34" charset="0"/>
                <a:cs typeface="Arial" panose="020B0604020202020204" pitchFamily="34" charset="0"/>
              </a:defRPr>
            </a:lvl2pPr>
            <a:lvl3pPr algn="ctr">
              <a:defRPr>
                <a:solidFill>
                  <a:schemeClr val="tx1">
                    <a:lumMod val="50000"/>
                    <a:lumOff val="50000"/>
                  </a:schemeClr>
                </a:solidFill>
                <a:latin typeface="Arial" panose="020B0604020202020204" pitchFamily="34" charset="0"/>
                <a:cs typeface="Arial" panose="020B0604020202020204" pitchFamily="34" charset="0"/>
              </a:defRPr>
            </a:lvl3pPr>
            <a:lvl4pPr algn="ctr">
              <a:defRPr>
                <a:solidFill>
                  <a:schemeClr val="tx1">
                    <a:lumMod val="50000"/>
                    <a:lumOff val="50000"/>
                  </a:schemeClr>
                </a:solidFill>
                <a:latin typeface="Arial" panose="020B0604020202020204" pitchFamily="34" charset="0"/>
                <a:cs typeface="Arial" panose="020B0604020202020204" pitchFamily="34" charset="0"/>
              </a:defRPr>
            </a:lvl4pPr>
            <a:lvl5pPr algn="ctr">
              <a:defRPr>
                <a:solidFill>
                  <a:schemeClr val="tx1">
                    <a:lumMod val="50000"/>
                    <a:lumOff val="50000"/>
                  </a:schemeClr>
                </a:solidFill>
                <a:latin typeface="Arial" panose="020B0604020202020204" pitchFamily="34" charset="0"/>
                <a:cs typeface="Arial" panose="020B0604020202020204" pitchFamily="34" charset="0"/>
              </a:defRPr>
            </a:lvl5pPr>
          </a:lstStyle>
          <a:p>
            <a:pPr lvl="0"/>
            <a:r>
              <a:rPr lang="hr-HR"/>
              <a:t>Uredite stilove teksta matrice</a:t>
            </a: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19" name="Rezervirano mjesto teksta 18"/>
          <p:cNvSpPr>
            <a:spLocks noGrp="1"/>
          </p:cNvSpPr>
          <p:nvPr>
            <p:ph type="body" sz="quarter" idx="19" hasCustomPrompt="1"/>
          </p:nvPr>
        </p:nvSpPr>
        <p:spPr>
          <a:xfrm>
            <a:off x="1158876" y="425450"/>
            <a:ext cx="9906914" cy="814414"/>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1" name="Rezervirano mjesto slike 10"/>
          <p:cNvSpPr>
            <a:spLocks noGrp="1"/>
          </p:cNvSpPr>
          <p:nvPr>
            <p:ph type="pic" sz="quarter" idx="20"/>
          </p:nvPr>
        </p:nvSpPr>
        <p:spPr>
          <a:xfrm>
            <a:off x="4272420" y="1410100"/>
            <a:ext cx="3679825" cy="5179745"/>
          </a:xfrm>
        </p:spPr>
        <p:txBody>
          <a:bodyPr/>
          <a:lstStyle/>
          <a:p>
            <a:endParaRPr lang="hr-HR"/>
          </a:p>
        </p:txBody>
      </p:sp>
      <p:sp>
        <p:nvSpPr>
          <p:cNvPr id="45" name="Rezervirano mjesto teksta 44"/>
          <p:cNvSpPr>
            <a:spLocks noGrp="1"/>
          </p:cNvSpPr>
          <p:nvPr>
            <p:ph type="body" sz="quarter" idx="22" hasCustomPrompt="1"/>
          </p:nvPr>
        </p:nvSpPr>
        <p:spPr>
          <a:xfrm>
            <a:off x="1856829" y="4709212"/>
            <a:ext cx="705941" cy="359924"/>
          </a:xfrm>
        </p:spPr>
        <p:txBody>
          <a:bodyPr>
            <a:noAutofit/>
          </a:bodyPr>
          <a:lstStyle>
            <a:lvl1pPr marL="0" indent="0" algn="ctr">
              <a:buNone/>
              <a:defRPr sz="1800" b="1">
                <a:solidFill>
                  <a:srgbClr val="114B87"/>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hr-HR"/>
              <a:t>tekst</a:t>
            </a:r>
          </a:p>
        </p:txBody>
      </p:sp>
      <p:sp>
        <p:nvSpPr>
          <p:cNvPr id="46" name="Rezervirano mjesto teksta 44"/>
          <p:cNvSpPr>
            <a:spLocks noGrp="1"/>
          </p:cNvSpPr>
          <p:nvPr>
            <p:ph type="body" sz="quarter" idx="23" hasCustomPrompt="1"/>
          </p:nvPr>
        </p:nvSpPr>
        <p:spPr>
          <a:xfrm>
            <a:off x="9629229" y="4746002"/>
            <a:ext cx="705941" cy="359924"/>
          </a:xfrm>
        </p:spPr>
        <p:txBody>
          <a:bodyPr>
            <a:noAutofit/>
          </a:bodyPr>
          <a:lstStyle>
            <a:lvl1pPr marL="0" indent="0" algn="ctr">
              <a:buNone/>
              <a:defRPr sz="1800" b="1">
                <a:solidFill>
                  <a:srgbClr val="114B87"/>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hr-HR"/>
              <a:t>tekst</a:t>
            </a:r>
          </a:p>
        </p:txBody>
      </p:sp>
      <p:sp>
        <p:nvSpPr>
          <p:cNvPr id="48" name="Rezervirano mjesto teksta 47"/>
          <p:cNvSpPr>
            <a:spLocks noGrp="1"/>
          </p:cNvSpPr>
          <p:nvPr>
            <p:ph type="body" sz="quarter" idx="24"/>
          </p:nvPr>
        </p:nvSpPr>
        <p:spPr>
          <a:xfrm>
            <a:off x="838200" y="5495925"/>
            <a:ext cx="3200400" cy="544513"/>
          </a:xfrm>
        </p:spPr>
        <p:txBody>
          <a:bodyPr>
            <a:normAutofit/>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hr-HR"/>
              <a:t>Uredite stilove</a:t>
            </a:r>
          </a:p>
        </p:txBody>
      </p:sp>
      <p:sp>
        <p:nvSpPr>
          <p:cNvPr id="49" name="Rezervirano mjesto teksta 47"/>
          <p:cNvSpPr>
            <a:spLocks noGrp="1"/>
          </p:cNvSpPr>
          <p:nvPr>
            <p:ph type="body" sz="quarter" idx="25"/>
          </p:nvPr>
        </p:nvSpPr>
        <p:spPr>
          <a:xfrm>
            <a:off x="8312150" y="5470232"/>
            <a:ext cx="3200400" cy="544513"/>
          </a:xfrm>
        </p:spPr>
        <p:txBody>
          <a:bodyPr>
            <a:normAutofit/>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hr-HR"/>
              <a:t>Uredite stilove</a:t>
            </a:r>
          </a:p>
        </p:txBody>
      </p:sp>
      <p:grpSp>
        <p:nvGrpSpPr>
          <p:cNvPr id="6" name="Grupa 5"/>
          <p:cNvGrpSpPr/>
          <p:nvPr userDrawn="1"/>
        </p:nvGrpSpPr>
        <p:grpSpPr>
          <a:xfrm>
            <a:off x="1671836" y="4353285"/>
            <a:ext cx="1075928" cy="1071778"/>
            <a:chOff x="8486361" y="5248776"/>
            <a:chExt cx="1075928" cy="1071778"/>
          </a:xfrm>
        </p:grpSpPr>
        <p:sp>
          <p:nvSpPr>
            <p:cNvPr id="40" name="Prostoručni oblik 176">
              <a:extLst>
                <a:ext uri="{FF2B5EF4-FFF2-40B4-BE49-F238E27FC236}">
                  <a16:creationId xmlns:a16="http://schemas.microsoft.com/office/drawing/2014/main" id="{72CFA9B0-B5D4-4B19-A948-4ACA859AC341}"/>
                </a:ext>
                <a:ext uri="{C183D7F6-B498-43B3-948B-1728B52AA6E4}">
                  <adec:decorative xmlns:adec="http://schemas.microsoft.com/office/drawing/2017/decorative" xmlns="" val="1"/>
                </a:ext>
              </a:extLst>
            </p:cNvPr>
            <p:cNvSpPr>
              <a:spLocks/>
            </p:cNvSpPr>
            <p:nvPr userDrawn="1"/>
          </p:nvSpPr>
          <p:spPr bwMode="auto">
            <a:xfrm>
              <a:off x="8486361" y="5248776"/>
              <a:ext cx="1075928" cy="1071778"/>
            </a:xfrm>
            <a:custGeom>
              <a:avLst/>
              <a:gdLst>
                <a:gd name="T0" fmla="*/ 112 w 225"/>
                <a:gd name="T1" fmla="*/ 225 h 225"/>
                <a:gd name="T2" fmla="*/ 33 w 225"/>
                <a:gd name="T3" fmla="*/ 192 h 225"/>
                <a:gd name="T4" fmla="*/ 0 w 225"/>
                <a:gd name="T5" fmla="*/ 112 h 225"/>
                <a:gd name="T6" fmla="*/ 33 w 225"/>
                <a:gd name="T7" fmla="*/ 33 h 225"/>
                <a:gd name="T8" fmla="*/ 112 w 225"/>
                <a:gd name="T9" fmla="*/ 0 h 225"/>
                <a:gd name="T10" fmla="*/ 112 w 225"/>
                <a:gd name="T11" fmla="*/ 40 h 225"/>
                <a:gd name="T12" fmla="*/ 61 w 225"/>
                <a:gd name="T13" fmla="*/ 61 h 225"/>
                <a:gd name="T14" fmla="*/ 40 w 225"/>
                <a:gd name="T15" fmla="*/ 112 h 225"/>
                <a:gd name="T16" fmla="*/ 61 w 225"/>
                <a:gd name="T17" fmla="*/ 164 h 225"/>
                <a:gd name="T18" fmla="*/ 112 w 225"/>
                <a:gd name="T19" fmla="*/ 185 h 225"/>
                <a:gd name="T20" fmla="*/ 163 w 225"/>
                <a:gd name="T21" fmla="*/ 164 h 225"/>
                <a:gd name="T22" fmla="*/ 185 w 225"/>
                <a:gd name="T23" fmla="*/ 112 h 225"/>
                <a:gd name="T24" fmla="*/ 163 w 225"/>
                <a:gd name="T25" fmla="*/ 61 h 225"/>
                <a:gd name="T26" fmla="*/ 192 w 225"/>
                <a:gd name="T27" fmla="*/ 33 h 225"/>
                <a:gd name="T28" fmla="*/ 225 w 225"/>
                <a:gd name="T29" fmla="*/ 112 h 225"/>
                <a:gd name="T30" fmla="*/ 192 w 225"/>
                <a:gd name="T31" fmla="*/ 192 h 225"/>
                <a:gd name="T32" fmla="*/ 112 w 225"/>
                <a:gd name="T3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225">
                  <a:moveTo>
                    <a:pt x="112" y="225"/>
                  </a:moveTo>
                  <a:cubicBezTo>
                    <a:pt x="82" y="225"/>
                    <a:pt x="54" y="213"/>
                    <a:pt x="33" y="192"/>
                  </a:cubicBezTo>
                  <a:cubicBezTo>
                    <a:pt x="12" y="171"/>
                    <a:pt x="0" y="142"/>
                    <a:pt x="0" y="112"/>
                  </a:cubicBezTo>
                  <a:cubicBezTo>
                    <a:pt x="0" y="82"/>
                    <a:pt x="12" y="54"/>
                    <a:pt x="33" y="33"/>
                  </a:cubicBezTo>
                  <a:cubicBezTo>
                    <a:pt x="54" y="12"/>
                    <a:pt x="82" y="0"/>
                    <a:pt x="112" y="0"/>
                  </a:cubicBezTo>
                  <a:cubicBezTo>
                    <a:pt x="112" y="40"/>
                    <a:pt x="112" y="40"/>
                    <a:pt x="112" y="40"/>
                  </a:cubicBezTo>
                  <a:cubicBezTo>
                    <a:pt x="93" y="40"/>
                    <a:pt x="75" y="48"/>
                    <a:pt x="61" y="61"/>
                  </a:cubicBezTo>
                  <a:cubicBezTo>
                    <a:pt x="47" y="75"/>
                    <a:pt x="40" y="93"/>
                    <a:pt x="40" y="112"/>
                  </a:cubicBezTo>
                  <a:cubicBezTo>
                    <a:pt x="40" y="132"/>
                    <a:pt x="47" y="150"/>
                    <a:pt x="61" y="164"/>
                  </a:cubicBezTo>
                  <a:cubicBezTo>
                    <a:pt x="75" y="177"/>
                    <a:pt x="93" y="185"/>
                    <a:pt x="112" y="185"/>
                  </a:cubicBezTo>
                  <a:cubicBezTo>
                    <a:pt x="132" y="185"/>
                    <a:pt x="150" y="177"/>
                    <a:pt x="163" y="164"/>
                  </a:cubicBezTo>
                  <a:cubicBezTo>
                    <a:pt x="177" y="150"/>
                    <a:pt x="185" y="132"/>
                    <a:pt x="185" y="112"/>
                  </a:cubicBezTo>
                  <a:cubicBezTo>
                    <a:pt x="185" y="93"/>
                    <a:pt x="177" y="75"/>
                    <a:pt x="163" y="61"/>
                  </a:cubicBezTo>
                  <a:cubicBezTo>
                    <a:pt x="192" y="33"/>
                    <a:pt x="192" y="33"/>
                    <a:pt x="192" y="33"/>
                  </a:cubicBezTo>
                  <a:cubicBezTo>
                    <a:pt x="213" y="54"/>
                    <a:pt x="225" y="82"/>
                    <a:pt x="225" y="112"/>
                  </a:cubicBezTo>
                  <a:cubicBezTo>
                    <a:pt x="225" y="142"/>
                    <a:pt x="213" y="171"/>
                    <a:pt x="192" y="192"/>
                  </a:cubicBezTo>
                  <a:cubicBezTo>
                    <a:pt x="170" y="213"/>
                    <a:pt x="142" y="225"/>
                    <a:pt x="112" y="225"/>
                  </a:cubicBezTo>
                  <a:close/>
                </a:path>
              </a:pathLst>
            </a:custGeom>
            <a:solidFill>
              <a:srgbClr val="00B050"/>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39" name="Prostoručni oblik 175">
              <a:extLst>
                <a:ext uri="{FF2B5EF4-FFF2-40B4-BE49-F238E27FC236}">
                  <a16:creationId xmlns:a16="http://schemas.microsoft.com/office/drawing/2014/main" id="{B0D399B5-7BCF-4CA1-A258-3A39ADF262B0}"/>
                </a:ext>
                <a:ext uri="{C183D7F6-B498-43B3-948B-1728B52AA6E4}">
                  <adec:decorative xmlns:adec="http://schemas.microsoft.com/office/drawing/2017/decorative" xmlns="" val="1"/>
                </a:ext>
              </a:extLst>
            </p:cNvPr>
            <p:cNvSpPr>
              <a:spLocks noEditPoints="1"/>
            </p:cNvSpPr>
            <p:nvPr userDrawn="1"/>
          </p:nvSpPr>
          <p:spPr bwMode="auto">
            <a:xfrm>
              <a:off x="8537472" y="5351165"/>
              <a:ext cx="922224" cy="918379"/>
            </a:xfrm>
            <a:custGeom>
              <a:avLst/>
              <a:gdLst>
                <a:gd name="T0" fmla="*/ 96 w 193"/>
                <a:gd name="T1" fmla="*/ 193 h 193"/>
                <a:gd name="T2" fmla="*/ 0 w 193"/>
                <a:gd name="T3" fmla="*/ 96 h 193"/>
                <a:gd name="T4" fmla="*/ 96 w 193"/>
                <a:gd name="T5" fmla="*/ 0 h 193"/>
                <a:gd name="T6" fmla="*/ 193 w 193"/>
                <a:gd name="T7" fmla="*/ 96 h 193"/>
                <a:gd name="T8" fmla="*/ 96 w 193"/>
                <a:gd name="T9" fmla="*/ 193 h 193"/>
                <a:gd name="T10" fmla="*/ 96 w 193"/>
                <a:gd name="T11" fmla="*/ 8 h 193"/>
                <a:gd name="T12" fmla="*/ 8 w 193"/>
                <a:gd name="T13" fmla="*/ 96 h 193"/>
                <a:gd name="T14" fmla="*/ 96 w 193"/>
                <a:gd name="T15" fmla="*/ 185 h 193"/>
                <a:gd name="T16" fmla="*/ 185 w 193"/>
                <a:gd name="T17" fmla="*/ 96 h 193"/>
                <a:gd name="T18" fmla="*/ 96 w 193"/>
                <a:gd name="T1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193"/>
                  </a:moveTo>
                  <a:cubicBezTo>
                    <a:pt x="43" y="193"/>
                    <a:pt x="0" y="150"/>
                    <a:pt x="0" y="96"/>
                  </a:cubicBezTo>
                  <a:cubicBezTo>
                    <a:pt x="0" y="43"/>
                    <a:pt x="43" y="0"/>
                    <a:pt x="96" y="0"/>
                  </a:cubicBezTo>
                  <a:cubicBezTo>
                    <a:pt x="149" y="0"/>
                    <a:pt x="193" y="43"/>
                    <a:pt x="193" y="96"/>
                  </a:cubicBezTo>
                  <a:cubicBezTo>
                    <a:pt x="193" y="150"/>
                    <a:pt x="149" y="193"/>
                    <a:pt x="96" y="193"/>
                  </a:cubicBezTo>
                  <a:close/>
                  <a:moveTo>
                    <a:pt x="96" y="8"/>
                  </a:moveTo>
                  <a:cubicBezTo>
                    <a:pt x="48" y="8"/>
                    <a:pt x="8" y="48"/>
                    <a:pt x="8" y="96"/>
                  </a:cubicBezTo>
                  <a:cubicBezTo>
                    <a:pt x="8" y="145"/>
                    <a:pt x="48" y="185"/>
                    <a:pt x="96" y="185"/>
                  </a:cubicBezTo>
                  <a:cubicBezTo>
                    <a:pt x="145" y="185"/>
                    <a:pt x="185" y="145"/>
                    <a:pt x="185" y="96"/>
                  </a:cubicBezTo>
                  <a:cubicBezTo>
                    <a:pt x="185" y="48"/>
                    <a:pt x="145" y="8"/>
                    <a:pt x="96" y="8"/>
                  </a:cubicBezTo>
                  <a:close/>
                </a:path>
              </a:pathLst>
            </a:custGeom>
            <a:solidFill>
              <a:srgbClr val="00B050"/>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grpSp>
      <p:grpSp>
        <p:nvGrpSpPr>
          <p:cNvPr id="42" name="Grupa 41"/>
          <p:cNvGrpSpPr/>
          <p:nvPr userDrawn="1"/>
        </p:nvGrpSpPr>
        <p:grpSpPr>
          <a:xfrm>
            <a:off x="9444236" y="4360643"/>
            <a:ext cx="1075928" cy="1071778"/>
            <a:chOff x="8486361" y="5248776"/>
            <a:chExt cx="1075928" cy="1071778"/>
          </a:xfrm>
        </p:grpSpPr>
        <p:sp>
          <p:nvSpPr>
            <p:cNvPr id="44" name="Prostoručni oblik 176">
              <a:extLst>
                <a:ext uri="{FF2B5EF4-FFF2-40B4-BE49-F238E27FC236}">
                  <a16:creationId xmlns:a16="http://schemas.microsoft.com/office/drawing/2014/main" id="{72CFA9B0-B5D4-4B19-A948-4ACA859AC341}"/>
                </a:ext>
                <a:ext uri="{C183D7F6-B498-43B3-948B-1728B52AA6E4}">
                  <adec:decorative xmlns:adec="http://schemas.microsoft.com/office/drawing/2017/decorative" xmlns="" val="1"/>
                </a:ext>
              </a:extLst>
            </p:cNvPr>
            <p:cNvSpPr>
              <a:spLocks/>
            </p:cNvSpPr>
            <p:nvPr userDrawn="1"/>
          </p:nvSpPr>
          <p:spPr bwMode="auto">
            <a:xfrm>
              <a:off x="8486361" y="5248776"/>
              <a:ext cx="1075928" cy="1071778"/>
            </a:xfrm>
            <a:custGeom>
              <a:avLst/>
              <a:gdLst>
                <a:gd name="T0" fmla="*/ 112 w 225"/>
                <a:gd name="T1" fmla="*/ 225 h 225"/>
                <a:gd name="T2" fmla="*/ 33 w 225"/>
                <a:gd name="T3" fmla="*/ 192 h 225"/>
                <a:gd name="T4" fmla="*/ 0 w 225"/>
                <a:gd name="T5" fmla="*/ 112 h 225"/>
                <a:gd name="T6" fmla="*/ 33 w 225"/>
                <a:gd name="T7" fmla="*/ 33 h 225"/>
                <a:gd name="T8" fmla="*/ 112 w 225"/>
                <a:gd name="T9" fmla="*/ 0 h 225"/>
                <a:gd name="T10" fmla="*/ 112 w 225"/>
                <a:gd name="T11" fmla="*/ 40 h 225"/>
                <a:gd name="T12" fmla="*/ 61 w 225"/>
                <a:gd name="T13" fmla="*/ 61 h 225"/>
                <a:gd name="T14" fmla="*/ 40 w 225"/>
                <a:gd name="T15" fmla="*/ 112 h 225"/>
                <a:gd name="T16" fmla="*/ 61 w 225"/>
                <a:gd name="T17" fmla="*/ 164 h 225"/>
                <a:gd name="T18" fmla="*/ 112 w 225"/>
                <a:gd name="T19" fmla="*/ 185 h 225"/>
                <a:gd name="T20" fmla="*/ 163 w 225"/>
                <a:gd name="T21" fmla="*/ 164 h 225"/>
                <a:gd name="T22" fmla="*/ 185 w 225"/>
                <a:gd name="T23" fmla="*/ 112 h 225"/>
                <a:gd name="T24" fmla="*/ 163 w 225"/>
                <a:gd name="T25" fmla="*/ 61 h 225"/>
                <a:gd name="T26" fmla="*/ 192 w 225"/>
                <a:gd name="T27" fmla="*/ 33 h 225"/>
                <a:gd name="T28" fmla="*/ 225 w 225"/>
                <a:gd name="T29" fmla="*/ 112 h 225"/>
                <a:gd name="T30" fmla="*/ 192 w 225"/>
                <a:gd name="T31" fmla="*/ 192 h 225"/>
                <a:gd name="T32" fmla="*/ 112 w 225"/>
                <a:gd name="T3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225">
                  <a:moveTo>
                    <a:pt x="112" y="225"/>
                  </a:moveTo>
                  <a:cubicBezTo>
                    <a:pt x="82" y="225"/>
                    <a:pt x="54" y="213"/>
                    <a:pt x="33" y="192"/>
                  </a:cubicBezTo>
                  <a:cubicBezTo>
                    <a:pt x="12" y="171"/>
                    <a:pt x="0" y="142"/>
                    <a:pt x="0" y="112"/>
                  </a:cubicBezTo>
                  <a:cubicBezTo>
                    <a:pt x="0" y="82"/>
                    <a:pt x="12" y="54"/>
                    <a:pt x="33" y="33"/>
                  </a:cubicBezTo>
                  <a:cubicBezTo>
                    <a:pt x="54" y="12"/>
                    <a:pt x="82" y="0"/>
                    <a:pt x="112" y="0"/>
                  </a:cubicBezTo>
                  <a:cubicBezTo>
                    <a:pt x="112" y="40"/>
                    <a:pt x="112" y="40"/>
                    <a:pt x="112" y="40"/>
                  </a:cubicBezTo>
                  <a:cubicBezTo>
                    <a:pt x="93" y="40"/>
                    <a:pt x="75" y="48"/>
                    <a:pt x="61" y="61"/>
                  </a:cubicBezTo>
                  <a:cubicBezTo>
                    <a:pt x="47" y="75"/>
                    <a:pt x="40" y="93"/>
                    <a:pt x="40" y="112"/>
                  </a:cubicBezTo>
                  <a:cubicBezTo>
                    <a:pt x="40" y="132"/>
                    <a:pt x="47" y="150"/>
                    <a:pt x="61" y="164"/>
                  </a:cubicBezTo>
                  <a:cubicBezTo>
                    <a:pt x="75" y="177"/>
                    <a:pt x="93" y="185"/>
                    <a:pt x="112" y="185"/>
                  </a:cubicBezTo>
                  <a:cubicBezTo>
                    <a:pt x="132" y="185"/>
                    <a:pt x="150" y="177"/>
                    <a:pt x="163" y="164"/>
                  </a:cubicBezTo>
                  <a:cubicBezTo>
                    <a:pt x="177" y="150"/>
                    <a:pt x="185" y="132"/>
                    <a:pt x="185" y="112"/>
                  </a:cubicBezTo>
                  <a:cubicBezTo>
                    <a:pt x="185" y="93"/>
                    <a:pt x="177" y="75"/>
                    <a:pt x="163" y="61"/>
                  </a:cubicBezTo>
                  <a:cubicBezTo>
                    <a:pt x="192" y="33"/>
                    <a:pt x="192" y="33"/>
                    <a:pt x="192" y="33"/>
                  </a:cubicBezTo>
                  <a:cubicBezTo>
                    <a:pt x="213" y="54"/>
                    <a:pt x="225" y="82"/>
                    <a:pt x="225" y="112"/>
                  </a:cubicBezTo>
                  <a:cubicBezTo>
                    <a:pt x="225" y="142"/>
                    <a:pt x="213" y="171"/>
                    <a:pt x="192" y="192"/>
                  </a:cubicBezTo>
                  <a:cubicBezTo>
                    <a:pt x="170" y="213"/>
                    <a:pt x="142" y="225"/>
                    <a:pt x="112" y="225"/>
                  </a:cubicBezTo>
                  <a:close/>
                </a:path>
              </a:pathLst>
            </a:custGeom>
            <a:solidFill>
              <a:srgbClr val="00B050"/>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43" name="Prostoručni oblik 175">
              <a:extLst>
                <a:ext uri="{FF2B5EF4-FFF2-40B4-BE49-F238E27FC236}">
                  <a16:creationId xmlns:a16="http://schemas.microsoft.com/office/drawing/2014/main" id="{B0D399B5-7BCF-4CA1-A258-3A39ADF262B0}"/>
                </a:ext>
                <a:ext uri="{C183D7F6-B498-43B3-948B-1728B52AA6E4}">
                  <adec:decorative xmlns:adec="http://schemas.microsoft.com/office/drawing/2017/decorative" xmlns="" val="1"/>
                </a:ext>
              </a:extLst>
            </p:cNvPr>
            <p:cNvSpPr>
              <a:spLocks noEditPoints="1"/>
            </p:cNvSpPr>
            <p:nvPr userDrawn="1"/>
          </p:nvSpPr>
          <p:spPr bwMode="auto">
            <a:xfrm>
              <a:off x="8537472" y="5351165"/>
              <a:ext cx="922224" cy="918379"/>
            </a:xfrm>
            <a:custGeom>
              <a:avLst/>
              <a:gdLst>
                <a:gd name="T0" fmla="*/ 96 w 193"/>
                <a:gd name="T1" fmla="*/ 193 h 193"/>
                <a:gd name="T2" fmla="*/ 0 w 193"/>
                <a:gd name="T3" fmla="*/ 96 h 193"/>
                <a:gd name="T4" fmla="*/ 96 w 193"/>
                <a:gd name="T5" fmla="*/ 0 h 193"/>
                <a:gd name="T6" fmla="*/ 193 w 193"/>
                <a:gd name="T7" fmla="*/ 96 h 193"/>
                <a:gd name="T8" fmla="*/ 96 w 193"/>
                <a:gd name="T9" fmla="*/ 193 h 193"/>
                <a:gd name="T10" fmla="*/ 96 w 193"/>
                <a:gd name="T11" fmla="*/ 8 h 193"/>
                <a:gd name="T12" fmla="*/ 8 w 193"/>
                <a:gd name="T13" fmla="*/ 96 h 193"/>
                <a:gd name="T14" fmla="*/ 96 w 193"/>
                <a:gd name="T15" fmla="*/ 185 h 193"/>
                <a:gd name="T16" fmla="*/ 185 w 193"/>
                <a:gd name="T17" fmla="*/ 96 h 193"/>
                <a:gd name="T18" fmla="*/ 96 w 193"/>
                <a:gd name="T1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193"/>
                  </a:moveTo>
                  <a:cubicBezTo>
                    <a:pt x="43" y="193"/>
                    <a:pt x="0" y="150"/>
                    <a:pt x="0" y="96"/>
                  </a:cubicBezTo>
                  <a:cubicBezTo>
                    <a:pt x="0" y="43"/>
                    <a:pt x="43" y="0"/>
                    <a:pt x="96" y="0"/>
                  </a:cubicBezTo>
                  <a:cubicBezTo>
                    <a:pt x="149" y="0"/>
                    <a:pt x="193" y="43"/>
                    <a:pt x="193" y="96"/>
                  </a:cubicBezTo>
                  <a:cubicBezTo>
                    <a:pt x="193" y="150"/>
                    <a:pt x="149" y="193"/>
                    <a:pt x="96" y="193"/>
                  </a:cubicBezTo>
                  <a:close/>
                  <a:moveTo>
                    <a:pt x="96" y="8"/>
                  </a:moveTo>
                  <a:cubicBezTo>
                    <a:pt x="48" y="8"/>
                    <a:pt x="8" y="48"/>
                    <a:pt x="8" y="96"/>
                  </a:cubicBezTo>
                  <a:cubicBezTo>
                    <a:pt x="8" y="145"/>
                    <a:pt x="48" y="185"/>
                    <a:pt x="96" y="185"/>
                  </a:cubicBezTo>
                  <a:cubicBezTo>
                    <a:pt x="145" y="185"/>
                    <a:pt x="185" y="145"/>
                    <a:pt x="185" y="96"/>
                  </a:cubicBezTo>
                  <a:cubicBezTo>
                    <a:pt x="185" y="48"/>
                    <a:pt x="145" y="8"/>
                    <a:pt x="96" y="8"/>
                  </a:cubicBezTo>
                  <a:close/>
                </a:path>
              </a:pathLst>
            </a:custGeom>
            <a:solidFill>
              <a:srgbClr val="00B050"/>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grpSp>
    </p:spTree>
    <p:extLst>
      <p:ext uri="{BB962C8B-B14F-4D97-AF65-F5344CB8AC3E}">
        <p14:creationId xmlns:p14="http://schemas.microsoft.com/office/powerpoint/2010/main" val="3667512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Prazno">
    <p:spTree>
      <p:nvGrpSpPr>
        <p:cNvPr id="1" name=""/>
        <p:cNvGrpSpPr/>
        <p:nvPr/>
      </p:nvGrpSpPr>
      <p:grpSpPr>
        <a:xfrm>
          <a:off x="0" y="0"/>
          <a:ext cx="0" cy="0"/>
          <a:chOff x="0" y="0"/>
          <a:chExt cx="0" cy="0"/>
        </a:xfrm>
      </p:grpSpPr>
      <p:grpSp>
        <p:nvGrpSpPr>
          <p:cNvPr id="7" name="Grupa 6"/>
          <p:cNvGrpSpPr/>
          <p:nvPr userDrawn="1"/>
        </p:nvGrpSpPr>
        <p:grpSpPr>
          <a:xfrm>
            <a:off x="8834368" y="1359331"/>
            <a:ext cx="2838648" cy="1445706"/>
            <a:chOff x="8554279" y="1359331"/>
            <a:chExt cx="2617851" cy="1445706"/>
          </a:xfrm>
        </p:grpSpPr>
        <p:sp>
          <p:nvSpPr>
            <p:cNvPr id="34" name="Prostoručni oblik 66">
              <a:extLst>
                <a:ext uri="{FF2B5EF4-FFF2-40B4-BE49-F238E27FC236}">
                  <a16:creationId xmlns:a16="http://schemas.microsoft.com/office/drawing/2014/main" id="{34F0F327-48F4-4843-BAF9-10A84620F1CE}"/>
                </a:ext>
                <a:ext uri="{C183D7F6-B498-43B3-948B-1728B52AA6E4}">
                  <adec:decorative xmlns:adec="http://schemas.microsoft.com/office/drawing/2017/decorative" xmlns="" val="1"/>
                </a:ext>
              </a:extLst>
            </p:cNvPr>
            <p:cNvSpPr>
              <a:spLocks/>
            </p:cNvSpPr>
            <p:nvPr userDrawn="1"/>
          </p:nvSpPr>
          <p:spPr bwMode="auto">
            <a:xfrm>
              <a:off x="8554279" y="1643599"/>
              <a:ext cx="1782558" cy="877170"/>
            </a:xfrm>
            <a:custGeom>
              <a:avLst/>
              <a:gdLst>
                <a:gd name="T0" fmla="*/ 0 w 224"/>
                <a:gd name="T1" fmla="*/ 0 h 216"/>
                <a:gd name="T2" fmla="*/ 74 w 224"/>
                <a:gd name="T3" fmla="*/ 108 h 216"/>
                <a:gd name="T4" fmla="*/ 0 w 224"/>
                <a:gd name="T5" fmla="*/ 216 h 216"/>
                <a:gd name="T6" fmla="*/ 224 w 224"/>
                <a:gd name="T7" fmla="*/ 216 h 216"/>
                <a:gd name="T8" fmla="*/ 224 w 224"/>
                <a:gd name="T9" fmla="*/ 0 h 216"/>
                <a:gd name="T10" fmla="*/ 0 w 224"/>
                <a:gd name="T11" fmla="*/ 0 h 216"/>
              </a:gdLst>
              <a:ahLst/>
              <a:cxnLst>
                <a:cxn ang="0">
                  <a:pos x="T0" y="T1"/>
                </a:cxn>
                <a:cxn ang="0">
                  <a:pos x="T2" y="T3"/>
                </a:cxn>
                <a:cxn ang="0">
                  <a:pos x="T4" y="T5"/>
                </a:cxn>
                <a:cxn ang="0">
                  <a:pos x="T6" y="T7"/>
                </a:cxn>
                <a:cxn ang="0">
                  <a:pos x="T8" y="T9"/>
                </a:cxn>
                <a:cxn ang="0">
                  <a:pos x="T10" y="T11"/>
                </a:cxn>
              </a:cxnLst>
              <a:rect l="0" t="0" r="r" b="b"/>
              <a:pathLst>
                <a:path w="224" h="216">
                  <a:moveTo>
                    <a:pt x="0" y="0"/>
                  </a:moveTo>
                  <a:lnTo>
                    <a:pt x="74" y="108"/>
                  </a:lnTo>
                  <a:lnTo>
                    <a:pt x="0" y="216"/>
                  </a:lnTo>
                  <a:lnTo>
                    <a:pt x="224" y="216"/>
                  </a:lnTo>
                  <a:lnTo>
                    <a:pt x="224" y="0"/>
                  </a:lnTo>
                  <a:lnTo>
                    <a:pt x="0" y="0"/>
                  </a:lnTo>
                  <a:close/>
                </a:path>
              </a:pathLst>
            </a:custGeom>
            <a:solidFill>
              <a:srgbClr val="00B050"/>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33" name="Prostoručni oblik 65">
              <a:extLst>
                <a:ext uri="{FF2B5EF4-FFF2-40B4-BE49-F238E27FC236}">
                  <a16:creationId xmlns:a16="http://schemas.microsoft.com/office/drawing/2014/main" id="{0B928AA1-3C5D-4CF8-AC13-F96C4716A047}"/>
                </a:ext>
                <a:ext uri="{C183D7F6-B498-43B3-948B-1728B52AA6E4}">
                  <adec:decorative xmlns:adec="http://schemas.microsoft.com/office/drawing/2017/decorative" xmlns="" val="1"/>
                </a:ext>
              </a:extLst>
            </p:cNvPr>
            <p:cNvSpPr>
              <a:spLocks/>
            </p:cNvSpPr>
            <p:nvPr userDrawn="1"/>
          </p:nvSpPr>
          <p:spPr bwMode="auto">
            <a:xfrm>
              <a:off x="10185357" y="1359331"/>
              <a:ext cx="986773" cy="1445706"/>
            </a:xfrm>
            <a:custGeom>
              <a:avLst/>
              <a:gdLst>
                <a:gd name="T0" fmla="*/ 124 w 124"/>
                <a:gd name="T1" fmla="*/ 178 h 356"/>
                <a:gd name="T2" fmla="*/ 0 w 124"/>
                <a:gd name="T3" fmla="*/ 356 h 356"/>
                <a:gd name="T4" fmla="*/ 0 w 124"/>
                <a:gd name="T5" fmla="*/ 0 h 356"/>
                <a:gd name="T6" fmla="*/ 124 w 124"/>
                <a:gd name="T7" fmla="*/ 178 h 356"/>
              </a:gdLst>
              <a:ahLst/>
              <a:cxnLst>
                <a:cxn ang="0">
                  <a:pos x="T0" y="T1"/>
                </a:cxn>
                <a:cxn ang="0">
                  <a:pos x="T2" y="T3"/>
                </a:cxn>
                <a:cxn ang="0">
                  <a:pos x="T4" y="T5"/>
                </a:cxn>
                <a:cxn ang="0">
                  <a:pos x="T6" y="T7"/>
                </a:cxn>
              </a:cxnLst>
              <a:rect l="0" t="0" r="r" b="b"/>
              <a:pathLst>
                <a:path w="124" h="356">
                  <a:moveTo>
                    <a:pt x="124" y="178"/>
                  </a:moveTo>
                  <a:lnTo>
                    <a:pt x="0" y="356"/>
                  </a:lnTo>
                  <a:lnTo>
                    <a:pt x="0" y="0"/>
                  </a:lnTo>
                  <a:lnTo>
                    <a:pt x="124" y="178"/>
                  </a:lnTo>
                  <a:close/>
                </a:path>
              </a:pathLst>
            </a:custGeom>
            <a:solidFill>
              <a:srgbClr val="00B050"/>
            </a:soli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grpSp>
      <p:grpSp>
        <p:nvGrpSpPr>
          <p:cNvPr id="20" name="Grupa 19" descr="strelice u nizu koje pokazuju nadesno">
            <a:extLst>
              <a:ext uri="{FF2B5EF4-FFF2-40B4-BE49-F238E27FC236}">
                <a16:creationId xmlns:a16="http://schemas.microsoft.com/office/drawing/2014/main" id="{961A4A75-DA66-4FBC-90AD-C93870F5D806}"/>
              </a:ext>
            </a:extLst>
          </p:cNvPr>
          <p:cNvGrpSpPr/>
          <p:nvPr userDrawn="1"/>
        </p:nvGrpSpPr>
        <p:grpSpPr>
          <a:xfrm>
            <a:off x="744336" y="1327792"/>
            <a:ext cx="9029961" cy="1457985"/>
            <a:chOff x="4670426" y="6167401"/>
            <a:chExt cx="1736865" cy="569950"/>
          </a:xfrm>
        </p:grpSpPr>
        <p:sp>
          <p:nvSpPr>
            <p:cNvPr id="24" name="Prostoručni oblik 64">
              <a:extLst>
                <a:ext uri="{FF2B5EF4-FFF2-40B4-BE49-F238E27FC236}">
                  <a16:creationId xmlns:a16="http://schemas.microsoft.com/office/drawing/2014/main" id="{6CDC27A3-56B3-41F8-9521-D9E4F2AB1225}"/>
                </a:ext>
                <a:ext uri="{C183D7F6-B498-43B3-948B-1728B52AA6E4}">
                  <adec:decorative xmlns:adec="http://schemas.microsoft.com/office/drawing/2017/decorative" xmlns="" val="1"/>
                </a:ext>
              </a:extLst>
            </p:cNvPr>
            <p:cNvSpPr>
              <a:spLocks/>
            </p:cNvSpPr>
            <p:nvPr/>
          </p:nvSpPr>
          <p:spPr bwMode="auto">
            <a:xfrm>
              <a:off x="5079511" y="6283326"/>
              <a:ext cx="355600" cy="342900"/>
            </a:xfrm>
            <a:custGeom>
              <a:avLst/>
              <a:gdLst>
                <a:gd name="T0" fmla="*/ 0 w 224"/>
                <a:gd name="T1" fmla="*/ 0 h 216"/>
                <a:gd name="T2" fmla="*/ 74 w 224"/>
                <a:gd name="T3" fmla="*/ 108 h 216"/>
                <a:gd name="T4" fmla="*/ 0 w 224"/>
                <a:gd name="T5" fmla="*/ 216 h 216"/>
                <a:gd name="T6" fmla="*/ 224 w 224"/>
                <a:gd name="T7" fmla="*/ 216 h 216"/>
                <a:gd name="T8" fmla="*/ 224 w 224"/>
                <a:gd name="T9" fmla="*/ 0 h 216"/>
                <a:gd name="T10" fmla="*/ 0 w 224"/>
                <a:gd name="T11" fmla="*/ 0 h 216"/>
              </a:gdLst>
              <a:ahLst/>
              <a:cxnLst>
                <a:cxn ang="0">
                  <a:pos x="T0" y="T1"/>
                </a:cxn>
                <a:cxn ang="0">
                  <a:pos x="T2" y="T3"/>
                </a:cxn>
                <a:cxn ang="0">
                  <a:pos x="T4" y="T5"/>
                </a:cxn>
                <a:cxn ang="0">
                  <a:pos x="T6" y="T7"/>
                </a:cxn>
                <a:cxn ang="0">
                  <a:pos x="T8" y="T9"/>
                </a:cxn>
                <a:cxn ang="0">
                  <a:pos x="T10" y="T11"/>
                </a:cxn>
              </a:cxnLst>
              <a:rect l="0" t="0" r="r" b="b"/>
              <a:pathLst>
                <a:path w="224" h="216">
                  <a:moveTo>
                    <a:pt x="0" y="0"/>
                  </a:moveTo>
                  <a:lnTo>
                    <a:pt x="74" y="108"/>
                  </a:lnTo>
                  <a:lnTo>
                    <a:pt x="0" y="216"/>
                  </a:lnTo>
                  <a:lnTo>
                    <a:pt x="224" y="216"/>
                  </a:lnTo>
                  <a:lnTo>
                    <a:pt x="224" y="0"/>
                  </a:lnTo>
                  <a:lnTo>
                    <a:pt x="0" y="0"/>
                  </a:lnTo>
                  <a:close/>
                </a:path>
              </a:pathLst>
            </a:custGeom>
            <a:solidFill>
              <a:srgbClr val="114B87"/>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26" name="Prostoručni oblik 66">
              <a:extLst>
                <a:ext uri="{FF2B5EF4-FFF2-40B4-BE49-F238E27FC236}">
                  <a16:creationId xmlns:a16="http://schemas.microsoft.com/office/drawing/2014/main" id="{34F0F327-48F4-4843-BAF9-10A84620F1CE}"/>
                </a:ext>
                <a:ext uri="{C183D7F6-B498-43B3-948B-1728B52AA6E4}">
                  <adec:decorative xmlns:adec="http://schemas.microsoft.com/office/drawing/2017/decorative" xmlns="" val="1"/>
                </a:ext>
              </a:extLst>
            </p:cNvPr>
            <p:cNvSpPr>
              <a:spLocks/>
            </p:cNvSpPr>
            <p:nvPr/>
          </p:nvSpPr>
          <p:spPr bwMode="auto">
            <a:xfrm>
              <a:off x="5480747" y="6278526"/>
              <a:ext cx="355600" cy="342900"/>
            </a:xfrm>
            <a:custGeom>
              <a:avLst/>
              <a:gdLst>
                <a:gd name="T0" fmla="*/ 0 w 224"/>
                <a:gd name="T1" fmla="*/ 0 h 216"/>
                <a:gd name="T2" fmla="*/ 74 w 224"/>
                <a:gd name="T3" fmla="*/ 108 h 216"/>
                <a:gd name="T4" fmla="*/ 0 w 224"/>
                <a:gd name="T5" fmla="*/ 216 h 216"/>
                <a:gd name="T6" fmla="*/ 224 w 224"/>
                <a:gd name="T7" fmla="*/ 216 h 216"/>
                <a:gd name="T8" fmla="*/ 224 w 224"/>
                <a:gd name="T9" fmla="*/ 0 h 216"/>
                <a:gd name="T10" fmla="*/ 0 w 224"/>
                <a:gd name="T11" fmla="*/ 0 h 216"/>
              </a:gdLst>
              <a:ahLst/>
              <a:cxnLst>
                <a:cxn ang="0">
                  <a:pos x="T0" y="T1"/>
                </a:cxn>
                <a:cxn ang="0">
                  <a:pos x="T2" y="T3"/>
                </a:cxn>
                <a:cxn ang="0">
                  <a:pos x="T4" y="T5"/>
                </a:cxn>
                <a:cxn ang="0">
                  <a:pos x="T6" y="T7"/>
                </a:cxn>
                <a:cxn ang="0">
                  <a:pos x="T8" y="T9"/>
                </a:cxn>
                <a:cxn ang="0">
                  <a:pos x="T10" y="T11"/>
                </a:cxn>
              </a:cxnLst>
              <a:rect l="0" t="0" r="r" b="b"/>
              <a:pathLst>
                <a:path w="224" h="216">
                  <a:moveTo>
                    <a:pt x="0" y="0"/>
                  </a:moveTo>
                  <a:lnTo>
                    <a:pt x="74" y="108"/>
                  </a:lnTo>
                  <a:lnTo>
                    <a:pt x="0" y="216"/>
                  </a:lnTo>
                  <a:lnTo>
                    <a:pt x="224" y="216"/>
                  </a:lnTo>
                  <a:lnTo>
                    <a:pt x="224" y="0"/>
                  </a:lnTo>
                  <a:lnTo>
                    <a:pt x="0" y="0"/>
                  </a:lnTo>
                  <a:close/>
                </a:path>
              </a:pathLst>
            </a:custGeom>
            <a:solidFill>
              <a:srgbClr val="00B050"/>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28" name="Prostoručni oblik 68">
              <a:extLst>
                <a:ext uri="{FF2B5EF4-FFF2-40B4-BE49-F238E27FC236}">
                  <a16:creationId xmlns:a16="http://schemas.microsoft.com/office/drawing/2014/main" id="{A2CA27FB-C89D-416E-85F9-2E3D2F568615}"/>
                </a:ext>
                <a:ext uri="{C183D7F6-B498-43B3-948B-1728B52AA6E4}">
                  <adec:decorative xmlns:adec="http://schemas.microsoft.com/office/drawing/2017/decorative" xmlns="" val="1"/>
                </a:ext>
              </a:extLst>
            </p:cNvPr>
            <p:cNvSpPr>
              <a:spLocks/>
            </p:cNvSpPr>
            <p:nvPr/>
          </p:nvSpPr>
          <p:spPr bwMode="auto">
            <a:xfrm>
              <a:off x="5883416" y="6283326"/>
              <a:ext cx="355600" cy="342900"/>
            </a:xfrm>
            <a:custGeom>
              <a:avLst/>
              <a:gdLst>
                <a:gd name="T0" fmla="*/ 0 w 224"/>
                <a:gd name="T1" fmla="*/ 0 h 216"/>
                <a:gd name="T2" fmla="*/ 74 w 224"/>
                <a:gd name="T3" fmla="*/ 108 h 216"/>
                <a:gd name="T4" fmla="*/ 0 w 224"/>
                <a:gd name="T5" fmla="*/ 216 h 216"/>
                <a:gd name="T6" fmla="*/ 224 w 224"/>
                <a:gd name="T7" fmla="*/ 216 h 216"/>
                <a:gd name="T8" fmla="*/ 224 w 224"/>
                <a:gd name="T9" fmla="*/ 0 h 216"/>
                <a:gd name="T10" fmla="*/ 0 w 224"/>
                <a:gd name="T11" fmla="*/ 0 h 216"/>
              </a:gdLst>
              <a:ahLst/>
              <a:cxnLst>
                <a:cxn ang="0">
                  <a:pos x="T0" y="T1"/>
                </a:cxn>
                <a:cxn ang="0">
                  <a:pos x="T2" y="T3"/>
                </a:cxn>
                <a:cxn ang="0">
                  <a:pos x="T4" y="T5"/>
                </a:cxn>
                <a:cxn ang="0">
                  <a:pos x="T6" y="T7"/>
                </a:cxn>
                <a:cxn ang="0">
                  <a:pos x="T8" y="T9"/>
                </a:cxn>
                <a:cxn ang="0">
                  <a:pos x="T10" y="T11"/>
                </a:cxn>
              </a:cxnLst>
              <a:rect l="0" t="0" r="r" b="b"/>
              <a:pathLst>
                <a:path w="224" h="216">
                  <a:moveTo>
                    <a:pt x="0" y="0"/>
                  </a:moveTo>
                  <a:lnTo>
                    <a:pt x="74" y="108"/>
                  </a:lnTo>
                  <a:lnTo>
                    <a:pt x="0" y="216"/>
                  </a:lnTo>
                  <a:lnTo>
                    <a:pt x="224" y="216"/>
                  </a:lnTo>
                  <a:lnTo>
                    <a:pt x="224" y="0"/>
                  </a:lnTo>
                  <a:lnTo>
                    <a:pt x="0" y="0"/>
                  </a:lnTo>
                  <a:close/>
                </a:path>
              </a:pathLst>
            </a:custGeom>
            <a:solidFill>
              <a:srgbClr val="114B87"/>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21" name="Pravokutnik 61">
              <a:extLst>
                <a:ext uri="{FF2B5EF4-FFF2-40B4-BE49-F238E27FC236}">
                  <a16:creationId xmlns:a16="http://schemas.microsoft.com/office/drawing/2014/main" id="{9EACF0C7-ED21-47B8-979A-871C0205AE02}"/>
                </a:ext>
                <a:ext uri="{C183D7F6-B498-43B3-948B-1728B52AA6E4}">
                  <adec:decorative xmlns:adec="http://schemas.microsoft.com/office/drawing/2017/decorative" xmlns="" val="1"/>
                </a:ext>
              </a:extLst>
            </p:cNvPr>
            <p:cNvSpPr>
              <a:spLocks noChangeArrowheads="1"/>
            </p:cNvSpPr>
            <p:nvPr/>
          </p:nvSpPr>
          <p:spPr bwMode="auto">
            <a:xfrm>
              <a:off x="4670426" y="6283326"/>
              <a:ext cx="360363" cy="342900"/>
            </a:xfrm>
            <a:prstGeom prst="rect">
              <a:avLst/>
            </a:prstGeom>
            <a:solidFill>
              <a:srgbClr val="00B050"/>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22" name="Prostoručni oblik 62">
              <a:extLst>
                <a:ext uri="{FF2B5EF4-FFF2-40B4-BE49-F238E27FC236}">
                  <a16:creationId xmlns:a16="http://schemas.microsoft.com/office/drawing/2014/main" id="{1E9AF3BA-9211-40AB-8B44-05467DBA836E}"/>
                </a:ext>
                <a:ext uri="{C183D7F6-B498-43B3-948B-1728B52AA6E4}">
                  <adec:decorative xmlns:adec="http://schemas.microsoft.com/office/drawing/2017/decorative" xmlns="" val="1"/>
                </a:ext>
              </a:extLst>
            </p:cNvPr>
            <p:cNvSpPr>
              <a:spLocks/>
            </p:cNvSpPr>
            <p:nvPr/>
          </p:nvSpPr>
          <p:spPr bwMode="auto">
            <a:xfrm>
              <a:off x="5002213" y="6172201"/>
              <a:ext cx="196850" cy="565150"/>
            </a:xfrm>
            <a:custGeom>
              <a:avLst/>
              <a:gdLst>
                <a:gd name="T0" fmla="*/ 124 w 124"/>
                <a:gd name="T1" fmla="*/ 178 h 356"/>
                <a:gd name="T2" fmla="*/ 0 w 124"/>
                <a:gd name="T3" fmla="*/ 356 h 356"/>
                <a:gd name="T4" fmla="*/ 0 w 124"/>
                <a:gd name="T5" fmla="*/ 0 h 356"/>
                <a:gd name="T6" fmla="*/ 124 w 124"/>
                <a:gd name="T7" fmla="*/ 178 h 356"/>
              </a:gdLst>
              <a:ahLst/>
              <a:cxnLst>
                <a:cxn ang="0">
                  <a:pos x="T0" y="T1"/>
                </a:cxn>
                <a:cxn ang="0">
                  <a:pos x="T2" y="T3"/>
                </a:cxn>
                <a:cxn ang="0">
                  <a:pos x="T4" y="T5"/>
                </a:cxn>
                <a:cxn ang="0">
                  <a:pos x="T6" y="T7"/>
                </a:cxn>
              </a:cxnLst>
              <a:rect l="0" t="0" r="r" b="b"/>
              <a:pathLst>
                <a:path w="124" h="356">
                  <a:moveTo>
                    <a:pt x="124" y="178"/>
                  </a:moveTo>
                  <a:lnTo>
                    <a:pt x="0" y="356"/>
                  </a:lnTo>
                  <a:lnTo>
                    <a:pt x="0" y="0"/>
                  </a:lnTo>
                  <a:lnTo>
                    <a:pt x="124" y="178"/>
                  </a:lnTo>
                  <a:close/>
                </a:path>
              </a:pathLst>
            </a:custGeom>
            <a:solidFill>
              <a:srgbClr val="00B050"/>
            </a:soli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23" name="Prostoručni oblik 63">
              <a:extLst>
                <a:ext uri="{FF2B5EF4-FFF2-40B4-BE49-F238E27FC236}">
                  <a16:creationId xmlns:a16="http://schemas.microsoft.com/office/drawing/2014/main" id="{C2467D08-B1E4-4E5C-B9F5-025E29E52C2A}"/>
                </a:ext>
                <a:ext uri="{C183D7F6-B498-43B3-948B-1728B52AA6E4}">
                  <adec:decorative xmlns:adec="http://schemas.microsoft.com/office/drawing/2017/decorative" xmlns="" val="1"/>
                </a:ext>
              </a:extLst>
            </p:cNvPr>
            <p:cNvSpPr>
              <a:spLocks/>
            </p:cNvSpPr>
            <p:nvPr/>
          </p:nvSpPr>
          <p:spPr bwMode="auto">
            <a:xfrm>
              <a:off x="5406536" y="6172201"/>
              <a:ext cx="196850" cy="565150"/>
            </a:xfrm>
            <a:custGeom>
              <a:avLst/>
              <a:gdLst>
                <a:gd name="T0" fmla="*/ 124 w 124"/>
                <a:gd name="T1" fmla="*/ 178 h 356"/>
                <a:gd name="T2" fmla="*/ 0 w 124"/>
                <a:gd name="T3" fmla="*/ 356 h 356"/>
                <a:gd name="T4" fmla="*/ 0 w 124"/>
                <a:gd name="T5" fmla="*/ 0 h 356"/>
                <a:gd name="T6" fmla="*/ 124 w 124"/>
                <a:gd name="T7" fmla="*/ 178 h 356"/>
              </a:gdLst>
              <a:ahLst/>
              <a:cxnLst>
                <a:cxn ang="0">
                  <a:pos x="T0" y="T1"/>
                </a:cxn>
                <a:cxn ang="0">
                  <a:pos x="T2" y="T3"/>
                </a:cxn>
                <a:cxn ang="0">
                  <a:pos x="T4" y="T5"/>
                </a:cxn>
                <a:cxn ang="0">
                  <a:pos x="T6" y="T7"/>
                </a:cxn>
              </a:cxnLst>
              <a:rect l="0" t="0" r="r" b="b"/>
              <a:pathLst>
                <a:path w="124" h="356">
                  <a:moveTo>
                    <a:pt x="124" y="178"/>
                  </a:moveTo>
                  <a:lnTo>
                    <a:pt x="0" y="356"/>
                  </a:lnTo>
                  <a:lnTo>
                    <a:pt x="0" y="0"/>
                  </a:lnTo>
                  <a:lnTo>
                    <a:pt x="124" y="178"/>
                  </a:lnTo>
                  <a:close/>
                </a:path>
              </a:pathLst>
            </a:custGeom>
            <a:solidFill>
              <a:srgbClr val="114B87"/>
            </a:soli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25" name="Prostoručni oblik 65">
              <a:extLst>
                <a:ext uri="{FF2B5EF4-FFF2-40B4-BE49-F238E27FC236}">
                  <a16:creationId xmlns:a16="http://schemas.microsoft.com/office/drawing/2014/main" id="{0B928AA1-3C5D-4CF8-AC13-F96C4716A047}"/>
                </a:ext>
                <a:ext uri="{C183D7F6-B498-43B3-948B-1728B52AA6E4}">
                  <adec:decorative xmlns:adec="http://schemas.microsoft.com/office/drawing/2017/decorative" xmlns="" val="1"/>
                </a:ext>
              </a:extLst>
            </p:cNvPr>
            <p:cNvSpPr>
              <a:spLocks/>
            </p:cNvSpPr>
            <p:nvPr/>
          </p:nvSpPr>
          <p:spPr bwMode="auto">
            <a:xfrm>
              <a:off x="5807772" y="6167401"/>
              <a:ext cx="196850" cy="565150"/>
            </a:xfrm>
            <a:custGeom>
              <a:avLst/>
              <a:gdLst>
                <a:gd name="T0" fmla="*/ 124 w 124"/>
                <a:gd name="T1" fmla="*/ 178 h 356"/>
                <a:gd name="T2" fmla="*/ 0 w 124"/>
                <a:gd name="T3" fmla="*/ 356 h 356"/>
                <a:gd name="T4" fmla="*/ 0 w 124"/>
                <a:gd name="T5" fmla="*/ 0 h 356"/>
                <a:gd name="T6" fmla="*/ 124 w 124"/>
                <a:gd name="T7" fmla="*/ 178 h 356"/>
              </a:gdLst>
              <a:ahLst/>
              <a:cxnLst>
                <a:cxn ang="0">
                  <a:pos x="T0" y="T1"/>
                </a:cxn>
                <a:cxn ang="0">
                  <a:pos x="T2" y="T3"/>
                </a:cxn>
                <a:cxn ang="0">
                  <a:pos x="T4" y="T5"/>
                </a:cxn>
                <a:cxn ang="0">
                  <a:pos x="T6" y="T7"/>
                </a:cxn>
              </a:cxnLst>
              <a:rect l="0" t="0" r="r" b="b"/>
              <a:pathLst>
                <a:path w="124" h="356">
                  <a:moveTo>
                    <a:pt x="124" y="178"/>
                  </a:moveTo>
                  <a:lnTo>
                    <a:pt x="0" y="356"/>
                  </a:lnTo>
                  <a:lnTo>
                    <a:pt x="0" y="0"/>
                  </a:lnTo>
                  <a:lnTo>
                    <a:pt x="124" y="178"/>
                  </a:lnTo>
                  <a:close/>
                </a:path>
              </a:pathLst>
            </a:custGeom>
            <a:solidFill>
              <a:srgbClr val="00B050"/>
            </a:soli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27" name="Prostoručni oblik 67">
              <a:extLst>
                <a:ext uri="{FF2B5EF4-FFF2-40B4-BE49-F238E27FC236}">
                  <a16:creationId xmlns:a16="http://schemas.microsoft.com/office/drawing/2014/main" id="{1666AEF0-2FE4-476F-8B59-D5CF8950285D}"/>
                </a:ext>
                <a:ext uri="{C183D7F6-B498-43B3-948B-1728B52AA6E4}">
                  <adec:decorative xmlns:adec="http://schemas.microsoft.com/office/drawing/2017/decorative" xmlns="" val="1"/>
                </a:ext>
              </a:extLst>
            </p:cNvPr>
            <p:cNvSpPr>
              <a:spLocks/>
            </p:cNvSpPr>
            <p:nvPr/>
          </p:nvSpPr>
          <p:spPr bwMode="auto">
            <a:xfrm>
              <a:off x="6210441" y="6172201"/>
              <a:ext cx="196850" cy="565150"/>
            </a:xfrm>
            <a:custGeom>
              <a:avLst/>
              <a:gdLst>
                <a:gd name="T0" fmla="*/ 124 w 124"/>
                <a:gd name="T1" fmla="*/ 178 h 356"/>
                <a:gd name="T2" fmla="*/ 0 w 124"/>
                <a:gd name="T3" fmla="*/ 356 h 356"/>
                <a:gd name="T4" fmla="*/ 0 w 124"/>
                <a:gd name="T5" fmla="*/ 0 h 356"/>
                <a:gd name="T6" fmla="*/ 124 w 124"/>
                <a:gd name="T7" fmla="*/ 178 h 356"/>
              </a:gdLst>
              <a:ahLst/>
              <a:cxnLst>
                <a:cxn ang="0">
                  <a:pos x="T0" y="T1"/>
                </a:cxn>
                <a:cxn ang="0">
                  <a:pos x="T2" y="T3"/>
                </a:cxn>
                <a:cxn ang="0">
                  <a:pos x="T4" y="T5"/>
                </a:cxn>
                <a:cxn ang="0">
                  <a:pos x="T6" y="T7"/>
                </a:cxn>
              </a:cxnLst>
              <a:rect l="0" t="0" r="r" b="b"/>
              <a:pathLst>
                <a:path w="124" h="356">
                  <a:moveTo>
                    <a:pt x="124" y="178"/>
                  </a:moveTo>
                  <a:lnTo>
                    <a:pt x="0" y="356"/>
                  </a:lnTo>
                  <a:lnTo>
                    <a:pt x="0" y="0"/>
                  </a:lnTo>
                  <a:lnTo>
                    <a:pt x="124" y="178"/>
                  </a:lnTo>
                  <a:close/>
                </a:path>
              </a:pathLst>
            </a:custGeom>
            <a:solidFill>
              <a:srgbClr val="114B87"/>
            </a:solidFill>
            <a:ln>
              <a:no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grpSp>
      <p:sp>
        <p:nvSpPr>
          <p:cNvPr id="2" name="Rezervirano mjesto datuma 1"/>
          <p:cNvSpPr>
            <a:spLocks noGrp="1"/>
          </p:cNvSpPr>
          <p:nvPr userDrawn="1">
            <p:ph type="dt" sz="half" idx="10"/>
          </p:nvPr>
        </p:nvSpPr>
        <p:spPr/>
        <p:txBody>
          <a:bodyPr/>
          <a:lstStyle/>
          <a:p>
            <a:fld id="{67522D13-F404-488A-AF06-6E790D93AF0D}" type="datetimeFigureOut">
              <a:rPr lang="hr-HR" smtClean="0"/>
              <a:t>29.6.2021.</a:t>
            </a:fld>
            <a:endParaRPr lang="hr-HR"/>
          </a:p>
        </p:txBody>
      </p:sp>
      <p:sp>
        <p:nvSpPr>
          <p:cNvPr id="3" name="Rezervirano mjesto podnožja 2"/>
          <p:cNvSpPr>
            <a:spLocks noGrp="1"/>
          </p:cNvSpPr>
          <p:nvPr userDrawn="1">
            <p:ph type="ftr" sz="quarter" idx="11"/>
          </p:nvPr>
        </p:nvSpPr>
        <p:spPr/>
        <p:txBody>
          <a:bodyPr/>
          <a:lstStyle/>
          <a:p>
            <a:endParaRPr lang="hr-HR"/>
          </a:p>
        </p:txBody>
      </p:sp>
      <p:sp>
        <p:nvSpPr>
          <p:cNvPr id="4" name="Rezervirano mjesto broja slajda 3"/>
          <p:cNvSpPr>
            <a:spLocks noGrp="1"/>
          </p:cNvSpPr>
          <p:nvPr userDrawn="1">
            <p:ph type="sldNum" sz="quarter" idx="12"/>
          </p:nvPr>
        </p:nvSpPr>
        <p:spPr/>
        <p:txBody>
          <a:bodyPr/>
          <a:lstStyle/>
          <a:p>
            <a:fld id="{D3B3134A-FFDE-48EA-A98B-DEBA967A4408}" type="slidenum">
              <a:rPr lang="hr-HR" smtClean="0"/>
              <a:t>‹#›</a:t>
            </a:fld>
            <a:endParaRPr lang="hr-H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19" name="Rezervirano mjesto teksta 18"/>
          <p:cNvSpPr>
            <a:spLocks noGrp="1"/>
          </p:cNvSpPr>
          <p:nvPr userDrawn="1">
            <p:ph type="body" sz="quarter" idx="19" hasCustomPrompt="1"/>
          </p:nvPr>
        </p:nvSpPr>
        <p:spPr>
          <a:xfrm>
            <a:off x="1158876" y="425450"/>
            <a:ext cx="9906914" cy="814414"/>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9" name="Rezervirano mjesto teksta 6"/>
          <p:cNvSpPr>
            <a:spLocks noGrp="1"/>
          </p:cNvSpPr>
          <p:nvPr userDrawn="1">
            <p:ph type="body" sz="quarter" idx="21"/>
          </p:nvPr>
        </p:nvSpPr>
        <p:spPr>
          <a:xfrm>
            <a:off x="390096" y="3114175"/>
            <a:ext cx="2198917" cy="955317"/>
          </a:xfrm>
          <a:solidFill>
            <a:schemeClr val="bg1"/>
          </a:solidFill>
          <a:effectLst>
            <a:outerShdw blurRad="50800" dist="38100" dir="18900000" algn="bl" rotWithShape="0">
              <a:prstClr val="black">
                <a:alpha val="40000"/>
              </a:prstClr>
            </a:outerShdw>
          </a:effectLst>
        </p:spPr>
        <p:txBody>
          <a:bodyPr anchor="ctr"/>
          <a:lstStyle>
            <a:lvl1pPr marL="0" indent="0" algn="ctr">
              <a:buFont typeface="Arial" panose="020B0604020202020204" pitchFamily="34" charset="0"/>
              <a:buNone/>
              <a:defRPr sz="1600">
                <a:solidFill>
                  <a:srgbClr val="114B87"/>
                </a:solidFill>
                <a:latin typeface="Arial" panose="020B0604020202020204" pitchFamily="34" charset="0"/>
                <a:cs typeface="Arial" panose="020B0604020202020204" pitchFamily="34" charset="0"/>
              </a:defRPr>
            </a:lvl1pPr>
            <a:lvl2pPr marL="457200" indent="0" algn="ctr">
              <a:buNone/>
              <a:defRPr sz="1600">
                <a:solidFill>
                  <a:schemeClr val="tx1">
                    <a:lumMod val="50000"/>
                    <a:lumOff val="50000"/>
                  </a:schemeClr>
                </a:solidFill>
                <a:latin typeface="Arial" panose="020B0604020202020204" pitchFamily="34" charset="0"/>
                <a:cs typeface="Arial" panose="020B0604020202020204" pitchFamily="34" charset="0"/>
              </a:defRPr>
            </a:lvl2pPr>
            <a:lvl3pPr algn="ctr">
              <a:defRPr sz="1600">
                <a:solidFill>
                  <a:schemeClr val="tx1">
                    <a:lumMod val="50000"/>
                    <a:lumOff val="50000"/>
                  </a:schemeClr>
                </a:solidFill>
                <a:latin typeface="Arial" panose="020B0604020202020204" pitchFamily="34" charset="0"/>
                <a:cs typeface="Arial" panose="020B0604020202020204" pitchFamily="34" charset="0"/>
              </a:defRPr>
            </a:lvl3pPr>
            <a:lvl4pPr algn="ctr">
              <a:defRPr sz="1600">
                <a:solidFill>
                  <a:schemeClr val="tx1">
                    <a:lumMod val="50000"/>
                    <a:lumOff val="50000"/>
                  </a:schemeClr>
                </a:solidFill>
                <a:latin typeface="Arial" panose="020B0604020202020204" pitchFamily="34" charset="0"/>
                <a:cs typeface="Arial" panose="020B0604020202020204" pitchFamily="34" charset="0"/>
              </a:defRPr>
            </a:lvl4pPr>
            <a:lvl5pPr algn="ctr">
              <a:defRPr sz="1600">
                <a:solidFill>
                  <a:schemeClr val="tx1">
                    <a:lumMod val="50000"/>
                    <a:lumOff val="50000"/>
                  </a:schemeClr>
                </a:solidFill>
                <a:latin typeface="Arial" panose="020B0604020202020204" pitchFamily="34" charset="0"/>
                <a:cs typeface="Arial" panose="020B0604020202020204" pitchFamily="34" charset="0"/>
              </a:defRPr>
            </a:lvl5pPr>
          </a:lstStyle>
          <a:p>
            <a:pPr lvl="0"/>
            <a:r>
              <a:rPr lang="hr-HR"/>
              <a:t>Uredite stilove teksta matrice</a:t>
            </a:r>
          </a:p>
        </p:txBody>
      </p:sp>
      <p:sp>
        <p:nvSpPr>
          <p:cNvPr id="16" name="Rezervirano mjesto teksta 6"/>
          <p:cNvSpPr>
            <a:spLocks noGrp="1"/>
          </p:cNvSpPr>
          <p:nvPr userDrawn="1">
            <p:ph type="body" sz="quarter" idx="22"/>
          </p:nvPr>
        </p:nvSpPr>
        <p:spPr>
          <a:xfrm>
            <a:off x="2702010" y="3114176"/>
            <a:ext cx="2166551" cy="955316"/>
          </a:xfrm>
          <a:solidFill>
            <a:schemeClr val="bg1"/>
          </a:solidFill>
          <a:effectLst>
            <a:outerShdw blurRad="50800" dist="38100" dir="18900000" algn="bl" rotWithShape="0">
              <a:prstClr val="black">
                <a:alpha val="40000"/>
              </a:prstClr>
            </a:outerShdw>
          </a:effectLst>
        </p:spPr>
        <p:txBody>
          <a:bodyPr anchor="ctr"/>
          <a:lstStyle>
            <a:lvl1pPr marL="0" indent="0" algn="ctr">
              <a:buNone/>
              <a:defRPr sz="1600">
                <a:solidFill>
                  <a:srgbClr val="114B87"/>
                </a:solidFill>
                <a:latin typeface="Arial" panose="020B0604020202020204" pitchFamily="34" charset="0"/>
                <a:cs typeface="Arial" panose="020B0604020202020204" pitchFamily="34" charset="0"/>
              </a:defRPr>
            </a:lvl1pPr>
            <a:lvl2pPr algn="ctr">
              <a:defRPr sz="1600">
                <a:solidFill>
                  <a:schemeClr val="tx1">
                    <a:lumMod val="50000"/>
                    <a:lumOff val="50000"/>
                  </a:schemeClr>
                </a:solidFill>
                <a:latin typeface="Arial" panose="020B0604020202020204" pitchFamily="34" charset="0"/>
                <a:cs typeface="Arial" panose="020B0604020202020204" pitchFamily="34" charset="0"/>
              </a:defRPr>
            </a:lvl2pPr>
            <a:lvl3pPr algn="ctr">
              <a:defRPr sz="1600">
                <a:solidFill>
                  <a:schemeClr val="tx1">
                    <a:lumMod val="50000"/>
                    <a:lumOff val="50000"/>
                  </a:schemeClr>
                </a:solidFill>
                <a:latin typeface="Arial" panose="020B0604020202020204" pitchFamily="34" charset="0"/>
                <a:cs typeface="Arial" panose="020B0604020202020204" pitchFamily="34" charset="0"/>
              </a:defRPr>
            </a:lvl3pPr>
            <a:lvl4pPr algn="ctr">
              <a:defRPr sz="1600">
                <a:solidFill>
                  <a:schemeClr val="tx1">
                    <a:lumMod val="50000"/>
                    <a:lumOff val="50000"/>
                  </a:schemeClr>
                </a:solidFill>
                <a:latin typeface="Arial" panose="020B0604020202020204" pitchFamily="34" charset="0"/>
                <a:cs typeface="Arial" panose="020B0604020202020204" pitchFamily="34" charset="0"/>
              </a:defRPr>
            </a:lvl4pPr>
            <a:lvl5pPr algn="ctr">
              <a:defRPr sz="1600">
                <a:solidFill>
                  <a:schemeClr val="tx1">
                    <a:lumMod val="50000"/>
                    <a:lumOff val="50000"/>
                  </a:schemeClr>
                </a:solidFill>
                <a:latin typeface="Arial" panose="020B0604020202020204" pitchFamily="34" charset="0"/>
                <a:cs typeface="Arial" panose="020B0604020202020204" pitchFamily="34" charset="0"/>
              </a:defRPr>
            </a:lvl5pPr>
          </a:lstStyle>
          <a:p>
            <a:pPr lvl="0"/>
            <a:r>
              <a:rPr lang="hr-HR"/>
              <a:t>Uredite stilove teksta matrice</a:t>
            </a:r>
          </a:p>
        </p:txBody>
      </p:sp>
      <p:sp>
        <p:nvSpPr>
          <p:cNvPr id="17" name="Rezervirano mjesto teksta 6"/>
          <p:cNvSpPr>
            <a:spLocks noGrp="1"/>
          </p:cNvSpPr>
          <p:nvPr userDrawn="1">
            <p:ph type="body" sz="quarter" idx="23"/>
          </p:nvPr>
        </p:nvSpPr>
        <p:spPr>
          <a:xfrm>
            <a:off x="4976062" y="3114175"/>
            <a:ext cx="2182618" cy="955317"/>
          </a:xfrm>
          <a:solidFill>
            <a:schemeClr val="bg1"/>
          </a:solidFill>
          <a:effectLst>
            <a:outerShdw blurRad="50800" dist="38100" dir="18900000" algn="bl" rotWithShape="0">
              <a:prstClr val="black">
                <a:alpha val="40000"/>
              </a:prstClr>
            </a:outerShdw>
          </a:effectLst>
        </p:spPr>
        <p:txBody>
          <a:bodyPr anchor="ctr"/>
          <a:lstStyle>
            <a:lvl1pPr marL="0" indent="0" algn="ctr">
              <a:buNone/>
              <a:defRPr sz="1600">
                <a:solidFill>
                  <a:srgbClr val="114B87"/>
                </a:solidFill>
                <a:latin typeface="Arial" panose="020B0604020202020204" pitchFamily="34" charset="0"/>
                <a:cs typeface="Arial" panose="020B0604020202020204" pitchFamily="34" charset="0"/>
              </a:defRPr>
            </a:lvl1pPr>
            <a:lvl2pPr algn="ctr">
              <a:defRPr sz="1600">
                <a:solidFill>
                  <a:schemeClr val="tx1">
                    <a:lumMod val="50000"/>
                    <a:lumOff val="50000"/>
                  </a:schemeClr>
                </a:solidFill>
                <a:latin typeface="Arial" panose="020B0604020202020204" pitchFamily="34" charset="0"/>
                <a:cs typeface="Arial" panose="020B0604020202020204" pitchFamily="34" charset="0"/>
              </a:defRPr>
            </a:lvl2pPr>
            <a:lvl3pPr algn="ctr">
              <a:defRPr sz="1600">
                <a:solidFill>
                  <a:schemeClr val="tx1">
                    <a:lumMod val="50000"/>
                    <a:lumOff val="50000"/>
                  </a:schemeClr>
                </a:solidFill>
                <a:latin typeface="Arial" panose="020B0604020202020204" pitchFamily="34" charset="0"/>
                <a:cs typeface="Arial" panose="020B0604020202020204" pitchFamily="34" charset="0"/>
              </a:defRPr>
            </a:lvl3pPr>
            <a:lvl4pPr algn="ctr">
              <a:defRPr sz="1600">
                <a:solidFill>
                  <a:schemeClr val="tx1">
                    <a:lumMod val="50000"/>
                    <a:lumOff val="50000"/>
                  </a:schemeClr>
                </a:solidFill>
                <a:latin typeface="Arial" panose="020B0604020202020204" pitchFamily="34" charset="0"/>
                <a:cs typeface="Arial" panose="020B0604020202020204" pitchFamily="34" charset="0"/>
              </a:defRPr>
            </a:lvl4pPr>
            <a:lvl5pPr algn="ctr">
              <a:defRPr sz="1600">
                <a:solidFill>
                  <a:schemeClr val="tx1">
                    <a:lumMod val="50000"/>
                    <a:lumOff val="50000"/>
                  </a:schemeClr>
                </a:solidFill>
                <a:latin typeface="Arial" panose="020B0604020202020204" pitchFamily="34" charset="0"/>
                <a:cs typeface="Arial" panose="020B0604020202020204" pitchFamily="34" charset="0"/>
              </a:defRPr>
            </a:lvl5pPr>
          </a:lstStyle>
          <a:p>
            <a:pPr lvl="0"/>
            <a:r>
              <a:rPr lang="hr-HR"/>
              <a:t>Uredite stilove teksta matrice</a:t>
            </a:r>
          </a:p>
          <a:p>
            <a:pPr lvl="0"/>
            <a:endParaRPr lang="hr-HR"/>
          </a:p>
        </p:txBody>
      </p:sp>
      <p:sp>
        <p:nvSpPr>
          <p:cNvPr id="18" name="Rezervirano mjesto teksta 6"/>
          <p:cNvSpPr>
            <a:spLocks noGrp="1"/>
          </p:cNvSpPr>
          <p:nvPr userDrawn="1">
            <p:ph type="body" sz="quarter" idx="24"/>
          </p:nvPr>
        </p:nvSpPr>
        <p:spPr>
          <a:xfrm>
            <a:off x="7268815" y="3114175"/>
            <a:ext cx="2188221" cy="955317"/>
          </a:xfrm>
          <a:solidFill>
            <a:schemeClr val="bg1"/>
          </a:solidFill>
          <a:effectLst>
            <a:outerShdw blurRad="50800" dist="38100" dir="18900000" algn="bl" rotWithShape="0">
              <a:prstClr val="black">
                <a:alpha val="40000"/>
              </a:prstClr>
            </a:outerShdw>
          </a:effectLst>
        </p:spPr>
        <p:txBody>
          <a:bodyPr anchor="ctr"/>
          <a:lstStyle>
            <a:lvl1pPr marL="0" indent="0" algn="ctr">
              <a:buNone/>
              <a:defRPr sz="1600">
                <a:solidFill>
                  <a:srgbClr val="114B87"/>
                </a:solidFill>
                <a:latin typeface="Arial" panose="020B0604020202020204" pitchFamily="34" charset="0"/>
                <a:cs typeface="Arial" panose="020B0604020202020204" pitchFamily="34" charset="0"/>
              </a:defRPr>
            </a:lvl1pPr>
            <a:lvl2pPr marL="457200" indent="0" algn="ctr">
              <a:buNone/>
              <a:defRPr sz="1600">
                <a:solidFill>
                  <a:schemeClr val="tx1">
                    <a:lumMod val="50000"/>
                    <a:lumOff val="50000"/>
                  </a:schemeClr>
                </a:solidFill>
                <a:latin typeface="Arial" panose="020B0604020202020204" pitchFamily="34" charset="0"/>
                <a:cs typeface="Arial" panose="020B0604020202020204" pitchFamily="34" charset="0"/>
              </a:defRPr>
            </a:lvl2pPr>
            <a:lvl3pPr algn="ctr">
              <a:defRPr sz="1600">
                <a:solidFill>
                  <a:schemeClr val="tx1">
                    <a:lumMod val="50000"/>
                    <a:lumOff val="50000"/>
                  </a:schemeClr>
                </a:solidFill>
                <a:latin typeface="Arial" panose="020B0604020202020204" pitchFamily="34" charset="0"/>
                <a:cs typeface="Arial" panose="020B0604020202020204" pitchFamily="34" charset="0"/>
              </a:defRPr>
            </a:lvl3pPr>
            <a:lvl4pPr algn="ctr">
              <a:defRPr sz="1600">
                <a:solidFill>
                  <a:schemeClr val="tx1">
                    <a:lumMod val="50000"/>
                    <a:lumOff val="50000"/>
                  </a:schemeClr>
                </a:solidFill>
                <a:latin typeface="Arial" panose="020B0604020202020204" pitchFamily="34" charset="0"/>
                <a:cs typeface="Arial" panose="020B0604020202020204" pitchFamily="34" charset="0"/>
              </a:defRPr>
            </a:lvl4pPr>
            <a:lvl5pPr algn="ctr">
              <a:defRPr sz="1600">
                <a:solidFill>
                  <a:schemeClr val="tx1">
                    <a:lumMod val="50000"/>
                    <a:lumOff val="50000"/>
                  </a:schemeClr>
                </a:solidFill>
                <a:latin typeface="Arial" panose="020B0604020202020204" pitchFamily="34" charset="0"/>
                <a:cs typeface="Arial" panose="020B0604020202020204" pitchFamily="34" charset="0"/>
              </a:defRPr>
            </a:lvl5pPr>
          </a:lstStyle>
          <a:p>
            <a:pPr lvl="0"/>
            <a:r>
              <a:rPr lang="hr-HR"/>
              <a:t>Uredite stilove teksta matrice</a:t>
            </a:r>
          </a:p>
        </p:txBody>
      </p:sp>
      <p:sp>
        <p:nvSpPr>
          <p:cNvPr id="6" name="Rezervirano mjesto teksta 5"/>
          <p:cNvSpPr>
            <a:spLocks noGrp="1"/>
          </p:cNvSpPr>
          <p:nvPr userDrawn="1">
            <p:ph type="body" sz="quarter" idx="25"/>
          </p:nvPr>
        </p:nvSpPr>
        <p:spPr>
          <a:xfrm>
            <a:off x="968837" y="1770712"/>
            <a:ext cx="1818638" cy="609883"/>
          </a:xfrm>
        </p:spPr>
        <p:txBody>
          <a:bodyPr>
            <a:no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hr-HR"/>
              <a:t>Uredite stilove teksta</a:t>
            </a:r>
          </a:p>
        </p:txBody>
      </p:sp>
      <p:sp>
        <p:nvSpPr>
          <p:cNvPr id="32" name="Rezervirano mjesto teksta 6"/>
          <p:cNvSpPr>
            <a:spLocks noGrp="1"/>
          </p:cNvSpPr>
          <p:nvPr userDrawn="1">
            <p:ph type="body" sz="quarter" idx="29"/>
          </p:nvPr>
        </p:nvSpPr>
        <p:spPr>
          <a:xfrm>
            <a:off x="9578045" y="3114175"/>
            <a:ext cx="2200275" cy="955317"/>
          </a:xfrm>
          <a:solidFill>
            <a:schemeClr val="bg1"/>
          </a:solidFill>
          <a:effectLst>
            <a:outerShdw blurRad="50800" dist="38100" dir="18900000" algn="bl" rotWithShape="0">
              <a:prstClr val="black">
                <a:alpha val="40000"/>
              </a:prstClr>
            </a:outerShdw>
          </a:effectLst>
        </p:spPr>
        <p:txBody>
          <a:bodyPr anchor="ctr"/>
          <a:lstStyle>
            <a:lvl1pPr marL="0" indent="0" algn="ctr">
              <a:buNone/>
              <a:defRPr sz="1600">
                <a:solidFill>
                  <a:srgbClr val="114B87"/>
                </a:solidFill>
                <a:latin typeface="Arial" panose="020B0604020202020204" pitchFamily="34" charset="0"/>
                <a:cs typeface="Arial" panose="020B0604020202020204" pitchFamily="34" charset="0"/>
              </a:defRPr>
            </a:lvl1pPr>
            <a:lvl2pPr marL="457200" indent="0" algn="ctr">
              <a:buNone/>
              <a:defRPr sz="1600">
                <a:solidFill>
                  <a:schemeClr val="tx1">
                    <a:lumMod val="50000"/>
                    <a:lumOff val="50000"/>
                  </a:schemeClr>
                </a:solidFill>
                <a:latin typeface="Arial" panose="020B0604020202020204" pitchFamily="34" charset="0"/>
                <a:cs typeface="Arial" panose="020B0604020202020204" pitchFamily="34" charset="0"/>
              </a:defRPr>
            </a:lvl2pPr>
            <a:lvl3pPr algn="ctr">
              <a:defRPr sz="1600">
                <a:solidFill>
                  <a:schemeClr val="tx1">
                    <a:lumMod val="50000"/>
                    <a:lumOff val="50000"/>
                  </a:schemeClr>
                </a:solidFill>
                <a:latin typeface="Arial" panose="020B0604020202020204" pitchFamily="34" charset="0"/>
                <a:cs typeface="Arial" panose="020B0604020202020204" pitchFamily="34" charset="0"/>
              </a:defRPr>
            </a:lvl3pPr>
            <a:lvl4pPr algn="ctr">
              <a:defRPr sz="1600">
                <a:solidFill>
                  <a:schemeClr val="tx1">
                    <a:lumMod val="50000"/>
                    <a:lumOff val="50000"/>
                  </a:schemeClr>
                </a:solidFill>
                <a:latin typeface="Arial" panose="020B0604020202020204" pitchFamily="34" charset="0"/>
                <a:cs typeface="Arial" panose="020B0604020202020204" pitchFamily="34" charset="0"/>
              </a:defRPr>
            </a:lvl4pPr>
            <a:lvl5pPr algn="ctr">
              <a:defRPr sz="1600">
                <a:solidFill>
                  <a:schemeClr val="tx1">
                    <a:lumMod val="50000"/>
                    <a:lumOff val="50000"/>
                  </a:schemeClr>
                </a:solidFill>
                <a:latin typeface="Arial" panose="020B0604020202020204" pitchFamily="34" charset="0"/>
                <a:cs typeface="Arial" panose="020B0604020202020204" pitchFamily="34" charset="0"/>
              </a:defRPr>
            </a:lvl5pPr>
          </a:lstStyle>
          <a:p>
            <a:pPr lvl="0"/>
            <a:r>
              <a:rPr lang="hr-HR"/>
              <a:t>Uredite stilove teksta matrice</a:t>
            </a:r>
          </a:p>
        </p:txBody>
      </p:sp>
      <p:sp>
        <p:nvSpPr>
          <p:cNvPr id="35" name="Rezervirano mjesto teksta 5"/>
          <p:cNvSpPr>
            <a:spLocks noGrp="1"/>
          </p:cNvSpPr>
          <p:nvPr userDrawn="1">
            <p:ph type="body" sz="quarter" idx="30"/>
          </p:nvPr>
        </p:nvSpPr>
        <p:spPr>
          <a:xfrm>
            <a:off x="3249451" y="1770711"/>
            <a:ext cx="1818638" cy="609883"/>
          </a:xfrm>
        </p:spPr>
        <p:txBody>
          <a:bodyPr>
            <a:no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hr-HR"/>
              <a:t>Uredite stilove teksta</a:t>
            </a:r>
          </a:p>
        </p:txBody>
      </p:sp>
      <p:sp>
        <p:nvSpPr>
          <p:cNvPr id="36" name="Rezervirano mjesto teksta 5"/>
          <p:cNvSpPr>
            <a:spLocks noGrp="1"/>
          </p:cNvSpPr>
          <p:nvPr userDrawn="1">
            <p:ph type="body" sz="quarter" idx="31"/>
          </p:nvPr>
        </p:nvSpPr>
        <p:spPr>
          <a:xfrm>
            <a:off x="5306260" y="1757982"/>
            <a:ext cx="1818638" cy="609883"/>
          </a:xfrm>
        </p:spPr>
        <p:txBody>
          <a:bodyPr>
            <a:no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hr-HR"/>
              <a:t>Uredite stilove teksta</a:t>
            </a:r>
          </a:p>
        </p:txBody>
      </p:sp>
      <p:sp>
        <p:nvSpPr>
          <p:cNvPr id="37" name="Rezervirano mjesto teksta 5"/>
          <p:cNvSpPr>
            <a:spLocks noGrp="1"/>
          </p:cNvSpPr>
          <p:nvPr userDrawn="1">
            <p:ph type="body" sz="quarter" idx="32"/>
          </p:nvPr>
        </p:nvSpPr>
        <p:spPr>
          <a:xfrm>
            <a:off x="7376581" y="1777242"/>
            <a:ext cx="1818638" cy="609883"/>
          </a:xfrm>
        </p:spPr>
        <p:txBody>
          <a:bodyPr>
            <a:no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hr-HR"/>
              <a:t>Uredite stilove teksta</a:t>
            </a:r>
          </a:p>
        </p:txBody>
      </p:sp>
      <p:sp>
        <p:nvSpPr>
          <p:cNvPr id="38" name="Rezervirano mjesto teksta 5"/>
          <p:cNvSpPr>
            <a:spLocks noGrp="1"/>
          </p:cNvSpPr>
          <p:nvPr userDrawn="1">
            <p:ph type="body" sz="quarter" idx="33"/>
          </p:nvPr>
        </p:nvSpPr>
        <p:spPr>
          <a:xfrm>
            <a:off x="9480788" y="1769542"/>
            <a:ext cx="1818638" cy="609883"/>
          </a:xfrm>
        </p:spPr>
        <p:txBody>
          <a:bodyPr>
            <a:no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hr-HR"/>
              <a:t>Uredite stilove teksta</a:t>
            </a:r>
          </a:p>
        </p:txBody>
      </p:sp>
      <p:sp>
        <p:nvSpPr>
          <p:cNvPr id="11" name="Rezervirano mjesto slike 10"/>
          <p:cNvSpPr>
            <a:spLocks noGrp="1"/>
          </p:cNvSpPr>
          <p:nvPr>
            <p:ph type="pic" sz="quarter" idx="34"/>
          </p:nvPr>
        </p:nvSpPr>
        <p:spPr>
          <a:xfrm>
            <a:off x="389408" y="4068763"/>
            <a:ext cx="2191593" cy="1631950"/>
          </a:xfrm>
        </p:spPr>
        <p:txBody>
          <a:bodyPr/>
          <a:lstStyle/>
          <a:p>
            <a:endParaRPr lang="hr-HR"/>
          </a:p>
        </p:txBody>
      </p:sp>
      <p:sp>
        <p:nvSpPr>
          <p:cNvPr id="39" name="Rezervirano mjesto slike 10"/>
          <p:cNvSpPr>
            <a:spLocks noGrp="1"/>
          </p:cNvSpPr>
          <p:nvPr>
            <p:ph type="pic" sz="quarter" idx="35"/>
          </p:nvPr>
        </p:nvSpPr>
        <p:spPr>
          <a:xfrm>
            <a:off x="2682401" y="4068763"/>
            <a:ext cx="2182858" cy="1631950"/>
          </a:xfrm>
        </p:spPr>
        <p:txBody>
          <a:bodyPr/>
          <a:lstStyle/>
          <a:p>
            <a:endParaRPr lang="hr-HR"/>
          </a:p>
        </p:txBody>
      </p:sp>
      <p:sp>
        <p:nvSpPr>
          <p:cNvPr id="40" name="Rezervirano mjesto slike 10"/>
          <p:cNvSpPr>
            <a:spLocks noGrp="1"/>
          </p:cNvSpPr>
          <p:nvPr>
            <p:ph type="pic" sz="quarter" idx="36"/>
          </p:nvPr>
        </p:nvSpPr>
        <p:spPr>
          <a:xfrm>
            <a:off x="4975393" y="4068763"/>
            <a:ext cx="2183288" cy="1631950"/>
          </a:xfrm>
        </p:spPr>
        <p:txBody>
          <a:bodyPr/>
          <a:lstStyle/>
          <a:p>
            <a:endParaRPr lang="hr-HR"/>
          </a:p>
        </p:txBody>
      </p:sp>
      <p:sp>
        <p:nvSpPr>
          <p:cNvPr id="41" name="Rezervirano mjesto slike 10"/>
          <p:cNvSpPr>
            <a:spLocks noGrp="1"/>
          </p:cNvSpPr>
          <p:nvPr>
            <p:ph type="pic" sz="quarter" idx="37"/>
          </p:nvPr>
        </p:nvSpPr>
        <p:spPr>
          <a:xfrm>
            <a:off x="7274931" y="4068763"/>
            <a:ext cx="2173868" cy="1631950"/>
          </a:xfrm>
        </p:spPr>
        <p:txBody>
          <a:bodyPr/>
          <a:lstStyle/>
          <a:p>
            <a:endParaRPr lang="hr-HR"/>
          </a:p>
        </p:txBody>
      </p:sp>
      <p:sp>
        <p:nvSpPr>
          <p:cNvPr id="42" name="Rezervirano mjesto slike 10"/>
          <p:cNvSpPr>
            <a:spLocks noGrp="1"/>
          </p:cNvSpPr>
          <p:nvPr>
            <p:ph type="pic" sz="quarter" idx="38"/>
          </p:nvPr>
        </p:nvSpPr>
        <p:spPr>
          <a:xfrm>
            <a:off x="9578045" y="4068763"/>
            <a:ext cx="2200275" cy="1631950"/>
          </a:xfrm>
        </p:spPr>
        <p:txBody>
          <a:bodyPr/>
          <a:lstStyle/>
          <a:p>
            <a:endParaRPr lang="hr-HR"/>
          </a:p>
        </p:txBody>
      </p:sp>
    </p:spTree>
    <p:extLst>
      <p:ext uri="{BB962C8B-B14F-4D97-AF65-F5344CB8AC3E}">
        <p14:creationId xmlns:p14="http://schemas.microsoft.com/office/powerpoint/2010/main" val="3517652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7522D13-F404-488A-AF06-6E790D93AF0D}" type="datetimeFigureOut">
              <a:rPr lang="hr-HR" smtClean="0"/>
              <a:t>29.6.2021.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19" name="Rezervirano mjesto teksta 18"/>
          <p:cNvSpPr>
            <a:spLocks noGrp="1"/>
          </p:cNvSpPr>
          <p:nvPr>
            <p:ph type="body" sz="quarter" idx="19" hasCustomPrompt="1"/>
          </p:nvPr>
        </p:nvSpPr>
        <p:spPr>
          <a:xfrm>
            <a:off x="1158876" y="425450"/>
            <a:ext cx="9906914" cy="814414"/>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3" name="Rezervirano mjesto teksta 6"/>
          <p:cNvSpPr>
            <a:spLocks noGrp="1"/>
          </p:cNvSpPr>
          <p:nvPr>
            <p:ph type="body" sz="quarter" idx="22"/>
          </p:nvPr>
        </p:nvSpPr>
        <p:spPr>
          <a:xfrm>
            <a:off x="4964719" y="1803789"/>
            <a:ext cx="6101071" cy="3791086"/>
          </a:xfrm>
        </p:spPr>
        <p:txBody>
          <a:bodyPr/>
          <a:lstStyle>
            <a:lvl1pPr marL="0" indent="0" algn="ctr">
              <a:buNone/>
              <a:defRPr>
                <a:solidFill>
                  <a:srgbClr val="114B87"/>
                </a:solidFill>
                <a:latin typeface="Arial" panose="020B0604020202020204" pitchFamily="34" charset="0"/>
                <a:cs typeface="Arial" panose="020B0604020202020204" pitchFamily="34" charset="0"/>
              </a:defRPr>
            </a:lvl1pPr>
            <a:lvl2pPr marL="457200" indent="0" algn="l">
              <a:buNone/>
              <a:defRPr>
                <a:solidFill>
                  <a:schemeClr val="tx1">
                    <a:lumMod val="50000"/>
                    <a:lumOff val="50000"/>
                  </a:schemeClr>
                </a:solidFill>
                <a:latin typeface="Arial" panose="020B0604020202020204" pitchFamily="34" charset="0"/>
                <a:cs typeface="Arial" panose="020B0604020202020204" pitchFamily="34" charset="0"/>
              </a:defRPr>
            </a:lvl2pPr>
            <a:lvl3pPr algn="ctr">
              <a:defRPr>
                <a:solidFill>
                  <a:schemeClr val="tx1">
                    <a:lumMod val="50000"/>
                    <a:lumOff val="50000"/>
                  </a:schemeClr>
                </a:solidFill>
                <a:latin typeface="Arial" panose="020B0604020202020204" pitchFamily="34" charset="0"/>
                <a:cs typeface="Arial" panose="020B0604020202020204" pitchFamily="34" charset="0"/>
              </a:defRPr>
            </a:lvl3pPr>
            <a:lvl4pPr algn="ctr">
              <a:defRPr>
                <a:solidFill>
                  <a:schemeClr val="tx1">
                    <a:lumMod val="50000"/>
                    <a:lumOff val="50000"/>
                  </a:schemeClr>
                </a:solidFill>
                <a:latin typeface="Arial" panose="020B0604020202020204" pitchFamily="34" charset="0"/>
                <a:cs typeface="Arial" panose="020B0604020202020204" pitchFamily="34" charset="0"/>
              </a:defRPr>
            </a:lvl4pPr>
            <a:lvl5pPr algn="ctr">
              <a:defRPr>
                <a:solidFill>
                  <a:schemeClr val="tx1">
                    <a:lumMod val="50000"/>
                    <a:lumOff val="50000"/>
                  </a:schemeClr>
                </a:solidFill>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p:txBody>
      </p:sp>
    </p:spTree>
    <p:extLst>
      <p:ext uri="{BB962C8B-B14F-4D97-AF65-F5344CB8AC3E}">
        <p14:creationId xmlns:p14="http://schemas.microsoft.com/office/powerpoint/2010/main" val="391341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7522D13-F404-488A-AF06-6E790D93AF0D}" type="datetimeFigureOut">
              <a:rPr lang="hr-HR" smtClean="0"/>
              <a:t>29.6.2021.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19" name="Rezervirano mjesto teksta 18"/>
          <p:cNvSpPr>
            <a:spLocks noGrp="1"/>
          </p:cNvSpPr>
          <p:nvPr>
            <p:ph type="body" sz="quarter" idx="19" hasCustomPrompt="1"/>
          </p:nvPr>
        </p:nvSpPr>
        <p:spPr>
          <a:xfrm>
            <a:off x="1158876" y="425450"/>
            <a:ext cx="9906914" cy="814414"/>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3" name="Rezervirano mjesto teksta 6"/>
          <p:cNvSpPr>
            <a:spLocks noGrp="1"/>
          </p:cNvSpPr>
          <p:nvPr>
            <p:ph type="body" sz="quarter" idx="22"/>
          </p:nvPr>
        </p:nvSpPr>
        <p:spPr>
          <a:xfrm>
            <a:off x="4964719" y="1803789"/>
            <a:ext cx="6101071" cy="3791086"/>
          </a:xfrm>
        </p:spPr>
        <p:txBody>
          <a:bodyPr/>
          <a:lstStyle>
            <a:lvl1pPr marL="0" indent="0" algn="ctr">
              <a:buNone/>
              <a:defRPr>
                <a:solidFill>
                  <a:srgbClr val="114B87"/>
                </a:solidFill>
                <a:latin typeface="Arial" panose="020B0604020202020204" pitchFamily="34" charset="0"/>
                <a:cs typeface="Arial" panose="020B0604020202020204" pitchFamily="34" charset="0"/>
              </a:defRPr>
            </a:lvl1pPr>
            <a:lvl2pPr marL="457200" indent="0" algn="l">
              <a:buNone/>
              <a:defRPr>
                <a:solidFill>
                  <a:schemeClr val="tx1">
                    <a:lumMod val="50000"/>
                    <a:lumOff val="50000"/>
                  </a:schemeClr>
                </a:solidFill>
                <a:latin typeface="Arial" panose="020B0604020202020204" pitchFamily="34" charset="0"/>
                <a:cs typeface="Arial" panose="020B0604020202020204" pitchFamily="34" charset="0"/>
              </a:defRPr>
            </a:lvl2pPr>
            <a:lvl3pPr algn="ctr">
              <a:defRPr>
                <a:solidFill>
                  <a:schemeClr val="tx1">
                    <a:lumMod val="50000"/>
                    <a:lumOff val="50000"/>
                  </a:schemeClr>
                </a:solidFill>
                <a:latin typeface="Arial" panose="020B0604020202020204" pitchFamily="34" charset="0"/>
                <a:cs typeface="Arial" panose="020B0604020202020204" pitchFamily="34" charset="0"/>
              </a:defRPr>
            </a:lvl3pPr>
            <a:lvl4pPr algn="ctr">
              <a:defRPr>
                <a:solidFill>
                  <a:schemeClr val="tx1">
                    <a:lumMod val="50000"/>
                    <a:lumOff val="50000"/>
                  </a:schemeClr>
                </a:solidFill>
                <a:latin typeface="Arial" panose="020B0604020202020204" pitchFamily="34" charset="0"/>
                <a:cs typeface="Arial" panose="020B0604020202020204" pitchFamily="34" charset="0"/>
              </a:defRPr>
            </a:lvl4pPr>
            <a:lvl5pPr algn="ctr">
              <a:defRPr>
                <a:solidFill>
                  <a:schemeClr val="tx1">
                    <a:lumMod val="50000"/>
                    <a:lumOff val="50000"/>
                  </a:schemeClr>
                </a:solidFill>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p:txBody>
      </p:sp>
      <p:sp>
        <p:nvSpPr>
          <p:cNvPr id="15" name="Rezervirano mjesto slike 10"/>
          <p:cNvSpPr>
            <a:spLocks noGrp="1"/>
          </p:cNvSpPr>
          <p:nvPr>
            <p:ph type="pic" sz="quarter" idx="23"/>
          </p:nvPr>
        </p:nvSpPr>
        <p:spPr>
          <a:xfrm flipH="1">
            <a:off x="838200" y="3699332"/>
            <a:ext cx="2479426" cy="2452421"/>
          </a:xfrm>
          <a:prstGeom prst="flowChartConnector">
            <a:avLst/>
          </a:prstGeom>
          <a:ln w="73025">
            <a:solidFill>
              <a:schemeClr val="bg1"/>
            </a:solidFill>
          </a:ln>
          <a:effectLst>
            <a:outerShdw blurRad="50800" dist="38100" dir="8100000" algn="tr" rotWithShape="0">
              <a:prstClr val="black">
                <a:alpha val="40000"/>
              </a:prstClr>
            </a:outerShdw>
          </a:effectLst>
        </p:spPr>
        <p:txBody>
          <a:bodyPr/>
          <a:lstStyle/>
          <a:p>
            <a:endParaRPr lang="hr-HR"/>
          </a:p>
        </p:txBody>
      </p:sp>
      <p:sp>
        <p:nvSpPr>
          <p:cNvPr id="11" name="Rezervirano mjesto slike 10"/>
          <p:cNvSpPr>
            <a:spLocks noGrp="1"/>
          </p:cNvSpPr>
          <p:nvPr>
            <p:ph type="pic" sz="quarter" idx="20"/>
          </p:nvPr>
        </p:nvSpPr>
        <p:spPr>
          <a:xfrm flipH="1">
            <a:off x="1394348" y="1422994"/>
            <a:ext cx="3146445" cy="3075793"/>
          </a:xfrm>
          <a:prstGeom prst="flowChartConnector">
            <a:avLst/>
          </a:prstGeom>
          <a:ln w="76200">
            <a:solidFill>
              <a:schemeClr val="bg1"/>
            </a:solidFill>
          </a:ln>
          <a:effectLst>
            <a:outerShdw blurRad="50800" dist="38100" dir="8100000" algn="tr" rotWithShape="0">
              <a:prstClr val="black">
                <a:alpha val="40000"/>
              </a:prstClr>
            </a:outerShdw>
          </a:effectLst>
        </p:spPr>
        <p:txBody>
          <a:bodyPr/>
          <a:lstStyle/>
          <a:p>
            <a:endParaRPr lang="hr-HR"/>
          </a:p>
        </p:txBody>
      </p:sp>
      <p:sp>
        <p:nvSpPr>
          <p:cNvPr id="16" name="Prostoručni oblik 31">
            <a:extLst>
              <a:ext uri="{FF2B5EF4-FFF2-40B4-BE49-F238E27FC236}">
                <a16:creationId xmlns:a16="http://schemas.microsoft.com/office/drawing/2014/main" id="{1CF92B1A-2E02-4AA9-B861-E6A71471F0F5}"/>
              </a:ext>
              <a:ext uri="{C183D7F6-B498-43B3-948B-1728B52AA6E4}">
                <adec:decorative xmlns:adec="http://schemas.microsoft.com/office/drawing/2017/decorative" xmlns="" val="1"/>
              </a:ext>
            </a:extLst>
          </p:cNvPr>
          <p:cNvSpPr>
            <a:spLocks/>
          </p:cNvSpPr>
          <p:nvPr userDrawn="1"/>
        </p:nvSpPr>
        <p:spPr bwMode="auto">
          <a:xfrm flipH="1">
            <a:off x="1044276" y="1049023"/>
            <a:ext cx="3797347" cy="3791722"/>
          </a:xfrm>
          <a:custGeom>
            <a:avLst/>
            <a:gdLst>
              <a:gd name="T0" fmla="*/ 338 w 677"/>
              <a:gd name="T1" fmla="*/ 676 h 676"/>
              <a:gd name="T2" fmla="*/ 0 w 677"/>
              <a:gd name="T3" fmla="*/ 338 h 676"/>
              <a:gd name="T4" fmla="*/ 338 w 677"/>
              <a:gd name="T5" fmla="*/ 0 h 676"/>
              <a:gd name="T6" fmla="*/ 338 w 677"/>
              <a:gd name="T7" fmla="*/ 40 h 676"/>
              <a:gd name="T8" fmla="*/ 40 w 677"/>
              <a:gd name="T9" fmla="*/ 338 h 676"/>
              <a:gd name="T10" fmla="*/ 338 w 677"/>
              <a:gd name="T11" fmla="*/ 636 h 676"/>
              <a:gd name="T12" fmla="*/ 637 w 677"/>
              <a:gd name="T13" fmla="*/ 338 h 676"/>
              <a:gd name="T14" fmla="*/ 677 w 677"/>
              <a:gd name="T15" fmla="*/ 338 h 676"/>
              <a:gd name="T16" fmla="*/ 338 w 677"/>
              <a:gd name="T17"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7" h="676">
                <a:moveTo>
                  <a:pt x="338" y="676"/>
                </a:moveTo>
                <a:cubicBezTo>
                  <a:pt x="152" y="676"/>
                  <a:pt x="0" y="525"/>
                  <a:pt x="0" y="338"/>
                </a:cubicBezTo>
                <a:cubicBezTo>
                  <a:pt x="0" y="152"/>
                  <a:pt x="152" y="0"/>
                  <a:pt x="338" y="0"/>
                </a:cubicBezTo>
                <a:cubicBezTo>
                  <a:pt x="338" y="40"/>
                  <a:pt x="338" y="40"/>
                  <a:pt x="338" y="40"/>
                </a:cubicBezTo>
                <a:cubicBezTo>
                  <a:pt x="174" y="40"/>
                  <a:pt x="40" y="174"/>
                  <a:pt x="40" y="338"/>
                </a:cubicBezTo>
                <a:cubicBezTo>
                  <a:pt x="40" y="503"/>
                  <a:pt x="174" y="636"/>
                  <a:pt x="338" y="636"/>
                </a:cubicBezTo>
                <a:cubicBezTo>
                  <a:pt x="503" y="636"/>
                  <a:pt x="637" y="503"/>
                  <a:pt x="637" y="338"/>
                </a:cubicBezTo>
                <a:cubicBezTo>
                  <a:pt x="677" y="338"/>
                  <a:pt x="677" y="338"/>
                  <a:pt x="677" y="338"/>
                </a:cubicBezTo>
                <a:cubicBezTo>
                  <a:pt x="677" y="525"/>
                  <a:pt x="525" y="676"/>
                  <a:pt x="338" y="676"/>
                </a:cubicBezTo>
                <a:close/>
              </a:path>
            </a:pathLst>
          </a:custGeom>
          <a:solidFill>
            <a:srgbClr val="00B050"/>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
        <p:nvSpPr>
          <p:cNvPr id="17" name="Prostoručni oblik 35">
            <a:extLst>
              <a:ext uri="{FF2B5EF4-FFF2-40B4-BE49-F238E27FC236}">
                <a16:creationId xmlns:a16="http://schemas.microsoft.com/office/drawing/2014/main" id="{45789189-8582-4433-A709-E6F60CDD1000}"/>
              </a:ext>
              <a:ext uri="{C183D7F6-B498-43B3-948B-1728B52AA6E4}">
                <adec:decorative xmlns:adec="http://schemas.microsoft.com/office/drawing/2017/decorative" xmlns="" val="1"/>
              </a:ext>
            </a:extLst>
          </p:cNvPr>
          <p:cNvSpPr>
            <a:spLocks/>
          </p:cNvSpPr>
          <p:nvPr userDrawn="1"/>
        </p:nvSpPr>
        <p:spPr bwMode="auto">
          <a:xfrm flipH="1">
            <a:off x="2046051" y="3303893"/>
            <a:ext cx="1621647" cy="3243298"/>
          </a:xfrm>
          <a:custGeom>
            <a:avLst/>
            <a:gdLst>
              <a:gd name="T0" fmla="*/ 290 w 290"/>
              <a:gd name="T1" fmla="*/ 580 h 580"/>
              <a:gd name="T2" fmla="*/ 0 w 290"/>
              <a:gd name="T3" fmla="*/ 290 h 580"/>
              <a:gd name="T4" fmla="*/ 290 w 290"/>
              <a:gd name="T5" fmla="*/ 0 h 580"/>
              <a:gd name="T6" fmla="*/ 290 w 290"/>
              <a:gd name="T7" fmla="*/ 40 h 580"/>
              <a:gd name="T8" fmla="*/ 40 w 290"/>
              <a:gd name="T9" fmla="*/ 290 h 580"/>
              <a:gd name="T10" fmla="*/ 290 w 290"/>
              <a:gd name="T11" fmla="*/ 540 h 580"/>
              <a:gd name="T12" fmla="*/ 290 w 290"/>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290" h="580">
                <a:moveTo>
                  <a:pt x="290" y="580"/>
                </a:moveTo>
                <a:cubicBezTo>
                  <a:pt x="131" y="580"/>
                  <a:pt x="0" y="450"/>
                  <a:pt x="0" y="290"/>
                </a:cubicBezTo>
                <a:cubicBezTo>
                  <a:pt x="0" y="130"/>
                  <a:pt x="131" y="0"/>
                  <a:pt x="290" y="0"/>
                </a:cubicBezTo>
                <a:cubicBezTo>
                  <a:pt x="290" y="40"/>
                  <a:pt x="290" y="40"/>
                  <a:pt x="290" y="40"/>
                </a:cubicBezTo>
                <a:cubicBezTo>
                  <a:pt x="153" y="40"/>
                  <a:pt x="40" y="152"/>
                  <a:pt x="40" y="290"/>
                </a:cubicBezTo>
                <a:cubicBezTo>
                  <a:pt x="40" y="428"/>
                  <a:pt x="153" y="540"/>
                  <a:pt x="290" y="540"/>
                </a:cubicBezTo>
                <a:lnTo>
                  <a:pt x="290" y="580"/>
                </a:lnTo>
                <a:close/>
              </a:path>
            </a:pathLst>
          </a:custGeom>
          <a:solidFill>
            <a:srgbClr val="114B87"/>
          </a:solidFill>
          <a:ln>
            <a:noFill/>
          </a:ln>
        </p:spPr>
        <p:txBody>
          <a:bodyPr vert="horz" wrap="square" lIns="91440" tIns="45720" rIns="91440" bIns="45720" numCol="1" rtlCol="0" anchor="t" anchorCtr="0" compatLnSpc="1">
            <a:prstTxWarp prst="textNoShape">
              <a:avLst/>
            </a:prstTxWarp>
          </a:bodyPr>
          <a:lstStyle/>
          <a:p>
            <a:pPr rtl="0"/>
            <a:endParaRPr lang="hr-HR" noProof="1">
              <a:latin typeface="Times New Roman" panose="02020603050405020304" pitchFamily="18" charset="0"/>
            </a:endParaRPr>
          </a:p>
        </p:txBody>
      </p:sp>
    </p:spTree>
    <p:extLst>
      <p:ext uri="{BB962C8B-B14F-4D97-AF65-F5344CB8AC3E}">
        <p14:creationId xmlns:p14="http://schemas.microsoft.com/office/powerpoint/2010/main" val="54611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aslov i sadržaj">
    <p:spTree>
      <p:nvGrpSpPr>
        <p:cNvPr id="1" name=""/>
        <p:cNvGrpSpPr/>
        <p:nvPr/>
      </p:nvGrpSpPr>
      <p:grpSpPr>
        <a:xfrm>
          <a:off x="0" y="0"/>
          <a:ext cx="0" cy="0"/>
          <a:chOff x="0" y="0"/>
          <a:chExt cx="0" cy="0"/>
        </a:xfrm>
      </p:grpSpPr>
      <p:sp>
        <p:nvSpPr>
          <p:cNvPr id="4" name="Rezervirano mjesto datuma 3"/>
          <p:cNvSpPr>
            <a:spLocks noGrp="1"/>
          </p:cNvSpPr>
          <p:nvPr>
            <p:ph type="dt" sz="half" idx="10"/>
          </p:nvPr>
        </p:nvSpPr>
        <p:spPr/>
        <p:txBody>
          <a:bodyPr/>
          <a:lstStyle/>
          <a:p>
            <a:fld id="{8C54239E-913C-45DF-AA0A-8E6BA08F61D2}" type="datetimeFigureOut">
              <a:rPr lang="hr-HR" smtClean="0"/>
              <a:t>29.6.2021.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E1A2B7D-70DE-4D62-AC63-3E775F13341B}" type="slidenum">
              <a:rPr lang="hr-HR" smtClean="0"/>
              <a:t>‹#›</a:t>
            </a:fld>
            <a:endParaRPr lang="hr-HR"/>
          </a:p>
        </p:txBody>
      </p:sp>
      <p:sp>
        <p:nvSpPr>
          <p:cNvPr id="9" name="Pravokutnik 8"/>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6266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67886"/>
          </a:xfrm>
        </p:spPr>
        <p:txBody>
          <a:bodyPr>
            <a:normAutofit/>
          </a:bodyPr>
          <a:lstStyle>
            <a:lvl1pP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
        <p:nvSpPr>
          <p:cNvPr id="3" name="Rezervirano mjesto sadržaja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8C54239E-913C-45DF-AA0A-8E6BA08F61D2}" type="datetimeFigureOut">
              <a:rPr lang="hr-HR" smtClean="0"/>
              <a:t>29.6.2021.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E1A2B7D-70DE-4D62-AC63-3E775F13341B}" type="slidenum">
              <a:rPr lang="hr-HR" smtClean="0"/>
              <a:t>‹#›</a:t>
            </a:fld>
            <a:endParaRPr lang="hr-HR"/>
          </a:p>
        </p:txBody>
      </p:sp>
      <p:sp>
        <p:nvSpPr>
          <p:cNvPr id="7" name="Pravokutnik 6"/>
          <p:cNvSpPr/>
          <p:nvPr/>
        </p:nvSpPr>
        <p:spPr>
          <a:xfrm>
            <a:off x="851455" y="1333011"/>
            <a:ext cx="4432418" cy="138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a:off x="0" y="0"/>
            <a:ext cx="12192000" cy="295359"/>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9628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7522D13-F404-488A-AF06-6E790D93AF0D}" type="datetimeFigureOut">
              <a:rPr lang="hr-HR" smtClean="0"/>
              <a:t>29.6.2021.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19" name="Rezervirano mjesto teksta 18"/>
          <p:cNvSpPr>
            <a:spLocks noGrp="1"/>
          </p:cNvSpPr>
          <p:nvPr>
            <p:ph type="body" sz="quarter" idx="19" hasCustomPrompt="1"/>
          </p:nvPr>
        </p:nvSpPr>
        <p:spPr>
          <a:xfrm>
            <a:off x="1158875" y="433428"/>
            <a:ext cx="9658350" cy="541817"/>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30723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7522D13-F404-488A-AF06-6E790D93AF0D}" type="datetimeFigureOut">
              <a:rPr lang="hr-HR" smtClean="0"/>
              <a:t>29.6.2021.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5" name="Pravokutnik 4"/>
          <p:cNvSpPr/>
          <p:nvPr userDrawn="1"/>
        </p:nvSpPr>
        <p:spPr>
          <a:xfrm>
            <a:off x="0" y="1707465"/>
            <a:ext cx="12192000" cy="4578005"/>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7" name="Rezervirano mjesto teksta 6"/>
          <p:cNvSpPr>
            <a:spLocks noGrp="1"/>
          </p:cNvSpPr>
          <p:nvPr>
            <p:ph type="body" sz="quarter" idx="13"/>
          </p:nvPr>
        </p:nvSpPr>
        <p:spPr>
          <a:xfrm>
            <a:off x="1158875" y="1927655"/>
            <a:ext cx="4560989" cy="415187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l">
              <a:buNone/>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p:txBody>
      </p:sp>
      <p:sp>
        <p:nvSpPr>
          <p:cNvPr id="19" name="Rezervirano mjesto teksta 18"/>
          <p:cNvSpPr>
            <a:spLocks noGrp="1"/>
          </p:cNvSpPr>
          <p:nvPr>
            <p:ph type="body" sz="quarter" idx="19" hasCustomPrompt="1"/>
          </p:nvPr>
        </p:nvSpPr>
        <p:spPr>
          <a:xfrm>
            <a:off x="1158875" y="672329"/>
            <a:ext cx="9658350" cy="541817"/>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5" name="Rezervirano mjesto teksta 6"/>
          <p:cNvSpPr>
            <a:spLocks noGrp="1"/>
          </p:cNvSpPr>
          <p:nvPr>
            <p:ph type="body" sz="quarter" idx="20"/>
          </p:nvPr>
        </p:nvSpPr>
        <p:spPr>
          <a:xfrm>
            <a:off x="6196519" y="1927655"/>
            <a:ext cx="4620707" cy="415187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l">
              <a:buNone/>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298751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7522D13-F404-488A-AF06-6E790D93AF0D}" type="datetimeFigureOut">
              <a:rPr lang="hr-HR" smtClean="0"/>
              <a:t>29.6.2021.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5" name="Pravokutnik 4"/>
          <p:cNvSpPr/>
          <p:nvPr userDrawn="1"/>
        </p:nvSpPr>
        <p:spPr>
          <a:xfrm>
            <a:off x="0" y="1707465"/>
            <a:ext cx="12192000" cy="4578005"/>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7" name="Rezervirano mjesto teksta 6"/>
          <p:cNvSpPr>
            <a:spLocks noGrp="1"/>
          </p:cNvSpPr>
          <p:nvPr>
            <p:ph type="body" sz="quarter" idx="13"/>
          </p:nvPr>
        </p:nvSpPr>
        <p:spPr>
          <a:xfrm>
            <a:off x="1158875" y="2100653"/>
            <a:ext cx="9658350" cy="3805880"/>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l">
              <a:buNone/>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hr-HR"/>
              <a:t>Uredite stilove teksta matrice</a:t>
            </a:r>
          </a:p>
          <a:p>
            <a:pPr lvl="1"/>
            <a:r>
              <a:rPr lang="hr-HR"/>
              <a:t>Druga razina</a:t>
            </a:r>
          </a:p>
        </p:txBody>
      </p:sp>
      <p:sp>
        <p:nvSpPr>
          <p:cNvPr id="19" name="Rezervirano mjesto teksta 18"/>
          <p:cNvSpPr>
            <a:spLocks noGrp="1"/>
          </p:cNvSpPr>
          <p:nvPr>
            <p:ph type="body" sz="quarter" idx="19" hasCustomPrompt="1"/>
          </p:nvPr>
        </p:nvSpPr>
        <p:spPr>
          <a:xfrm>
            <a:off x="1158875" y="672329"/>
            <a:ext cx="9658350" cy="541817"/>
          </a:xfrm>
        </p:spPr>
        <p:txBody>
          <a:bodyPr>
            <a:normAutofit/>
          </a:bodyPr>
          <a:lstStyle>
            <a:lvl1pPr marL="0" indent="0" algn="ctr">
              <a:buNone/>
              <a:defRPr sz="3200">
                <a:solidFill>
                  <a:schemeClr val="tx1">
                    <a:lumMod val="50000"/>
                    <a:lumOff val="50000"/>
                  </a:schemeClr>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Tree>
    <p:extLst>
      <p:ext uri="{BB962C8B-B14F-4D97-AF65-F5344CB8AC3E}">
        <p14:creationId xmlns:p14="http://schemas.microsoft.com/office/powerpoint/2010/main" val="406592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Prazno">
    <p:spTree>
      <p:nvGrpSpPr>
        <p:cNvPr id="1" name=""/>
        <p:cNvGrpSpPr/>
        <p:nvPr/>
      </p:nvGrpSpPr>
      <p:grpSpPr>
        <a:xfrm>
          <a:off x="0" y="0"/>
          <a:ext cx="0" cy="0"/>
          <a:chOff x="0" y="0"/>
          <a:chExt cx="0" cy="0"/>
        </a:xfrm>
      </p:grpSpPr>
      <p:sp>
        <p:nvSpPr>
          <p:cNvPr id="66" name="Pravokutnik 65"/>
          <p:cNvSpPr/>
          <p:nvPr userDrawn="1"/>
        </p:nvSpPr>
        <p:spPr>
          <a:xfrm>
            <a:off x="6306394" y="1641426"/>
            <a:ext cx="5047405" cy="793120"/>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67" name="Pravokutnik 66"/>
          <p:cNvSpPr/>
          <p:nvPr userDrawn="1"/>
        </p:nvSpPr>
        <p:spPr>
          <a:xfrm>
            <a:off x="838199" y="1656975"/>
            <a:ext cx="5047405" cy="774928"/>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solidFill>
                <a:srgbClr val="FFFFFF"/>
              </a:solidFill>
            </a:endParaRPr>
          </a:p>
        </p:txBody>
      </p:sp>
      <p:sp>
        <p:nvSpPr>
          <p:cNvPr id="2" name="Rezervirano mjesto datuma 1"/>
          <p:cNvSpPr>
            <a:spLocks noGrp="1"/>
          </p:cNvSpPr>
          <p:nvPr>
            <p:ph type="dt" sz="half" idx="10"/>
          </p:nvPr>
        </p:nvSpPr>
        <p:spPr/>
        <p:txBody>
          <a:bodyPr/>
          <a:lstStyle/>
          <a:p>
            <a:fld id="{67522D13-F404-488A-AF06-6E790D93AF0D}" type="datetimeFigureOut">
              <a:rPr lang="hr-HR" smtClean="0"/>
              <a:t>29.6.2021.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B3134A-FFDE-48EA-A98B-DEBA967A4408}" type="slidenum">
              <a:rPr lang="hr-HR" smtClean="0"/>
              <a:t>‹#›</a:t>
            </a:fld>
            <a:endParaRPr lang="hr-HR"/>
          </a:p>
        </p:txBody>
      </p:sp>
      <p:sp>
        <p:nvSpPr>
          <p:cNvPr id="10" name="Pravokutnik 9"/>
          <p:cNvSpPr/>
          <p:nvPr userDrawn="1"/>
        </p:nvSpPr>
        <p:spPr>
          <a:xfrm>
            <a:off x="3879850" y="0"/>
            <a:ext cx="4432300" cy="138113"/>
          </a:xfrm>
          <a:prstGeom prst="rect">
            <a:avLst/>
          </a:prstGeom>
          <a:solidFill>
            <a:srgbClr val="20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r-HR"/>
          </a:p>
        </p:txBody>
      </p:sp>
      <p:sp>
        <p:nvSpPr>
          <p:cNvPr id="9" name="Rezervirano mjesto teksta 6"/>
          <p:cNvSpPr>
            <a:spLocks noGrp="1"/>
          </p:cNvSpPr>
          <p:nvPr>
            <p:ph type="body" sz="quarter" idx="21"/>
          </p:nvPr>
        </p:nvSpPr>
        <p:spPr>
          <a:xfrm>
            <a:off x="838200" y="2489573"/>
            <a:ext cx="5047034" cy="3691181"/>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62" name="Rezervirano mjesto teksta 6"/>
          <p:cNvSpPr>
            <a:spLocks noGrp="1"/>
          </p:cNvSpPr>
          <p:nvPr>
            <p:ph type="body" sz="quarter" idx="22"/>
          </p:nvPr>
        </p:nvSpPr>
        <p:spPr>
          <a:xfrm>
            <a:off x="6306766" y="2489573"/>
            <a:ext cx="5047034" cy="3691180"/>
          </a:xfrm>
          <a:solidFill>
            <a:schemeClr val="bg1"/>
          </a:solidFill>
          <a:effectLst>
            <a:outerShdw blurRad="50800" dist="38100" dir="5400000" algn="t" rotWithShape="0">
              <a:prstClr val="black">
                <a:alpha val="40000"/>
              </a:prstClr>
            </a:outerShdw>
          </a:effectLst>
        </p:spPr>
        <p:txBody>
          <a:bodyPr/>
          <a:lstStyle>
            <a:lvl1pPr marL="0" indent="0" algn="l">
              <a:buFont typeface="Courier New" panose="02070309020205020404" pitchFamily="49" charset="0"/>
              <a:buNone/>
              <a:defRPr sz="1600">
                <a:solidFill>
                  <a:schemeClr val="tx1"/>
                </a:solidFill>
                <a:latin typeface="Arial" panose="020B0604020202020204" pitchFamily="34" charset="0"/>
                <a:cs typeface="Arial" panose="020B0604020202020204" pitchFamily="34" charset="0"/>
              </a:defRPr>
            </a:lvl1pPr>
            <a:lvl2pPr algn="l">
              <a:defRPr sz="2400" baseline="0">
                <a:solidFill>
                  <a:schemeClr val="tx1">
                    <a:lumMod val="50000"/>
                    <a:lumOff val="50000"/>
                  </a:schemeClr>
                </a:solidFill>
                <a:latin typeface="Arial" panose="020B0604020202020204" pitchFamily="34" charset="0"/>
                <a:cs typeface="Arial" panose="020B0604020202020204" pitchFamily="34" charset="0"/>
              </a:defRPr>
            </a:lvl2pPr>
            <a:lvl3pPr algn="l">
              <a:defRPr>
                <a:solidFill>
                  <a:schemeClr val="tx1">
                    <a:lumMod val="50000"/>
                    <a:lumOff val="50000"/>
                  </a:schemeClr>
                </a:solidFill>
                <a:latin typeface="Arial" panose="020B0604020202020204" pitchFamily="34" charset="0"/>
                <a:cs typeface="Arial" panose="020B0604020202020204" pitchFamily="34" charset="0"/>
              </a:defRPr>
            </a:lvl3pPr>
            <a:lvl4pPr algn="l">
              <a:defRPr>
                <a:solidFill>
                  <a:schemeClr val="tx1">
                    <a:lumMod val="50000"/>
                    <a:lumOff val="50000"/>
                  </a:schemeClr>
                </a:solidFill>
                <a:latin typeface="Arial" panose="020B0604020202020204" pitchFamily="34" charset="0"/>
                <a:cs typeface="Arial" panose="020B0604020202020204" pitchFamily="34" charset="0"/>
              </a:defRPr>
            </a:lvl4pPr>
            <a:lvl5pPr algn="l">
              <a:defRPr>
                <a:solidFill>
                  <a:schemeClr val="tx1">
                    <a:lumMod val="50000"/>
                    <a:lumOff val="50000"/>
                  </a:schemeClr>
                </a:solidFill>
                <a:latin typeface="Arial" panose="020B0604020202020204" pitchFamily="34" charset="0"/>
                <a:cs typeface="Arial" panose="020B0604020202020204" pitchFamily="34" charset="0"/>
              </a:defRPr>
            </a:lvl5pPr>
          </a:lstStyle>
          <a:p>
            <a:pPr lvl="0"/>
            <a:endParaRPr lang="hr-HR"/>
          </a:p>
        </p:txBody>
      </p:sp>
      <p:sp>
        <p:nvSpPr>
          <p:cNvPr id="8" name="Rezervirano mjesto teksta 7"/>
          <p:cNvSpPr>
            <a:spLocks noGrp="1"/>
          </p:cNvSpPr>
          <p:nvPr>
            <p:ph type="body" sz="quarter" idx="23"/>
          </p:nvPr>
        </p:nvSpPr>
        <p:spPr>
          <a:xfrm>
            <a:off x="838200" y="1714645"/>
            <a:ext cx="5046663" cy="669925"/>
          </a:xfrm>
        </p:spPr>
        <p:txBody>
          <a:bodyPr anchor="ctr">
            <a:normAutofit/>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64" name="Rezervirano mjesto teksta 7"/>
          <p:cNvSpPr>
            <a:spLocks noGrp="1"/>
          </p:cNvSpPr>
          <p:nvPr>
            <p:ph type="body" sz="quarter" idx="24"/>
          </p:nvPr>
        </p:nvSpPr>
        <p:spPr>
          <a:xfrm>
            <a:off x="6307137" y="1699096"/>
            <a:ext cx="5046663" cy="669925"/>
          </a:xfrm>
        </p:spPr>
        <p:txBody>
          <a:bodyPr anchor="ctr">
            <a:normAutofit/>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hr-HR"/>
              <a:t>Uredite stilove teksta matrice</a:t>
            </a:r>
          </a:p>
        </p:txBody>
      </p:sp>
      <p:sp>
        <p:nvSpPr>
          <p:cNvPr id="13" name="Naslov 1"/>
          <p:cNvSpPr>
            <a:spLocks noGrp="1"/>
          </p:cNvSpPr>
          <p:nvPr>
            <p:ph type="title"/>
          </p:nvPr>
        </p:nvSpPr>
        <p:spPr>
          <a:xfrm>
            <a:off x="838200" y="365126"/>
            <a:ext cx="10515600" cy="967886"/>
          </a:xfrm>
        </p:spPr>
        <p:txBody>
          <a:bodyPr>
            <a:normAutofit/>
          </a:bodyPr>
          <a:lstStyle>
            <a:lvl1pPr algn="ctr">
              <a:defRPr sz="4000">
                <a:solidFill>
                  <a:schemeClr val="tx1">
                    <a:lumMod val="50000"/>
                    <a:lumOff val="50000"/>
                  </a:schemeClr>
                </a:solidFill>
                <a:latin typeface="Arial" panose="020B0604020202020204" pitchFamily="34" charset="0"/>
                <a:cs typeface="Arial" panose="020B0604020202020204" pitchFamily="34" charset="0"/>
              </a:defRPr>
            </a:lvl1pPr>
          </a:lstStyle>
          <a:p>
            <a:r>
              <a:rPr lang="hr-HR"/>
              <a:t>Uredite stil naslova matrice</a:t>
            </a:r>
          </a:p>
        </p:txBody>
      </p:sp>
    </p:spTree>
    <p:extLst>
      <p:ext uri="{BB962C8B-B14F-4D97-AF65-F5344CB8AC3E}">
        <p14:creationId xmlns:p14="http://schemas.microsoft.com/office/powerpoint/2010/main" val="13041940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EB18E53B-AEC6-4EAE-8B46-A97884E81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C77BD46-ABA5-4D5D-B12F-C4D111E9C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AA7BDBA9-5AE4-4732-8DB1-1150EB22C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4239E-913C-45DF-AA0A-8E6BA08F61D2}" type="datetimeFigureOut">
              <a:rPr lang="hr-HR" smtClean="0"/>
              <a:t>29.6.2021.</a:t>
            </a:fld>
            <a:endParaRPr lang="hr-HR"/>
          </a:p>
        </p:txBody>
      </p:sp>
      <p:sp>
        <p:nvSpPr>
          <p:cNvPr id="5" name="Rezervirano mjesto podnožja 4">
            <a:extLst>
              <a:ext uri="{FF2B5EF4-FFF2-40B4-BE49-F238E27FC236}">
                <a16:creationId xmlns:a16="http://schemas.microsoft.com/office/drawing/2014/main" id="{1B5B4F31-5A60-494F-AC50-B3D4016FC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C2D69003-EB14-4A5D-B1C1-E19EE52E2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A2B7D-70DE-4D62-AC63-3E775F13341B}" type="slidenum">
              <a:rPr lang="hr-HR" smtClean="0"/>
              <a:t>‹#›</a:t>
            </a:fld>
            <a:endParaRPr lang="hr-HR"/>
          </a:p>
        </p:txBody>
      </p:sp>
    </p:spTree>
    <p:extLst>
      <p:ext uri="{BB962C8B-B14F-4D97-AF65-F5344CB8AC3E}">
        <p14:creationId xmlns:p14="http://schemas.microsoft.com/office/powerpoint/2010/main" val="2897285205"/>
      </p:ext>
    </p:extLst>
  </p:cSld>
  <p:clrMap bg1="lt1" tx1="dk1" bg2="lt2" tx2="dk2" accent1="accent1" accent2="accent2" accent3="accent3" accent4="accent4" accent5="accent5" accent6="accent6" hlink="hlink" folHlink="folHlink"/>
  <p:sldLayoutIdLst>
    <p:sldLayoutId id="2147483675" r:id="rId1"/>
    <p:sldLayoutId id="2147483688" r:id="rId2"/>
    <p:sldLayoutId id="2147483676" r:id="rId3"/>
    <p:sldLayoutId id="2147483677" r:id="rId4"/>
    <p:sldLayoutId id="2147483678" r:id="rId5"/>
    <p:sldLayoutId id="2147483679" r:id="rId6"/>
    <p:sldLayoutId id="2147483680" r:id="rId7"/>
    <p:sldLayoutId id="2147483681" r:id="rId8"/>
    <p:sldLayoutId id="2147483682" r:id="rId9"/>
    <p:sldLayoutId id="2147483690" r:id="rId10"/>
    <p:sldLayoutId id="2147483683" r:id="rId11"/>
    <p:sldLayoutId id="2147483684" r:id="rId12"/>
    <p:sldLayoutId id="2147483689" r:id="rId13"/>
    <p:sldLayoutId id="2147483685" r:id="rId14"/>
    <p:sldLayoutId id="2147483686" r:id="rId15"/>
    <p:sldLayoutId id="2147483691" r:id="rId16"/>
    <p:sldLayoutId id="2147483687" r:id="rId17"/>
    <p:sldLayoutId id="2147483649" r:id="rId18"/>
    <p:sldLayoutId id="2147483650" r:id="rId19"/>
    <p:sldLayoutId id="214748365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 id="2147483661" r:id="rId29"/>
    <p:sldLayoutId id="2147483662" r:id="rId30"/>
    <p:sldLayoutId id="2147483663" r:id="rId31"/>
    <p:sldLayoutId id="2147483664" r:id="rId32"/>
    <p:sldLayoutId id="2147483673" r:id="rId33"/>
    <p:sldLayoutId id="2147483674" r:id="rId34"/>
    <p:sldLayoutId id="2147483692" r:id="rId35"/>
    <p:sldLayoutId id="2147483693" r:id="rId36"/>
    <p:sldLayoutId id="2147483694" r:id="rId37"/>
    <p:sldLayoutId id="2147483695"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notesSlide" Target="../notesSlides/notesSlide13.xml"/><Relationship Id="rId7" Type="http://schemas.openxmlformats.org/officeDocument/2006/relationships/diagramQuickStyle" Target="../diagrams/quickStyle11.xml"/><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6.png"/><Relationship Id="rId9" Type="http://schemas.microsoft.com/office/2007/relationships/diagramDrawing" Target="../diagrams/drawing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3" Type="http://schemas.openxmlformats.org/officeDocument/2006/relationships/image" Target="../media/image18.jpeg"/><Relationship Id="rId18" Type="http://schemas.microsoft.com/office/2007/relationships/diagramDrawing" Target="../diagrams/drawing3.xml"/><Relationship Id="rId26" Type="http://schemas.openxmlformats.org/officeDocument/2006/relationships/diagramLayout" Target="../diagrams/layout5.xml"/><Relationship Id="rId39" Type="http://schemas.openxmlformats.org/officeDocument/2006/relationships/diagramQuickStyle" Target="../diagrams/quickStyle7.xml"/><Relationship Id="rId21" Type="http://schemas.openxmlformats.org/officeDocument/2006/relationships/diagramQuickStyle" Target="../diagrams/quickStyle4.xml"/><Relationship Id="rId34" Type="http://schemas.microsoft.com/office/2007/relationships/diagramDrawing" Target="../diagrams/drawing6.xml"/><Relationship Id="rId7" Type="http://schemas.openxmlformats.org/officeDocument/2006/relationships/image" Target="../media/image17.jpeg"/><Relationship Id="rId2" Type="http://schemas.openxmlformats.org/officeDocument/2006/relationships/diagramData" Target="../diagrams/data1.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microsoft.com/office/2007/relationships/diagramDrawing" Target="../diagrams/drawing5.xml"/><Relationship Id="rId41" Type="http://schemas.microsoft.com/office/2007/relationships/diagramDrawing" Target="../diagrams/drawing7.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diagramColors" Target="../diagrams/colors2.xml"/><Relationship Id="rId24" Type="http://schemas.openxmlformats.org/officeDocument/2006/relationships/image" Target="../media/image19.jpeg"/><Relationship Id="rId32" Type="http://schemas.openxmlformats.org/officeDocument/2006/relationships/diagramQuickStyle" Target="../diagrams/quickStyle6.xml"/><Relationship Id="rId37" Type="http://schemas.openxmlformats.org/officeDocument/2006/relationships/diagramData" Target="../diagrams/data7.xml"/><Relationship Id="rId40" Type="http://schemas.openxmlformats.org/officeDocument/2006/relationships/diagramColors" Target="../diagrams/colors7.xml"/><Relationship Id="rId5" Type="http://schemas.openxmlformats.org/officeDocument/2006/relationships/diagramColors" Target="../diagrams/colors1.xml"/><Relationship Id="rId15" Type="http://schemas.openxmlformats.org/officeDocument/2006/relationships/diagramLayout" Target="../diagrams/layout3.xml"/><Relationship Id="rId23" Type="http://schemas.microsoft.com/office/2007/relationships/diagramDrawing" Target="../diagrams/drawing4.xml"/><Relationship Id="rId28" Type="http://schemas.openxmlformats.org/officeDocument/2006/relationships/diagramColors" Target="../diagrams/colors5.xml"/><Relationship Id="rId36" Type="http://schemas.openxmlformats.org/officeDocument/2006/relationships/image" Target="../media/image21.png"/><Relationship Id="rId10" Type="http://schemas.openxmlformats.org/officeDocument/2006/relationships/diagramQuickStyle" Target="../diagrams/quickStyle2.xml"/><Relationship Id="rId19" Type="http://schemas.openxmlformats.org/officeDocument/2006/relationships/diagramData" Target="../diagrams/data4.xml"/><Relationship Id="rId31" Type="http://schemas.openxmlformats.org/officeDocument/2006/relationships/diagramLayout" Target="../diagrams/layout6.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QuickStyle" Target="../diagrams/quickStyle5.xml"/><Relationship Id="rId30" Type="http://schemas.openxmlformats.org/officeDocument/2006/relationships/diagramData" Target="../diagrams/data6.xml"/><Relationship Id="rId35" Type="http://schemas.openxmlformats.org/officeDocument/2006/relationships/image" Target="../media/image20.png"/><Relationship Id="rId8" Type="http://schemas.openxmlformats.org/officeDocument/2006/relationships/diagramData" Target="../diagrams/data2.xml"/><Relationship Id="rId3" Type="http://schemas.openxmlformats.org/officeDocument/2006/relationships/diagramLayout" Target="../diagrams/layout1.xml"/><Relationship Id="rId12" Type="http://schemas.microsoft.com/office/2007/relationships/diagramDrawing" Target="../diagrams/drawing2.xml"/><Relationship Id="rId17" Type="http://schemas.openxmlformats.org/officeDocument/2006/relationships/diagramColors" Target="../diagrams/colors3.xml"/><Relationship Id="rId25" Type="http://schemas.openxmlformats.org/officeDocument/2006/relationships/diagramData" Target="../diagrams/data5.xml"/><Relationship Id="rId33" Type="http://schemas.openxmlformats.org/officeDocument/2006/relationships/diagramColors" Target="../diagrams/colors6.xml"/><Relationship Id="rId38"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chart" Target="../charts/chart2.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chart" Target="../charts/chart1.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640718" y="2226179"/>
            <a:ext cx="7100455" cy="1685075"/>
          </a:xfrm>
        </p:spPr>
        <p:txBody>
          <a:bodyPr>
            <a:normAutofit/>
          </a:bodyPr>
          <a:lstStyle/>
          <a:p>
            <a:r>
              <a:rPr lang="hr-HR" sz="3600" b="1" dirty="0">
                <a:solidFill>
                  <a:srgbClr val="114B87"/>
                </a:solidFill>
              </a:rPr>
              <a:t>PROGRAM RURALNOG RAZVOJA RH</a:t>
            </a:r>
            <a:r>
              <a:rPr lang="da-DK" sz="3600" b="1" dirty="0">
                <a:solidFill>
                  <a:srgbClr val="114B87"/>
                </a:solidFill>
              </a:rPr>
              <a:t/>
            </a:r>
            <a:br>
              <a:rPr lang="da-DK" sz="3600" b="1" dirty="0">
                <a:solidFill>
                  <a:srgbClr val="114B87"/>
                </a:solidFill>
              </a:rPr>
            </a:br>
            <a:r>
              <a:rPr lang="hr-HR" sz="3600" dirty="0">
                <a:solidFill>
                  <a:srgbClr val="114B87"/>
                </a:solidFill>
              </a:rPr>
              <a:t>Nacionalni strateški plan ZPP-a</a:t>
            </a:r>
            <a:endParaRPr lang="hr-HR" sz="3600" dirty="0"/>
          </a:p>
        </p:txBody>
      </p:sp>
      <p:pic>
        <p:nvPicPr>
          <p:cNvPr id="6" name="Rezervirano mjesto slike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78" r="1478"/>
          <a:stretch>
            <a:fillRect/>
          </a:stretch>
        </p:blipFill>
        <p:spPr/>
      </p:pic>
      <p:sp>
        <p:nvSpPr>
          <p:cNvPr id="4" name="Naslov 5"/>
          <p:cNvSpPr txBox="1">
            <a:spLocks/>
          </p:cNvSpPr>
          <p:nvPr/>
        </p:nvSpPr>
        <p:spPr>
          <a:xfrm>
            <a:off x="4089346" y="5327824"/>
            <a:ext cx="7100454" cy="967886"/>
          </a:xfrm>
          <a:prstGeom prst="rect">
            <a:avLst/>
          </a:prstGeom>
        </p:spPr>
        <p:txBody>
          <a:bodyPr vert="horz" lIns="91440" tIns="45720" rIns="91440" bIns="45720" rtlCol="0" anchor="b">
            <a:normAutofit fontScale="40000" lnSpcReduction="20000"/>
          </a:bodyPr>
          <a:lstStyle>
            <a:lvl1pPr algn="l" defTabSz="914400" rtl="0" eaLnBrk="1" latinLnBrk="0" hangingPunct="1">
              <a:lnSpc>
                <a:spcPct val="90000"/>
              </a:lnSpc>
              <a:spcBef>
                <a:spcPct val="0"/>
              </a:spcBef>
              <a:buNone/>
              <a:defRPr sz="4000" kern="1200">
                <a:solidFill>
                  <a:schemeClr val="tx1">
                    <a:lumMod val="50000"/>
                    <a:lumOff val="50000"/>
                  </a:schemeClr>
                </a:solidFill>
                <a:latin typeface="Arial" panose="020B0604020202020204" pitchFamily="34" charset="0"/>
                <a:ea typeface="+mj-ea"/>
                <a:cs typeface="Arial" panose="020B0604020202020204" pitchFamily="34" charset="0"/>
              </a:defRPr>
            </a:lvl1pPr>
          </a:lstStyle>
          <a:p>
            <a:pPr algn="r"/>
            <a:r>
              <a:rPr lang="hr-HR" b="1" dirty="0">
                <a:solidFill>
                  <a:schemeClr val="bg1"/>
                </a:solidFill>
              </a:rPr>
              <a:t>Zdravko Tušek</a:t>
            </a:r>
          </a:p>
          <a:p>
            <a:pPr algn="r"/>
            <a:r>
              <a:rPr lang="hr-HR" i="1" dirty="0">
                <a:solidFill>
                  <a:schemeClr val="bg1"/>
                </a:solidFill>
              </a:rPr>
              <a:t>državni tajnik</a:t>
            </a:r>
          </a:p>
          <a:p>
            <a:endParaRPr lang="hr-HR" dirty="0"/>
          </a:p>
          <a:p>
            <a:endParaRPr lang="hr-HR" dirty="0"/>
          </a:p>
          <a:p>
            <a:r>
              <a:rPr lang="hr-HR" b="1" dirty="0" smtClean="0"/>
              <a:t>Varaždin</a:t>
            </a:r>
            <a:r>
              <a:rPr lang="hr-HR" b="1" dirty="0" smtClean="0"/>
              <a:t> 29.06.2021</a:t>
            </a:r>
            <a:r>
              <a:rPr lang="hr-HR" b="1" dirty="0"/>
              <a:t>.</a:t>
            </a:r>
          </a:p>
        </p:txBody>
      </p:sp>
    </p:spTree>
    <p:extLst>
      <p:ext uri="{BB962C8B-B14F-4D97-AF65-F5344CB8AC3E}">
        <p14:creationId xmlns:p14="http://schemas.microsoft.com/office/powerpoint/2010/main" val="15693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pl-PL" dirty="0" err="1"/>
              <a:t>Strategija</a:t>
            </a:r>
            <a:r>
              <a:rPr lang="pl-PL" dirty="0"/>
              <a:t> </a:t>
            </a:r>
            <a:r>
              <a:rPr lang="pl-PL" dirty="0" err="1"/>
              <a:t>poljoprivrede</a:t>
            </a:r>
            <a:endParaRPr lang="hr-HR" dirty="0"/>
          </a:p>
        </p:txBody>
      </p:sp>
      <p:sp>
        <p:nvSpPr>
          <p:cNvPr id="7" name="Rezervirano mjesto sadržaja 6"/>
          <p:cNvSpPr>
            <a:spLocks noGrp="1"/>
          </p:cNvSpPr>
          <p:nvPr>
            <p:ph sz="half" idx="1"/>
          </p:nvPr>
        </p:nvSpPr>
        <p:spPr/>
        <p:txBody>
          <a:bodyPr/>
          <a:lstStyle/>
          <a:p>
            <a:pPr marL="0" indent="0" algn="just" defTabSz="457200">
              <a:spcBef>
                <a:spcPts val="500"/>
              </a:spcBef>
              <a:spcAft>
                <a:spcPts val="500"/>
              </a:spcAft>
              <a:buNone/>
            </a:pPr>
            <a:r>
              <a:rPr lang="hr-HR" b="1" dirty="0">
                <a:solidFill>
                  <a:srgbClr val="114B87"/>
                </a:solidFill>
              </a:rPr>
              <a:t>Kontekst za Hrvatsku</a:t>
            </a:r>
          </a:p>
          <a:p>
            <a:pPr marL="342900" indent="-342900" defTabSz="457200">
              <a:spcBef>
                <a:spcPts val="500"/>
              </a:spcBef>
              <a:spcAft>
                <a:spcPts val="500"/>
              </a:spcAft>
              <a:buFont typeface="Wingdings" panose="05000000000000000000" pitchFamily="2" charset="2"/>
              <a:buChar char="§"/>
            </a:pPr>
            <a:r>
              <a:rPr lang="hr-HR" sz="2400" dirty="0">
                <a:solidFill>
                  <a:prstClr val="black"/>
                </a:solidFill>
              </a:rPr>
              <a:t>Nacionalna razvoja strategija Republike Hrvatske 2020.-2030.</a:t>
            </a:r>
          </a:p>
          <a:p>
            <a:endParaRPr lang="hr-HR" dirty="0"/>
          </a:p>
        </p:txBody>
      </p:sp>
      <p:sp>
        <p:nvSpPr>
          <p:cNvPr id="10" name="Rezervirano mjesto sadržaja 9"/>
          <p:cNvSpPr>
            <a:spLocks noGrp="1"/>
          </p:cNvSpPr>
          <p:nvPr>
            <p:ph sz="half" idx="2"/>
          </p:nvPr>
        </p:nvSpPr>
        <p:spPr/>
        <p:txBody>
          <a:bodyPr/>
          <a:lstStyle/>
          <a:p>
            <a:pPr marL="0" indent="0" algn="just" defTabSz="457200">
              <a:spcBef>
                <a:spcPts val="500"/>
              </a:spcBef>
              <a:spcAft>
                <a:spcPts val="500"/>
              </a:spcAft>
              <a:buNone/>
            </a:pPr>
            <a:r>
              <a:rPr lang="hr-HR" b="1" dirty="0">
                <a:solidFill>
                  <a:srgbClr val="114B87"/>
                </a:solidFill>
              </a:rPr>
              <a:t>Na razini Europske unije:</a:t>
            </a:r>
          </a:p>
          <a:p>
            <a:pPr marL="342900" indent="-342900" defTabSz="457200">
              <a:spcBef>
                <a:spcPts val="500"/>
              </a:spcBef>
              <a:spcAft>
                <a:spcPts val="500"/>
              </a:spcAft>
              <a:buFont typeface="Wingdings" panose="05000000000000000000" pitchFamily="2" charset="2"/>
              <a:buChar char="§"/>
            </a:pPr>
            <a:r>
              <a:rPr lang="hr-HR" sz="2400" dirty="0">
                <a:solidFill>
                  <a:prstClr val="black"/>
                </a:solidFill>
              </a:rPr>
              <a:t>Reforma zajedničke poljoprivredne politike za razdoblje nakon 2020. godine</a:t>
            </a:r>
          </a:p>
          <a:p>
            <a:pPr marL="342900" indent="-342900" defTabSz="457200">
              <a:spcBef>
                <a:spcPts val="500"/>
              </a:spcBef>
              <a:spcAft>
                <a:spcPts val="500"/>
              </a:spcAft>
              <a:buFont typeface="Wingdings" panose="05000000000000000000" pitchFamily="2" charset="2"/>
              <a:buChar char="§"/>
            </a:pPr>
            <a:r>
              <a:rPr lang="hr-HR" sz="2400" dirty="0">
                <a:solidFill>
                  <a:prstClr val="black"/>
                </a:solidFill>
              </a:rPr>
              <a:t>Europski zeleni plan i provedbeni dokumenti</a:t>
            </a:r>
          </a:p>
          <a:p>
            <a:pPr marL="800100" lvl="1" indent="-342900" defTabSz="457200">
              <a:spcAft>
                <a:spcPts val="500"/>
              </a:spcAft>
              <a:buFont typeface="Wingdings" panose="05000000000000000000" pitchFamily="2" charset="2"/>
              <a:buChar char="§"/>
            </a:pPr>
            <a:r>
              <a:rPr lang="hr-HR" dirty="0">
                <a:solidFill>
                  <a:prstClr val="black"/>
                </a:solidFill>
              </a:rPr>
              <a:t>Strategija „Od polja do stola”</a:t>
            </a:r>
          </a:p>
          <a:p>
            <a:pPr marL="800100" lvl="1" indent="-342900" algn="just" defTabSz="457200">
              <a:spcAft>
                <a:spcPts val="500"/>
              </a:spcAft>
              <a:buFont typeface="Wingdings" panose="05000000000000000000" pitchFamily="2" charset="2"/>
              <a:buChar char="§"/>
            </a:pPr>
            <a:r>
              <a:rPr lang="hr-HR" dirty="0">
                <a:solidFill>
                  <a:prstClr val="black"/>
                </a:solidFill>
              </a:rPr>
              <a:t>Strategija </a:t>
            </a:r>
            <a:r>
              <a:rPr lang="hr-HR" dirty="0" err="1">
                <a:solidFill>
                  <a:prstClr val="black"/>
                </a:solidFill>
              </a:rPr>
              <a:t>bioraznolikosti</a:t>
            </a:r>
            <a:endParaRPr lang="hr-HR" dirty="0">
              <a:solidFill>
                <a:prstClr val="black"/>
              </a:solidFill>
            </a:endParaRPr>
          </a:p>
          <a:p>
            <a:endParaRPr lang="hr-HR" dirty="0"/>
          </a:p>
        </p:txBody>
      </p:sp>
    </p:spTree>
    <p:extLst>
      <p:ext uri="{BB962C8B-B14F-4D97-AF65-F5344CB8AC3E}">
        <p14:creationId xmlns:p14="http://schemas.microsoft.com/office/powerpoint/2010/main" val="41333035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hr-HR"/>
              <a:t>Potencijali i prednosti sektora</a:t>
            </a:r>
          </a:p>
        </p:txBody>
      </p:sp>
      <p:sp>
        <p:nvSpPr>
          <p:cNvPr id="7" name="Rezervirano mjesto sadržaja 6"/>
          <p:cNvSpPr>
            <a:spLocks noGrp="1"/>
          </p:cNvSpPr>
          <p:nvPr>
            <p:ph idx="1"/>
          </p:nvPr>
        </p:nvSpPr>
        <p:spPr>
          <a:xfrm>
            <a:off x="838200" y="1825625"/>
            <a:ext cx="6493625" cy="4351338"/>
          </a:xfrm>
        </p:spPr>
        <p:txBody>
          <a:bodyPr>
            <a:normAutofit/>
          </a:bodyPr>
          <a:lstStyle/>
          <a:p>
            <a:r>
              <a:rPr lang="hr-HR" sz="2400"/>
              <a:t>Raznoliki </a:t>
            </a:r>
            <a:r>
              <a:rPr lang="hr-HR" sz="2400" err="1"/>
              <a:t>agro</a:t>
            </a:r>
            <a:r>
              <a:rPr lang="hr-HR" sz="2400"/>
              <a:t>-ekološki uvjeti za proizvodnju</a:t>
            </a:r>
          </a:p>
          <a:p>
            <a:r>
              <a:rPr lang="hr-HR" sz="2400"/>
              <a:t>Neograničen pristup tržištu EU</a:t>
            </a:r>
          </a:p>
          <a:p>
            <a:r>
              <a:rPr lang="hr-HR" sz="2400"/>
              <a:t>Mogućnosti financiranja iz proračuna EU</a:t>
            </a:r>
          </a:p>
          <a:p>
            <a:r>
              <a:rPr lang="hr-HR" sz="2400"/>
              <a:t>Dobra cestovna infrastruktura</a:t>
            </a:r>
          </a:p>
          <a:p>
            <a:r>
              <a:rPr lang="hr-HR" sz="2400"/>
              <a:t>Uska povezanost s brojnim drugim sektorima</a:t>
            </a:r>
          </a:p>
        </p:txBody>
      </p:sp>
      <p:sp>
        <p:nvSpPr>
          <p:cNvPr id="9" name="Strelica gore 8"/>
          <p:cNvSpPr/>
          <p:nvPr/>
        </p:nvSpPr>
        <p:spPr>
          <a:xfrm>
            <a:off x="5412971" y="3219747"/>
            <a:ext cx="2528177" cy="2485679"/>
          </a:xfrm>
          <a:prstGeom prst="upArrow">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1400">
              <a:solidFill>
                <a:schemeClr val="bg1"/>
              </a:solidFill>
            </a:endParaRPr>
          </a:p>
        </p:txBody>
      </p:sp>
      <p:sp>
        <p:nvSpPr>
          <p:cNvPr id="11" name="Strelica gore 10"/>
          <p:cNvSpPr/>
          <p:nvPr/>
        </p:nvSpPr>
        <p:spPr>
          <a:xfrm>
            <a:off x="7622771" y="2660074"/>
            <a:ext cx="2746523" cy="3067570"/>
          </a:xfrm>
          <a:prstGeom prst="upArrow">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1400">
              <a:solidFill>
                <a:schemeClr val="bg1"/>
              </a:solidFill>
            </a:endParaRPr>
          </a:p>
        </p:txBody>
      </p:sp>
      <p:sp>
        <p:nvSpPr>
          <p:cNvPr id="12" name="Strelica gore 11"/>
          <p:cNvSpPr/>
          <p:nvPr/>
        </p:nvSpPr>
        <p:spPr>
          <a:xfrm>
            <a:off x="9019309" y="3491344"/>
            <a:ext cx="2512105" cy="2234039"/>
          </a:xfrm>
          <a:prstGeom prst="upArrow">
            <a:avLst/>
          </a:prstGeom>
          <a:solidFill>
            <a:srgbClr val="114B8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1400">
              <a:solidFill>
                <a:schemeClr val="bg1"/>
              </a:solidFill>
            </a:endParaRPr>
          </a:p>
        </p:txBody>
      </p:sp>
      <p:sp>
        <p:nvSpPr>
          <p:cNvPr id="10" name="Strelica gore 9"/>
          <p:cNvSpPr/>
          <p:nvPr/>
        </p:nvSpPr>
        <p:spPr>
          <a:xfrm>
            <a:off x="6620807" y="4278833"/>
            <a:ext cx="2619065" cy="2027656"/>
          </a:xfrm>
          <a:prstGeom prst="upArrow">
            <a:avLst/>
          </a:prstGeom>
          <a:solidFill>
            <a:srgbClr val="114B8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sz="1400">
              <a:solidFill>
                <a:schemeClr val="bg1"/>
              </a:solidFill>
            </a:endParaRPr>
          </a:p>
        </p:txBody>
      </p:sp>
      <p:sp>
        <p:nvSpPr>
          <p:cNvPr id="13" name="TekstniOkvir 12"/>
          <p:cNvSpPr txBox="1"/>
          <p:nvPr/>
        </p:nvSpPr>
        <p:spPr>
          <a:xfrm>
            <a:off x="6068291" y="3890356"/>
            <a:ext cx="1197033" cy="1261884"/>
          </a:xfrm>
          <a:prstGeom prst="rect">
            <a:avLst/>
          </a:prstGeom>
          <a:noFill/>
        </p:spPr>
        <p:txBody>
          <a:bodyPr wrap="square" rtlCol="0">
            <a:spAutoFit/>
          </a:bodyPr>
          <a:lstStyle/>
          <a:p>
            <a:pPr algn="ctr"/>
            <a:r>
              <a:rPr lang="hr-HR" sz="2800" b="1">
                <a:solidFill>
                  <a:schemeClr val="bg1"/>
                </a:solidFill>
                <a:latin typeface="Arial" panose="020B0604020202020204" pitchFamily="34" charset="0"/>
                <a:cs typeface="Arial" panose="020B0604020202020204" pitchFamily="34" charset="0"/>
              </a:rPr>
              <a:t>3,9%</a:t>
            </a:r>
          </a:p>
          <a:p>
            <a:pPr algn="ctr"/>
            <a:r>
              <a:rPr lang="hr-HR" sz="1200">
                <a:latin typeface="Arial" panose="020B0604020202020204" pitchFamily="34" charset="0"/>
                <a:cs typeface="Arial" panose="020B0604020202020204" pitchFamily="34" charset="0"/>
              </a:rPr>
              <a:t>Udio poljoprivrede u BDP-u</a:t>
            </a:r>
          </a:p>
          <a:p>
            <a:pPr algn="ctr"/>
            <a:endParaRPr lang="hr-HR" sz="1200">
              <a:latin typeface="Arial" panose="020B0604020202020204" pitchFamily="34" charset="0"/>
              <a:cs typeface="Arial" panose="020B0604020202020204" pitchFamily="34" charset="0"/>
            </a:endParaRPr>
          </a:p>
        </p:txBody>
      </p:sp>
      <p:sp>
        <p:nvSpPr>
          <p:cNvPr id="15" name="TekstniOkvir 14"/>
          <p:cNvSpPr txBox="1"/>
          <p:nvPr/>
        </p:nvSpPr>
        <p:spPr>
          <a:xfrm>
            <a:off x="7309657" y="4926188"/>
            <a:ext cx="1197033" cy="1077218"/>
          </a:xfrm>
          <a:prstGeom prst="rect">
            <a:avLst/>
          </a:prstGeom>
          <a:noFill/>
        </p:spPr>
        <p:txBody>
          <a:bodyPr wrap="square" rtlCol="0">
            <a:spAutoFit/>
          </a:bodyPr>
          <a:lstStyle/>
          <a:p>
            <a:pPr algn="ctr"/>
            <a:r>
              <a:rPr lang="hr-HR" sz="2800" b="1">
                <a:solidFill>
                  <a:schemeClr val="bg1"/>
                </a:solidFill>
                <a:latin typeface="Arial" panose="020B0604020202020204" pitchFamily="34" charset="0"/>
                <a:cs typeface="Arial" panose="020B0604020202020204" pitchFamily="34" charset="0"/>
              </a:rPr>
              <a:t>3,3%</a:t>
            </a:r>
          </a:p>
          <a:p>
            <a:pPr algn="ctr"/>
            <a:r>
              <a:rPr lang="hr-HR" sz="1200">
                <a:solidFill>
                  <a:schemeClr val="bg1"/>
                </a:solidFill>
                <a:latin typeface="Arial" panose="020B0604020202020204" pitchFamily="34" charset="0"/>
                <a:cs typeface="Arial" panose="020B0604020202020204" pitchFamily="34" charset="0"/>
              </a:rPr>
              <a:t>Udio prerade u BDV-u</a:t>
            </a:r>
          </a:p>
          <a:p>
            <a:pPr algn="ctr"/>
            <a:endParaRPr lang="hr-HR" sz="1200">
              <a:latin typeface="Arial" panose="020B0604020202020204" pitchFamily="34" charset="0"/>
              <a:cs typeface="Arial" panose="020B0604020202020204" pitchFamily="34" charset="0"/>
            </a:endParaRPr>
          </a:p>
        </p:txBody>
      </p:sp>
      <p:sp>
        <p:nvSpPr>
          <p:cNvPr id="16" name="TekstniOkvir 15"/>
          <p:cNvSpPr txBox="1"/>
          <p:nvPr/>
        </p:nvSpPr>
        <p:spPr>
          <a:xfrm>
            <a:off x="8409986" y="3020241"/>
            <a:ext cx="1197033" cy="1446550"/>
          </a:xfrm>
          <a:prstGeom prst="rect">
            <a:avLst/>
          </a:prstGeom>
          <a:noFill/>
        </p:spPr>
        <p:txBody>
          <a:bodyPr wrap="square" rtlCol="0">
            <a:spAutoFit/>
          </a:bodyPr>
          <a:lstStyle/>
          <a:p>
            <a:pPr algn="ctr"/>
            <a:r>
              <a:rPr lang="hr-HR" sz="2800" b="1">
                <a:solidFill>
                  <a:schemeClr val="bg1"/>
                </a:solidFill>
                <a:latin typeface="Arial" panose="020B0604020202020204" pitchFamily="34" charset="0"/>
                <a:cs typeface="Arial" panose="020B0604020202020204" pitchFamily="34" charset="0"/>
              </a:rPr>
              <a:t>7,5%</a:t>
            </a:r>
            <a:endParaRPr lang="hr-HR" sz="1000" b="1">
              <a:solidFill>
                <a:schemeClr val="bg1"/>
              </a:solidFill>
              <a:latin typeface="Arial" panose="020B0604020202020204" pitchFamily="34" charset="0"/>
              <a:cs typeface="Arial" panose="020B0604020202020204" pitchFamily="34" charset="0"/>
            </a:endParaRPr>
          </a:p>
          <a:p>
            <a:pPr algn="ctr"/>
            <a:r>
              <a:rPr lang="hr-HR" sz="1200">
                <a:latin typeface="Arial" panose="020B0604020202020204" pitchFamily="34" charset="0"/>
                <a:cs typeface="Arial" panose="020B0604020202020204" pitchFamily="34" charset="0"/>
              </a:rPr>
              <a:t>Udio poljoprivrede u ukupno zaposlenima</a:t>
            </a:r>
          </a:p>
          <a:p>
            <a:pPr algn="ctr"/>
            <a:endParaRPr lang="hr-HR" sz="1200">
              <a:latin typeface="Arial" panose="020B0604020202020204" pitchFamily="34" charset="0"/>
              <a:cs typeface="Arial" panose="020B0604020202020204" pitchFamily="34" charset="0"/>
            </a:endParaRPr>
          </a:p>
        </p:txBody>
      </p:sp>
      <p:sp>
        <p:nvSpPr>
          <p:cNvPr id="17" name="TekstniOkvir 16"/>
          <p:cNvSpPr txBox="1"/>
          <p:nvPr/>
        </p:nvSpPr>
        <p:spPr>
          <a:xfrm>
            <a:off x="9641099" y="4276611"/>
            <a:ext cx="1197033" cy="1077218"/>
          </a:xfrm>
          <a:prstGeom prst="rect">
            <a:avLst/>
          </a:prstGeom>
          <a:noFill/>
        </p:spPr>
        <p:txBody>
          <a:bodyPr wrap="square" rtlCol="0">
            <a:spAutoFit/>
          </a:bodyPr>
          <a:lstStyle/>
          <a:p>
            <a:pPr algn="ctr"/>
            <a:r>
              <a:rPr lang="hr-HR" sz="2800" b="1">
                <a:solidFill>
                  <a:schemeClr val="bg1"/>
                </a:solidFill>
                <a:latin typeface="Arial" panose="020B0604020202020204" pitchFamily="34" charset="0"/>
                <a:cs typeface="Arial" panose="020B0604020202020204" pitchFamily="34" charset="0"/>
              </a:rPr>
              <a:t>43%</a:t>
            </a:r>
          </a:p>
          <a:p>
            <a:pPr algn="ctr"/>
            <a:r>
              <a:rPr lang="hr-HR" sz="1200">
                <a:solidFill>
                  <a:schemeClr val="bg1"/>
                </a:solidFill>
                <a:latin typeface="Arial" panose="020B0604020202020204" pitchFamily="34" charset="0"/>
                <a:cs typeface="Arial" panose="020B0604020202020204" pitchFamily="34" charset="0"/>
              </a:rPr>
              <a:t>Udio ruralnog u ukupnom stanovništvu</a:t>
            </a:r>
          </a:p>
        </p:txBody>
      </p:sp>
    </p:spTree>
    <p:extLst>
      <p:ext uri="{BB962C8B-B14F-4D97-AF65-F5344CB8AC3E}">
        <p14:creationId xmlns:p14="http://schemas.microsoft.com/office/powerpoint/2010/main" val="60655281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Zaobljeni pravokutnik 42"/>
          <p:cNvSpPr/>
          <p:nvPr/>
        </p:nvSpPr>
        <p:spPr>
          <a:xfrm>
            <a:off x="4230805" y="5888797"/>
            <a:ext cx="7574508" cy="846161"/>
          </a:xfrm>
          <a:prstGeom prst="roundRect">
            <a:avLst/>
          </a:prstGeom>
          <a:solidFill>
            <a:srgbClr val="EEF4FC"/>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42" name="Zaobljeni pravokutnik 41"/>
          <p:cNvSpPr/>
          <p:nvPr/>
        </p:nvSpPr>
        <p:spPr>
          <a:xfrm>
            <a:off x="4230805" y="4961964"/>
            <a:ext cx="7574508" cy="846161"/>
          </a:xfrm>
          <a:prstGeom prst="roundRect">
            <a:avLst/>
          </a:prstGeom>
          <a:solidFill>
            <a:srgbClr val="EEF4FC"/>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41" name="Zaobljeni pravokutnik 40"/>
          <p:cNvSpPr/>
          <p:nvPr/>
        </p:nvSpPr>
        <p:spPr>
          <a:xfrm>
            <a:off x="4230805" y="4033951"/>
            <a:ext cx="7574508" cy="846161"/>
          </a:xfrm>
          <a:prstGeom prst="roundRect">
            <a:avLst/>
          </a:prstGeom>
          <a:solidFill>
            <a:srgbClr val="EEF4FC"/>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40" name="Zaobljeni pravokutnik 39"/>
          <p:cNvSpPr/>
          <p:nvPr/>
        </p:nvSpPr>
        <p:spPr>
          <a:xfrm>
            <a:off x="4230805" y="3083353"/>
            <a:ext cx="7574508" cy="846161"/>
          </a:xfrm>
          <a:prstGeom prst="roundRect">
            <a:avLst/>
          </a:prstGeom>
          <a:solidFill>
            <a:srgbClr val="EEF4FC"/>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38" name="Zaobljeni pravokutnik 37"/>
          <p:cNvSpPr/>
          <p:nvPr/>
        </p:nvSpPr>
        <p:spPr>
          <a:xfrm>
            <a:off x="4230805" y="2176877"/>
            <a:ext cx="7574508" cy="846161"/>
          </a:xfrm>
          <a:prstGeom prst="roundRect">
            <a:avLst/>
          </a:prstGeom>
          <a:solidFill>
            <a:srgbClr val="EEF4FC"/>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25" name="Zaobljeni pravokutnik 24"/>
          <p:cNvSpPr/>
          <p:nvPr/>
        </p:nvSpPr>
        <p:spPr>
          <a:xfrm>
            <a:off x="794185" y="1224873"/>
            <a:ext cx="3341086" cy="846161"/>
          </a:xfrm>
          <a:prstGeom prst="roundRect">
            <a:avLst/>
          </a:prstGeom>
          <a:solidFill>
            <a:srgbClr val="114B8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32" name="Zaobljeni pravokutnik 31"/>
          <p:cNvSpPr/>
          <p:nvPr/>
        </p:nvSpPr>
        <p:spPr>
          <a:xfrm>
            <a:off x="4230805" y="1225020"/>
            <a:ext cx="7574508" cy="846161"/>
          </a:xfrm>
          <a:prstGeom prst="roundRect">
            <a:avLst/>
          </a:prstGeom>
          <a:solidFill>
            <a:srgbClr val="EEF4FC"/>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33" name="Zaobljeni pravokutnik 32"/>
          <p:cNvSpPr/>
          <p:nvPr/>
        </p:nvSpPr>
        <p:spPr>
          <a:xfrm>
            <a:off x="794185" y="2145182"/>
            <a:ext cx="3341086" cy="846161"/>
          </a:xfrm>
          <a:prstGeom prst="roundRect">
            <a:avLst/>
          </a:prstGeom>
          <a:solidFill>
            <a:srgbClr val="00B050"/>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34" name="Zaobljeni pravokutnik 33"/>
          <p:cNvSpPr/>
          <p:nvPr/>
        </p:nvSpPr>
        <p:spPr>
          <a:xfrm>
            <a:off x="794185" y="3089095"/>
            <a:ext cx="3341086" cy="846161"/>
          </a:xfrm>
          <a:prstGeom prst="roundRect">
            <a:avLst/>
          </a:prstGeom>
          <a:solidFill>
            <a:srgbClr val="114B87"/>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schemeClr val="bg1"/>
              </a:solidFill>
            </a:endParaRPr>
          </a:p>
        </p:txBody>
      </p:sp>
      <p:sp>
        <p:nvSpPr>
          <p:cNvPr id="35" name="Zaobljeni pravokutnik 34"/>
          <p:cNvSpPr/>
          <p:nvPr/>
        </p:nvSpPr>
        <p:spPr>
          <a:xfrm>
            <a:off x="794185" y="4010501"/>
            <a:ext cx="3341086" cy="846161"/>
          </a:xfrm>
          <a:prstGeom prst="roundRect">
            <a:avLst/>
          </a:prstGeom>
          <a:solidFill>
            <a:srgbClr val="00B050"/>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36" name="Zaobljeni pravokutnik 35"/>
          <p:cNvSpPr/>
          <p:nvPr/>
        </p:nvSpPr>
        <p:spPr>
          <a:xfrm>
            <a:off x="794185" y="4941017"/>
            <a:ext cx="3341086" cy="846161"/>
          </a:xfrm>
          <a:prstGeom prst="roundRect">
            <a:avLst/>
          </a:prstGeom>
          <a:solidFill>
            <a:srgbClr val="114B87"/>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37" name="Zaobljeni pravokutnik 36"/>
          <p:cNvSpPr/>
          <p:nvPr/>
        </p:nvSpPr>
        <p:spPr>
          <a:xfrm>
            <a:off x="794185" y="5862423"/>
            <a:ext cx="3341086" cy="846161"/>
          </a:xfrm>
          <a:prstGeom prst="roundRect">
            <a:avLst/>
          </a:prstGeom>
          <a:solidFill>
            <a:srgbClr val="00B050"/>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hr-HR">
              <a:solidFill>
                <a:prstClr val="white"/>
              </a:solidFill>
            </a:endParaRPr>
          </a:p>
        </p:txBody>
      </p:sp>
      <p:sp>
        <p:nvSpPr>
          <p:cNvPr id="4" name="Zaobljeni pravokutnik 3"/>
          <p:cNvSpPr/>
          <p:nvPr/>
        </p:nvSpPr>
        <p:spPr>
          <a:xfrm>
            <a:off x="586854" y="1321161"/>
            <a:ext cx="3643952" cy="649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b="1">
                <a:solidFill>
                  <a:schemeClr val="bg1"/>
                </a:solidFill>
                <a:latin typeface="Arial" panose="020B0604020202020204" pitchFamily="34" charset="0"/>
                <a:cs typeface="Arial" panose="020B0604020202020204" pitchFamily="34" charset="0"/>
              </a:rPr>
              <a:t>VEZE S PREHRAMBENOM INDUSTRIJOM</a:t>
            </a:r>
          </a:p>
        </p:txBody>
      </p:sp>
      <p:sp>
        <p:nvSpPr>
          <p:cNvPr id="8" name="Zaobljeni pravokutnik 7"/>
          <p:cNvSpPr/>
          <p:nvPr/>
        </p:nvSpPr>
        <p:spPr>
          <a:xfrm>
            <a:off x="586854" y="3176360"/>
            <a:ext cx="3643952" cy="649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b="1">
                <a:solidFill>
                  <a:schemeClr val="bg1"/>
                </a:solidFill>
                <a:latin typeface="Arial" panose="020B0604020202020204" pitchFamily="34" charset="0"/>
                <a:cs typeface="Arial" panose="020B0604020202020204" pitchFamily="34" charset="0"/>
              </a:rPr>
              <a:t>OKOLIŠ I KLIMA</a:t>
            </a:r>
          </a:p>
        </p:txBody>
      </p:sp>
      <p:sp>
        <p:nvSpPr>
          <p:cNvPr id="12" name="Zaobljeni pravokutnik 11"/>
          <p:cNvSpPr/>
          <p:nvPr/>
        </p:nvSpPr>
        <p:spPr>
          <a:xfrm>
            <a:off x="586854" y="2262966"/>
            <a:ext cx="3643952" cy="649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b="1">
                <a:solidFill>
                  <a:schemeClr val="bg1"/>
                </a:solidFill>
                <a:latin typeface="Arial" panose="020B0604020202020204" pitchFamily="34" charset="0"/>
                <a:cs typeface="Arial" panose="020B0604020202020204" pitchFamily="34" charset="0"/>
              </a:rPr>
              <a:t>PONUDA I POTROŠNJA</a:t>
            </a:r>
          </a:p>
        </p:txBody>
      </p:sp>
      <p:sp>
        <p:nvSpPr>
          <p:cNvPr id="14" name="Zaobljeni pravokutnik 13"/>
          <p:cNvSpPr/>
          <p:nvPr/>
        </p:nvSpPr>
        <p:spPr>
          <a:xfrm>
            <a:off x="586854" y="4103783"/>
            <a:ext cx="3643952" cy="649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b="1">
                <a:solidFill>
                  <a:schemeClr val="bg1"/>
                </a:solidFill>
                <a:latin typeface="Arial" panose="020B0604020202020204" pitchFamily="34" charset="0"/>
                <a:cs typeface="Arial" panose="020B0604020202020204" pitchFamily="34" charset="0"/>
              </a:rPr>
              <a:t>REGIONALNI</a:t>
            </a:r>
            <a:r>
              <a:rPr lang="hr-HR" b="1">
                <a:solidFill>
                  <a:srgbClr val="114B87"/>
                </a:solidFill>
                <a:latin typeface="Arial" panose="020B0604020202020204" pitchFamily="34" charset="0"/>
                <a:cs typeface="Arial" panose="020B0604020202020204" pitchFamily="34" charset="0"/>
              </a:rPr>
              <a:t> </a:t>
            </a:r>
            <a:r>
              <a:rPr lang="hr-HR" b="1">
                <a:solidFill>
                  <a:schemeClr val="bg1"/>
                </a:solidFill>
                <a:latin typeface="Arial" panose="020B0604020202020204" pitchFamily="34" charset="0"/>
                <a:cs typeface="Arial" panose="020B0604020202020204" pitchFamily="34" charset="0"/>
              </a:rPr>
              <a:t>RAZVOJ</a:t>
            </a:r>
          </a:p>
        </p:txBody>
      </p:sp>
      <p:sp>
        <p:nvSpPr>
          <p:cNvPr id="16" name="Zaobljeni pravokutnik 15"/>
          <p:cNvSpPr/>
          <p:nvPr/>
        </p:nvSpPr>
        <p:spPr>
          <a:xfrm>
            <a:off x="586854" y="5019776"/>
            <a:ext cx="3643952" cy="649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b="1">
                <a:solidFill>
                  <a:schemeClr val="bg1"/>
                </a:solidFill>
                <a:latin typeface="Arial" panose="020B0604020202020204" pitchFamily="34" charset="0"/>
                <a:cs typeface="Arial" panose="020B0604020202020204" pitchFamily="34" charset="0"/>
              </a:rPr>
              <a:t>PRILAGOĐENI SUSTAV POTPORA</a:t>
            </a:r>
          </a:p>
        </p:txBody>
      </p:sp>
      <p:sp>
        <p:nvSpPr>
          <p:cNvPr id="5" name="TekstniOkvir 4"/>
          <p:cNvSpPr txBox="1"/>
          <p:nvPr/>
        </p:nvSpPr>
        <p:spPr>
          <a:xfrm>
            <a:off x="4326340" y="1298301"/>
            <a:ext cx="7246960" cy="646331"/>
          </a:xfrm>
          <a:prstGeom prst="rect">
            <a:avLst/>
          </a:prstGeom>
          <a:noFill/>
        </p:spPr>
        <p:txBody>
          <a:bodyPr wrap="square" rtlCol="0">
            <a:spAutoFit/>
          </a:bodyPr>
          <a:lstStyle/>
          <a:p>
            <a:pPr defTabSz="457200"/>
            <a:r>
              <a:rPr lang="hr-HR" b="1">
                <a:solidFill>
                  <a:srgbClr val="114B87"/>
                </a:solidFill>
              </a:rPr>
              <a:t>prehrambena industrija izdvaja se po mogućnostima stvaranja dodane vrijednosti i otvaranja radnih mjesta</a:t>
            </a:r>
          </a:p>
        </p:txBody>
      </p:sp>
      <p:sp>
        <p:nvSpPr>
          <p:cNvPr id="18" name="TekstniOkvir 17"/>
          <p:cNvSpPr txBox="1"/>
          <p:nvPr/>
        </p:nvSpPr>
        <p:spPr>
          <a:xfrm>
            <a:off x="4326340" y="2232294"/>
            <a:ext cx="7246961" cy="646331"/>
          </a:xfrm>
          <a:prstGeom prst="rect">
            <a:avLst/>
          </a:prstGeom>
          <a:noFill/>
        </p:spPr>
        <p:txBody>
          <a:bodyPr wrap="square" rtlCol="0">
            <a:spAutoFit/>
          </a:bodyPr>
          <a:lstStyle/>
          <a:p>
            <a:pPr defTabSz="457200"/>
            <a:r>
              <a:rPr lang="hr-HR" b="1">
                <a:solidFill>
                  <a:srgbClr val="114B87"/>
                </a:solidFill>
              </a:rPr>
              <a:t>smanjenjem uvoza i diferenciranjem ponude otvorit će se nove mogućnosti plasmana na tržištu</a:t>
            </a:r>
          </a:p>
        </p:txBody>
      </p:sp>
      <p:sp>
        <p:nvSpPr>
          <p:cNvPr id="19" name="TekstniOkvir 18"/>
          <p:cNvSpPr txBox="1"/>
          <p:nvPr/>
        </p:nvSpPr>
        <p:spPr>
          <a:xfrm>
            <a:off x="4326340" y="3165166"/>
            <a:ext cx="7246961" cy="646331"/>
          </a:xfrm>
          <a:prstGeom prst="rect">
            <a:avLst/>
          </a:prstGeom>
          <a:noFill/>
        </p:spPr>
        <p:txBody>
          <a:bodyPr wrap="square" rtlCol="0">
            <a:spAutoFit/>
          </a:bodyPr>
          <a:lstStyle/>
          <a:p>
            <a:pPr defTabSz="457200"/>
            <a:r>
              <a:rPr lang="hr-HR" b="1">
                <a:solidFill>
                  <a:srgbClr val="114B87"/>
                </a:solidFill>
              </a:rPr>
              <a:t>boljom prilagodbom klimatskim uvjetima smanjuju se troškovi u proizvodnji</a:t>
            </a:r>
          </a:p>
        </p:txBody>
      </p:sp>
      <p:sp>
        <p:nvSpPr>
          <p:cNvPr id="21" name="Zaobljeni pravokutnik 20"/>
          <p:cNvSpPr/>
          <p:nvPr/>
        </p:nvSpPr>
        <p:spPr>
          <a:xfrm>
            <a:off x="586854" y="5946846"/>
            <a:ext cx="3643952" cy="649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b="1">
                <a:solidFill>
                  <a:schemeClr val="bg1"/>
                </a:solidFill>
                <a:latin typeface="Arial" panose="020B0604020202020204" pitchFamily="34" charset="0"/>
                <a:cs typeface="Arial" panose="020B0604020202020204" pitchFamily="34" charset="0"/>
              </a:rPr>
              <a:t>TEHNOLOGIJA I INOVACIJE</a:t>
            </a:r>
          </a:p>
        </p:txBody>
      </p:sp>
      <p:sp>
        <p:nvSpPr>
          <p:cNvPr id="22" name="TekstniOkvir 21"/>
          <p:cNvSpPr txBox="1"/>
          <p:nvPr/>
        </p:nvSpPr>
        <p:spPr>
          <a:xfrm>
            <a:off x="4326340" y="5937578"/>
            <a:ext cx="7246961" cy="646331"/>
          </a:xfrm>
          <a:prstGeom prst="rect">
            <a:avLst/>
          </a:prstGeom>
          <a:noFill/>
        </p:spPr>
        <p:txBody>
          <a:bodyPr wrap="square" rtlCol="0">
            <a:spAutoFit/>
          </a:bodyPr>
          <a:lstStyle/>
          <a:p>
            <a:pPr defTabSz="457200"/>
            <a:r>
              <a:rPr lang="hr-HR" b="1">
                <a:solidFill>
                  <a:srgbClr val="114B87"/>
                </a:solidFill>
              </a:rPr>
              <a:t>nove tehnologije olakšavaju prijenos znanja i informacija kao i pristup tržištu</a:t>
            </a:r>
          </a:p>
        </p:txBody>
      </p:sp>
      <p:sp>
        <p:nvSpPr>
          <p:cNvPr id="23" name="TekstniOkvir 22"/>
          <p:cNvSpPr txBox="1"/>
          <p:nvPr/>
        </p:nvSpPr>
        <p:spPr>
          <a:xfrm>
            <a:off x="4326340" y="4104277"/>
            <a:ext cx="7246961" cy="646331"/>
          </a:xfrm>
          <a:prstGeom prst="rect">
            <a:avLst/>
          </a:prstGeom>
          <a:noFill/>
        </p:spPr>
        <p:txBody>
          <a:bodyPr wrap="square" rtlCol="0">
            <a:spAutoFit/>
          </a:bodyPr>
          <a:lstStyle/>
          <a:p>
            <a:pPr defTabSz="457200"/>
            <a:r>
              <a:rPr lang="hr-HR" b="1">
                <a:solidFill>
                  <a:srgbClr val="114B87"/>
                </a:solidFill>
              </a:rPr>
              <a:t>ulaganja u osnovnu infrastrukturu i usluge u ruralnim područjima pozitivno utječu na prihode u poljoprivredi</a:t>
            </a:r>
          </a:p>
        </p:txBody>
      </p:sp>
      <p:sp>
        <p:nvSpPr>
          <p:cNvPr id="24" name="TekstniOkvir 23"/>
          <p:cNvSpPr txBox="1"/>
          <p:nvPr/>
        </p:nvSpPr>
        <p:spPr>
          <a:xfrm>
            <a:off x="4326340" y="5065496"/>
            <a:ext cx="7246961" cy="646331"/>
          </a:xfrm>
          <a:prstGeom prst="rect">
            <a:avLst/>
          </a:prstGeom>
          <a:noFill/>
        </p:spPr>
        <p:txBody>
          <a:bodyPr wrap="square" rtlCol="0">
            <a:spAutoFit/>
          </a:bodyPr>
          <a:lstStyle/>
          <a:p>
            <a:pPr defTabSz="457200"/>
            <a:r>
              <a:rPr lang="hr-HR" b="1">
                <a:solidFill>
                  <a:srgbClr val="114B87"/>
                </a:solidFill>
              </a:rPr>
              <a:t>poboljšanje učinkovitosti poljoprivrednih potpora preraspodjelom među korisnicima</a:t>
            </a:r>
          </a:p>
        </p:txBody>
      </p:sp>
      <p:sp>
        <p:nvSpPr>
          <p:cNvPr id="9" name="Rezervirano mjesto teksta 8"/>
          <p:cNvSpPr>
            <a:spLocks noGrp="1"/>
          </p:cNvSpPr>
          <p:nvPr>
            <p:ph type="body" sz="quarter" idx="19"/>
          </p:nvPr>
        </p:nvSpPr>
        <p:spPr/>
        <p:txBody>
          <a:bodyPr>
            <a:noAutofit/>
          </a:bodyPr>
          <a:lstStyle/>
          <a:p>
            <a:r>
              <a:rPr lang="hr-HR" sz="4000"/>
              <a:t>Prilike za rast sektora</a:t>
            </a:r>
          </a:p>
        </p:txBody>
      </p:sp>
    </p:spTree>
    <p:extLst>
      <p:ext uri="{BB962C8B-B14F-4D97-AF65-F5344CB8AC3E}">
        <p14:creationId xmlns:p14="http://schemas.microsoft.com/office/powerpoint/2010/main" val="328013094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zervirano mjesto teksta 8"/>
          <p:cNvSpPr>
            <a:spLocks noGrp="1"/>
          </p:cNvSpPr>
          <p:nvPr>
            <p:ph type="body" sz="quarter" idx="13"/>
          </p:nvPr>
        </p:nvSpPr>
        <p:spPr/>
        <p:txBody>
          <a:bodyPr/>
          <a:lstStyle/>
          <a:p>
            <a:pPr algn="l">
              <a:lnSpc>
                <a:spcPct val="150000"/>
              </a:lnSpc>
            </a:pPr>
            <a:r>
              <a:rPr lang="hr-HR" b="1"/>
              <a:t>Proizvoditi veću količinu visokokvalitetne hrane po konkurentnim cijenama, održivo upravljati prirodnim resursima u promjenjivim klimatskim uvjetima te doprinijeti poboljšanju kvalitete života i povećanju zaposlenosti u ruralnim područjima.</a:t>
            </a:r>
          </a:p>
          <a:p>
            <a:pPr algn="l"/>
            <a:endParaRPr lang="hr-HR" b="1"/>
          </a:p>
        </p:txBody>
      </p:sp>
      <p:sp>
        <p:nvSpPr>
          <p:cNvPr id="10" name="Rezervirano mjesto teksta 9"/>
          <p:cNvSpPr>
            <a:spLocks noGrp="1"/>
          </p:cNvSpPr>
          <p:nvPr>
            <p:ph type="body" sz="quarter" idx="19"/>
          </p:nvPr>
        </p:nvSpPr>
        <p:spPr/>
        <p:txBody>
          <a:bodyPr>
            <a:noAutofit/>
          </a:bodyPr>
          <a:lstStyle/>
          <a:p>
            <a:r>
              <a:rPr lang="hr-HR" sz="4000"/>
              <a:t>Vizija hrvatske poljoprivrede</a:t>
            </a:r>
          </a:p>
        </p:txBody>
      </p:sp>
    </p:spTree>
    <p:extLst>
      <p:ext uri="{BB962C8B-B14F-4D97-AF65-F5344CB8AC3E}">
        <p14:creationId xmlns:p14="http://schemas.microsoft.com/office/powerpoint/2010/main" val="142467783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hr-HR"/>
              <a:t>Strateški ciljevi</a:t>
            </a:r>
          </a:p>
        </p:txBody>
      </p:sp>
      <p:sp>
        <p:nvSpPr>
          <p:cNvPr id="4" name="TextBox 10">
            <a:extLst>
              <a:ext uri="{FF2B5EF4-FFF2-40B4-BE49-F238E27FC236}">
                <a16:creationId xmlns:a16="http://schemas.microsoft.com/office/drawing/2014/main" id="{DE572087-A993-4923-BD16-69225D803A88}"/>
              </a:ext>
            </a:extLst>
          </p:cNvPr>
          <p:cNvSpPr txBox="1"/>
          <p:nvPr/>
        </p:nvSpPr>
        <p:spPr>
          <a:xfrm>
            <a:off x="1182293" y="3345685"/>
            <a:ext cx="9734550" cy="2031325"/>
          </a:xfrm>
          <a:prstGeom prst="rect">
            <a:avLst/>
          </a:prstGeom>
          <a:solidFill>
            <a:schemeClr val="tx2">
              <a:lumMod val="40000"/>
              <a:lumOff val="60000"/>
            </a:schemeClr>
          </a:solidFill>
          <a:ln w="28575">
            <a:solidFill>
              <a:schemeClr val="tx1"/>
            </a:solidFill>
            <a:prstDash val="lgDash"/>
          </a:ln>
        </p:spPr>
        <p:txBody>
          <a:bodyPr wrap="square" rtlCol="0">
            <a:spAutoFit/>
          </a:bodyPr>
          <a:lstStyle/>
          <a:p>
            <a:pPr defTabSz="457200"/>
            <a:endParaRPr lang="en-US">
              <a:solidFill>
                <a:prstClr val="black"/>
              </a:solidFill>
            </a:endParaRPr>
          </a:p>
          <a:p>
            <a:pPr defTabSz="457200"/>
            <a:endParaRPr lang="en-US">
              <a:solidFill>
                <a:prstClr val="black"/>
              </a:solidFill>
            </a:endParaRPr>
          </a:p>
          <a:p>
            <a:pPr algn="ctr" defTabSz="457200"/>
            <a:endParaRPr lang="en-US" sz="2000" b="1">
              <a:solidFill>
                <a:srgbClr val="097BAF">
                  <a:lumMod val="75000"/>
                </a:srgbClr>
              </a:solidFill>
            </a:endParaRPr>
          </a:p>
          <a:p>
            <a:pPr algn="ctr" defTabSz="457200"/>
            <a:r>
              <a:rPr lang="hr-HR" sz="3200" b="1">
                <a:solidFill>
                  <a:srgbClr val="114B87"/>
                </a:solidFill>
              </a:rPr>
              <a:t>Strateški cilj 4.</a:t>
            </a:r>
          </a:p>
          <a:p>
            <a:pPr algn="ctr" defTabSz="457200"/>
            <a:r>
              <a:rPr lang="hr-HR" sz="2000" b="1" i="1">
                <a:solidFill>
                  <a:prstClr val="black"/>
                </a:solidFill>
              </a:rPr>
              <a:t>Poticanje inovacija u poljoprivredno-prehrambenom sektoru</a:t>
            </a:r>
          </a:p>
          <a:p>
            <a:pPr algn="ctr" defTabSz="457200"/>
            <a:r>
              <a:rPr lang="hr-HR" b="1" i="1">
                <a:solidFill>
                  <a:prstClr val="black"/>
                </a:solidFill>
              </a:rPr>
              <a:t> </a:t>
            </a:r>
            <a:endParaRPr lang="en-US" sz="2000" b="1">
              <a:solidFill>
                <a:srgbClr val="097BAF">
                  <a:lumMod val="75000"/>
                </a:srgbClr>
              </a:solidFill>
            </a:endParaRPr>
          </a:p>
        </p:txBody>
      </p:sp>
      <p:sp>
        <p:nvSpPr>
          <p:cNvPr id="5" name="TextBox 7">
            <a:extLst>
              <a:ext uri="{FF2B5EF4-FFF2-40B4-BE49-F238E27FC236}">
                <a16:creationId xmlns:a16="http://schemas.microsoft.com/office/drawing/2014/main" id="{E3F6E1C0-9C86-4993-ABA6-48F830A988DE}"/>
              </a:ext>
            </a:extLst>
          </p:cNvPr>
          <p:cNvSpPr txBox="1"/>
          <p:nvPr/>
        </p:nvSpPr>
        <p:spPr>
          <a:xfrm>
            <a:off x="1457325" y="2074783"/>
            <a:ext cx="2676525" cy="1908215"/>
          </a:xfrm>
          <a:prstGeom prst="rect">
            <a:avLst/>
          </a:prstGeom>
          <a:solidFill>
            <a:srgbClr val="114B87"/>
          </a:solidFill>
          <a:ln w="38100">
            <a:noFill/>
          </a:ln>
        </p:spPr>
        <p:txBody>
          <a:bodyPr wrap="square" rtlCol="0">
            <a:spAutoFit/>
          </a:bodyPr>
          <a:lstStyle/>
          <a:p>
            <a:pPr algn="ctr" defTabSz="457200"/>
            <a:r>
              <a:rPr lang="hr-HR" sz="2800" b="1">
                <a:solidFill>
                  <a:schemeClr val="bg1"/>
                </a:solidFill>
              </a:rPr>
              <a:t>Strateški cilj 1.</a:t>
            </a:r>
            <a:endParaRPr lang="en-US" sz="2800" b="1">
              <a:solidFill>
                <a:schemeClr val="bg1"/>
              </a:solidFill>
            </a:endParaRPr>
          </a:p>
          <a:p>
            <a:pPr algn="ctr" defTabSz="457200"/>
            <a:r>
              <a:rPr lang="hr-HR" b="1" i="1">
                <a:solidFill>
                  <a:schemeClr val="bg1"/>
                </a:solidFill>
              </a:rPr>
              <a:t>Povećanje produktivnosti i otpornosti poljoprivredne proizvodnje na klimatske promjene</a:t>
            </a:r>
            <a:endParaRPr lang="en-US" b="1" i="1">
              <a:solidFill>
                <a:schemeClr val="bg1"/>
              </a:solidFill>
            </a:endParaRPr>
          </a:p>
        </p:txBody>
      </p:sp>
      <p:sp>
        <p:nvSpPr>
          <p:cNvPr id="6" name="TextBox 8">
            <a:extLst>
              <a:ext uri="{FF2B5EF4-FFF2-40B4-BE49-F238E27FC236}">
                <a16:creationId xmlns:a16="http://schemas.microsoft.com/office/drawing/2014/main" id="{DA6BE634-2604-44D6-BC4B-41D676504476}"/>
              </a:ext>
            </a:extLst>
          </p:cNvPr>
          <p:cNvSpPr txBox="1"/>
          <p:nvPr/>
        </p:nvSpPr>
        <p:spPr>
          <a:xfrm>
            <a:off x="4608911" y="2074783"/>
            <a:ext cx="2881314" cy="1908215"/>
          </a:xfrm>
          <a:prstGeom prst="rect">
            <a:avLst/>
          </a:prstGeom>
          <a:solidFill>
            <a:srgbClr val="114B87"/>
          </a:solidFill>
          <a:ln w="38100">
            <a:noFill/>
          </a:ln>
        </p:spPr>
        <p:txBody>
          <a:bodyPr wrap="square" rtlCol="0">
            <a:spAutoFit/>
          </a:bodyPr>
          <a:lstStyle/>
          <a:p>
            <a:pPr algn="ctr" defTabSz="457200"/>
            <a:r>
              <a:rPr lang="hr-HR" sz="2800" b="1">
                <a:solidFill>
                  <a:schemeClr val="bg1"/>
                </a:solidFill>
              </a:rPr>
              <a:t>Strateški cilj 2.</a:t>
            </a:r>
          </a:p>
          <a:p>
            <a:pPr algn="ctr" defTabSz="457200"/>
            <a:r>
              <a:rPr lang="hr-HR" b="1" i="1">
                <a:solidFill>
                  <a:schemeClr val="bg1"/>
                </a:solidFill>
              </a:rPr>
              <a:t>Jačanje konkurentnosti poljoprivredno-prehrambenog sektora</a:t>
            </a:r>
          </a:p>
          <a:p>
            <a:pPr algn="ctr" defTabSz="457200"/>
            <a:r>
              <a:rPr lang="hr-HR" b="1" i="1">
                <a:solidFill>
                  <a:schemeClr val="bg1"/>
                </a:solidFill>
              </a:rPr>
              <a:t> </a:t>
            </a:r>
            <a:endParaRPr lang="hr-HR">
              <a:solidFill>
                <a:schemeClr val="bg1"/>
              </a:solidFill>
            </a:endParaRPr>
          </a:p>
          <a:p>
            <a:pPr algn="ctr" defTabSz="457200"/>
            <a:endParaRPr lang="en-US" b="1" i="1">
              <a:solidFill>
                <a:prstClr val="black"/>
              </a:solidFill>
            </a:endParaRPr>
          </a:p>
        </p:txBody>
      </p:sp>
      <p:sp>
        <p:nvSpPr>
          <p:cNvPr id="7" name="TextBox 9">
            <a:extLst>
              <a:ext uri="{FF2B5EF4-FFF2-40B4-BE49-F238E27FC236}">
                <a16:creationId xmlns:a16="http://schemas.microsoft.com/office/drawing/2014/main" id="{1CD608AB-88C1-472C-B992-36F5DE546C7B}"/>
              </a:ext>
            </a:extLst>
          </p:cNvPr>
          <p:cNvSpPr txBox="1"/>
          <p:nvPr/>
        </p:nvSpPr>
        <p:spPr>
          <a:xfrm>
            <a:off x="7965286" y="2074783"/>
            <a:ext cx="2676525" cy="1908215"/>
          </a:xfrm>
          <a:prstGeom prst="rect">
            <a:avLst/>
          </a:prstGeom>
          <a:solidFill>
            <a:srgbClr val="114B87"/>
          </a:solidFill>
          <a:ln w="38100">
            <a:noFill/>
          </a:ln>
        </p:spPr>
        <p:txBody>
          <a:bodyPr wrap="square" rtlCol="0">
            <a:spAutoFit/>
          </a:bodyPr>
          <a:lstStyle/>
          <a:p>
            <a:pPr algn="ctr" defTabSz="457200"/>
            <a:r>
              <a:rPr lang="hr-HR" sz="2800" b="1">
                <a:solidFill>
                  <a:schemeClr val="bg1"/>
                </a:solidFill>
              </a:rPr>
              <a:t>Strateški cilj 3.</a:t>
            </a:r>
            <a:endParaRPr lang="en-US" sz="2800" b="1">
              <a:solidFill>
                <a:schemeClr val="bg1"/>
              </a:solidFill>
            </a:endParaRPr>
          </a:p>
          <a:p>
            <a:pPr algn="ctr" defTabSz="457200"/>
            <a:r>
              <a:rPr lang="hr-HR" b="1" i="1">
                <a:solidFill>
                  <a:schemeClr val="bg1"/>
                </a:solidFill>
              </a:rPr>
              <a:t>Obnova ruralnog gospodarstva i unaprjeđenje uvjeta života u ruralnim područjima </a:t>
            </a:r>
            <a:endParaRPr lang="en-US" b="1" i="1">
              <a:solidFill>
                <a:schemeClr val="bg1"/>
              </a:solidFill>
            </a:endParaRPr>
          </a:p>
        </p:txBody>
      </p:sp>
    </p:spTree>
    <p:extLst>
      <p:ext uri="{BB962C8B-B14F-4D97-AF65-F5344CB8AC3E}">
        <p14:creationId xmlns:p14="http://schemas.microsoft.com/office/powerpoint/2010/main" val="24220178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ica 2"/>
          <p:cNvGraphicFramePr>
            <a:graphicFrameLocks noGrp="1"/>
          </p:cNvGraphicFramePr>
          <p:nvPr>
            <p:extLst>
              <p:ext uri="{D42A27DB-BD31-4B8C-83A1-F6EECF244321}">
                <p14:modId xmlns:p14="http://schemas.microsoft.com/office/powerpoint/2010/main" val="1113694139"/>
              </p:ext>
            </p:extLst>
          </p:nvPr>
        </p:nvGraphicFramePr>
        <p:xfrm>
          <a:off x="341194" y="1210984"/>
          <a:ext cx="11477766" cy="5237596"/>
        </p:xfrm>
        <a:graphic>
          <a:graphicData uri="http://schemas.openxmlformats.org/drawingml/2006/table">
            <a:tbl>
              <a:tblPr firstRow="1" bandRow="1">
                <a:tableStyleId>{5C22544A-7EE6-4342-B048-85BDC9FD1C3A}</a:tableStyleId>
              </a:tblPr>
              <a:tblGrid>
                <a:gridCol w="2715905">
                  <a:extLst>
                    <a:ext uri="{9D8B030D-6E8A-4147-A177-3AD203B41FA5}">
                      <a16:colId xmlns:a16="http://schemas.microsoft.com/office/drawing/2014/main" val="20000"/>
                    </a:ext>
                  </a:extLst>
                </a:gridCol>
                <a:gridCol w="750626">
                  <a:extLst>
                    <a:ext uri="{9D8B030D-6E8A-4147-A177-3AD203B41FA5}">
                      <a16:colId xmlns:a16="http://schemas.microsoft.com/office/drawing/2014/main" val="20001"/>
                    </a:ext>
                  </a:extLst>
                </a:gridCol>
                <a:gridCol w="8011235">
                  <a:extLst>
                    <a:ext uri="{9D8B030D-6E8A-4147-A177-3AD203B41FA5}">
                      <a16:colId xmlns:a16="http://schemas.microsoft.com/office/drawing/2014/main" val="20002"/>
                    </a:ext>
                  </a:extLst>
                </a:gridCol>
              </a:tblGrid>
              <a:tr h="494986">
                <a:tc>
                  <a:txBody>
                    <a:bodyPr/>
                    <a:lstStyle/>
                    <a:p>
                      <a:pPr algn="ctr"/>
                      <a:r>
                        <a:rPr lang="hr-HR" sz="2400">
                          <a:solidFill>
                            <a:schemeClr val="bg1"/>
                          </a:solidFill>
                        </a:rPr>
                        <a:t>STRATEŠKI CILJ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14B87"/>
                    </a:solidFill>
                  </a:tcPr>
                </a:tc>
                <a:tc>
                  <a:txBody>
                    <a:bodyPr/>
                    <a:lstStyle/>
                    <a:p>
                      <a:pPr algn="ctr"/>
                      <a:endParaRPr lang="hr-HR" sz="240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hr-HR" sz="2400">
                          <a:solidFill>
                            <a:schemeClr val="bg1"/>
                          </a:solidFill>
                        </a:rPr>
                        <a:t>RAZVOJNA POTREBA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14B87"/>
                    </a:solidFill>
                  </a:tcPr>
                </a:tc>
                <a:extLst>
                  <a:ext uri="{0D108BD9-81ED-4DB2-BD59-A6C34878D82A}">
                    <a16:rowId xmlns:a16="http://schemas.microsoft.com/office/drawing/2014/main" val="10000"/>
                  </a:ext>
                </a:extLst>
              </a:tr>
              <a:tr h="1106385">
                <a:tc>
                  <a:txBody>
                    <a:bodyPr/>
                    <a:lstStyle/>
                    <a:p>
                      <a:r>
                        <a:rPr lang="hr-HR" sz="1400" b="0" noProof="0"/>
                        <a:t>I.</a:t>
                      </a:r>
                      <a:r>
                        <a:rPr lang="hr-HR" sz="1400" b="0" baseline="0" noProof="0"/>
                        <a:t> </a:t>
                      </a:r>
                      <a:r>
                        <a:rPr lang="hr-HR" sz="1400" b="0" kern="1200" noProof="0">
                          <a:solidFill>
                            <a:schemeClr val="dk1"/>
                          </a:solidFill>
                          <a:effectLst/>
                          <a:latin typeface="+mn-lt"/>
                          <a:ea typeface="+mn-ea"/>
                          <a:cs typeface="+mn-cs"/>
                        </a:rPr>
                        <a:t>Povećanje produktivnosti i otpornosti poljoprivredne proizvodnje na klimatske promjene</a:t>
                      </a:r>
                      <a:endParaRPr lang="hr-HR" sz="1400" b="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r-HR" sz="1400" kern="1200" noProof="0">
                          <a:solidFill>
                            <a:schemeClr val="dk1"/>
                          </a:solidFill>
                          <a:effectLst/>
                          <a:latin typeface="+mn-lt"/>
                          <a:ea typeface="+mn-ea"/>
                          <a:cs typeface="+mn-cs"/>
                        </a:rPr>
                        <a:t>1. Povećati dodanu vrijednost poljoprivredne proizvodnje</a:t>
                      </a:r>
                    </a:p>
                    <a:p>
                      <a:r>
                        <a:rPr lang="hr-HR" sz="1400" kern="1200" noProof="0">
                          <a:solidFill>
                            <a:schemeClr val="dk1"/>
                          </a:solidFill>
                          <a:effectLst/>
                          <a:latin typeface="+mn-lt"/>
                          <a:ea typeface="+mn-ea"/>
                          <a:cs typeface="+mn-cs"/>
                        </a:rPr>
                        <a:t>2. Poboljšati okolišnu održivost poljoprivrednih praksi</a:t>
                      </a:r>
                    </a:p>
                    <a:p>
                      <a:r>
                        <a:rPr lang="hr-HR" sz="1400" kern="1200" noProof="0">
                          <a:solidFill>
                            <a:schemeClr val="dk1"/>
                          </a:solidFill>
                          <a:effectLst/>
                          <a:latin typeface="+mn-lt"/>
                          <a:ea typeface="+mn-ea"/>
                          <a:cs typeface="+mn-cs"/>
                        </a:rPr>
                        <a:t>3. Povećati pravičnost dodjele potpora poljoprivrednim gospodarstvima</a:t>
                      </a:r>
                    </a:p>
                    <a:p>
                      <a:r>
                        <a:rPr lang="hr-HR" sz="1400" kern="1200" noProof="0">
                          <a:solidFill>
                            <a:schemeClr val="dk1"/>
                          </a:solidFill>
                          <a:effectLst/>
                          <a:latin typeface="+mn-lt"/>
                          <a:ea typeface="+mn-ea"/>
                          <a:cs typeface="+mn-cs"/>
                        </a:rPr>
                        <a:t>4. Unaprijediti usklađenost između proizvodnih sustava i svojstava agroekoloških zona</a:t>
                      </a:r>
                    </a:p>
                    <a:p>
                      <a:r>
                        <a:rPr lang="hr-HR" sz="1400" kern="1200" noProof="0">
                          <a:solidFill>
                            <a:schemeClr val="dk1"/>
                          </a:solidFill>
                          <a:effectLst/>
                          <a:latin typeface="+mn-lt"/>
                          <a:ea typeface="+mn-ea"/>
                          <a:cs typeface="+mn-cs"/>
                        </a:rPr>
                        <a:t>5. Više i učinkovitije koristiti instrumente za upravljanje rizicima</a:t>
                      </a:r>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1106385">
                <a:tc>
                  <a:txBody>
                    <a:bodyPr/>
                    <a:lstStyle/>
                    <a:p>
                      <a:r>
                        <a:rPr lang="hr-HR" sz="1400" noProof="0"/>
                        <a:t>II. </a:t>
                      </a:r>
                      <a:r>
                        <a:rPr lang="hr-HR" sz="1400" kern="1200" noProof="0">
                          <a:solidFill>
                            <a:schemeClr val="dk1"/>
                          </a:solidFill>
                          <a:effectLst/>
                          <a:latin typeface="+mn-lt"/>
                          <a:ea typeface="+mn-ea"/>
                          <a:cs typeface="+mn-cs"/>
                        </a:rPr>
                        <a:t>Jačanje konkurentnosti poljoprivredno-prehrambenog sektora</a:t>
                      </a:r>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hr-HR" sz="1400" kern="1200" noProof="0">
                          <a:solidFill>
                            <a:schemeClr val="dk1"/>
                          </a:solidFill>
                          <a:effectLst/>
                          <a:latin typeface="+mn-lt"/>
                          <a:ea typeface="+mn-ea"/>
                          <a:cs typeface="+mn-cs"/>
                        </a:rPr>
                        <a:t>6. Unaprijediti povezanost unutar poljoprivredno-prehrambenog sektora</a:t>
                      </a:r>
                    </a:p>
                    <a:p>
                      <a:r>
                        <a:rPr lang="hr-HR" sz="1400" kern="1200" noProof="0">
                          <a:solidFill>
                            <a:schemeClr val="dk1"/>
                          </a:solidFill>
                          <a:effectLst/>
                          <a:latin typeface="+mn-lt"/>
                          <a:ea typeface="+mn-ea"/>
                          <a:cs typeface="+mn-cs"/>
                        </a:rPr>
                        <a:t>7. Unaprijediti poduzetničke sposobnosti za proizvođače</a:t>
                      </a:r>
                    </a:p>
                    <a:p>
                      <a:r>
                        <a:rPr lang="hr-HR" sz="1400" kern="1200" noProof="0">
                          <a:solidFill>
                            <a:schemeClr val="dk1"/>
                          </a:solidFill>
                          <a:effectLst/>
                          <a:latin typeface="+mn-lt"/>
                          <a:ea typeface="+mn-ea"/>
                          <a:cs typeface="+mn-cs"/>
                        </a:rPr>
                        <a:t>8. Bolje uskladiti poljoprivredno-prehrambeni sektor s tržištem</a:t>
                      </a:r>
                    </a:p>
                    <a:p>
                      <a:r>
                        <a:rPr lang="hr-HR" sz="1400" kern="1200" noProof="0">
                          <a:solidFill>
                            <a:schemeClr val="dk1"/>
                          </a:solidFill>
                          <a:effectLst/>
                          <a:latin typeface="+mn-lt"/>
                          <a:ea typeface="+mn-ea"/>
                          <a:cs typeface="+mn-cs"/>
                        </a:rPr>
                        <a:t>9. Poticati veće sudjelovanje proizvođača u sustavima kvalitete</a:t>
                      </a:r>
                    </a:p>
                    <a:p>
                      <a:r>
                        <a:rPr lang="hr-HR" sz="1400" kern="1200" noProof="0">
                          <a:solidFill>
                            <a:schemeClr val="dk1"/>
                          </a:solidFill>
                          <a:effectLst/>
                          <a:latin typeface="+mn-lt"/>
                          <a:ea typeface="+mn-ea"/>
                          <a:cs typeface="+mn-cs"/>
                        </a:rPr>
                        <a:t>10. Unaprijediti vještine radne snage u poljoprivredno-prehrambenom lancu</a:t>
                      </a:r>
                    </a:p>
                    <a:p>
                      <a:r>
                        <a:rPr lang="hr-HR" sz="1400" kern="1200" noProof="0">
                          <a:solidFill>
                            <a:schemeClr val="dk1"/>
                          </a:solidFill>
                          <a:effectLst/>
                          <a:latin typeface="+mn-lt"/>
                          <a:ea typeface="+mn-ea"/>
                          <a:cs typeface="+mn-cs"/>
                        </a:rPr>
                        <a:t>11. Unaprijediti funkcioniranje tržišta poljoprivrednim zemljištem</a:t>
                      </a:r>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1106385">
                <a:tc>
                  <a:txBody>
                    <a:bodyPr/>
                    <a:lstStyle/>
                    <a:p>
                      <a:r>
                        <a:rPr lang="hr-HR" sz="1400" noProof="0"/>
                        <a:t>III. </a:t>
                      </a:r>
                      <a:r>
                        <a:rPr lang="hr-HR" sz="1400" kern="1200" noProof="0">
                          <a:solidFill>
                            <a:schemeClr val="dk1"/>
                          </a:solidFill>
                          <a:effectLst/>
                          <a:latin typeface="+mn-lt"/>
                          <a:ea typeface="+mn-ea"/>
                          <a:cs typeface="+mn-cs"/>
                        </a:rPr>
                        <a:t>Obnova ruralnog gospodarstva i unaprjeđenje uvjeta života u ruralnim područjima</a:t>
                      </a:r>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hr-HR" sz="1400" kern="1200" noProof="0">
                          <a:solidFill>
                            <a:schemeClr val="dk1"/>
                          </a:solidFill>
                          <a:effectLst/>
                          <a:latin typeface="+mn-lt"/>
                          <a:ea typeface="+mn-ea"/>
                          <a:cs typeface="+mn-cs"/>
                        </a:rPr>
                        <a:t>12. Unaprijediti koordinaciju i komplementarnost između intervencija u ruralnim područjima</a:t>
                      </a:r>
                    </a:p>
                    <a:p>
                      <a:r>
                        <a:rPr lang="hr-HR" sz="1400" kern="1200" noProof="0">
                          <a:solidFill>
                            <a:schemeClr val="dk1"/>
                          </a:solidFill>
                          <a:effectLst/>
                          <a:latin typeface="+mn-lt"/>
                          <a:ea typeface="+mn-ea"/>
                          <a:cs typeface="+mn-cs"/>
                        </a:rPr>
                        <a:t>13. Unaprijediti javnu infrastrukturu u ruralnim područjima</a:t>
                      </a:r>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1106385">
                <a:tc>
                  <a:txBody>
                    <a:bodyPr/>
                    <a:lstStyle/>
                    <a:p>
                      <a:r>
                        <a:rPr lang="hr-HR" sz="1400" noProof="0"/>
                        <a:t>IV.</a:t>
                      </a:r>
                      <a:r>
                        <a:rPr lang="hr-HR" sz="1400" baseline="0" noProof="0"/>
                        <a:t> </a:t>
                      </a:r>
                      <a:r>
                        <a:rPr lang="hr-HR" sz="1400" kern="1200" noProof="0">
                          <a:solidFill>
                            <a:schemeClr val="dk1"/>
                          </a:solidFill>
                          <a:effectLst/>
                          <a:latin typeface="+mn-lt"/>
                          <a:ea typeface="+mn-ea"/>
                          <a:cs typeface="+mn-cs"/>
                        </a:rPr>
                        <a:t>Poticanje inovacija u poljoprivredno-prehrambenom sektoru</a:t>
                      </a:r>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hr-HR" sz="1400" kern="1200" noProof="0">
                          <a:solidFill>
                            <a:schemeClr val="dk1"/>
                          </a:solidFill>
                          <a:effectLst/>
                          <a:latin typeface="+mn-lt"/>
                          <a:ea typeface="+mn-ea"/>
                          <a:cs typeface="+mn-cs"/>
                        </a:rPr>
                        <a:t>14. Potaknuti ulaganja usmjerena u tehnologiju i inovacije </a:t>
                      </a:r>
                    </a:p>
                    <a:p>
                      <a:r>
                        <a:rPr lang="hr-HR" sz="1400" kern="1200" noProof="0">
                          <a:solidFill>
                            <a:schemeClr val="dk1"/>
                          </a:solidFill>
                          <a:effectLst/>
                          <a:latin typeface="+mn-lt"/>
                          <a:ea typeface="+mn-ea"/>
                          <a:cs typeface="+mn-cs"/>
                        </a:rPr>
                        <a:t>15. Unaprijediti pristup istraživanjima i razvoju te korištenje znanja i tehnologija u poljoprivrednom sektoru</a:t>
                      </a:r>
                      <a:endParaRPr lang="hr-HR" sz="1400" noProof="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5" name="Strelica udesno 4"/>
          <p:cNvSpPr/>
          <p:nvPr/>
        </p:nvSpPr>
        <p:spPr>
          <a:xfrm>
            <a:off x="3193576" y="2060812"/>
            <a:ext cx="464024" cy="3411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hr-HR">
              <a:solidFill>
                <a:prstClr val="white"/>
              </a:solidFill>
            </a:endParaRPr>
          </a:p>
        </p:txBody>
      </p:sp>
      <p:sp>
        <p:nvSpPr>
          <p:cNvPr id="7" name="Strelica udesno 6"/>
          <p:cNvSpPr/>
          <p:nvPr/>
        </p:nvSpPr>
        <p:spPr>
          <a:xfrm>
            <a:off x="3193576" y="3323230"/>
            <a:ext cx="464024" cy="3411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hr-HR">
              <a:solidFill>
                <a:prstClr val="white"/>
              </a:solidFill>
            </a:endParaRPr>
          </a:p>
        </p:txBody>
      </p:sp>
      <p:sp>
        <p:nvSpPr>
          <p:cNvPr id="8" name="Strelica udesno 7"/>
          <p:cNvSpPr/>
          <p:nvPr/>
        </p:nvSpPr>
        <p:spPr>
          <a:xfrm>
            <a:off x="3220871" y="4642514"/>
            <a:ext cx="464024" cy="3411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hr-HR">
              <a:solidFill>
                <a:prstClr val="white"/>
              </a:solidFill>
            </a:endParaRPr>
          </a:p>
        </p:txBody>
      </p:sp>
      <p:sp>
        <p:nvSpPr>
          <p:cNvPr id="9" name="Strelica udesno 8"/>
          <p:cNvSpPr/>
          <p:nvPr/>
        </p:nvSpPr>
        <p:spPr>
          <a:xfrm>
            <a:off x="3220871" y="5734336"/>
            <a:ext cx="464024" cy="3411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hr-HR">
              <a:solidFill>
                <a:prstClr val="white"/>
              </a:solidFill>
            </a:endParaRPr>
          </a:p>
        </p:txBody>
      </p:sp>
      <p:sp>
        <p:nvSpPr>
          <p:cNvPr id="2" name="Rezervirano mjesto teksta 1"/>
          <p:cNvSpPr>
            <a:spLocks noGrp="1"/>
          </p:cNvSpPr>
          <p:nvPr>
            <p:ph type="body" sz="quarter" idx="19"/>
          </p:nvPr>
        </p:nvSpPr>
        <p:spPr>
          <a:xfrm>
            <a:off x="742950" y="433428"/>
            <a:ext cx="10767059" cy="541817"/>
          </a:xfrm>
        </p:spPr>
        <p:txBody>
          <a:bodyPr>
            <a:normAutofit lnSpcReduction="10000"/>
          </a:bodyPr>
          <a:lstStyle/>
          <a:p>
            <a:r>
              <a:rPr lang="hr-HR" sz="3500"/>
              <a:t>Veza između ciljeva i potreba poljoprivrednog sektora</a:t>
            </a:r>
          </a:p>
          <a:p>
            <a:endParaRPr lang="hr-HR"/>
          </a:p>
        </p:txBody>
      </p:sp>
    </p:spTree>
    <p:extLst>
      <p:ext uri="{BB962C8B-B14F-4D97-AF65-F5344CB8AC3E}">
        <p14:creationId xmlns:p14="http://schemas.microsoft.com/office/powerpoint/2010/main" val="424631326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0612D69B-2598-4DDC-9EAF-C31D99BEEC59}"/>
              </a:ext>
            </a:extLst>
          </p:cNvPr>
          <p:cNvSpPr/>
          <p:nvPr/>
        </p:nvSpPr>
        <p:spPr>
          <a:xfrm>
            <a:off x="1169410" y="76899"/>
            <a:ext cx="10551278" cy="4713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b="1">
                <a:solidFill>
                  <a:prstClr val="white"/>
                </a:solidFill>
              </a:rPr>
              <a:t>DVOSTRUKA VRIJEDNOST POLJOPRIVREDNE PROIZVODNJE DO </a:t>
            </a:r>
            <a:r>
              <a:rPr lang="en-US" b="1">
                <a:solidFill>
                  <a:prstClr val="white"/>
                </a:solidFill>
              </a:rPr>
              <a:t>2030</a:t>
            </a:r>
            <a:r>
              <a:rPr lang="hr-HR" b="1">
                <a:solidFill>
                  <a:prstClr val="white"/>
                </a:solidFill>
              </a:rPr>
              <a:t>.</a:t>
            </a:r>
            <a:endParaRPr lang="en-US">
              <a:solidFill>
                <a:prstClr val="white"/>
              </a:solidFill>
            </a:endParaRPr>
          </a:p>
        </p:txBody>
      </p:sp>
      <p:sp>
        <p:nvSpPr>
          <p:cNvPr id="6" name="Rectangle 17">
            <a:extLst>
              <a:ext uri="{FF2B5EF4-FFF2-40B4-BE49-F238E27FC236}">
                <a16:creationId xmlns:a16="http://schemas.microsoft.com/office/drawing/2014/main" id="{C8819AA2-0AAD-43D4-8C5F-D4F2F9263BA0}"/>
              </a:ext>
            </a:extLst>
          </p:cNvPr>
          <p:cNvSpPr/>
          <p:nvPr/>
        </p:nvSpPr>
        <p:spPr>
          <a:xfrm>
            <a:off x="3023713" y="5542007"/>
            <a:ext cx="1823357" cy="1267868"/>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a:solidFill>
                  <a:prstClr val="black"/>
                </a:solidFill>
              </a:rPr>
              <a:t>B. </a:t>
            </a:r>
            <a:r>
              <a:rPr lang="hr-HR" sz="1200">
                <a:solidFill>
                  <a:prstClr val="black"/>
                </a:solidFill>
              </a:rPr>
              <a:t>Povećanje opsega klimatski pametne poljoprivrede i održivog upravljanja zemljištem</a:t>
            </a:r>
            <a:endParaRPr lang="en-US" sz="1200">
              <a:solidFill>
                <a:prstClr val="black"/>
              </a:solidFill>
            </a:endParaRPr>
          </a:p>
        </p:txBody>
      </p:sp>
      <p:sp>
        <p:nvSpPr>
          <p:cNvPr id="7" name="Rectangle 18">
            <a:extLst>
              <a:ext uri="{FF2B5EF4-FFF2-40B4-BE49-F238E27FC236}">
                <a16:creationId xmlns:a16="http://schemas.microsoft.com/office/drawing/2014/main" id="{97D3E4A8-6049-4C33-9BCA-B6A9F5D8540F}"/>
              </a:ext>
            </a:extLst>
          </p:cNvPr>
          <p:cNvSpPr/>
          <p:nvPr/>
        </p:nvSpPr>
        <p:spPr>
          <a:xfrm>
            <a:off x="4888516" y="5542007"/>
            <a:ext cx="1601329" cy="1267868"/>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a:solidFill>
                  <a:prstClr val="black"/>
                </a:solidFill>
              </a:rPr>
              <a:t>C. </a:t>
            </a:r>
            <a:r>
              <a:rPr lang="hr-HR" sz="1200">
                <a:solidFill>
                  <a:prstClr val="black"/>
                </a:solidFill>
              </a:rPr>
              <a:t>Razvoj </a:t>
            </a:r>
            <a:r>
              <a:rPr lang="hr-HR" sz="1200" err="1">
                <a:solidFill>
                  <a:prstClr val="black"/>
                </a:solidFill>
              </a:rPr>
              <a:t>diverzificiranih</a:t>
            </a:r>
            <a:r>
              <a:rPr lang="hr-HR" sz="1200">
                <a:solidFill>
                  <a:prstClr val="black"/>
                </a:solidFill>
              </a:rPr>
              <a:t> i integriranih domaćih tržišta poljoprivredno-prehrambenih proizvoda</a:t>
            </a:r>
            <a:endParaRPr lang="en-US" sz="1200">
              <a:solidFill>
                <a:prstClr val="black"/>
              </a:solidFill>
            </a:endParaRPr>
          </a:p>
        </p:txBody>
      </p:sp>
      <p:sp>
        <p:nvSpPr>
          <p:cNvPr id="8" name="Rectangle 19">
            <a:extLst>
              <a:ext uri="{FF2B5EF4-FFF2-40B4-BE49-F238E27FC236}">
                <a16:creationId xmlns:a16="http://schemas.microsoft.com/office/drawing/2014/main" id="{C3B6A7C7-7BCD-464A-AE54-6D81FA2CB6E2}"/>
              </a:ext>
            </a:extLst>
          </p:cNvPr>
          <p:cNvSpPr/>
          <p:nvPr/>
        </p:nvSpPr>
        <p:spPr>
          <a:xfrm>
            <a:off x="6545946" y="5542007"/>
            <a:ext cx="1681843" cy="1267867"/>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a:solidFill>
                  <a:prstClr val="black"/>
                </a:solidFill>
              </a:rPr>
              <a:t>D. </a:t>
            </a:r>
            <a:r>
              <a:rPr lang="hr-HR" sz="1200">
                <a:solidFill>
                  <a:prstClr val="black"/>
                </a:solidFill>
              </a:rPr>
              <a:t>Poticanje poduzetnika na osnivanje i razvoj poslovanja u poljoprivredi</a:t>
            </a:r>
            <a:endParaRPr lang="en-US" sz="1200">
              <a:solidFill>
                <a:prstClr val="black"/>
              </a:solidFill>
            </a:endParaRPr>
          </a:p>
        </p:txBody>
      </p:sp>
      <p:sp>
        <p:nvSpPr>
          <p:cNvPr id="9" name="Rectangle 20">
            <a:extLst>
              <a:ext uri="{FF2B5EF4-FFF2-40B4-BE49-F238E27FC236}">
                <a16:creationId xmlns:a16="http://schemas.microsoft.com/office/drawing/2014/main" id="{2E6508E0-4FC2-46A3-B8D5-80256E3966D9}"/>
              </a:ext>
            </a:extLst>
          </p:cNvPr>
          <p:cNvSpPr/>
          <p:nvPr/>
        </p:nvSpPr>
        <p:spPr>
          <a:xfrm>
            <a:off x="8339054" y="5542007"/>
            <a:ext cx="1762980" cy="1267866"/>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a:solidFill>
                  <a:prstClr val="black"/>
                </a:solidFill>
              </a:rPr>
              <a:t>E. </a:t>
            </a:r>
            <a:r>
              <a:rPr lang="hr-HR" sz="1200">
                <a:solidFill>
                  <a:prstClr val="black"/>
                </a:solidFill>
              </a:rPr>
              <a:t>Korištenje novih prilika za rast u poljoprivredno-prehrambenom sektoru </a:t>
            </a:r>
            <a:endParaRPr lang="en-US" sz="1200">
              <a:solidFill>
                <a:prstClr val="black"/>
              </a:solidFill>
            </a:endParaRPr>
          </a:p>
        </p:txBody>
      </p:sp>
      <p:sp>
        <p:nvSpPr>
          <p:cNvPr id="10" name="Rectangle 21">
            <a:extLst>
              <a:ext uri="{FF2B5EF4-FFF2-40B4-BE49-F238E27FC236}">
                <a16:creationId xmlns:a16="http://schemas.microsoft.com/office/drawing/2014/main" id="{90402943-CE80-4387-85D4-057A76FE007D}"/>
              </a:ext>
            </a:extLst>
          </p:cNvPr>
          <p:cNvSpPr/>
          <p:nvPr/>
        </p:nvSpPr>
        <p:spPr>
          <a:xfrm>
            <a:off x="10162344" y="5542007"/>
            <a:ext cx="1537612" cy="1267866"/>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a:solidFill>
                  <a:prstClr val="black"/>
                </a:solidFill>
              </a:rPr>
              <a:t>F. </a:t>
            </a:r>
            <a:r>
              <a:rPr lang="hr-HR" sz="1200">
                <a:solidFill>
                  <a:prstClr val="black"/>
                </a:solidFill>
              </a:rPr>
              <a:t>Objedinjavanje sustava poljoprivrednog znanja i inovacija</a:t>
            </a:r>
            <a:endParaRPr lang="en-US" sz="1200">
              <a:solidFill>
                <a:prstClr val="black"/>
              </a:solidFill>
            </a:endParaRPr>
          </a:p>
        </p:txBody>
      </p:sp>
      <p:sp>
        <p:nvSpPr>
          <p:cNvPr id="11" name="Callout: Up Arrow 27">
            <a:extLst>
              <a:ext uri="{FF2B5EF4-FFF2-40B4-BE49-F238E27FC236}">
                <a16:creationId xmlns:a16="http://schemas.microsoft.com/office/drawing/2014/main" id="{E5A37BF2-DE61-4914-B200-0B4384D2218B}"/>
              </a:ext>
            </a:extLst>
          </p:cNvPr>
          <p:cNvSpPr/>
          <p:nvPr/>
        </p:nvSpPr>
        <p:spPr>
          <a:xfrm>
            <a:off x="1153094" y="433427"/>
            <a:ext cx="3644389" cy="907607"/>
          </a:xfrm>
          <a:prstGeom prst="upArrowCallout">
            <a:avLst>
              <a:gd name="adj1" fmla="val 25000"/>
              <a:gd name="adj2" fmla="val 25000"/>
              <a:gd name="adj3" fmla="val 20202"/>
              <a:gd name="adj4" fmla="val 64977"/>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b="1">
                <a:solidFill>
                  <a:prstClr val="black"/>
                </a:solidFill>
              </a:rPr>
              <a:t>I. </a:t>
            </a:r>
            <a:r>
              <a:rPr lang="hr-HR" sz="1400" b="1">
                <a:solidFill>
                  <a:prstClr val="black"/>
                </a:solidFill>
              </a:rPr>
              <a:t>Povećanje produktivnosti i otpornosti poljoprivredne proizvodnje na klimatske promjene</a:t>
            </a:r>
            <a:endParaRPr lang="en-US" sz="1400" b="1">
              <a:solidFill>
                <a:prstClr val="black"/>
              </a:solidFill>
            </a:endParaRPr>
          </a:p>
        </p:txBody>
      </p:sp>
      <p:sp>
        <p:nvSpPr>
          <p:cNvPr id="12" name="Callout: Up Arrow 28">
            <a:extLst>
              <a:ext uri="{FF2B5EF4-FFF2-40B4-BE49-F238E27FC236}">
                <a16:creationId xmlns:a16="http://schemas.microsoft.com/office/drawing/2014/main" id="{AC1948AD-1595-40C4-9D08-4AB34104307C}"/>
              </a:ext>
            </a:extLst>
          </p:cNvPr>
          <p:cNvSpPr/>
          <p:nvPr/>
        </p:nvSpPr>
        <p:spPr>
          <a:xfrm>
            <a:off x="4890645" y="444037"/>
            <a:ext cx="3310405" cy="907607"/>
          </a:xfrm>
          <a:prstGeom prst="upArrowCallout">
            <a:avLst>
              <a:gd name="adj1" fmla="val 25000"/>
              <a:gd name="adj2" fmla="val 25000"/>
              <a:gd name="adj3" fmla="val 20202"/>
              <a:gd name="adj4" fmla="val 64977"/>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b="1">
                <a:solidFill>
                  <a:prstClr val="black"/>
                </a:solidFill>
              </a:rPr>
              <a:t>II. </a:t>
            </a:r>
            <a:r>
              <a:rPr lang="hr-HR" sz="1400" b="1">
                <a:solidFill>
                  <a:prstClr val="black"/>
                </a:solidFill>
              </a:rPr>
              <a:t>Jačanje konkurentnosti poljoprivredno-prehrambenog sektora</a:t>
            </a:r>
            <a:endParaRPr lang="en-US" sz="1400" b="1">
              <a:solidFill>
                <a:prstClr val="black"/>
              </a:solidFill>
            </a:endParaRPr>
          </a:p>
        </p:txBody>
      </p:sp>
      <p:sp>
        <p:nvSpPr>
          <p:cNvPr id="13" name="Callout: Up Arrow 29">
            <a:extLst>
              <a:ext uri="{FF2B5EF4-FFF2-40B4-BE49-F238E27FC236}">
                <a16:creationId xmlns:a16="http://schemas.microsoft.com/office/drawing/2014/main" id="{E3F1FCB3-7E3F-40D5-B6E9-3CC0167B28BD}"/>
              </a:ext>
            </a:extLst>
          </p:cNvPr>
          <p:cNvSpPr/>
          <p:nvPr/>
        </p:nvSpPr>
        <p:spPr>
          <a:xfrm>
            <a:off x="8312380" y="456277"/>
            <a:ext cx="3288692" cy="895367"/>
          </a:xfrm>
          <a:prstGeom prst="upArrowCallout">
            <a:avLst>
              <a:gd name="adj1" fmla="val 25000"/>
              <a:gd name="adj2" fmla="val 25000"/>
              <a:gd name="adj3" fmla="val 19003"/>
              <a:gd name="adj4" fmla="val 64977"/>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b="1">
                <a:solidFill>
                  <a:prstClr val="black"/>
                </a:solidFill>
              </a:rPr>
              <a:t>III. </a:t>
            </a:r>
            <a:r>
              <a:rPr lang="hr-HR" sz="1400" b="1">
                <a:solidFill>
                  <a:prstClr val="black"/>
                </a:solidFill>
              </a:rPr>
              <a:t>Obnova ruralnog gospodarstva i unaprjeđenje uvjeta života u ruralnim područjima</a:t>
            </a:r>
            <a:endParaRPr lang="en-US" sz="1400" b="1">
              <a:solidFill>
                <a:prstClr val="black"/>
              </a:solidFill>
            </a:endParaRPr>
          </a:p>
        </p:txBody>
      </p:sp>
      <p:sp>
        <p:nvSpPr>
          <p:cNvPr id="14" name="Rectangle 40">
            <a:extLst>
              <a:ext uri="{FF2B5EF4-FFF2-40B4-BE49-F238E27FC236}">
                <a16:creationId xmlns:a16="http://schemas.microsoft.com/office/drawing/2014/main" id="{4AC30527-9AC7-490D-9B64-A5C9F6772CDA}"/>
              </a:ext>
            </a:extLst>
          </p:cNvPr>
          <p:cNvSpPr/>
          <p:nvPr/>
        </p:nvSpPr>
        <p:spPr>
          <a:xfrm>
            <a:off x="1129165" y="5542007"/>
            <a:ext cx="1783713" cy="1267868"/>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a:solidFill>
                  <a:prstClr val="black"/>
                </a:solidFill>
              </a:rPr>
              <a:t>A. </a:t>
            </a:r>
            <a:r>
              <a:rPr lang="hr-HR" sz="1200">
                <a:solidFill>
                  <a:prstClr val="black"/>
                </a:solidFill>
              </a:rPr>
              <a:t>Usmjeravanje javnih sredstava prema produktivnijim poljoprivrednim ulaganjima</a:t>
            </a:r>
            <a:endParaRPr lang="en-US" sz="1200">
              <a:solidFill>
                <a:prstClr val="black"/>
              </a:solidFill>
            </a:endParaRPr>
          </a:p>
        </p:txBody>
      </p:sp>
      <p:sp>
        <p:nvSpPr>
          <p:cNvPr id="15" name="Rectangle 47">
            <a:extLst>
              <a:ext uri="{FF2B5EF4-FFF2-40B4-BE49-F238E27FC236}">
                <a16:creationId xmlns:a16="http://schemas.microsoft.com/office/drawing/2014/main" id="{6169A625-978C-4B7C-9E41-397F02FEADA8}"/>
              </a:ext>
            </a:extLst>
          </p:cNvPr>
          <p:cNvSpPr/>
          <p:nvPr/>
        </p:nvSpPr>
        <p:spPr>
          <a:xfrm>
            <a:off x="1138336" y="2430067"/>
            <a:ext cx="1783713" cy="306278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sz="1200" b="1">
                <a:solidFill>
                  <a:prstClr val="white"/>
                </a:solidFill>
              </a:rPr>
              <a:t>Povećanje broja svinja u tovu iz domaćeg uzgoja za </a:t>
            </a:r>
            <a:r>
              <a:rPr lang="en-US" sz="1200" b="1">
                <a:solidFill>
                  <a:prstClr val="white"/>
                </a:solidFill>
              </a:rPr>
              <a:t>35%</a:t>
            </a:r>
          </a:p>
          <a:p>
            <a:pPr algn="ctr" defTabSz="457200"/>
            <a:endParaRPr lang="en-US" sz="1200" b="1">
              <a:solidFill>
                <a:prstClr val="white"/>
              </a:solidFill>
            </a:endParaRPr>
          </a:p>
          <a:p>
            <a:pPr algn="ctr" defTabSz="457200"/>
            <a:r>
              <a:rPr lang="hr-HR" sz="1200" b="1">
                <a:solidFill>
                  <a:prstClr val="white"/>
                </a:solidFill>
              </a:rPr>
              <a:t>Govedarstvo povećanje za</a:t>
            </a:r>
            <a:r>
              <a:rPr lang="en-US" sz="1200" b="1">
                <a:solidFill>
                  <a:prstClr val="white"/>
                </a:solidFill>
              </a:rPr>
              <a:t> 20%</a:t>
            </a:r>
          </a:p>
          <a:p>
            <a:pPr algn="ctr" defTabSz="457200"/>
            <a:endParaRPr lang="en-US" sz="1200" b="1">
              <a:solidFill>
                <a:prstClr val="white"/>
              </a:solidFill>
            </a:endParaRPr>
          </a:p>
          <a:p>
            <a:pPr algn="ctr" defTabSz="457200"/>
            <a:r>
              <a:rPr lang="hr-HR" sz="1200" b="1">
                <a:solidFill>
                  <a:prstClr val="white"/>
                </a:solidFill>
              </a:rPr>
              <a:t>Moderne površine pod trajnim nasadima proširene za </a:t>
            </a:r>
            <a:r>
              <a:rPr lang="en-US" sz="1200" b="1">
                <a:solidFill>
                  <a:prstClr val="white"/>
                </a:solidFill>
              </a:rPr>
              <a:t>5,000 ha  </a:t>
            </a:r>
          </a:p>
          <a:p>
            <a:pPr algn="ctr" defTabSz="457200"/>
            <a:endParaRPr lang="en-US" sz="1200" b="1">
              <a:solidFill>
                <a:prstClr val="white"/>
              </a:solidFill>
            </a:endParaRPr>
          </a:p>
          <a:p>
            <a:pPr algn="ctr" defTabSz="457200"/>
            <a:r>
              <a:rPr lang="hr-HR" sz="1200" b="1">
                <a:solidFill>
                  <a:prstClr val="white"/>
                </a:solidFill>
              </a:rPr>
              <a:t>Moderni staklenici površine proširene za </a:t>
            </a:r>
            <a:r>
              <a:rPr lang="en-US" sz="1200" b="1">
                <a:solidFill>
                  <a:prstClr val="white"/>
                </a:solidFill>
              </a:rPr>
              <a:t>500 ha</a:t>
            </a:r>
          </a:p>
          <a:p>
            <a:pPr algn="ctr" defTabSz="457200"/>
            <a:endParaRPr lang="en-US" sz="1100">
              <a:solidFill>
                <a:prstClr val="white"/>
              </a:solidFill>
            </a:endParaRPr>
          </a:p>
        </p:txBody>
      </p:sp>
      <p:sp>
        <p:nvSpPr>
          <p:cNvPr id="16" name="Rectangle 48">
            <a:extLst>
              <a:ext uri="{FF2B5EF4-FFF2-40B4-BE49-F238E27FC236}">
                <a16:creationId xmlns:a16="http://schemas.microsoft.com/office/drawing/2014/main" id="{09C1D450-BF2B-4BE7-8B59-0A3C3F0C7DFE}"/>
              </a:ext>
            </a:extLst>
          </p:cNvPr>
          <p:cNvSpPr/>
          <p:nvPr/>
        </p:nvSpPr>
        <p:spPr>
          <a:xfrm>
            <a:off x="2997470" y="2430068"/>
            <a:ext cx="1834946" cy="306278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hr-HR" sz="1200" b="1">
              <a:solidFill>
                <a:prstClr val="white"/>
              </a:solidFill>
            </a:endParaRPr>
          </a:p>
          <a:p>
            <a:pPr algn="ctr" defTabSz="457200"/>
            <a:r>
              <a:rPr lang="hr-HR" sz="1200" b="1">
                <a:solidFill>
                  <a:prstClr val="white"/>
                </a:solidFill>
              </a:rPr>
              <a:t>Smanjenje uporabe pesticida za </a:t>
            </a:r>
            <a:r>
              <a:rPr lang="en-US" sz="1200" b="1">
                <a:solidFill>
                  <a:prstClr val="white"/>
                </a:solidFill>
              </a:rPr>
              <a:t>25%</a:t>
            </a:r>
          </a:p>
          <a:p>
            <a:pPr algn="ctr" defTabSz="457200"/>
            <a:endParaRPr lang="en-US" sz="1200" b="1">
              <a:solidFill>
                <a:prstClr val="white"/>
              </a:solidFill>
            </a:endParaRPr>
          </a:p>
          <a:p>
            <a:pPr algn="ctr" defTabSz="457200"/>
            <a:endParaRPr lang="en-US" sz="1200" b="1">
              <a:solidFill>
                <a:prstClr val="white"/>
              </a:solidFill>
            </a:endParaRPr>
          </a:p>
          <a:p>
            <a:pPr algn="ctr" defTabSz="457200"/>
            <a:r>
              <a:rPr lang="hr-HR" sz="1200" b="1">
                <a:solidFill>
                  <a:prstClr val="white"/>
                </a:solidFill>
              </a:rPr>
              <a:t>Povećanje udjela proizvodnje energije iz obnovljivih izvora u resoru poljoprivrede za </a:t>
            </a:r>
            <a:r>
              <a:rPr lang="en-US" sz="1200" b="1">
                <a:solidFill>
                  <a:prstClr val="white"/>
                </a:solidFill>
              </a:rPr>
              <a:t> </a:t>
            </a:r>
            <a:r>
              <a:rPr lang="hr-HR" sz="1200" b="1">
                <a:solidFill>
                  <a:prstClr val="white"/>
                </a:solidFill>
              </a:rPr>
              <a:t>15%</a:t>
            </a:r>
          </a:p>
          <a:p>
            <a:pPr algn="ctr" defTabSz="457200"/>
            <a:endParaRPr lang="hr-HR" sz="1200" b="1">
              <a:solidFill>
                <a:prstClr val="white"/>
              </a:solidFill>
            </a:endParaRPr>
          </a:p>
          <a:p>
            <a:pPr algn="ctr" defTabSz="457200"/>
            <a:r>
              <a:rPr lang="hr-HR" sz="1200" b="1">
                <a:solidFill>
                  <a:prstClr val="white"/>
                </a:solidFill>
              </a:rPr>
              <a:t>Navodnjavanje dodatnih </a:t>
            </a:r>
            <a:r>
              <a:rPr lang="en-US" sz="1200" b="1">
                <a:solidFill>
                  <a:prstClr val="white"/>
                </a:solidFill>
              </a:rPr>
              <a:t>25,000 ha </a:t>
            </a:r>
            <a:r>
              <a:rPr lang="hr-HR" sz="1200" b="1">
                <a:solidFill>
                  <a:prstClr val="white"/>
                </a:solidFill>
              </a:rPr>
              <a:t>poljoprivredne zemlje</a:t>
            </a:r>
            <a:endParaRPr lang="en-US" sz="1200" b="1">
              <a:solidFill>
                <a:prstClr val="white"/>
              </a:solidFill>
            </a:endParaRPr>
          </a:p>
          <a:p>
            <a:pPr algn="ctr" defTabSz="457200"/>
            <a:endParaRPr lang="en-US" sz="1200" b="1">
              <a:solidFill>
                <a:prstClr val="white"/>
              </a:solidFill>
            </a:endParaRPr>
          </a:p>
          <a:p>
            <a:pPr algn="ctr" defTabSz="457200"/>
            <a:endParaRPr lang="en-US" sz="1200">
              <a:solidFill>
                <a:prstClr val="white"/>
              </a:solidFill>
            </a:endParaRPr>
          </a:p>
        </p:txBody>
      </p:sp>
      <p:sp>
        <p:nvSpPr>
          <p:cNvPr id="17" name="Rectangle 52">
            <a:extLst>
              <a:ext uri="{FF2B5EF4-FFF2-40B4-BE49-F238E27FC236}">
                <a16:creationId xmlns:a16="http://schemas.microsoft.com/office/drawing/2014/main" id="{284EB4A2-BE76-4FB9-A8F2-BB21D507A9EE}"/>
              </a:ext>
            </a:extLst>
          </p:cNvPr>
          <p:cNvSpPr/>
          <p:nvPr/>
        </p:nvSpPr>
        <p:spPr>
          <a:xfrm>
            <a:off x="6545946" y="2430067"/>
            <a:ext cx="1681843" cy="306278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sz="1200" b="1">
                <a:solidFill>
                  <a:prstClr val="white"/>
                </a:solidFill>
              </a:rPr>
              <a:t>Udvostručenje broja projekata za stvaranje i razvoj malih gospodarstava</a:t>
            </a:r>
            <a:endParaRPr lang="en-US" sz="1200" b="1">
              <a:solidFill>
                <a:prstClr val="white"/>
              </a:solidFill>
            </a:endParaRPr>
          </a:p>
        </p:txBody>
      </p:sp>
      <p:sp>
        <p:nvSpPr>
          <p:cNvPr id="18" name="TextBox 23">
            <a:extLst>
              <a:ext uri="{FF2B5EF4-FFF2-40B4-BE49-F238E27FC236}">
                <a16:creationId xmlns:a16="http://schemas.microsoft.com/office/drawing/2014/main" id="{21B736DD-DEA3-40F2-9B0F-9B3F7D99299D}"/>
              </a:ext>
            </a:extLst>
          </p:cNvPr>
          <p:cNvSpPr txBox="1"/>
          <p:nvPr/>
        </p:nvSpPr>
        <p:spPr>
          <a:xfrm>
            <a:off x="6518037" y="2450885"/>
            <a:ext cx="1562100" cy="830997"/>
          </a:xfrm>
          <a:prstGeom prst="rect">
            <a:avLst/>
          </a:prstGeom>
          <a:noFill/>
        </p:spPr>
        <p:txBody>
          <a:bodyPr wrap="square" rtlCol="0">
            <a:spAutoFit/>
          </a:bodyPr>
          <a:lstStyle/>
          <a:p>
            <a:pPr algn="ctr" defTabSz="457200"/>
            <a:endParaRPr lang="hr-HR" sz="1200" b="1">
              <a:solidFill>
                <a:prstClr val="white"/>
              </a:solidFill>
            </a:endParaRPr>
          </a:p>
          <a:p>
            <a:pPr algn="ctr" defTabSz="457200"/>
            <a:r>
              <a:rPr lang="hr-HR" sz="1200" b="1">
                <a:solidFill>
                  <a:prstClr val="white"/>
                </a:solidFill>
              </a:rPr>
              <a:t>Utrostručenje broja projekata mladih poljoprivrednika</a:t>
            </a:r>
            <a:endParaRPr lang="en-US" sz="1200" b="1">
              <a:solidFill>
                <a:prstClr val="white"/>
              </a:solidFill>
            </a:endParaRPr>
          </a:p>
        </p:txBody>
      </p:sp>
      <p:sp>
        <p:nvSpPr>
          <p:cNvPr id="19" name="Rectangle 53">
            <a:extLst>
              <a:ext uri="{FF2B5EF4-FFF2-40B4-BE49-F238E27FC236}">
                <a16:creationId xmlns:a16="http://schemas.microsoft.com/office/drawing/2014/main" id="{98FAD92B-F947-44EF-8DBE-86F5A48BFCE2}"/>
              </a:ext>
            </a:extLst>
          </p:cNvPr>
          <p:cNvSpPr/>
          <p:nvPr/>
        </p:nvSpPr>
        <p:spPr>
          <a:xfrm>
            <a:off x="4879509" y="2430068"/>
            <a:ext cx="1619344" cy="305623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hr-HR" sz="1200" b="1">
              <a:solidFill>
                <a:prstClr val="white"/>
              </a:solidFill>
            </a:endParaRPr>
          </a:p>
          <a:p>
            <a:pPr algn="ctr" defTabSz="457200"/>
            <a:r>
              <a:rPr lang="hr-HR" sz="1200" b="1">
                <a:solidFill>
                  <a:prstClr val="white"/>
                </a:solidFill>
              </a:rPr>
              <a:t>20</a:t>
            </a:r>
            <a:r>
              <a:rPr lang="en-US" sz="1200" b="1">
                <a:solidFill>
                  <a:prstClr val="white"/>
                </a:solidFill>
              </a:rPr>
              <a:t> </a:t>
            </a:r>
            <a:r>
              <a:rPr lang="hr-HR" sz="1200" b="1">
                <a:solidFill>
                  <a:prstClr val="white"/>
                </a:solidFill>
              </a:rPr>
              <a:t> regionalnih skladišno-distribucijskih centara s pratećima uslugama za svježe proizvode</a:t>
            </a:r>
            <a:endParaRPr lang="en-US" sz="1200" b="1">
              <a:solidFill>
                <a:prstClr val="white"/>
              </a:solidFill>
            </a:endParaRPr>
          </a:p>
          <a:p>
            <a:pPr algn="ctr" defTabSz="457200"/>
            <a:endParaRPr lang="en-US" sz="1200" b="1">
              <a:solidFill>
                <a:prstClr val="white"/>
              </a:solidFill>
            </a:endParaRPr>
          </a:p>
          <a:p>
            <a:pPr algn="ctr" defTabSz="457200"/>
            <a:r>
              <a:rPr lang="hr-HR" sz="1200" b="1">
                <a:solidFill>
                  <a:prstClr val="white"/>
                </a:solidFill>
              </a:rPr>
              <a:t>Povećanje udjela proizvođača koji sudjeluju u kratkim lancima opskrbe za 30</a:t>
            </a:r>
            <a:r>
              <a:rPr lang="en-US" sz="1200" b="1">
                <a:solidFill>
                  <a:prstClr val="white"/>
                </a:solidFill>
              </a:rPr>
              <a:t>%</a:t>
            </a:r>
          </a:p>
          <a:p>
            <a:pPr algn="ctr" defTabSz="457200"/>
            <a:endParaRPr lang="en-US" sz="1200">
              <a:solidFill>
                <a:srgbClr val="FFFF00"/>
              </a:solidFill>
            </a:endParaRPr>
          </a:p>
          <a:p>
            <a:pPr algn="ctr" defTabSz="457200"/>
            <a:endParaRPr lang="en-US" sz="1200">
              <a:solidFill>
                <a:prstClr val="white"/>
              </a:solidFill>
            </a:endParaRPr>
          </a:p>
        </p:txBody>
      </p:sp>
      <p:sp>
        <p:nvSpPr>
          <p:cNvPr id="20" name="Rectangle 57">
            <a:extLst>
              <a:ext uri="{FF2B5EF4-FFF2-40B4-BE49-F238E27FC236}">
                <a16:creationId xmlns:a16="http://schemas.microsoft.com/office/drawing/2014/main" id="{E0555E2F-10DD-45E4-BF85-2031E02E9AA4}"/>
              </a:ext>
            </a:extLst>
          </p:cNvPr>
          <p:cNvSpPr/>
          <p:nvPr/>
        </p:nvSpPr>
        <p:spPr>
          <a:xfrm>
            <a:off x="8312380" y="2430066"/>
            <a:ext cx="1816329" cy="306278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US" sz="1200" b="1">
              <a:solidFill>
                <a:prstClr val="white"/>
              </a:solidFill>
            </a:endParaRPr>
          </a:p>
          <a:p>
            <a:pPr algn="ctr" defTabSz="457200"/>
            <a:r>
              <a:rPr lang="hr-HR" sz="1200" b="1">
                <a:solidFill>
                  <a:prstClr val="white"/>
                </a:solidFill>
              </a:rPr>
              <a:t>Udio populacije u ruralnim područjima koja ima pristup novoj infrastrukturi i temeljnim uslugama</a:t>
            </a:r>
            <a:r>
              <a:rPr lang="en-US" sz="1200" b="1">
                <a:solidFill>
                  <a:prstClr val="white"/>
                </a:solidFill>
              </a:rPr>
              <a:t> </a:t>
            </a:r>
            <a:r>
              <a:rPr lang="hr-HR" sz="1200" b="1">
                <a:solidFill>
                  <a:prstClr val="white"/>
                </a:solidFill>
              </a:rPr>
              <a:t>povećan za 40%</a:t>
            </a:r>
            <a:endParaRPr lang="en-US" sz="1200" b="1">
              <a:solidFill>
                <a:prstClr val="white"/>
              </a:solidFill>
            </a:endParaRPr>
          </a:p>
          <a:p>
            <a:pPr algn="ctr" defTabSz="457200"/>
            <a:endParaRPr lang="en-US" sz="1200" b="1">
              <a:solidFill>
                <a:prstClr val="white"/>
              </a:solidFill>
            </a:endParaRPr>
          </a:p>
          <a:p>
            <a:pPr algn="ctr" defTabSz="457200"/>
            <a:r>
              <a:rPr lang="hr-HR" sz="1200" b="1">
                <a:solidFill>
                  <a:prstClr val="white"/>
                </a:solidFill>
              </a:rPr>
              <a:t>Povećanje udjela broja ljudi zaposlenih u </a:t>
            </a:r>
            <a:r>
              <a:rPr lang="hr-HR" sz="1200" b="1" err="1">
                <a:solidFill>
                  <a:prstClr val="white"/>
                </a:solidFill>
              </a:rPr>
              <a:t>biogospodarstvu</a:t>
            </a:r>
            <a:r>
              <a:rPr lang="hr-HR" sz="1200" b="1">
                <a:solidFill>
                  <a:prstClr val="white"/>
                </a:solidFill>
              </a:rPr>
              <a:t> i industriji hrane na 8%</a:t>
            </a:r>
            <a:endParaRPr lang="en-US" sz="1200" b="1">
              <a:solidFill>
                <a:prstClr val="white"/>
              </a:solidFill>
            </a:endParaRPr>
          </a:p>
        </p:txBody>
      </p:sp>
      <p:sp>
        <p:nvSpPr>
          <p:cNvPr id="21" name="Rectangle 58">
            <a:extLst>
              <a:ext uri="{FF2B5EF4-FFF2-40B4-BE49-F238E27FC236}">
                <a16:creationId xmlns:a16="http://schemas.microsoft.com/office/drawing/2014/main" id="{ECAFA6D6-1ACB-406A-8881-E50EA12406C2}"/>
              </a:ext>
            </a:extLst>
          </p:cNvPr>
          <p:cNvSpPr/>
          <p:nvPr/>
        </p:nvSpPr>
        <p:spPr>
          <a:xfrm>
            <a:off x="10162345" y="2430067"/>
            <a:ext cx="1537612" cy="306278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sz="1200" b="1">
                <a:solidFill>
                  <a:prstClr val="white"/>
                </a:solidFill>
              </a:rPr>
              <a:t>Udio ZPP financiranja za razmjenu znanja i inovacija 2,5%</a:t>
            </a:r>
            <a:endParaRPr lang="en-US" sz="1200" b="1">
              <a:solidFill>
                <a:prstClr val="white"/>
              </a:solidFill>
            </a:endParaRPr>
          </a:p>
        </p:txBody>
      </p:sp>
      <p:sp>
        <p:nvSpPr>
          <p:cNvPr id="22" name="Rectangle 59">
            <a:extLst>
              <a:ext uri="{FF2B5EF4-FFF2-40B4-BE49-F238E27FC236}">
                <a16:creationId xmlns:a16="http://schemas.microsoft.com/office/drawing/2014/main" id="{A5077F05-3E2A-4F0C-B923-EC286F588983}"/>
              </a:ext>
            </a:extLst>
          </p:cNvPr>
          <p:cNvSpPr/>
          <p:nvPr/>
        </p:nvSpPr>
        <p:spPr>
          <a:xfrm>
            <a:off x="1138336" y="1498771"/>
            <a:ext cx="3694080" cy="882145"/>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sz="1400" b="1">
                <a:solidFill>
                  <a:prstClr val="white"/>
                </a:solidFill>
              </a:rPr>
              <a:t>Povećanje produktivnosti rada za </a:t>
            </a:r>
            <a:r>
              <a:rPr lang="en-US" sz="1400" b="1">
                <a:solidFill>
                  <a:prstClr val="white"/>
                </a:solidFill>
              </a:rPr>
              <a:t> </a:t>
            </a:r>
            <a:endParaRPr lang="hr-HR" sz="1400" b="1">
              <a:solidFill>
                <a:prstClr val="white"/>
              </a:solidFill>
            </a:endParaRPr>
          </a:p>
          <a:p>
            <a:pPr algn="ctr" defTabSz="457200"/>
            <a:r>
              <a:rPr lang="hr-HR" sz="1400" b="1" cap="all">
                <a:solidFill>
                  <a:prstClr val="white"/>
                </a:solidFill>
              </a:rPr>
              <a:t>60 </a:t>
            </a:r>
            <a:r>
              <a:rPr lang="en-US" sz="1400" b="1" cap="all">
                <a:solidFill>
                  <a:prstClr val="white"/>
                </a:solidFill>
              </a:rPr>
              <a:t>%</a:t>
            </a:r>
            <a:endParaRPr lang="en-US" sz="1400" cap="all">
              <a:solidFill>
                <a:prstClr val="white"/>
              </a:solidFill>
            </a:endParaRPr>
          </a:p>
        </p:txBody>
      </p:sp>
      <p:sp>
        <p:nvSpPr>
          <p:cNvPr id="23" name="Rectangle 61">
            <a:extLst>
              <a:ext uri="{FF2B5EF4-FFF2-40B4-BE49-F238E27FC236}">
                <a16:creationId xmlns:a16="http://schemas.microsoft.com/office/drawing/2014/main" id="{3026DE95-6AE4-4EA8-A11C-27605DF34AAB}"/>
              </a:ext>
            </a:extLst>
          </p:cNvPr>
          <p:cNvSpPr/>
          <p:nvPr/>
        </p:nvSpPr>
        <p:spPr>
          <a:xfrm>
            <a:off x="4878057" y="1503057"/>
            <a:ext cx="3357757" cy="866817"/>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sz="1200" b="1">
                <a:solidFill>
                  <a:prstClr val="white"/>
                </a:solidFill>
              </a:rPr>
              <a:t>Udio prehrambene industrije u</a:t>
            </a:r>
            <a:r>
              <a:rPr lang="hr-HR" sz="1200" b="1" cap="all">
                <a:solidFill>
                  <a:prstClr val="white"/>
                </a:solidFill>
              </a:rPr>
              <a:t>  BDP-</a:t>
            </a:r>
            <a:r>
              <a:rPr lang="hr-HR" sz="1200" b="1">
                <a:solidFill>
                  <a:prstClr val="white"/>
                </a:solidFill>
              </a:rPr>
              <a:t>u</a:t>
            </a:r>
            <a:r>
              <a:rPr lang="hr-HR" sz="1200" b="1" cap="all">
                <a:solidFill>
                  <a:prstClr val="white"/>
                </a:solidFill>
              </a:rPr>
              <a:t> </a:t>
            </a:r>
            <a:r>
              <a:rPr lang="hr-HR" sz="1200" b="1">
                <a:solidFill>
                  <a:prstClr val="white"/>
                </a:solidFill>
              </a:rPr>
              <a:t>za</a:t>
            </a:r>
            <a:r>
              <a:rPr lang="hr-HR" sz="1200" b="1" cap="all">
                <a:solidFill>
                  <a:prstClr val="white"/>
                </a:solidFill>
              </a:rPr>
              <a:t> 20</a:t>
            </a:r>
            <a:r>
              <a:rPr lang="en-US" sz="1200" b="1" cap="all">
                <a:solidFill>
                  <a:prstClr val="white"/>
                </a:solidFill>
              </a:rPr>
              <a:t>%</a:t>
            </a:r>
            <a:endParaRPr lang="hr-HR" sz="1200" b="1" cap="all">
              <a:solidFill>
                <a:prstClr val="white"/>
              </a:solidFill>
            </a:endParaRPr>
          </a:p>
          <a:p>
            <a:pPr algn="ctr" defTabSz="457200"/>
            <a:r>
              <a:rPr lang="en-US" sz="1200" b="1" cap="all">
                <a:solidFill>
                  <a:prstClr val="white"/>
                </a:solidFill>
              </a:rPr>
              <a:t> </a:t>
            </a:r>
            <a:endParaRPr lang="hr-HR" sz="1200" b="1" cap="all">
              <a:solidFill>
                <a:prstClr val="white"/>
              </a:solidFill>
            </a:endParaRPr>
          </a:p>
          <a:p>
            <a:pPr algn="ctr" defTabSz="457200"/>
            <a:r>
              <a:rPr lang="hr-HR" sz="1200" b="1">
                <a:solidFill>
                  <a:prstClr val="white"/>
                </a:solidFill>
              </a:rPr>
              <a:t>Udio broja mladih poljoprivrednika nositelja ili odgovorne osobe gospodarstva </a:t>
            </a:r>
            <a:r>
              <a:rPr lang="en-US" sz="1200" b="1">
                <a:solidFill>
                  <a:prstClr val="white"/>
                </a:solidFill>
              </a:rPr>
              <a:t> </a:t>
            </a:r>
            <a:r>
              <a:rPr lang="hr-HR" sz="1200" b="1" cap="all">
                <a:solidFill>
                  <a:prstClr val="white"/>
                </a:solidFill>
              </a:rPr>
              <a:t>30</a:t>
            </a:r>
            <a:r>
              <a:rPr lang="en-US" sz="1200" b="1" cap="all">
                <a:solidFill>
                  <a:prstClr val="white"/>
                </a:solidFill>
              </a:rPr>
              <a:t>%</a:t>
            </a:r>
            <a:endParaRPr lang="en-US" sz="1200" cap="all">
              <a:solidFill>
                <a:prstClr val="white"/>
              </a:solidFill>
            </a:endParaRPr>
          </a:p>
        </p:txBody>
      </p:sp>
      <p:sp>
        <p:nvSpPr>
          <p:cNvPr id="24" name="Rectangle 62">
            <a:extLst>
              <a:ext uri="{FF2B5EF4-FFF2-40B4-BE49-F238E27FC236}">
                <a16:creationId xmlns:a16="http://schemas.microsoft.com/office/drawing/2014/main" id="{21352968-8C89-4FDF-96E4-D07FF1EC1CF8}"/>
              </a:ext>
            </a:extLst>
          </p:cNvPr>
          <p:cNvSpPr/>
          <p:nvPr/>
        </p:nvSpPr>
        <p:spPr>
          <a:xfrm>
            <a:off x="8342198" y="1498770"/>
            <a:ext cx="3357757" cy="882145"/>
          </a:xfrm>
          <a:prstGeom prst="rect">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hr-HR" sz="1400" b="1">
                <a:solidFill>
                  <a:prstClr val="white"/>
                </a:solidFill>
              </a:rPr>
              <a:t>Udvostručenje prosječnog dohotka poljoprivrednika i smanjivanje stope siromaštva u ruralnim područjima za </a:t>
            </a:r>
            <a:r>
              <a:rPr lang="en-US" sz="1400" b="1" cap="all">
                <a:solidFill>
                  <a:prstClr val="white"/>
                </a:solidFill>
              </a:rPr>
              <a:t>25%</a:t>
            </a:r>
            <a:endParaRPr lang="en-US" sz="1400" cap="all">
              <a:solidFill>
                <a:prstClr val="white"/>
              </a:solidFill>
            </a:endParaRPr>
          </a:p>
        </p:txBody>
      </p:sp>
      <p:sp>
        <p:nvSpPr>
          <p:cNvPr id="25" name="Arrow: Left-Right 63">
            <a:extLst>
              <a:ext uri="{FF2B5EF4-FFF2-40B4-BE49-F238E27FC236}">
                <a16:creationId xmlns:a16="http://schemas.microsoft.com/office/drawing/2014/main" id="{BE9F272B-FF93-421E-9068-CE99DF802BCB}"/>
              </a:ext>
            </a:extLst>
          </p:cNvPr>
          <p:cNvSpPr/>
          <p:nvPr/>
        </p:nvSpPr>
        <p:spPr>
          <a:xfrm>
            <a:off x="4662080" y="944035"/>
            <a:ext cx="369980" cy="221381"/>
          </a:xfrm>
          <a:prstGeom prst="leftRightArrow">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Arrow: Left-Right 64">
            <a:extLst>
              <a:ext uri="{FF2B5EF4-FFF2-40B4-BE49-F238E27FC236}">
                <a16:creationId xmlns:a16="http://schemas.microsoft.com/office/drawing/2014/main" id="{35A565A0-5B09-406E-AA66-927143487981}"/>
              </a:ext>
            </a:extLst>
          </p:cNvPr>
          <p:cNvSpPr/>
          <p:nvPr/>
        </p:nvSpPr>
        <p:spPr>
          <a:xfrm>
            <a:off x="8080137" y="944034"/>
            <a:ext cx="369980" cy="221381"/>
          </a:xfrm>
          <a:prstGeom prst="leftRightArrow">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 name="Arrow: Left-Right 66">
            <a:extLst>
              <a:ext uri="{FF2B5EF4-FFF2-40B4-BE49-F238E27FC236}">
                <a16:creationId xmlns:a16="http://schemas.microsoft.com/office/drawing/2014/main" id="{8BD9EC14-21C0-45CD-8E48-5503114B0D08}"/>
              </a:ext>
            </a:extLst>
          </p:cNvPr>
          <p:cNvSpPr/>
          <p:nvPr/>
        </p:nvSpPr>
        <p:spPr>
          <a:xfrm>
            <a:off x="4659158" y="1799511"/>
            <a:ext cx="369980" cy="221381"/>
          </a:xfrm>
          <a:prstGeom prst="leftRightArrow">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Arrow: Left-Right 69">
            <a:extLst>
              <a:ext uri="{FF2B5EF4-FFF2-40B4-BE49-F238E27FC236}">
                <a16:creationId xmlns:a16="http://schemas.microsoft.com/office/drawing/2014/main" id="{653357E6-155A-4220-9E38-6AB78615A9A5}"/>
              </a:ext>
            </a:extLst>
          </p:cNvPr>
          <p:cNvSpPr/>
          <p:nvPr/>
        </p:nvSpPr>
        <p:spPr>
          <a:xfrm>
            <a:off x="8080137" y="1796761"/>
            <a:ext cx="369980" cy="221381"/>
          </a:xfrm>
          <a:prstGeom prst="leftRightArrow">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Arrow: Up 72">
            <a:extLst>
              <a:ext uri="{FF2B5EF4-FFF2-40B4-BE49-F238E27FC236}">
                <a16:creationId xmlns:a16="http://schemas.microsoft.com/office/drawing/2014/main" id="{333A6534-DF84-419F-A92F-CC26031329ED}"/>
              </a:ext>
            </a:extLst>
          </p:cNvPr>
          <p:cNvSpPr/>
          <p:nvPr/>
        </p:nvSpPr>
        <p:spPr>
          <a:xfrm>
            <a:off x="11027" y="275483"/>
            <a:ext cx="933651" cy="6405220"/>
          </a:xfrm>
          <a:prstGeom prst="upArrow">
            <a:avLst/>
          </a:prstGeom>
          <a:solidFill>
            <a:srgbClr val="114B87"/>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defTabSz="457200"/>
            <a:r>
              <a:rPr lang="hr-HR" b="1">
                <a:solidFill>
                  <a:prstClr val="white"/>
                </a:solidFill>
              </a:rPr>
              <a:t>STRATEGIJA</a:t>
            </a:r>
            <a:endParaRPr lang="en-US" b="1">
              <a:solidFill>
                <a:prstClr val="white"/>
              </a:solidFill>
            </a:endParaRPr>
          </a:p>
        </p:txBody>
      </p:sp>
    </p:spTree>
    <p:extLst>
      <p:ext uri="{BB962C8B-B14F-4D97-AF65-F5344CB8AC3E}">
        <p14:creationId xmlns:p14="http://schemas.microsoft.com/office/powerpoint/2010/main" val="399212146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a:t>Provedba strategije</a:t>
            </a:r>
          </a:p>
        </p:txBody>
      </p:sp>
      <p:sp>
        <p:nvSpPr>
          <p:cNvPr id="6" name="Rezervirano mjesto sadržaja 2">
            <a:extLst>
              <a:ext uri="{FF2B5EF4-FFF2-40B4-BE49-F238E27FC236}">
                <a16:creationId xmlns:a16="http://schemas.microsoft.com/office/drawing/2014/main" id="{D289C7BB-E07B-4628-A427-470BB05717E5}"/>
              </a:ext>
            </a:extLst>
          </p:cNvPr>
          <p:cNvSpPr txBox="1">
            <a:spLocks/>
          </p:cNvSpPr>
          <p:nvPr/>
        </p:nvSpPr>
        <p:spPr>
          <a:xfrm>
            <a:off x="530629" y="1662266"/>
            <a:ext cx="10206318" cy="3865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285750" algn="just">
              <a:lnSpc>
                <a:spcPct val="120000"/>
              </a:lnSpc>
              <a:spcBef>
                <a:spcPts val="1800"/>
              </a:spcBef>
              <a:buFont typeface="Wingdings" panose="05000000000000000000" pitchFamily="2" charset="2"/>
              <a:buChar char="§"/>
              <a:defRPr/>
            </a:pPr>
            <a:r>
              <a:rPr lang="hr-HR" sz="1800" b="1">
                <a:solidFill>
                  <a:schemeClr val="accent1">
                    <a:lumMod val="75000"/>
                  </a:schemeClr>
                </a:solidFill>
                <a:latin typeface="Arial" panose="020B0604020202020204" pitchFamily="34" charset="0"/>
                <a:cs typeface="Arial" panose="020B0604020202020204" pitchFamily="34" charset="0"/>
              </a:rPr>
              <a:t>Program ruralnog razvoja 2021.-2022. u prijelaznom razdoblju, izravna plaćanja i sektorske mjere</a:t>
            </a:r>
          </a:p>
          <a:p>
            <a:pPr lvl="1">
              <a:lnSpc>
                <a:spcPct val="120000"/>
              </a:lnSpc>
            </a:pPr>
            <a:r>
              <a:rPr kumimoji="0" lang="hr-HR" sz="1600" i="0" u="none" strike="noStrike" kern="1200" cap="none" spc="0" normalizeH="0" baseline="0" noProof="0">
                <a:ln>
                  <a:noFill/>
                </a:ln>
                <a:effectLst/>
                <a:uLnTx/>
                <a:uFillTx/>
                <a:latin typeface="Arial" panose="020B0604020202020204" pitchFamily="34" charset="0"/>
                <a:cs typeface="Arial" panose="020B0604020202020204" pitchFamily="34" charset="0"/>
              </a:rPr>
              <a:t>EU-a </a:t>
            </a:r>
            <a:r>
              <a:rPr lang="hr-HR" sz="1600">
                <a:latin typeface="Arial" panose="020B0604020202020204" pitchFamily="34" charset="0"/>
                <a:cs typeface="Arial" panose="020B0604020202020204" pitchFamily="34" charset="0"/>
              </a:rPr>
              <a:t>Pravila za korištenje potpore u okviru ZPP-a </a:t>
            </a:r>
            <a:r>
              <a:rPr lang="pl-PL" sz="1600">
                <a:latin typeface="Arial" panose="020B0604020202020204" pitchFamily="34" charset="0"/>
                <a:cs typeface="Arial" panose="020B0604020202020204" pitchFamily="34" charset="0"/>
              </a:rPr>
              <a:t>u razdoblju 2014.-2020. produžuju se za dvije godine (2021. – 2022.); n</a:t>
            </a:r>
            <a:r>
              <a:rPr lang="hr-HR" sz="1600">
                <a:latin typeface="Arial" panose="020B0604020202020204" pitchFamily="34" charset="0"/>
                <a:cs typeface="Arial" panose="020B0604020202020204" pitchFamily="34" charset="0"/>
              </a:rPr>
              <a:t>ova sredstva po starim pravilima</a:t>
            </a:r>
            <a:endParaRPr kumimoji="0" lang="hr-HR" sz="1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514350" marR="0" lvl="0" indent="-285750" algn="just" defTabSz="914400" rtl="0" eaLnBrk="1" fontAlgn="auto" latinLnBrk="0" hangingPunct="1">
              <a:lnSpc>
                <a:spcPct val="120000"/>
              </a:lnSpc>
              <a:spcBef>
                <a:spcPts val="1800"/>
              </a:spcBef>
              <a:spcAft>
                <a:spcPts val="0"/>
              </a:spcAft>
              <a:buClrTx/>
              <a:buSzTx/>
              <a:buFont typeface="Wingdings" panose="05000000000000000000" pitchFamily="2" charset="2"/>
              <a:buChar char="§"/>
              <a:tabLst/>
              <a:defRPr/>
            </a:pPr>
            <a:r>
              <a:rPr kumimoji="0" lang="hr-HR" sz="1800" b="1" i="0" u="none" strike="noStrike" kern="1200" cap="none" spc="0" normalizeH="0" baseline="0" noProof="0">
                <a:ln>
                  <a:noFill/>
                </a:ln>
                <a:solidFill>
                  <a:schemeClr val="accent1">
                    <a:lumMod val="75000"/>
                  </a:schemeClr>
                </a:solidFill>
                <a:effectLst/>
                <a:uLnTx/>
                <a:uFillTx/>
                <a:latin typeface="Arial" panose="020B0604020202020204" pitchFamily="34" charset="0"/>
                <a:cs typeface="Arial" panose="020B0604020202020204" pitchFamily="34" charset="0"/>
              </a:rPr>
              <a:t>Nacionalni plan oporavka i otpornosti</a:t>
            </a:r>
          </a:p>
          <a:p>
            <a:pPr lvl="1">
              <a:lnSpc>
                <a:spcPct val="120000"/>
              </a:lnSpc>
              <a:defRPr/>
            </a:pPr>
            <a:r>
              <a:rPr lang="hr-HR" sz="1600">
                <a:latin typeface="Arial" panose="020B0604020202020204" pitchFamily="34" charset="0"/>
                <a:cs typeface="Arial" panose="020B0604020202020204" pitchFamily="34" charset="0"/>
              </a:rPr>
              <a:t>logističko-distributivni centri u sektoru voća i povrća; komasacija i monitoring poljoprivrednog zemljišta; digitalizacija poljoprivrede; unaprjeđenje sustava </a:t>
            </a:r>
            <a:r>
              <a:rPr lang="hr-HR" sz="1600" err="1">
                <a:latin typeface="Arial" panose="020B0604020202020204" pitchFamily="34" charset="0"/>
                <a:cs typeface="Arial" panose="020B0604020202020204" pitchFamily="34" charset="0"/>
              </a:rPr>
              <a:t>doniranja</a:t>
            </a:r>
            <a:r>
              <a:rPr lang="hr-HR" sz="1600">
                <a:latin typeface="Arial" panose="020B0604020202020204" pitchFamily="34" charset="0"/>
                <a:cs typeface="Arial" panose="020B0604020202020204" pitchFamily="34" charset="0"/>
              </a:rPr>
              <a:t> hrane</a:t>
            </a:r>
          </a:p>
          <a:p>
            <a:pPr marL="514350" indent="-285750" algn="just">
              <a:lnSpc>
                <a:spcPct val="120000"/>
              </a:lnSpc>
              <a:spcBef>
                <a:spcPts val="1800"/>
              </a:spcBef>
              <a:buFont typeface="Wingdings" panose="05000000000000000000" pitchFamily="2" charset="2"/>
              <a:buChar char="§"/>
              <a:defRPr/>
            </a:pPr>
            <a:r>
              <a:rPr lang="hr-HR" sz="1800" b="1">
                <a:solidFill>
                  <a:schemeClr val="accent1">
                    <a:lumMod val="75000"/>
                  </a:schemeClr>
                </a:solidFill>
                <a:latin typeface="Arial" panose="020B0604020202020204" pitchFamily="34" charset="0"/>
                <a:cs typeface="Arial" panose="020B0604020202020204" pitchFamily="34" charset="0"/>
              </a:rPr>
              <a:t>Strateški plan za razdoblje 2023.-2027.</a:t>
            </a:r>
          </a:p>
          <a:p>
            <a:pPr lvl="1">
              <a:lnSpc>
                <a:spcPct val="120000"/>
              </a:lnSpc>
              <a:defRPr/>
            </a:pPr>
            <a:r>
              <a:rPr lang="hr-HR" sz="1600">
                <a:latin typeface="Arial" panose="020B0604020202020204" pitchFamily="34" charset="0"/>
                <a:cs typeface="Arial" panose="020B0604020202020204" pitchFamily="34" charset="0"/>
              </a:rPr>
              <a:t>mjere poljoprivredne politike koje se financiraju iz proračuna EU-a (izravna plaćanja, mjere ruralnog razvoja, sektorske mjere)</a:t>
            </a:r>
          </a:p>
          <a:p>
            <a:pPr marL="514350" indent="-285750" algn="just">
              <a:lnSpc>
                <a:spcPct val="120000"/>
              </a:lnSpc>
              <a:spcBef>
                <a:spcPts val="1800"/>
              </a:spcBef>
              <a:buFont typeface="Wingdings" panose="05000000000000000000" pitchFamily="2" charset="2"/>
              <a:buChar char="§"/>
              <a:defRPr/>
            </a:pPr>
            <a:r>
              <a:rPr lang="hr-HR" sz="1800" b="1">
                <a:solidFill>
                  <a:schemeClr val="accent1">
                    <a:lumMod val="75000"/>
                  </a:schemeClr>
                </a:solidFill>
                <a:latin typeface="Arial" panose="020B0604020202020204" pitchFamily="34" charset="0"/>
                <a:cs typeface="Arial" panose="020B0604020202020204" pitchFamily="34" charset="0"/>
              </a:rPr>
              <a:t>Akcijski planovi za pojedine nacionalne mjere</a:t>
            </a:r>
          </a:p>
          <a:p>
            <a:pPr lvl="1">
              <a:lnSpc>
                <a:spcPct val="120000"/>
              </a:lnSpc>
              <a:defRPr/>
            </a:pPr>
            <a:r>
              <a:rPr lang="hr-HR" sz="1600">
                <a:latin typeface="Arial" panose="020B0604020202020204" pitchFamily="34" charset="0"/>
                <a:cs typeface="Arial" panose="020B0604020202020204" pitchFamily="34" charset="0"/>
              </a:rPr>
              <a:t>programi državne potpore </a:t>
            </a:r>
          </a:p>
        </p:txBody>
      </p:sp>
    </p:spTree>
    <p:extLst>
      <p:ext uri="{BB962C8B-B14F-4D97-AF65-F5344CB8AC3E}">
        <p14:creationId xmlns:p14="http://schemas.microsoft.com/office/powerpoint/2010/main" val="374425022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2000" y="0"/>
            <a:ext cx="1080000" cy="1080000"/>
          </a:xfrm>
        </p:spPr>
      </p:pic>
      <p:sp>
        <p:nvSpPr>
          <p:cNvPr id="6" name="Rezervirano mjesto broja slajda 5">
            <a:extLst>
              <a:ext uri="{FF2B5EF4-FFF2-40B4-BE49-F238E27FC236}">
                <a16:creationId xmlns:a16="http://schemas.microsoft.com/office/drawing/2014/main" id="{3E236916-3B25-4A9A-8C70-B9E9150611BE}"/>
              </a:ext>
            </a:extLst>
          </p:cNvPr>
          <p:cNvSpPr txBox="1">
            <a:spLocks/>
          </p:cNvSpPr>
          <p:nvPr/>
        </p:nvSpPr>
        <p:spPr>
          <a:xfrm>
            <a:off x="11634208" y="6316405"/>
            <a:ext cx="43024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2CB0F10-0A16-4AB8-BCE7-178267CE41E5}"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Naslov 1">
            <a:extLst>
              <a:ext uri="{FF2B5EF4-FFF2-40B4-BE49-F238E27FC236}">
                <a16:creationId xmlns:a16="http://schemas.microsoft.com/office/drawing/2014/main" id="{C76B44BB-41D1-40BB-BBAB-C2254C15257D}"/>
              </a:ext>
            </a:extLst>
          </p:cNvPr>
          <p:cNvSpPr>
            <a:spLocks noGrp="1"/>
          </p:cNvSpPr>
          <p:nvPr>
            <p:ph type="title"/>
          </p:nvPr>
        </p:nvSpPr>
        <p:spPr/>
        <p:txBody>
          <a:bodyPr>
            <a:normAutofit/>
          </a:bodyPr>
          <a:lstStyle/>
          <a:p>
            <a:r>
              <a:rPr lang="hr-HR" sz="4000" b="1">
                <a:solidFill>
                  <a:schemeClr val="tx1">
                    <a:lumMod val="50000"/>
                    <a:lumOff val="50000"/>
                  </a:schemeClr>
                </a:solidFill>
                <a:latin typeface="Arial" panose="020B0604020202020204" pitchFamily="34" charset="0"/>
                <a:cs typeface="Arial" panose="020B0604020202020204" pitchFamily="34" charset="0"/>
              </a:rPr>
              <a:t>Tipovi intervencija u Strateškom planu ZPP-a (2023-2027)</a:t>
            </a:r>
          </a:p>
        </p:txBody>
      </p:sp>
      <p:graphicFrame>
        <p:nvGraphicFramePr>
          <p:cNvPr id="8" name="Group 17">
            <a:extLst>
              <a:ext uri="{FF2B5EF4-FFF2-40B4-BE49-F238E27FC236}">
                <a16:creationId xmlns:a16="http://schemas.microsoft.com/office/drawing/2014/main" id="{FAE6F997-A786-4309-A62D-B32E58DE0FB9}"/>
              </a:ext>
            </a:extLst>
          </p:cNvPr>
          <p:cNvGraphicFramePr>
            <a:graphicFrameLocks noGrp="1"/>
          </p:cNvGraphicFramePr>
          <p:nvPr>
            <p:extLst>
              <p:ext uri="{D42A27DB-BD31-4B8C-83A1-F6EECF244321}">
                <p14:modId xmlns:p14="http://schemas.microsoft.com/office/powerpoint/2010/main" val="4115692684"/>
              </p:ext>
            </p:extLst>
          </p:nvPr>
        </p:nvGraphicFramePr>
        <p:xfrm>
          <a:off x="646666" y="1756033"/>
          <a:ext cx="10573778" cy="405132"/>
        </p:xfrm>
        <a:graphic>
          <a:graphicData uri="http://schemas.openxmlformats.org/drawingml/2006/table">
            <a:tbl>
              <a:tblPr>
                <a:tableStyleId>{D113A9D2-9D6B-4929-AA2D-F23B5EE8CBE7}</a:tableStyleId>
              </a:tblPr>
              <a:tblGrid>
                <a:gridCol w="3525229">
                  <a:extLst>
                    <a:ext uri="{9D8B030D-6E8A-4147-A177-3AD203B41FA5}">
                      <a16:colId xmlns:a16="http://schemas.microsoft.com/office/drawing/2014/main" val="20000"/>
                    </a:ext>
                  </a:extLst>
                </a:gridCol>
                <a:gridCol w="3523319">
                  <a:extLst>
                    <a:ext uri="{9D8B030D-6E8A-4147-A177-3AD203B41FA5}">
                      <a16:colId xmlns:a16="http://schemas.microsoft.com/office/drawing/2014/main" val="20001"/>
                    </a:ext>
                  </a:extLst>
                </a:gridCol>
                <a:gridCol w="3525230">
                  <a:extLst>
                    <a:ext uri="{9D8B030D-6E8A-4147-A177-3AD203B41FA5}">
                      <a16:colId xmlns:a16="http://schemas.microsoft.com/office/drawing/2014/main" val="20002"/>
                    </a:ext>
                  </a:extLst>
                </a:gridCol>
              </a:tblGrid>
              <a:tr h="405132">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hr-HR" sz="2000" u="none" strike="noStrike" cap="none" normalizeH="0" baseline="0">
                          <a:ln>
                            <a:noFill/>
                          </a:ln>
                          <a:effectLst/>
                        </a:rPr>
                        <a:t>IZRAVNA PLAĆANJA</a:t>
                      </a:r>
                      <a:endParaRPr kumimoji="0" lang="hr-HR" sz="2000" b="1" i="0" u="none" strike="noStrike" cap="none" normalizeH="0" baseline="0">
                        <a:ln>
                          <a:noFill/>
                        </a:ln>
                        <a:solidFill>
                          <a:schemeClr val="bg1"/>
                        </a:solidFill>
                        <a:effectLst/>
                        <a:latin typeface="Tw Cen MT" pitchFamily="34" charset="-18"/>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hr-HR" sz="2000" u="none" strike="noStrike" cap="none" normalizeH="0" baseline="0">
                          <a:ln>
                            <a:noFill/>
                          </a:ln>
                          <a:effectLst/>
                        </a:rPr>
                        <a:t>SEKTORSKI PROGRAMI</a:t>
                      </a:r>
                      <a:endParaRPr kumimoji="0" lang="hr-HR" sz="2000" b="1" i="0" u="none" strike="noStrike" cap="none" normalizeH="0" baseline="0">
                        <a:ln>
                          <a:noFill/>
                        </a:ln>
                        <a:solidFill>
                          <a:schemeClr val="bg1"/>
                        </a:solidFill>
                        <a:effectLst/>
                        <a:latin typeface="Tw Cen MT" pitchFamily="34" charset="-18"/>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hr-HR" sz="2000" u="none" strike="noStrike" cap="none" normalizeH="0" baseline="0">
                          <a:ln>
                            <a:noFill/>
                          </a:ln>
                          <a:effectLst/>
                        </a:rPr>
                        <a:t>RURALNI RAZVOJ</a:t>
                      </a:r>
                      <a:endParaRPr kumimoji="0" lang="hr-HR" sz="2000" b="1" i="0" u="none" strike="noStrike" cap="none" normalizeH="0" baseline="0">
                        <a:ln>
                          <a:noFill/>
                        </a:ln>
                        <a:solidFill>
                          <a:schemeClr val="bg1"/>
                        </a:solidFill>
                        <a:effectLst/>
                        <a:latin typeface="Tw Cen MT" pitchFamily="34" charset="-18"/>
                      </a:endParaRPr>
                    </a:p>
                  </a:txBody>
                  <a:tcPr marL="90000" marR="90000" marT="46800" marB="46800" anchor="ctr" horzOverflow="overflow"/>
                </a:tc>
                <a:extLst>
                  <a:ext uri="{0D108BD9-81ED-4DB2-BD59-A6C34878D82A}">
                    <a16:rowId xmlns:a16="http://schemas.microsoft.com/office/drawing/2014/main" val="10000"/>
                  </a:ext>
                </a:extLst>
              </a:tr>
            </a:tbl>
          </a:graphicData>
        </a:graphic>
      </p:graphicFrame>
      <p:sp>
        <p:nvSpPr>
          <p:cNvPr id="9" name="Text Box 14">
            <a:extLst>
              <a:ext uri="{FF2B5EF4-FFF2-40B4-BE49-F238E27FC236}">
                <a16:creationId xmlns:a16="http://schemas.microsoft.com/office/drawing/2014/main" id="{0E00B844-27A2-4260-9B5D-09D2CDFC68DD}"/>
              </a:ext>
            </a:extLst>
          </p:cNvPr>
          <p:cNvSpPr txBox="1">
            <a:spLocks noChangeArrowheads="1"/>
          </p:cNvSpPr>
          <p:nvPr/>
        </p:nvSpPr>
        <p:spPr bwMode="auto">
          <a:xfrm>
            <a:off x="646667" y="2187833"/>
            <a:ext cx="3459744" cy="3935794"/>
          </a:xfrm>
          <a:prstGeom prst="rect">
            <a:avLst/>
          </a:prstGeom>
          <a:noFill/>
          <a:ln w="9525">
            <a:solidFill>
              <a:schemeClr val="bg1"/>
            </a:solidFill>
            <a:miter lim="800000"/>
            <a:headEnd/>
            <a:tailEnd/>
          </a:ln>
        </p:spPr>
        <p:txBody>
          <a:bodyPr/>
          <a:lstStyle/>
          <a:p>
            <a:pPr marL="266700" indent="-266700">
              <a:spcBef>
                <a:spcPct val="50000"/>
              </a:spcBef>
              <a:buFont typeface="Wingdings" pitchFamily="2" charset="2"/>
              <a:buChar char="ü"/>
            </a:pPr>
            <a:r>
              <a:rPr lang="hr-HR" sz="1600">
                <a:latin typeface="Arial" panose="020B0604020202020204" pitchFamily="34" charset="0"/>
                <a:cs typeface="Arial" panose="020B0604020202020204" pitchFamily="34" charset="0"/>
              </a:rPr>
              <a:t>osnovna potpora dohotku</a:t>
            </a:r>
          </a:p>
          <a:p>
            <a:pPr marL="266700" indent="-266700">
              <a:spcBef>
                <a:spcPct val="50000"/>
              </a:spcBef>
              <a:buFont typeface="Wingdings" pitchFamily="2" charset="2"/>
              <a:buChar char="ü"/>
            </a:pPr>
            <a:r>
              <a:rPr lang="hr-HR" sz="1600">
                <a:latin typeface="Arial" panose="020B0604020202020204" pitchFamily="34" charset="0"/>
                <a:cs typeface="Arial" panose="020B0604020202020204" pitchFamily="34" charset="0"/>
              </a:rPr>
              <a:t>dodatna preraspodijeljena potpora</a:t>
            </a:r>
          </a:p>
          <a:p>
            <a:pPr marL="266700" indent="-266700">
              <a:spcBef>
                <a:spcPct val="50000"/>
              </a:spcBef>
              <a:buFont typeface="Wingdings" pitchFamily="2" charset="2"/>
              <a:buChar char="ü"/>
            </a:pPr>
            <a:r>
              <a:rPr lang="hr-HR" sz="1600">
                <a:latin typeface="Arial" panose="020B0604020202020204" pitchFamily="34" charset="0"/>
                <a:cs typeface="Arial" panose="020B0604020202020204" pitchFamily="34" charset="0"/>
              </a:rPr>
              <a:t>dodatna potpora za mlade poljoprivrednike</a:t>
            </a:r>
          </a:p>
          <a:p>
            <a:pPr marL="266700" indent="-266700">
              <a:spcBef>
                <a:spcPct val="50000"/>
              </a:spcBef>
              <a:buFont typeface="Wingdings" pitchFamily="2" charset="2"/>
              <a:buChar char="ü"/>
            </a:pPr>
            <a:r>
              <a:rPr lang="hr-HR" sz="1600">
                <a:latin typeface="Arial" panose="020B0604020202020204" pitchFamily="34" charset="0"/>
                <a:cs typeface="Arial" panose="020B0604020202020204" pitchFamily="34" charset="0"/>
              </a:rPr>
              <a:t>dobrovoljni programi za klimu i okoliš (eko-sheme)</a:t>
            </a:r>
          </a:p>
          <a:p>
            <a:pPr marL="266700" indent="-266700">
              <a:spcBef>
                <a:spcPct val="50000"/>
              </a:spcBef>
              <a:buFont typeface="Wingdings" pitchFamily="2" charset="2"/>
              <a:buChar char="ü"/>
            </a:pPr>
            <a:r>
              <a:rPr lang="hr-HR" sz="1600">
                <a:latin typeface="Arial" panose="020B0604020202020204" pitchFamily="34" charset="0"/>
                <a:cs typeface="Arial" panose="020B0604020202020204" pitchFamily="34" charset="0"/>
              </a:rPr>
              <a:t>proizvodno vezana potpora</a:t>
            </a:r>
          </a:p>
          <a:p>
            <a:pPr marL="266700" indent="-266700">
              <a:spcBef>
                <a:spcPct val="50000"/>
              </a:spcBef>
              <a:buFont typeface="Wingdings" pitchFamily="2" charset="2"/>
              <a:buChar char="ü"/>
            </a:pPr>
            <a:r>
              <a:rPr lang="hr-HR" sz="1600">
                <a:latin typeface="Arial" panose="020B0604020202020204" pitchFamily="34" charset="0"/>
                <a:cs typeface="Arial" panose="020B0604020202020204" pitchFamily="34" charset="0"/>
              </a:rPr>
              <a:t>zaokruženi iznos za male poljoprivrednike</a:t>
            </a:r>
          </a:p>
        </p:txBody>
      </p:sp>
      <p:sp>
        <p:nvSpPr>
          <p:cNvPr id="10" name="Text Box 15">
            <a:extLst>
              <a:ext uri="{FF2B5EF4-FFF2-40B4-BE49-F238E27FC236}">
                <a16:creationId xmlns:a16="http://schemas.microsoft.com/office/drawing/2014/main" id="{7F3AD9C8-0438-45CD-A480-4AE3BBF5D8B4}"/>
              </a:ext>
            </a:extLst>
          </p:cNvPr>
          <p:cNvSpPr txBox="1">
            <a:spLocks noChangeArrowheads="1"/>
          </p:cNvSpPr>
          <p:nvPr/>
        </p:nvSpPr>
        <p:spPr bwMode="auto">
          <a:xfrm>
            <a:off x="4038600" y="2187833"/>
            <a:ext cx="3638994" cy="3989129"/>
          </a:xfrm>
          <a:prstGeom prst="rect">
            <a:avLst/>
          </a:prstGeom>
          <a:noFill/>
          <a:ln w="9525">
            <a:solidFill>
              <a:schemeClr val="bg1"/>
            </a:solidFill>
            <a:miter lim="800000"/>
            <a:headEnd/>
            <a:tailEnd/>
          </a:ln>
        </p:spPr>
        <p:txBody>
          <a:bodyPr/>
          <a:lstStyle/>
          <a:p>
            <a:pPr marL="177800" indent="-177800">
              <a:spcBef>
                <a:spcPct val="50000"/>
              </a:spcBef>
              <a:buFont typeface="Wingdings" pitchFamily="2" charset="2"/>
              <a:buChar char="ü"/>
            </a:pPr>
            <a:r>
              <a:rPr lang="hr-HR" sz="1600">
                <a:latin typeface="Arial" panose="020B0604020202020204" pitchFamily="34" charset="0"/>
                <a:cs typeface="Arial" panose="020B0604020202020204" pitchFamily="34" charset="0"/>
              </a:rPr>
              <a:t>vino (</a:t>
            </a:r>
            <a:r>
              <a:rPr lang="hr-HR" sz="1600" u="sng">
                <a:latin typeface="Arial" panose="020B0604020202020204" pitchFamily="34" charset="0"/>
                <a:cs typeface="Arial" panose="020B0604020202020204" pitchFamily="34" charset="0"/>
              </a:rPr>
              <a:t>obavezni program</a:t>
            </a:r>
            <a:r>
              <a:rPr lang="hr-HR" sz="1600">
                <a:latin typeface="Arial" panose="020B0604020202020204" pitchFamily="34" charset="0"/>
                <a:cs typeface="Arial" panose="020B0604020202020204" pitchFamily="34" charset="0"/>
              </a:rPr>
              <a:t>) (ima omotnicu)</a:t>
            </a:r>
          </a:p>
          <a:p>
            <a:pPr marL="177800" indent="-177800">
              <a:spcBef>
                <a:spcPct val="50000"/>
              </a:spcBef>
              <a:buFont typeface="Wingdings" pitchFamily="2" charset="2"/>
              <a:buChar char="ü"/>
            </a:pPr>
            <a:r>
              <a:rPr lang="hr-HR" sz="1600">
                <a:latin typeface="Arial" panose="020B0604020202020204" pitchFamily="34" charset="0"/>
                <a:cs typeface="Arial" panose="020B0604020202020204" pitchFamily="34" charset="0"/>
              </a:rPr>
              <a:t>pčelarstvo (</a:t>
            </a:r>
            <a:r>
              <a:rPr lang="hr-HR" sz="1600" u="sng">
                <a:latin typeface="Arial" panose="020B0604020202020204" pitchFamily="34" charset="0"/>
                <a:cs typeface="Arial" panose="020B0604020202020204" pitchFamily="34" charset="0"/>
              </a:rPr>
              <a:t>obavezni program</a:t>
            </a:r>
            <a:r>
              <a:rPr lang="hr-HR" sz="1600">
                <a:latin typeface="Arial" panose="020B0604020202020204" pitchFamily="34" charset="0"/>
                <a:cs typeface="Arial" panose="020B0604020202020204" pitchFamily="34" charset="0"/>
              </a:rPr>
              <a:t>) (ima omotnicu)</a:t>
            </a:r>
          </a:p>
          <a:p>
            <a:pPr marL="177800" indent="-177800" algn="just">
              <a:spcBef>
                <a:spcPct val="50000"/>
              </a:spcBef>
              <a:buFont typeface="Wingdings" pitchFamily="2" charset="2"/>
              <a:buChar char="ü"/>
            </a:pPr>
            <a:r>
              <a:rPr lang="hr-HR" sz="1600">
                <a:latin typeface="Arial" panose="020B0604020202020204" pitchFamily="34" charset="0"/>
                <a:cs typeface="Arial" panose="020B0604020202020204" pitchFamily="34" charset="0"/>
              </a:rPr>
              <a:t>voće i povrće (</a:t>
            </a:r>
            <a:r>
              <a:rPr lang="hr-HR" sz="1600" u="sng">
                <a:latin typeface="Arial" panose="020B0604020202020204" pitchFamily="34" charset="0"/>
                <a:cs typeface="Arial" panose="020B0604020202020204" pitchFamily="34" charset="0"/>
              </a:rPr>
              <a:t>obavezni program</a:t>
            </a:r>
            <a:r>
              <a:rPr lang="hr-HR" sz="1600">
                <a:latin typeface="Arial" panose="020B0604020202020204" pitchFamily="34" charset="0"/>
                <a:cs typeface="Arial" panose="020B0604020202020204" pitchFamily="34" charset="0"/>
              </a:rPr>
              <a:t>), hmelj, maslinovo ulje i stolne masline, ostali sektori (do 5% omotnice za IP)</a:t>
            </a:r>
          </a:p>
        </p:txBody>
      </p:sp>
      <p:sp>
        <p:nvSpPr>
          <p:cNvPr id="11" name="Text Box 16">
            <a:extLst>
              <a:ext uri="{FF2B5EF4-FFF2-40B4-BE49-F238E27FC236}">
                <a16:creationId xmlns:a16="http://schemas.microsoft.com/office/drawing/2014/main" id="{0D67633C-C159-44C9-B12B-AECE8FAED9FC}"/>
              </a:ext>
            </a:extLst>
          </p:cNvPr>
          <p:cNvSpPr txBox="1">
            <a:spLocks noChangeArrowheads="1"/>
          </p:cNvSpPr>
          <p:nvPr/>
        </p:nvSpPr>
        <p:spPr bwMode="auto">
          <a:xfrm>
            <a:off x="7745405" y="2187833"/>
            <a:ext cx="3475038" cy="3962462"/>
          </a:xfrm>
          <a:prstGeom prst="rect">
            <a:avLst/>
          </a:prstGeom>
          <a:noFill/>
          <a:ln w="9525">
            <a:solidFill>
              <a:schemeClr val="bg1"/>
            </a:solidFill>
            <a:miter lim="800000"/>
            <a:headEnd/>
            <a:tailEnd/>
          </a:ln>
        </p:spPr>
        <p:txBody>
          <a:bodyPr/>
          <a:lstStyle/>
          <a:p>
            <a:pPr marL="177800" indent="-177800">
              <a:spcBef>
                <a:spcPct val="50000"/>
              </a:spcBef>
              <a:buFont typeface="Wingdings" pitchFamily="2" charset="2"/>
              <a:buChar char="ü"/>
            </a:pPr>
            <a:r>
              <a:rPr lang="hr-HR" sz="1500">
                <a:latin typeface="Arial" panose="020B0604020202020204" pitchFamily="34" charset="0"/>
                <a:cs typeface="Arial" panose="020B0604020202020204" pitchFamily="34" charset="0"/>
              </a:rPr>
              <a:t>klima, okoliš i ostale obveze upravljanja (</a:t>
            </a:r>
            <a:r>
              <a:rPr lang="hr-HR" sz="1500" u="sng">
                <a:latin typeface="Arial" panose="020B0604020202020204" pitchFamily="34" charset="0"/>
                <a:cs typeface="Arial" panose="020B0604020202020204" pitchFamily="34" charset="0"/>
              </a:rPr>
              <a:t>obavezna mjera</a:t>
            </a:r>
            <a:r>
              <a:rPr lang="hr-HR" sz="1500">
                <a:latin typeface="Arial" panose="020B0604020202020204" pitchFamily="34" charset="0"/>
                <a:cs typeface="Arial" panose="020B0604020202020204" pitchFamily="34" charset="0"/>
              </a:rPr>
              <a:t>)</a:t>
            </a:r>
          </a:p>
          <a:p>
            <a:pPr marL="177800" indent="-177800">
              <a:spcBef>
                <a:spcPct val="50000"/>
              </a:spcBef>
              <a:buFont typeface="Wingdings" pitchFamily="2" charset="2"/>
              <a:buChar char="ü"/>
            </a:pPr>
            <a:r>
              <a:rPr lang="hr-HR" sz="1500">
                <a:latin typeface="Arial" panose="020B0604020202020204" pitchFamily="34" charset="0"/>
                <a:cs typeface="Arial" panose="020B0604020202020204" pitchFamily="34" charset="0"/>
              </a:rPr>
              <a:t>područja s prirodnim ograničenjima</a:t>
            </a:r>
          </a:p>
          <a:p>
            <a:pPr marL="177800" indent="-177800">
              <a:spcBef>
                <a:spcPct val="50000"/>
              </a:spcBef>
              <a:buFont typeface="Wingdings" pitchFamily="2" charset="2"/>
              <a:buChar char="ü"/>
            </a:pPr>
            <a:r>
              <a:rPr lang="hr-HR" sz="1500">
                <a:latin typeface="Arial" panose="020B0604020202020204" pitchFamily="34" charset="0"/>
                <a:cs typeface="Arial" panose="020B0604020202020204" pitchFamily="34" charset="0"/>
              </a:rPr>
              <a:t>specifična ograničenja zbog obveznih zahtjeva</a:t>
            </a:r>
          </a:p>
          <a:p>
            <a:pPr marL="177800" indent="-177800">
              <a:spcBef>
                <a:spcPct val="50000"/>
              </a:spcBef>
              <a:buFont typeface="Wingdings" pitchFamily="2" charset="2"/>
              <a:buChar char="ü"/>
            </a:pPr>
            <a:r>
              <a:rPr lang="hr-HR" sz="1500">
                <a:latin typeface="Arial" panose="020B0604020202020204" pitchFamily="34" charset="0"/>
                <a:cs typeface="Arial" panose="020B0604020202020204" pitchFamily="34" charset="0"/>
              </a:rPr>
              <a:t>ulaganja</a:t>
            </a:r>
          </a:p>
          <a:p>
            <a:pPr marL="177800" indent="-177800">
              <a:spcBef>
                <a:spcPct val="50000"/>
              </a:spcBef>
              <a:buFont typeface="Wingdings" pitchFamily="2" charset="2"/>
              <a:buChar char="ü"/>
            </a:pPr>
            <a:r>
              <a:rPr lang="hr-HR" sz="1500">
                <a:latin typeface="Arial" panose="020B0604020202020204" pitchFamily="34" charset="0"/>
                <a:cs typeface="Arial" panose="020B0604020202020204" pitchFamily="34" charset="0"/>
              </a:rPr>
              <a:t>uvođenje mladih poljoprivrednika</a:t>
            </a:r>
          </a:p>
          <a:p>
            <a:pPr marL="177800" indent="-177800">
              <a:spcBef>
                <a:spcPct val="50000"/>
              </a:spcBef>
              <a:buFont typeface="Wingdings" pitchFamily="2" charset="2"/>
              <a:buChar char="ü"/>
            </a:pPr>
            <a:r>
              <a:rPr lang="hr-HR" sz="1500">
                <a:latin typeface="Arial" panose="020B0604020202020204" pitchFamily="34" charset="0"/>
                <a:cs typeface="Arial" panose="020B0604020202020204" pitchFamily="34" charset="0"/>
              </a:rPr>
              <a:t>upravljanje rizicima (</a:t>
            </a:r>
            <a:r>
              <a:rPr lang="hr-HR" sz="1500" u="sng">
                <a:latin typeface="Arial" panose="020B0604020202020204" pitchFamily="34" charset="0"/>
                <a:cs typeface="Arial" panose="020B0604020202020204" pitchFamily="34" charset="0"/>
              </a:rPr>
              <a:t>obavezna mjera</a:t>
            </a:r>
            <a:r>
              <a:rPr lang="hr-HR" sz="1500">
                <a:latin typeface="Arial" panose="020B0604020202020204" pitchFamily="34" charset="0"/>
                <a:cs typeface="Arial" panose="020B0604020202020204" pitchFamily="34" charset="0"/>
              </a:rPr>
              <a:t>)</a:t>
            </a:r>
          </a:p>
          <a:p>
            <a:pPr marL="177800" indent="-177800">
              <a:spcBef>
                <a:spcPct val="50000"/>
              </a:spcBef>
              <a:buFont typeface="Wingdings" pitchFamily="2" charset="2"/>
              <a:buChar char="ü"/>
            </a:pPr>
            <a:r>
              <a:rPr lang="hr-HR" sz="1500">
                <a:latin typeface="Arial" panose="020B0604020202020204" pitchFamily="34" charset="0"/>
                <a:cs typeface="Arial" panose="020B0604020202020204" pitchFamily="34" charset="0"/>
              </a:rPr>
              <a:t>suradnja</a:t>
            </a:r>
          </a:p>
          <a:p>
            <a:pPr marL="177800" indent="-177800">
              <a:spcBef>
                <a:spcPct val="50000"/>
              </a:spcBef>
              <a:buFont typeface="Wingdings" pitchFamily="2" charset="2"/>
              <a:buChar char="ü"/>
            </a:pPr>
            <a:r>
              <a:rPr lang="hr-HR" sz="1500">
                <a:latin typeface="Arial" panose="020B0604020202020204" pitchFamily="34" charset="0"/>
                <a:cs typeface="Arial" panose="020B0604020202020204" pitchFamily="34" charset="0"/>
              </a:rPr>
              <a:t>razmjena znanja i iskustava</a:t>
            </a:r>
          </a:p>
        </p:txBody>
      </p:sp>
    </p:spTree>
    <p:extLst>
      <p:ext uri="{BB962C8B-B14F-4D97-AF65-F5344CB8AC3E}">
        <p14:creationId xmlns:p14="http://schemas.microsoft.com/office/powerpoint/2010/main" val="1005576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713509" y="190558"/>
            <a:ext cx="10515600" cy="1325563"/>
          </a:xfrm>
        </p:spPr>
        <p:txBody>
          <a:bodyPr>
            <a:normAutofit/>
          </a:bodyPr>
          <a:lstStyle/>
          <a:p>
            <a:r>
              <a:rPr lang="hr-HR" sz="4000" b="1">
                <a:solidFill>
                  <a:schemeClr val="tx1">
                    <a:lumMod val="50000"/>
                    <a:lumOff val="50000"/>
                  </a:schemeClr>
                </a:solidFill>
                <a:latin typeface="Arial" panose="020B0604020202020204" pitchFamily="34" charset="0"/>
                <a:cs typeface="Arial" panose="020B0604020202020204" pitchFamily="34" charset="0"/>
              </a:rPr>
              <a:t>Strateški plan ZPP RH 2023. – 2027.</a:t>
            </a:r>
          </a:p>
        </p:txBody>
      </p:sp>
      <p:pic>
        <p:nvPicPr>
          <p:cNvPr id="4" name="Rezervirano mjesto sadržaja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112000" y="0"/>
            <a:ext cx="1080000" cy="1080000"/>
          </a:xfrm>
        </p:spPr>
      </p:pic>
      <p:sp>
        <p:nvSpPr>
          <p:cNvPr id="7" name="Rezervirano mjesto broja slajda 5">
            <a:extLst>
              <a:ext uri="{FF2B5EF4-FFF2-40B4-BE49-F238E27FC236}">
                <a16:creationId xmlns:a16="http://schemas.microsoft.com/office/drawing/2014/main" id="{9F0E5792-E30A-44EB-889A-A7E433E8CFA1}"/>
              </a:ext>
            </a:extLst>
          </p:cNvPr>
          <p:cNvSpPr txBox="1">
            <a:spLocks/>
          </p:cNvSpPr>
          <p:nvPr/>
        </p:nvSpPr>
        <p:spPr>
          <a:xfrm>
            <a:off x="11634208" y="6316405"/>
            <a:ext cx="43024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2CB0F10-0A16-4AB8-BCE7-178267CE41E5}"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6" name="Rezervirano mjesto sadržaja 4">
            <a:extLst>
              <a:ext uri="{FF2B5EF4-FFF2-40B4-BE49-F238E27FC236}">
                <a16:creationId xmlns:a16="http://schemas.microsoft.com/office/drawing/2014/main" id="{53E31856-95F8-40DD-A4F5-557FDB5E4E45}"/>
              </a:ext>
            </a:extLst>
          </p:cNvPr>
          <p:cNvGraphicFramePr>
            <a:graphicFrameLocks/>
          </p:cNvGraphicFramePr>
          <p:nvPr>
            <p:extLst>
              <p:ext uri="{D42A27DB-BD31-4B8C-83A1-F6EECF244321}">
                <p14:modId xmlns:p14="http://schemas.microsoft.com/office/powerpoint/2010/main" val="3165494022"/>
              </p:ext>
            </p:extLst>
          </p:nvPr>
        </p:nvGraphicFramePr>
        <p:xfrm>
          <a:off x="838200" y="1690687"/>
          <a:ext cx="10515600" cy="48021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7731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zervirano mjesto teksta 12"/>
          <p:cNvSpPr>
            <a:spLocks noGrp="1"/>
          </p:cNvSpPr>
          <p:nvPr>
            <p:ph type="body" sz="quarter" idx="21"/>
          </p:nvPr>
        </p:nvSpPr>
        <p:spPr/>
        <p:txBody>
          <a:bodyPr>
            <a:normAutofit/>
          </a:bodyPr>
          <a:lstStyle/>
          <a:p>
            <a:pPr marL="0" indent="0" algn="ctr">
              <a:buNone/>
            </a:pPr>
            <a:r>
              <a:rPr lang="pl-PL" sz="2000" b="1" dirty="0"/>
              <a:t>Objavljeno </a:t>
            </a:r>
          </a:p>
          <a:p>
            <a:pPr marL="0" indent="0" algn="ctr">
              <a:buNone/>
            </a:pPr>
            <a:r>
              <a:rPr lang="pl-PL" sz="2000" b="1" dirty="0" smtClean="0"/>
              <a:t>126 </a:t>
            </a:r>
            <a:r>
              <a:rPr lang="pl-PL" sz="2000" b="1" dirty="0"/>
              <a:t>natječaja</a:t>
            </a:r>
          </a:p>
          <a:p>
            <a:pPr marL="0" indent="0" algn="ctr">
              <a:buNone/>
            </a:pPr>
            <a:endParaRPr lang="pl-PL" sz="1600" b="1" dirty="0"/>
          </a:p>
          <a:p>
            <a:pPr marL="285750" indent="-285750" algn="l">
              <a:buFont typeface="Arial" panose="020B0604020202020204" pitchFamily="34" charset="0"/>
              <a:buChar char="•"/>
            </a:pPr>
            <a:r>
              <a:rPr lang="hr-HR" sz="1800" dirty="0">
                <a:solidFill>
                  <a:schemeClr val="tx1">
                    <a:lumMod val="85000"/>
                    <a:lumOff val="15000"/>
                  </a:schemeClr>
                </a:solidFill>
              </a:rPr>
              <a:t>Vrijednost natječaja </a:t>
            </a:r>
            <a:r>
              <a:rPr lang="hr-HR" sz="1800" b="1" dirty="0">
                <a:solidFill>
                  <a:srgbClr val="00B050"/>
                </a:solidFill>
              </a:rPr>
              <a:t>21</a:t>
            </a:r>
            <a:r>
              <a:rPr lang="hr-HR" sz="1800" b="1" dirty="0">
                <a:solidFill>
                  <a:schemeClr val="accent2"/>
                </a:solidFill>
              </a:rPr>
              <a:t> </a:t>
            </a:r>
            <a:r>
              <a:rPr lang="hr-HR" sz="1800" dirty="0">
                <a:solidFill>
                  <a:schemeClr val="tx1">
                    <a:lumMod val="85000"/>
                    <a:lumOff val="15000"/>
                  </a:schemeClr>
                </a:solidFill>
              </a:rPr>
              <a:t>milijarda kuna</a:t>
            </a:r>
            <a:endParaRPr lang="en-US" sz="1800" dirty="0">
              <a:solidFill>
                <a:schemeClr val="tx1">
                  <a:lumMod val="85000"/>
                  <a:lumOff val="15000"/>
                </a:schemeClr>
              </a:solidFill>
            </a:endParaRPr>
          </a:p>
          <a:p>
            <a:pPr marL="285750" indent="-285750" algn="l">
              <a:buFont typeface="Arial" panose="020B0604020202020204" pitchFamily="34" charset="0"/>
              <a:buChar char="•"/>
            </a:pPr>
            <a:endParaRPr lang="hr-HR" sz="1600" dirty="0">
              <a:solidFill>
                <a:schemeClr val="tx1">
                  <a:lumMod val="85000"/>
                  <a:lumOff val="15000"/>
                </a:schemeClr>
              </a:solidFill>
            </a:endParaRPr>
          </a:p>
        </p:txBody>
      </p:sp>
      <p:sp>
        <p:nvSpPr>
          <p:cNvPr id="10" name="Rezervirano mjesto teksta 9"/>
          <p:cNvSpPr>
            <a:spLocks noGrp="1"/>
          </p:cNvSpPr>
          <p:nvPr>
            <p:ph type="body" sz="quarter" idx="13"/>
          </p:nvPr>
        </p:nvSpPr>
        <p:spPr/>
        <p:txBody>
          <a:bodyPr>
            <a:normAutofit/>
          </a:bodyPr>
          <a:lstStyle/>
          <a:p>
            <a:endParaRPr lang="pl-PL" sz="1600" b="1" dirty="0"/>
          </a:p>
          <a:p>
            <a:pPr marL="342900" indent="-342900" algn="just">
              <a:buFont typeface="Arial" panose="020B0604020202020204" pitchFamily="34" charset="0"/>
              <a:buChar char="•"/>
            </a:pPr>
            <a:r>
              <a:rPr lang="hr-HR" sz="1800" dirty="0">
                <a:solidFill>
                  <a:schemeClr val="tx1">
                    <a:lumMod val="85000"/>
                    <a:lumOff val="15000"/>
                  </a:schemeClr>
                </a:solidFill>
              </a:rPr>
              <a:t>Ugovoreno </a:t>
            </a:r>
            <a:r>
              <a:rPr lang="hr-HR" sz="1800" b="1" dirty="0">
                <a:solidFill>
                  <a:srgbClr val="00B050"/>
                </a:solidFill>
              </a:rPr>
              <a:t>&gt; 17 milijardi kuna</a:t>
            </a:r>
            <a:r>
              <a:rPr lang="hr-HR" sz="1800" dirty="0">
                <a:solidFill>
                  <a:schemeClr val="tx1">
                    <a:lumMod val="85000"/>
                    <a:lumOff val="15000"/>
                  </a:schemeClr>
                </a:solidFill>
              </a:rPr>
              <a:t> – </a:t>
            </a:r>
            <a:r>
              <a:rPr lang="hr-HR" sz="1800" b="1" dirty="0">
                <a:solidFill>
                  <a:srgbClr val="00B050"/>
                </a:solidFill>
              </a:rPr>
              <a:t>95 %</a:t>
            </a:r>
            <a:r>
              <a:rPr lang="hr-HR" sz="1800" dirty="0">
                <a:solidFill>
                  <a:schemeClr val="tx1">
                    <a:lumMod val="85000"/>
                    <a:lumOff val="15000"/>
                  </a:schemeClr>
                </a:solidFill>
              </a:rPr>
              <a:t> od ukupne alokacije</a:t>
            </a:r>
          </a:p>
          <a:p>
            <a:pPr marL="342900" indent="-342900" algn="just">
              <a:buFont typeface="Arial" panose="020B0604020202020204" pitchFamily="34" charset="0"/>
              <a:buChar char="•"/>
            </a:pPr>
            <a:r>
              <a:rPr lang="hr-HR" sz="1800" dirty="0">
                <a:solidFill>
                  <a:schemeClr val="tx1">
                    <a:lumMod val="85000"/>
                    <a:lumOff val="15000"/>
                  </a:schemeClr>
                </a:solidFill>
              </a:rPr>
              <a:t>Isplaćeno &gt; </a:t>
            </a:r>
            <a:r>
              <a:rPr lang="hr-HR" sz="1800" b="1" dirty="0">
                <a:solidFill>
                  <a:srgbClr val="00B050"/>
                </a:solidFill>
              </a:rPr>
              <a:t>12,7 milijardi kuna- 71 % </a:t>
            </a:r>
            <a:r>
              <a:rPr lang="hr-HR" sz="1800" dirty="0">
                <a:solidFill>
                  <a:schemeClr val="tx1">
                    <a:lumMod val="85000"/>
                    <a:lumOff val="15000"/>
                  </a:schemeClr>
                </a:solidFill>
              </a:rPr>
              <a:t>od ukupne alokacije</a:t>
            </a:r>
          </a:p>
          <a:p>
            <a:endParaRPr lang="hr-HR" dirty="0"/>
          </a:p>
        </p:txBody>
      </p:sp>
      <p:sp>
        <p:nvSpPr>
          <p:cNvPr id="3" name="Rezervirano mjesto teksta 2"/>
          <p:cNvSpPr>
            <a:spLocks noGrp="1"/>
          </p:cNvSpPr>
          <p:nvPr>
            <p:ph type="body" sz="quarter" idx="19"/>
          </p:nvPr>
        </p:nvSpPr>
        <p:spPr>
          <a:xfrm>
            <a:off x="762000" y="425450"/>
            <a:ext cx="10303790" cy="814414"/>
          </a:xfrm>
        </p:spPr>
        <p:txBody>
          <a:bodyPr anchor="ctr">
            <a:normAutofit/>
          </a:bodyPr>
          <a:lstStyle/>
          <a:p>
            <a:r>
              <a:rPr lang="pl-PL" sz="2600" b="1"/>
              <a:t>PROGRAM RURALNOG RAZVOJA ZA RAZDOBLJE 2014.-2020.</a:t>
            </a:r>
          </a:p>
        </p:txBody>
      </p:sp>
      <p:pic>
        <p:nvPicPr>
          <p:cNvPr id="6" name="Rezervirano mjesto slike 5"/>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30039" r="30039"/>
          <a:stretch>
            <a:fillRect/>
          </a:stretch>
        </p:blipFill>
        <p:spPr/>
      </p:pic>
      <p:sp>
        <p:nvSpPr>
          <p:cNvPr id="7" name="Rezervirano mjesto teksta 6"/>
          <p:cNvSpPr>
            <a:spLocks noGrp="1"/>
          </p:cNvSpPr>
          <p:nvPr>
            <p:ph type="body" sz="quarter" idx="22"/>
          </p:nvPr>
        </p:nvSpPr>
        <p:spPr>
          <a:xfrm>
            <a:off x="1752601" y="4746002"/>
            <a:ext cx="810170" cy="323134"/>
          </a:xfrm>
        </p:spPr>
        <p:txBody>
          <a:bodyPr/>
          <a:lstStyle/>
          <a:p>
            <a:pPr algn="ctr"/>
            <a:r>
              <a:rPr lang="hr-HR" sz="1900" dirty="0" smtClean="0"/>
              <a:t>119</a:t>
            </a:r>
            <a:r>
              <a:rPr lang="hr-HR" sz="1900" b="1" dirty="0" smtClean="0">
                <a:solidFill>
                  <a:srgbClr val="114B87"/>
                </a:solidFill>
                <a:latin typeface="Arial" panose="020B0604020202020204" pitchFamily="34" charset="0"/>
                <a:cs typeface="Arial" panose="020B0604020202020204" pitchFamily="34" charset="0"/>
              </a:rPr>
              <a:t>%</a:t>
            </a:r>
            <a:endParaRPr lang="hr-HR" sz="1900" b="1" dirty="0">
              <a:solidFill>
                <a:srgbClr val="114B87"/>
              </a:solidFill>
              <a:latin typeface="Arial" panose="020B0604020202020204" pitchFamily="34" charset="0"/>
              <a:cs typeface="Arial" panose="020B0604020202020204" pitchFamily="34" charset="0"/>
            </a:endParaRPr>
          </a:p>
        </p:txBody>
      </p:sp>
      <p:sp>
        <p:nvSpPr>
          <p:cNvPr id="11" name="Rezervirano mjesto teksta 10"/>
          <p:cNvSpPr>
            <a:spLocks noGrp="1"/>
          </p:cNvSpPr>
          <p:nvPr>
            <p:ph type="body" sz="quarter" idx="23"/>
          </p:nvPr>
        </p:nvSpPr>
        <p:spPr/>
        <p:txBody>
          <a:bodyPr/>
          <a:lstStyle/>
          <a:p>
            <a:r>
              <a:rPr lang="hr-HR" dirty="0"/>
              <a:t>29%</a:t>
            </a:r>
          </a:p>
        </p:txBody>
      </p:sp>
      <p:sp>
        <p:nvSpPr>
          <p:cNvPr id="9" name="Rezervirano mjesto teksta 8"/>
          <p:cNvSpPr>
            <a:spLocks noGrp="1"/>
          </p:cNvSpPr>
          <p:nvPr>
            <p:ph type="body" sz="quarter" idx="24"/>
          </p:nvPr>
        </p:nvSpPr>
        <p:spPr/>
        <p:txBody>
          <a:bodyPr/>
          <a:lstStyle/>
          <a:p>
            <a:r>
              <a:rPr lang="hr-HR"/>
              <a:t>vrijednost objavljenih natječaja u odnosu na alokaciju Programa</a:t>
            </a:r>
          </a:p>
        </p:txBody>
      </p:sp>
      <p:sp>
        <p:nvSpPr>
          <p:cNvPr id="12" name="Rezervirano mjesto teksta 11"/>
          <p:cNvSpPr>
            <a:spLocks noGrp="1"/>
          </p:cNvSpPr>
          <p:nvPr>
            <p:ph type="body" sz="quarter" idx="25"/>
          </p:nvPr>
        </p:nvSpPr>
        <p:spPr/>
        <p:txBody>
          <a:bodyPr anchor="ctr">
            <a:noAutofit/>
          </a:bodyPr>
          <a:lstStyle/>
          <a:p>
            <a:pPr>
              <a:lnSpc>
                <a:spcPct val="100000"/>
              </a:lnSpc>
            </a:pPr>
            <a:r>
              <a:rPr lang="hr-HR"/>
              <a:t>sredstava potpore ugovoreno u okviru Mjere 4 – Ulaganja u fizičku imovinu</a:t>
            </a:r>
          </a:p>
        </p:txBody>
      </p:sp>
    </p:spTree>
    <p:extLst>
      <p:ext uri="{BB962C8B-B14F-4D97-AF65-F5344CB8AC3E}">
        <p14:creationId xmlns:p14="http://schemas.microsoft.com/office/powerpoint/2010/main" val="35828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b="1"/>
              <a:t>Financiranje</a:t>
            </a:r>
          </a:p>
        </p:txBody>
      </p:sp>
      <p:sp>
        <p:nvSpPr>
          <p:cNvPr id="3" name="Rezervirano mjesto sadržaja 2"/>
          <p:cNvSpPr>
            <a:spLocks noGrp="1"/>
          </p:cNvSpPr>
          <p:nvPr>
            <p:ph sz="half" idx="2"/>
          </p:nvPr>
        </p:nvSpPr>
        <p:spPr/>
        <p:txBody>
          <a:bodyPr>
            <a:normAutofit/>
          </a:bodyPr>
          <a:lstStyle/>
          <a:p>
            <a:pPr marL="360363" lvl="1" indent="-342900">
              <a:lnSpc>
                <a:spcPct val="107000"/>
              </a:lnSpc>
              <a:buFont typeface="Courier New" panose="02070309020205020404" pitchFamily="49" charset="0"/>
              <a:buChar char="o"/>
            </a:pPr>
            <a:r>
              <a:rPr lang="hr-HR" sz="1700" dirty="0"/>
              <a:t>prilagodba izravnih plaćanja i preraspodjela </a:t>
            </a:r>
          </a:p>
          <a:p>
            <a:pPr marL="360363" lvl="1" indent="-342900">
              <a:lnSpc>
                <a:spcPct val="107000"/>
              </a:lnSpc>
              <a:buFont typeface="Courier New" panose="02070309020205020404" pitchFamily="49" charset="0"/>
              <a:buChar char="o"/>
            </a:pPr>
            <a:r>
              <a:rPr lang="hr-HR" sz="1700" dirty="0"/>
              <a:t>2% omotnice za izravna plaćanja za potpore mladim poljoprivrednicima</a:t>
            </a:r>
          </a:p>
          <a:p>
            <a:pPr marL="360363" lvl="1" indent="-342900">
              <a:lnSpc>
                <a:spcPct val="107000"/>
              </a:lnSpc>
              <a:buFont typeface="Courier New" panose="02070309020205020404" pitchFamily="49" charset="0"/>
              <a:buChar char="o"/>
            </a:pPr>
            <a:r>
              <a:rPr lang="hr-HR" sz="1700" dirty="0"/>
              <a:t>najviše 5% omotnice za izravna plaćanja za sektorske mjere</a:t>
            </a:r>
          </a:p>
          <a:p>
            <a:pPr marL="360363" lvl="1" indent="-342900">
              <a:lnSpc>
                <a:spcPct val="107000"/>
              </a:lnSpc>
              <a:buFont typeface="Courier New" panose="02070309020205020404" pitchFamily="49" charset="0"/>
              <a:buChar char="o"/>
            </a:pPr>
            <a:r>
              <a:rPr lang="hr-HR" sz="1700" dirty="0"/>
              <a:t>najviše 13% za proizvodno vezana plaćanja</a:t>
            </a:r>
          </a:p>
          <a:p>
            <a:pPr marL="360363" lvl="1" indent="-342900">
              <a:lnSpc>
                <a:spcPct val="107000"/>
              </a:lnSpc>
              <a:buFont typeface="Courier New" panose="02070309020205020404" pitchFamily="49" charset="0"/>
              <a:buChar char="o"/>
            </a:pPr>
            <a:r>
              <a:rPr lang="hr-HR" sz="1700" dirty="0"/>
              <a:t>barem 30% omotnice za ruralni razvoj za mjere namijenjene klimi i okolišu</a:t>
            </a:r>
          </a:p>
          <a:p>
            <a:pPr marL="360363" lvl="1" indent="-342900">
              <a:lnSpc>
                <a:spcPct val="107000"/>
              </a:lnSpc>
              <a:buFont typeface="Courier New" panose="02070309020205020404" pitchFamily="49" charset="0"/>
              <a:buChar char="o"/>
            </a:pPr>
            <a:r>
              <a:rPr lang="hr-HR" sz="1700" dirty="0"/>
              <a:t>barem 20% omotnice za izravna plaćanja za eko sheme</a:t>
            </a:r>
          </a:p>
          <a:p>
            <a:pPr marL="360363" lvl="1" indent="-342900">
              <a:lnSpc>
                <a:spcPct val="107000"/>
              </a:lnSpc>
              <a:buFont typeface="Courier New" panose="02070309020205020404" pitchFamily="49" charset="0"/>
              <a:buChar char="o"/>
            </a:pPr>
            <a:r>
              <a:rPr lang="hr-HR" sz="1700" dirty="0"/>
              <a:t>barem 5% omotnice za ruralni razvoj za LEADER program</a:t>
            </a:r>
          </a:p>
        </p:txBody>
      </p:sp>
      <p:graphicFrame>
        <p:nvGraphicFramePr>
          <p:cNvPr id="7" name="Grafikon 6">
            <a:extLst>
              <a:ext uri="{FF2B5EF4-FFF2-40B4-BE49-F238E27FC236}">
                <a16:creationId xmlns:a16="http://schemas.microsoft.com/office/drawing/2014/main" id="{F052A7C1-DEB7-4C46-B264-7F730A2EF341}"/>
              </a:ext>
            </a:extLst>
          </p:cNvPr>
          <p:cNvGraphicFramePr>
            <a:graphicFrameLocks/>
          </p:cNvGraphicFramePr>
          <p:nvPr>
            <p:extLst>
              <p:ext uri="{D42A27DB-BD31-4B8C-83A1-F6EECF244321}">
                <p14:modId xmlns:p14="http://schemas.microsoft.com/office/powerpoint/2010/main" val="3181063494"/>
              </p:ext>
            </p:extLst>
          </p:nvPr>
        </p:nvGraphicFramePr>
        <p:xfrm>
          <a:off x="793277" y="1840534"/>
          <a:ext cx="5048986" cy="3760166"/>
        </p:xfrm>
        <a:graphic>
          <a:graphicData uri="http://schemas.openxmlformats.org/drawingml/2006/chart">
            <c:chart xmlns:c="http://schemas.openxmlformats.org/drawingml/2006/chart" xmlns:r="http://schemas.openxmlformats.org/officeDocument/2006/relationships" r:id="rId3"/>
          </a:graphicData>
        </a:graphic>
      </p:graphicFrame>
      <p:sp>
        <p:nvSpPr>
          <p:cNvPr id="2" name="Pravokutnik 1"/>
          <p:cNvSpPr/>
          <p:nvPr/>
        </p:nvSpPr>
        <p:spPr>
          <a:xfrm>
            <a:off x="485421" y="5782107"/>
            <a:ext cx="5882127" cy="652230"/>
          </a:xfrm>
          <a:prstGeom prst="rect">
            <a:avLst/>
          </a:prstGeom>
        </p:spPr>
        <p:txBody>
          <a:bodyPr wrap="square">
            <a:spAutoFit/>
          </a:bodyPr>
          <a:lstStyle/>
          <a:p>
            <a:pPr marL="17463" lvl="1">
              <a:lnSpc>
                <a:spcPct val="107000"/>
              </a:lnSpc>
            </a:pPr>
            <a:r>
              <a:rPr lang="hr-HR" sz="1700" b="1">
                <a:solidFill>
                  <a:schemeClr val="accent1">
                    <a:lumMod val="50000"/>
                  </a:schemeClr>
                </a:solidFill>
              </a:rPr>
              <a:t>+ 200 </a:t>
            </a:r>
            <a:r>
              <a:rPr lang="hr-HR" sz="1700" b="1" err="1">
                <a:solidFill>
                  <a:schemeClr val="accent1">
                    <a:lumMod val="50000"/>
                  </a:schemeClr>
                </a:solidFill>
              </a:rPr>
              <a:t>mil</a:t>
            </a:r>
            <a:r>
              <a:rPr lang="hr-HR" sz="1700" b="1">
                <a:solidFill>
                  <a:schemeClr val="accent1">
                    <a:lumMod val="50000"/>
                  </a:schemeClr>
                </a:solidFill>
              </a:rPr>
              <a:t> EUR za oporavak ruralnog razvoja (NGEU) </a:t>
            </a:r>
          </a:p>
          <a:p>
            <a:pPr marL="17463" lvl="1">
              <a:lnSpc>
                <a:spcPct val="107000"/>
              </a:lnSpc>
            </a:pPr>
            <a:r>
              <a:rPr lang="hr-HR" sz="1700" b="1">
                <a:solidFill>
                  <a:schemeClr val="accent1">
                    <a:lumMod val="50000"/>
                  </a:schemeClr>
                </a:solidFill>
              </a:rPr>
              <a:t>+ 86 </a:t>
            </a:r>
            <a:r>
              <a:rPr lang="hr-HR" sz="1700" b="1" err="1">
                <a:solidFill>
                  <a:schemeClr val="accent1">
                    <a:lumMod val="50000"/>
                  </a:schemeClr>
                </a:solidFill>
              </a:rPr>
              <a:t>mil</a:t>
            </a:r>
            <a:r>
              <a:rPr lang="hr-HR" sz="1700" b="1">
                <a:solidFill>
                  <a:schemeClr val="accent1">
                    <a:lumMod val="50000"/>
                  </a:schemeClr>
                </a:solidFill>
              </a:rPr>
              <a:t>. EUR za sektore vina i pčelarstva</a:t>
            </a:r>
          </a:p>
        </p:txBody>
      </p:sp>
    </p:spTree>
    <p:extLst>
      <p:ext uri="{BB962C8B-B14F-4D97-AF65-F5344CB8AC3E}">
        <p14:creationId xmlns:p14="http://schemas.microsoft.com/office/powerpoint/2010/main" val="217082620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p:txBody>
          <a:bodyPr>
            <a:normAutofit/>
          </a:bodyPr>
          <a:lstStyle/>
          <a:p>
            <a:r>
              <a:rPr lang="hr-HR"/>
              <a:t>HVALA NA PAŽNJI!</a:t>
            </a:r>
            <a:endParaRPr lang="hr-HR" sz="270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329" y="479298"/>
            <a:ext cx="7621342" cy="743712"/>
          </a:xfrm>
          <a:prstGeom prst="rect">
            <a:avLst/>
          </a:prstGeom>
        </p:spPr>
      </p:pic>
    </p:spTree>
    <p:extLst>
      <p:ext uri="{BB962C8B-B14F-4D97-AF65-F5344CB8AC3E}">
        <p14:creationId xmlns:p14="http://schemas.microsoft.com/office/powerpoint/2010/main" val="83297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teksta 3"/>
          <p:cNvSpPr>
            <a:spLocks noGrp="1"/>
          </p:cNvSpPr>
          <p:nvPr>
            <p:ph type="body" sz="quarter" idx="19"/>
          </p:nvPr>
        </p:nvSpPr>
        <p:spPr/>
        <p:txBody>
          <a:bodyPr/>
          <a:lstStyle/>
          <a:p>
            <a:r>
              <a:rPr lang="hr-HR" b="1"/>
              <a:t>KLJUČNI POKAZATELJI</a:t>
            </a:r>
          </a:p>
        </p:txBody>
      </p:sp>
      <p:sp>
        <p:nvSpPr>
          <p:cNvPr id="37" name="Rezervirano mjesto teksta 36"/>
          <p:cNvSpPr>
            <a:spLocks noGrp="1"/>
          </p:cNvSpPr>
          <p:nvPr>
            <p:ph type="body" sz="quarter" idx="21"/>
          </p:nvPr>
        </p:nvSpPr>
        <p:spPr/>
        <p:txBody>
          <a:bodyPr/>
          <a:lstStyle/>
          <a:p>
            <a:pPr defTabSz="844550">
              <a:spcBef>
                <a:spcPct val="0"/>
              </a:spcBef>
              <a:spcAft>
                <a:spcPct val="35000"/>
              </a:spcAft>
            </a:pPr>
            <a:r>
              <a:rPr lang="hr-HR" b="1"/>
              <a:t>Primarna poljoprivredna proizvodnja (4.1.1)</a:t>
            </a:r>
            <a:endParaRPr lang="hr-HR"/>
          </a:p>
        </p:txBody>
      </p:sp>
      <p:sp>
        <p:nvSpPr>
          <p:cNvPr id="45" name="Rezervirano mjesto teksta 44"/>
          <p:cNvSpPr>
            <a:spLocks noGrp="1"/>
          </p:cNvSpPr>
          <p:nvPr>
            <p:ph type="body" sz="quarter" idx="22"/>
          </p:nvPr>
        </p:nvSpPr>
        <p:spPr/>
        <p:txBody>
          <a:bodyPr>
            <a:normAutofit/>
          </a:bodyPr>
          <a:lstStyle/>
          <a:p>
            <a:pPr defTabSz="844550">
              <a:spcBef>
                <a:spcPct val="0"/>
              </a:spcBef>
              <a:spcAft>
                <a:spcPct val="35000"/>
              </a:spcAft>
            </a:pPr>
            <a:r>
              <a:rPr lang="hr-HR"/>
              <a:t>MLADI POLJOPRIVREDNICI </a:t>
            </a:r>
            <a:r>
              <a:rPr lang="hr-HR" b="1"/>
              <a:t>(6.1.1)</a:t>
            </a:r>
          </a:p>
        </p:txBody>
      </p:sp>
      <p:sp>
        <p:nvSpPr>
          <p:cNvPr id="46" name="Rezervirano mjesto teksta 45"/>
          <p:cNvSpPr>
            <a:spLocks noGrp="1"/>
          </p:cNvSpPr>
          <p:nvPr>
            <p:ph type="body" sz="quarter" idx="23"/>
          </p:nvPr>
        </p:nvSpPr>
        <p:spPr/>
        <p:txBody>
          <a:bodyPr>
            <a:normAutofit lnSpcReduction="10000"/>
          </a:bodyPr>
          <a:lstStyle/>
          <a:p>
            <a:pPr defTabSz="844550">
              <a:spcBef>
                <a:spcPct val="0"/>
              </a:spcBef>
              <a:spcAft>
                <a:spcPct val="35000"/>
              </a:spcAft>
            </a:pPr>
            <a:r>
              <a:rPr lang="hr-HR"/>
              <a:t>MALA POLJOPRIVREDNA GOSPODARSTVA </a:t>
            </a:r>
            <a:r>
              <a:rPr lang="hr-HR" b="1"/>
              <a:t>(6.3.1)</a:t>
            </a:r>
          </a:p>
        </p:txBody>
      </p:sp>
      <p:sp>
        <p:nvSpPr>
          <p:cNvPr id="2" name="Rezervirano mjesto teksta 1"/>
          <p:cNvSpPr>
            <a:spLocks noGrp="1"/>
          </p:cNvSpPr>
          <p:nvPr>
            <p:ph type="body" sz="quarter" idx="24"/>
          </p:nvPr>
        </p:nvSpPr>
        <p:spPr/>
        <p:txBody>
          <a:bodyPr>
            <a:normAutofit fontScale="92500" lnSpcReduction="10000"/>
          </a:bodyPr>
          <a:lstStyle/>
          <a:p>
            <a:endParaRPr lang="hr-HR" b="1"/>
          </a:p>
          <a:p>
            <a:r>
              <a:rPr lang="hr-HR" b="1"/>
              <a:t>MJERA 7 </a:t>
            </a:r>
            <a:r>
              <a:rPr lang="hr-HR"/>
              <a:t>Temeljne usluge i obnova sela u ruralnim područjima</a:t>
            </a:r>
          </a:p>
          <a:p>
            <a:endParaRPr lang="hr-HR"/>
          </a:p>
        </p:txBody>
      </p:sp>
      <p:sp>
        <p:nvSpPr>
          <p:cNvPr id="13" name="Rezervirano mjesto teksta 12"/>
          <p:cNvSpPr>
            <a:spLocks noGrp="1"/>
          </p:cNvSpPr>
          <p:nvPr>
            <p:ph type="body" sz="quarter" idx="25"/>
          </p:nvPr>
        </p:nvSpPr>
        <p:spPr/>
        <p:txBody>
          <a:bodyPr/>
          <a:lstStyle/>
          <a:p>
            <a:pPr algn="ctr"/>
            <a:r>
              <a:rPr lang="hr-HR" sz="2400" b="1"/>
              <a:t>&gt;2 </a:t>
            </a:r>
            <a:r>
              <a:rPr lang="hr-HR" sz="2400" b="1" err="1"/>
              <a:t>mlrd</a:t>
            </a:r>
            <a:r>
              <a:rPr lang="hr-HR" sz="2400" b="1"/>
              <a:t> kn</a:t>
            </a:r>
          </a:p>
          <a:p>
            <a:endParaRPr lang="hr-HR"/>
          </a:p>
        </p:txBody>
      </p:sp>
      <p:sp>
        <p:nvSpPr>
          <p:cNvPr id="5" name="Rezervirano mjesto teksta 4"/>
          <p:cNvSpPr>
            <a:spLocks noGrp="1"/>
          </p:cNvSpPr>
          <p:nvPr>
            <p:ph type="body" sz="quarter" idx="29"/>
          </p:nvPr>
        </p:nvSpPr>
        <p:spPr/>
        <p:txBody>
          <a:bodyPr>
            <a:normAutofit fontScale="92500" lnSpcReduction="10000"/>
          </a:bodyPr>
          <a:lstStyle/>
          <a:p>
            <a:r>
              <a:rPr lang="hr-HR" b="1"/>
              <a:t>Pokretanje i razvoj nepoljoprivrednih djelatnosti </a:t>
            </a:r>
          </a:p>
          <a:p>
            <a:r>
              <a:rPr lang="hr-HR" b="1"/>
              <a:t>(6.2.1 i 6.4.1)</a:t>
            </a:r>
            <a:endParaRPr lang="hr-HR"/>
          </a:p>
        </p:txBody>
      </p:sp>
      <p:sp>
        <p:nvSpPr>
          <p:cNvPr id="12" name="Rezervirano mjesto teksta 11"/>
          <p:cNvSpPr>
            <a:spLocks noGrp="1"/>
          </p:cNvSpPr>
          <p:nvPr>
            <p:ph type="body" sz="quarter" idx="30"/>
          </p:nvPr>
        </p:nvSpPr>
        <p:spPr/>
        <p:txBody>
          <a:bodyPr tIns="0"/>
          <a:lstStyle/>
          <a:p>
            <a:r>
              <a:rPr lang="hr-HR" sz="2400"/>
              <a:t>515</a:t>
            </a:r>
            <a:r>
              <a:rPr lang="hr-HR"/>
              <a:t/>
            </a:r>
            <a:br>
              <a:rPr lang="hr-HR"/>
            </a:br>
            <a:r>
              <a:rPr lang="hr-HR"/>
              <a:t>milijuna kn</a:t>
            </a:r>
          </a:p>
          <a:p>
            <a:endParaRPr lang="hr-HR"/>
          </a:p>
        </p:txBody>
      </p:sp>
      <p:sp>
        <p:nvSpPr>
          <p:cNvPr id="11" name="Rezervirano mjesto teksta 10"/>
          <p:cNvSpPr>
            <a:spLocks noGrp="1"/>
          </p:cNvSpPr>
          <p:nvPr>
            <p:ph type="body" sz="quarter" idx="31"/>
          </p:nvPr>
        </p:nvSpPr>
        <p:spPr/>
        <p:txBody>
          <a:bodyPr/>
          <a:lstStyle/>
          <a:p>
            <a:r>
              <a:rPr lang="hr-HR" sz="2400"/>
              <a:t>733</a:t>
            </a:r>
            <a:r>
              <a:rPr lang="hr-HR"/>
              <a:t/>
            </a:r>
            <a:br>
              <a:rPr lang="hr-HR"/>
            </a:br>
            <a:r>
              <a:rPr lang="hr-HR"/>
              <a:t>milijuna kn</a:t>
            </a:r>
          </a:p>
          <a:p>
            <a:endParaRPr lang="hr-HR"/>
          </a:p>
        </p:txBody>
      </p:sp>
      <p:sp>
        <p:nvSpPr>
          <p:cNvPr id="8" name="Rezervirano mjesto teksta 7"/>
          <p:cNvSpPr>
            <a:spLocks noGrp="1"/>
          </p:cNvSpPr>
          <p:nvPr>
            <p:ph type="body" sz="quarter" idx="32"/>
          </p:nvPr>
        </p:nvSpPr>
        <p:spPr/>
        <p:txBody>
          <a:bodyPr/>
          <a:lstStyle/>
          <a:p>
            <a:r>
              <a:rPr lang="hr-HR" sz="2400"/>
              <a:t>&gt; 1 </a:t>
            </a:r>
            <a:r>
              <a:rPr lang="hr-HR" sz="2400" err="1"/>
              <a:t>mlrd</a:t>
            </a:r>
            <a:r>
              <a:rPr lang="hr-HR" sz="2400"/>
              <a:t> kn</a:t>
            </a:r>
            <a:endParaRPr lang="hr-HR"/>
          </a:p>
        </p:txBody>
      </p:sp>
      <p:sp>
        <p:nvSpPr>
          <p:cNvPr id="9" name="Rezervirano mjesto teksta 8"/>
          <p:cNvSpPr>
            <a:spLocks noGrp="1"/>
          </p:cNvSpPr>
          <p:nvPr>
            <p:ph type="body" sz="quarter" idx="33"/>
          </p:nvPr>
        </p:nvSpPr>
        <p:spPr/>
        <p:txBody>
          <a:bodyPr/>
          <a:lstStyle/>
          <a:p>
            <a:r>
              <a:rPr lang="hr-HR" sz="2400"/>
              <a:t>&gt; 337 </a:t>
            </a:r>
            <a:r>
              <a:rPr lang="hr-HR"/>
              <a:t/>
            </a:r>
            <a:br>
              <a:rPr lang="hr-HR"/>
            </a:br>
            <a:r>
              <a:rPr lang="hr-HR"/>
              <a:t>milijuna kn</a:t>
            </a:r>
          </a:p>
          <a:p>
            <a:endParaRPr lang="hr-HR"/>
          </a:p>
        </p:txBody>
      </p:sp>
      <p:pic>
        <p:nvPicPr>
          <p:cNvPr id="24" name="Rezervirano mjesto slike 23"/>
          <p:cNvPicPr>
            <a:picLocks noGrp="1" noChangeAspect="1"/>
          </p:cNvPicPr>
          <p:nvPr>
            <p:ph type="pic" sz="quarter" idx="34"/>
          </p:nvPr>
        </p:nvPicPr>
        <p:blipFill>
          <a:blip r:embed="rId3" cstate="print">
            <a:extLst>
              <a:ext uri="{28A0092B-C50C-407E-A947-70E740481C1C}">
                <a14:useLocalDpi xmlns:a14="http://schemas.microsoft.com/office/drawing/2010/main" val="0"/>
              </a:ext>
            </a:extLst>
          </a:blip>
          <a:srcRect l="5221" r="5221"/>
          <a:stretch>
            <a:fillRect/>
          </a:stretch>
        </p:blipFill>
        <p:spPr>
          <a:xfrm>
            <a:off x="388172" y="4068763"/>
            <a:ext cx="2191593" cy="1631950"/>
          </a:xfrm>
        </p:spPr>
      </p:pic>
      <p:pic>
        <p:nvPicPr>
          <p:cNvPr id="25" name="Rezervirano mjesto slike 24"/>
          <p:cNvPicPr>
            <a:picLocks noGrp="1" noChangeAspect="1"/>
          </p:cNvPicPr>
          <p:nvPr>
            <p:ph type="pic" sz="quarter" idx="35"/>
          </p:nvPr>
        </p:nvPicPr>
        <p:blipFill>
          <a:blip r:embed="rId4">
            <a:extLst>
              <a:ext uri="{28A0092B-C50C-407E-A947-70E740481C1C}">
                <a14:useLocalDpi xmlns:a14="http://schemas.microsoft.com/office/drawing/2010/main" val="0"/>
              </a:ext>
            </a:extLst>
          </a:blip>
          <a:srcRect t="4076" b="4076"/>
          <a:stretch>
            <a:fillRect/>
          </a:stretch>
        </p:blipFill>
        <p:spPr/>
      </p:pic>
      <p:pic>
        <p:nvPicPr>
          <p:cNvPr id="26" name="Rezervirano mjesto slike 25"/>
          <p:cNvPicPr>
            <a:picLocks noGrp="1" noChangeAspect="1"/>
          </p:cNvPicPr>
          <p:nvPr>
            <p:ph type="pic" sz="quarter" idx="36"/>
          </p:nvPr>
        </p:nvPicPr>
        <p:blipFill>
          <a:blip r:embed="rId5" cstate="print">
            <a:extLst>
              <a:ext uri="{28A0092B-C50C-407E-A947-70E740481C1C}">
                <a14:useLocalDpi xmlns:a14="http://schemas.microsoft.com/office/drawing/2010/main" val="0"/>
              </a:ext>
            </a:extLst>
          </a:blip>
          <a:srcRect t="158" b="158"/>
          <a:stretch>
            <a:fillRect/>
          </a:stretch>
        </p:blipFill>
        <p:spPr/>
      </p:pic>
      <p:pic>
        <p:nvPicPr>
          <p:cNvPr id="30" name="Rezervirano mjesto slike 29"/>
          <p:cNvPicPr>
            <a:picLocks noGrp="1" noChangeAspect="1"/>
          </p:cNvPicPr>
          <p:nvPr>
            <p:ph type="pic" sz="quarter" idx="38"/>
          </p:nvPr>
        </p:nvPicPr>
        <p:blipFill>
          <a:blip r:embed="rId6" cstate="print">
            <a:extLst>
              <a:ext uri="{28A0092B-C50C-407E-A947-70E740481C1C}">
                <a14:useLocalDpi xmlns:a14="http://schemas.microsoft.com/office/drawing/2010/main" val="0"/>
              </a:ext>
            </a:extLst>
          </a:blip>
          <a:srcRect l="5058" r="5058"/>
          <a:stretch>
            <a:fillRect/>
          </a:stretch>
        </p:blipFill>
        <p:spPr>
          <a:xfrm>
            <a:off x="9578045" y="4064184"/>
            <a:ext cx="2200275" cy="1631950"/>
          </a:xfrm>
        </p:spPr>
      </p:pic>
      <p:sp>
        <p:nvSpPr>
          <p:cNvPr id="32" name="TekstniOkvir 31"/>
          <p:cNvSpPr txBox="1"/>
          <p:nvPr/>
        </p:nvSpPr>
        <p:spPr>
          <a:xfrm>
            <a:off x="894968" y="5219150"/>
            <a:ext cx="1067781" cy="461665"/>
          </a:xfrm>
          <a:prstGeom prst="rect">
            <a:avLst/>
          </a:prstGeom>
          <a:noFill/>
        </p:spPr>
        <p:txBody>
          <a:bodyPr wrap="square" rtlCol="0">
            <a:spAutoFit/>
          </a:bodyPr>
          <a:lstStyle/>
          <a:p>
            <a:pPr algn="ctr"/>
            <a:r>
              <a:rPr lang="hr-HR" sz="2400" b="1">
                <a:solidFill>
                  <a:schemeClr val="bg1"/>
                </a:solidFill>
                <a:latin typeface="Arial" panose="020B0604020202020204" pitchFamily="34" charset="0"/>
                <a:cs typeface="Arial" panose="020B0604020202020204" pitchFamily="34" charset="0"/>
              </a:rPr>
              <a:t>728</a:t>
            </a:r>
          </a:p>
        </p:txBody>
      </p:sp>
      <p:sp>
        <p:nvSpPr>
          <p:cNvPr id="36" name="TekstniOkvir 35"/>
          <p:cNvSpPr txBox="1"/>
          <p:nvPr/>
        </p:nvSpPr>
        <p:spPr>
          <a:xfrm>
            <a:off x="3241818" y="5234469"/>
            <a:ext cx="1067781" cy="461665"/>
          </a:xfrm>
          <a:prstGeom prst="rect">
            <a:avLst/>
          </a:prstGeom>
          <a:noFill/>
        </p:spPr>
        <p:txBody>
          <a:bodyPr wrap="square" rtlCol="0">
            <a:spAutoFit/>
          </a:bodyPr>
          <a:lstStyle/>
          <a:p>
            <a:pPr algn="ctr"/>
            <a:r>
              <a:rPr lang="hr-HR" sz="2400" b="1">
                <a:solidFill>
                  <a:schemeClr val="bg1"/>
                </a:solidFill>
                <a:latin typeface="Arial" panose="020B0604020202020204" pitchFamily="34" charset="0"/>
                <a:cs typeface="Arial" panose="020B0604020202020204" pitchFamily="34" charset="0"/>
              </a:rPr>
              <a:t>1.500</a:t>
            </a:r>
          </a:p>
        </p:txBody>
      </p:sp>
      <p:sp>
        <p:nvSpPr>
          <p:cNvPr id="38" name="TekstniOkvir 37"/>
          <p:cNvSpPr txBox="1"/>
          <p:nvPr/>
        </p:nvSpPr>
        <p:spPr>
          <a:xfrm>
            <a:off x="5449863" y="5202525"/>
            <a:ext cx="1359157" cy="461665"/>
          </a:xfrm>
          <a:prstGeom prst="rect">
            <a:avLst/>
          </a:prstGeom>
          <a:noFill/>
        </p:spPr>
        <p:txBody>
          <a:bodyPr wrap="square" rtlCol="0">
            <a:spAutoFit/>
          </a:bodyPr>
          <a:lstStyle/>
          <a:p>
            <a:r>
              <a:rPr lang="hr-HR" sz="2400" b="1">
                <a:solidFill>
                  <a:schemeClr val="bg1"/>
                </a:solidFill>
                <a:latin typeface="Arial" panose="020B0604020202020204" pitchFamily="34" charset="0"/>
                <a:cs typeface="Arial" panose="020B0604020202020204" pitchFamily="34" charset="0"/>
              </a:rPr>
              <a:t> &gt; 6.500</a:t>
            </a:r>
          </a:p>
        </p:txBody>
      </p:sp>
      <p:sp>
        <p:nvSpPr>
          <p:cNvPr id="41" name="TekstniOkvir 40"/>
          <p:cNvSpPr txBox="1"/>
          <p:nvPr/>
        </p:nvSpPr>
        <p:spPr>
          <a:xfrm>
            <a:off x="10008411" y="5226261"/>
            <a:ext cx="1225640" cy="461665"/>
          </a:xfrm>
          <a:prstGeom prst="rect">
            <a:avLst/>
          </a:prstGeom>
          <a:noFill/>
        </p:spPr>
        <p:txBody>
          <a:bodyPr wrap="square" rtlCol="0">
            <a:spAutoFit/>
          </a:bodyPr>
          <a:lstStyle/>
          <a:p>
            <a:pPr algn="ctr"/>
            <a:r>
              <a:rPr lang="hr-HR" sz="2400" b="1">
                <a:solidFill>
                  <a:schemeClr val="bg1"/>
                </a:solidFill>
                <a:latin typeface="Arial" panose="020B0604020202020204" pitchFamily="34" charset="0"/>
                <a:cs typeface="Arial" panose="020B0604020202020204" pitchFamily="34" charset="0"/>
              </a:rPr>
              <a:t>108</a:t>
            </a:r>
          </a:p>
        </p:txBody>
      </p:sp>
      <p:pic>
        <p:nvPicPr>
          <p:cNvPr id="42" name="Rezervirano mjesto slike 41"/>
          <p:cNvPicPr>
            <a:picLocks noGrp="1" noChangeAspect="1"/>
          </p:cNvPicPr>
          <p:nvPr>
            <p:ph type="pic" sz="quarter" idx="37"/>
          </p:nvPr>
        </p:nvPicPr>
        <p:blipFill>
          <a:blip r:embed="rId7" cstate="print">
            <a:extLst>
              <a:ext uri="{28A0092B-C50C-407E-A947-70E740481C1C}">
                <a14:useLocalDpi xmlns:a14="http://schemas.microsoft.com/office/drawing/2010/main" val="0"/>
              </a:ext>
            </a:extLst>
          </a:blip>
          <a:srcRect l="5610" r="5610"/>
          <a:stretch>
            <a:fillRect/>
          </a:stretch>
        </p:blipFill>
        <p:spPr>
          <a:xfrm>
            <a:off x="7280275" y="4057650"/>
            <a:ext cx="2173288" cy="1631950"/>
          </a:xfrm>
        </p:spPr>
      </p:pic>
      <p:sp>
        <p:nvSpPr>
          <p:cNvPr id="48" name="TekstniOkvir 47"/>
          <p:cNvSpPr txBox="1"/>
          <p:nvPr/>
        </p:nvSpPr>
        <p:spPr>
          <a:xfrm>
            <a:off x="7353290" y="4949588"/>
            <a:ext cx="1875094" cy="769441"/>
          </a:xfrm>
          <a:prstGeom prst="rect">
            <a:avLst/>
          </a:prstGeom>
          <a:noFill/>
        </p:spPr>
        <p:txBody>
          <a:bodyPr wrap="square" rtlCol="0">
            <a:spAutoFit/>
          </a:bodyPr>
          <a:lstStyle/>
          <a:p>
            <a:r>
              <a:rPr lang="hr-HR" sz="2400" b="1" dirty="0">
                <a:solidFill>
                  <a:schemeClr val="bg1"/>
                </a:solidFill>
                <a:latin typeface="Arial" panose="020B0604020202020204" pitchFamily="34" charset="0"/>
                <a:cs typeface="Arial" panose="020B0604020202020204" pitchFamily="34" charset="0"/>
              </a:rPr>
              <a:t>201 </a:t>
            </a:r>
            <a:r>
              <a:rPr lang="hr-HR" sz="2000" b="1" dirty="0">
                <a:solidFill>
                  <a:schemeClr val="bg1"/>
                </a:solidFill>
                <a:latin typeface="Arial" panose="020B0604020202020204" pitchFamily="34" charset="0"/>
                <a:cs typeface="Arial" panose="020B0604020202020204" pitchFamily="34" charset="0"/>
              </a:rPr>
              <a:t>dječjih vrtića</a:t>
            </a:r>
          </a:p>
        </p:txBody>
      </p:sp>
      <p:sp>
        <p:nvSpPr>
          <p:cNvPr id="28" name="Pravokutnik 27">
            <a:extLst>
              <a:ext uri="{FF2B5EF4-FFF2-40B4-BE49-F238E27FC236}">
                <a16:creationId xmlns:a16="http://schemas.microsoft.com/office/drawing/2014/main" id="{9D218A7E-3935-4B0D-BC55-3C73D0ABDAE4}"/>
              </a:ext>
            </a:extLst>
          </p:cNvPr>
          <p:cNvSpPr/>
          <p:nvPr/>
        </p:nvSpPr>
        <p:spPr>
          <a:xfrm>
            <a:off x="413680" y="4064184"/>
            <a:ext cx="2142349" cy="1631950"/>
          </a:xfrm>
          <a:prstGeom prst="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3">
              <a:alpha val="90000"/>
              <a:tint val="40000"/>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7" name="TekstniOkvir 6">
            <a:extLst>
              <a:ext uri="{FF2B5EF4-FFF2-40B4-BE49-F238E27FC236}">
                <a16:creationId xmlns:a16="http://schemas.microsoft.com/office/drawing/2014/main" id="{3F0FD70E-22B8-48AD-A3F8-950CBE0D4C70}"/>
              </a:ext>
            </a:extLst>
          </p:cNvPr>
          <p:cNvSpPr txBox="1"/>
          <p:nvPr/>
        </p:nvSpPr>
        <p:spPr>
          <a:xfrm>
            <a:off x="1158876" y="5202525"/>
            <a:ext cx="1363290" cy="830997"/>
          </a:xfrm>
          <a:prstGeom prst="rect">
            <a:avLst/>
          </a:prstGeom>
          <a:noFill/>
        </p:spPr>
        <p:txBody>
          <a:bodyPr wrap="square" rtlCol="0">
            <a:spAutoFit/>
          </a:bodyPr>
          <a:lstStyle/>
          <a:p>
            <a:r>
              <a:rPr lang="hr-HR" sz="2400" b="1">
                <a:solidFill>
                  <a:schemeClr val="bg1"/>
                </a:solidFill>
              </a:rPr>
              <a:t>&gt;1.165</a:t>
            </a:r>
          </a:p>
          <a:p>
            <a:endParaRPr lang="hr-HR" sz="2400"/>
          </a:p>
        </p:txBody>
      </p:sp>
      <p:sp>
        <p:nvSpPr>
          <p:cNvPr id="29" name="Pravokutnik 28">
            <a:extLst>
              <a:ext uri="{FF2B5EF4-FFF2-40B4-BE49-F238E27FC236}">
                <a16:creationId xmlns:a16="http://schemas.microsoft.com/office/drawing/2014/main" id="{96AAF9EE-8319-43E9-AD64-DA73B25E98AB}"/>
              </a:ext>
            </a:extLst>
          </p:cNvPr>
          <p:cNvSpPr/>
          <p:nvPr/>
        </p:nvSpPr>
        <p:spPr>
          <a:xfrm>
            <a:off x="9489991" y="4057650"/>
            <a:ext cx="2288330" cy="1661379"/>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TekstniOkvir 30">
            <a:extLst>
              <a:ext uri="{FF2B5EF4-FFF2-40B4-BE49-F238E27FC236}">
                <a16:creationId xmlns:a16="http://schemas.microsoft.com/office/drawing/2014/main" id="{B356E871-5457-40DB-A751-CF0BC0568FF2}"/>
              </a:ext>
            </a:extLst>
          </p:cNvPr>
          <p:cNvSpPr txBox="1"/>
          <p:nvPr/>
        </p:nvSpPr>
        <p:spPr>
          <a:xfrm>
            <a:off x="9638784" y="4873625"/>
            <a:ext cx="1875094" cy="461665"/>
          </a:xfrm>
          <a:prstGeom prst="rect">
            <a:avLst/>
          </a:prstGeom>
          <a:noFill/>
        </p:spPr>
        <p:txBody>
          <a:bodyPr wrap="square" rtlCol="0">
            <a:spAutoFit/>
          </a:bodyPr>
          <a:lstStyle/>
          <a:p>
            <a:r>
              <a:rPr lang="hr-HR" sz="2400" b="1">
                <a:solidFill>
                  <a:schemeClr val="accent4">
                    <a:lumMod val="60000"/>
                    <a:lumOff val="40000"/>
                  </a:schemeClr>
                </a:solidFill>
                <a:latin typeface="Arial" panose="020B0604020202020204" pitchFamily="34" charset="0"/>
                <a:cs typeface="Arial" panose="020B0604020202020204" pitchFamily="34" charset="0"/>
              </a:rPr>
              <a:t>&gt; 760</a:t>
            </a:r>
            <a:endParaRPr lang="hr-HR" sz="2000" b="1">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95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ica 6">
            <a:extLst>
              <a:ext uri="{FF2B5EF4-FFF2-40B4-BE49-F238E27FC236}">
                <a16:creationId xmlns:a16="http://schemas.microsoft.com/office/drawing/2014/main" id="{4C3176EF-25BB-4EAC-A406-E2048BEBDF6E}"/>
              </a:ext>
            </a:extLst>
          </p:cNvPr>
          <p:cNvGraphicFramePr>
            <a:graphicFrameLocks noGrp="1"/>
          </p:cNvGraphicFramePr>
          <p:nvPr/>
        </p:nvGraphicFramePr>
        <p:xfrm>
          <a:off x="662597" y="1163783"/>
          <a:ext cx="10866806" cy="4980985"/>
        </p:xfrm>
        <a:graphic>
          <a:graphicData uri="http://schemas.openxmlformats.org/drawingml/2006/table">
            <a:tbl>
              <a:tblPr/>
              <a:tblGrid>
                <a:gridCol w="4576842">
                  <a:extLst>
                    <a:ext uri="{9D8B030D-6E8A-4147-A177-3AD203B41FA5}">
                      <a16:colId xmlns:a16="http://schemas.microsoft.com/office/drawing/2014/main" val="641893137"/>
                    </a:ext>
                  </a:extLst>
                </a:gridCol>
                <a:gridCol w="1828389">
                  <a:extLst>
                    <a:ext uri="{9D8B030D-6E8A-4147-A177-3AD203B41FA5}">
                      <a16:colId xmlns:a16="http://schemas.microsoft.com/office/drawing/2014/main" val="2678497768"/>
                    </a:ext>
                  </a:extLst>
                </a:gridCol>
                <a:gridCol w="2414846">
                  <a:extLst>
                    <a:ext uri="{9D8B030D-6E8A-4147-A177-3AD203B41FA5}">
                      <a16:colId xmlns:a16="http://schemas.microsoft.com/office/drawing/2014/main" val="3214080285"/>
                    </a:ext>
                  </a:extLst>
                </a:gridCol>
                <a:gridCol w="2046729">
                  <a:extLst>
                    <a:ext uri="{9D8B030D-6E8A-4147-A177-3AD203B41FA5}">
                      <a16:colId xmlns:a16="http://schemas.microsoft.com/office/drawing/2014/main" val="2219371968"/>
                    </a:ext>
                  </a:extLst>
                </a:gridCol>
              </a:tblGrid>
              <a:tr h="271172">
                <a:tc>
                  <a:txBody>
                    <a:bodyPr/>
                    <a:lstStyle/>
                    <a:p>
                      <a:pPr algn="l" fontAlgn="b"/>
                      <a:r>
                        <a:rPr lang="hr-HR" sz="1600" b="1" i="0" u="none" strike="noStrike">
                          <a:solidFill>
                            <a:schemeClr val="bg1"/>
                          </a:solidFill>
                          <a:effectLst/>
                          <a:latin typeface="Calibri" panose="020F0502020204030204" pitchFamily="34" charset="0"/>
                        </a:rPr>
                        <a:t>    Tip operacije 4.1.1 / sektor</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Broj ugovorenih projekata</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Ugovoreni iznos potpore (HRK)</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Ukupno ispl. potpora (HRK)</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114B87"/>
                    </a:solidFill>
                  </a:tcPr>
                </a:tc>
                <a:extLst>
                  <a:ext uri="{0D108BD9-81ED-4DB2-BD59-A6C34878D82A}">
                    <a16:rowId xmlns:a16="http://schemas.microsoft.com/office/drawing/2014/main" val="2989413072"/>
                  </a:ext>
                </a:extLst>
              </a:tr>
              <a:tr h="271172">
                <a:tc>
                  <a:txBody>
                    <a:bodyPr/>
                    <a:lstStyle/>
                    <a:p>
                      <a:pPr algn="l" fontAlgn="b"/>
                      <a:r>
                        <a:rPr lang="hr-HR" sz="1600" b="0" i="0" u="none" strike="noStrike">
                          <a:solidFill>
                            <a:srgbClr val="000000"/>
                          </a:solidFill>
                          <a:effectLst/>
                          <a:latin typeface="Calibri" panose="020F0502020204030204" pitchFamily="34" charset="0"/>
                        </a:rPr>
                        <a:t>SEKTOR RATARSTVA</a:t>
                      </a:r>
                    </a:p>
                  </a:txBody>
                  <a:tcPr marL="162986"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hr-HR" sz="1600" b="0" i="0" u="none" strike="noStrike">
                          <a:solidFill>
                            <a:srgbClr val="000000"/>
                          </a:solidFill>
                          <a:effectLst/>
                          <a:latin typeface="Calibri" panose="020F0502020204030204" pitchFamily="34" charset="0"/>
                        </a:rPr>
                        <a:t>236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hr-HR" sz="1600" b="0" i="0" u="none" strike="noStrike">
                          <a:solidFill>
                            <a:srgbClr val="000000"/>
                          </a:solidFill>
                          <a:effectLst/>
                          <a:latin typeface="Calibri" panose="020F0502020204030204" pitchFamily="34" charset="0"/>
                        </a:rPr>
                        <a:t>227.894.250</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hr-HR" sz="1600" b="0" i="0" u="none" strike="noStrike">
                          <a:solidFill>
                            <a:srgbClr val="000000"/>
                          </a:solidFill>
                          <a:effectLst/>
                          <a:latin typeface="Calibri" panose="020F0502020204030204" pitchFamily="34" charset="0"/>
                        </a:rPr>
                        <a:t>183.288.687</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918436798"/>
                  </a:ext>
                </a:extLst>
              </a:tr>
              <a:tr h="271172">
                <a:tc>
                  <a:txBody>
                    <a:bodyPr/>
                    <a:lstStyle/>
                    <a:p>
                      <a:pPr algn="l" fontAlgn="b"/>
                      <a:r>
                        <a:rPr lang="hr-HR" sz="1600" b="0" i="0" u="none" strike="noStrike">
                          <a:solidFill>
                            <a:srgbClr val="000000"/>
                          </a:solidFill>
                          <a:effectLst/>
                          <a:latin typeface="Calibri" panose="020F0502020204030204" pitchFamily="34" charset="0"/>
                        </a:rPr>
                        <a:t>SEKTOR GOVEDARSTVA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176</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281.910.314</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151.169.972</a:t>
                      </a:r>
                    </a:p>
                  </a:txBody>
                  <a:tcPr marL="0" marR="0" marT="0" marB="0" anchor="b">
                    <a:lnL>
                      <a:noFill/>
                    </a:lnL>
                    <a:lnR>
                      <a:noFill/>
                    </a:lnR>
                    <a:lnT>
                      <a:noFill/>
                    </a:lnT>
                    <a:lnB>
                      <a:noFill/>
                    </a:lnB>
                  </a:tcPr>
                </a:tc>
                <a:extLst>
                  <a:ext uri="{0D108BD9-81ED-4DB2-BD59-A6C34878D82A}">
                    <a16:rowId xmlns:a16="http://schemas.microsoft.com/office/drawing/2014/main" val="3237580859"/>
                  </a:ext>
                </a:extLst>
              </a:tr>
              <a:tr h="271172">
                <a:tc>
                  <a:txBody>
                    <a:bodyPr/>
                    <a:lstStyle/>
                    <a:p>
                      <a:pPr algn="l" fontAlgn="b"/>
                      <a:r>
                        <a:rPr lang="hr-HR" sz="1600" b="0" i="0" u="none" strike="noStrike">
                          <a:solidFill>
                            <a:srgbClr val="000000"/>
                          </a:solidFill>
                          <a:effectLst/>
                          <a:latin typeface="Calibri" panose="020F0502020204030204" pitchFamily="34" charset="0"/>
                        </a:rPr>
                        <a:t>SEKTOR VOĆA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167</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427.754.810</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310.296.157</a:t>
                      </a:r>
                    </a:p>
                  </a:txBody>
                  <a:tcPr marL="0" marR="0" marT="0" marB="0" anchor="b">
                    <a:lnL>
                      <a:noFill/>
                    </a:lnL>
                    <a:lnR>
                      <a:noFill/>
                    </a:lnR>
                    <a:lnT>
                      <a:noFill/>
                    </a:lnT>
                    <a:lnB>
                      <a:noFill/>
                    </a:lnB>
                  </a:tcPr>
                </a:tc>
                <a:extLst>
                  <a:ext uri="{0D108BD9-81ED-4DB2-BD59-A6C34878D82A}">
                    <a16:rowId xmlns:a16="http://schemas.microsoft.com/office/drawing/2014/main" val="806630638"/>
                  </a:ext>
                </a:extLst>
              </a:tr>
              <a:tr h="271172">
                <a:tc>
                  <a:txBody>
                    <a:bodyPr/>
                    <a:lstStyle/>
                    <a:p>
                      <a:pPr algn="l" fontAlgn="b"/>
                      <a:r>
                        <a:rPr lang="hr-HR" sz="1600" b="0" i="0" u="none" strike="noStrike">
                          <a:solidFill>
                            <a:srgbClr val="000000"/>
                          </a:solidFill>
                          <a:effectLst/>
                          <a:latin typeface="Calibri" panose="020F0502020204030204" pitchFamily="34" charset="0"/>
                        </a:rPr>
                        <a:t>SEKTOR MLJEKARSTVA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136</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337.011.075</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196.842.601</a:t>
                      </a:r>
                    </a:p>
                  </a:txBody>
                  <a:tcPr marL="0" marR="0" marT="0" marB="0" anchor="b">
                    <a:lnL>
                      <a:noFill/>
                    </a:lnL>
                    <a:lnR>
                      <a:noFill/>
                    </a:lnR>
                    <a:lnT>
                      <a:noFill/>
                    </a:lnT>
                    <a:lnB>
                      <a:noFill/>
                    </a:lnB>
                  </a:tcPr>
                </a:tc>
                <a:extLst>
                  <a:ext uri="{0D108BD9-81ED-4DB2-BD59-A6C34878D82A}">
                    <a16:rowId xmlns:a16="http://schemas.microsoft.com/office/drawing/2014/main" val="643773015"/>
                  </a:ext>
                </a:extLst>
              </a:tr>
              <a:tr h="271172">
                <a:tc>
                  <a:txBody>
                    <a:bodyPr/>
                    <a:lstStyle/>
                    <a:p>
                      <a:pPr algn="l" fontAlgn="b"/>
                      <a:r>
                        <a:rPr lang="hr-HR" sz="1600" b="0" i="0" u="none" strike="noStrike">
                          <a:solidFill>
                            <a:srgbClr val="000000"/>
                          </a:solidFill>
                          <a:effectLst/>
                          <a:latin typeface="Calibri" panose="020F0502020204030204" pitchFamily="34" charset="0"/>
                        </a:rPr>
                        <a:t>SEKTOR ŽITARICA I ULJARICA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126</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123.450.683</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107.130.146</a:t>
                      </a:r>
                    </a:p>
                  </a:txBody>
                  <a:tcPr marL="0" marR="0" marT="0" marB="0" anchor="b">
                    <a:lnL>
                      <a:noFill/>
                    </a:lnL>
                    <a:lnR>
                      <a:noFill/>
                    </a:lnR>
                    <a:lnT>
                      <a:noFill/>
                    </a:lnT>
                    <a:lnB>
                      <a:noFill/>
                    </a:lnB>
                  </a:tcPr>
                </a:tc>
                <a:extLst>
                  <a:ext uri="{0D108BD9-81ED-4DB2-BD59-A6C34878D82A}">
                    <a16:rowId xmlns:a16="http://schemas.microsoft.com/office/drawing/2014/main" val="2865550575"/>
                  </a:ext>
                </a:extLst>
              </a:tr>
              <a:tr h="271172">
                <a:tc>
                  <a:txBody>
                    <a:bodyPr/>
                    <a:lstStyle/>
                    <a:p>
                      <a:pPr algn="l" fontAlgn="b"/>
                      <a:r>
                        <a:rPr lang="hr-HR" sz="1600" b="0" i="0" u="none" strike="noStrike">
                          <a:solidFill>
                            <a:srgbClr val="000000"/>
                          </a:solidFill>
                          <a:effectLst/>
                          <a:latin typeface="Calibri" panose="020F0502020204030204" pitchFamily="34" charset="0"/>
                        </a:rPr>
                        <a:t>SEKTOR VINOGRADARSTVA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113</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61.731.668</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47.511.875</a:t>
                      </a:r>
                    </a:p>
                  </a:txBody>
                  <a:tcPr marL="0" marR="0" marT="0" marB="0" anchor="b">
                    <a:lnL>
                      <a:noFill/>
                    </a:lnL>
                    <a:lnR>
                      <a:noFill/>
                    </a:lnR>
                    <a:lnT>
                      <a:noFill/>
                    </a:lnT>
                    <a:lnB>
                      <a:noFill/>
                    </a:lnB>
                  </a:tcPr>
                </a:tc>
                <a:extLst>
                  <a:ext uri="{0D108BD9-81ED-4DB2-BD59-A6C34878D82A}">
                    <a16:rowId xmlns:a16="http://schemas.microsoft.com/office/drawing/2014/main" val="2587424458"/>
                  </a:ext>
                </a:extLst>
              </a:tr>
              <a:tr h="271172">
                <a:tc>
                  <a:txBody>
                    <a:bodyPr/>
                    <a:lstStyle/>
                    <a:p>
                      <a:pPr algn="l" fontAlgn="b"/>
                      <a:r>
                        <a:rPr lang="hr-HR" sz="1600" b="0" i="0" u="none" strike="noStrike">
                          <a:solidFill>
                            <a:srgbClr val="000000"/>
                          </a:solidFill>
                          <a:effectLst/>
                          <a:latin typeface="Calibri" panose="020F0502020204030204" pitchFamily="34" charset="0"/>
                        </a:rPr>
                        <a:t>SEKTOR POVRĆA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65</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206.414.773</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126.494.703</a:t>
                      </a:r>
                    </a:p>
                  </a:txBody>
                  <a:tcPr marL="0" marR="0" marT="0" marB="0" anchor="b">
                    <a:lnL>
                      <a:noFill/>
                    </a:lnL>
                    <a:lnR>
                      <a:noFill/>
                    </a:lnR>
                    <a:lnT>
                      <a:noFill/>
                    </a:lnT>
                    <a:lnB>
                      <a:noFill/>
                    </a:lnB>
                  </a:tcPr>
                </a:tc>
                <a:extLst>
                  <a:ext uri="{0D108BD9-81ED-4DB2-BD59-A6C34878D82A}">
                    <a16:rowId xmlns:a16="http://schemas.microsoft.com/office/drawing/2014/main" val="1897761588"/>
                  </a:ext>
                </a:extLst>
              </a:tr>
              <a:tr h="271172">
                <a:tc>
                  <a:txBody>
                    <a:bodyPr/>
                    <a:lstStyle/>
                    <a:p>
                      <a:pPr algn="l" fontAlgn="b"/>
                      <a:r>
                        <a:rPr lang="hr-HR" sz="1600" b="0" i="0" u="none" strike="noStrike">
                          <a:solidFill>
                            <a:srgbClr val="000000"/>
                          </a:solidFill>
                          <a:effectLst/>
                          <a:latin typeface="Calibri" panose="020F0502020204030204" pitchFamily="34" charset="0"/>
                        </a:rPr>
                        <a:t>SEKTOR SVINJOGOJSTVA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162.976.763</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126.153.022</a:t>
                      </a:r>
                    </a:p>
                  </a:txBody>
                  <a:tcPr marL="0" marR="0" marT="0" marB="0" anchor="b">
                    <a:lnL>
                      <a:noFill/>
                    </a:lnL>
                    <a:lnR>
                      <a:noFill/>
                    </a:lnR>
                    <a:lnT>
                      <a:noFill/>
                    </a:lnT>
                    <a:lnB>
                      <a:noFill/>
                    </a:lnB>
                  </a:tcPr>
                </a:tc>
                <a:extLst>
                  <a:ext uri="{0D108BD9-81ED-4DB2-BD59-A6C34878D82A}">
                    <a16:rowId xmlns:a16="http://schemas.microsoft.com/office/drawing/2014/main" val="916753079"/>
                  </a:ext>
                </a:extLst>
              </a:tr>
              <a:tr h="271172">
                <a:tc>
                  <a:txBody>
                    <a:bodyPr/>
                    <a:lstStyle/>
                    <a:p>
                      <a:pPr algn="l" fontAlgn="b"/>
                      <a:r>
                        <a:rPr lang="hr-HR" sz="1600" b="0" i="0" u="none" strike="noStrike">
                          <a:solidFill>
                            <a:srgbClr val="000000"/>
                          </a:solidFill>
                          <a:effectLst/>
                          <a:latin typeface="Calibri" panose="020F0502020204030204" pitchFamily="34" charset="0"/>
                        </a:rPr>
                        <a:t>SEKTOR PERADARSTVA (UKLJUČUJUĆI SEKTOR JAJA)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36</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164.908.533</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124.517.316</a:t>
                      </a:r>
                    </a:p>
                  </a:txBody>
                  <a:tcPr marL="0" marR="0" marT="0" marB="0" anchor="b">
                    <a:lnL>
                      <a:noFill/>
                    </a:lnL>
                    <a:lnR>
                      <a:noFill/>
                    </a:lnR>
                    <a:lnT>
                      <a:noFill/>
                    </a:lnT>
                    <a:lnB>
                      <a:noFill/>
                    </a:lnB>
                  </a:tcPr>
                </a:tc>
                <a:extLst>
                  <a:ext uri="{0D108BD9-81ED-4DB2-BD59-A6C34878D82A}">
                    <a16:rowId xmlns:a16="http://schemas.microsoft.com/office/drawing/2014/main" val="1998993957"/>
                  </a:ext>
                </a:extLst>
              </a:tr>
              <a:tr h="271172">
                <a:tc>
                  <a:txBody>
                    <a:bodyPr/>
                    <a:lstStyle/>
                    <a:p>
                      <a:pPr algn="l" fontAlgn="b"/>
                      <a:r>
                        <a:rPr lang="hr-HR" sz="1600" b="0" i="0" u="none" strike="noStrike">
                          <a:solidFill>
                            <a:srgbClr val="000000"/>
                          </a:solidFill>
                          <a:effectLst/>
                          <a:latin typeface="Calibri" panose="020F0502020204030204" pitchFamily="34" charset="0"/>
                        </a:rPr>
                        <a:t>SEKTOR MASLINA I ULJA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24</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24.437.936</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22.563.832</a:t>
                      </a:r>
                    </a:p>
                  </a:txBody>
                  <a:tcPr marL="0" marR="0" marT="0" marB="0" anchor="b">
                    <a:lnL>
                      <a:noFill/>
                    </a:lnL>
                    <a:lnR>
                      <a:noFill/>
                    </a:lnR>
                    <a:lnT>
                      <a:noFill/>
                    </a:lnT>
                    <a:lnB>
                      <a:noFill/>
                    </a:lnB>
                  </a:tcPr>
                </a:tc>
                <a:extLst>
                  <a:ext uri="{0D108BD9-81ED-4DB2-BD59-A6C34878D82A}">
                    <a16:rowId xmlns:a16="http://schemas.microsoft.com/office/drawing/2014/main" val="2424470728"/>
                  </a:ext>
                </a:extLst>
              </a:tr>
              <a:tr h="271172">
                <a:tc>
                  <a:txBody>
                    <a:bodyPr/>
                    <a:lstStyle/>
                    <a:p>
                      <a:pPr algn="l" fontAlgn="b"/>
                      <a:r>
                        <a:rPr lang="hr-HR" sz="1600" b="0" i="0" u="none" strike="noStrike">
                          <a:solidFill>
                            <a:srgbClr val="000000"/>
                          </a:solidFill>
                          <a:effectLst/>
                          <a:latin typeface="Calibri" panose="020F0502020204030204" pitchFamily="34" charset="0"/>
                        </a:rPr>
                        <a:t>SEKTOR OVČARSTVA I KOZARSTVA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22</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23.151.851</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7.577.481</a:t>
                      </a:r>
                    </a:p>
                  </a:txBody>
                  <a:tcPr marL="0" marR="0" marT="0" marB="0" anchor="b">
                    <a:lnL>
                      <a:noFill/>
                    </a:lnL>
                    <a:lnR>
                      <a:noFill/>
                    </a:lnR>
                    <a:lnT>
                      <a:noFill/>
                    </a:lnT>
                    <a:lnB>
                      <a:noFill/>
                    </a:lnB>
                  </a:tcPr>
                </a:tc>
                <a:extLst>
                  <a:ext uri="{0D108BD9-81ED-4DB2-BD59-A6C34878D82A}">
                    <a16:rowId xmlns:a16="http://schemas.microsoft.com/office/drawing/2014/main" val="1028068804"/>
                  </a:ext>
                </a:extLst>
              </a:tr>
              <a:tr h="271172">
                <a:tc>
                  <a:txBody>
                    <a:bodyPr/>
                    <a:lstStyle/>
                    <a:p>
                      <a:pPr algn="l" fontAlgn="b"/>
                      <a:r>
                        <a:rPr lang="hr-HR" sz="1600" b="0" i="0" u="none" strike="noStrike">
                          <a:solidFill>
                            <a:srgbClr val="000000"/>
                          </a:solidFill>
                          <a:effectLst/>
                          <a:latin typeface="Calibri" panose="020F0502020204030204" pitchFamily="34" charset="0"/>
                        </a:rPr>
                        <a:t>SEKTOR CVIJEĆA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7.261.724</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5.260.012</a:t>
                      </a:r>
                    </a:p>
                  </a:txBody>
                  <a:tcPr marL="0" marR="0" marT="0" marB="0" anchor="b">
                    <a:lnL>
                      <a:noFill/>
                    </a:lnL>
                    <a:lnR>
                      <a:noFill/>
                    </a:lnR>
                    <a:lnT>
                      <a:noFill/>
                    </a:lnT>
                    <a:lnB>
                      <a:noFill/>
                    </a:lnB>
                  </a:tcPr>
                </a:tc>
                <a:extLst>
                  <a:ext uri="{0D108BD9-81ED-4DB2-BD59-A6C34878D82A}">
                    <a16:rowId xmlns:a16="http://schemas.microsoft.com/office/drawing/2014/main" val="3503095908"/>
                  </a:ext>
                </a:extLst>
              </a:tr>
              <a:tr h="271172">
                <a:tc>
                  <a:txBody>
                    <a:bodyPr/>
                    <a:lstStyle/>
                    <a:p>
                      <a:pPr algn="l" fontAlgn="b"/>
                      <a:r>
                        <a:rPr lang="hr-HR" sz="1600" b="0" i="0" u="none" strike="noStrike">
                          <a:solidFill>
                            <a:srgbClr val="000000"/>
                          </a:solidFill>
                          <a:effectLst/>
                          <a:latin typeface="Calibri" panose="020F0502020204030204" pitchFamily="34" charset="0"/>
                        </a:rPr>
                        <a:t>SEKTOR SJEMENIČARSTVA I RASADNIČARSTVA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31.140.633</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30.366.763</a:t>
                      </a:r>
                    </a:p>
                  </a:txBody>
                  <a:tcPr marL="0" marR="0" marT="0" marB="0" anchor="b">
                    <a:lnL>
                      <a:noFill/>
                    </a:lnL>
                    <a:lnR>
                      <a:noFill/>
                    </a:lnR>
                    <a:lnT>
                      <a:noFill/>
                    </a:lnT>
                    <a:lnB>
                      <a:noFill/>
                    </a:lnB>
                  </a:tcPr>
                </a:tc>
                <a:extLst>
                  <a:ext uri="{0D108BD9-81ED-4DB2-BD59-A6C34878D82A}">
                    <a16:rowId xmlns:a16="http://schemas.microsoft.com/office/drawing/2014/main" val="1599224320"/>
                  </a:ext>
                </a:extLst>
              </a:tr>
              <a:tr h="271172">
                <a:tc>
                  <a:txBody>
                    <a:bodyPr/>
                    <a:lstStyle/>
                    <a:p>
                      <a:pPr algn="l" fontAlgn="b"/>
                      <a:r>
                        <a:rPr lang="hr-HR" sz="1600" b="0" i="0" u="none" strike="noStrike">
                          <a:solidFill>
                            <a:srgbClr val="000000"/>
                          </a:solidFill>
                          <a:effectLst/>
                          <a:latin typeface="Calibri" panose="020F0502020204030204" pitchFamily="34" charset="0"/>
                        </a:rPr>
                        <a:t>SEKTOR GLJIVA</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25.113.260</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16.789.789</a:t>
                      </a:r>
                    </a:p>
                  </a:txBody>
                  <a:tcPr marL="0" marR="0" marT="0" marB="0" anchor="b">
                    <a:lnL>
                      <a:noFill/>
                    </a:lnL>
                    <a:lnR>
                      <a:noFill/>
                    </a:lnR>
                    <a:lnT>
                      <a:noFill/>
                    </a:lnT>
                    <a:lnB>
                      <a:noFill/>
                    </a:lnB>
                  </a:tcPr>
                </a:tc>
                <a:extLst>
                  <a:ext uri="{0D108BD9-81ED-4DB2-BD59-A6C34878D82A}">
                    <a16:rowId xmlns:a16="http://schemas.microsoft.com/office/drawing/2014/main" val="2056467163"/>
                  </a:ext>
                </a:extLst>
              </a:tr>
              <a:tr h="271172">
                <a:tc>
                  <a:txBody>
                    <a:bodyPr/>
                    <a:lstStyle/>
                    <a:p>
                      <a:pPr algn="l" fontAlgn="b"/>
                      <a:r>
                        <a:rPr lang="hr-HR" sz="1600" b="0" i="0" u="none" strike="noStrike">
                          <a:solidFill>
                            <a:srgbClr val="000000"/>
                          </a:solidFill>
                          <a:effectLst/>
                          <a:latin typeface="Calibri" panose="020F0502020204030204" pitchFamily="34" charset="0"/>
                        </a:rPr>
                        <a:t>SEKTOR KOPITARA (KONJI, MAGARCI, MULE, MAZGE)</a:t>
                      </a:r>
                    </a:p>
                  </a:txBody>
                  <a:tcPr marL="162986"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466.907</a:t>
                      </a:r>
                    </a:p>
                  </a:txBody>
                  <a:tcPr marL="0" marR="0" marT="0"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460.324</a:t>
                      </a:r>
                    </a:p>
                  </a:txBody>
                  <a:tcPr marL="0" marR="0" marT="0" marB="0" anchor="b">
                    <a:lnL>
                      <a:noFill/>
                    </a:lnL>
                    <a:lnR>
                      <a:noFill/>
                    </a:lnR>
                    <a:lnT>
                      <a:noFill/>
                    </a:lnT>
                    <a:lnB>
                      <a:noFill/>
                    </a:lnB>
                  </a:tcPr>
                </a:tc>
                <a:extLst>
                  <a:ext uri="{0D108BD9-81ED-4DB2-BD59-A6C34878D82A}">
                    <a16:rowId xmlns:a16="http://schemas.microsoft.com/office/drawing/2014/main" val="3204759019"/>
                  </a:ext>
                </a:extLst>
              </a:tr>
              <a:tr h="425725">
                <a:tc>
                  <a:txBody>
                    <a:bodyPr/>
                    <a:lstStyle/>
                    <a:p>
                      <a:pPr algn="l" fontAlgn="b"/>
                      <a:r>
                        <a:rPr lang="hr-HR" sz="1600" b="1" i="0" u="none" strike="noStrike">
                          <a:solidFill>
                            <a:schemeClr val="bg1"/>
                          </a:solidFill>
                          <a:effectLst/>
                          <a:latin typeface="Calibri" panose="020F0502020204030204" pitchFamily="34" charset="0"/>
                        </a:rPr>
                        <a:t>    Ukupno</a:t>
                      </a:r>
                    </a:p>
                  </a:txBody>
                  <a:tcPr marL="0" marR="0" marT="0" marB="0" anchor="ctr">
                    <a:lnL>
                      <a:noFill/>
                    </a:lnL>
                    <a:lnR>
                      <a:noFill/>
                    </a:lnR>
                    <a:lnT>
                      <a:noFill/>
                    </a:lnT>
                    <a:lnB>
                      <a:noFill/>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1.165</a:t>
                      </a:r>
                    </a:p>
                  </a:txBody>
                  <a:tcPr marL="0" marR="0" marT="0" marB="0" anchor="ctr">
                    <a:lnL>
                      <a:noFill/>
                    </a:lnL>
                    <a:lnR>
                      <a:noFill/>
                    </a:lnR>
                    <a:lnT>
                      <a:noFill/>
                    </a:lnT>
                    <a:lnB>
                      <a:noFill/>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2.105.625.181</a:t>
                      </a:r>
                    </a:p>
                  </a:txBody>
                  <a:tcPr marL="0" marR="0" marT="0" marB="0" anchor="ctr">
                    <a:lnL>
                      <a:noFill/>
                    </a:lnL>
                    <a:lnR>
                      <a:noFill/>
                    </a:lnR>
                    <a:lnT>
                      <a:noFill/>
                    </a:lnT>
                    <a:lnB>
                      <a:noFill/>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1.456.422.678</a:t>
                      </a:r>
                    </a:p>
                  </a:txBody>
                  <a:tcPr marL="0" marR="0" marT="0" marB="0" anchor="ctr">
                    <a:lnL>
                      <a:noFill/>
                    </a:lnL>
                    <a:lnR>
                      <a:noFill/>
                    </a:lnR>
                    <a:lnT>
                      <a:noFill/>
                    </a:lnT>
                    <a:lnB>
                      <a:noFill/>
                    </a:lnB>
                    <a:solidFill>
                      <a:srgbClr val="114B87"/>
                    </a:solidFill>
                  </a:tcPr>
                </a:tc>
                <a:extLst>
                  <a:ext uri="{0D108BD9-81ED-4DB2-BD59-A6C34878D82A}">
                    <a16:rowId xmlns:a16="http://schemas.microsoft.com/office/drawing/2014/main" val="1757641134"/>
                  </a:ext>
                </a:extLst>
              </a:tr>
            </a:tbl>
          </a:graphicData>
        </a:graphic>
      </p:graphicFrame>
      <p:sp>
        <p:nvSpPr>
          <p:cNvPr id="5" name="TekstniOkvir 4">
            <a:extLst>
              <a:ext uri="{FF2B5EF4-FFF2-40B4-BE49-F238E27FC236}">
                <a16:creationId xmlns:a16="http://schemas.microsoft.com/office/drawing/2014/main" id="{CC30FD7A-394A-48A3-8919-3F1FBF9E78F1}"/>
              </a:ext>
            </a:extLst>
          </p:cNvPr>
          <p:cNvSpPr txBox="1"/>
          <p:nvPr/>
        </p:nvSpPr>
        <p:spPr>
          <a:xfrm>
            <a:off x="483833" y="434744"/>
            <a:ext cx="10515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TIP OPERACIJE 4.1.1. – PRIKAZ PO SEKTORIMA</a:t>
            </a:r>
          </a:p>
        </p:txBody>
      </p:sp>
    </p:spTree>
    <p:extLst>
      <p:ext uri="{BB962C8B-B14F-4D97-AF65-F5344CB8AC3E}">
        <p14:creationId xmlns:p14="http://schemas.microsoft.com/office/powerpoint/2010/main" val="383896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ica 6">
            <a:extLst>
              <a:ext uri="{FF2B5EF4-FFF2-40B4-BE49-F238E27FC236}">
                <a16:creationId xmlns:a16="http://schemas.microsoft.com/office/drawing/2014/main" id="{4C3176EF-25BB-4EAC-A406-E2048BEBDF6E}"/>
              </a:ext>
            </a:extLst>
          </p:cNvPr>
          <p:cNvGraphicFramePr>
            <a:graphicFrameLocks noGrp="1"/>
          </p:cNvGraphicFramePr>
          <p:nvPr/>
        </p:nvGraphicFramePr>
        <p:xfrm>
          <a:off x="662597" y="1634837"/>
          <a:ext cx="10866806" cy="4285670"/>
        </p:xfrm>
        <a:graphic>
          <a:graphicData uri="http://schemas.openxmlformats.org/drawingml/2006/table">
            <a:tbl>
              <a:tblPr/>
              <a:tblGrid>
                <a:gridCol w="4576842">
                  <a:extLst>
                    <a:ext uri="{9D8B030D-6E8A-4147-A177-3AD203B41FA5}">
                      <a16:colId xmlns:a16="http://schemas.microsoft.com/office/drawing/2014/main" val="641893137"/>
                    </a:ext>
                  </a:extLst>
                </a:gridCol>
                <a:gridCol w="1828389">
                  <a:extLst>
                    <a:ext uri="{9D8B030D-6E8A-4147-A177-3AD203B41FA5}">
                      <a16:colId xmlns:a16="http://schemas.microsoft.com/office/drawing/2014/main" val="2678497768"/>
                    </a:ext>
                  </a:extLst>
                </a:gridCol>
                <a:gridCol w="2414846">
                  <a:extLst>
                    <a:ext uri="{9D8B030D-6E8A-4147-A177-3AD203B41FA5}">
                      <a16:colId xmlns:a16="http://schemas.microsoft.com/office/drawing/2014/main" val="3214080285"/>
                    </a:ext>
                  </a:extLst>
                </a:gridCol>
                <a:gridCol w="2046729">
                  <a:extLst>
                    <a:ext uri="{9D8B030D-6E8A-4147-A177-3AD203B41FA5}">
                      <a16:colId xmlns:a16="http://schemas.microsoft.com/office/drawing/2014/main" val="2219371968"/>
                    </a:ext>
                  </a:extLst>
                </a:gridCol>
              </a:tblGrid>
              <a:tr h="576542">
                <a:tc>
                  <a:txBody>
                    <a:bodyPr/>
                    <a:lstStyle/>
                    <a:p>
                      <a:pPr algn="l" fontAlgn="b"/>
                      <a:r>
                        <a:rPr lang="hr-HR" sz="1600" b="1" i="0" u="none" strike="noStrike">
                          <a:solidFill>
                            <a:schemeClr val="bg1"/>
                          </a:solidFill>
                          <a:effectLst/>
                          <a:latin typeface="Calibri" panose="020F0502020204030204" pitchFamily="34" charset="0"/>
                        </a:rPr>
                        <a:t>    Tip operacije 4.2.1 / sektor</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Broj ugovorenih projekata</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Ugovoreni iznos potpore (HRK)</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Ukupno </a:t>
                      </a:r>
                      <a:r>
                        <a:rPr lang="hr-HR" sz="1600" b="1" i="0" u="none" strike="noStrike" err="1">
                          <a:solidFill>
                            <a:schemeClr val="bg1"/>
                          </a:solidFill>
                          <a:effectLst/>
                          <a:latin typeface="Calibri" panose="020F0502020204030204" pitchFamily="34" charset="0"/>
                        </a:rPr>
                        <a:t>ispl</a:t>
                      </a:r>
                      <a:r>
                        <a:rPr lang="hr-HR" sz="1600" b="1" i="0" u="none" strike="noStrike">
                          <a:solidFill>
                            <a:schemeClr val="bg1"/>
                          </a:solidFill>
                          <a:effectLst/>
                          <a:latin typeface="Calibri" panose="020F0502020204030204" pitchFamily="34" charset="0"/>
                        </a:rPr>
                        <a:t>. potpora (HRK)</a:t>
                      </a:r>
                    </a:p>
                  </a:txBody>
                  <a:tcPr marL="0" marR="0" marT="0" marB="0" anchor="ctr">
                    <a:lnL>
                      <a:noFill/>
                    </a:lnL>
                    <a:lnR>
                      <a:noFill/>
                    </a:lnR>
                    <a:lnT>
                      <a:noFill/>
                    </a:lnT>
                    <a:lnB w="6350" cap="flat" cmpd="sng" algn="ctr">
                      <a:solidFill>
                        <a:srgbClr val="8EA9DB"/>
                      </a:solidFill>
                      <a:prstDash val="solid"/>
                      <a:round/>
                      <a:headEnd type="none" w="med" len="med"/>
                      <a:tailEnd type="none" w="med" len="med"/>
                    </a:lnB>
                    <a:solidFill>
                      <a:srgbClr val="114B87"/>
                    </a:solidFill>
                  </a:tcPr>
                </a:tc>
                <a:extLst>
                  <a:ext uri="{0D108BD9-81ED-4DB2-BD59-A6C34878D82A}">
                    <a16:rowId xmlns:a16="http://schemas.microsoft.com/office/drawing/2014/main" val="2989413072"/>
                  </a:ext>
                </a:extLst>
              </a:tr>
              <a:tr h="320583">
                <a:tc>
                  <a:txBody>
                    <a:bodyPr/>
                    <a:lstStyle/>
                    <a:p>
                      <a:pPr algn="l" fontAlgn="b"/>
                      <a:r>
                        <a:rPr lang="hr-HR" sz="1600" b="0" i="0" u="none" strike="noStrike">
                          <a:solidFill>
                            <a:srgbClr val="000000"/>
                          </a:solidFill>
                          <a:effectLst/>
                          <a:latin typeface="Calibri" panose="020F0502020204030204" pitchFamily="34" charset="0"/>
                        </a:rPr>
                        <a:t>SEKTOR MESA</a:t>
                      </a:r>
                    </a:p>
                  </a:txBody>
                  <a:tcPr marL="857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hr-HR" sz="1600" b="0" i="0" u="none" strike="noStrike">
                          <a:solidFill>
                            <a:srgbClr val="000000"/>
                          </a:solidFill>
                          <a:effectLst/>
                          <a:latin typeface="Calibri" panose="020F0502020204030204" pitchFamily="34" charset="0"/>
                        </a:rPr>
                        <a:t>51</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hr-HR" sz="1600" b="0" i="0" u="none" strike="noStrike">
                          <a:solidFill>
                            <a:srgbClr val="000000"/>
                          </a:solidFill>
                          <a:effectLst/>
                          <a:latin typeface="Calibri" panose="020F0502020204030204" pitchFamily="34" charset="0"/>
                        </a:rPr>
                        <a:t>364.864.949</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hr-HR" sz="1600" b="0" i="0" u="none" strike="noStrike">
                          <a:solidFill>
                            <a:srgbClr val="000000"/>
                          </a:solidFill>
                          <a:effectLst/>
                          <a:latin typeface="Calibri" panose="020F0502020204030204" pitchFamily="34" charset="0"/>
                        </a:rPr>
                        <a:t>176.605.835</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918436798"/>
                  </a:ext>
                </a:extLst>
              </a:tr>
              <a:tr h="320583">
                <a:tc>
                  <a:txBody>
                    <a:bodyPr/>
                    <a:lstStyle/>
                    <a:p>
                      <a:pPr algn="l" fontAlgn="b"/>
                      <a:r>
                        <a:rPr lang="hr-HR" sz="1600" b="0" i="0" u="none" strike="noStrike">
                          <a:solidFill>
                            <a:srgbClr val="000000"/>
                          </a:solidFill>
                          <a:effectLst/>
                          <a:latin typeface="Calibri" panose="020F0502020204030204" pitchFamily="34" charset="0"/>
                        </a:rPr>
                        <a:t>SEKTOR MASLINA I ULJA</a:t>
                      </a:r>
                    </a:p>
                  </a:txBody>
                  <a:tcPr marL="857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30.076.768</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19.356.430</a:t>
                      </a:r>
                    </a:p>
                  </a:txBody>
                  <a:tcPr marL="9525" marR="9525" marT="9525" marB="0" anchor="b">
                    <a:lnL>
                      <a:noFill/>
                    </a:lnL>
                    <a:lnR>
                      <a:noFill/>
                    </a:lnR>
                    <a:lnT>
                      <a:noFill/>
                    </a:lnT>
                    <a:lnB>
                      <a:noFill/>
                    </a:lnB>
                  </a:tcPr>
                </a:tc>
                <a:extLst>
                  <a:ext uri="{0D108BD9-81ED-4DB2-BD59-A6C34878D82A}">
                    <a16:rowId xmlns:a16="http://schemas.microsoft.com/office/drawing/2014/main" val="3237580859"/>
                  </a:ext>
                </a:extLst>
              </a:tr>
              <a:tr h="320583">
                <a:tc>
                  <a:txBody>
                    <a:bodyPr/>
                    <a:lstStyle/>
                    <a:p>
                      <a:pPr algn="l" fontAlgn="b"/>
                      <a:r>
                        <a:rPr lang="hr-HR" sz="1600" b="0" i="0" u="none" strike="noStrike">
                          <a:solidFill>
                            <a:srgbClr val="000000"/>
                          </a:solidFill>
                          <a:effectLst/>
                          <a:latin typeface="Calibri" panose="020F0502020204030204" pitchFamily="34" charset="0"/>
                        </a:rPr>
                        <a:t>SEKTOR VOĆA</a:t>
                      </a:r>
                    </a:p>
                  </a:txBody>
                  <a:tcPr marL="857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40.953.467</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23.061.543</a:t>
                      </a:r>
                    </a:p>
                  </a:txBody>
                  <a:tcPr marL="9525" marR="9525" marT="9525" marB="0" anchor="b">
                    <a:lnL>
                      <a:noFill/>
                    </a:lnL>
                    <a:lnR>
                      <a:noFill/>
                    </a:lnR>
                    <a:lnT>
                      <a:noFill/>
                    </a:lnT>
                    <a:lnB>
                      <a:noFill/>
                    </a:lnB>
                  </a:tcPr>
                </a:tc>
                <a:extLst>
                  <a:ext uri="{0D108BD9-81ED-4DB2-BD59-A6C34878D82A}">
                    <a16:rowId xmlns:a16="http://schemas.microsoft.com/office/drawing/2014/main" val="806630638"/>
                  </a:ext>
                </a:extLst>
              </a:tr>
              <a:tr h="320583">
                <a:tc>
                  <a:txBody>
                    <a:bodyPr/>
                    <a:lstStyle/>
                    <a:p>
                      <a:pPr algn="l" fontAlgn="b"/>
                      <a:r>
                        <a:rPr lang="hr-HR" sz="1600" b="0" i="0" u="none" strike="noStrike">
                          <a:solidFill>
                            <a:srgbClr val="000000"/>
                          </a:solidFill>
                          <a:effectLst/>
                          <a:latin typeface="Calibri" panose="020F0502020204030204" pitchFamily="34" charset="0"/>
                        </a:rPr>
                        <a:t>SEKTOR MLJEKARSTVA</a:t>
                      </a:r>
                    </a:p>
                  </a:txBody>
                  <a:tcPr marL="857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44.792.897</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33.131.404</a:t>
                      </a:r>
                    </a:p>
                  </a:txBody>
                  <a:tcPr marL="9525" marR="9525" marT="9525" marB="0" anchor="b">
                    <a:lnL>
                      <a:noFill/>
                    </a:lnL>
                    <a:lnR>
                      <a:noFill/>
                    </a:lnR>
                    <a:lnT>
                      <a:noFill/>
                    </a:lnT>
                    <a:lnB>
                      <a:noFill/>
                    </a:lnB>
                  </a:tcPr>
                </a:tc>
                <a:extLst>
                  <a:ext uri="{0D108BD9-81ED-4DB2-BD59-A6C34878D82A}">
                    <a16:rowId xmlns:a16="http://schemas.microsoft.com/office/drawing/2014/main" val="643773015"/>
                  </a:ext>
                </a:extLst>
              </a:tr>
              <a:tr h="320583">
                <a:tc>
                  <a:txBody>
                    <a:bodyPr/>
                    <a:lstStyle/>
                    <a:p>
                      <a:pPr algn="l" fontAlgn="b"/>
                      <a:r>
                        <a:rPr lang="hr-HR" sz="1600" b="0" i="0" u="none" strike="noStrike">
                          <a:solidFill>
                            <a:srgbClr val="000000"/>
                          </a:solidFill>
                          <a:effectLst/>
                          <a:latin typeface="Calibri" panose="020F0502020204030204" pitchFamily="34" charset="0"/>
                        </a:rPr>
                        <a:t>SEKTOR POVRĆA</a:t>
                      </a:r>
                    </a:p>
                  </a:txBody>
                  <a:tcPr marL="857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53.574.862</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45.061.077</a:t>
                      </a:r>
                    </a:p>
                  </a:txBody>
                  <a:tcPr marL="9525" marR="9525" marT="9525" marB="0" anchor="b">
                    <a:lnL>
                      <a:noFill/>
                    </a:lnL>
                    <a:lnR>
                      <a:noFill/>
                    </a:lnR>
                    <a:lnT>
                      <a:noFill/>
                    </a:lnT>
                    <a:lnB>
                      <a:noFill/>
                    </a:lnB>
                  </a:tcPr>
                </a:tc>
                <a:extLst>
                  <a:ext uri="{0D108BD9-81ED-4DB2-BD59-A6C34878D82A}">
                    <a16:rowId xmlns:a16="http://schemas.microsoft.com/office/drawing/2014/main" val="2865550575"/>
                  </a:ext>
                </a:extLst>
              </a:tr>
              <a:tr h="320583">
                <a:tc>
                  <a:txBody>
                    <a:bodyPr/>
                    <a:lstStyle/>
                    <a:p>
                      <a:pPr algn="l" fontAlgn="b"/>
                      <a:r>
                        <a:rPr lang="hr-HR" sz="1600" b="0" i="0" u="none" strike="noStrike">
                          <a:solidFill>
                            <a:srgbClr val="000000"/>
                          </a:solidFill>
                          <a:effectLst/>
                          <a:latin typeface="Calibri" panose="020F0502020204030204" pitchFamily="34" charset="0"/>
                        </a:rPr>
                        <a:t>SEKTOR ULJA</a:t>
                      </a:r>
                    </a:p>
                  </a:txBody>
                  <a:tcPr marL="857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21.867.597</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15.171.829</a:t>
                      </a:r>
                    </a:p>
                  </a:txBody>
                  <a:tcPr marL="9525" marR="9525" marT="9525" marB="0" anchor="b">
                    <a:lnL>
                      <a:noFill/>
                    </a:lnL>
                    <a:lnR>
                      <a:noFill/>
                    </a:lnR>
                    <a:lnT>
                      <a:noFill/>
                    </a:lnT>
                    <a:lnB>
                      <a:noFill/>
                    </a:lnB>
                  </a:tcPr>
                </a:tc>
                <a:extLst>
                  <a:ext uri="{0D108BD9-81ED-4DB2-BD59-A6C34878D82A}">
                    <a16:rowId xmlns:a16="http://schemas.microsoft.com/office/drawing/2014/main" val="2587424458"/>
                  </a:ext>
                </a:extLst>
              </a:tr>
              <a:tr h="320583">
                <a:tc>
                  <a:txBody>
                    <a:bodyPr/>
                    <a:lstStyle/>
                    <a:p>
                      <a:pPr algn="l" fontAlgn="b"/>
                      <a:r>
                        <a:rPr lang="hr-HR" sz="1600" b="0" i="0" u="none" strike="noStrike">
                          <a:solidFill>
                            <a:srgbClr val="000000"/>
                          </a:solidFill>
                          <a:effectLst/>
                          <a:latin typeface="Calibri" panose="020F0502020204030204" pitchFamily="34" charset="0"/>
                        </a:rPr>
                        <a:t>SEKTOR ŽITARICA I ULJARICA</a:t>
                      </a:r>
                    </a:p>
                  </a:txBody>
                  <a:tcPr marL="857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48.288.953</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45.847.052</a:t>
                      </a:r>
                    </a:p>
                  </a:txBody>
                  <a:tcPr marL="9525" marR="9525" marT="9525" marB="0" anchor="b">
                    <a:lnL>
                      <a:noFill/>
                    </a:lnL>
                    <a:lnR>
                      <a:noFill/>
                    </a:lnR>
                    <a:lnT>
                      <a:noFill/>
                    </a:lnT>
                    <a:lnB>
                      <a:noFill/>
                    </a:lnB>
                  </a:tcPr>
                </a:tc>
                <a:extLst>
                  <a:ext uri="{0D108BD9-81ED-4DB2-BD59-A6C34878D82A}">
                    <a16:rowId xmlns:a16="http://schemas.microsoft.com/office/drawing/2014/main" val="1897761588"/>
                  </a:ext>
                </a:extLst>
              </a:tr>
              <a:tr h="320583">
                <a:tc>
                  <a:txBody>
                    <a:bodyPr/>
                    <a:lstStyle/>
                    <a:p>
                      <a:pPr algn="l" fontAlgn="b"/>
                      <a:r>
                        <a:rPr lang="hr-HR" sz="1600" b="0" i="0" u="none" strike="noStrike">
                          <a:solidFill>
                            <a:srgbClr val="000000"/>
                          </a:solidFill>
                          <a:effectLst/>
                          <a:latin typeface="Calibri" panose="020F0502020204030204" pitchFamily="34" charset="0"/>
                        </a:rPr>
                        <a:t>SEKTOR LJEKOVITOG BILJA</a:t>
                      </a:r>
                    </a:p>
                  </a:txBody>
                  <a:tcPr marL="857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18.881.401</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15.136.916</a:t>
                      </a:r>
                    </a:p>
                  </a:txBody>
                  <a:tcPr marL="9525" marR="9525" marT="9525" marB="0" anchor="b">
                    <a:lnL>
                      <a:noFill/>
                    </a:lnL>
                    <a:lnR>
                      <a:noFill/>
                    </a:lnR>
                    <a:lnT>
                      <a:noFill/>
                    </a:lnT>
                    <a:lnB>
                      <a:noFill/>
                    </a:lnB>
                  </a:tcPr>
                </a:tc>
                <a:extLst>
                  <a:ext uri="{0D108BD9-81ED-4DB2-BD59-A6C34878D82A}">
                    <a16:rowId xmlns:a16="http://schemas.microsoft.com/office/drawing/2014/main" val="916753079"/>
                  </a:ext>
                </a:extLst>
              </a:tr>
              <a:tr h="320583">
                <a:tc>
                  <a:txBody>
                    <a:bodyPr/>
                    <a:lstStyle/>
                    <a:p>
                      <a:pPr algn="l" fontAlgn="b"/>
                      <a:r>
                        <a:rPr lang="hr-HR" sz="1600" b="0" i="0" u="none" strike="noStrike">
                          <a:solidFill>
                            <a:srgbClr val="000000"/>
                          </a:solidFill>
                          <a:effectLst/>
                          <a:latin typeface="Calibri" panose="020F0502020204030204" pitchFamily="34" charset="0"/>
                        </a:rPr>
                        <a:t>SEKTOR PERADARSTVA (UKLJUČUJUĆI SEKTOR JAJA)</a:t>
                      </a:r>
                    </a:p>
                  </a:txBody>
                  <a:tcPr marL="857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5.480.109</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4.904.291</a:t>
                      </a:r>
                    </a:p>
                  </a:txBody>
                  <a:tcPr marL="9525" marR="9525" marT="9525" marB="0" anchor="b">
                    <a:lnL>
                      <a:noFill/>
                    </a:lnL>
                    <a:lnR>
                      <a:noFill/>
                    </a:lnR>
                    <a:lnT>
                      <a:noFill/>
                    </a:lnT>
                    <a:lnB>
                      <a:noFill/>
                    </a:lnB>
                  </a:tcPr>
                </a:tc>
                <a:extLst>
                  <a:ext uri="{0D108BD9-81ED-4DB2-BD59-A6C34878D82A}">
                    <a16:rowId xmlns:a16="http://schemas.microsoft.com/office/drawing/2014/main" val="1998993957"/>
                  </a:ext>
                </a:extLst>
              </a:tr>
              <a:tr h="320583">
                <a:tc>
                  <a:txBody>
                    <a:bodyPr/>
                    <a:lstStyle/>
                    <a:p>
                      <a:pPr algn="l" fontAlgn="b"/>
                      <a:r>
                        <a:rPr lang="hr-HR" sz="1600" b="0" i="0" u="none" strike="noStrike">
                          <a:solidFill>
                            <a:srgbClr val="000000"/>
                          </a:solidFill>
                          <a:effectLst/>
                          <a:latin typeface="Calibri" panose="020F0502020204030204" pitchFamily="34" charset="0"/>
                        </a:rPr>
                        <a:t>SEKTOR VOĆA I POVRĆA</a:t>
                      </a:r>
                    </a:p>
                  </a:txBody>
                  <a:tcPr marL="857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12.367.844</a:t>
                      </a:r>
                    </a:p>
                  </a:txBody>
                  <a:tcPr marL="9525" marR="9525" marT="9525" marB="0" anchor="b">
                    <a:lnL>
                      <a:noFill/>
                    </a:lnL>
                    <a:lnR>
                      <a:noFill/>
                    </a:lnR>
                    <a:lnT>
                      <a:noFill/>
                    </a:lnT>
                    <a:lnB>
                      <a:noFill/>
                    </a:lnB>
                  </a:tcPr>
                </a:tc>
                <a:tc>
                  <a:txBody>
                    <a:bodyPr/>
                    <a:lstStyle/>
                    <a:p>
                      <a:pPr algn="ctr" fontAlgn="b"/>
                      <a:r>
                        <a:rPr lang="hr-HR" sz="16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424470728"/>
                  </a:ext>
                </a:extLst>
              </a:tr>
              <a:tr h="503298">
                <a:tc>
                  <a:txBody>
                    <a:bodyPr/>
                    <a:lstStyle/>
                    <a:p>
                      <a:pPr algn="l" fontAlgn="b"/>
                      <a:r>
                        <a:rPr lang="hr-HR" sz="1600" b="1" i="0" u="none" strike="noStrike">
                          <a:solidFill>
                            <a:schemeClr val="bg1"/>
                          </a:solidFill>
                          <a:effectLst/>
                          <a:latin typeface="Calibri" panose="020F0502020204030204" pitchFamily="34" charset="0"/>
                        </a:rPr>
                        <a:t>    Ukupno</a:t>
                      </a:r>
                    </a:p>
                  </a:txBody>
                  <a:tcPr marL="0" marR="0" marT="0" marB="0" anchor="ctr">
                    <a:lnL>
                      <a:noFill/>
                    </a:lnL>
                    <a:lnR>
                      <a:noFill/>
                    </a:lnR>
                    <a:lnT>
                      <a:noFill/>
                    </a:lnT>
                    <a:lnB>
                      <a:noFill/>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135</a:t>
                      </a:r>
                    </a:p>
                  </a:txBody>
                  <a:tcPr marL="9525" marR="9525" marT="9525" marB="0" anchor="ctr">
                    <a:lnL>
                      <a:noFill/>
                    </a:lnL>
                    <a:lnR>
                      <a:noFill/>
                    </a:lnR>
                    <a:lnT>
                      <a:noFill/>
                    </a:lnT>
                    <a:lnB>
                      <a:noFill/>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641.148.847</a:t>
                      </a:r>
                    </a:p>
                  </a:txBody>
                  <a:tcPr marL="9525" marR="9525" marT="9525" marB="0" anchor="ctr">
                    <a:lnL>
                      <a:noFill/>
                    </a:lnL>
                    <a:lnR>
                      <a:noFill/>
                    </a:lnR>
                    <a:lnT>
                      <a:noFill/>
                    </a:lnT>
                    <a:lnB>
                      <a:noFill/>
                    </a:lnB>
                    <a:solidFill>
                      <a:srgbClr val="114B87"/>
                    </a:solidFill>
                  </a:tcPr>
                </a:tc>
                <a:tc>
                  <a:txBody>
                    <a:bodyPr/>
                    <a:lstStyle/>
                    <a:p>
                      <a:pPr algn="ctr" fontAlgn="b"/>
                      <a:r>
                        <a:rPr lang="hr-HR" sz="1600" b="1" i="0" u="none" strike="noStrike">
                          <a:solidFill>
                            <a:schemeClr val="bg1"/>
                          </a:solidFill>
                          <a:effectLst/>
                          <a:latin typeface="Calibri" panose="020F0502020204030204" pitchFamily="34" charset="0"/>
                        </a:rPr>
                        <a:t>378.276.378</a:t>
                      </a:r>
                    </a:p>
                  </a:txBody>
                  <a:tcPr marL="9525" marR="9525" marT="9525" marB="0" anchor="ctr">
                    <a:lnL>
                      <a:noFill/>
                    </a:lnL>
                    <a:lnR>
                      <a:noFill/>
                    </a:lnR>
                    <a:lnT>
                      <a:noFill/>
                    </a:lnT>
                    <a:lnB>
                      <a:noFill/>
                    </a:lnB>
                    <a:solidFill>
                      <a:srgbClr val="114B87"/>
                    </a:solidFill>
                  </a:tcPr>
                </a:tc>
                <a:extLst>
                  <a:ext uri="{0D108BD9-81ED-4DB2-BD59-A6C34878D82A}">
                    <a16:rowId xmlns:a16="http://schemas.microsoft.com/office/drawing/2014/main" val="1757641134"/>
                  </a:ext>
                </a:extLst>
              </a:tr>
            </a:tbl>
          </a:graphicData>
        </a:graphic>
      </p:graphicFrame>
      <p:sp>
        <p:nvSpPr>
          <p:cNvPr id="5" name="TekstniOkvir 4">
            <a:extLst>
              <a:ext uri="{FF2B5EF4-FFF2-40B4-BE49-F238E27FC236}">
                <a16:creationId xmlns:a16="http://schemas.microsoft.com/office/drawing/2014/main" id="{CC30FD7A-394A-48A3-8919-3F1FBF9E78F1}"/>
              </a:ext>
            </a:extLst>
          </p:cNvPr>
          <p:cNvSpPr txBox="1"/>
          <p:nvPr/>
        </p:nvSpPr>
        <p:spPr>
          <a:xfrm>
            <a:off x="483833" y="693362"/>
            <a:ext cx="10515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TIP OPERACIJE 4.2.1. – PRIKAZ PO SEKTORIMA</a:t>
            </a:r>
          </a:p>
        </p:txBody>
      </p:sp>
    </p:spTree>
    <p:extLst>
      <p:ext uri="{BB962C8B-B14F-4D97-AF65-F5344CB8AC3E}">
        <p14:creationId xmlns:p14="http://schemas.microsoft.com/office/powerpoint/2010/main" val="271957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Naslov 20">
            <a:extLst>
              <a:ext uri="{FF2B5EF4-FFF2-40B4-BE49-F238E27FC236}">
                <a16:creationId xmlns:a16="http://schemas.microsoft.com/office/drawing/2014/main" id="{AD9E795F-0E45-4651-A3C4-DB47C768966C}"/>
              </a:ext>
            </a:extLst>
          </p:cNvPr>
          <p:cNvSpPr>
            <a:spLocks noGrp="1"/>
          </p:cNvSpPr>
          <p:nvPr>
            <p:ph type="title"/>
          </p:nvPr>
        </p:nvSpPr>
        <p:spPr>
          <a:xfrm>
            <a:off x="838200" y="365126"/>
            <a:ext cx="10515600" cy="967886"/>
          </a:xfrm>
        </p:spPr>
        <p:txBody>
          <a:bodyPr>
            <a:normAutofit/>
          </a:bodyPr>
          <a:lstStyle/>
          <a:p>
            <a:r>
              <a:rPr lang="hr-HR" sz="3200" b="1"/>
              <a:t>REZULTATI I EFEKTI</a:t>
            </a:r>
          </a:p>
        </p:txBody>
      </p:sp>
      <p:graphicFrame>
        <p:nvGraphicFramePr>
          <p:cNvPr id="31" name="Dijagram 30">
            <a:extLst>
              <a:ext uri="{FF2B5EF4-FFF2-40B4-BE49-F238E27FC236}">
                <a16:creationId xmlns:a16="http://schemas.microsoft.com/office/drawing/2014/main" id="{92190A17-A600-4BCC-92CD-409019A4F37A}"/>
              </a:ext>
            </a:extLst>
          </p:cNvPr>
          <p:cNvGraphicFramePr/>
          <p:nvPr/>
        </p:nvGraphicFramePr>
        <p:xfrm>
          <a:off x="433138" y="2415942"/>
          <a:ext cx="2030734" cy="72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Pin by Dagmara on Arte, dibujos in 2021 | Clip art, Pebble art, Art clipart">
            <a:extLst>
              <a:ext uri="{FF2B5EF4-FFF2-40B4-BE49-F238E27FC236}">
                <a16:creationId xmlns:a16="http://schemas.microsoft.com/office/drawing/2014/main" id="{4C48EF20-3A2A-4689-B3DA-EBF51EADE8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9872" y="1716804"/>
            <a:ext cx="1631676" cy="16316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Dijagram 31">
            <a:extLst>
              <a:ext uri="{FF2B5EF4-FFF2-40B4-BE49-F238E27FC236}">
                <a16:creationId xmlns:a16="http://schemas.microsoft.com/office/drawing/2014/main" id="{6AE95911-078A-40B1-B484-D98846D8F9CB}"/>
              </a:ext>
            </a:extLst>
          </p:cNvPr>
          <p:cNvGraphicFramePr/>
          <p:nvPr/>
        </p:nvGraphicFramePr>
        <p:xfrm>
          <a:off x="433138" y="3522229"/>
          <a:ext cx="3921279" cy="6513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8" name="Picture 4" descr="Ecological Green Solar Panel With Tree And Sun Cartoon Vector.. Royalty  Free Cliparts, Vectors, And Stock Illustration. Image 112161639.">
            <a:extLst>
              <a:ext uri="{FF2B5EF4-FFF2-40B4-BE49-F238E27FC236}">
                <a16:creationId xmlns:a16="http://schemas.microsoft.com/office/drawing/2014/main" id="{55BA1EB7-510A-4092-96FF-22C77AA96E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0572" y="739176"/>
            <a:ext cx="2143125" cy="2143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Dijagram 32">
            <a:extLst>
              <a:ext uri="{FF2B5EF4-FFF2-40B4-BE49-F238E27FC236}">
                <a16:creationId xmlns:a16="http://schemas.microsoft.com/office/drawing/2014/main" id="{E6C725FF-FCB7-4BB1-AF19-AC79F714BD5C}"/>
              </a:ext>
            </a:extLst>
          </p:cNvPr>
          <p:cNvGraphicFramePr/>
          <p:nvPr/>
        </p:nvGraphicFramePr>
        <p:xfrm>
          <a:off x="5346258" y="2893521"/>
          <a:ext cx="1793806" cy="36933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6" name="Dijagram 35">
            <a:extLst>
              <a:ext uri="{FF2B5EF4-FFF2-40B4-BE49-F238E27FC236}">
                <a16:creationId xmlns:a16="http://schemas.microsoft.com/office/drawing/2014/main" id="{408B9B1F-26A5-410E-89BB-A51415717341}"/>
              </a:ext>
            </a:extLst>
          </p:cNvPr>
          <p:cNvGraphicFramePr/>
          <p:nvPr/>
        </p:nvGraphicFramePr>
        <p:xfrm>
          <a:off x="8757844" y="2209476"/>
          <a:ext cx="2711724" cy="64633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1030" name="Picture 6" descr="Oprez volonteri, mine na području Banovine... - DemosMedia.hr">
            <a:extLst>
              <a:ext uri="{FF2B5EF4-FFF2-40B4-BE49-F238E27FC236}">
                <a16:creationId xmlns:a16="http://schemas.microsoft.com/office/drawing/2014/main" id="{AE06A0E6-4D32-41F1-8B2C-24BF9CAD50E3}"/>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24111" t="23816" r="13198" b="8815"/>
          <a:stretch/>
        </p:blipFill>
        <p:spPr bwMode="auto">
          <a:xfrm>
            <a:off x="9074681" y="593933"/>
            <a:ext cx="2014330" cy="14437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jagram 33">
            <a:extLst>
              <a:ext uri="{FF2B5EF4-FFF2-40B4-BE49-F238E27FC236}">
                <a16:creationId xmlns:a16="http://schemas.microsoft.com/office/drawing/2014/main" id="{ECF990AA-2026-4B90-8180-54967E6F5917}"/>
              </a:ext>
            </a:extLst>
          </p:cNvPr>
          <p:cNvGraphicFramePr/>
          <p:nvPr/>
        </p:nvGraphicFramePr>
        <p:xfrm>
          <a:off x="6096000" y="3720510"/>
          <a:ext cx="2585987" cy="92333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38" name="Dijagram 37">
            <a:extLst>
              <a:ext uri="{FF2B5EF4-FFF2-40B4-BE49-F238E27FC236}">
                <a16:creationId xmlns:a16="http://schemas.microsoft.com/office/drawing/2014/main" id="{5B74E160-37C5-48B2-A5B6-1A610E7683DB}"/>
              </a:ext>
            </a:extLst>
          </p:cNvPr>
          <p:cNvGraphicFramePr/>
          <p:nvPr/>
        </p:nvGraphicFramePr>
        <p:xfrm>
          <a:off x="433138" y="4650308"/>
          <a:ext cx="2893383" cy="1562096"/>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pic>
        <p:nvPicPr>
          <p:cNvPr id="1032" name="Picture 8" descr="Vector Kindergarten Life Clipart and Examples - Free Download">
            <a:extLst>
              <a:ext uri="{FF2B5EF4-FFF2-40B4-BE49-F238E27FC236}">
                <a16:creationId xmlns:a16="http://schemas.microsoft.com/office/drawing/2014/main" id="{4A03AE74-4834-4D0C-A016-AB45C09CD3A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520716" y="4498828"/>
            <a:ext cx="2345539" cy="19940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Image Of Tree, Download Free Image Of Tree png images, Free ClipArts  on Clipart Library">
            <a:extLst>
              <a:ext uri="{FF2B5EF4-FFF2-40B4-BE49-F238E27FC236}">
                <a16:creationId xmlns:a16="http://schemas.microsoft.com/office/drawing/2014/main" id="{DD9D3447-C12C-4DC5-9FFE-65B7B5D4239A}"/>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987874" y="3199301"/>
            <a:ext cx="2251664" cy="16887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Dijagram 36">
            <a:extLst>
              <a:ext uri="{FF2B5EF4-FFF2-40B4-BE49-F238E27FC236}">
                <a16:creationId xmlns:a16="http://schemas.microsoft.com/office/drawing/2014/main" id="{28DA9697-3628-43E7-9611-25A967C303BA}"/>
              </a:ext>
            </a:extLst>
          </p:cNvPr>
          <p:cNvGraphicFramePr/>
          <p:nvPr/>
        </p:nvGraphicFramePr>
        <p:xfrm>
          <a:off x="8495473" y="4949860"/>
          <a:ext cx="2855428" cy="1200329"/>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Tree>
    <p:extLst>
      <p:ext uri="{BB962C8B-B14F-4D97-AF65-F5344CB8AC3E}">
        <p14:creationId xmlns:p14="http://schemas.microsoft.com/office/powerpoint/2010/main" val="47810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Naslov 20">
            <a:extLst>
              <a:ext uri="{FF2B5EF4-FFF2-40B4-BE49-F238E27FC236}">
                <a16:creationId xmlns:a16="http://schemas.microsoft.com/office/drawing/2014/main" id="{AD9E795F-0E45-4651-A3C4-DB47C768966C}"/>
              </a:ext>
            </a:extLst>
          </p:cNvPr>
          <p:cNvSpPr>
            <a:spLocks noGrp="1"/>
          </p:cNvSpPr>
          <p:nvPr>
            <p:ph type="title"/>
          </p:nvPr>
        </p:nvSpPr>
        <p:spPr>
          <a:xfrm>
            <a:off x="838200" y="365126"/>
            <a:ext cx="10515600" cy="967886"/>
          </a:xfrm>
        </p:spPr>
        <p:txBody>
          <a:bodyPr>
            <a:normAutofit/>
          </a:bodyPr>
          <a:lstStyle/>
          <a:p>
            <a:r>
              <a:rPr lang="hr-HR" sz="3200" b="1"/>
              <a:t>REZULTATI I EFEKTI</a:t>
            </a:r>
          </a:p>
        </p:txBody>
      </p:sp>
      <p:graphicFrame>
        <p:nvGraphicFramePr>
          <p:cNvPr id="5" name="Dijagram 4">
            <a:extLst>
              <a:ext uri="{FF2B5EF4-FFF2-40B4-BE49-F238E27FC236}">
                <a16:creationId xmlns:a16="http://schemas.microsoft.com/office/drawing/2014/main" id="{EC731A11-F61C-47FD-8BF9-9179488BD172}"/>
              </a:ext>
            </a:extLst>
          </p:cNvPr>
          <p:cNvGraphicFramePr/>
          <p:nvPr/>
        </p:nvGraphicFramePr>
        <p:xfrm>
          <a:off x="431099" y="2130387"/>
          <a:ext cx="3390131"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jagram 6">
            <a:extLst>
              <a:ext uri="{FF2B5EF4-FFF2-40B4-BE49-F238E27FC236}">
                <a16:creationId xmlns:a16="http://schemas.microsoft.com/office/drawing/2014/main" id="{BD5D256B-5EF0-4DB3-9586-95C61B4D4B25}"/>
              </a:ext>
            </a:extLst>
          </p:cNvPr>
          <p:cNvGraphicFramePr/>
          <p:nvPr/>
        </p:nvGraphicFramePr>
        <p:xfrm>
          <a:off x="4407034" y="1530222"/>
          <a:ext cx="3157086" cy="120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jagram 8">
            <a:extLst>
              <a:ext uri="{FF2B5EF4-FFF2-40B4-BE49-F238E27FC236}">
                <a16:creationId xmlns:a16="http://schemas.microsoft.com/office/drawing/2014/main" id="{2162457D-2C17-46B5-9C50-EB72E996B97B}"/>
              </a:ext>
            </a:extLst>
          </p:cNvPr>
          <p:cNvGraphicFramePr/>
          <p:nvPr/>
        </p:nvGraphicFramePr>
        <p:xfrm>
          <a:off x="8149924" y="1076960"/>
          <a:ext cx="3203876" cy="10979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Grafikon 19">
            <a:extLst>
              <a:ext uri="{FF2B5EF4-FFF2-40B4-BE49-F238E27FC236}">
                <a16:creationId xmlns:a16="http://schemas.microsoft.com/office/drawing/2014/main" id="{EC1BB943-BE31-4E27-8E2C-D3DF5FDFC5EE}"/>
              </a:ext>
            </a:extLst>
          </p:cNvPr>
          <p:cNvGraphicFramePr>
            <a:graphicFrameLocks/>
          </p:cNvGraphicFramePr>
          <p:nvPr/>
        </p:nvGraphicFramePr>
        <p:xfrm>
          <a:off x="179671" y="3675401"/>
          <a:ext cx="4174706" cy="264959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1" name="Grafikon 30">
            <a:extLst>
              <a:ext uri="{FF2B5EF4-FFF2-40B4-BE49-F238E27FC236}">
                <a16:creationId xmlns:a16="http://schemas.microsoft.com/office/drawing/2014/main" id="{50EF846F-DB62-4901-BA85-0E896B621D4C}"/>
              </a:ext>
            </a:extLst>
          </p:cNvPr>
          <p:cNvGraphicFramePr>
            <a:graphicFrameLocks/>
          </p:cNvGraphicFramePr>
          <p:nvPr/>
        </p:nvGraphicFramePr>
        <p:xfrm>
          <a:off x="4482004" y="3180081"/>
          <a:ext cx="6754956" cy="3122398"/>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176140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teksta 3">
            <a:extLst>
              <a:ext uri="{FF2B5EF4-FFF2-40B4-BE49-F238E27FC236}">
                <a16:creationId xmlns:a16="http://schemas.microsoft.com/office/drawing/2014/main" id="{5CAFDA2C-729D-49ED-98D7-14F815E58615}"/>
              </a:ext>
            </a:extLst>
          </p:cNvPr>
          <p:cNvSpPr>
            <a:spLocks noGrp="1"/>
          </p:cNvSpPr>
          <p:nvPr>
            <p:ph type="body" sz="quarter" idx="19"/>
          </p:nvPr>
        </p:nvSpPr>
        <p:spPr>
          <a:xfrm>
            <a:off x="646257" y="547657"/>
            <a:ext cx="7144616" cy="541817"/>
          </a:xfrm>
        </p:spPr>
        <p:txBody>
          <a:bodyPr>
            <a:normAutofit fontScale="77500" lnSpcReduction="20000"/>
          </a:bodyPr>
          <a:lstStyle/>
          <a:p>
            <a:pPr>
              <a:lnSpc>
                <a:spcPct val="110000"/>
              </a:lnSpc>
            </a:pPr>
            <a:r>
              <a:rPr lang="pl-PL" b="1"/>
              <a:t>PLAN OBJAVE NATJEČAJA IZ PRR-A U 2021.</a:t>
            </a:r>
            <a:endParaRPr lang="hr-HR" b="1"/>
          </a:p>
        </p:txBody>
      </p:sp>
      <p:pic>
        <p:nvPicPr>
          <p:cNvPr id="7" name="Rezervirano mjesto slike 9">
            <a:extLst>
              <a:ext uri="{FF2B5EF4-FFF2-40B4-BE49-F238E27FC236}">
                <a16:creationId xmlns:a16="http://schemas.microsoft.com/office/drawing/2014/main" id="{9E2D8157-D4D8-4190-9196-693A6EBC09D3}"/>
              </a:ext>
            </a:extLst>
          </p:cNvPr>
          <p:cNvPicPr>
            <a:picLocks noChangeAspect="1"/>
          </p:cNvPicPr>
          <p:nvPr/>
        </p:nvPicPr>
        <p:blipFill>
          <a:blip r:embed="rId2">
            <a:extLst>
              <a:ext uri="{28A0092B-C50C-407E-A947-70E740481C1C}">
                <a14:useLocalDpi xmlns:a14="http://schemas.microsoft.com/office/drawing/2010/main" val="0"/>
              </a:ext>
            </a:extLst>
          </a:blip>
          <a:srcRect l="32114" r="32114"/>
          <a:stretch>
            <a:fillRect/>
          </a:stretch>
        </p:blipFill>
        <p:spPr>
          <a:xfrm>
            <a:off x="8017165" y="0"/>
            <a:ext cx="4174836" cy="6858000"/>
          </a:xfrm>
          <a:prstGeom prst="rect">
            <a:avLst/>
          </a:prstGeom>
        </p:spPr>
      </p:pic>
      <p:sp>
        <p:nvSpPr>
          <p:cNvPr id="8" name="Strelica: peterokut 7">
            <a:extLst>
              <a:ext uri="{FF2B5EF4-FFF2-40B4-BE49-F238E27FC236}">
                <a16:creationId xmlns:a16="http://schemas.microsoft.com/office/drawing/2014/main" id="{23E6402B-D064-41DF-9F40-AA95F0D6BB08}"/>
              </a:ext>
            </a:extLst>
          </p:cNvPr>
          <p:cNvSpPr/>
          <p:nvPr/>
        </p:nvSpPr>
        <p:spPr>
          <a:xfrm>
            <a:off x="1062182" y="1607125"/>
            <a:ext cx="6216072" cy="54181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a:t>Restrukturiranje, modernizacija i povećanje konkurentnosti poljoprivrednih gospodarstava</a:t>
            </a:r>
          </a:p>
        </p:txBody>
      </p:sp>
      <p:sp>
        <p:nvSpPr>
          <p:cNvPr id="9" name="Strelica: peterokut 8">
            <a:extLst>
              <a:ext uri="{FF2B5EF4-FFF2-40B4-BE49-F238E27FC236}">
                <a16:creationId xmlns:a16="http://schemas.microsoft.com/office/drawing/2014/main" id="{54681F22-456D-4AE3-BA20-835B06F4C7BA}"/>
              </a:ext>
            </a:extLst>
          </p:cNvPr>
          <p:cNvSpPr/>
          <p:nvPr/>
        </p:nvSpPr>
        <p:spPr>
          <a:xfrm>
            <a:off x="1062182" y="2257140"/>
            <a:ext cx="6216072" cy="541817"/>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a:t>Obnova poljoprivrednog zemljišta i proizvodnog potencijala</a:t>
            </a:r>
          </a:p>
        </p:txBody>
      </p:sp>
      <p:sp>
        <p:nvSpPr>
          <p:cNvPr id="10" name="Strelica: peterokut 9">
            <a:extLst>
              <a:ext uri="{FF2B5EF4-FFF2-40B4-BE49-F238E27FC236}">
                <a16:creationId xmlns:a16="http://schemas.microsoft.com/office/drawing/2014/main" id="{BDF72D55-49F8-4B33-95BE-2F0DAAF75AC6}"/>
              </a:ext>
            </a:extLst>
          </p:cNvPr>
          <p:cNvSpPr/>
          <p:nvPr/>
        </p:nvSpPr>
        <p:spPr>
          <a:xfrm>
            <a:off x="1062182" y="2924269"/>
            <a:ext cx="6216072" cy="54181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a:t>Potpora mladim poljoprivrednicima</a:t>
            </a:r>
          </a:p>
        </p:txBody>
      </p:sp>
      <p:sp>
        <p:nvSpPr>
          <p:cNvPr id="11" name="Strelica: peterokut 10">
            <a:extLst>
              <a:ext uri="{FF2B5EF4-FFF2-40B4-BE49-F238E27FC236}">
                <a16:creationId xmlns:a16="http://schemas.microsoft.com/office/drawing/2014/main" id="{4CC45B82-B664-4774-812E-E5B864B5B73D}"/>
              </a:ext>
            </a:extLst>
          </p:cNvPr>
          <p:cNvSpPr/>
          <p:nvPr/>
        </p:nvSpPr>
        <p:spPr>
          <a:xfrm>
            <a:off x="1062182" y="3609424"/>
            <a:ext cx="6216072" cy="541817"/>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a:t>Uspostava proizvođačkih grupa i organizacija</a:t>
            </a:r>
          </a:p>
        </p:txBody>
      </p:sp>
      <p:sp>
        <p:nvSpPr>
          <p:cNvPr id="12" name="Strelica: peterokut 11">
            <a:extLst>
              <a:ext uri="{FF2B5EF4-FFF2-40B4-BE49-F238E27FC236}">
                <a16:creationId xmlns:a16="http://schemas.microsoft.com/office/drawing/2014/main" id="{48B5B051-8A28-4845-A53E-01D59A09B452}"/>
              </a:ext>
            </a:extLst>
          </p:cNvPr>
          <p:cNvSpPr/>
          <p:nvPr/>
        </p:nvSpPr>
        <p:spPr>
          <a:xfrm>
            <a:off x="1062182" y="4294579"/>
            <a:ext cx="6216072" cy="54181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a:t>Korištenje obnovljivih izvora energije</a:t>
            </a:r>
          </a:p>
        </p:txBody>
      </p:sp>
      <p:sp>
        <p:nvSpPr>
          <p:cNvPr id="13" name="Strelica: peterokut 12">
            <a:extLst>
              <a:ext uri="{FF2B5EF4-FFF2-40B4-BE49-F238E27FC236}">
                <a16:creationId xmlns:a16="http://schemas.microsoft.com/office/drawing/2014/main" id="{617C01CD-EAB4-4C60-832B-0F0FF46695D9}"/>
              </a:ext>
            </a:extLst>
          </p:cNvPr>
          <p:cNvSpPr/>
          <p:nvPr/>
        </p:nvSpPr>
        <p:spPr>
          <a:xfrm>
            <a:off x="1062182" y="4979966"/>
            <a:ext cx="6216072" cy="541817"/>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a:t>Povećanje dodane vrijednosti poljoprivrednim proizvodima</a:t>
            </a:r>
          </a:p>
        </p:txBody>
      </p:sp>
      <p:sp>
        <p:nvSpPr>
          <p:cNvPr id="14" name="Strelica: peterokut 13">
            <a:extLst>
              <a:ext uri="{FF2B5EF4-FFF2-40B4-BE49-F238E27FC236}">
                <a16:creationId xmlns:a16="http://schemas.microsoft.com/office/drawing/2014/main" id="{DD6B0A9B-4C9D-43FA-8EB8-57804E0E942A}"/>
              </a:ext>
            </a:extLst>
          </p:cNvPr>
          <p:cNvSpPr/>
          <p:nvPr/>
        </p:nvSpPr>
        <p:spPr>
          <a:xfrm>
            <a:off x="1062182" y="5665353"/>
            <a:ext cx="6216072" cy="54181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a:t>Potpore investicijama u šumarskom sektoru</a:t>
            </a:r>
          </a:p>
        </p:txBody>
      </p:sp>
    </p:spTree>
    <p:extLst>
      <p:ext uri="{BB962C8B-B14F-4D97-AF65-F5344CB8AC3E}">
        <p14:creationId xmlns:p14="http://schemas.microsoft.com/office/powerpoint/2010/main" val="303934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sz="quarter" idx="19"/>
          </p:nvPr>
        </p:nvSpPr>
        <p:spPr/>
        <p:txBody>
          <a:bodyPr/>
          <a:lstStyle/>
          <a:p>
            <a:r>
              <a:rPr lang="hr-HR" b="1"/>
              <a:t>POLJOPRIVREDA U NAREDNOM RAZDOBLJU?</a:t>
            </a:r>
          </a:p>
        </p:txBody>
      </p:sp>
      <p:sp>
        <p:nvSpPr>
          <p:cNvPr id="4" name="Rezervirano mjesto teksta 3"/>
          <p:cNvSpPr>
            <a:spLocks noGrp="1"/>
          </p:cNvSpPr>
          <p:nvPr>
            <p:ph type="body" sz="quarter" idx="22"/>
          </p:nvPr>
        </p:nvSpPr>
        <p:spPr/>
        <p:txBody>
          <a:bodyPr>
            <a:normAutofit/>
          </a:bodyPr>
          <a:lstStyle/>
          <a:p>
            <a:pPr marL="457200" indent="-457200" algn="just">
              <a:buFont typeface="Arial" panose="020B0604020202020204" pitchFamily="34" charset="0"/>
              <a:buChar char="•"/>
            </a:pPr>
            <a:r>
              <a:rPr lang="hr-HR" sz="2200">
                <a:solidFill>
                  <a:schemeClr val="tx1"/>
                </a:solidFill>
              </a:rPr>
              <a:t>Nastavak potpora ulaganjima - naglasak na digitalnoj transformaciji, povećanju konkurentnosti i produktivnosti</a:t>
            </a:r>
          </a:p>
          <a:p>
            <a:pPr marL="457200" indent="-457200" algn="just">
              <a:buFont typeface="Arial" panose="020B0604020202020204" pitchFamily="34" charset="0"/>
              <a:buChar char="•"/>
            </a:pPr>
            <a:r>
              <a:rPr lang="hr-HR" sz="2200">
                <a:solidFill>
                  <a:schemeClr val="tx1"/>
                </a:solidFill>
              </a:rPr>
              <a:t>Povećana briga o okolišu - dodatni trud dodatno se plaća!</a:t>
            </a:r>
          </a:p>
          <a:p>
            <a:pPr marL="457200" indent="-457200" algn="just">
              <a:buFont typeface="Arial" panose="020B0604020202020204" pitchFamily="34" charset="0"/>
              <a:buChar char="•"/>
            </a:pPr>
            <a:r>
              <a:rPr lang="hr-HR" sz="2200">
                <a:solidFill>
                  <a:schemeClr val="tx1"/>
                </a:solidFill>
              </a:rPr>
              <a:t>Još veća briga o mladim ljudima u ruralnom prostoru - veće potpore za njihov opstanak i ulaganja</a:t>
            </a:r>
          </a:p>
          <a:p>
            <a:pPr marL="457200" indent="-457200" algn="just">
              <a:buFont typeface="Arial" panose="020B0604020202020204" pitchFamily="34" charset="0"/>
              <a:buChar char="•"/>
            </a:pPr>
            <a:r>
              <a:rPr lang="hr-HR" sz="2200">
                <a:solidFill>
                  <a:schemeClr val="tx1"/>
                </a:solidFill>
              </a:rPr>
              <a:t>Misliti i djelovati lokalno - veći iznos za LEADER</a:t>
            </a:r>
          </a:p>
          <a:p>
            <a:pPr marL="457200" indent="-457200" algn="l">
              <a:buFont typeface="Arial" panose="020B0604020202020204" pitchFamily="34" charset="0"/>
              <a:buChar char="•"/>
            </a:pPr>
            <a:endParaRPr lang="hr-HR" sz="2200">
              <a:solidFill>
                <a:schemeClr val="tx1"/>
              </a:solidFill>
            </a:endParaRPr>
          </a:p>
          <a:p>
            <a:pPr marL="457200" indent="-457200" algn="l">
              <a:buFont typeface="Arial" panose="020B0604020202020204" pitchFamily="34" charset="0"/>
              <a:buChar char="•"/>
            </a:pPr>
            <a:endParaRPr lang="hr-HR" sz="2200">
              <a:solidFill>
                <a:schemeClr val="tx1"/>
              </a:solidFill>
            </a:endParaRPr>
          </a:p>
          <a:p>
            <a:endParaRPr lang="hr-HR"/>
          </a:p>
        </p:txBody>
      </p:sp>
      <p:pic>
        <p:nvPicPr>
          <p:cNvPr id="18" name="Rezervirano mjesto slike 17"/>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15697" r="15697"/>
          <a:stretch>
            <a:fillRect/>
          </a:stretch>
        </p:blipFill>
        <p:spPr/>
      </p:pic>
      <p:pic>
        <p:nvPicPr>
          <p:cNvPr id="20" name="Rezervirano mjesto slike 19"/>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rcRect l="16300" r="16300"/>
          <a:stretch>
            <a:fillRect/>
          </a:stretch>
        </p:blipFill>
        <p:spPr/>
      </p:pic>
    </p:spTree>
    <p:extLst>
      <p:ext uri="{BB962C8B-B14F-4D97-AF65-F5344CB8AC3E}">
        <p14:creationId xmlns:p14="http://schemas.microsoft.com/office/powerpoint/2010/main" val="1735537446"/>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163B3D546FAE4BB6499E8027079DD4" ma:contentTypeVersion="13" ma:contentTypeDescription="Create a new document." ma:contentTypeScope="" ma:versionID="12be4e90ac0d9e89ad371be153d200e3">
  <xsd:schema xmlns:xsd="http://www.w3.org/2001/XMLSchema" xmlns:xs="http://www.w3.org/2001/XMLSchema" xmlns:p="http://schemas.microsoft.com/office/2006/metadata/properties" xmlns:ns3="5e4746fc-6ced-4d88-ab6d-a577345cfe0f" xmlns:ns4="6e9955d7-2283-4bec-8550-6cf476b882e3" targetNamespace="http://schemas.microsoft.com/office/2006/metadata/properties" ma:root="true" ma:fieldsID="9cca3bc4ac7c14fc47bfa975bfb397f3" ns3:_="" ns4:_="">
    <xsd:import namespace="5e4746fc-6ced-4d88-ab6d-a577345cfe0f"/>
    <xsd:import namespace="6e9955d7-2283-4bec-8550-6cf476b882e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4746fc-6ced-4d88-ab6d-a577345cfe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9955d7-2283-4bec-8550-6cf476b882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7F2288-13FF-41EB-8448-B23099BB53E7}">
  <ds:schemaRefs>
    <ds:schemaRef ds:uri="http://schemas.microsoft.com/sharepoint/v3/contenttype/forms"/>
  </ds:schemaRefs>
</ds:datastoreItem>
</file>

<file path=customXml/itemProps2.xml><?xml version="1.0" encoding="utf-8"?>
<ds:datastoreItem xmlns:ds="http://schemas.openxmlformats.org/officeDocument/2006/customXml" ds:itemID="{C1FA225D-25F6-4AED-8BD5-9A419D5D056F}">
  <ds:schemaRefs>
    <ds:schemaRef ds:uri="http://schemas.microsoft.com/office/2006/documentManagement/types"/>
    <ds:schemaRef ds:uri="6e9955d7-2283-4bec-8550-6cf476b882e3"/>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5e4746fc-6ced-4d88-ab6d-a577345cfe0f"/>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080F4300-66A5-4D7D-867E-4E6436C428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4746fc-6ced-4d88-ab6d-a577345cfe0f"/>
    <ds:schemaRef ds:uri="6e9955d7-2283-4bec-8550-6cf476b882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258</TotalTime>
  <Words>3394</Words>
  <Application>Microsoft Office PowerPoint</Application>
  <PresentationFormat>Široki zaslon</PresentationFormat>
  <Paragraphs>450</Paragraphs>
  <Slides>21</Slides>
  <Notes>14</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21</vt:i4>
      </vt:variant>
    </vt:vector>
  </HeadingPairs>
  <TitlesOfParts>
    <vt:vector size="29" baseType="lpstr">
      <vt:lpstr>Arial</vt:lpstr>
      <vt:lpstr>Calibri</vt:lpstr>
      <vt:lpstr>Calibri Light</vt:lpstr>
      <vt:lpstr>Courier New</vt:lpstr>
      <vt:lpstr>Times New Roman</vt:lpstr>
      <vt:lpstr>Tw Cen MT</vt:lpstr>
      <vt:lpstr>Wingdings</vt:lpstr>
      <vt:lpstr>Tema sustava Office</vt:lpstr>
      <vt:lpstr>PROGRAM RURALNOG RAZVOJA RH Nacionalni strateški plan ZPP-a</vt:lpstr>
      <vt:lpstr>PowerPoint prezentacija</vt:lpstr>
      <vt:lpstr>PowerPoint prezentacija</vt:lpstr>
      <vt:lpstr>PowerPoint prezentacija</vt:lpstr>
      <vt:lpstr>PowerPoint prezentacija</vt:lpstr>
      <vt:lpstr>REZULTATI I EFEKTI</vt:lpstr>
      <vt:lpstr>REZULTATI I EFEKTI</vt:lpstr>
      <vt:lpstr>PowerPoint prezentacija</vt:lpstr>
      <vt:lpstr>PowerPoint prezentacija</vt:lpstr>
      <vt:lpstr>Strategija poljoprivrede</vt:lpstr>
      <vt:lpstr>Potencijali i prednosti sektora</vt:lpstr>
      <vt:lpstr>PowerPoint prezentacija</vt:lpstr>
      <vt:lpstr>PowerPoint prezentacija</vt:lpstr>
      <vt:lpstr>Strateški ciljevi</vt:lpstr>
      <vt:lpstr>PowerPoint prezentacija</vt:lpstr>
      <vt:lpstr>PowerPoint prezentacija</vt:lpstr>
      <vt:lpstr>Provedba strategije</vt:lpstr>
      <vt:lpstr>Tipovi intervencija u Strateškom planu ZPP-a (2023-2027)</vt:lpstr>
      <vt:lpstr>Strateški plan ZPP RH 2023. – 2027.</vt:lpstr>
      <vt:lpstr>Financiranje</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Preraspodjela izravnih plaćanja - analiza scenarija</dc:title>
  <dc:creator>Franka Vojnović</dc:creator>
  <cp:lastModifiedBy>Zdravko Tušek</cp:lastModifiedBy>
  <cp:revision>10</cp:revision>
  <dcterms:created xsi:type="dcterms:W3CDTF">2020-11-08T21:44:13Z</dcterms:created>
  <dcterms:modified xsi:type="dcterms:W3CDTF">2021-06-29T05:38:52Z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0x0101009F163B3D546FAE4BB6499E8027079DD4</vt:lpwstr>
  </property>
</Properties>
</file>