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8"/>
  </p:notesMasterIdLst>
  <p:sldIdLst>
    <p:sldId id="256" r:id="rId2"/>
    <p:sldId id="257" r:id="rId3"/>
    <p:sldId id="300" r:id="rId4"/>
    <p:sldId id="258" r:id="rId5"/>
    <p:sldId id="259" r:id="rId6"/>
    <p:sldId id="262" r:id="rId7"/>
    <p:sldId id="301" r:id="rId8"/>
    <p:sldId id="311" r:id="rId9"/>
    <p:sldId id="310" r:id="rId10"/>
    <p:sldId id="303" r:id="rId11"/>
    <p:sldId id="304" r:id="rId12"/>
    <p:sldId id="312" r:id="rId13"/>
    <p:sldId id="263" r:id="rId14"/>
    <p:sldId id="343" r:id="rId15"/>
    <p:sldId id="305" r:id="rId16"/>
    <p:sldId id="306" r:id="rId17"/>
    <p:sldId id="264" r:id="rId18"/>
    <p:sldId id="265" r:id="rId19"/>
    <p:sldId id="349" r:id="rId20"/>
    <p:sldId id="267" r:id="rId21"/>
    <p:sldId id="341" r:id="rId22"/>
    <p:sldId id="269" r:id="rId23"/>
    <p:sldId id="270" r:id="rId24"/>
    <p:sldId id="309" r:id="rId25"/>
    <p:sldId id="315" r:id="rId26"/>
    <p:sldId id="316" r:id="rId27"/>
    <p:sldId id="334" r:id="rId28"/>
    <p:sldId id="348" r:id="rId29"/>
    <p:sldId id="335" r:id="rId30"/>
    <p:sldId id="319" r:id="rId31"/>
    <p:sldId id="317" r:id="rId32"/>
    <p:sldId id="271" r:id="rId33"/>
    <p:sldId id="318" r:id="rId34"/>
    <p:sldId id="272" r:id="rId35"/>
    <p:sldId id="320" r:id="rId36"/>
    <p:sldId id="321" r:id="rId37"/>
    <p:sldId id="322" r:id="rId38"/>
    <p:sldId id="323" r:id="rId39"/>
    <p:sldId id="325" r:id="rId40"/>
    <p:sldId id="274" r:id="rId41"/>
    <p:sldId id="275" r:id="rId42"/>
    <p:sldId id="347" r:id="rId43"/>
    <p:sldId id="276" r:id="rId44"/>
    <p:sldId id="277" r:id="rId45"/>
    <p:sldId id="278" r:id="rId46"/>
    <p:sldId id="294" r:id="rId47"/>
    <p:sldId id="279" r:id="rId48"/>
    <p:sldId id="293" r:id="rId49"/>
    <p:sldId id="346" r:id="rId50"/>
    <p:sldId id="350" r:id="rId51"/>
    <p:sldId id="280" r:id="rId52"/>
    <p:sldId id="351" r:id="rId53"/>
    <p:sldId id="281" r:id="rId54"/>
    <p:sldId id="284" r:id="rId55"/>
    <p:sldId id="285" r:id="rId56"/>
    <p:sldId id="290" r:id="rId57"/>
    <p:sldId id="336" r:id="rId58"/>
    <p:sldId id="291" r:id="rId59"/>
    <p:sldId id="295" r:id="rId60"/>
    <p:sldId id="342" r:id="rId61"/>
    <p:sldId id="330" r:id="rId62"/>
    <p:sldId id="344" r:id="rId63"/>
    <p:sldId id="329" r:id="rId64"/>
    <p:sldId id="331" r:id="rId65"/>
    <p:sldId id="345" r:id="rId66"/>
    <p:sldId id="292" r:id="rId6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C66014-AA92-4C1B-8156-2C66B1A8D5EE}">
          <p14:sldIdLst>
            <p14:sldId id="256"/>
            <p14:sldId id="257"/>
            <p14:sldId id="300"/>
            <p14:sldId id="258"/>
            <p14:sldId id="259"/>
            <p14:sldId id="262"/>
            <p14:sldId id="301"/>
            <p14:sldId id="311"/>
            <p14:sldId id="310"/>
            <p14:sldId id="303"/>
            <p14:sldId id="304"/>
            <p14:sldId id="312"/>
            <p14:sldId id="263"/>
            <p14:sldId id="343"/>
            <p14:sldId id="305"/>
            <p14:sldId id="306"/>
            <p14:sldId id="264"/>
            <p14:sldId id="265"/>
            <p14:sldId id="349"/>
            <p14:sldId id="267"/>
            <p14:sldId id="341"/>
          </p14:sldIdLst>
        </p14:section>
        <p14:section name="Sekcija bez naslova" id="{42CF9AF7-1C25-42C7-892E-096433A0CBAF}">
          <p14:sldIdLst>
            <p14:sldId id="269"/>
            <p14:sldId id="270"/>
            <p14:sldId id="309"/>
            <p14:sldId id="315"/>
            <p14:sldId id="316"/>
            <p14:sldId id="334"/>
            <p14:sldId id="348"/>
            <p14:sldId id="335"/>
            <p14:sldId id="319"/>
            <p14:sldId id="317"/>
            <p14:sldId id="271"/>
            <p14:sldId id="318"/>
            <p14:sldId id="272"/>
            <p14:sldId id="320"/>
            <p14:sldId id="321"/>
            <p14:sldId id="322"/>
            <p14:sldId id="323"/>
            <p14:sldId id="325"/>
            <p14:sldId id="274"/>
            <p14:sldId id="275"/>
            <p14:sldId id="347"/>
            <p14:sldId id="276"/>
            <p14:sldId id="277"/>
            <p14:sldId id="278"/>
            <p14:sldId id="294"/>
            <p14:sldId id="279"/>
            <p14:sldId id="293"/>
            <p14:sldId id="346"/>
            <p14:sldId id="350"/>
            <p14:sldId id="280"/>
            <p14:sldId id="351"/>
            <p14:sldId id="281"/>
            <p14:sldId id="284"/>
            <p14:sldId id="285"/>
            <p14:sldId id="290"/>
            <p14:sldId id="336"/>
            <p14:sldId id="291"/>
            <p14:sldId id="295"/>
            <p14:sldId id="342"/>
            <p14:sldId id="330"/>
            <p14:sldId id="344"/>
            <p14:sldId id="329"/>
            <p14:sldId id="331"/>
            <p14:sldId id="345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a" initials="M" lastIdx="2" clrIdx="0">
    <p:extLst>
      <p:ext uri="{19B8F6BF-5375-455C-9EA6-DF929625EA0E}">
        <p15:presenceInfo xmlns:p15="http://schemas.microsoft.com/office/powerpoint/2012/main" userId="S::mbalenovic@mdomsp.hr::ff107fb0-23eb-4f7e-b187-d3012cf50c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8CC47-D889-412B-BDDF-0E2E5302D1C0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84094-4AF3-4E1F-A382-940B54C7112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9400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84094-4AF3-4E1F-A382-940B54C7112C}" type="slidenum">
              <a:rPr lang="hr-HR" smtClean="0"/>
              <a:t>58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2437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84094-4AF3-4E1F-A382-940B54C7112C}" type="slidenum">
              <a:rPr lang="hr-HR" smtClean="0"/>
              <a:t>59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9991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84094-4AF3-4E1F-A382-940B54C7112C}" type="slidenum">
              <a:rPr lang="hr-HR" smtClean="0"/>
              <a:t>60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6831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780DE8-E428-4401-B5E9-AE572ECA9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9C6BFF1-E6AF-4828-81B5-1834BAD20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07EB8D-B3FA-4423-9453-E3A293168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B735D0B-8E6C-476C-89CA-BD220857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E5FFD02-E3F8-4AF6-8A0F-37CF38B6B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AC026256-53CC-4718-8B97-34121737F3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105" y="603531"/>
            <a:ext cx="670618" cy="426757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D0718048-70C5-4957-B995-CF838B7AC1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855107" y="811180"/>
            <a:ext cx="5736833" cy="28653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2C79A693-B779-4CB3-9CEB-08163B052C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55108" y="621825"/>
            <a:ext cx="5736833" cy="292633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288FF9F7-926F-4B4C-A972-DF173FD89DF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610600" y="487697"/>
            <a:ext cx="829128" cy="542591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84F7CD4E-E010-433B-969F-C3EBF7072D6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340229" y="597434"/>
            <a:ext cx="5249111" cy="384081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2779A312-6D3A-47C7-A59E-18887A61391D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257727" y="5877743"/>
            <a:ext cx="1676545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62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E7A97A-62FF-43AD-9095-645C5FA45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CBF24D6-D023-44D9-A8DF-4EB2A087C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39774C3-2E8C-4BBD-9D4E-598DB74C8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F6AE9BF-0B5B-43A1-ADF0-9A3546AC9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D3946FF-9ACC-4440-8471-675B3B637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533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FA0C415C-7792-4E77-BDE7-0F7B24B85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F42668E-0B61-4935-AC2E-8F77D15A4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C93F213-5163-46B0-8CC6-C5EA8B463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65F5301-29BE-4367-8F7F-DCCB947C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501CE22-7980-45B9-8DEF-F990B4648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567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3AC1BC-E45D-4991-80B8-7BDC828C9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15F4BE-919C-458B-990E-1DE048D0B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A1317ED-1A93-4B84-928E-099218BA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pic>
        <p:nvPicPr>
          <p:cNvPr id="13" name="Slika 12">
            <a:extLst>
              <a:ext uri="{FF2B5EF4-FFF2-40B4-BE49-F238E27FC236}">
                <a16:creationId xmlns:a16="http://schemas.microsoft.com/office/drawing/2014/main" id="{2072C2CB-6221-4CFE-AFA4-8EE7E69381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7727" y="5957027"/>
            <a:ext cx="1676545" cy="798645"/>
          </a:xfrm>
          <a:prstGeom prst="rect">
            <a:avLst/>
          </a:prstGeom>
        </p:spPr>
      </p:pic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E8E5CA-8A33-4764-B212-7930ED93D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DDED628-B2F4-46EA-BFCB-5ADD786AD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952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47F324-DC2C-425D-87BD-7FB98F29A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D8CBDC0-3851-4289-B60D-2CC849CF6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EC79DA6-F946-4FF6-999B-0FE1FAE07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E79A3A4-A3C1-490E-8EB5-BF158769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9BBC6ED-B327-4EAF-8DD4-07D3B9FCE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169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3C7C07-3C74-466B-BDFA-2ADD2BD1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A0494CC-AD6D-45E1-A601-F3A41F05B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2D01854-C9C9-45D3-ABB2-4B9625E80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FA4FD90-D39C-4A19-92F4-346F486D0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FC14882-DD64-42A5-8141-59B41F93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45D54C6-F3FA-41D5-A0ED-C8C5C9BD4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412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C7594D-F78B-4524-B122-A2E14590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5C52DF9-1711-41D8-B4C6-0D37F4940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8D031A3-207A-454C-8CEC-4996A3B4F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7B0639D-A2FD-49BB-B0DF-4310931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1D98923-23FE-4751-8BD3-790014193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23F68FD2-DBD1-4153-BACE-48EFA969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7E5A67D-921E-4A0F-812F-907FB2B75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C1745619-B960-4481-953C-73595CCE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848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7D93BC-8A47-45C4-87C9-2A8688E06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0E8221EF-15E8-4E5F-9D15-F17085E2B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541AEE2F-A58C-4B46-98F1-C3E237669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2AC1A5F-41D8-4E94-A2AF-7309C19F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925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67ADAE46-0125-4A4A-8968-2D619A9A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A2E13F3-8364-4998-9BB7-9AB4C1667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38C428F1-C66B-46FB-A01D-3D51E0C6D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608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F3F8FB-A892-4D2E-827F-5DD89E7DA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3328D65-8838-4B0D-BDF1-D6B26BE5F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158C69E-FAFD-4675-9890-CDA2B9B9F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EC17D42-02BE-444C-AD49-F644C0755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C248D7-499E-4C38-94AA-C4768C40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4347533-6DBE-468B-87AC-148BD0566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294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44B4A3-9DEB-455A-80A3-6DB98579B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3B406942-E6C4-4EB9-A88D-93C92A78E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7A395F5-941A-4DC1-BF56-F9FDA9B53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D7DCE52-D9BE-4D9F-A48E-DBB94AECC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B28ABE3-03FC-4CCB-AA59-FF03D6AE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0FE0EE6-CC7B-4B53-9F52-7D296025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1735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C9509A19-9086-45C6-BEA4-412E3FDF6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C992243-C9B0-4061-A88C-DB8CDE633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7ECCF44-5E2D-4DB6-BA93-A6EB14E24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9575C-FD35-4D3D-B716-F5F4E54AF35B}" type="datetimeFigureOut">
              <a:rPr lang="hr-HR" smtClean="0"/>
              <a:t>10.12.2021.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644348F-C735-4D79-8BC6-F8D3AFC80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1286D2C-E06F-4DA5-A896-0ED284D68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A8267-B320-444A-8DAC-618C10D95B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472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strukturnifondovi.hr/" TargetMode="External"/><Relationship Id="rId2" Type="http://schemas.openxmlformats.org/officeDocument/2006/relationships/hyperlink" Target="http://www.fead.hr/" TargetMode="Externa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strukturnifondovi.hr/" TargetMode="External"/><Relationship Id="rId2" Type="http://schemas.openxmlformats.org/officeDocument/2006/relationships/hyperlink" Target="http://www.fead.hr/" TargetMode="Externa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strukturnifondovi.hr/" TargetMode="External"/><Relationship Id="rId2" Type="http://schemas.openxmlformats.org/officeDocument/2006/relationships/hyperlink" Target="http://www.fead.hr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trukturnifondovi.hr/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mailto:fead@mdomsp.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http://www.flaggen-server.de/europa2/europak3.gif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522" y="1656335"/>
            <a:ext cx="11354540" cy="1305017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„UBLAŽAVANJE SIROMAŠTVA PRUŽANJEM POMOĆI NAJPOTREBITIJIM OSOBAMA </a:t>
            </a:r>
            <a:br>
              <a:rPr lang="hr-HR" sz="2000" b="1" dirty="0">
                <a:latin typeface="+mn-lt"/>
              </a:rPr>
            </a:br>
            <a:r>
              <a:rPr lang="hr-HR" sz="2000" b="1" dirty="0">
                <a:latin typeface="+mn-lt"/>
              </a:rPr>
              <a:t>PODJELOM HRANE I/ILI OSNOVNE MATERIJALNE POMOĆI – faza IV“</a:t>
            </a:r>
            <a:br>
              <a:rPr lang="hr-HR" sz="2000" b="1" dirty="0">
                <a:latin typeface="+mn-lt"/>
              </a:rPr>
            </a:br>
            <a:endParaRPr lang="hr-HR" sz="2000" b="1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050" y="3082002"/>
            <a:ext cx="10748865" cy="3853619"/>
          </a:xfrm>
        </p:spPr>
        <p:txBody>
          <a:bodyPr>
            <a:normAutofit/>
          </a:bodyPr>
          <a:lstStyle/>
          <a:p>
            <a:endParaRPr lang="pl-PL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l-PL" sz="2000" dirty="0">
                <a:highlight>
                  <a:srgbClr val="F8F8F8"/>
                </a:highlight>
              </a:rPr>
              <a:t>Operativni program za hranu i/ili osnovnu materijalnu pomoć za razdoblje 2014. - 2020. </a:t>
            </a:r>
          </a:p>
          <a:p>
            <a:endParaRPr lang="pl-PL" dirty="0"/>
          </a:p>
          <a:p>
            <a:r>
              <a:rPr lang="pl-PL" b="1" dirty="0"/>
              <a:t>UPUTE ZA PRIJAVITELJE</a:t>
            </a:r>
          </a:p>
          <a:p>
            <a:r>
              <a:rPr lang="pl-PL" dirty="0"/>
              <a:t>Otvoreni trajni poziv na dostavu projektnih prijedloga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42540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057662"/>
            <a:ext cx="11174510" cy="5429316"/>
          </a:xfrm>
        </p:spPr>
        <p:txBody>
          <a:bodyPr>
            <a:normAutofit/>
          </a:bodyPr>
          <a:lstStyle/>
          <a:p>
            <a:endParaRPr lang="hr-HR" sz="2000" b="1" dirty="0"/>
          </a:p>
          <a:p>
            <a:pPr marL="180340" indent="269240">
              <a:lnSpc>
                <a:spcPct val="115000"/>
              </a:lnSpc>
              <a:spcAft>
                <a:spcPts val="1000"/>
              </a:spcAft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Pokazatelji rezultata za podijeljenu pomoć u hrani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Ukupan broj osoba koje primaju pomoć u hrani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 toga: - broj 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m/ž</a:t>
            </a:r>
            <a:endParaRPr lang="hr-H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Broj djece u dobi od 15 godina ili manje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Broj osoba u dobi od 65 godina ili više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(c) Broj žena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(d) Broj migranata, sudionika stranog podrijetla, pripadnika manjina (uključujući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marginalizirane zajednice poput romske zajednice)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(e) Broj osoba s invaliditetom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(f) Broj beskućnika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nisu direktno dostupni, pokazatelji rezultata mogu biti temeljeni na procjeni partnerske organizacije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646004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3338" y="1113184"/>
            <a:ext cx="11648661" cy="5181728"/>
          </a:xfrm>
        </p:spPr>
        <p:txBody>
          <a:bodyPr>
            <a:normAutofit fontScale="25000" lnSpcReduction="20000"/>
          </a:bodyPr>
          <a:lstStyle/>
          <a:p>
            <a:endParaRPr lang="hr-HR" sz="1600" b="1" dirty="0"/>
          </a:p>
          <a:p>
            <a:pPr marL="180340" indent="269240">
              <a:lnSpc>
                <a:spcPct val="115000"/>
              </a:lnSpc>
              <a:spcAft>
                <a:spcPts val="1000"/>
              </a:spcAft>
            </a:pP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Pokazatelji rezultata za podijeljenu osnovnu materijalnu pomoć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Ukupan broj osoba koje primaju osnovnu materijalnu pomoć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 toga: - broj </a:t>
            </a: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m/ž </a:t>
            </a:r>
            <a:endParaRPr lang="hr-HR" sz="7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Broj djece u dobi od 15 godina ili manje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Broj osoba u dobi od 65 godina ili više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(c) Broj žena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(d) Broj migranata, sudionika stranog podrijetla, pripadnika manjina (uključujući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marginalizirane zajednice poput romske zajednice)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(e) Broj osoba s invaliditetom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(f) Broj beskućnika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hr-H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hr-H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130468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113183"/>
            <a:ext cx="11174510" cy="5373796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endParaRPr lang="hr-HR" sz="18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Napomena: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svaka osoba broji se ili procjenjuje samo jedanput što je razvidno drugačije od broja obroka (jedna osoba može primiti jedan obrok ili više njih). O istoj osobi može se izvještavati kroz nekoliko kategorija budući da kategorije nisu isključive (npr. ujedno je osoba u dobi od 65 godina + i osoba s invaliditetom).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nisu direktno dostupni, pokazatelji rezultata mogu biti temeljeni na procjeni partnerske organizacije.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085444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000" y="979577"/>
            <a:ext cx="11873346" cy="763852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+mn-lt"/>
              </a:rPr>
              <a:t>                 FINANCIRANJE</a:t>
            </a:r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423076"/>
            <a:ext cx="11174510" cy="4631359"/>
          </a:xfrm>
        </p:spPr>
        <p:txBody>
          <a:bodyPr>
            <a:normAutofit/>
          </a:bodyPr>
          <a:lstStyle/>
          <a:p>
            <a:pPr indent="450215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Ovaj Poziv financira Europska unija iz sredstava REACT-EU u okviru FEAD Operativnog programa za hranu i/ili</a:t>
            </a:r>
          </a:p>
          <a:p>
            <a:pPr indent="450215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osnovnu materijalnu pomoć za razdoblje 2014. – 2020. kao odgovor Unije na pandemiju bolesti COVID-19.</a:t>
            </a: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endParaRPr lang="hr-HR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endParaRPr lang="hr-H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endParaRPr lang="hr-HR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endParaRPr lang="hr-H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endParaRPr lang="hr-HR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hr-HR" sz="1800" b="1" dirty="0"/>
          </a:p>
          <a:p>
            <a:endParaRPr lang="hr-HR" b="1" dirty="0"/>
          </a:p>
        </p:txBody>
      </p: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80FCF4D0-7704-442E-9BD9-79073DE77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618091"/>
              </p:ext>
            </p:extLst>
          </p:nvPr>
        </p:nvGraphicFramePr>
        <p:xfrm>
          <a:off x="3357995" y="2422416"/>
          <a:ext cx="5476009" cy="3074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4895">
                  <a:extLst>
                    <a:ext uri="{9D8B030D-6E8A-4147-A177-3AD203B41FA5}">
                      <a16:colId xmlns:a16="http://schemas.microsoft.com/office/drawing/2014/main" val="2833389192"/>
                    </a:ext>
                  </a:extLst>
                </a:gridCol>
                <a:gridCol w="2881114">
                  <a:extLst>
                    <a:ext uri="{9D8B030D-6E8A-4147-A177-3AD203B41FA5}">
                      <a16:colId xmlns:a16="http://schemas.microsoft.com/office/drawing/2014/main" val="3345359491"/>
                    </a:ext>
                  </a:extLst>
                </a:gridCol>
              </a:tblGrid>
              <a:tr h="8755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hr-HR" sz="1200" dirty="0">
                          <a:effectLst/>
                        </a:rPr>
                        <a:t>Ukupna bespovratna sredstva 100 %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80.795.000,00 kn</a:t>
                      </a:r>
                      <a:endParaRPr lang="hr-HR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extLst>
                  <a:ext uri="{0D108BD9-81ED-4DB2-BD59-A6C34878D82A}">
                    <a16:rowId xmlns:a16="http://schemas.microsoft.com/office/drawing/2014/main" val="2580640634"/>
                  </a:ext>
                </a:extLst>
              </a:tr>
              <a:tr h="8317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1.1. MD1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57.750.000,00 kn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extLst>
                  <a:ext uri="{0D108BD9-81ED-4DB2-BD59-A6C34878D82A}">
                    <a16:rowId xmlns:a16="http://schemas.microsoft.com/office/drawing/2014/main" val="674394852"/>
                  </a:ext>
                </a:extLst>
              </a:tr>
              <a:tr h="4912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1.2. MD2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20.625.000,00 kn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extLst>
                  <a:ext uri="{0D108BD9-81ED-4DB2-BD59-A6C34878D82A}">
                    <a16:rowId xmlns:a16="http://schemas.microsoft.com/office/drawing/2014/main" val="3681863548"/>
                  </a:ext>
                </a:extLst>
              </a:tr>
              <a:tr h="87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1.3. Tehnička pomoć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2.420.000,00 kn</a:t>
                      </a:r>
                      <a:endParaRPr lang="hr-HR" sz="1100" b="1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405" marR="68580" marT="0" marB="0" anchor="ctr"/>
                </a:tc>
                <a:extLst>
                  <a:ext uri="{0D108BD9-81ED-4DB2-BD59-A6C34878D82A}">
                    <a16:rowId xmlns:a16="http://schemas.microsoft.com/office/drawing/2014/main" val="115481966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B7F75C47-0BA9-45D0-B4E3-1848EB084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27131" y="2564720"/>
            <a:ext cx="22986367" cy="29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236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091349"/>
            <a:ext cx="11174510" cy="5395629"/>
          </a:xfrm>
        </p:spPr>
        <p:txBody>
          <a:bodyPr>
            <a:normAutofit/>
          </a:bodyPr>
          <a:lstStyle/>
          <a:p>
            <a:pPr marL="514350" marR="0" lvl="0" indent="-28575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514350" marR="0" lvl="0" indent="-28575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Projekti se financiraju u iznosu od 100 % prihvatljivih troškova projekta, odnosno prijavitelj nije dužan osigurati sufinanciranje iz vlastitih sredstava. </a:t>
            </a:r>
            <a:endParaRPr lang="hr-HR" sz="1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28575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28575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Poziv se vodi u modalitetu otvorenog trajnog Poziva te se projektni prijedlozi odabiru za financiranje do iscrpljenja ukupno raspoložive financijske omotnice po svakoj od materijalnih deprivacija (MD1 i MD2).  </a:t>
            </a:r>
            <a:endParaRPr lang="hr-HR" sz="1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28575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28575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Korisnik je ovlašten podnositi zahtjeve za nadoknadom sredstava isključivo po metodi nadoknade za već plaćene izdatke.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545842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423077"/>
            <a:ext cx="11174510" cy="4385960"/>
          </a:xfrm>
        </p:spPr>
        <p:txBody>
          <a:bodyPr>
            <a:normAutofit/>
          </a:bodyPr>
          <a:lstStyle/>
          <a:p>
            <a:endParaRPr lang="hr-HR" sz="1600" b="1" dirty="0"/>
          </a:p>
          <a:p>
            <a:pPr indent="449580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Prijavitelj može podnijeti prijavu za jednu ili obje vrste materijalne deprivacije te za tehničku pomoć. </a:t>
            </a:r>
          </a:p>
          <a:p>
            <a:pPr indent="449580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Prijava za tehničku pomoć nije obavezna.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hr-HR" sz="1800" b="1" dirty="0"/>
          </a:p>
          <a:p>
            <a:endParaRPr lang="hr-HR" b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7F75C47-0BA9-45D0-B4E3-1848EB084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27131" y="2564720"/>
            <a:ext cx="22986367" cy="29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24" name="Tablica 23">
            <a:extLst>
              <a:ext uri="{FF2B5EF4-FFF2-40B4-BE49-F238E27FC236}">
                <a16:creationId xmlns:a16="http://schemas.microsoft.com/office/drawing/2014/main" id="{572ACBF9-41EF-4542-AE7B-C939B981C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348618"/>
              </p:ext>
            </p:extLst>
          </p:nvPr>
        </p:nvGraphicFramePr>
        <p:xfrm>
          <a:off x="2493819" y="2759757"/>
          <a:ext cx="6367533" cy="2664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0403">
                  <a:extLst>
                    <a:ext uri="{9D8B030D-6E8A-4147-A177-3AD203B41FA5}">
                      <a16:colId xmlns:a16="http://schemas.microsoft.com/office/drawing/2014/main" val="374446552"/>
                    </a:ext>
                  </a:extLst>
                </a:gridCol>
                <a:gridCol w="1293580">
                  <a:extLst>
                    <a:ext uri="{9D8B030D-6E8A-4147-A177-3AD203B41FA5}">
                      <a16:colId xmlns:a16="http://schemas.microsoft.com/office/drawing/2014/main" val="1715708022"/>
                    </a:ext>
                  </a:extLst>
                </a:gridCol>
                <a:gridCol w="1393249">
                  <a:extLst>
                    <a:ext uri="{9D8B030D-6E8A-4147-A177-3AD203B41FA5}">
                      <a16:colId xmlns:a16="http://schemas.microsoft.com/office/drawing/2014/main" val="2586475841"/>
                    </a:ext>
                  </a:extLst>
                </a:gridCol>
                <a:gridCol w="1492215">
                  <a:extLst>
                    <a:ext uri="{9D8B030D-6E8A-4147-A177-3AD203B41FA5}">
                      <a16:colId xmlns:a16="http://schemas.microsoft.com/office/drawing/2014/main" val="3390262013"/>
                    </a:ext>
                  </a:extLst>
                </a:gridCol>
                <a:gridCol w="998086">
                  <a:extLst>
                    <a:ext uri="{9D8B030D-6E8A-4147-A177-3AD203B41FA5}">
                      <a16:colId xmlns:a16="http://schemas.microsoft.com/office/drawing/2014/main" val="122864974"/>
                    </a:ext>
                  </a:extLst>
                </a:gridCol>
              </a:tblGrid>
              <a:tr h="331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MD1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MD2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MD1+MD2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TP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5795909"/>
                  </a:ext>
                </a:extLst>
              </a:tr>
              <a:tr h="1146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Najniži iznos zatraženih bespovratnih sredstava (kn)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 </a:t>
                      </a:r>
                      <a:endParaRPr lang="hr-HR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500.000,00 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200.000,00 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700.000,00 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>
                          <a:effectLst/>
                        </a:rPr>
                        <a:t> </a:t>
                      </a:r>
                      <a:endParaRPr lang="hr-HR" sz="11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>
                          <a:effectLst/>
                        </a:rPr>
                        <a:t>MAX  3 % od MD1 i/ili MD2</a:t>
                      </a:r>
                      <a:endParaRPr lang="hr-H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9409348"/>
                  </a:ext>
                </a:extLst>
              </a:tr>
              <a:tr h="1146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Najviši iznos zatraženih bespovratnih sredstava (kn)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3.550.000,00 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450.000,00 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4.000.000,00 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 </a:t>
                      </a:r>
                      <a:endParaRPr lang="hr-HR" sz="11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b="1" dirty="0">
                          <a:effectLst/>
                        </a:rPr>
                        <a:t>MAX  3 % od MD1 i/ili MD2</a:t>
                      </a:r>
                      <a:endParaRPr lang="hr-H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6791330"/>
                  </a:ext>
                </a:extLst>
              </a:tr>
            </a:tbl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D50B4A6F-D7CF-444E-A874-05DFDBE34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26622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r-HR" altLang="sr-Latn-R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080661"/>
            <a:ext cx="11174510" cy="4728376"/>
          </a:xfrm>
        </p:spPr>
        <p:txBody>
          <a:bodyPr>
            <a:normAutofit/>
          </a:bodyPr>
          <a:lstStyle/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u="sng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Napomene:</a:t>
            </a:r>
            <a:endParaRPr lang="hr-HR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hr-HR" sz="1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 slučaju da prijavitelj zatraži bespovratna sredstva za MD1 i MD2, maksimalno se zajedno može ugovoriti 4.000.000,00 kn, ne računajući sredstva za tehničku pomoć.</a:t>
            </a:r>
            <a:endParaRPr lang="hr-HR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hr-HR" sz="1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Najniži i najviši iznos zatraženih bespovratnih sredstava ne uključuje sredstva koja prijavitelj može potraživati za tehničku pomoć (vidi točku 4.2.3. Prihvatljive aktivnosti, 3. Tehnička pomoć).</a:t>
            </a:r>
            <a:endParaRPr lang="hr-HR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hr-H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hr-HR" sz="1800" b="1" dirty="0"/>
          </a:p>
          <a:p>
            <a:endParaRPr lang="hr-HR" b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7F75C47-0BA9-45D0-B4E3-1848EB084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27131" y="2564720"/>
            <a:ext cx="22986367" cy="29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D50B4A6F-D7CF-444E-A874-05DFDBE34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26622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r-HR" altLang="sr-Latn-R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078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855" y="1027788"/>
            <a:ext cx="10626571" cy="680109"/>
          </a:xfrm>
        </p:spPr>
        <p:txBody>
          <a:bodyPr>
            <a:normAutofit fontScale="90000"/>
          </a:bodyPr>
          <a:lstStyle/>
          <a:p>
            <a:r>
              <a:rPr lang="hr-HR" sz="2400" b="1" dirty="0">
                <a:latin typeface="+mn-lt"/>
              </a:rPr>
              <a:t>BROJ PROJEKTNIH PRIJEDLOGA</a:t>
            </a:r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38470"/>
            <a:ext cx="12091145" cy="4956443"/>
          </a:xfrm>
        </p:spPr>
        <p:txBody>
          <a:bodyPr>
            <a:normAutofit/>
          </a:bodyPr>
          <a:lstStyle/>
          <a:p>
            <a:pPr algn="l"/>
            <a:r>
              <a:rPr lang="hr-HR" sz="2000" b="1" dirty="0"/>
              <a:t>			</a:t>
            </a:r>
            <a:endParaRPr lang="hr-HR" sz="1600" b="1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1 projektni prijedlog </a:t>
            </a:r>
            <a:r>
              <a:rPr lang="hr-HR" sz="1800" dirty="0"/>
              <a:t>po prijavitelju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hr-HR" sz="1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dirty="0"/>
              <a:t>prijavitelj </a:t>
            </a:r>
            <a:r>
              <a:rPr lang="hr-HR" sz="1800" b="1" u="sng" dirty="0"/>
              <a:t>može istovremeno biti partner </a:t>
            </a:r>
            <a:r>
              <a:rPr lang="hr-HR" sz="1800" dirty="0"/>
              <a:t>u jednom projektnom prijedlogu </a:t>
            </a:r>
            <a:r>
              <a:rPr lang="hr-HR" sz="1800" b="1" u="sng" dirty="0"/>
              <a:t>nekog drugog prijavitelja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hr-HR" sz="1800" b="1" u="sng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zabrana DVOSTRUKOG FINANCIRANJA: 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1. </a:t>
            </a:r>
            <a:r>
              <a:rPr lang="hr-HR" sz="1800" dirty="0"/>
              <a:t>projektni prijedlozi za čiju su provedbu već osigurana sredstva iz drugih javnih izvora – </a:t>
            </a:r>
            <a:r>
              <a:rPr lang="hr-HR" sz="1800" b="1" dirty="0"/>
              <a:t>NE </a:t>
            </a:r>
            <a:r>
              <a:rPr lang="hr-HR" sz="1800" dirty="0"/>
              <a:t>smiju se prijaviti na Poziv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2. za troškove </a:t>
            </a:r>
            <a:r>
              <a:rPr lang="hr-HR" sz="1800" dirty="0"/>
              <a:t>koji će im biti nadoknađeni u okviru prijavljenog i za financiranje iz FEAD-a odabranog projekta – </a:t>
            </a:r>
            <a:r>
              <a:rPr lang="hr-HR" sz="1800" b="1" dirty="0"/>
              <a:t>NE </a:t>
            </a:r>
            <a:r>
              <a:rPr lang="hr-HR" sz="1800" dirty="0"/>
              <a:t>smiju tražiti/dobiti sredstva iz drugih javnih izvora </a:t>
            </a:r>
            <a:r>
              <a:rPr lang="hr-HR" sz="1800" b="1" dirty="0"/>
              <a:t>			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dirty="0"/>
              <a:t>zabrana dvostrukog financiranja odnosi se</a:t>
            </a:r>
            <a:r>
              <a:rPr lang="hr-HR" sz="1800" b="1" dirty="0"/>
              <a:t> </a:t>
            </a:r>
            <a:r>
              <a:rPr lang="hr-HR" sz="1800" dirty="0"/>
              <a:t>na </a:t>
            </a:r>
            <a:r>
              <a:rPr lang="hr-HR" sz="1800" b="1" dirty="0"/>
              <a:t>sve troškove projektnog prijedloga</a:t>
            </a:r>
            <a:r>
              <a:rPr lang="hr-HR" sz="2000" b="1" dirty="0"/>
              <a:t>		</a:t>
            </a:r>
            <a:r>
              <a:rPr lang="hr-HR" sz="14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60580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32232"/>
            <a:ext cx="11310151" cy="842506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KRITERIJI PRIHVATLJIVOSTI</a:t>
            </a:r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299" y="1510748"/>
            <a:ext cx="11174510" cy="4785714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3 SKUPINE: </a:t>
            </a:r>
          </a:p>
          <a:p>
            <a:pPr marL="342900" indent="-342900" algn="l">
              <a:buFont typeface="+mj-lt"/>
              <a:buAutoNum type="alphaLcParenR"/>
            </a:pPr>
            <a:r>
              <a:rPr lang="hr-HR" sz="1800" dirty="0"/>
              <a:t>kriteriji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prihvatljivosti partnerskih organizacija u svojstvu prijavitelja </a:t>
            </a:r>
            <a:r>
              <a:rPr lang="hr-HR" sz="1800" dirty="0"/>
              <a:t>(vodeće partnerske organizacije);</a:t>
            </a:r>
          </a:p>
          <a:p>
            <a:pPr marL="342900" indent="-342900" algn="l">
              <a:buFont typeface="+mj-lt"/>
              <a:buAutoNum type="alphaLcParenR"/>
            </a:pPr>
            <a:r>
              <a:rPr lang="hr-HR" sz="1800" dirty="0"/>
              <a:t>kriteriji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prihvatljivosti projektnih prijedloga </a:t>
            </a:r>
            <a:r>
              <a:rPr lang="hr-HR" sz="1800" dirty="0"/>
              <a:t>– lokacija, trajanje projekta, aktivnosti za koje se mogu dodijeliti bespovratna sredstva, promidžba i vidljivost;</a:t>
            </a:r>
          </a:p>
          <a:p>
            <a:pPr marL="342900" indent="-342900" algn="l">
              <a:buFont typeface="+mj-lt"/>
              <a:buAutoNum type="alphaLcParenR"/>
            </a:pPr>
            <a:r>
              <a:rPr lang="hr-HR" sz="1800" dirty="0"/>
              <a:t>kriteriji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prihvatljivosti projektnih prijedloga </a:t>
            </a:r>
            <a:r>
              <a:rPr lang="hr-HR" sz="1800" dirty="0"/>
              <a:t>– vrste izdataka koji se uzimaju u obzir pri određivanju ukupnih prihvatljivih troškova projekta.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Prijavitelj može dostaviti prijavu na Poziv samostalno ili u partnerstvu s drugim partnerskim organizacijama.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Prijavitelj je odgovoran za aktivnosti nabave, skladištenja, prijevoza i podjele hrane i/ili osnovne materijalne pomoći krajnjim primateljima pomoći kao i aktivnosti pružanja popratnih mjera, a njegove obveze utvrđuju se Ugovorom o dodjeli bespovratnih sredstava. Prijavitelj je odgovoran i za provedbu aktivnosti iz sredstava tehničke pomoći, ukoliko je primjenjivo.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Partneri aktivno sudjeluju u provedbi projekta, a troškovi koje ostvaruju prihvatljivi su pod istim uvjetima kao i troškovi koje ostvaruje prijavitelj.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lphaLcParenR"/>
            </a:pPr>
            <a:endParaRPr lang="hr-HR" sz="2000" dirty="0"/>
          </a:p>
          <a:p>
            <a:pPr marL="285750" indent="-285750" algn="l">
              <a:buFontTx/>
              <a:buChar char="-"/>
            </a:pPr>
            <a:endParaRPr lang="hr-HR" sz="1400" b="1" dirty="0"/>
          </a:p>
          <a:p>
            <a:pPr marL="285750" indent="-285750" algn="l">
              <a:buFontTx/>
              <a:buChar char="-"/>
            </a:pPr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1466459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32232"/>
            <a:ext cx="11310151" cy="842506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KRITERIJI PRIHVATLJIVOSTI</a:t>
            </a:r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299" y="1510748"/>
            <a:ext cx="11174510" cy="4785714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lphaLcParenR"/>
            </a:pPr>
            <a:endParaRPr lang="hr-HR" sz="2000" dirty="0"/>
          </a:p>
          <a:p>
            <a:pPr algn="l"/>
            <a:r>
              <a:rPr lang="hr-HR" sz="1800" b="1" u="sng" dirty="0"/>
              <a:t>KRITERIJI PRIHVATLJIVOSTI PRIJAVITELJA I PARTNERA</a:t>
            </a:r>
          </a:p>
          <a:p>
            <a:pPr algn="l"/>
            <a:endParaRPr lang="hr-HR" sz="1800" b="1" dirty="0"/>
          </a:p>
          <a:p>
            <a:pPr algn="l"/>
            <a:r>
              <a:rPr lang="hr-HR" sz="1800" b="1" dirty="0"/>
              <a:t>1. PRIHVATLJIVI PRIJAVITELJI I PARTNERI</a:t>
            </a: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neprofitne pravne osobe kojima je nadležno upravno tijelo izdalo rješenje kojim se odobrava stalno prikupljanje i pružanje humanitarne pomoći, uz ispunjavanje uvjeta prihvatljivosti navedenih u točki 4.1.2.</a:t>
            </a:r>
            <a:r>
              <a:rPr lang="hr-HR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(Neprofitne pravne osobe iz članka 9. stavka 2. Zakona o humanitarnoj pomoći („Narodne novine“, broj: 102/15 i 98/19))</a:t>
            </a:r>
          </a:p>
          <a:p>
            <a:pPr marL="285750" indent="-285750" algn="l">
              <a:buFontTx/>
              <a:buChar char="-"/>
            </a:pPr>
            <a:endParaRPr lang="hr-HR" sz="1400" b="1" dirty="0"/>
          </a:p>
          <a:p>
            <a:pPr marL="285750" indent="-285750" algn="l">
              <a:buFontTx/>
              <a:buChar char="-"/>
            </a:pPr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18995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22693" y="754846"/>
            <a:ext cx="11354540" cy="1003175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OPĆE INFORMACIJE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727" y="1662400"/>
            <a:ext cx="11174510" cy="4264913"/>
          </a:xfrm>
        </p:spPr>
        <p:txBody>
          <a:bodyPr>
            <a:normAutofit/>
          </a:bodyPr>
          <a:lstStyle/>
          <a:p>
            <a:endParaRPr lang="hr-HR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FEAD (Fond europske pomoći za najpotrebitije) – </a:t>
            </a:r>
            <a:r>
              <a:rPr lang="hr-HR" sz="1800" dirty="0"/>
              <a:t>uspostavljen za razdoblje </a:t>
            </a:r>
            <a:r>
              <a:rPr lang="hr-HR" sz="1800" b="1" dirty="0"/>
              <a:t>2014.-2020. </a:t>
            </a:r>
            <a:r>
              <a:rPr lang="hr-HR" sz="1800" dirty="0"/>
              <a:t>i  podupire</a:t>
            </a:r>
            <a:r>
              <a:rPr lang="hr-HR" sz="1800" b="1" dirty="0"/>
              <a:t> aktivnosti </a:t>
            </a:r>
            <a:r>
              <a:rPr lang="hr-HR" sz="1800" dirty="0"/>
              <a:t>država članica Europske unije </a:t>
            </a:r>
            <a:r>
              <a:rPr lang="hr-HR" sz="1800" b="1" dirty="0"/>
              <a:t>u pružanju hrane i/ili osnovne materijalne pomoći onima kojima je pomoć najpotrebnija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Ključni dokument RH za korištenje i provedbu FEAD-a  - </a:t>
            </a:r>
            <a:r>
              <a:rPr lang="hr-HR" sz="1800" b="1" i="1" dirty="0">
                <a:solidFill>
                  <a:schemeClr val="accent1">
                    <a:lumMod val="75000"/>
                  </a:schemeClr>
                </a:solidFill>
              </a:rPr>
              <a:t>Operativni program za hranu i/ili osnovnu materijalnu pomoć 2014.-2020.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Svjetska zdravstvena organizacija proglasila je COVID-19 pandemijom u ožujku 2020. godine, a na razini EU-a usvojene su brojne mjere odgovora na krizu i sanacije kriza kako bi se državama članicama pružila pomoć, uključujući mjere za dodatno financiranje kohezijske politike. Jedna od njih je 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Pomoć za oporavak kohezije i teritorija Europe (REACT-EU). </a:t>
            </a: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 okviru izdvajanja za Hrvatsku,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Operativni program za hranu i / ili osnovnu materijalnu pomoć 2014. -2020. </a:t>
            </a:r>
            <a:r>
              <a:rPr lang="hr-H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uvećava se za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10 milijuna EUR iz sredstava REACT – EU. </a:t>
            </a: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19174655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8304" y="659225"/>
            <a:ext cx="11310151" cy="1045574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+mn-lt"/>
              </a:rPr>
              <a:t>KRITERIJI PRIHVATLJIVOSTI</a:t>
            </a:r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763" y="1395663"/>
            <a:ext cx="11626393" cy="4978439"/>
          </a:xfrm>
        </p:spPr>
        <p:txBody>
          <a:bodyPr>
            <a:norm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u="sng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Sve partnerske organizacije (prijavitelji i partneri) moraju zadovoljiti sljedeće uvjete:</a:t>
            </a:r>
            <a:endParaRPr lang="hr-HR" sz="18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17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biti pravna osoba koja u svojem temeljnom aktu ima definirano neprofitno djelovanje, registrirana je u Republici Hrvatskoj i upisana u Registar neprofitnih organizacija;</a:t>
            </a:r>
            <a:r>
              <a:rPr lang="hr-HR" sz="1700" dirty="0">
                <a:effectLst/>
                <a:ea typeface="Times New Roman" panose="02020603050405020304" pitchFamily="18" charset="0"/>
              </a:rPr>
              <a:t> </a:t>
            </a:r>
          </a:p>
          <a:p>
            <a:pPr marL="457200" lvl="0" indent="-4572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17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posjedovati rješenje nadležnog upravnog tijela kojim se odobrava stalno prikupljanje i pružanje humanitarne pomoći (čl. 14. Zakona o humanitarnoj pomoći);</a:t>
            </a:r>
            <a:endParaRPr lang="hr-HR" sz="17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17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imati  u protekle 3 godine iskustvo u provedbi aktivnosti distribucije hrane i/ili osnovne materijalne pomoći namijenjene socijalno osjetljivim skupinama;</a:t>
            </a:r>
          </a:p>
          <a:p>
            <a:pPr marL="457200" lvl="0" indent="-4572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17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imati plaćene sve poreze i druga obvezna davanja u skladu s nacionalnim zakonodavstvom dospjele za plaćanje do uključujući zadnjeg dana u mjesecu prije prijave projektnog prijedloga na Poziv;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 startAt="5"/>
              <a:tabLst/>
              <a:defRPr/>
            </a:pP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raspolagati dostatnim pravnim, financijskim i operativnim kapacitetima za provedbu projekta samostalno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700" dirty="0">
                <a:solidFill>
                  <a:prstClr val="black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        </a:t>
            </a: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 ili u suradnji s partnerima;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 startAt="6"/>
              <a:tabLst/>
              <a:defRPr/>
            </a:pP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ne biti u postupku predstečajne nagodbe, stečajnom postupku, postupku prisilne naplate, postupku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700" dirty="0">
                <a:solidFill>
                  <a:prstClr val="black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       </a:t>
            </a: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 likvidacije ili drugom postupku pokrenutom s ciljem prestanka djelovanja</a:t>
            </a:r>
            <a:endParaRPr lang="hr-HR" sz="1700" dirty="0">
              <a:solidFill>
                <a:prstClr val="black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 startAt="7"/>
              <a:tabLst/>
              <a:defRPr/>
            </a:pP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nije prekršio odredbe o namjenskom korištenju sredstava iz FEAD-a, ESI fondova ili drugih javnih sredstava;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 startAt="7"/>
              <a:tabLst/>
              <a:defRPr/>
            </a:pP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aktivnosti partnerske organizacije namijenjene su socijalno osjetljivim skupinama.</a:t>
            </a:r>
            <a:r>
              <a:rPr kumimoji="0" lang="hr-HR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+mn-cs"/>
              </a:rPr>
              <a:t> </a:t>
            </a:r>
            <a:endParaRPr kumimoji="0" lang="hr-HR" sz="1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lvl="0" indent="-457200" algn="just">
              <a:lnSpc>
                <a:spcPct val="115000"/>
              </a:lnSpc>
              <a:buFont typeface="+mj-lt"/>
              <a:buAutoNum type="arabicPeriod"/>
            </a:pPr>
            <a:endParaRPr lang="hr-HR" sz="1800" b="1" dirty="0"/>
          </a:p>
          <a:p>
            <a:pPr algn="l"/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4165932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8304" y="659225"/>
            <a:ext cx="11310151" cy="1045574"/>
          </a:xfrm>
        </p:spPr>
        <p:txBody>
          <a:bodyPr>
            <a:normAutofit/>
          </a:bodyPr>
          <a:lstStyle/>
          <a:p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763" y="1235242"/>
            <a:ext cx="11626393" cy="5622758"/>
          </a:xfrm>
        </p:spPr>
        <p:txBody>
          <a:bodyPr>
            <a:normAutofit/>
          </a:bodyPr>
          <a:lstStyle/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Utvrđivanje okolnosti i dokazi o ispunjavanju kriterija: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sz="180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 1., 2. i 3</a:t>
            </a:r>
            <a:r>
              <a:rPr kumimoji="0" lang="hr-HR" sz="18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- UT će izvršiti provjeru uvidom u odgovarajući elektronički registar podataka / uvidom u         službene evidencije MROSP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 1. i 8.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prijavitelj je obvezan dostaviti statut, odluku o osnivanju, potvrdu o registraciji ili drugi odgovarajući dokument o osnivanju/registraciji prijavitelja i partnera;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hr-HR" sz="18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 </a:t>
            </a:r>
            <a:r>
              <a:rPr lang="hr-HR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4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prijavitelj je obvezan za sebe i sve partnere dostaviti potvrdu Porezne uprave o nepostojanju javnog duga po osnovi javnih davanja koja ne smije biti starija od 30 dana od dana podnošenja projektnog prijedlog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pod 5., 6. i 7.,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prijavitelj je obvezan u sklopu projektnog prijedloga dostaviti Izjavu prijavitelja i partnera o istinitosti podataka, izbjegavanju dvostrukog financiranja i ispunjavanju preduvjeta za sudjelovanje u postupku dodjele bespovratnih sredstava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2203161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112" y="796503"/>
            <a:ext cx="10880035" cy="797214"/>
          </a:xfrm>
        </p:spPr>
        <p:txBody>
          <a:bodyPr>
            <a:normAutofit/>
          </a:bodyPr>
          <a:lstStyle/>
          <a:p>
            <a:r>
              <a:rPr lang="sv-SE" sz="2000" b="1" dirty="0">
                <a:latin typeface="+mn-lt"/>
              </a:rPr>
              <a:t>KRITERIJI ZA ISKLJUČENJE PRIJAVITELJA I PARTNERA</a:t>
            </a:r>
            <a:br>
              <a:rPr lang="sv-SE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017" y="1351722"/>
            <a:ext cx="12085983" cy="4943191"/>
          </a:xfrm>
        </p:spPr>
        <p:txBody>
          <a:bodyPr>
            <a:noAutofit/>
          </a:bodyPr>
          <a:lstStyle/>
          <a:p>
            <a:pPr indent="450215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Projektni prijedlozi bit će isključeni iz postupka dodjele ako se za prijavitelja/partnera ili osobu ovlaštenu po zakonu za zastupanje prijavitelja/partnera utvrdi sljedeće:</a:t>
            </a:r>
            <a:endParaRPr lang="hr-HR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a) da je prijavitelj/partner ili osoba ovlaštena po zakonu za zastupanje prijavitelja/partnera pravomoćno osuđena za bilo koje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od sljedećih kaznenih djela: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utaja, prijevara; </a:t>
            </a:r>
            <a:endParaRPr lang="hr-H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zlouporaba u postupku javne nabave, utaja poreza ili carine, subvencijska prijevara, pranje novca;</a:t>
            </a:r>
            <a:endParaRPr lang="hr-H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zlouporaba položaja i ovlasti, nezakonito pogodovanje, primanje mita, davanje mita, trgovanje utjecajem, davanje mita za trgovanje utjecajem;</a:t>
            </a:r>
            <a:endParaRPr lang="hr-H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zločinačko udruženje;</a:t>
            </a:r>
            <a:endParaRPr lang="hr-HR" sz="1600" dirty="0">
              <a:latin typeface="Calibri" panose="020F050202020403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b) da je dostavio lažne podatke pri predočavanju dokaza sukladno gore navedenim točkama;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c) da je u sukobu interesa;</a:t>
            </a: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d)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 je kriv za davanje lažnih informacija/izjava/dokumenata tijelima nadležnima za upravljanje fondovima Europske unije</a:t>
            </a:r>
          </a:p>
          <a:p>
            <a:pPr indent="45021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u Republici Hrvatskoj;</a:t>
            </a: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e)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 je pokušao pribaviti povjerljive informacije ili utjecati na Odbor za odabir projekata ili tijela nadležna za upravljanje</a:t>
            </a: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fondovima Europske unije u Republici Hrvatskoj tijekom ovog ili prijašnjih poziva.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391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424" y="1139698"/>
            <a:ext cx="10801045" cy="1457727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PRIHVATLJIVOST PROJEKTNOG PRIJEDLOGA – lokacija, trajanje projekta, aktivnosti za koje se mogu dodijeliti bespovratna sredstva, promidžba i vidljivost 	                                                                    			</a:t>
            </a:r>
            <a:br>
              <a:rPr lang="hr-HR" sz="1400" dirty="0">
                <a:latin typeface="+mn-lt"/>
              </a:rPr>
            </a:br>
            <a:br>
              <a:rPr lang="hr-HR" sz="1400" dirty="0"/>
            </a:br>
            <a:endParaRPr lang="hr-HR" sz="1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6" y="1948070"/>
            <a:ext cx="11777466" cy="3740633"/>
          </a:xfrm>
        </p:spPr>
        <p:txBody>
          <a:bodyPr>
            <a:normAutofit/>
          </a:bodyPr>
          <a:lstStyle/>
          <a:p>
            <a:pPr algn="l"/>
            <a:endParaRPr lang="hr-HR" sz="1600" b="1" dirty="0"/>
          </a:p>
          <a:p>
            <a:pPr algn="just"/>
            <a:endParaRPr lang="hr-HR" sz="18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hr-HR" sz="1800" b="1" dirty="0"/>
              <a:t>LOKACIJA – </a:t>
            </a:r>
            <a:r>
              <a:rPr lang="hr-HR" sz="1800" dirty="0"/>
              <a:t>projektne aktivnosti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moraju se provoditi u </a:t>
            </a:r>
            <a:r>
              <a:rPr lang="hr-HR" sz="1800" b="1">
                <a:solidFill>
                  <a:schemeClr val="accent1">
                    <a:lumMod val="75000"/>
                  </a:schemeClr>
                </a:solidFill>
              </a:rPr>
              <a:t>Republici Hrvatskoj.</a:t>
            </a:r>
            <a:endParaRPr lang="hr-HR" sz="1800" b="1" dirty="0"/>
          </a:p>
          <a:p>
            <a:pPr algn="just"/>
            <a:r>
              <a:rPr lang="hr-HR" sz="1800" b="1" dirty="0"/>
              <a:t>TRAJANJE – </a:t>
            </a:r>
            <a:r>
              <a:rPr lang="hr-HR" sz="1800" dirty="0">
                <a:cs typeface="Calibri" panose="020F0502020204030204" pitchFamily="34" charset="0"/>
              </a:rPr>
              <a:t>p</a:t>
            </a:r>
            <a:r>
              <a:rPr lang="hr-HR" sz="1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lanirano trajanje projekta je 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od</a:t>
            </a:r>
            <a:r>
              <a:rPr lang="hr-HR" sz="18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10  do 12 mjeseci</a:t>
            </a:r>
            <a:r>
              <a:rPr lang="hr-HR" sz="18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hr-HR" sz="18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9305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	       minimalno trajanje projekta: 10 mjeseci                                                                           </a:t>
            </a:r>
          </a:p>
          <a:p>
            <a:pPr marL="789305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	       maksimalno trajanje projekta: 12 mjeseci</a:t>
            </a:r>
            <a:endParaRPr lang="hr-HR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000"/>
              </a:spcAft>
            </a:pPr>
            <a:r>
              <a:rPr lang="hr-H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endParaRPr lang="hr-HR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400" b="1" dirty="0"/>
          </a:p>
          <a:p>
            <a:pPr algn="just"/>
            <a:endParaRPr lang="hr-HR" sz="1400" b="1" dirty="0"/>
          </a:p>
          <a:p>
            <a:pPr algn="just"/>
            <a:endParaRPr lang="hr-HR" sz="1400" b="1" dirty="0"/>
          </a:p>
          <a:p>
            <a:pPr algn="just"/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21587003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6" y="906174"/>
            <a:ext cx="11777466" cy="5004193"/>
          </a:xfrm>
        </p:spPr>
        <p:txBody>
          <a:bodyPr>
            <a:normAutofit fontScale="25000" lnSpcReduction="20000"/>
          </a:bodyPr>
          <a:lstStyle/>
          <a:p>
            <a:pPr algn="l">
              <a:spcAft>
                <a:spcPts val="1000"/>
              </a:spcAft>
            </a:pPr>
            <a:r>
              <a:rPr lang="hr-H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hr-H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		</a:t>
            </a:r>
            <a:r>
              <a:rPr lang="hr-HR" sz="7200" b="1" dirty="0"/>
              <a:t>PRIHVATLJIVE AKTIVNOSTI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Ublažavanje materijalne deprivacije tipa 1 (MD1) – nedostatak hrane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6605" indent="-6858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Nabava, skladištenje, prijevoz i distribucija hrane </a:t>
            </a: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7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Napomena:</a:t>
            </a: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hrana se može distribuirati u obliku obroka ili paketa hrane i to: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45" algn="just">
              <a:lnSpc>
                <a:spcPct val="120000"/>
              </a:lnSpc>
              <a:spcBef>
                <a:spcPts val="0"/>
              </a:spcBef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-  u prostorijama partnerskih organizacija;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45" algn="just">
              <a:lnSpc>
                <a:spcPct val="120000"/>
              </a:lnSpc>
              <a:spcBef>
                <a:spcPts val="0"/>
              </a:spcBef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-  u skloništima za beskućnike;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45" algn="just">
              <a:lnSpc>
                <a:spcPct val="120000"/>
              </a:lnSpc>
              <a:spcBef>
                <a:spcPts val="0"/>
              </a:spcBef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-  u domovima osoba/kućanstava koja žive u siromaštvu.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Prikupljanje, prijevoz, skladištenje i podjela donacija hrane te s time izravno povezane  aktivnosti podizanja svijesti</a:t>
            </a: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hr-HR" sz="7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Pružanje popratnih mjera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u obliku savjetovanja, radionica, brošura, letaka i drugo, kao na primjer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o uravnoteženoj prehrani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o načinima smanjenja rasipanja hrane, pripremi i skladištenju;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radionice o pripremi obroka i promicanju zdrave prehrane;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informiranje o nadležnim socijalnim, zdravstvenim, administrativnim i obrazovnim službama te drugim službama vezano uz izvanredne situacije poput pandemije i  potresa;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o upravljanju kućnim proračunom uključujući i problem izdvajanja sredstava za elektronske usluge na štetu egzistencijalnih potreba;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psihološka i terapijska podrška vezano uz individualne poteškoće ili poteškoće nastale zbog izvanrednih situacija poput pandemije i potresa;</a:t>
            </a:r>
            <a:r>
              <a:rPr lang="hr-HR" sz="7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o financijskoj pismenosti i uslugama posredovanja za dužnike; i slično.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41185794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20417"/>
            <a:ext cx="12192000" cy="5499653"/>
          </a:xfrm>
        </p:spPr>
        <p:txBody>
          <a:bodyPr>
            <a:normAutofit fontScale="25000" lnSpcReduction="20000"/>
          </a:bodyPr>
          <a:lstStyle/>
          <a:p>
            <a:pPr algn="l">
              <a:spcAft>
                <a:spcPts val="1000"/>
              </a:spcAft>
            </a:pPr>
            <a:r>
              <a:rPr lang="hr-H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endParaRPr lang="hr-HR" sz="1400" b="1" dirty="0"/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2.	Ublažavanje materijalne deprivacije tipa 2 (MD2) – nedostatak osnovne materijalne pomoći</a:t>
            </a:r>
            <a:endParaRPr lang="hr-HR" sz="7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0" indent="-8572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	Nabava, skladištenje, prijevoz i distribucija osnovne materijalne pomoći kao što su na primjer:</a:t>
            </a:r>
            <a:endParaRPr lang="hr-HR" sz="7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0" indent="-8572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higijenski proizvodi - uključuje kutije prve pomoći, sapune, četkice za zube, britvice za jednokratnu uporabu, sredstva za dezinfekciju, zaštitne maske, jednokratne higijenske rukavice, te ostale higijenske proizvode vezane uz borbu protiv </a:t>
            </a:r>
            <a:r>
              <a:rPr lang="hr-HR" sz="72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koronavirusa</a:t>
            </a: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(COVID-19); </a:t>
            </a:r>
            <a:endParaRPr lang="hr-HR" sz="7200" dirty="0">
              <a:effectLst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marL="857250" lvl="0" indent="-8572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kuhinjska oprema, oprema za novorođenčad i ostale osnovne potrepštine (posteljina, ručnici, pokrivači i sl.) za osobe/kućanstva koja žive u siromaštvu, beskućnike;</a:t>
            </a:r>
            <a:endParaRPr lang="hr-HR" sz="7200" dirty="0">
              <a:effectLst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marL="857250" lvl="0" indent="-8572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školski pribor i školska oprema (uključujući sportsku opremu za potrebe nastave    tjelesnog odgoja) za djecu koja žive u siromaštvu, polaznike obveznog školovanja</a:t>
            </a:r>
          </a:p>
          <a:p>
            <a:pPr marL="857250" lvl="0" indent="-8572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hr-HR" sz="7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hr-HR" sz="7200" b="1" u="sng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Napomena</a:t>
            </a:r>
            <a:r>
              <a:rPr lang="hr-HR" sz="7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materijalna pomoć može se distribuirati:</a:t>
            </a:r>
            <a:endParaRPr lang="hr-HR" sz="7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0" indent="-8572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školski pribor i školska oprema: u prostorijama partnerskih organizacija putem roditelja, u domovima djece koja žive u siromaštvu od strane partnerske organizacije (npr. za djecu koja žive na udaljenim područjima i teško su dostupna)</a:t>
            </a:r>
            <a:endParaRPr lang="hr-HR" sz="7200" dirty="0"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marL="857250" lvl="0" indent="-8572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higijenski proizvodi i ostale osnovne potrepštine: u prostorijama partnerskih organizacija, u domovima osoba/obitelji koje žive u siromaštvu od strane partnerske organizacije (npr. za osobe/obitelji koje žive na udaljenim područjima i teško su dostupni)</a:t>
            </a:r>
            <a:endParaRPr lang="hr-HR" sz="7200" dirty="0">
              <a:effectLst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41440831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6" y="1162050"/>
            <a:ext cx="11777466" cy="5575634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Pružanje popratnih mjera - u obliku savjetovanja, radionica, brošura, letaka i drugo, kao na primjer: </a:t>
            </a:r>
            <a:r>
              <a:rPr lang="hr-HR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 na temu zdravstvene skrbi, osobne higijene i higijene prostora uključujući i savjetovanje o zaštiti od  </a:t>
            </a:r>
            <a:r>
              <a:rPr lang="hr-H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Covida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19; savjetovanje vezano za odgoj, obrazovanje i zdravstvenu skrb djece;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informiranje o nadležnim socijalnim, zdravstvenim, administrativnim i obrazovnim službama te drugim službama vezano uz izvanredne situacije poput pandemije i  potresa;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o upravljanju kućnim proračunom uključujući i problem izdvajanja sredstava za elektronske usluge na štetu egzistencijalnih potreba;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psihološka i terapijska podrška vezano uz individualne poteškoće ili poteškoće nastale zbog izvanrednih situacija poput pandemije i potresa; savjetovanje o financijskoj pismenosti i uslugama posredovanja za dužnike slično.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r-H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Napomena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Prilikom planiranja popratnih mjera tiskanje letaka i/ili brošura ne može biti jedina popratna mjera već je potrebno osigurati doprinos socijalnoj uključenosti najpotrebitijih osoba pružanjem jedne ili više popratnih mjera koje aktivno uključuju krajnje korisnike.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Troškovi popratnih mjera iznose 5 % iznosa troškova predviđenih za aktivnost nabave (kupnje) hrane i/ili materijalne pomoći (primjenjivo na MD1 i MD2).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Prijavitelji mogu predložiti i druge prikladne popratne mjere koje zadovoljavaju potrebe najpotrebitijih osoba (primjenjivo na MD1 i MD2). </a:t>
            </a: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86638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379C8CCC-6061-4692-8126-AB17EC2AFC46}"/>
              </a:ext>
            </a:extLst>
          </p:cNvPr>
          <p:cNvSpPr txBox="1">
            <a:spLocks/>
          </p:cNvSpPr>
          <p:nvPr/>
        </p:nvSpPr>
        <p:spPr>
          <a:xfrm>
            <a:off x="318052" y="1434421"/>
            <a:ext cx="11277599" cy="5048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Wingdings" panose="05000000000000000000" pitchFamily="2" charset="2"/>
              <a:buChar char="Ø"/>
            </a:pPr>
            <a:r>
              <a:rPr lang="hr-HR" sz="1800" dirty="0"/>
              <a:t> </a:t>
            </a:r>
            <a:r>
              <a:rPr lang="hr-HR" sz="1800" b="1" dirty="0"/>
              <a:t>potreba unaprjeđenja provedbe </a:t>
            </a:r>
            <a:r>
              <a:rPr lang="hr-HR" sz="1800" dirty="0"/>
              <a:t>popratnih mjera </a:t>
            </a:r>
            <a:r>
              <a:rPr lang="hr-HR" sz="1800" b="1" dirty="0"/>
              <a:t>prepoznata na razini EU i u RH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hr-HR" sz="1800" dirty="0"/>
              <a:t>  </a:t>
            </a:r>
            <a:r>
              <a:rPr lang="hr-HR" sz="1800" b="1" dirty="0"/>
              <a:t>potencijal </a:t>
            </a:r>
            <a:r>
              <a:rPr lang="hr-HR" sz="1800" dirty="0"/>
              <a:t>popratnih mjera </a:t>
            </a:r>
            <a:r>
              <a:rPr lang="hr-HR" sz="1800" b="1" dirty="0"/>
              <a:t>za doprinos socijalnoj uključenosti </a:t>
            </a:r>
            <a:r>
              <a:rPr lang="hr-HR" sz="1800" dirty="0"/>
              <a:t>opće je prepoznat na razini EU</a:t>
            </a:r>
            <a:r>
              <a:rPr lang="hr-HR" sz="1800" b="1" dirty="0"/>
              <a:t> </a:t>
            </a:r>
            <a:r>
              <a:rPr lang="hr-HR" sz="1800" dirty="0"/>
              <a:t>u</a:t>
            </a:r>
            <a:r>
              <a:rPr lang="hr-HR" sz="1800" dirty="0">
                <a:ea typeface="Calibri" panose="020F0502020204030204" pitchFamily="34" charset="0"/>
              </a:rPr>
              <a:t> okviru provedene srednjoročne evaluacije FEAD-a u EU</a:t>
            </a:r>
            <a:endParaRPr lang="hr-HR" sz="1800" i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hr-HR" sz="1800" dirty="0">
              <a:ea typeface="Calibri" panose="020F0502020204030204" pitchFamily="34" charset="0"/>
            </a:endParaRPr>
          </a:p>
          <a:p>
            <a:pPr algn="l"/>
            <a:r>
              <a:rPr lang="hr-HR" sz="1800" dirty="0">
                <a:ea typeface="Calibri" panose="020F0502020204030204" pitchFamily="34" charset="0"/>
              </a:rPr>
              <a:t>Utvrđena je pozitivna korelacija između stupnja zadovoljstva krajnjih korisnika podrškom FEAD-a i udjela partnerskih organizacija koje su provodile popratne mjere.</a:t>
            </a:r>
          </a:p>
          <a:p>
            <a:pPr algn="l"/>
            <a:endParaRPr lang="hr-HR" sz="1800" dirty="0">
              <a:ea typeface="Calibri" panose="020F0502020204030204" pitchFamily="34" charset="0"/>
            </a:endParaRPr>
          </a:p>
          <a:p>
            <a:pPr algn="l"/>
            <a:r>
              <a:rPr lang="hr-HR" sz="1800" dirty="0">
                <a:ea typeface="Calibri" panose="020F0502020204030204" pitchFamily="34" charset="0"/>
              </a:rPr>
              <a:t>Ta korelacija znači da je u državama članicama u kojima se popratne mjere pružaju u manjoj mjeri ili se ne pružaju opće zadovoljstvo potporom FEAD-a nešto niže, što naglašava važnost popratnih mjera.</a:t>
            </a:r>
          </a:p>
          <a:p>
            <a:pPr algn="l"/>
            <a:endParaRPr lang="hr-HR" sz="1800" dirty="0">
              <a:ea typeface="Calibri" panose="020F0502020204030204" pitchFamily="34" charset="0"/>
            </a:endParaRPr>
          </a:p>
          <a:p>
            <a:pPr algn="l"/>
            <a:r>
              <a:rPr lang="hr-HR" sz="1800" dirty="0">
                <a:ea typeface="Calibri" panose="020F0502020204030204" pitchFamily="34" charset="0"/>
              </a:rPr>
              <a:t>Sudionici otvorenog javnog savjetovanja i fokus grupa pozvali su na održavanje i jačanje popratnih mjera u budućnosti.</a:t>
            </a:r>
          </a:p>
          <a:p>
            <a:pPr algn="l"/>
            <a:endParaRPr lang="hr-HR" sz="1800" dirty="0">
              <a:ea typeface="Calibri" panose="020F0502020204030204" pitchFamily="34" charset="0"/>
            </a:endParaRPr>
          </a:p>
          <a:p>
            <a:pPr algn="l"/>
            <a:r>
              <a:rPr lang="hr-HR" sz="1800" dirty="0">
                <a:ea typeface="Calibri" panose="020F0502020204030204" pitchFamily="34" charset="0"/>
              </a:rPr>
              <a:t> 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(MID-TERM EVALUATION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of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the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Fund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 for European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Aid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 to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the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 Most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Deprived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, </a:t>
            </a:r>
            <a:r>
              <a:rPr lang="hr-HR" sz="1800" i="1" dirty="0" err="1">
                <a:ea typeface="Calibri" panose="020F0502020204030204" pitchFamily="34" charset="0"/>
                <a:cs typeface="Tahoma" panose="020B0604030504040204" pitchFamily="34" charset="0"/>
              </a:rPr>
              <a:t>Brussels</a:t>
            </a:r>
            <a:r>
              <a:rPr lang="hr-HR" sz="1800" i="1" dirty="0">
                <a:ea typeface="Calibri" panose="020F0502020204030204" pitchFamily="34" charset="0"/>
                <a:cs typeface="Tahoma" panose="020B0604030504040204" pitchFamily="34" charset="0"/>
              </a:rPr>
              <a:t>, 2019)</a:t>
            </a:r>
            <a:endParaRPr lang="hr-HR" sz="1800" dirty="0">
              <a:ea typeface="Calibri" panose="020F0502020204030204" pitchFamily="34" charset="0"/>
            </a:endParaRPr>
          </a:p>
        </p:txBody>
      </p:sp>
      <p:sp>
        <p:nvSpPr>
          <p:cNvPr id="7" name="Naslov 1">
            <a:extLst>
              <a:ext uri="{FF2B5EF4-FFF2-40B4-BE49-F238E27FC236}">
                <a16:creationId xmlns:a16="http://schemas.microsoft.com/office/drawing/2014/main" id="{7AADA202-7BFE-4244-98C0-B4C5C8E71165}"/>
              </a:ext>
            </a:extLst>
          </p:cNvPr>
          <p:cNvSpPr txBox="1">
            <a:spLocks/>
          </p:cNvSpPr>
          <p:nvPr/>
        </p:nvSpPr>
        <p:spPr>
          <a:xfrm>
            <a:off x="1219199" y="823002"/>
            <a:ext cx="10258425" cy="6114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>
              <a:bevelT w="6350"/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000" b="1" dirty="0">
                <a:solidFill>
                  <a:schemeClr val="accent1"/>
                </a:solidFill>
                <a:latin typeface="+mn-lt"/>
              </a:rPr>
              <a:t>Preporuke za planiranje popratnih mjera </a:t>
            </a:r>
          </a:p>
        </p:txBody>
      </p:sp>
    </p:spTree>
    <p:extLst>
      <p:ext uri="{BB962C8B-B14F-4D97-AF65-F5344CB8AC3E}">
        <p14:creationId xmlns:p14="http://schemas.microsoft.com/office/powerpoint/2010/main" val="1488184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379C8CCC-6061-4692-8126-AB17EC2AFC46}"/>
              </a:ext>
            </a:extLst>
          </p:cNvPr>
          <p:cNvSpPr txBox="1">
            <a:spLocks/>
          </p:cNvSpPr>
          <p:nvPr/>
        </p:nvSpPr>
        <p:spPr>
          <a:xfrm>
            <a:off x="583097" y="1537252"/>
            <a:ext cx="10799278" cy="4945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a typeface="Calibri" panose="020F0502020204030204" pitchFamily="34" charset="0"/>
              </a:rPr>
              <a:t> popratne mjere trebaju </a:t>
            </a:r>
            <a:r>
              <a:rPr lang="hr-HR" sz="1800" b="1" dirty="0">
                <a:ea typeface="Calibri" panose="020F0502020204030204" pitchFamily="34" charset="0"/>
              </a:rPr>
              <a:t>dati doprinos boljem socijalnom uključivanju </a:t>
            </a:r>
            <a:r>
              <a:rPr lang="hr-HR" sz="1800" dirty="0">
                <a:ea typeface="Calibri" panose="020F0502020204030204" pitchFamily="34" charset="0"/>
              </a:rPr>
              <a:t>najpotrebitijih skupina;</a:t>
            </a:r>
          </a:p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hr-HR" sz="1800" dirty="0">
              <a:ea typeface="Calibri" panose="020F0502020204030204" pitchFamily="34" charset="0"/>
            </a:endParaRPr>
          </a:p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a typeface="Calibri" panose="020F0502020204030204" pitchFamily="34" charset="0"/>
              </a:rPr>
              <a:t> popratne mjere </a:t>
            </a:r>
            <a:r>
              <a:rPr lang="hr-HR" sz="1800" b="1" dirty="0">
                <a:ea typeface="Calibri" panose="020F0502020204030204" pitchFamily="34" charset="0"/>
              </a:rPr>
              <a:t>tiskanja letaka i brošura </a:t>
            </a:r>
            <a:r>
              <a:rPr lang="hr-HR" sz="1800" dirty="0">
                <a:ea typeface="Calibri" panose="020F0502020204030204" pitchFamily="34" charset="0"/>
              </a:rPr>
              <a:t>mogu biti korisne, ali </a:t>
            </a:r>
            <a:r>
              <a:rPr lang="hr-HR" sz="1800" b="1" dirty="0">
                <a:ea typeface="Calibri" panose="020F0502020204030204" pitchFamily="34" charset="0"/>
              </a:rPr>
              <a:t>nije preporučljivo da budu jedine</a:t>
            </a:r>
            <a:r>
              <a:rPr lang="hr-HR" sz="1800" dirty="0">
                <a:ea typeface="Calibri" panose="020F0502020204030204" pitchFamily="34" charset="0"/>
              </a:rPr>
              <a:t>;</a:t>
            </a:r>
          </a:p>
          <a:p>
            <a:pPr algn="l">
              <a:spcBef>
                <a:spcPts val="600"/>
              </a:spcBef>
            </a:pPr>
            <a:r>
              <a:rPr lang="hr-HR" sz="1800" dirty="0">
                <a:ea typeface="Calibri" panose="020F0502020204030204" pitchFamily="34" charset="0"/>
              </a:rPr>
              <a:t> </a:t>
            </a:r>
          </a:p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a typeface="Calibri" panose="020F0502020204030204" pitchFamily="34" charset="0"/>
              </a:rPr>
              <a:t> potrebno je više popratnih mjera u kojima </a:t>
            </a:r>
            <a:r>
              <a:rPr lang="hr-HR" sz="1800" b="1" dirty="0">
                <a:ea typeface="Calibri" panose="020F0502020204030204" pitchFamily="34" charset="0"/>
              </a:rPr>
              <a:t>krajnji korisnici aktivno sudjeluju </a:t>
            </a:r>
            <a:r>
              <a:rPr lang="hr-HR" sz="1800" dirty="0">
                <a:ea typeface="Calibri" panose="020F0502020204030204" pitchFamily="34" charset="0"/>
              </a:rPr>
              <a:t>poput savjetovanja, radionica i slično;</a:t>
            </a:r>
          </a:p>
          <a:p>
            <a:pPr algn="l">
              <a:spcBef>
                <a:spcPts val="600"/>
              </a:spcBef>
            </a:pPr>
            <a:endParaRPr lang="hr-HR" sz="1800" dirty="0">
              <a:ea typeface="Calibri" panose="020F0502020204030204" pitchFamily="34" charset="0"/>
            </a:endParaRPr>
          </a:p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a typeface="Calibri" panose="020F0502020204030204" pitchFamily="34" charset="0"/>
              </a:rPr>
              <a:t> popratne mjere u kojima krajnji korisnici aktivno sudjeluju ne moraju se provoditi paralelno s pružanjem pomoći u hrani i osnovnim životnim potrepštinama, one </a:t>
            </a:r>
            <a:r>
              <a:rPr lang="hr-HR" sz="1800" b="1" dirty="0">
                <a:ea typeface="Calibri" panose="020F0502020204030204" pitchFamily="34" charset="0"/>
              </a:rPr>
              <a:t>nisu uvjet za primanje pomoći</a:t>
            </a:r>
            <a:r>
              <a:rPr lang="hr-HR" sz="1800" dirty="0">
                <a:ea typeface="Calibri" panose="020F0502020204030204" pitchFamily="34" charset="0"/>
              </a:rPr>
              <a:t>;</a:t>
            </a:r>
          </a:p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hr-HR" sz="1800" dirty="0">
              <a:ea typeface="Calibri" panose="020F0502020204030204" pitchFamily="34" charset="0"/>
            </a:endParaRPr>
          </a:p>
          <a:p>
            <a:pPr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ea typeface="Calibri" panose="020F0502020204030204" pitchFamily="34" charset="0"/>
              </a:rPr>
              <a:t> popratne mjere su obvezne no </a:t>
            </a:r>
            <a:r>
              <a:rPr lang="hr-HR" sz="1800" b="1" dirty="0">
                <a:ea typeface="Calibri" panose="020F0502020204030204" pitchFamily="34" charset="0"/>
              </a:rPr>
              <a:t>nije obvezno aktivno sudjelovanje svih krajnjih korisnika </a:t>
            </a:r>
            <a:r>
              <a:rPr lang="hr-HR" sz="1800" dirty="0">
                <a:ea typeface="Calibri" panose="020F0502020204030204" pitchFamily="34" charset="0"/>
              </a:rPr>
              <a:t>što daje </a:t>
            </a:r>
            <a:r>
              <a:rPr lang="hr-HR" sz="1800" b="1" dirty="0">
                <a:ea typeface="Calibri" panose="020F0502020204030204" pitchFamily="34" charset="0"/>
              </a:rPr>
              <a:t>mogućnost osmišljavanja </a:t>
            </a:r>
            <a:r>
              <a:rPr lang="hr-HR" sz="1800" dirty="0">
                <a:ea typeface="Calibri" panose="020F0502020204030204" pitchFamily="34" charset="0"/>
              </a:rPr>
              <a:t>popratnih mjera </a:t>
            </a:r>
            <a:r>
              <a:rPr lang="hr-HR" sz="1800" b="1" dirty="0">
                <a:ea typeface="Calibri" panose="020F0502020204030204" pitchFamily="34" charset="0"/>
              </a:rPr>
              <a:t>u skladu sa specifičnim potrebama i motivacijom za sudjelovanje </a:t>
            </a:r>
            <a:r>
              <a:rPr lang="hr-HR" sz="1800" dirty="0">
                <a:ea typeface="Calibri" panose="020F0502020204030204" pitchFamily="34" charset="0"/>
              </a:rPr>
              <a:t>dijela ciljanih skupina uz tendenciju uključivanja što većeg broja krajnjih korisnika </a:t>
            </a:r>
          </a:p>
        </p:txBody>
      </p:sp>
    </p:spTree>
    <p:extLst>
      <p:ext uri="{BB962C8B-B14F-4D97-AF65-F5344CB8AC3E}">
        <p14:creationId xmlns:p14="http://schemas.microsoft.com/office/powerpoint/2010/main" val="22066114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7EB1B0C1-8658-4BC2-B86A-D551277D7CE3}"/>
              </a:ext>
            </a:extLst>
          </p:cNvPr>
          <p:cNvSpPr txBox="1">
            <a:spLocks/>
          </p:cNvSpPr>
          <p:nvPr/>
        </p:nvSpPr>
        <p:spPr>
          <a:xfrm>
            <a:off x="838200" y="1434421"/>
            <a:ext cx="10515600" cy="4742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Wingdings" panose="05000000000000000000" pitchFamily="2" charset="2"/>
              <a:buChar char="Ø"/>
            </a:pPr>
            <a:endParaRPr lang="hr-HR" sz="2800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hr-HR" sz="1900" dirty="0"/>
              <a:t> </a:t>
            </a:r>
            <a:r>
              <a:rPr lang="hr-HR" sz="1800" dirty="0"/>
              <a:t>prema mogućnosti, </a:t>
            </a:r>
            <a:r>
              <a:rPr lang="hr-HR" sz="1800" b="1" dirty="0"/>
              <a:t>može se koristiti pristup koji uključuje dionike i krajnje  korisnike već u samom osmišljavanju popratnih mjera </a:t>
            </a:r>
            <a:r>
              <a:rPr lang="hr-HR" sz="1800" dirty="0"/>
              <a:t>na način da se prikupljaju informacije o potrebama krajnjih korisnika od njih samih te da se uvažavaju i prate njihove ideje i prijedlozi u osmišljavanju popratnih mjera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hr-HR" sz="1800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hr-HR" sz="1800" dirty="0"/>
              <a:t> </a:t>
            </a:r>
            <a:r>
              <a:rPr lang="hr-HR" sz="1800" b="1" dirty="0"/>
              <a:t>uključivanje krajnjih korisnika u grupu unutar partnerske organizacije </a:t>
            </a:r>
            <a:r>
              <a:rPr lang="hr-HR" sz="1800" dirty="0"/>
              <a:t>s ciljem zajedništva tijekom provedbe mjera uz kave i druženja (</a:t>
            </a:r>
            <a:r>
              <a:rPr lang="hr-HR" sz="1800" i="1" dirty="0"/>
              <a:t>Primjer dobre prakse iz Portugala</a:t>
            </a:r>
            <a:r>
              <a:rPr lang="hr-HR" sz="1800" dirty="0"/>
              <a:t>)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hr-HR" sz="1800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hr-HR" sz="1800" dirty="0"/>
              <a:t> </a:t>
            </a:r>
            <a:r>
              <a:rPr lang="hr-HR" sz="1800" b="1" dirty="0"/>
              <a:t>uključivanje stručnjaka po iskustvu </a:t>
            </a:r>
            <a:r>
              <a:rPr lang="hr-HR" sz="1800" dirty="0"/>
              <a:t>- </a:t>
            </a:r>
            <a:r>
              <a:rPr lang="hr-HR" sz="1800" i="1" dirty="0" err="1"/>
              <a:t>Experts</a:t>
            </a:r>
            <a:r>
              <a:rPr lang="hr-HR" sz="1800" i="1" dirty="0"/>
              <a:t> </a:t>
            </a:r>
            <a:r>
              <a:rPr lang="hr-HR" sz="1800" i="1" dirty="0" err="1"/>
              <a:t>by</a:t>
            </a:r>
            <a:r>
              <a:rPr lang="hr-HR" sz="1800" i="1" dirty="0"/>
              <a:t> </a:t>
            </a:r>
            <a:r>
              <a:rPr lang="hr-HR" sz="1800" i="1" dirty="0" err="1"/>
              <a:t>Experience</a:t>
            </a:r>
            <a:r>
              <a:rPr lang="hr-HR" sz="1800" dirty="0"/>
              <a:t> (</a:t>
            </a:r>
            <a:r>
              <a:rPr lang="hr-HR" sz="1800" i="1" dirty="0"/>
              <a:t>Primjer dobre prakse iz Belgije</a:t>
            </a:r>
            <a:r>
              <a:rPr lang="hr-HR" sz="1800" dirty="0"/>
              <a:t>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4841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727" y="1146488"/>
            <a:ext cx="11174510" cy="4780826"/>
          </a:xfrm>
        </p:spPr>
        <p:txBody>
          <a:bodyPr>
            <a:normAutofit/>
          </a:bodyPr>
          <a:lstStyle/>
          <a:p>
            <a:endParaRPr lang="hr-HR" b="1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Sredstva REACT-EU u okviru OP-a koristit će se za provođenje dodatne 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četvrte faze poziva za ublažavanje siromaštva pružanjem pomoći najpotrebitijim osobama podjelom hrane i / ili osnovne materijalne pomoći </a:t>
            </a: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ciljem doprinosa rješavanju posljedica pandemije COVID-19 i potresa u odnosu na najpotrebitije u Hrvatskoj.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Posljedice pandemije COVID-19 u Hrvatskoj i potresa na području Sisačko-moslavačke, Zagrebačke i Karlovačke županije, Grada Zagreba i Krapinsko-zagorske županije rezultirale su dvostrukom krizom koja produbljuje postojeće nejednakosti u društvu, a ranjivije skupine čini još ranjivijima.</a:t>
            </a:r>
            <a:r>
              <a:rPr lang="hr-HR" sz="1800" dirty="0">
                <a:effectLst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Sredstva osigurana ovim Pozivom osigurat će kontinuitet provedbe aktivnosti s ciljem ublažavanja posljedica pandemije </a:t>
            </a:r>
            <a:r>
              <a:rPr lang="hr-H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Covid</a:t>
            </a: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–19 i potresa i bit će namijenjena obuhvatu većeg broja korisnika. Poziv će se i nadalje pružati pomoć osobama koje žive na područjima koje obilježava regionalna nedostupnost socijalnih usluga i programa (npr. u ruralnim i prometno nepovezanim sredinama), čiji prihodi su manji od linije relativnog siromaštva, ili su siromašni, odnosno u riziku od siromaštva zbog ne primanja osobnih dohodaka za vrijeme radnog odnosa, ili su u statusu beskućnika. Ali osim navedenog, cilj je pružiti pomoć i onima kojima je dodatno potrebna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pomoć uslijed nepovoljnih okolnosti izazvanih pandemijom COVID 19 i potresom. Na taj način će ujedno osigurati održivost planirane pomoći u očekivano dužem kriznom razdoblju.</a:t>
            </a: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19420747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424" y="947633"/>
            <a:ext cx="10801045" cy="947429"/>
          </a:xfrm>
        </p:spPr>
        <p:txBody>
          <a:bodyPr>
            <a:normAutofit/>
          </a:bodyPr>
          <a:lstStyle/>
          <a:p>
            <a:br>
              <a:rPr lang="hr-HR" sz="1400" dirty="0">
                <a:latin typeface="+mn-lt"/>
              </a:rPr>
            </a:br>
            <a:br>
              <a:rPr lang="hr-HR" sz="1400" dirty="0"/>
            </a:br>
            <a:endParaRPr lang="hr-HR" sz="1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7530" y="1409700"/>
            <a:ext cx="10867201" cy="4500668"/>
          </a:xfrm>
        </p:spPr>
        <p:txBody>
          <a:bodyPr>
            <a:normAutofit lnSpcReduction="10000"/>
          </a:bodyPr>
          <a:lstStyle/>
          <a:p>
            <a:pPr marL="131445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Prijavitelj u okviru ovog Poziva može podnijeti prijavu za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aktivnosti MD1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aktivnosti MD2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kombinirane aktivnosti MD1 i TP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kombinirane aktivnosti MD2 i TP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kombinirane aktivnosti MD1 i MD2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kombinirane aktivnosti MD1, MD2 i TP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3648034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267" y="1035331"/>
            <a:ext cx="10801045" cy="798830"/>
          </a:xfrm>
        </p:spPr>
        <p:txBody>
          <a:bodyPr>
            <a:normAutofit/>
          </a:bodyPr>
          <a:lstStyle/>
          <a:p>
            <a:br>
              <a:rPr lang="hr-HR" sz="1400" dirty="0">
                <a:latin typeface="+mn-lt"/>
              </a:rPr>
            </a:br>
            <a:br>
              <a:rPr lang="hr-HR" sz="1400" dirty="0"/>
            </a:br>
            <a:endParaRPr lang="hr-HR" sz="1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05948"/>
            <a:ext cx="12192000" cy="5281030"/>
          </a:xfrm>
        </p:spPr>
        <p:txBody>
          <a:bodyPr>
            <a:normAutofit fontScale="325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5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Tehnička pomoć (TP) 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55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Primjeri aktivnosti u okviru tehničke pomoći: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0" indent="-68580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aktivnosti stručnog usavršavanja u području dobrog financijskog upravljanja, izvješćivanja, javne nabave, nacionalnih propisa povezanih s prikupljanjem i dijeljenjem humanitarne pomoći i dr.; 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0" indent="-68580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nabava vozila, informatičke i/ili ostale opreme i materijala uz pripadajuću podršku i usluge, nužne za provođenje aktivnosti projekta;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0" indent="-6858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jačanje kapaciteta za odgovor na krizu uzrokovanu izbijanjem bolesti COVID-19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9875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55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Napomena:</a:t>
            </a:r>
            <a:r>
              <a:rPr lang="hr-HR" sz="5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indent="269875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Prijava za sredstva tehničke pomoći nije obavezna</a:t>
            </a:r>
            <a:r>
              <a:rPr lang="hr-HR" sz="5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Prijavitelj mora obrazložiti potrebu i nužnost za nabavom vozila te način na koji će se osigurati održivost, odnosno da će namjena vozila ostati ista i nakon završetka provedbe projekta. Pri tome  će se uzimati u obzir vozila i oprema nabavljena u okviru prethodnih Poziva. </a:t>
            </a:r>
          </a:p>
          <a:p>
            <a:pPr indent="269875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Prijavitelj može iskazati potrebu za tehničkom pomoći samo ukoliko će tehnička pomoć uspješno pridonijeti provedbi aktivnosti koje idu u cilju ublažavanja materijalne deprivacije MD1 i/ili MD2. Prijavitelj može tražiti sredstva iz tehničke pomoći na temelju aktivnosti MD1 i/ili MD2. Tehnička pomoć podupire uspješnu provedbu aktivnosti u sklopu MD1 i/ili MD2. 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endParaRPr lang="hr-HR" sz="1400" b="1" dirty="0"/>
          </a:p>
          <a:p>
            <a:pPr algn="just"/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25902423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924" y="947633"/>
            <a:ext cx="11310151" cy="960680"/>
          </a:xfrm>
        </p:spPr>
        <p:txBody>
          <a:bodyPr>
            <a:normAutofit/>
          </a:bodyPr>
          <a:lstStyle/>
          <a:p>
            <a:br>
              <a:rPr lang="hr-HR" sz="2000" dirty="0"/>
            </a:br>
            <a:endParaRPr lang="hr-HR" sz="20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32" y="1603513"/>
            <a:ext cx="11310152" cy="4894563"/>
          </a:xfrm>
        </p:spPr>
        <p:txBody>
          <a:bodyPr>
            <a:normAutofit/>
          </a:bodyPr>
          <a:lstStyle/>
          <a:p>
            <a:pPr algn="just"/>
            <a:endParaRPr lang="hr-HR" sz="2000" b="1" dirty="0"/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hr-HR" sz="1800" b="1" dirty="0"/>
              <a:t>NEPRIHVATLJIVE AKTIVNOSTI -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ulaganja u infrastrukturu; kupovina rabljene robe; ulaganja u kapital ili kreditna ulaganja; kupovina opreme i vozila koja se koriste u svrhu upravljanja projektom; plaćanja neoporezivih bonusa zaposlenima;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kupnja zemljišta i nekretnina; aktivnosti koje se odnose isključivo na prikupljanje donacija; kupnja odjeće i obuće za najpotrebitije, izuzev sportske opreme za djecu u  siromaštvu ili u riziku od siromaštva;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druge aktivnosti koje nisu u izravnoj povezanosti s aktivnostima/troškovima   navedenim pod točkom 4.3 </a:t>
            </a:r>
            <a:r>
              <a:rPr lang="hr-H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UzP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-a 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2885476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924" y="947633"/>
            <a:ext cx="11310151" cy="960680"/>
          </a:xfrm>
        </p:spPr>
        <p:txBody>
          <a:bodyPr>
            <a:normAutofit/>
          </a:bodyPr>
          <a:lstStyle/>
          <a:p>
            <a:br>
              <a:rPr lang="hr-HR" sz="2000" dirty="0"/>
            </a:br>
            <a:endParaRPr lang="hr-HR" sz="20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32" y="1603513"/>
            <a:ext cx="11310152" cy="4894563"/>
          </a:xfrm>
        </p:spPr>
        <p:txBody>
          <a:bodyPr>
            <a:normAutofit/>
          </a:bodyPr>
          <a:lstStyle/>
          <a:p>
            <a:r>
              <a:rPr kumimoji="0" lang="hr-H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INFORMIRANJE I VIDLJIVOST</a:t>
            </a:r>
          </a:p>
          <a:p>
            <a:endParaRPr lang="hr-HR" sz="2000" b="1" dirty="0"/>
          </a:p>
          <a:p>
            <a:pPr algn="just"/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Korisnik ima obvezu informirati javnost o sufinanciranju projekta sredstvima FEAD-a u okviru odgovora Unije na pandemiju bolesti COVID-19. Sve mjere informiranja i komunikacije koje poduzima Korisnik moraju biti u skladu s 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Uputom za informiranje i promidžbu projekata financiranih u okviru Fonda europske pomoći za najpotrebitije (FEAD) za razdoblje 2014. – 2020.</a:t>
            </a:r>
          </a:p>
          <a:p>
            <a:pPr algn="just"/>
            <a:endParaRPr lang="hr-HR" sz="1800" b="1" dirty="0"/>
          </a:p>
          <a:p>
            <a:pPr algn="l"/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K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od izrade svakog informativnog i promotivnog materijala Korisnik obvezan naglasiti izvor financiranja, odnosno obavezno istaknuti rečenicu: 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„financira se u okviru odgovora Unije na pandemiju bolesti COVID-19.“ – </a:t>
            </a:r>
            <a:r>
              <a:rPr lang="hr-HR" sz="1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npr. „Izrada materijala financira se u okviru odgovora Unije na pandemiju bolesti COVID-19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˝</a:t>
            </a:r>
            <a:endParaRPr lang="hr-HR" sz="1800" b="1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B34340E4-DFDC-4356-94B3-DAF98632B47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673" y="5816559"/>
            <a:ext cx="1512652" cy="6134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175717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7" y="802940"/>
            <a:ext cx="11777466" cy="5876568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/>
              <a:t>PRIHVATLJIVOST IZDATAKA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hr-HR" sz="1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MD1 – Nedostatak hrane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220980"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Obuhvaća sljedeće troškove: 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19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kupnje hrane </a:t>
            </a: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r>
              <a:rPr lang="hr-HR" sz="1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odnosi se na stvarne troškove kupnje hrane 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hr-HR" sz="1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   </a:t>
            </a:r>
            <a:r>
              <a:rPr lang="hr-HR" sz="19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Administrativni troškovi, troškovi pripreme, prijevoza i skladištenja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Administrativni troškovi, troškovi pripreme, prijevoza i skladištenja izračunavaju se primjenom fiksne stope od 5 % prihvatljivih troškova kupnje hrane sukladno članku 26. stavku 2. točka c Uredbe EU br. 223/2014 i Uredbe EU br. 2020/559.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indent="635"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Izračun: </a:t>
            </a:r>
            <a:r>
              <a:rPr lang="hr-HR" sz="1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A X B</a:t>
            </a: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= Ukupno prihvatljivi troškovi kupnje hrane (poglavlje 4.3.1. a. – točka 1.)  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= Fiksna stopa (5 %) 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Administrativni troškovi, troškovi pripreme, prijevoza i skladištenja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hr-HR" sz="19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Napomena:</a:t>
            </a: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tijekom provjera i odobravanja zahtjeva za nadoknadom sredstava neće se vršiti kontrola popratne dokumentacije za navedene administrativne troškove i troškove prijevoza i skladištenja izračunate primjenom fiksne stope. 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16935690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7" y="947633"/>
            <a:ext cx="11777466" cy="573187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AutoNum type="arabicPeriod" startAt="3"/>
            </a:pP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Donacija hrane - trošak prikupljanja, prijevoza, skladištenja i podjele donacija u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hrani te izravno povezanih aktivnosti podizanja svijesti, </a:t>
            </a:r>
            <a:r>
              <a:rPr lang="hr-HR" sz="1800" b="1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nastao i plaćen od strane  partnerske organizacije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(organizacijski troškovi prikupljanja i podjele donirane hrane</a:t>
            </a: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trošak prijevoza od donatora/posrednika do skladišta i/ili lokacije podjele hrane; trošak pohrane donirane hrane;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izrade promotivnih materijala odnosno drugih aktivnosti podizanja svijesti javnosti u pogledu doniranja hrane.</a:t>
            </a:r>
            <a:endParaRPr lang="hr-HR" sz="18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</a:pPr>
            <a:endParaRPr lang="hr-HR" sz="18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Napomena:</a:t>
            </a:r>
            <a:r>
              <a:rPr lang="hr-HR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lvl="0" algn="just">
              <a:lnSpc>
                <a:spcPct val="115000"/>
              </a:lnSpc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 donacije hrane, ne smiju premašiti iznos predviđen za troškove kupnje hrane. 	</a:t>
            </a:r>
          </a:p>
          <a:p>
            <a:pPr lvl="0" algn="just">
              <a:lnSpc>
                <a:spcPct val="115000"/>
              </a:lnSpc>
            </a:pPr>
            <a:endParaRPr lang="hr-HR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tabLst>
                <a:tab pos="450215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17671705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7" y="1205948"/>
            <a:ext cx="11777466" cy="547356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AutoNum type="arabicPeriod" startAt="4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popratnih mjera</a:t>
            </a:r>
            <a:endParaRPr lang="hr-HR" sz="1800" b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izračunavaju se primjenom fiksne stope od 5 % prihvatljivih troškova kupnje hrane sukladno članku 26. stavku 2. (e)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Uredbe (EU) br. 223/2014 i Uredbe EU br. 2020/559.</a:t>
            </a:r>
            <a:endParaRPr lang="hr-HR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00000"/>
              </a:lnSpc>
              <a:spcBef>
                <a:spcPts val="0"/>
              </a:spcBef>
            </a:pP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Izračun: </a:t>
            </a:r>
            <a:r>
              <a:rPr lang="hr-H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 = A X B</a:t>
            </a:r>
            <a:endParaRPr lang="hr-HR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= Ukupno prihvatljivi troškovi kupnje hrane (poglavlje 4.3.1. a. - točka 1.)  </a:t>
            </a:r>
            <a:endParaRPr lang="hr-HR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0000"/>
              </a:lnSpc>
              <a:spcBef>
                <a:spcPts val="0"/>
              </a:spcBef>
            </a:pP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= Fiksna stopa (5 %) </a:t>
            </a:r>
            <a:endParaRPr lang="hr-HR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0000"/>
              </a:lnSpc>
              <a:spcBef>
                <a:spcPts val="0"/>
              </a:spcBef>
            </a:pP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Troškovi popratnih mjera</a:t>
            </a:r>
            <a:endParaRPr lang="hr-HR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450215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11339680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502" y="947633"/>
            <a:ext cx="11310151" cy="952188"/>
          </a:xfrm>
        </p:spPr>
        <p:txBody>
          <a:bodyPr>
            <a:normAutofit/>
          </a:bodyPr>
          <a:lstStyle/>
          <a:p>
            <a:br>
              <a:rPr lang="hr-HR" sz="1800" dirty="0">
                <a:latin typeface="+mn-lt"/>
              </a:rPr>
            </a:br>
            <a:endParaRPr lang="hr-HR" sz="1800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7" y="1115568"/>
            <a:ext cx="11777466" cy="5563939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72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MD2 – Nedostatak osnovne materijalne pomoći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Obuhvaća sljedeće troškove: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kupnje osnovne materijalne pomoći</a:t>
            </a:r>
            <a:r>
              <a:rPr lang="hr-HR" sz="7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troškovi kupnje osobnih zaštitnih materijala i opreme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odnosi se na stvarne troškove kupnje osnovne materijalne pomoći i na stvarne troškove kupnje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osobnih zaštitnih materijala i opreme za borbu protiv </a:t>
            </a:r>
            <a:r>
              <a:rPr lang="hr-HR" sz="7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koronavirusa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COVID 19.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Administrativni troškovi, troškovi pripreme, prijevoza i skladištenja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Administrativni troškovi, troškovi pripreme, prijevoza i skladištenja izračunavaju se primjenom fiksne stope od 5 % prihvatljivih troškova kupnje osnovne materijalne pomoći i  kupnje osobnih zaštitnih materijala i opreme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sukladno članku 26. stavku 2. točka c Uredbe EU br. 223/2014 i Uredbe EU br. 2020/559</a:t>
            </a:r>
            <a:endParaRPr lang="hr-HR" sz="5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hr-HR" sz="5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kumimoji="0" lang="hr-HR" sz="5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Izračun: </a:t>
            </a:r>
            <a:r>
              <a:rPr kumimoji="0" lang="hr-HR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A X B</a:t>
            </a:r>
            <a:endParaRPr kumimoji="0" lang="hr-H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50" marR="0" lvl="0" indent="1397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A = Ukupno prihvatljivi troškovi kupnje osnovne materijalne pomoći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  troškovi kupnje </a:t>
            </a:r>
            <a:r>
              <a:rPr lang="hr-HR" sz="7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osobnih zaštitnih materijala i</a:t>
            </a:r>
          </a:p>
          <a:p>
            <a:pPr marL="450850" marR="0" lvl="0" indent="1397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r-HR" sz="7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opreme (poglavlje 4.3.1. - b. - točka 1.)  </a:t>
            </a:r>
            <a:endParaRPr kumimoji="0" lang="hr-H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90805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r-HR" sz="7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= Fiksna stopa (5 %) </a:t>
            </a:r>
            <a:endParaRPr kumimoji="0" lang="hr-H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90805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C = Administrativni troškovi, troškovi pripreme, prijevoza i skladištenja</a:t>
            </a:r>
            <a:r>
              <a:rPr kumimoji="0" lang="hr-HR" sz="5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kumimoji="0" lang="hr-HR" sz="5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5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hr-HR" sz="5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hr-H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220980"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7327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502" y="802940"/>
            <a:ext cx="11310151" cy="946347"/>
          </a:xfrm>
        </p:spPr>
        <p:txBody>
          <a:bodyPr>
            <a:normAutofit/>
          </a:bodyPr>
          <a:lstStyle/>
          <a:p>
            <a:br>
              <a:rPr lang="hr-HR" sz="1800" dirty="0">
                <a:latin typeface="+mn-lt"/>
              </a:rPr>
            </a:br>
            <a:endParaRPr lang="hr-HR" sz="1800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7" y="995006"/>
            <a:ext cx="11777466" cy="568450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hr-HR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 algn="just">
              <a:lnSpc>
                <a:spcPct val="115000"/>
              </a:lnSpc>
              <a:spcAft>
                <a:spcPts val="1000"/>
              </a:spcAft>
              <a:buAutoNum type="arabicPeriod" startAt="4"/>
              <a:tabLst>
                <a:tab pos="450215" algn="l"/>
              </a:tabLst>
            </a:pPr>
            <a:r>
              <a:rPr lang="hr-H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popratnih mjera</a:t>
            </a:r>
            <a:endParaRPr lang="hr-HR" sz="1800" b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popratnih mjera izračunavaju se primjenom fiksne stope od 5 % prihvatljivih troškova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kupnje osnovne materijalne pomoći i troškovi kupnje osobnih zaštitnih materijala i opreme sukladno članku 26. stavku 2. (e) Uredbe (EU) br. 223/2014 i Uredbe EU br. 2020/559.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Izračun: 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 = A X B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indent="-89535" algn="just">
              <a:lnSpc>
                <a:spcPct val="12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= Ukupno prihvatljivi troškovi kupnje hrane (poglavlje 4.3.1. a. - točka 1.) 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= Fiksna stopa (5 %)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Troškovi popratnih mjera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37066256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7" y="1024128"/>
            <a:ext cx="11777466" cy="5655380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hr-HR" sz="7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TP – Tehnička pomoć za partnerske organizacije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221615" algn="just">
              <a:lnSpc>
                <a:spcPct val="120000"/>
              </a:lnSpc>
              <a:spcBef>
                <a:spcPts val="0"/>
              </a:spcBef>
            </a:pP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Obuhvaća sljedeće troškove: </a:t>
            </a:r>
            <a:endParaRPr lang="hr-HR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20000"/>
              </a:lnSpc>
              <a:spcBef>
                <a:spcPts val="0"/>
              </a:spcBef>
            </a:pPr>
            <a:endParaRPr lang="hr-HR" sz="72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0215" algn="just">
              <a:lnSpc>
                <a:spcPct val="120000"/>
              </a:lnSpc>
              <a:spcBef>
                <a:spcPts val="0"/>
              </a:spcBef>
            </a:pP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</a:t>
            </a:r>
            <a:r>
              <a:rPr lang="hr-HR" sz="7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7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Stručno usavršavanje za jačanje kapaciteta potrebnih za uspješnu provedbu operacije i aktivnosti za jačanje kapaciteta kao odgovor na krizu uzrokovanu izbijanjem bolesti COVID-19, kao na primjer:</a:t>
            </a:r>
            <a:r>
              <a:rPr lang="hr-HR" sz="7200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troškovi usluga neposredno vezanih uz jačanje kapaciteta partnerskih organizacija; troškovi sudjelovanja na edukacijama, seminarima i sl. (kotizacija putni troškovi, dnevnice); troškovi vezani uz aktivnosti za jačanje kapaciteta kao odgovor na krizu uzrokovanu izbijanjem bolesti Covid-19.</a:t>
            </a:r>
            <a:endParaRPr kumimoji="0" lang="hr-HR" sz="7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0215" marR="0" lvl="0" indent="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7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Nabava vozila, </a:t>
            </a:r>
            <a:r>
              <a:rPr kumimoji="0" lang="hr-HR" sz="7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sz="7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i/ili ostale opreme i materijala nužnih za provedbu aktivnosti (podrška, nabava, usluge), kao na primjer:</a:t>
            </a:r>
            <a:r>
              <a:rPr lang="hr-HR" sz="7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nabava software-a te nužnih licenci za prikupljanje podataka u svrhu boljeg monitoringa i/ili evaluacije; nabava/najam opreme i materijala za lakšu/bržu/sigurniju distribuciju hrane i/ili osnovne materijalne pomoći – uključujući  i sapun, sredstva za dezinfekciju, zaštitne maske, jednokratne higijenske rukavice, zaštitnu obuću i odjeću te ostale higijenske proizvode vezane uz borbu protiv </a:t>
            </a:r>
            <a:r>
              <a:rPr kumimoji="0" lang="hr-HR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koronavirusa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(COVID-19) za potrebe partnerskih organizacija;</a:t>
            </a:r>
            <a:r>
              <a:rPr lang="hr-HR" sz="7200" strike="sngStrike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nabava vozila nužnog za prijevoz hrane i/ili osnovne materijalne pomoći /donacija u hrani. </a:t>
            </a:r>
            <a:endParaRPr kumimoji="0" lang="hr-H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50215" algn="l"/>
              </a:tabLst>
              <a:defRPr/>
            </a:pPr>
            <a:endParaRPr kumimoji="0" lang="hr-H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marR="0" lvl="0" indent="179705" algn="just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50215" algn="l"/>
              </a:tabLst>
              <a:defRPr/>
            </a:pPr>
            <a:r>
              <a:rPr kumimoji="0" lang="hr-HR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hr-H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indent="179705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hr-HR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400" b="1" dirty="0"/>
          </a:p>
        </p:txBody>
      </p:sp>
    </p:spTree>
    <p:extLst>
      <p:ext uri="{BB962C8B-B14F-4D97-AF65-F5344CB8AC3E}">
        <p14:creationId xmlns:p14="http://schemas.microsoft.com/office/powerpoint/2010/main" val="3967983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482" y="1092326"/>
            <a:ext cx="11174510" cy="5024639"/>
          </a:xfrm>
        </p:spPr>
        <p:txBody>
          <a:bodyPr>
            <a:normAutofit/>
          </a:bodyPr>
          <a:lstStyle/>
          <a:p>
            <a:pPr algn="l"/>
            <a:r>
              <a:rPr lang="hr-HR" sz="2000" b="1" dirty="0"/>
              <a:t>				</a:t>
            </a:r>
            <a:endParaRPr lang="hr-HR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Ministarstvo rada, mirovinskoga sustava, obitelji i socijalne politike –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Upravljačko  tijelo </a:t>
            </a:r>
            <a:r>
              <a:rPr lang="hr-HR" sz="1800" dirty="0"/>
              <a:t>u okviru Poziva</a:t>
            </a:r>
          </a:p>
          <a:p>
            <a:pPr algn="just"/>
            <a:endParaRPr lang="hr-HR" sz="1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800" dirty="0">
                <a:effectLst/>
                <a:ea typeface="Times New Roman" panose="02020603050405020304" pitchFamily="18" charset="0"/>
              </a:rPr>
              <a:t>Poziv je namijenjen </a:t>
            </a:r>
            <a:r>
              <a:rPr lang="hr-HR" sz="1800" b="1" dirty="0">
                <a:effectLst/>
                <a:ea typeface="Times New Roman" panose="02020603050405020304" pitchFamily="18" charset="0"/>
              </a:rPr>
              <a:t>neprofitnim pravnim osobama </a:t>
            </a:r>
            <a:r>
              <a:rPr lang="hr-HR" sz="1800" dirty="0">
                <a:effectLst/>
                <a:ea typeface="Times New Roman" panose="02020603050405020304" pitchFamily="18" charset="0"/>
              </a:rPr>
              <a:t>kojima je nadležno upravno tijelo izdalo rješenje kojim se odobrava stalno prikupljanje i pružanje humanitarne pomoći</a:t>
            </a:r>
            <a:endParaRPr lang="hr-HR" sz="1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780874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659" y="906175"/>
            <a:ext cx="11310151" cy="737095"/>
          </a:xfrm>
        </p:spPr>
        <p:txBody>
          <a:bodyPr>
            <a:normAutofit/>
          </a:bodyPr>
          <a:lstStyle/>
          <a:p>
            <a:br>
              <a:rPr lang="hr-HR" sz="1400" dirty="0">
                <a:latin typeface="+mn-lt"/>
              </a:rPr>
            </a:br>
            <a:endParaRPr lang="hr-HR" sz="1400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534" y="1369374"/>
            <a:ext cx="11777466" cy="5117603"/>
          </a:xfrm>
        </p:spPr>
        <p:txBody>
          <a:bodyPr>
            <a:normAutofit/>
          </a:bodyPr>
          <a:lstStyle/>
          <a:p>
            <a:pPr algn="l"/>
            <a:r>
              <a:rPr lang="hr-HR" sz="1600" b="1" dirty="0"/>
              <a:t>				</a:t>
            </a:r>
            <a:r>
              <a:rPr lang="hr-HR" sz="1800" b="1" dirty="0"/>
              <a:t>               NEPRIHVATLJIVI IZDACI</a:t>
            </a:r>
          </a:p>
          <a:p>
            <a:endParaRPr lang="hr-HR" sz="1600" b="1" dirty="0"/>
          </a:p>
        </p:txBody>
      </p:sp>
      <p:graphicFrame>
        <p:nvGraphicFramePr>
          <p:cNvPr id="5" name="Tablica 5">
            <a:extLst>
              <a:ext uri="{FF2B5EF4-FFF2-40B4-BE49-F238E27FC236}">
                <a16:creationId xmlns:a16="http://schemas.microsoft.com/office/drawing/2014/main" id="{F77BE809-B73B-49EC-A2D9-E5FA560AB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518547"/>
              </p:ext>
            </p:extLst>
          </p:nvPr>
        </p:nvGraphicFramePr>
        <p:xfrm>
          <a:off x="647259" y="2639252"/>
          <a:ext cx="10414494" cy="296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9088">
                  <a:extLst>
                    <a:ext uri="{9D8B030D-6E8A-4147-A177-3AD203B41FA5}">
                      <a16:colId xmlns:a16="http://schemas.microsoft.com/office/drawing/2014/main" val="3535448507"/>
                    </a:ext>
                  </a:extLst>
                </a:gridCol>
                <a:gridCol w="5315406">
                  <a:extLst>
                    <a:ext uri="{9D8B030D-6E8A-4147-A177-3AD203B41FA5}">
                      <a16:colId xmlns:a16="http://schemas.microsoft.com/office/drawing/2014/main" val="3248573682"/>
                    </a:ext>
                  </a:extLst>
                </a:gridCol>
              </a:tblGrid>
              <a:tr h="2964842">
                <a:tc>
                  <a:txBody>
                    <a:bodyPr/>
                    <a:lstStyle/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1. Kamata na dug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2. Pružanje infrastrukture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3. Troškovi rabljene robe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4. Ulaganja u kapital ili kreditna ulaganja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5. Doprinosi u naravi: nefinancijski doprinosi (robe ili usluge) od trećih strana koji ne obuhvaćaju izdatke za korisnika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6. Kupnja opreme i vozila koja se koriste u svrhu upravljanja projektom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7. Otpremnine, doprinosi za dobrovoljna zdravstvena ili mirovinska osiguranja koja nisu obvezna prema nacionalnom zakonodavstvu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8. Kazne, financijske globe i troškovi sudskog spora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9. Gubici zbog fluktuacija valutnih tečaja i provizija na valutni tečaj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10. Plaćanja neoporezivih bonusa zaposlenima</a:t>
                      </a:r>
                    </a:p>
                    <a:p>
                      <a:pPr algn="just"/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11. Bankovni troškovi za otvaranje i vođenje računa, naknade za financijske transfere i drugi troškovi u potpunosti financijske prirode</a:t>
                      </a:r>
                    </a:p>
                    <a:p>
                      <a:pPr algn="just"/>
                      <a:endParaRPr lang="hr-HR" sz="11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12. Kupnja zemljišta i nekretnina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13. Porez na dodanu vrijednost (osim ako povrat poreza nije moguć u okviru nacionalnog zakonodavstva o PDV-u)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14. Amortizacija trajne materijalne imovine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15. Neizravni troškovi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16. Izdaci povezani s uslugom revizije projekta, koju nabavlja Korisnik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17. Izdaci jamstava koja izdaje banka ili druga financijska institucija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18. Administrativni troškovi, troškovi prijevoza i skladištenja koji u svom zbroju premašuju vrijednost od 5 % ukupnog troška kupnje hrane/troška školskog obroka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19. Troškovi podjele obroka ciljanoj skupini kojima se obrok u cijelosti financira iz već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postojećih programa subvencionirane prehrane u školi;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20. Trošak školskog obroka uslijed evidentiranog izostanka korisnika školske prehrane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(učenika) iz škole od četvrtog nastavnog dana izostanka u jednom mjesecu;</a:t>
                      </a:r>
                    </a:p>
                    <a:p>
                      <a:r>
                        <a:rPr lang="hr-HR" sz="1100" dirty="0">
                          <a:solidFill>
                            <a:schemeClr val="tx1"/>
                          </a:solidFill>
                        </a:rPr>
                        <a:t>21. Drugi troškovi koji nisu u neposrednoj povezanosti sa sadržajem projekta u skladu s Prilogom I Pravilnika o prihvatljivosti izdataka u okviru FEAD-a.</a:t>
                      </a:r>
                      <a:endParaRPr lang="hr-HR" sz="110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817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4281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8304" y="762690"/>
            <a:ext cx="11310151" cy="542926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POSTUPAK PRIJAVE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601" y="1146108"/>
            <a:ext cx="10434342" cy="5596775"/>
          </a:xfrm>
        </p:spPr>
        <p:txBody>
          <a:bodyPr>
            <a:normAutofit/>
          </a:bodyPr>
          <a:lstStyle/>
          <a:p>
            <a:endParaRPr lang="hr-HR" sz="1600" b="1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svi projektni prijedlozi </a:t>
            </a:r>
            <a:r>
              <a:rPr lang="hr-HR" sz="1800" u="sng" dirty="0"/>
              <a:t>moraju</a:t>
            </a:r>
            <a:r>
              <a:rPr lang="hr-HR" sz="1800" dirty="0"/>
              <a:t> biti </a:t>
            </a:r>
            <a:r>
              <a:rPr lang="hr-HR" sz="1800" b="1" dirty="0"/>
              <a:t>na hrvatskom jeziku </a:t>
            </a:r>
            <a:r>
              <a:rPr lang="hr-HR" sz="1800" dirty="0"/>
              <a:t>i </a:t>
            </a:r>
            <a:r>
              <a:rPr lang="hr-HR" sz="1800" b="1" dirty="0"/>
              <a:t>ispunjeni elektronički na Prijavnom obrascu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u="sng" dirty="0"/>
              <a:t>potpuna prijava sadrži</a:t>
            </a:r>
            <a:r>
              <a:rPr lang="hr-HR" sz="1800" b="1" dirty="0"/>
              <a:t>: </a:t>
            </a:r>
          </a:p>
          <a:p>
            <a:pPr algn="l"/>
            <a:endParaRPr lang="pl-PL" sz="1800" dirty="0"/>
          </a:p>
          <a:p>
            <a:pPr algn="l"/>
            <a:r>
              <a:rPr lang="pl-PL" sz="1800" dirty="0"/>
              <a:t>1.Dopis o podnošenju prijave na Poziv (datiran, potpisan od ovlaštene osobe prijavitelja i ovjeren službenim pečatom prijavitelja – u originalnoj papirnatoj verziji te elektroničkoj preslici dokumenta dostavljenoj na CD-R-u ili DVD-R-u);</a:t>
            </a:r>
          </a:p>
          <a:p>
            <a:pPr algn="l"/>
            <a:r>
              <a:rPr lang="pl-PL" sz="1800" dirty="0"/>
              <a:t>2.Prijavni obrazac (Obrazac 1 - datiran, potpisan od ovlaštene osobe prijavitelja i ovjeren službenim pečatom prijavitelja – elektronička preslika dokumenta dostavljena na CD-R-u ili DVD-R-u);</a:t>
            </a:r>
          </a:p>
          <a:p>
            <a:pPr algn="l"/>
            <a:r>
              <a:rPr lang="pl-PL" sz="1800" dirty="0"/>
              <a:t>3.Izjava prijavitelja i partnera o istinitosti podataka, izbjegavanju dvostrukog financiranja i ispunjavanju preduvjeta za sudjelovanje u postupku dodjele bespovratnih sredstava i Izjava o partnerstvu (Obrazac 2 – datiran,  potpisan od ovlaštene osobe prijavitelja i svih partnera, ako je primjenjivo, i ovjeren službenim pečatom prijavitelja i svih partnera - elektronička preslika dokumenta dostavljena na CD-R-u ili DVD-R-u);</a:t>
            </a:r>
          </a:p>
          <a:p>
            <a:pPr algn="l"/>
            <a:r>
              <a:rPr lang="pl-PL" sz="1800" dirty="0"/>
              <a:t>4.Obrazac proračuna projekta za MD1/MD2/TP ako je primjenjivo (Obrazac 3/4/5 - u Excel formatu dostavljen na CD-R-u ili DVD-R-u);</a:t>
            </a:r>
          </a:p>
          <a:p>
            <a:pPr algn="l"/>
            <a:endParaRPr lang="pl-PL" sz="1400" b="1" dirty="0"/>
          </a:p>
          <a:p>
            <a:pPr algn="l"/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16569905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601" y="1146108"/>
            <a:ext cx="10434342" cy="5596775"/>
          </a:xfrm>
        </p:spPr>
        <p:txBody>
          <a:bodyPr>
            <a:normAutofit/>
          </a:bodyPr>
          <a:lstStyle/>
          <a:p>
            <a:endParaRPr lang="hr-HR" sz="1600" b="1" dirty="0"/>
          </a:p>
          <a:p>
            <a:pPr algn="l"/>
            <a:r>
              <a:rPr lang="pl-PL" sz="1800" dirty="0"/>
              <a:t>5.Potvrda Porezne uprave da prijavitelj i partneri nemaju dug po osnovi javnih davanja o kojemu Porezna uprava vodi službenu evidenciju (elektronička preslika dokumenta  dostavljena na CD-R-u ili DVD-R-u); </a:t>
            </a:r>
          </a:p>
          <a:p>
            <a:pPr algn="l"/>
            <a:r>
              <a:rPr lang="pl-PL" sz="1800" dirty="0"/>
              <a:t>6.Statut, odluka o osnivanju, potvrda o registraciji ili drugi odgovarajući dokument o osnivanju/registraciji za prijavitelja i sve partnere (elektronička preslika dokumenta dostavljena na CD-R-u ili DVD-R-u). Statut ili drugi odgovarajući akt potrebno je dostaviti   samo ako isti nije dostupan za preuzimanje u odgovarajućim registrima navedenima pod točkom 4.1. Kriteriji prihvatljivosti prijavitelja i partnera.</a:t>
            </a:r>
          </a:p>
          <a:p>
            <a:pPr algn="l"/>
            <a:endParaRPr lang="pl-PL" sz="1800" dirty="0"/>
          </a:p>
          <a:p>
            <a:pPr algn="l"/>
            <a:r>
              <a:rPr lang="pl-PL" sz="1800" b="1" u="sng" dirty="0"/>
              <a:t>Način i rok podnošenja prijave</a:t>
            </a:r>
            <a:r>
              <a:rPr lang="pl-PL" sz="1800" b="1" dirty="0"/>
              <a:t>: isključivo </a:t>
            </a:r>
            <a:r>
              <a:rPr lang="pl-PL" sz="1800" b="1" i="1" dirty="0">
                <a:solidFill>
                  <a:schemeClr val="accent1">
                    <a:lumMod val="75000"/>
                  </a:schemeClr>
                </a:solidFill>
              </a:rPr>
              <a:t>preporučenom poštanskom pošiljkom</a:t>
            </a:r>
            <a:r>
              <a:rPr lang="pl-PL" sz="1800" dirty="0"/>
              <a:t> na adresu:</a:t>
            </a:r>
          </a:p>
          <a:p>
            <a:pPr algn="l"/>
            <a:endParaRPr lang="pl-PL" sz="1800" b="1" dirty="0"/>
          </a:p>
          <a:p>
            <a:pPr algn="l"/>
            <a:r>
              <a:rPr lang="pl-PL" sz="1800" b="1" dirty="0"/>
              <a:t>Ministarstvo rada, mirovinskoga sustava, obitelji i socijalne politike</a:t>
            </a:r>
          </a:p>
          <a:p>
            <a:pPr algn="l"/>
            <a:r>
              <a:rPr lang="pl-PL" sz="1800" b="1" dirty="0"/>
              <a:t>Trg Nevenke Topalušić 1</a:t>
            </a:r>
          </a:p>
          <a:p>
            <a:pPr algn="l"/>
            <a:r>
              <a:rPr lang="pl-PL" sz="1800" b="1" dirty="0"/>
              <a:t>10000 Zagreb</a:t>
            </a:r>
          </a:p>
        </p:txBody>
      </p:sp>
    </p:spTree>
    <p:extLst>
      <p:ext uri="{BB962C8B-B14F-4D97-AF65-F5344CB8AC3E}">
        <p14:creationId xmlns:p14="http://schemas.microsoft.com/office/powerpoint/2010/main" val="21521014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330" y="1073426"/>
            <a:ext cx="10622387" cy="5221486"/>
          </a:xfrm>
        </p:spPr>
        <p:txBody>
          <a:bodyPr>
            <a:normAutofit/>
          </a:bodyPr>
          <a:lstStyle/>
          <a:p>
            <a:endParaRPr lang="hr-HR" sz="1600" b="1" dirty="0"/>
          </a:p>
          <a:p>
            <a:pPr algn="l"/>
            <a:r>
              <a:rPr lang="pl-PL" sz="1400" b="1" dirty="0"/>
              <a:t>- </a:t>
            </a:r>
            <a:r>
              <a:rPr lang="pl-PL" sz="1800" dirty="0"/>
              <a:t>prijavu je potrebno poslati ili dostaviti </a:t>
            </a:r>
            <a:r>
              <a:rPr lang="pl-PL" sz="1800" b="1" dirty="0"/>
              <a:t>u zatvorenoj omotnici</a:t>
            </a:r>
            <a:r>
              <a:rPr lang="pl-PL" sz="1800" dirty="0"/>
              <a:t>. Na vanjskoj strani omotnice </a:t>
            </a:r>
            <a:r>
              <a:rPr lang="pl-PL" sz="1800" b="1" u="sng" dirty="0"/>
              <a:t>obvezno navesti</a:t>
            </a:r>
            <a:r>
              <a:rPr lang="pl-PL" sz="1800" dirty="0"/>
              <a:t>:</a:t>
            </a:r>
          </a:p>
          <a:p>
            <a:pPr marL="342900" indent="-342900" algn="l">
              <a:buAutoNum type="alphaLcParenR"/>
            </a:pPr>
            <a:r>
              <a:rPr lang="pl-PL" sz="1800" b="1" dirty="0"/>
              <a:t>naziv poziva </a:t>
            </a:r>
            <a:r>
              <a:rPr lang="pl-PL" sz="1800" dirty="0"/>
              <a:t>na dostavu projektnih prijedloga – </a:t>
            </a:r>
            <a:r>
              <a:rPr lang="pl-PL" sz="1800" i="1" dirty="0"/>
              <a:t>„Ublažavanje siromaštva pružanjem pomoći najpotrebitijim osobama podjelom hrane i/ili osnovne materijalne pomoći – faza IV˝	</a:t>
            </a:r>
          </a:p>
          <a:p>
            <a:pPr algn="l"/>
            <a:r>
              <a:rPr lang="pl-PL" sz="1800" b="1" dirty="0"/>
              <a:t>b) naziv i sjedište prijavitelja</a:t>
            </a:r>
          </a:p>
          <a:p>
            <a:pPr algn="l"/>
            <a:r>
              <a:rPr lang="pl-PL" sz="1800" b="1" dirty="0"/>
              <a:t>c) </a:t>
            </a:r>
            <a:r>
              <a:rPr lang="pl-PL" sz="1800" dirty="0"/>
              <a:t>naznaku </a:t>
            </a:r>
            <a:r>
              <a:rPr lang="pl-PL" sz="1800" b="1" dirty="0"/>
              <a:t>»NE OTVARATI – PRIJAVA NA POZIV NA DOSTAVU PROJEKTNIH PRIJEDLOGA«</a:t>
            </a:r>
          </a:p>
          <a:p>
            <a:pPr marL="285750" indent="-285750" algn="just">
              <a:buFontTx/>
              <a:buChar char="-"/>
            </a:pPr>
            <a:r>
              <a:rPr lang="pl-PL" sz="1800" dirty="0"/>
              <a:t>kod podnošenja projektnog prijedloga poštanskom pošiljkom na zaprimljenoj omotnici </a:t>
            </a:r>
            <a:r>
              <a:rPr lang="pl-PL" sz="1800" b="1" dirty="0"/>
              <a:t>moraju biti jasno navedeni datum i vrijeme (sat i minute) podnošenja projektnog prijedloga</a:t>
            </a:r>
            <a:r>
              <a:rPr lang="pl-PL" sz="1800" dirty="0"/>
              <a:t>. Ukoliko se na omotnici ne može nedvojbeno utvrditi točan datum i vrijeme (sat i minute) podnošenja projektnog prijedloga, a Upravljačko tijelo ne može isto utvrditi na temelju broja pošiljke, </a:t>
            </a:r>
            <a:r>
              <a:rPr lang="pl-PL" sz="1800" b="1" dirty="0"/>
              <a:t>prijavitelj može u fazi postupka dodjele biti zatražen da osigura službeni dokaz s navedenim podatkom, </a:t>
            </a:r>
            <a:r>
              <a:rPr lang="pl-PL" sz="1800" dirty="0"/>
              <a:t>a ukoliko taj podatak nije moguće dobiti</a:t>
            </a:r>
            <a:r>
              <a:rPr lang="pl-PL" sz="1800" b="1" dirty="0"/>
              <a:t> projektni prijedlog će se isključiti iz postupka</a:t>
            </a:r>
          </a:p>
          <a:p>
            <a:pPr marL="285750" indent="-285750" algn="just">
              <a:buFontTx/>
              <a:buChar char="-"/>
            </a:pPr>
            <a:r>
              <a:rPr lang="pl-PL" sz="1800" dirty="0"/>
              <a:t>projektni prijedlozi </a:t>
            </a:r>
            <a:r>
              <a:rPr lang="pl-PL" sz="1800" b="1" dirty="0"/>
              <a:t>mogu se podnositi</a:t>
            </a:r>
            <a:r>
              <a:rPr lang="pl-PL" sz="1800" b="1" dirty="0">
                <a:highlight>
                  <a:srgbClr val="F8F8F8"/>
                </a:highlight>
              </a:rPr>
              <a:t> </a:t>
            </a:r>
            <a:r>
              <a:rPr lang="pl-PL" sz="1800" b="1" u="sng" dirty="0">
                <a:highlight>
                  <a:srgbClr val="F8F8F8"/>
                </a:highlight>
              </a:rPr>
              <a:t>do 30. lipnja 2022. godine </a:t>
            </a:r>
            <a:r>
              <a:rPr lang="pl-PL" sz="1800" b="1" dirty="0">
                <a:highlight>
                  <a:srgbClr val="F8F8F8"/>
                </a:highlight>
              </a:rPr>
              <a:t>ili </a:t>
            </a:r>
            <a:r>
              <a:rPr lang="pl-PL" sz="1800" b="1" dirty="0"/>
              <a:t>danom odobrenja posljednjeg projektnog prijedloga koji udovolji svim kriterijima, a kojim se iscrpljuju raspoloživa financijska </a:t>
            </a:r>
            <a:r>
              <a:rPr lang="pl-PL" sz="1800" b="1" dirty="0">
                <a:highlight>
                  <a:srgbClr val="F8F8F8"/>
                </a:highlight>
              </a:rPr>
              <a:t>sredstva</a:t>
            </a:r>
            <a:r>
              <a:rPr lang="hr-HR" sz="1800" dirty="0">
                <a:effectLst/>
                <a:highlight>
                  <a:srgbClr val="F8F8F8"/>
                </a:highlight>
                <a:ea typeface="Times New Roman" panose="02020603050405020304" pitchFamily="18" charset="0"/>
              </a:rPr>
              <a:t>.</a:t>
            </a:r>
            <a:endParaRPr lang="pl-PL" sz="1800" dirty="0">
              <a:highlight>
                <a:srgbClr val="F8F8F8"/>
              </a:highlight>
            </a:endParaRPr>
          </a:p>
          <a:p>
            <a:pPr marL="285750" indent="-285750" algn="just">
              <a:buFontTx/>
              <a:buChar char="-"/>
            </a:pPr>
            <a:r>
              <a:rPr lang="hr-HR" sz="1800" dirty="0"/>
              <a:t>Upravljačko tijelo je dužno objaviti informaciju o iscrpljenju raspoloživih financijskih sredstava na središnjoj mrežnoj stranici za FEAD   </a:t>
            </a:r>
            <a:r>
              <a:rPr lang="hr-HR" sz="1800" dirty="0">
                <a:hlinkClick r:id="rId2"/>
              </a:rPr>
              <a:t>http://www.fead.hr/</a:t>
            </a:r>
            <a:r>
              <a:rPr lang="hr-HR" sz="1800" dirty="0"/>
              <a:t>  i/ili na mrežnim stranicama za strukturne fondove </a:t>
            </a:r>
            <a:r>
              <a:rPr lang="hr-HR" sz="1800" dirty="0">
                <a:hlinkClick r:id="rId3"/>
              </a:rPr>
              <a:t>https://strukturnifondovi.hr/</a:t>
            </a:r>
            <a:r>
              <a:rPr lang="hr-HR" sz="1800" dirty="0"/>
              <a:t> </a:t>
            </a:r>
          </a:p>
          <a:p>
            <a:pPr marL="285750" indent="-285750" algn="l">
              <a:buFontTx/>
              <a:buChar char="-"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2819745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43208" y="913947"/>
            <a:ext cx="11310151" cy="710150"/>
          </a:xfrm>
        </p:spPr>
        <p:txBody>
          <a:bodyPr>
            <a:normAutofit/>
          </a:bodyPr>
          <a:lstStyle/>
          <a:p>
            <a:r>
              <a:rPr lang="it-IT" sz="1800" b="1" dirty="0">
                <a:latin typeface="+mn-lt"/>
              </a:rPr>
              <a:t>INDIKATIVNI RASPORED PROCESA PRIJAVE I ODABIRA</a:t>
            </a:r>
            <a:br>
              <a:rPr lang="it-IT" sz="1600" b="1" dirty="0">
                <a:latin typeface="+mn-lt"/>
              </a:rPr>
            </a:br>
            <a:endParaRPr lang="hr-HR" sz="1600" b="1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601" y="1369375"/>
            <a:ext cx="10434342" cy="4700964"/>
          </a:xfrm>
        </p:spPr>
        <p:txBody>
          <a:bodyPr>
            <a:normAutofit/>
          </a:bodyPr>
          <a:lstStyle/>
          <a:p>
            <a:pPr algn="l"/>
            <a:endParaRPr lang="hr-HR" sz="1400" b="1" dirty="0"/>
          </a:p>
        </p:txBody>
      </p:sp>
      <p:graphicFrame>
        <p:nvGraphicFramePr>
          <p:cNvPr id="5" name="Tablica 5">
            <a:extLst>
              <a:ext uri="{FF2B5EF4-FFF2-40B4-BE49-F238E27FC236}">
                <a16:creationId xmlns:a16="http://schemas.microsoft.com/office/drawing/2014/main" id="{176380CB-7A7E-4C63-A796-AF8146A2B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07049"/>
              </p:ext>
            </p:extLst>
          </p:nvPr>
        </p:nvGraphicFramePr>
        <p:xfrm>
          <a:off x="1320800" y="1737784"/>
          <a:ext cx="8617284" cy="4015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4478">
                  <a:extLst>
                    <a:ext uri="{9D8B030D-6E8A-4147-A177-3AD203B41FA5}">
                      <a16:colId xmlns:a16="http://schemas.microsoft.com/office/drawing/2014/main" val="3580631277"/>
                    </a:ext>
                  </a:extLst>
                </a:gridCol>
                <a:gridCol w="4442806">
                  <a:extLst>
                    <a:ext uri="{9D8B030D-6E8A-4147-A177-3AD203B41FA5}">
                      <a16:colId xmlns:a16="http://schemas.microsoft.com/office/drawing/2014/main" val="1194938566"/>
                    </a:ext>
                  </a:extLst>
                </a:gridCol>
              </a:tblGrid>
              <a:tr h="34333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559854"/>
                  </a:ext>
                </a:extLst>
              </a:tr>
              <a:tr h="447575">
                <a:tc>
                  <a:txBody>
                    <a:bodyPr/>
                    <a:lstStyle/>
                    <a:p>
                      <a:r>
                        <a:rPr lang="pl-PL" sz="1200" b="1" dirty="0"/>
                        <a:t>Rok za postavljanje pitanja</a:t>
                      </a:r>
                    </a:p>
                    <a:p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Kontinuirano do zatvaranja Poziva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184337"/>
                  </a:ext>
                </a:extLst>
              </a:tr>
              <a:tr h="631871">
                <a:tc>
                  <a:txBody>
                    <a:bodyPr/>
                    <a:lstStyle/>
                    <a:p>
                      <a:r>
                        <a:rPr lang="pl-PL" sz="1200" b="1" dirty="0"/>
                        <a:t>Rok za objavu odgovora </a:t>
                      </a:r>
                    </a:p>
                    <a:p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7 kalendarskih dana od dana zaprimanja</a:t>
                      </a:r>
                    </a:p>
                    <a:p>
                      <a:r>
                        <a:rPr lang="pl-PL" sz="1200" dirty="0"/>
                        <a:t>svakog pitanja </a:t>
                      </a:r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501799"/>
                  </a:ext>
                </a:extLst>
              </a:tr>
              <a:tr h="631871">
                <a:tc>
                  <a:txBody>
                    <a:bodyPr/>
                    <a:lstStyle/>
                    <a:p>
                      <a:r>
                        <a:rPr lang="hr-HR" sz="1200" b="1" dirty="0"/>
                        <a:t>Rok za podnošenje projektnog prijedloga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Do iscrpljenja financijske omotnice po svakoj materijalnoj deprivaciji ili do 30. lipnja  2022.</a:t>
                      </a:r>
                      <a:endParaRPr lang="hr-HR" sz="12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20456"/>
                  </a:ext>
                </a:extLst>
              </a:tr>
              <a:tr h="631871">
                <a:tc>
                  <a:txBody>
                    <a:bodyPr/>
                    <a:lstStyle/>
                    <a:p>
                      <a:r>
                        <a:rPr lang="hr-HR" sz="1200" b="1" dirty="0"/>
                        <a:t>Informacija prijavitelju o stanju prijave</a:t>
                      </a:r>
                    </a:p>
                    <a:p>
                      <a:r>
                        <a:rPr lang="hr-HR" sz="1200" b="1" dirty="0"/>
                        <a:t>nakon administrativne provjere</a:t>
                      </a:r>
                    </a:p>
                    <a:p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8 radnih dana od dana donošenja odluke</a:t>
                      </a:r>
                    </a:p>
                    <a:p>
                      <a:r>
                        <a:rPr lang="pl-PL" sz="1200" dirty="0"/>
                        <a:t>o statusu projektnog prijedloga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00611"/>
                  </a:ext>
                </a:extLst>
              </a:tr>
              <a:tr h="631871">
                <a:tc>
                  <a:txBody>
                    <a:bodyPr/>
                    <a:lstStyle/>
                    <a:p>
                      <a:r>
                        <a:rPr lang="hr-HR" sz="1200" b="1" dirty="0"/>
                        <a:t>Informacija prijavitelju o stanju prijave</a:t>
                      </a:r>
                    </a:p>
                    <a:p>
                      <a:r>
                        <a:rPr lang="hr-HR" sz="1200" b="1" dirty="0"/>
                        <a:t>nakon postupka procjene kvalitete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8 radnih dana od dana donošenja odluke</a:t>
                      </a:r>
                    </a:p>
                    <a:p>
                      <a:r>
                        <a:rPr lang="pl-PL" sz="1200" dirty="0"/>
                        <a:t>o statusu projektnog prijedloga</a:t>
                      </a:r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66359"/>
                  </a:ext>
                </a:extLst>
              </a:tr>
              <a:tr h="600844">
                <a:tc>
                  <a:txBody>
                    <a:bodyPr/>
                    <a:lstStyle/>
                    <a:p>
                      <a:r>
                        <a:rPr lang="hr-HR" sz="1200" b="1" dirty="0"/>
                        <a:t>Potpisivanje Ugovora o dodjeli</a:t>
                      </a:r>
                    </a:p>
                    <a:p>
                      <a:r>
                        <a:rPr lang="hr-HR" sz="1200" b="1" dirty="0"/>
                        <a:t>bespovratnih sredstava</a:t>
                      </a:r>
                    </a:p>
                    <a:p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U roku od 30 kalendarskih dana od dana</a:t>
                      </a:r>
                    </a:p>
                    <a:p>
                      <a:r>
                        <a:rPr lang="pl-PL" sz="1200" dirty="0"/>
                        <a:t>donošenja Odluke o financiranju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563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2569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3036" y="960609"/>
            <a:ext cx="11310151" cy="710150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DODATNE INFORMACIJE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7153" y="1537252"/>
            <a:ext cx="10990615" cy="5320748"/>
          </a:xfrm>
        </p:spPr>
        <p:txBody>
          <a:bodyPr>
            <a:norm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endParaRPr lang="hr-HR" sz="1400" dirty="0"/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hr-HR" sz="1400" dirty="0"/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hr-HR" sz="1800" dirty="0"/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hr-HR" sz="1800" dirty="0"/>
              <a:t>sva zaprimljena pitanja se zajedno s odgovorima objavljuju u dijelu </a:t>
            </a:r>
            <a:r>
              <a:rPr lang="hr-HR" sz="1800" b="1" dirty="0"/>
              <a:t>„Pitanja i odgovori“ </a:t>
            </a:r>
            <a:r>
              <a:rPr lang="hr-HR" sz="1800" dirty="0"/>
              <a:t>na središnjoj mrežnoj stranici za FEAD </a:t>
            </a:r>
            <a:r>
              <a:rPr lang="hr-HR" sz="1800" dirty="0">
                <a:hlinkClick r:id="rId2"/>
              </a:rPr>
              <a:t>http://www.fead.hr/</a:t>
            </a:r>
            <a:r>
              <a:rPr lang="hr-HR" sz="1800" dirty="0"/>
              <a:t> i/ili na mrežnim stranicama za strukturne fondove </a:t>
            </a:r>
            <a:r>
              <a:rPr lang="hr-HR" sz="1800" dirty="0">
                <a:hlinkClick r:id="rId3"/>
              </a:rPr>
              <a:t>https://strukturnifondovi.hr/</a:t>
            </a:r>
            <a:r>
              <a:rPr lang="hr-HR" sz="1800" dirty="0"/>
              <a:t> najkasnije 7 kalendarskih dana od dana zaprimanja svakog pitanja, a </a:t>
            </a:r>
            <a:r>
              <a:rPr lang="hr-HR" sz="1800" b="1" dirty="0"/>
              <a:t>u vrijeme obustave </a:t>
            </a:r>
            <a:r>
              <a:rPr lang="hr-HR" sz="1800" dirty="0"/>
              <a:t>ministarstvo </a:t>
            </a:r>
            <a:r>
              <a:rPr lang="hr-HR" sz="1800" u="sng" dirty="0"/>
              <a:t>nije dužno </a:t>
            </a:r>
            <a:r>
              <a:rPr lang="hr-HR" sz="1800" dirty="0"/>
              <a:t>davati pojašnjenja na pitanja</a:t>
            </a:r>
          </a:p>
          <a:p>
            <a:pPr algn="just"/>
            <a:endParaRPr lang="hr-HR" sz="1400" dirty="0"/>
          </a:p>
          <a:p>
            <a:pPr algn="just"/>
            <a:endParaRPr lang="hr-HR" sz="1600" b="1" strike="sngStrike" dirty="0"/>
          </a:p>
          <a:p>
            <a:pPr algn="just"/>
            <a:r>
              <a:rPr lang="hr-HR" sz="1200" strike="sngStrike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9815666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818" y="563089"/>
            <a:ext cx="11310151" cy="632872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DODATNE INFORMACIJE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692" y="1195961"/>
            <a:ext cx="10990615" cy="5005296"/>
          </a:xfrm>
        </p:spPr>
        <p:txBody>
          <a:bodyPr>
            <a:normAutofit/>
          </a:bodyPr>
          <a:lstStyle/>
          <a:p>
            <a:pPr algn="just"/>
            <a:r>
              <a:rPr lang="hr-HR" sz="1800" b="1" u="sng" dirty="0"/>
              <a:t>Izmjene i dopune Poziva</a:t>
            </a:r>
            <a:r>
              <a:rPr lang="hr-HR" sz="1800" b="1" dirty="0"/>
              <a:t> - </a:t>
            </a:r>
            <a:r>
              <a:rPr lang="hr-HR" sz="1800" dirty="0"/>
              <a:t>obavijest o izmjenama i/ili dopunama objavljuje se na središnjoj mrežnoj stranici za FEAD </a:t>
            </a:r>
            <a:r>
              <a:rPr lang="hr-HR" sz="1800" dirty="0">
                <a:hlinkClick r:id="rId2"/>
              </a:rPr>
              <a:t>http://www.fead.hr/</a:t>
            </a:r>
            <a:r>
              <a:rPr lang="hr-HR" sz="1800" dirty="0"/>
              <a:t>  i/ili na mrežnim stranicama za strukturne fondove </a:t>
            </a:r>
            <a:r>
              <a:rPr lang="hr-HR" sz="1800" dirty="0">
                <a:hlinkClick r:id="rId3"/>
              </a:rPr>
              <a:t>https://strukturnifondovi.hr/</a:t>
            </a:r>
            <a:r>
              <a:rPr lang="hr-HR" sz="1800" dirty="0"/>
              <a:t>, kao i o obustavi, ranijem zatvaranju i otkazivanju Poziva</a:t>
            </a:r>
          </a:p>
          <a:p>
            <a:pPr algn="just"/>
            <a:endParaRPr lang="hr-HR" sz="1800" dirty="0"/>
          </a:p>
          <a:p>
            <a:pPr algn="just"/>
            <a:r>
              <a:rPr lang="pl-PL" sz="1800" b="1" u="sng" dirty="0"/>
              <a:t>Obustava i ranije zatvaranje Poziva</a:t>
            </a:r>
            <a:r>
              <a:rPr lang="pl-PL" sz="1800" b="1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800" b="1" dirty="0"/>
              <a:t>obustava</a:t>
            </a:r>
            <a:r>
              <a:rPr lang="hr-HR" sz="1800" dirty="0"/>
              <a:t> pokrenutog Poziva (prije iscrpljenja financijske omotnice) – kada zaprimljeni projektni prijedlozi, u odnosu na zahtijevani iznos bespovratnih sredstava, dosegnu 105 % ukupno raspoloživog iznosa Poziva  i/ili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800" b="1" dirty="0"/>
              <a:t>zatvaranje</a:t>
            </a:r>
            <a:r>
              <a:rPr lang="hr-HR" sz="1800" dirty="0"/>
              <a:t> pokrenutog Poziva (iscrpljenjem raspoložive financijske </a:t>
            </a:r>
            <a:r>
              <a:rPr lang="hr-HR" sz="1800" dirty="0">
                <a:highlight>
                  <a:srgbClr val="F8F8F8"/>
                </a:highlight>
              </a:rPr>
              <a:t>omotnice) ranije no što je predviđeno objavljenom dokumentacijom Poziva, odnosno prije 30. lipnja 2022.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800" dirty="0"/>
              <a:t>Obavijest na središnjoj mrežnoj stranici </a:t>
            </a:r>
            <a:r>
              <a:rPr lang="hr-HR" sz="1800" dirty="0">
                <a:hlinkClick r:id="rId2"/>
              </a:rPr>
              <a:t>www.fead.hr</a:t>
            </a:r>
            <a:r>
              <a:rPr lang="hr-HR" sz="1800" dirty="0"/>
              <a:t> i / </a:t>
            </a:r>
            <a:r>
              <a:rPr lang="hr-HR" sz="1800" dirty="0">
                <a:hlinkClick r:id="rId4"/>
              </a:rPr>
              <a:t>www.strukturnifondovi.hr</a:t>
            </a:r>
            <a:r>
              <a:rPr lang="hr-HR" sz="1800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800" dirty="0"/>
              <a:t>projektni prijedlozi podneseni na Poziv u razdoblju trajanja obustave neće biti uključeni u postupak dodjele te ih se neće dalje razmatrati u slučaju ponovnog otvaranja Poziva</a:t>
            </a:r>
          </a:p>
        </p:txBody>
      </p:sp>
    </p:spTree>
    <p:extLst>
      <p:ext uri="{BB962C8B-B14F-4D97-AF65-F5344CB8AC3E}">
        <p14:creationId xmlns:p14="http://schemas.microsoft.com/office/powerpoint/2010/main" val="22983475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604" y="1439694"/>
            <a:ext cx="11123962" cy="4531052"/>
          </a:xfrm>
        </p:spPr>
        <p:txBody>
          <a:bodyPr>
            <a:normAutofit/>
          </a:bodyPr>
          <a:lstStyle/>
          <a:p>
            <a:pPr algn="l"/>
            <a:r>
              <a:rPr lang="hr-HR" sz="1800" b="1" u="sng" dirty="0"/>
              <a:t>Otkazivanje Poziva</a:t>
            </a:r>
          </a:p>
          <a:p>
            <a:pPr algn="l"/>
            <a:endParaRPr lang="hr-HR" sz="2000" b="1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800" dirty="0"/>
              <a:t>u bilo kojoj fazi postupka dodjele bespovratnih sredstava: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800" b="1" dirty="0"/>
              <a:t>a) ako je bilo nepravilnosti u postupku</a:t>
            </a:r>
            <a:r>
              <a:rPr lang="hr-HR" sz="1800" dirty="0"/>
              <a:t>, osobito ako je utvrđeno nejednako postupanje prema partnerskim organizacijama ili je narušeno načelo zabrane diskriminacije;</a:t>
            </a:r>
          </a:p>
          <a:p>
            <a:pPr algn="l"/>
            <a:r>
              <a:rPr lang="hr-HR" sz="1800" b="1" dirty="0"/>
              <a:t>       b) ako su nastupile izvanredne okolnosti ili viša sila</a:t>
            </a:r>
            <a:r>
              <a:rPr lang="hr-HR" sz="1800" dirty="0"/>
              <a:t> koje onemogućavaju obavljanje/redovno obavljanje planiranih aktivnosti</a:t>
            </a:r>
          </a:p>
          <a:p>
            <a:pPr algn="l"/>
            <a:r>
              <a:rPr lang="hr-HR" sz="1800" b="1" dirty="0"/>
              <a:t>      c) nakon isteka roka za podnošenje projektnih prijedloga nije zaprimljen niti jedan projektni prijedlog ili niti jedan projektni prijedlog ne udovoljava kriterijima dodjele</a:t>
            </a:r>
          </a:p>
        </p:txBody>
      </p:sp>
    </p:spTree>
    <p:extLst>
      <p:ext uri="{BB962C8B-B14F-4D97-AF65-F5344CB8AC3E}">
        <p14:creationId xmlns:p14="http://schemas.microsoft.com/office/powerpoint/2010/main" val="40740860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13948"/>
            <a:ext cx="10716126" cy="962978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POSTUPAK EVALUACIJE PROJEKTNIH PRIJEDLOGA</a:t>
            </a:r>
            <a:br>
              <a:rPr lang="hr-HR" sz="1800" b="1" u="sng" dirty="0">
                <a:latin typeface="+mn-lt"/>
              </a:rPr>
            </a:br>
            <a:br>
              <a:rPr lang="hr-HR" sz="1600" dirty="0">
                <a:latin typeface="+mn-lt"/>
              </a:rPr>
            </a:br>
            <a:endParaRPr lang="hr-HR" sz="1600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934" y="913948"/>
            <a:ext cx="11433477" cy="5573031"/>
          </a:xfrm>
        </p:spPr>
        <p:txBody>
          <a:bodyPr>
            <a:normAutofit/>
          </a:bodyPr>
          <a:lstStyle/>
          <a:p>
            <a:pPr algn="l"/>
            <a:endParaRPr lang="hr-HR" sz="1400" b="1" u="sng" dirty="0"/>
          </a:p>
          <a:p>
            <a:pPr algn="l"/>
            <a:endParaRPr lang="hr-HR" sz="1400" b="1" dirty="0"/>
          </a:p>
          <a:p>
            <a:pPr algn="l"/>
            <a:endParaRPr lang="hr-HR" sz="2100" u="sng" dirty="0"/>
          </a:p>
          <a:p>
            <a:pPr algn="l"/>
            <a:r>
              <a:rPr lang="hr-HR" sz="1800" b="1" u="sng" dirty="0"/>
              <a:t>Postupak dodjele sredstava provodi se kroz sljedeće faze: </a:t>
            </a:r>
          </a:p>
          <a:p>
            <a:pPr marL="457200" indent="-457200" algn="l">
              <a:buAutoNum type="arabicPeriod"/>
            </a:pPr>
            <a:r>
              <a:rPr lang="hr-HR" sz="1900" b="1" dirty="0"/>
              <a:t>Administrativna provjera </a:t>
            </a:r>
            <a:r>
              <a:rPr lang="hr-HR" sz="1900" dirty="0"/>
              <a:t>(zaprimanje, registracija i administrativna provjera, provjera prihvatljivosti </a:t>
            </a:r>
            <a:r>
              <a:rPr lang="hr-HR" sz="1800" dirty="0"/>
              <a:t>prijavitelja i partnera);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hr-HR" sz="1800" dirty="0"/>
              <a:t>zaprimljeni prijavni paket/omotnica je zatvoren, naznačen je naziv  Poziva, zabilježen je datum i točno vrijeme (sat i minute) podnošenja projektnog prijedloga, predan je nakon objave Poziva te u dan i vrijeme predaje Poziv nije bio zatvoren ili obustavljen.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hr-HR" sz="1800" dirty="0"/>
              <a:t>projektni prijedlog predan je za odgovarajući Poziv, predan je na propisanom mediju, u propisanom formatu te je istovjetan u svim dostavljenim medijskim formatima;  projektni prijedlog sadrži sve dokumente u skladu s točkom 5. Postupak prijave (dokumenti za koje je to zatraženo potpisani su od ovlaštene osobe i ovjereni službenim pečatom organizacije); zatraženi iznos bespovratnih sredstava je u okviru minimalnog i maksimalnog iznosa propisanog Pozivom, napisan je na hrvatskom jeziku, Prijavitelj i partneri (gdje je primjenjivo) su prihvatljivi;  prijavitelj nije podnio više od jednog projektnog prijedloga te ukoliko prijavitelj koji djeluje kao korisnik u sklopu ugovora u okviru Poziva „Ublažavanje siromaštva pružanjem pomoći najpotrebitijim osobama podjelom hrane i / ili osnovne materijalne pomoći – faza III“,  navedeni ugovor završava unutar 120 dana od dana podnošenja projektnog prijedloga na ovaj Poziv.)</a:t>
            </a:r>
          </a:p>
          <a:p>
            <a:pPr algn="l"/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8229896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934" y="954157"/>
            <a:ext cx="11433477" cy="5532822"/>
          </a:xfrm>
        </p:spPr>
        <p:txBody>
          <a:bodyPr>
            <a:normAutofit/>
          </a:bodyPr>
          <a:lstStyle/>
          <a:p>
            <a:pPr algn="l"/>
            <a:endParaRPr lang="hr-HR" sz="1400" b="1" dirty="0"/>
          </a:p>
          <a:p>
            <a:pPr algn="l"/>
            <a:r>
              <a:rPr lang="hr-HR" sz="2000" b="1" dirty="0"/>
              <a:t>2</a:t>
            </a:r>
            <a:r>
              <a:rPr lang="hr-HR" sz="1800" b="1" dirty="0"/>
              <a:t>. Procjena kvalitete </a:t>
            </a:r>
            <a:r>
              <a:rPr lang="hr-HR" sz="1800" dirty="0"/>
              <a:t>(provjera prihvatljivosti projektnih aktivnosti i prihvatljivosti izdataka te ocjenjivanje kvalitete/ispravljanje proračuna);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900" b="1" dirty="0"/>
              <a:t>provjera prihvatljivosti </a:t>
            </a:r>
            <a:r>
              <a:rPr lang="hr-HR" sz="1900" dirty="0"/>
              <a:t>(projekt se provodi na području Republike Hrvatske;  trajanje projekta je od 10 do 12 mjeseci;   projekt u trenutku podnošenja projektnog prijedloga nije fizički niti financijski završen; u projektnoj prijavi planirane  su sve obavezne aktivnosti;  aktivnosti projekta su u skladu s prihvatljivim aktivnostima; uklanjanje neprihvatljivih aktivnosti ne utječe na izvedivost projekta;  uključuje odgovarajuće mjere kojima se osigurava poštivanje načela jednakih mogućnosti, sprječavanje bilo kakve diskriminacije  te zaštita dostojanstva krajnjih primatelja pomoći;   uključuje mjere vezane uz zaštitu okoliša i javnog zdravlja te pravila o sigurnosti i ispravnosti potrošačkih proizvoda i sprječavanju rasipanja hrane (gdje je primjenjivo);  sadrži jasno opisane i opravdane aktivnosti vezane uz korištenje   tehničke pomoći (ako je primjenjivo)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900" b="1" dirty="0"/>
              <a:t>ocjenjivanje kvalitete </a:t>
            </a:r>
            <a:r>
              <a:rPr lang="hr-HR" sz="1900" dirty="0"/>
              <a:t>-  procjenjuje  se </a:t>
            </a:r>
            <a:r>
              <a:rPr lang="pl-PL" sz="1900" dirty="0"/>
              <a:t>ocjenama od 1 do 5 sukladno kriterijima odabira – kapaciteti prijavitelja za provedbu nabave;  organizacijske i operativne sposobnosti prijavitelja i partnera za distribuciju hrane i/ili osnovne materijalne pomoći; zemljopisna pokrivenost ; kriteriji određivanja najpotrebitijih osoba kao krajnjih primatelja pomoći; primjerenost predloženih aktivnosti za najpotrebitije osobe s obzirom na vrstu pomoći i predložene popratne mjere; lokacija provedbe aktivnosti vezano uz dosztupnost krajnjim primateljima pomoći; prikladnost i proprcionalnost predloženog proračuna u odnosu na broj korisnika i njihove potrebe.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hr-HR" sz="1800" dirty="0"/>
          </a:p>
          <a:p>
            <a:pPr algn="l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84559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35" y="927653"/>
            <a:ext cx="11174511" cy="649356"/>
          </a:xfrm>
        </p:spPr>
        <p:txBody>
          <a:bodyPr>
            <a:normAutofit fontScale="90000"/>
          </a:bodyPr>
          <a:lstStyle/>
          <a:p>
            <a:r>
              <a:rPr lang="pl-PL" sz="2200" b="1" dirty="0">
                <a:latin typeface="+mn-lt"/>
              </a:rPr>
              <a:t>CILJ POZIVA I CILJNE SKUPINE </a:t>
            </a:r>
            <a:br>
              <a:rPr lang="pl-PL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429" y="1232452"/>
            <a:ext cx="11174510" cy="4962886"/>
          </a:xfrm>
        </p:spPr>
        <p:txBody>
          <a:bodyPr>
            <a:normAutofit/>
          </a:bodyPr>
          <a:lstStyle/>
          <a:p>
            <a:endParaRPr lang="hr-HR" b="1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CILJ POZIVA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 doprinijeti ublažavanju najgorih oblika siromaštva pružanjem nefinancijske pomoći (hrane i/ili osnovne materijalne pomoći) najpotrebitijim osobama te pružanjem popratnih mjera koje će doprinijeti boljem socijalnom uključivanju najpotrebitijih osoba.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CILJANE SKUPINE</a:t>
            </a:r>
            <a:r>
              <a:rPr lang="hr-HR" sz="1800" b="1" dirty="0"/>
              <a:t>: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 samci i/ili kućanstva koja žive u siromaštvu ili su u riziku od siromaštva i definirani su kao najpotrebitiji prema kriterijima partnerske organizacije za  primanje hrane i/ili osnovne materijalne pomoći.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Prijavitelj u projektnom prijedlogu predlaže kriterije za određivanje ciljnih skupina ovog Poziva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koji se f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inancira u okviru odgovora Unije na pandemiju bolesti COVID-19, uzimajući u obzir skupine stanovništva koje su u Strategiji borbe protiv siromaštva i socijalne isključenosti u Republici Hrvatskoj (2014. – 2020.) navedene kao najranjivije skupine stanovništva s najvećim rizikom od siromaštva i u riziku od siromaštva (djeca i mladi, starije osobe i umirovljenici, nezaposlene osobe, osobe s invaliditetom), kao i osobe koje ne pripadaju nekoj od četiri navedene skupine, a siromašne su ili su u riziku od siromaštva s obzirom na jedno ili više područja isključenosti navedenih u Strategiji s obzirom na ekonomski status, obiteljsku strukturu, identifikaciju, dob, počinjenje kaznenih djela, obrazovanje, zdravstveno stanje, invaliditet. Također, prijavitelj u projektnom prijedlogu u skladu sa Zakonom o humanitarnoj pomoći, ukoliko je primjenjivo, predlaže dodatne kriterije za određivanje ciljnih skupina Poziva neophodne za uključivanje skupine stanovništva koje su žrtve katastrofa izazvanih potresom. 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21861926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934" y="954157"/>
            <a:ext cx="11433477" cy="5532822"/>
          </a:xfrm>
        </p:spPr>
        <p:txBody>
          <a:bodyPr>
            <a:normAutofit/>
          </a:bodyPr>
          <a:lstStyle/>
          <a:p>
            <a:pPr algn="l"/>
            <a:endParaRPr lang="hr-HR" sz="1400" b="1" dirty="0"/>
          </a:p>
          <a:p>
            <a:pPr algn="l"/>
            <a:endParaRPr lang="hr-HR" sz="1800" dirty="0"/>
          </a:p>
          <a:p>
            <a:pPr algn="l"/>
            <a:r>
              <a:rPr lang="hr-HR" sz="1800" b="1" dirty="0"/>
              <a:t>3. Donošenje Odluke o financiranju </a:t>
            </a:r>
            <a:r>
              <a:rPr lang="hr-HR" sz="1800" dirty="0"/>
              <a:t>(donosi se za projektne prijedloge koji su uspješno prošli postupak dodjele bespovratnih sredstava)</a:t>
            </a:r>
          </a:p>
          <a:p>
            <a:pPr algn="l"/>
            <a:endParaRPr lang="hr-HR" sz="1800" b="1" i="1" dirty="0">
              <a:latin typeface="+mj-lt"/>
              <a:cs typeface="Lucida Sans Unicode" panose="020B0602030504020204" pitchFamily="34" charset="0"/>
            </a:endParaRPr>
          </a:p>
          <a:p>
            <a:pPr algn="l"/>
            <a:endParaRPr lang="hr-HR" sz="1800" b="1" i="1" dirty="0">
              <a:latin typeface="+mj-lt"/>
              <a:cs typeface="Lucida Sans Unicode" panose="020B0602030504020204" pitchFamily="34" charset="0"/>
            </a:endParaRPr>
          </a:p>
          <a:p>
            <a:pPr algn="l"/>
            <a:r>
              <a:rPr lang="hr-HR" sz="1800" b="1" i="1" dirty="0">
                <a:latin typeface="+mj-lt"/>
                <a:cs typeface="Lucida Sans Unicode" panose="020B0602030504020204" pitchFamily="34" charset="0"/>
              </a:rPr>
              <a:t>Nakon podnošenja projektnog prijedloga</a:t>
            </a:r>
            <a:r>
              <a:rPr lang="hr-HR" sz="1800" i="1" dirty="0">
                <a:latin typeface="+mj-lt"/>
                <a:cs typeface="Lucida Sans Unicode" panose="020B0602030504020204" pitchFamily="34" charset="0"/>
              </a:rPr>
              <a:t> prijavitelju </a:t>
            </a:r>
            <a:r>
              <a:rPr lang="hr-HR" sz="1800" b="1" i="1" dirty="0">
                <a:latin typeface="+mj-lt"/>
                <a:cs typeface="Lucida Sans Unicode" panose="020B0602030504020204" pitchFamily="34" charset="0"/>
              </a:rPr>
              <a:t>nije dopušteno ispravljanje ili dopunjavanje </a:t>
            </a:r>
            <a:r>
              <a:rPr lang="hr-HR" sz="1800" i="1" dirty="0">
                <a:latin typeface="+mj-lt"/>
                <a:cs typeface="Lucida Sans Unicode" panose="020B0602030504020204" pitchFamily="34" charset="0"/>
              </a:rPr>
              <a:t>projektnog prijedloga </a:t>
            </a:r>
            <a:r>
              <a:rPr lang="hr-HR" sz="1800" b="1" i="1" dirty="0">
                <a:latin typeface="+mj-lt"/>
                <a:cs typeface="Lucida Sans Unicode" panose="020B0602030504020204" pitchFamily="34" charset="0"/>
              </a:rPr>
              <a:t>osim u slučaju zahtjeva za dopunom/pojašnjenjem Upravljačkog tijel</a:t>
            </a:r>
            <a:r>
              <a:rPr lang="hr-HR" sz="2000" b="1" i="1" dirty="0">
                <a:latin typeface="+mj-lt"/>
                <a:cs typeface="Lucida Sans Unicode" panose="020B0602030504020204" pitchFamily="34" charset="0"/>
              </a:rPr>
              <a:t>a.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0093645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003" y="1106013"/>
            <a:ext cx="10434342" cy="5587433"/>
          </a:xfrm>
        </p:spPr>
        <p:txBody>
          <a:bodyPr>
            <a:normAutofit/>
          </a:bodyPr>
          <a:lstStyle/>
          <a:p>
            <a:pPr algn="l"/>
            <a:endParaRPr lang="hr-HR" sz="1400" dirty="0"/>
          </a:p>
          <a:p>
            <a:pPr algn="l"/>
            <a:r>
              <a:rPr lang="hr-HR" sz="1800" dirty="0"/>
              <a:t>Na kraju faze administrativne provjere i procjene kvalitete Upravljačko tijelo obavještava prijavitelje o statusu njihovog projektnog prijedloga pisanim putem u roku od </a:t>
            </a:r>
            <a:r>
              <a:rPr lang="hr-HR" sz="1800" b="1" dirty="0"/>
              <a:t>8 radnih dana od dana donošenja odluke o statusu projektnog prijedloga </a:t>
            </a:r>
            <a:r>
              <a:rPr lang="hr-HR" sz="1800" dirty="0"/>
              <a:t>i to: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dirty="0"/>
              <a:t>uspješne prijavitelje – da su njihovi projektni prijedlozi odabrani za sljedeću fazu postupka dodjele sredstava ili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dirty="0"/>
              <a:t>neuspješne prijavitelje – da njihovi projektni prijedlozi nisu odabrani za sljedeću fazu postupka dodjele sredstava s obrazloženjem</a:t>
            </a:r>
            <a:endParaRPr lang="hr-HR" sz="18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endParaRPr lang="hr-HR" sz="1800" dirty="0"/>
          </a:p>
          <a:p>
            <a:pPr algn="just"/>
            <a:r>
              <a:rPr lang="hr-HR" sz="1800" dirty="0"/>
              <a:t>Sve do trenutka potpisivanja Ugovora o dodjeli bespovratnih sredstava prijavitelj ima pravo povući projektni prijedlog u bilo kojoj fazi postupka dodjele dostavom pisane obavijesti Upravljačkom tijelu. Takva pisana obavijest šalje se poštanskom pošiljkom na adresu:</a:t>
            </a:r>
          </a:p>
          <a:p>
            <a:pPr algn="just"/>
            <a:endParaRPr lang="hr-HR" sz="18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/>
              <a:t>Ministarstvo rada, mirovinskoga sustava, obitelji i socijalne politike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/>
              <a:t>Trg Nevenke </a:t>
            </a:r>
            <a:r>
              <a:rPr lang="hr-HR" sz="1800" b="1" dirty="0" err="1"/>
              <a:t>Topalušić</a:t>
            </a:r>
            <a:r>
              <a:rPr lang="hr-HR" sz="1800" b="1" dirty="0"/>
              <a:t> 1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/>
              <a:t>10000 Zagreb</a:t>
            </a:r>
          </a:p>
          <a:p>
            <a:pPr algn="l"/>
            <a:endParaRPr lang="hr-HR" sz="1200" b="1" dirty="0"/>
          </a:p>
        </p:txBody>
      </p:sp>
    </p:spTree>
    <p:extLst>
      <p:ext uri="{BB962C8B-B14F-4D97-AF65-F5344CB8AC3E}">
        <p14:creationId xmlns:p14="http://schemas.microsoft.com/office/powerpoint/2010/main" val="38370945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003" y="1106013"/>
            <a:ext cx="10434342" cy="5587433"/>
          </a:xfrm>
        </p:spPr>
        <p:txBody>
          <a:bodyPr>
            <a:normAutofit/>
          </a:bodyPr>
          <a:lstStyle/>
          <a:p>
            <a:pPr algn="l"/>
            <a:endParaRPr lang="hr-HR" sz="1800" dirty="0"/>
          </a:p>
          <a:p>
            <a:pPr algn="l"/>
            <a:r>
              <a:rPr lang="hr-HR" sz="1800" dirty="0"/>
              <a:t>Postupak dodjele za projektne prijedloge s rezervne liste može se nastaviti isključivo pod jednakim uvjetima, izuzev uvjeta koji se odnose na rokove postupka, u trenutku kada i ako potrebna financijska sredstva postanu raspoloživa. Pri tome se uvažava redoslijed projektnih prijedloga na rezervnoj listi, te (preostala) raspoloživa financijska sredstva po materijalnim deprivacijama. </a:t>
            </a:r>
          </a:p>
          <a:p>
            <a:pPr algn="l"/>
            <a:r>
              <a:rPr lang="hr-HR" sz="1800" b="1" dirty="0"/>
              <a:t>Ukoliko sljedeći projektni prijedlog s rezervne liste traženim iznosom sredstava po materijalnoj deprivaciji prelazi preostali raspoloživi iznos predviđen Pozivom po materijalnoj deprivaciji, navedenom prijavitelju se može ponuditi mogućnost da u odgovarajućoj mjeri osigura/poveća udio sufinanciranja, ili sklapanje ugovora samo za onu materijalnu deprivaciju za koju su raspoloživa financijska sredstva dostupna, a ukoliko on to odbije, pristupa se prvom idućem projektnom prijedlogu s rezervne liste. </a:t>
            </a:r>
          </a:p>
          <a:p>
            <a:pPr algn="l"/>
            <a:endParaRPr lang="hr-HR" sz="1800" dirty="0"/>
          </a:p>
          <a:p>
            <a:pPr algn="l"/>
            <a:r>
              <a:rPr lang="hr-HR" sz="1800" dirty="0"/>
              <a:t>Rezervna lista je u pravilu važeća do potpune iskorištenosti financijskih sredstava Poziva te donošenja i objave Odluke o financiranju kojom se u cijelosti iscrpljuje predmetna financijska omotnica Poziva.</a:t>
            </a:r>
          </a:p>
          <a:p>
            <a:pPr algn="l"/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16322032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02941"/>
            <a:ext cx="12113416" cy="6055060"/>
          </a:xfrm>
        </p:spPr>
        <p:txBody>
          <a:bodyPr>
            <a:normAutofit/>
          </a:bodyPr>
          <a:lstStyle/>
          <a:p>
            <a:pPr algn="l"/>
            <a:endParaRPr lang="hr-HR" sz="1200" b="1" dirty="0"/>
          </a:p>
          <a:p>
            <a:pPr algn="l"/>
            <a:endParaRPr lang="hr-HR" sz="1200" b="1" dirty="0"/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Administrativna provjera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(zaprimanje, registracija i administrativna provjera, provjera prihvatljivosti prijavitelja i partnera)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Upravljačko tijelo može tražiti dodatna pojašnjenja ili dokumente kako bi dobilo uvid u sve podatke koji utječu na uspješnost provjere prihvatljivosti.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Ukoliko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projektni prijedlog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ne udovoljava svim zahtjevima za administrativnu provjeru može biti isključen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iz daljnjeg postupka dodjele, pri čemu provjera preostalih uvjeta nije više potrebna.</a:t>
            </a:r>
          </a:p>
          <a:p>
            <a:pPr algn="l"/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42759819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575" y="906173"/>
            <a:ext cx="11814045" cy="5692017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r-HR" sz="1800" b="1" dirty="0"/>
              <a:t>   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Procjena kvalitete projektnih prijedloga i provjera prihvatljivosti aktivnosti i izdataka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(ispravljanje proračuna)</a:t>
            </a:r>
            <a:endParaRPr lang="hr-HR" sz="180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prstClr val="black"/>
                </a:solidFill>
              </a:rPr>
              <a:t>Upravljačko tijelo uspostavlja Odbor za odabir projekata koje provodi provjeru prihvatljivosti projektnih aktivnosti i izdataka te ocjenjuje projektne prijedloge prema zadanim kriterijima dodjele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prstClr val="black"/>
                </a:solidFill>
              </a:rPr>
              <a:t>Odbor može od partnerskih organizacija tražiti dodatna pojašnjenja i/ili obavljati provjere na licu mjesta kako bi utvrdio sve potrebne  činjenice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Nakon faze ocjenjivanja, prilikom ispravljanja proračuna Upravljačko tijelo briše izdatke koji se odnose na aktivnosti za koje je u ovoj fazi utvrđeno da su neprihvatljivi.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Bodovanje kvalitete projektnih prijedloga !!!!: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Primjenjuje se za svaku vrstu materijalne deprivacije,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ocjenama od 1 do 5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sukladno kriterijima odabira i pitanjima za kvalitativnu procjenu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Projektni prijedlozi koji u postupku odabira u okviru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pojedine materijalne deprivacije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ne postignu minimalno 18 bodova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uz postavljen poseban uvjet za kriterij određivanja najpotrebitijih osoba kao krajnjih primatelja pomoć.,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isključuju se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iz daljnjeg postupka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za tu vrstu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materijalne deprivacije.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Postupak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odabira se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za te projektne prijedloge nastavlja u odnosu na vrstu materijalne deprivacije za koju su zadovoljeni svi kriteriji dodjele. </a:t>
            </a:r>
          </a:p>
          <a:p>
            <a:pPr algn="l"/>
            <a:endParaRPr lang="hr-HR" sz="1200" b="1" u="sng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501B6A1A-B109-4E46-8822-AC2C2720A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4725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r-HR" altLang="sr-Latn-R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8370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764" y="1615736"/>
            <a:ext cx="10434342" cy="5009525"/>
          </a:xfrm>
        </p:spPr>
        <p:txBody>
          <a:bodyPr>
            <a:normAutofit/>
          </a:bodyPr>
          <a:lstStyle/>
          <a:p>
            <a:pPr algn="l"/>
            <a:endParaRPr lang="hr-HR" sz="1200" dirty="0"/>
          </a:p>
          <a:p>
            <a:pPr algn="l"/>
            <a:endParaRPr lang="hr-HR" sz="1200" dirty="0"/>
          </a:p>
          <a:p>
            <a:pPr algn="l"/>
            <a:endParaRPr lang="hr-HR" sz="1200" dirty="0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CB898C8A-9E06-4C7E-AD6C-3C168CF35E5D}"/>
              </a:ext>
            </a:extLst>
          </p:cNvPr>
          <p:cNvSpPr txBox="1"/>
          <p:nvPr/>
        </p:nvSpPr>
        <p:spPr>
          <a:xfrm>
            <a:off x="0" y="1060174"/>
            <a:ext cx="11444538" cy="5565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Kokila" panose="020B0502040204020203" pitchFamily="34" charset="0"/>
              </a:rPr>
              <a:t>Odluka o financiranju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nakon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završetka faze procjene kvalitete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projektnih prijedloga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 ispravljanja proračuna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Upravljačko tijelo donosi Odluku o financiranju 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uzimajući u obzir popis rangiranih projektnih prijedloga koji sastavlja OOP te konačno Izvješće o rezultatima procjene kvalitete projekata i provjere prihvatljivosti aktivnosti i izdataka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prijavitelj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je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obvezan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bez odgode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obavijestiti Upravljačko tijelo </a:t>
            </a:r>
            <a:r>
              <a:rPr kumimoji="0" lang="hr-HR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 svakoj promjeni ili okolnostima 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koje bi mogle dovesti do odgode uvrštavanja projektnog prijedloga u Odluku o financiranju ili utjecati na ispravnost postupka dodjele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Odluka o financiranju se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ne može 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donijeti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prije isteka roka mirovanja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rok mirovanja 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obuhvaća razdoblje 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od 8 radnih dana 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 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ne 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može biti 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duži od 15 radnih dana 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(pisana obavijest prijavitelju o statusu njegova projektnog prijedloga + 7 radnih dana za prigovor)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 ako je prigovor podnesen, rok mirovanja obuhvaća i razdoblje unutar kojega je Upravljačko tijelo dužno predložiti odluku čelniku Upravljačkog tijela, a to razdoblje ne može biti duže od 15 radnih dana. 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Rok mirovanja 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 svakom slučaju 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ne može biti duži od 30 radnih dana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Upravljačko tijelo zadržava pravo ne dodijeliti sva raspoloživa financijska sredstva u okviru Poziva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sve uspješne prijavitelje Upravljačko tijelo pisanim putem obavještava o odabiru projektnih prijedloga </a:t>
            </a:r>
            <a:r>
              <a:rPr kumimoji="0" lang="hr-H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 roku od 15 radnih dana od dana donošenja Odluke o financiranju</a:t>
            </a:r>
            <a:r>
              <a:rPr kumimoji="0" lang="hr-H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te im istu dostavlja zajedno s informacijama o daljnjem tijeku postupka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Kokil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7504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8304" y="740490"/>
            <a:ext cx="11310151" cy="665321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+mn-lt"/>
              </a:rPr>
              <a:t>PRIGOVORI</a:t>
            </a:r>
            <a:br>
              <a:rPr lang="hr-HR" sz="1800" dirty="0">
                <a:latin typeface="+mn-lt"/>
              </a:rPr>
            </a:br>
            <a:endParaRPr lang="hr-HR" sz="1800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602" y="1091349"/>
            <a:ext cx="11773397" cy="5630292"/>
          </a:xfrm>
        </p:spPr>
        <p:txBody>
          <a:bodyPr>
            <a:normAutofit/>
          </a:bodyPr>
          <a:lstStyle/>
          <a:p>
            <a:pPr algn="l"/>
            <a:endParaRPr lang="hr-HR" sz="1200" b="1" dirty="0"/>
          </a:p>
          <a:p>
            <a:pPr marL="15030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b="1" dirty="0">
                <a:cs typeface="Lucida Sans Unicode" panose="020B0602030504020204" pitchFamily="34" charset="0"/>
              </a:rPr>
              <a:t>prijavitelji</a:t>
            </a:r>
            <a:r>
              <a:rPr lang="hr-HR" sz="1800" dirty="0">
                <a:cs typeface="Lucida Sans Unicode" panose="020B0602030504020204" pitchFamily="34" charset="0"/>
              </a:rPr>
              <a:t> koji smatraju da su </a:t>
            </a:r>
            <a:r>
              <a:rPr lang="hr-HR" sz="1800" b="1" dirty="0">
                <a:cs typeface="Lucida Sans Unicode" panose="020B0602030504020204" pitchFamily="34" charset="0"/>
              </a:rPr>
              <a:t>oštećeni zbog nepravilnog postupanja </a:t>
            </a:r>
            <a:r>
              <a:rPr lang="hr-HR" sz="1800" dirty="0">
                <a:cs typeface="Lucida Sans Unicode" panose="020B0602030504020204" pitchFamily="34" charset="0"/>
              </a:rPr>
              <a:t>tijekom postupka dodjele sredstava imaju pravo podnijeti </a:t>
            </a:r>
            <a:r>
              <a:rPr lang="hr-HR" sz="1800" b="1" dirty="0">
                <a:cs typeface="Lucida Sans Unicode" panose="020B0602030504020204" pitchFamily="34" charset="0"/>
              </a:rPr>
              <a:t>prigovor Upravljačkom tijelu i to u roku od 7 radnih dana </a:t>
            </a:r>
            <a:r>
              <a:rPr lang="hr-HR" sz="1800" dirty="0">
                <a:cs typeface="Lucida Sans Unicode" panose="020B0602030504020204" pitchFamily="34" charset="0"/>
              </a:rPr>
              <a:t>od dana primitka obavijesti o statusu njihovog projektnog prijedloga zbog sljedećih razloga:</a:t>
            </a:r>
          </a:p>
          <a:p>
            <a:pPr marL="36000" indent="-17145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r-HR" sz="1800" dirty="0">
              <a:cs typeface="Lucida Sans Unicode" panose="020B0602030504020204" pitchFamily="34" charset="0"/>
            </a:endParaRPr>
          </a:p>
          <a:p>
            <a:pPr marL="36000" indent="-228600" algn="l">
              <a:spcBef>
                <a:spcPts val="0"/>
              </a:spcBef>
              <a:buFont typeface="+mj-lt"/>
              <a:buAutoNum type="alphaLcParenR"/>
            </a:pPr>
            <a:r>
              <a:rPr lang="hr-HR" sz="1800" b="1" dirty="0">
                <a:cs typeface="Lucida Sans Unicode" panose="020B0602030504020204" pitchFamily="34" charset="0"/>
              </a:rPr>
              <a:t> povrede postupka </a:t>
            </a:r>
            <a:r>
              <a:rPr lang="hr-HR" sz="1800" dirty="0">
                <a:cs typeface="Lucida Sans Unicode" panose="020B0602030504020204" pitchFamily="34" charset="0"/>
              </a:rPr>
              <a:t>opisanog u natječajnoj dokumentaciji ovog Poziva;</a:t>
            </a:r>
          </a:p>
          <a:p>
            <a:pPr marL="36000" indent="-228600" algn="l">
              <a:spcBef>
                <a:spcPts val="0"/>
              </a:spcBef>
              <a:buFont typeface="+mj-lt"/>
              <a:buAutoNum type="alphaLcParenR"/>
            </a:pPr>
            <a:r>
              <a:rPr lang="hr-HR" sz="1800" b="1" dirty="0">
                <a:cs typeface="Lucida Sans Unicode" panose="020B0602030504020204" pitchFamily="34" charset="0"/>
              </a:rPr>
              <a:t> povrede načela dodjele </a:t>
            </a:r>
            <a:r>
              <a:rPr lang="hr-HR" sz="1800" dirty="0">
                <a:cs typeface="Lucida Sans Unicode" panose="020B0602030504020204" pitchFamily="34" charset="0"/>
              </a:rPr>
              <a:t>(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  <a:cs typeface="Lucida Sans Unicode" panose="020B0602030504020204" pitchFamily="34" charset="0"/>
              </a:rPr>
              <a:t>načela jednakog postupanja, zabrane diskriminacije, transparentnosti, zaštite osobnih  </a:t>
            </a:r>
          </a:p>
          <a:p>
            <a:pPr algn="l">
              <a:spcBef>
                <a:spcPts val="0"/>
              </a:spcBef>
            </a:pP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  <a:cs typeface="Lucida Sans Unicode" panose="020B0602030504020204" pitchFamily="34" charset="0"/>
              </a:rPr>
              <a:t>     podataka, razmjernosti, sprječavanja sukoba interesa, tajnosti postupka dodjele</a:t>
            </a:r>
            <a:r>
              <a:rPr lang="hr-HR" sz="1800" dirty="0">
                <a:cs typeface="Lucida Sans Unicode" panose="020B0602030504020204" pitchFamily="34" charset="0"/>
              </a:rPr>
              <a:t>)</a:t>
            </a:r>
          </a:p>
          <a:p>
            <a:pPr marL="15030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1800" dirty="0">
                <a:cs typeface="Lucida Sans Unicode" panose="020B0602030504020204" pitchFamily="34" charset="0"/>
              </a:rPr>
              <a:t>teret dokazivanja činjenica navedenih u prigovoru je na prijavitelju</a:t>
            </a:r>
          </a:p>
          <a:p>
            <a:pPr marL="15030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1800" b="1" dirty="0">
                <a:cs typeface="Lucida Sans Unicode" panose="020B0602030504020204" pitchFamily="34" charset="0"/>
              </a:rPr>
              <a:t>prigovori</a:t>
            </a:r>
            <a:r>
              <a:rPr lang="hr-HR" sz="1800" dirty="0">
                <a:cs typeface="Lucida Sans Unicode" panose="020B0602030504020204" pitchFamily="34" charset="0"/>
              </a:rPr>
              <a:t> se podnose Upravljačkom tijelu </a:t>
            </a:r>
            <a:r>
              <a:rPr lang="hr-HR" sz="1800" b="1" dirty="0">
                <a:cs typeface="Lucida Sans Unicode" panose="020B0602030504020204" pitchFamily="34" charset="0"/>
              </a:rPr>
              <a:t>preporučenom pošiljkom s povratnicom na adresu</a:t>
            </a:r>
            <a:r>
              <a:rPr lang="hr-HR" sz="1800" dirty="0">
                <a:cs typeface="Lucida Sans Unicode" panose="020B0602030504020204" pitchFamily="34" charset="0"/>
              </a:rPr>
              <a:t>:</a:t>
            </a:r>
            <a:endParaRPr lang="hr-HR" sz="1800" b="1" dirty="0">
              <a:cs typeface="Lucida Sans Unicode" panose="020B0602030504020204" pitchFamily="34" charset="0"/>
            </a:endParaRPr>
          </a:p>
          <a:p>
            <a:pPr marL="36000"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>
                <a:cs typeface="Lucida Sans Unicode" panose="020B0602030504020204" pitchFamily="34" charset="0"/>
              </a:rPr>
              <a:t>    Ministarstvo rada, mirovinskoga sustava, obitelji i socijalne politike</a:t>
            </a:r>
          </a:p>
          <a:p>
            <a:pPr marL="36000"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>
                <a:cs typeface="Lucida Sans Unicode" panose="020B0602030504020204" pitchFamily="34" charset="0"/>
              </a:rPr>
              <a:t>    Uprava za programe i projekte</a:t>
            </a:r>
          </a:p>
          <a:p>
            <a:pPr marL="36000"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>
                <a:cs typeface="Lucida Sans Unicode" panose="020B0602030504020204" pitchFamily="34" charset="0"/>
              </a:rPr>
              <a:t>    Trg Nevenke </a:t>
            </a:r>
            <a:r>
              <a:rPr lang="hr-HR" sz="1800" b="1" dirty="0" err="1">
                <a:cs typeface="Lucida Sans Unicode" panose="020B0602030504020204" pitchFamily="34" charset="0"/>
              </a:rPr>
              <a:t>Topalušić</a:t>
            </a:r>
            <a:r>
              <a:rPr lang="hr-HR" sz="1800" b="1" dirty="0">
                <a:cs typeface="Lucida Sans Unicode" panose="020B0602030504020204" pitchFamily="34" charset="0"/>
              </a:rPr>
              <a:t> 1</a:t>
            </a:r>
          </a:p>
          <a:p>
            <a:pPr marL="36000" algn="l">
              <a:lnSpc>
                <a:spcPct val="110000"/>
              </a:lnSpc>
              <a:spcBef>
                <a:spcPts val="0"/>
              </a:spcBef>
            </a:pPr>
            <a:r>
              <a:rPr lang="hr-HR" sz="1800" b="1" dirty="0">
                <a:cs typeface="Lucida Sans Unicode" panose="020B0602030504020204" pitchFamily="34" charset="0"/>
              </a:rPr>
              <a:t>    10000 Zagreb</a:t>
            </a:r>
          </a:p>
          <a:p>
            <a:pPr marL="36000" algn="l">
              <a:lnSpc>
                <a:spcPct val="110000"/>
              </a:lnSpc>
              <a:spcBef>
                <a:spcPts val="0"/>
              </a:spcBef>
            </a:pPr>
            <a:endParaRPr lang="hr-HR" sz="1800" b="1" dirty="0">
              <a:cs typeface="Lucida Sans Unicode" panose="020B0602030504020204" pitchFamily="34" charset="0"/>
            </a:endParaRPr>
          </a:p>
          <a:p>
            <a:pPr marL="15030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>
                <a:cs typeface="Lucida Sans Unicode" panose="020B0602030504020204" pitchFamily="34" charset="0"/>
              </a:rPr>
              <a:t>prigovor mora sadržavati </a:t>
            </a:r>
            <a:r>
              <a:rPr lang="hr-HR" sz="1800" u="sng" dirty="0">
                <a:cs typeface="Lucida Sans Unicode" panose="020B0602030504020204" pitchFamily="34" charset="0"/>
              </a:rPr>
              <a:t>najmanje</a:t>
            </a:r>
            <a:r>
              <a:rPr lang="hr-HR" sz="1800" dirty="0">
                <a:cs typeface="Lucida Sans Unicode" panose="020B0602030504020204" pitchFamily="34" charset="0"/>
              </a:rPr>
              <a:t>: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  <a:cs typeface="Lucida Sans Unicode" panose="020B0602030504020204" pitchFamily="34" charset="0"/>
              </a:rPr>
              <a:t>podatke o prijavitelju (ime/naziv, sjedište/adresa, OIB), naziv Poziva, razloge</a:t>
            </a:r>
          </a:p>
          <a:p>
            <a:pPr algn="l">
              <a:spcBef>
                <a:spcPts val="0"/>
              </a:spcBef>
            </a:pP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  <a:cs typeface="Lucida Sans Unicode" panose="020B0602030504020204" pitchFamily="34" charset="0"/>
              </a:rPr>
              <a:t>     prigovora, potpis prijavitelja ili ovlaštene osobe prijavitelja i ako je primjenjivo, punomoć za podnošenje prigovora</a:t>
            </a:r>
          </a:p>
          <a:p>
            <a:pPr marL="15030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cs typeface="Lucida Sans Unicode" panose="020B0602030504020204" pitchFamily="34" charset="0"/>
              </a:rPr>
              <a:t>Upravljačko tijelo odlučuje o prigovoru </a:t>
            </a:r>
            <a:r>
              <a:rPr lang="pl-PL" sz="1800" b="1" dirty="0">
                <a:cs typeface="Lucida Sans Unicode" panose="020B0602030504020204" pitchFamily="34" charset="0"/>
              </a:rPr>
              <a:t>u roku od 15 radnih dana od dana zaprimanja prigovora</a:t>
            </a:r>
            <a:endParaRPr lang="hr-HR" sz="1800" b="1" dirty="0">
              <a:cs typeface="Lucida Sans Unicode" panose="020B0602030504020204" pitchFamily="34" charset="0"/>
            </a:endParaRPr>
          </a:p>
          <a:p>
            <a:pPr algn="l"/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41979555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1">
            <a:extLst>
              <a:ext uri="{FF2B5EF4-FFF2-40B4-BE49-F238E27FC236}">
                <a16:creationId xmlns:a16="http://schemas.microsoft.com/office/drawing/2014/main" id="{1CD66E0A-81BD-4176-8696-443B3BFD327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738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000" b="1" dirty="0">
                <a:solidFill>
                  <a:prstClr val="black"/>
                </a:solidFill>
                <a:latin typeface="Calibri" panose="020F0502020204030204"/>
              </a:rPr>
              <a:t>ŽALBE</a:t>
            </a:r>
            <a:endParaRPr lang="hr-HR" sz="2000" dirty="0"/>
          </a:p>
        </p:txBody>
      </p:sp>
      <p:sp>
        <p:nvSpPr>
          <p:cNvPr id="11" name="Rezervirano mjesto sadržaja 2">
            <a:extLst>
              <a:ext uri="{FF2B5EF4-FFF2-40B4-BE49-F238E27FC236}">
                <a16:creationId xmlns:a16="http://schemas.microsoft.com/office/drawing/2014/main" id="{54D48545-B6A5-48F5-B1D4-8826C7DDB447}"/>
              </a:ext>
            </a:extLst>
          </p:cNvPr>
          <p:cNvSpPr txBox="1">
            <a:spLocks/>
          </p:cNvSpPr>
          <p:nvPr/>
        </p:nvSpPr>
        <p:spPr>
          <a:xfrm>
            <a:off x="838200" y="1400175"/>
            <a:ext cx="10515600" cy="4776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Wingdings" panose="05000000000000000000" pitchFamily="2" charset="2"/>
              <a:buChar char="Ø"/>
            </a:pPr>
            <a:r>
              <a:rPr lang="hr-HR" sz="1800" dirty="0"/>
              <a:t> nakon donošenja odluke o prigovoru </a:t>
            </a:r>
            <a:r>
              <a:rPr lang="hr-HR" sz="1800" b="1" u="sng" dirty="0"/>
              <a:t>postoji mogućnost izjavljivanja žalbe</a:t>
            </a:r>
            <a:r>
              <a:rPr lang="hr-HR" sz="1800" b="1" dirty="0"/>
              <a:t> </a:t>
            </a:r>
            <a:r>
              <a:rPr lang="hr-HR" sz="1800" dirty="0"/>
              <a:t>Ministarstvu rada, mirovinskoga sustava, obitelji i socijalne politike, Upravi za upravljanje operativnim programima Europske unije.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hr-HR" sz="1800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hr-HR" sz="1800" dirty="0"/>
              <a:t> Upravljačko tijelo odlučuje o žalbi </a:t>
            </a:r>
            <a:r>
              <a:rPr lang="hr-HR" sz="1800" b="1" dirty="0"/>
              <a:t>u roku od 10 radnih dana od dana zaprimanja</a:t>
            </a:r>
            <a:r>
              <a:rPr lang="hr-HR" sz="1800" dirty="0"/>
              <a:t>, o čemu prijavitelja obavještava pisanim putem. 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hr-HR" sz="1800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hr-HR" sz="1800" b="1" dirty="0">
                <a:solidFill>
                  <a:prstClr val="black"/>
                </a:solidFill>
              </a:rPr>
              <a:t> žalbe</a:t>
            </a:r>
            <a:r>
              <a:rPr lang="hr-HR" sz="1800" dirty="0">
                <a:solidFill>
                  <a:prstClr val="black"/>
                </a:solidFill>
              </a:rPr>
              <a:t> se podnose Upravljačkom tijelu </a:t>
            </a:r>
            <a:r>
              <a:rPr lang="hr-HR" sz="1800" b="1" dirty="0">
                <a:solidFill>
                  <a:prstClr val="black"/>
                </a:solidFill>
              </a:rPr>
              <a:t>u pisanom obliku, preporučenom poštanskom pošiljkom s   povratnicom na adresu</a:t>
            </a:r>
            <a:r>
              <a:rPr lang="hr-HR" sz="1800" dirty="0">
                <a:solidFill>
                  <a:prstClr val="black"/>
                </a:solidFill>
              </a:rPr>
              <a:t>:</a:t>
            </a:r>
          </a:p>
          <a:p>
            <a:pPr algn="l"/>
            <a:endParaRPr lang="hr-HR" sz="1800" b="1" dirty="0">
              <a:solidFill>
                <a:prstClr val="black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solidFill>
                  <a:prstClr val="black"/>
                </a:solidFill>
              </a:rPr>
              <a:t>     Ministarstvo rada, mirovinskoga sustava, obitelji i socijalne politike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solidFill>
                  <a:prstClr val="black"/>
                </a:solidFill>
              </a:rPr>
              <a:t>     Uprava za upravljanje operativnim programima Europske unije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solidFill>
                  <a:prstClr val="black"/>
                </a:solidFill>
              </a:rPr>
              <a:t>     Koranska 2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solidFill>
                  <a:prstClr val="black"/>
                </a:solidFill>
              </a:rPr>
              <a:t>     10000 Zagreb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r-HR" sz="1500" dirty="0"/>
          </a:p>
        </p:txBody>
      </p:sp>
    </p:spTree>
    <p:extLst>
      <p:ext uri="{BB962C8B-B14F-4D97-AF65-F5344CB8AC3E}">
        <p14:creationId xmlns:p14="http://schemas.microsoft.com/office/powerpoint/2010/main" val="40539635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986" y="1376824"/>
            <a:ext cx="10813244" cy="557684"/>
          </a:xfrm>
        </p:spPr>
        <p:txBody>
          <a:bodyPr>
            <a:normAutofit fontScale="90000"/>
          </a:bodyPr>
          <a:lstStyle/>
          <a:p>
            <a:r>
              <a:rPr lang="pl-PL" sz="2200" b="1" dirty="0">
                <a:latin typeface="+mn-lt"/>
              </a:rPr>
              <a:t>OSIGURANJE DOSTUPNOSTI INFORMACIJA O POSTUPKU DODJELE</a:t>
            </a:r>
            <a:br>
              <a:rPr lang="pl-PL" sz="1600" dirty="0">
                <a:latin typeface="+mn-lt"/>
              </a:rPr>
            </a:br>
            <a:endParaRPr lang="hr-HR" sz="1600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603" y="1700462"/>
            <a:ext cx="10813244" cy="4786515"/>
          </a:xfrm>
        </p:spPr>
        <p:txBody>
          <a:bodyPr>
            <a:normAutofit/>
          </a:bodyPr>
          <a:lstStyle/>
          <a:p>
            <a:pPr marL="171450" indent="-171450" algn="l">
              <a:buFont typeface="Wingdings" panose="05000000000000000000" pitchFamily="2" charset="2"/>
              <a:buChar char="Ø"/>
            </a:pPr>
            <a:endParaRPr lang="hr-HR" sz="1050" b="1" dirty="0"/>
          </a:p>
          <a:p>
            <a:pPr marL="171450" indent="-171450" algn="l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hr-HR" sz="1800" b="1" dirty="0"/>
              <a:t>prijavitelj ima pravo na pristup informacijama</a:t>
            </a:r>
            <a:r>
              <a:rPr lang="hr-HR" sz="1800" dirty="0"/>
              <a:t> u odnosu na </a:t>
            </a:r>
            <a:r>
              <a:rPr lang="hr-HR" sz="1800" b="1" dirty="0"/>
              <a:t>svoj projektni prijedlog</a:t>
            </a:r>
            <a:r>
              <a:rPr lang="hr-HR" sz="1800" dirty="0"/>
              <a:t>, a </a:t>
            </a:r>
            <a:r>
              <a:rPr lang="hr-HR" sz="1800" b="1" dirty="0"/>
              <a:t>UT </a:t>
            </a:r>
            <a:r>
              <a:rPr lang="hr-HR" sz="1800" dirty="0"/>
              <a:t>na zahtjev prijavitelja </a:t>
            </a:r>
            <a:r>
              <a:rPr lang="hr-HR" sz="1800" b="1" dirty="0"/>
              <a:t>osigurava dostupnost informacija </a:t>
            </a:r>
            <a:r>
              <a:rPr lang="hr-HR" sz="1800" dirty="0"/>
              <a:t>o provedenom postupku dodjele u odnosu na njegov projektni prijedlog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hr-HR" sz="1800" dirty="0"/>
              <a:t>zahtjev za dostavom informacija dostavlja se </a:t>
            </a:r>
            <a:r>
              <a:rPr lang="hr-HR" sz="1800" b="1" dirty="0"/>
              <a:t>u pisanom obliku, poštom ili elektroničkim putem </a:t>
            </a:r>
            <a:r>
              <a:rPr lang="hr-HR" sz="1800" dirty="0"/>
              <a:t>na adresu </a:t>
            </a:r>
            <a:r>
              <a:rPr lang="hr-HR" sz="1800" dirty="0">
                <a:hlinkClick r:id="rId3"/>
              </a:rPr>
              <a:t>fead@mdomsp.hr</a:t>
            </a:r>
            <a:r>
              <a:rPr lang="hr-HR" sz="1800" dirty="0"/>
              <a:t> , </a:t>
            </a:r>
            <a:r>
              <a:rPr lang="hr-HR" sz="1800" b="1" dirty="0"/>
              <a:t>u roku od 5 radnih dana </a:t>
            </a:r>
            <a:r>
              <a:rPr lang="hr-HR" sz="1800" dirty="0"/>
              <a:t>od dana zaprimanja obavijesti o statusu projektnog prijedloga nakon završetka pojedine faze postupka dodjele </a:t>
            </a:r>
            <a:r>
              <a:rPr lang="hr-HR" sz="1800" b="1" dirty="0"/>
              <a:t>na adresu: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/>
              <a:t>   Ministarstvo rada, mirovinskoga sustav, obitelji i socijalne politike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/>
              <a:t>   Uprava za programe i projekte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/>
              <a:t>   Trg Nevenke </a:t>
            </a:r>
            <a:r>
              <a:rPr lang="hr-HR" sz="1800" b="1" dirty="0" err="1"/>
              <a:t>Topalušić</a:t>
            </a:r>
            <a:r>
              <a:rPr lang="hr-HR" sz="1800" b="1" dirty="0"/>
              <a:t> 1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highlight>
                  <a:srgbClr val="F8F8F8"/>
                </a:highlight>
              </a:rPr>
              <a:t>   10000 Zagreb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hr-HR" sz="1800" dirty="0"/>
              <a:t>na omotnicu je potrebno </a:t>
            </a:r>
            <a:r>
              <a:rPr lang="hr-HR" sz="1800" b="1" dirty="0"/>
              <a:t>staviti naznaku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Zahtjev za dostavom informacija u postupku dodjele bespovratnih sredstava </a:t>
            </a:r>
            <a:r>
              <a:rPr lang="hr-HR" sz="1800" dirty="0"/>
              <a:t>za poziv </a:t>
            </a: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„Ublažavanje siromaštva pružanjem pomoći najpotrebitijim osobama podjelom hrane i/ili osnovne materijalne pomoći – faza IV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“. </a:t>
            </a:r>
            <a:r>
              <a:rPr lang="hr-HR" sz="1800" dirty="0"/>
              <a:t>a</a:t>
            </a:r>
            <a:r>
              <a:rPr lang="hr-HR" sz="1800" b="1" dirty="0"/>
              <a:t> </a:t>
            </a:r>
            <a:r>
              <a:rPr lang="hr-HR" sz="1800" dirty="0"/>
              <a:t>Upravljačko tijelo </a:t>
            </a:r>
            <a:r>
              <a:rPr lang="hr-HR" sz="1800" b="1" dirty="0"/>
              <a:t>odgovara</a:t>
            </a:r>
            <a:r>
              <a:rPr lang="hr-HR" sz="1800" dirty="0"/>
              <a:t> na zahtjev </a:t>
            </a:r>
            <a:r>
              <a:rPr lang="hr-HR" sz="1800" b="1" dirty="0"/>
              <a:t>u roku od 15 radnih dana </a:t>
            </a:r>
            <a:r>
              <a:rPr lang="hr-HR" sz="1800" dirty="0"/>
              <a:t>od dana primitka zahtjeva.</a:t>
            </a:r>
          </a:p>
          <a:p>
            <a:pPr algn="l"/>
            <a:endParaRPr lang="hr-HR" sz="1800" dirty="0"/>
          </a:p>
          <a:p>
            <a:pPr algn="l"/>
            <a:endParaRPr lang="hr-HR" sz="1200" b="1" dirty="0"/>
          </a:p>
        </p:txBody>
      </p:sp>
    </p:spTree>
    <p:extLst>
      <p:ext uri="{BB962C8B-B14F-4D97-AF65-F5344CB8AC3E}">
        <p14:creationId xmlns:p14="http://schemas.microsoft.com/office/powerpoint/2010/main" val="10274917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603" y="1443788"/>
            <a:ext cx="10813244" cy="5261811"/>
          </a:xfrm>
        </p:spPr>
        <p:txBody>
          <a:bodyPr>
            <a:normAutofit/>
          </a:bodyPr>
          <a:lstStyle/>
          <a:p>
            <a:pPr algn="l"/>
            <a:endParaRPr lang="hr-HR" sz="1800" b="1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b="1" dirty="0"/>
              <a:t>nakon završetka postupka vrednovanja projektnih prijedloga </a:t>
            </a:r>
            <a:r>
              <a:rPr lang="hr-HR" sz="1800" dirty="0"/>
              <a:t>i donošenja Odluke o financiranju</a:t>
            </a:r>
            <a:r>
              <a:rPr lang="hr-HR" sz="1800" b="1" dirty="0"/>
              <a:t>, s uspješnim prijaviteljima </a:t>
            </a:r>
            <a:r>
              <a:rPr lang="hr-HR" sz="1800" dirty="0"/>
              <a:t>potpisuje se </a:t>
            </a:r>
            <a:r>
              <a:rPr lang="hr-HR" sz="1800" b="1" dirty="0"/>
              <a:t>Ugovor o dodjeli bespovratnih sredstava </a:t>
            </a:r>
            <a:r>
              <a:rPr lang="hr-HR" sz="1800" dirty="0"/>
              <a:t>između</a:t>
            </a:r>
            <a:r>
              <a:rPr lang="hr-HR" sz="1800" b="1" dirty="0"/>
              <a:t> Korisnika i Upravljačkog tijela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dirty="0"/>
              <a:t>ugovorom se utvrđuje </a:t>
            </a:r>
            <a:r>
              <a:rPr lang="hr-HR" sz="1800" b="1" dirty="0"/>
              <a:t>najviši iznos bespovratnih sredstava </a:t>
            </a:r>
            <a:r>
              <a:rPr lang="hr-HR" sz="1800" dirty="0"/>
              <a:t>dodijeljen projektnom prijedlogu, kao i </a:t>
            </a:r>
            <a:r>
              <a:rPr lang="hr-HR" sz="1800" b="1" dirty="0"/>
              <a:t>drugi financijski i provedbeni uvjeti projekta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hr-HR" sz="1800" dirty="0"/>
              <a:t>ugovor o dodjeli bespovratnih sredstava 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potpisuje se u roku od 30 kalendarskih dana od dana donošenja Odluke o financiranju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hr-H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hr-HR" sz="1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Sve do trenutka potpisivanja Ugovora o dodjeli bespovratnih sredstava prijavitelj ima pravo povući projektnu prijavu u bilo kojoj fazi postupka dodjele dostavom pisane obavijesti. 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Takva pisana obavijest šalje se poštanskom pošiljkom </a:t>
            </a:r>
            <a:r>
              <a:rPr lang="hr-H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 adresu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hr-HR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Ministarstvo rada, mirovinskoga sustava, obitelji i socijalne politike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Trg Nevenke </a:t>
            </a:r>
            <a:r>
              <a:rPr lang="hr-H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Topalušić</a:t>
            </a:r>
            <a:r>
              <a:rPr lang="hr-H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 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10000 Zagreb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hr-HR" sz="1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1800" b="1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B59CD655-0A96-463A-A850-1D5371E32153}"/>
              </a:ext>
            </a:extLst>
          </p:cNvPr>
          <p:cNvSpPr txBox="1"/>
          <p:nvPr/>
        </p:nvSpPr>
        <p:spPr>
          <a:xfrm>
            <a:off x="689378" y="1164846"/>
            <a:ext cx="10813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/>
              <a:t>UGOVOR O DODJELI BESPOVRATNIH SREDSTAVA</a:t>
            </a:r>
          </a:p>
        </p:txBody>
      </p:sp>
    </p:spTree>
    <p:extLst>
      <p:ext uri="{BB962C8B-B14F-4D97-AF65-F5344CB8AC3E}">
        <p14:creationId xmlns:p14="http://schemas.microsoft.com/office/powerpoint/2010/main" val="171516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28AD79-F3D1-43BE-93D4-9A48A5385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46923"/>
            <a:ext cx="11231847" cy="662608"/>
          </a:xfrm>
        </p:spPr>
        <p:txBody>
          <a:bodyPr>
            <a:normAutofit fontScale="90000"/>
          </a:bodyPr>
          <a:lstStyle/>
          <a:p>
            <a:r>
              <a:rPr lang="hr-HR" sz="2200" b="1" dirty="0">
                <a:latin typeface="+mn-lt"/>
              </a:rPr>
              <a:t>ZAJEDNIČKI POKAZATELJI</a:t>
            </a:r>
            <a:br>
              <a:rPr lang="hr-HR" sz="2400" dirty="0"/>
            </a:b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278" y="1272209"/>
            <a:ext cx="11510977" cy="521476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Partnerska organizacija koja provodi projekt ima obvezu prikupljati podatke o zajedničkim pokazateljima ostvarenja i rezultata te o njima redovito izvješćivati. Zajednički pokazatelji o kojima prijavitelj/Korisnik izvještava nakon potpisivanja Ugovora su sljedeći: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Pokazatelji ostvarenja za podijeljenu pomoć u hrani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voća i povrća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mesa, jaja, ribe, morskih plodova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brašna, kruha, krumpira, riže i drugih škrobnih proizvoda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šećera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mliječnih proizvoda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masti, ulja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Detaljna uputa o izvješćivanju dostavit će se nositeljima projekta nakon potpisivanja Ugovora u sklopu provedbenog paketa.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32070757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63" y="1171074"/>
            <a:ext cx="11839073" cy="5686926"/>
          </a:xfrm>
        </p:spPr>
        <p:txBody>
          <a:bodyPr>
            <a:normAutofit/>
          </a:bodyPr>
          <a:lstStyle/>
          <a:p>
            <a:r>
              <a:rPr lang="hr-HR" sz="1800" b="1" dirty="0"/>
              <a:t>PRIJAVNI OBRASCI I PRILOZI</a:t>
            </a:r>
          </a:p>
          <a:p>
            <a:pPr algn="l"/>
            <a:r>
              <a:rPr lang="hr-HR" sz="1800" b="1" u="sng" dirty="0"/>
              <a:t>Prijavni obrasci</a:t>
            </a:r>
            <a:r>
              <a:rPr lang="hr-HR" sz="1800" dirty="0"/>
              <a:t>: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Obrazac 1 – Prijavni obrazac;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Obrazac 2 – Izjava prijavitelja i partnera o istinitosti podataka, izbjegavanju dvostrukog financiranja i ispunjavanju 	preduvjeta za sudjelovanje u postupku dodjele bespovratnih sredstava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Obrazac 3 – Proračun projekta za MD1;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            Obrazac 4 – Proračun projekta za MD2;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           Obrazac 5 – Proračun projekta za TP.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eriod" startAt="5"/>
            </a:pPr>
            <a:endParaRPr lang="hr-HR" sz="1800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eriod" startAt="5"/>
            </a:pPr>
            <a:endParaRPr lang="hr-HR" sz="1800" dirty="0"/>
          </a:p>
          <a:p>
            <a:pPr algn="l"/>
            <a:r>
              <a:rPr lang="hr-HR" sz="1800" b="1" u="sng" dirty="0"/>
              <a:t>Prilozi: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Opći uvjeti Ugovora o dodjeli bespovratnih sredstava; 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Predložak Posebnih uvjeta Ugovora o dodjeli bespovratnih sredstava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Upute za popunjavanje Prijavnog obrasca;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1800" dirty="0"/>
              <a:t>	Postupci nabave za osobe koje nisu obveznici Zakona o javnoj nabavi (NOJN) 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hr-HR" sz="1800" dirty="0"/>
          </a:p>
          <a:p>
            <a:pPr algn="l"/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17702346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7" descr="Europa Flagge">
            <a:extLst>
              <a:ext uri="{FF2B5EF4-FFF2-40B4-BE49-F238E27FC236}">
                <a16:creationId xmlns:a16="http://schemas.microsoft.com/office/drawing/2014/main" id="{B33EC983-981F-41FE-83E7-1874CC58CA16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85" y="483899"/>
            <a:ext cx="671830" cy="422275"/>
          </a:xfrm>
          <a:prstGeom prst="rect">
            <a:avLst/>
          </a:prstGeom>
          <a:noFill/>
        </p:spPr>
      </p:pic>
      <p:sp>
        <p:nvSpPr>
          <p:cNvPr id="3" name="Naslov 2">
            <a:extLst>
              <a:ext uri="{FF2B5EF4-FFF2-40B4-BE49-F238E27FC236}">
                <a16:creationId xmlns:a16="http://schemas.microsoft.com/office/drawing/2014/main" id="{20DA964A-6357-4FA9-B64B-77B7875CF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2275"/>
          </a:xfrm>
        </p:spPr>
        <p:txBody>
          <a:bodyPr/>
          <a:lstStyle/>
          <a:p>
            <a:r>
              <a:rPr kumimoji="0" lang="hr-HR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Preporuke i savjeti prilikom prijave, pripreme i provedbe projektnog prijedloga</a:t>
            </a:r>
            <a:endParaRPr lang="hr-HR" dirty="0"/>
          </a:p>
        </p:txBody>
      </p:sp>
      <p:sp>
        <p:nvSpPr>
          <p:cNvPr id="9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85" y="1544637"/>
            <a:ext cx="10908632" cy="4455109"/>
          </a:xfrm>
        </p:spPr>
        <p:txBody>
          <a:bodyPr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3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 projektnog prijedloga</a:t>
            </a:r>
          </a:p>
          <a:p>
            <a:pPr marL="800100" marR="0" lvl="1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Kod ispunjavanja dokumentacije koristiti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ispravne predloške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(npr. kod dopisa ili Izjava ne koristiti stari predložak Ministarstva za demografiju, obitelj, mlade i socijalnu politiku koje više ne postoji)</a:t>
            </a:r>
          </a:p>
          <a:p>
            <a:pPr marL="800100" marR="0" lvl="1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 vanjskoj strani omotnice obavezno navesti podatke navedene u točki 5.1.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Način i rok za podnošenje prijave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1257300" marR="0" lvl="2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naziv Poziva na dostavu projektnih prijedloga – „Ublažavanje siromaštva pružanjem pomoći najpotrebitijim osobama podjelom hrane i/ili osnovne materijalne pomoći – faza IV“</a:t>
            </a:r>
          </a:p>
          <a:p>
            <a:pPr marL="1257300" marR="0" lvl="2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naziv i sjedište prijavitelja </a:t>
            </a:r>
          </a:p>
          <a:p>
            <a:pPr marL="1257300" marR="0" lvl="2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naznaku „NE OTVARATI – PRIJAVA NA POZIV NA DOSTAVU PROJEKTNIH PRIJEDLOGA“</a:t>
            </a:r>
          </a:p>
          <a:p>
            <a:pPr marL="1257300" marR="0" lvl="2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ako omotnica nije zatvorena ili na njoj nije naznačen naziv Poziva projektni prijedlog će biti isključen iz daljnjeg postupka vrednovanja</a:t>
            </a:r>
          </a:p>
          <a:p>
            <a:pPr marL="1257300" marR="0" lvl="2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hr-H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Voditi računa o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stanju poreznog duga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 postojanje poreznog duga također znači 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isključenje iz daljnjeg postupka vrednovanja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70257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691" y="625642"/>
            <a:ext cx="11750617" cy="7153383"/>
          </a:xfrm>
        </p:spPr>
        <p:txBody>
          <a:bodyPr>
            <a:noAutofit/>
          </a:bodyPr>
          <a:lstStyle/>
          <a:p>
            <a:pPr algn="just">
              <a:lnSpc>
                <a:spcPct val="300000"/>
              </a:lnSpc>
            </a:pPr>
            <a:r>
              <a:rPr lang="hr-HR" sz="1800" b="1" u="sng" dirty="0"/>
              <a:t>Priprema projektnog prijedloga – Prijavni obrazac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Obavezno navesti popratne mjere – </a:t>
            </a:r>
            <a:r>
              <a:rPr lang="hr-HR" sz="1800" dirty="0"/>
              <a:t>Ukoliko nedostaje prikaz planiranog sadržaja i provedbe popratnih mjera, projektni prijedlog će biti </a:t>
            </a:r>
            <a:r>
              <a:rPr lang="hr-HR" sz="1800" b="1" dirty="0">
                <a:solidFill>
                  <a:schemeClr val="accent1"/>
                </a:solidFill>
              </a:rPr>
              <a:t>isključen iz daljnjeg postupka vrednovanja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Voditi računa da </a:t>
            </a:r>
            <a:r>
              <a:rPr lang="hr-HR" sz="1800" b="1" dirty="0"/>
              <a:t>popratne mjere odgovaraju materijalnoj deprivaciji (MD1, MD2)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Tamo gdje se traži </a:t>
            </a:r>
            <a:r>
              <a:rPr lang="hr-HR" sz="1800" b="1" dirty="0"/>
              <a:t>„navesti i obrazložiti” – potrebno upisati oboje, </a:t>
            </a:r>
            <a:r>
              <a:rPr lang="hr-HR" sz="1800" dirty="0"/>
              <a:t>odnosno nije dovoljno samo navesti (npr. kod točke 5.1.3. Vrste i način pružanja popratnih mjera - nije dovoljno samo navesti popratne mjere, treba ih i opisati)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Voditi računa o </a:t>
            </a:r>
            <a:r>
              <a:rPr lang="hr-HR" sz="1800" b="1" dirty="0"/>
              <a:t>najnižem i najvišem dozvoljenom iznosu zatraženih bespovratnih sredstava </a:t>
            </a:r>
            <a:r>
              <a:rPr lang="hr-HR" sz="1800" dirty="0"/>
              <a:t>po pojedinoj materijalnoj deprivaciji ili u kombinaciji, kao i pojedinačnom iznosu ili zbroju</a:t>
            </a:r>
            <a:r>
              <a:rPr lang="hr-HR" sz="1800" b="1" dirty="0"/>
              <a:t> iznosa Tehničke pomoći </a:t>
            </a:r>
            <a:r>
              <a:rPr lang="hr-HR" sz="1800" dirty="0"/>
              <a:t>(ne smije prelaziti dozvoljeni % bilo u okviru jedne ili obje deprivacije)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Navesti</a:t>
            </a:r>
            <a:r>
              <a:rPr lang="hr-HR" sz="1800" b="1" dirty="0"/>
              <a:t> točne kontakt podatke - e-</a:t>
            </a:r>
            <a:r>
              <a:rPr lang="hr-HR" sz="1800" b="1" dirty="0" err="1"/>
              <a:t>mailove</a:t>
            </a:r>
            <a:r>
              <a:rPr lang="hr-HR" sz="1800" b="1" dirty="0"/>
              <a:t> </a:t>
            </a:r>
            <a:r>
              <a:rPr lang="hr-HR" sz="1800" dirty="0"/>
              <a:t>(paziti kod crtica ili brojeva i sl.)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Popuniti sva tražena polja </a:t>
            </a:r>
            <a:r>
              <a:rPr lang="hr-HR" sz="1800" dirty="0"/>
              <a:t>(posebno tamo gdje se zahtijeva označavanje u kućicama, npr. kod podataka o lokaciji projekta ili rasporedu provedbe elemenata projekta gdje je potrebno navesti točno i ispravno datum (mjesec i godinu) i trajanje kao i označiti u predviđenim kućicama)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Ne ponavljati iste podatke </a:t>
            </a:r>
            <a:r>
              <a:rPr lang="hr-HR" sz="1800" dirty="0"/>
              <a:t>na različitim mjestima (npr. opisno za neke općenite informacije o kapacitetima prijavitelja/partnera)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Obratiti pozornost na to da </a:t>
            </a:r>
            <a:r>
              <a:rPr lang="hr-HR" sz="1800" b="1" dirty="0"/>
              <a:t>iznosi navedeni u projektnom prijedlogu odgovaraju iznosima navedenim u proračunu projekta</a:t>
            </a:r>
          </a:p>
        </p:txBody>
      </p:sp>
    </p:spTree>
    <p:extLst>
      <p:ext uri="{BB962C8B-B14F-4D97-AF65-F5344CB8AC3E}">
        <p14:creationId xmlns:p14="http://schemas.microsoft.com/office/powerpoint/2010/main" val="257873846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297" y="1086657"/>
            <a:ext cx="11214253" cy="484892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hr-HR" sz="1800" b="1" u="sng" dirty="0"/>
              <a:t>Priprema projektnog prijedloga – Proračun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Prilikom planiranja proračuna voditi računa o </a:t>
            </a:r>
            <a:r>
              <a:rPr lang="hr-HR" sz="1800" b="1" dirty="0"/>
              <a:t>rastu cijena namirnica/potrepština </a:t>
            </a:r>
            <a:r>
              <a:rPr lang="hr-HR" sz="1800" b="1" dirty="0">
                <a:solidFill>
                  <a:schemeClr val="accent1"/>
                </a:solidFill>
              </a:rPr>
              <a:t>– VAŽNO ZBOG PLANIRANJA I PROVEDBE POSTUPKA NABAVE!!!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Cijene potrebno unositi na </a:t>
            </a:r>
            <a:r>
              <a:rPr lang="hr-HR" sz="1800" b="1" dirty="0"/>
              <a:t>dvije decimale </a:t>
            </a:r>
            <a:r>
              <a:rPr lang="hr-HR" sz="1800" dirty="0"/>
              <a:t>(nikako ne na tri, četiri ili više)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Voditi računa da zbroj pojedinih i glavnih ćelija bude točan </a:t>
            </a:r>
            <a:r>
              <a:rPr lang="hr-HR" sz="1800" b="1" dirty="0"/>
              <a:t>– paziti na izračune (koristiti formule, ne unositi ručno)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Popuniti sva tražena polja/ćelije </a:t>
            </a:r>
            <a:r>
              <a:rPr lang="hr-HR" sz="1800" dirty="0"/>
              <a:t>za troškove koji se prijavljuju te </a:t>
            </a:r>
            <a:r>
              <a:rPr lang="hr-HR" sz="1800" b="1" dirty="0"/>
              <a:t>popuniti sve tražene </a:t>
            </a:r>
            <a:r>
              <a:rPr lang="hr-HR" sz="1800" b="1" dirty="0" err="1"/>
              <a:t>sheet</a:t>
            </a:r>
            <a:r>
              <a:rPr lang="hr-HR" sz="1800" b="1" dirty="0"/>
              <a:t>-ove/radne listove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U ćelije „Obrazloženja“ upisivati </a:t>
            </a:r>
            <a:r>
              <a:rPr lang="hr-HR" sz="1800" b="1" dirty="0"/>
              <a:t>ispravna i aktualna obrazloženja </a:t>
            </a:r>
            <a:r>
              <a:rPr lang="hr-HR" sz="1800" dirty="0"/>
              <a:t>(npr. ne usporedbe sa 2018. ili 2017. g.)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U proračunu nije potrebno navoditi </a:t>
            </a:r>
            <a:r>
              <a:rPr lang="hr-HR" sz="1800" b="1" dirty="0"/>
              <a:t>planirane/potencijalne preraspodjele 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Ne unositi </a:t>
            </a:r>
            <a:r>
              <a:rPr lang="hr-HR" sz="1800" b="1" dirty="0"/>
              <a:t>namirnice/robu/opremu koja se ne planira nabaviti i koristiti </a:t>
            </a:r>
            <a:r>
              <a:rPr lang="hr-HR" sz="1800" dirty="0"/>
              <a:t>(npr. potražuje se zamrzivač, a ne planira se nabava smrznute hrane)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Obratiti pozornost na </a:t>
            </a:r>
            <a:r>
              <a:rPr lang="hr-HR" sz="1800" b="1" dirty="0"/>
              <a:t>nabavu COVID opreme: </a:t>
            </a:r>
            <a:r>
              <a:rPr lang="hr-HR" sz="1800" dirty="0"/>
              <a:t>za krajnje korisnike se nabavlja iz MD2, a za prijavitelje i partnere iz TP-a 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6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316789944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220" y="906174"/>
            <a:ext cx="11646376" cy="550787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hr-HR" sz="1800" b="1" u="sng" dirty="0"/>
              <a:t>Priprema projektnog prijedloga – Proračun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Preporuča se </a:t>
            </a:r>
            <a:r>
              <a:rPr lang="hr-HR" sz="1800" b="1" dirty="0"/>
              <a:t>troškove kupnje hrane i/ili materijalne pomoći definirati kroz pakete hrane i/ili materijalne pomoći</a:t>
            </a:r>
            <a:r>
              <a:rPr lang="hr-HR" sz="18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hr-HR" sz="1800" b="1" dirty="0"/>
              <a:t> </a:t>
            </a:r>
            <a:r>
              <a:rPr lang="hr-HR" sz="1800" dirty="0"/>
              <a:t>a ne kroz količinu pojedinih namirnica. Primjer u tablici.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lvl="1" algn="just"/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400" b="1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400" dirty="0"/>
              <a:t>Preporuča se prilikom specificiranja sadržaja paketa navoditi</a:t>
            </a:r>
            <a:r>
              <a:rPr lang="hr-HR" sz="1400" b="1" dirty="0"/>
              <a:t> sažete, a ne detaljne opise potrebnih proizvoda</a:t>
            </a:r>
          </a:p>
          <a:p>
            <a:pPr lvl="1" algn="just"/>
            <a:r>
              <a:rPr lang="hr-HR" sz="1400" b="1" dirty="0"/>
              <a:t>	</a:t>
            </a:r>
          </a:p>
          <a:p>
            <a:pPr lvl="1" algn="just"/>
            <a:r>
              <a:rPr lang="hr-HR" sz="1800" dirty="0"/>
              <a:t>         Primjerice: </a:t>
            </a:r>
            <a:r>
              <a:rPr lang="hr-HR" sz="1800" b="1" dirty="0"/>
              <a:t>- </a:t>
            </a:r>
            <a:r>
              <a:rPr lang="hr-HR" sz="1800" b="1" dirty="0">
                <a:solidFill>
                  <a:schemeClr val="accent1"/>
                </a:solidFill>
              </a:rPr>
              <a:t>riža 1 kg </a:t>
            </a:r>
            <a:r>
              <a:rPr lang="hr-HR" sz="1800" dirty="0"/>
              <a:t>umjesto riža 1 kg, vakumirano, dugo zrno</a:t>
            </a:r>
            <a:r>
              <a:rPr lang="hr-HR" sz="1800" b="1" dirty="0"/>
              <a:t>; </a:t>
            </a:r>
          </a:p>
          <a:p>
            <a:pPr lvl="1" algn="just"/>
            <a:r>
              <a:rPr lang="hr-HR" sz="1800" b="1" dirty="0"/>
              <a:t>	                   - </a:t>
            </a:r>
            <a:r>
              <a:rPr lang="hr-HR" sz="1800" b="1" dirty="0">
                <a:solidFill>
                  <a:schemeClr val="accent1"/>
                </a:solidFill>
              </a:rPr>
              <a:t>štapići za uši 1 paket/min 100 kom </a:t>
            </a:r>
            <a:r>
              <a:rPr lang="hr-HR" sz="1800" dirty="0"/>
              <a:t>umjesto štapići za uši 1 paket/min 100 kom/bambusova drška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hr-HR" sz="18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HR" sz="2000" b="1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1F65427-D5B0-4FC8-B08E-693444D2A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078" y="2539446"/>
            <a:ext cx="11308702" cy="201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078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929" y="818409"/>
            <a:ext cx="11174510" cy="485768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hr-HR" sz="1800" b="1" u="sng" dirty="0"/>
              <a:t>Provedba projekta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Korisnik je odgovoran i dužan voditi računa o tome da li je </a:t>
            </a:r>
            <a:r>
              <a:rPr lang="hr-HR" sz="1800" b="1" dirty="0"/>
              <a:t>obveznik ili </a:t>
            </a:r>
            <a:r>
              <a:rPr lang="hr-HR" sz="1800" b="1" dirty="0" err="1"/>
              <a:t>neobveznik</a:t>
            </a:r>
            <a:r>
              <a:rPr lang="hr-HR" sz="1800" b="1" dirty="0"/>
              <a:t> javne nabave </a:t>
            </a:r>
            <a:r>
              <a:rPr lang="hr-HR" sz="1800" dirty="0"/>
              <a:t>i u skladu s time provoditi nabave hrane/osnovne materijalne pomoći (članak 6 Zakona o javnoj nabavi (NN 120/2016)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dirty="0"/>
              <a:t>Korisnik je odgovoran i dužan voditi računa o </a:t>
            </a:r>
            <a:r>
              <a:rPr lang="hr-HR" sz="1800" b="1" dirty="0"/>
              <a:t>primjeni važećih propisa </a:t>
            </a:r>
            <a:r>
              <a:rPr lang="hr-HR" sz="1800" dirty="0"/>
              <a:t>prilikom provedbe projektnih aktivnosti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hr-HR" sz="1800" b="1" dirty="0"/>
              <a:t>Pravdanje predujma – </a:t>
            </a:r>
            <a:r>
              <a:rPr lang="hr-HR" sz="1800" dirty="0"/>
              <a:t>UT u dogovoru s Korisnikom definira način pravdanja predujma od ZNS 1 na dalje</a:t>
            </a:r>
          </a:p>
        </p:txBody>
      </p:sp>
    </p:spTree>
    <p:extLst>
      <p:ext uri="{BB962C8B-B14F-4D97-AF65-F5344CB8AC3E}">
        <p14:creationId xmlns:p14="http://schemas.microsoft.com/office/powerpoint/2010/main" val="241406002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764" y="1068599"/>
            <a:ext cx="10813244" cy="4753057"/>
          </a:xfrm>
        </p:spPr>
        <p:txBody>
          <a:bodyPr>
            <a:normAutofit/>
          </a:bodyPr>
          <a:lstStyle/>
          <a:p>
            <a:pPr algn="l"/>
            <a:endParaRPr lang="hr-HR" sz="1600" b="1" dirty="0"/>
          </a:p>
          <a:p>
            <a:pPr algn="l"/>
            <a:endParaRPr lang="hr-HR" sz="2000" b="1" dirty="0"/>
          </a:p>
          <a:p>
            <a:pPr algn="l"/>
            <a:r>
              <a:rPr lang="hr-HR" sz="2000" b="1" dirty="0"/>
              <a:t>PITANJA ??? 								     PITANJA ???</a:t>
            </a:r>
          </a:p>
          <a:p>
            <a:endParaRPr lang="hr-HR" sz="2000" b="1" dirty="0"/>
          </a:p>
          <a:p>
            <a:pPr algn="l"/>
            <a:endParaRPr lang="hr-HR" sz="1800" b="1" dirty="0"/>
          </a:p>
          <a:p>
            <a:endParaRPr lang="hr-HR" sz="2800" b="1" dirty="0">
              <a:solidFill>
                <a:schemeClr val="accent1">
                  <a:lumMod val="75000"/>
                </a:schemeClr>
              </a:solidFill>
              <a:latin typeface="Berlin Sans FB Demi" panose="020E0802020502020306" pitchFamily="34" charset="0"/>
            </a:endParaRPr>
          </a:p>
          <a:p>
            <a:r>
              <a:rPr lang="hr-HR" sz="3200" b="1" dirty="0">
                <a:solidFill>
                  <a:schemeClr val="accent1">
                    <a:lumMod val="75000"/>
                  </a:schemeClr>
                </a:solidFill>
                <a:latin typeface="Berlin Sans FB Demi" panose="020E0802020502020306" pitchFamily="34" charset="0"/>
              </a:rPr>
              <a:t>HVALA NA PAŽNJI!!!</a:t>
            </a:r>
          </a:p>
          <a:p>
            <a:pPr algn="l"/>
            <a:endParaRPr lang="hr-HR" sz="1800" b="1" dirty="0"/>
          </a:p>
          <a:p>
            <a:pPr algn="l"/>
            <a:endParaRPr lang="hr-HR" sz="1800" b="1" dirty="0"/>
          </a:p>
          <a:p>
            <a:pPr algn="r"/>
            <a:endParaRPr lang="hr-HR" sz="2000" b="1" dirty="0"/>
          </a:p>
          <a:p>
            <a:pPr algn="r"/>
            <a:endParaRPr lang="hr-HR" sz="2000" b="1" dirty="0"/>
          </a:p>
          <a:p>
            <a:pPr algn="l"/>
            <a:endParaRPr lang="hr-HR" sz="1600" b="1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FCE6A7C-9C98-4093-B0A8-AB5DDF417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671" y="1369375"/>
            <a:ext cx="2071136" cy="161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7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092326"/>
            <a:ext cx="11174510" cy="5394652"/>
          </a:xfrm>
        </p:spPr>
        <p:txBody>
          <a:bodyPr>
            <a:normAutofit/>
          </a:bodyPr>
          <a:lstStyle/>
          <a:p>
            <a:endParaRPr lang="hr-HR" sz="2000" b="1" dirty="0"/>
          </a:p>
          <a:p>
            <a:pPr marL="342900" lvl="0" indent="-342900" algn="just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Količina gotove i druge hrane (koja ne spada u prethodno navedene kategorije) – navodi se vrsta hrane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Ukupna količina podijeljene pomoći u hrani od toga: - tone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Hrana za koju su iz projekta plaćeni samo prijevoz, podjela i skladištenje - tone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Prehrambeni proizvodi sufinancirani iz FEAD-a – tone, ukupna količina hrane koju je podijelila partnerska organizacija - tone - procjena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Ukupan broj podijeljenih obroka koji se djelomično ili u cijelosti financiraju iz projekta - broj - procjena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Ukupan broj podijeljenih paketa s hranom koji se djelomično ili u cijelosti financiraju iz projekta - broj - procjena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Definicija obroka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odgovarajuća količina hrane dostatna jednoj osobi prilikom jedne konzumacije tijekom dana kao što su doručak, ručak ili večera.</a:t>
            </a:r>
          </a:p>
          <a:p>
            <a:pPr algn="just"/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Definicija paketa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paket hrane zadovoljava potrebe za osnovnim prehrambenim namirnicama samca/ kućanstva za određeno vremensko razdoblje, a sastoji se od proizvoda kao što su žitarice, meso i mesne prerađevine, riba i riblje prerađevine, voće i povrće, šećer, ulje, sol, začini, kava, čaj, mlijeko i mliječni proizvodi i sl. Paketi ne moraju biti standardizirane veličine ni sadržaja. </a:t>
            </a:r>
          </a:p>
          <a:p>
            <a:endParaRPr lang="hr-HR" sz="1600" b="1" dirty="0"/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721409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057663"/>
            <a:ext cx="11174510" cy="5429315"/>
          </a:xfrm>
        </p:spPr>
        <p:txBody>
          <a:bodyPr>
            <a:normAutofit/>
          </a:bodyPr>
          <a:lstStyle/>
          <a:p>
            <a:pPr indent="449580">
              <a:lnSpc>
                <a:spcPct val="12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Pokazatelji ostvarenja za podijeljenu osnovnu materijalnu pomoć</a:t>
            </a:r>
          </a:p>
          <a:p>
            <a:pPr indent="449580">
              <a:lnSpc>
                <a:spcPct val="120000"/>
              </a:lnSpc>
              <a:spcBef>
                <a:spcPts val="0"/>
              </a:spcBef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Ukupna novčana vrijednost podijeljene robe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 toga: u kunama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Ukupna novčana vrijednost robe za djecu u kunama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Ukupna novčana vrijednost robe za beskućnike u kunama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875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(c) Ukupna novčana vrijednost robe za druge ciljne skupine u kunama</a:t>
            </a:r>
          </a:p>
          <a:p>
            <a:pPr marL="180340" indent="269875" algn="just">
              <a:lnSpc>
                <a:spcPct val="120000"/>
              </a:lnSpc>
              <a:spcBef>
                <a:spcPts val="0"/>
              </a:spcBef>
            </a:pP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Popis najvažnijih kategorija robe podijeljene djeci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kategorije se navode sa da/ne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Oprema za novorođenčad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Školske torbe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(c) Pisaći pribor, bilježnice, olovke, oprema za likovni odgoj i ostala školska oprema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(ne uključuje odjeću)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(d) Sportska oprema (sportska obuća, dresovi, kupaći kostimi)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(e) Ostale kategorije- npr. sredstva za dezinfekciju, zaštitne maske, jednokratne higijenske rukavice, te ostali higijenski proizvodi vezani uz borbu protiv </a:t>
            </a:r>
            <a:r>
              <a:rPr lang="hr-H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koronavirusa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(COVID-19).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269240" algn="just">
              <a:lnSpc>
                <a:spcPct val="120000"/>
              </a:lnSpc>
              <a:spcBef>
                <a:spcPts val="0"/>
              </a:spcBef>
            </a:pPr>
            <a:r>
              <a:rPr lang="hr-H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600" b="1" dirty="0"/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690443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D91BE2D-7E3A-48FF-8282-0309E575D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745" y="1057663"/>
            <a:ext cx="11174510" cy="5429315"/>
          </a:xfrm>
        </p:spPr>
        <p:txBody>
          <a:bodyPr>
            <a:normAutofit/>
          </a:bodyPr>
          <a:lstStyle/>
          <a:p>
            <a:pPr marL="180340" indent="269240" algn="just">
              <a:lnSpc>
                <a:spcPct val="120000"/>
              </a:lnSpc>
              <a:spcBef>
                <a:spcPts val="0"/>
              </a:spcBef>
            </a:pPr>
            <a:r>
              <a:rPr lang="hr-H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Popis najvažnijih kategorija robe podijeljene beskućnicima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kategorije se navode sa da/ne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Vreće za spavanje/pokrivači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Kuhinjska oprema (lonci, tave, pribor za jelo) 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(c) Tekstil za domaćinstvo (ručnici, posteljina) 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highlight>
                  <a:srgbClr val="F8F8F8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(d) Higijenski proizvodi - kutija prve pomoći, sapun, četkica za zube, britvica za jednokratnu uporabu</a:t>
            </a:r>
            <a:r>
              <a:rPr lang="hr-HR" sz="1800" dirty="0">
                <a:effectLst/>
                <a:highlight>
                  <a:srgbClr val="F8F8F8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4958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highlight>
                  <a:srgbClr val="F8F8F8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(e) Ostale kategorije – navode se, </a:t>
            </a:r>
            <a:r>
              <a:rPr lang="hr-HR" sz="1800" dirty="0">
                <a:effectLst/>
                <a:highlight>
                  <a:srgbClr val="F8F8F8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sredstva za dezinfekciju, zaštitne maske, jednokratne higijenske rukavice, te ostali higijenski proizvodi vezani uz borbu protiv </a:t>
            </a:r>
            <a:r>
              <a:rPr lang="hr-HR" sz="1800" dirty="0" err="1">
                <a:effectLst/>
                <a:highlight>
                  <a:srgbClr val="F8F8F8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koronavirusa</a:t>
            </a:r>
            <a:r>
              <a:rPr lang="hr-HR" sz="1800" dirty="0">
                <a:effectLst/>
                <a:highlight>
                  <a:srgbClr val="F8F8F8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(COVID-19).</a:t>
            </a:r>
          </a:p>
          <a:p>
            <a:pPr marL="187960" indent="26924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hr-H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Popis najvažnijih kategorija robe podijeljene ostalim ciljnim skupinama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navode se (kategorije) (npr. sredstva za dezinfekciju, zaštitne maske, jednokratne higijenske rukavice, te ostali higijenski proizvodi vezani uz borbu protiv </a:t>
            </a:r>
            <a:r>
              <a:rPr lang="hr-H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koronavirusa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(COVID-19).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20000"/>
              </a:lnSpc>
              <a:spcBef>
                <a:spcPts val="0"/>
              </a:spcBef>
            </a:pP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600" b="1" dirty="0"/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2093744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3332</TotalTime>
  <Words>8813</Words>
  <Application>Microsoft Office PowerPoint</Application>
  <PresentationFormat>Široki zaslon</PresentationFormat>
  <Paragraphs>674</Paragraphs>
  <Slides>66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66</vt:i4>
      </vt:variant>
    </vt:vector>
  </HeadingPairs>
  <TitlesOfParts>
    <vt:vector size="73" baseType="lpstr">
      <vt:lpstr>Arial</vt:lpstr>
      <vt:lpstr>Berlin Sans FB Demi</vt:lpstr>
      <vt:lpstr>Calibri</vt:lpstr>
      <vt:lpstr>Calibri Light</vt:lpstr>
      <vt:lpstr>Times New Roman</vt:lpstr>
      <vt:lpstr>Wingdings</vt:lpstr>
      <vt:lpstr>Tema sustava Office</vt:lpstr>
      <vt:lpstr>„UBLAŽAVANJE SIROMAŠTVA PRUŽANJEM POMOĆI NAJPOTREBITIJIM OSOBAMA  PODJELOM HRANE I/ILI OSNOVNE MATERIJALNE POMOĆI – faza IV“ </vt:lpstr>
      <vt:lpstr>OPĆE INFORMACIJE</vt:lpstr>
      <vt:lpstr>PowerPoint prezentacija</vt:lpstr>
      <vt:lpstr>PowerPoint prezentacija</vt:lpstr>
      <vt:lpstr>CILJ POZIVA I CILJNE SKUPINE  </vt:lpstr>
      <vt:lpstr>ZAJEDNIČKI POKAZATELJI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                 FINANCIRANJE </vt:lpstr>
      <vt:lpstr>PowerPoint prezentacija</vt:lpstr>
      <vt:lpstr>PowerPoint prezentacija</vt:lpstr>
      <vt:lpstr>PowerPoint prezentacija</vt:lpstr>
      <vt:lpstr>BROJ PROJEKTNIH PRIJEDLOGA </vt:lpstr>
      <vt:lpstr>KRITERIJI PRIHVATLJIVOSTI </vt:lpstr>
      <vt:lpstr>KRITERIJI PRIHVATLJIVOSTI </vt:lpstr>
      <vt:lpstr>KRITERIJI PRIHVATLJIVOSTI </vt:lpstr>
      <vt:lpstr> </vt:lpstr>
      <vt:lpstr>KRITERIJI ZA ISKLJUČENJE PRIJAVITELJA I PARTNERA </vt:lpstr>
      <vt:lpstr>PRIHVATLJIVOST PROJEKTNOG PRIJEDLOGA – lokacija, trajanje projekta, aktivnosti za koje se mogu dodijeliti bespovratna sredstva, promidžba i vidljivost                                                                         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  </vt:lpstr>
      <vt:lpstr>  </vt:lpstr>
      <vt:lpstr> </vt:lpstr>
      <vt:lpstr> </vt:lpstr>
      <vt:lpstr>PowerPoint prezentacija</vt:lpstr>
      <vt:lpstr>PowerPoint prezentacija</vt:lpstr>
      <vt:lpstr>PowerPoint prezentacija</vt:lpstr>
      <vt:lpstr> </vt:lpstr>
      <vt:lpstr> </vt:lpstr>
      <vt:lpstr>PowerPoint prezentacija</vt:lpstr>
      <vt:lpstr> </vt:lpstr>
      <vt:lpstr>POSTUPAK PRIJAVE</vt:lpstr>
      <vt:lpstr>PowerPoint prezentacija</vt:lpstr>
      <vt:lpstr>PowerPoint prezentacija</vt:lpstr>
      <vt:lpstr>INDIKATIVNI RASPORED PROCESA PRIJAVE I ODABIRA </vt:lpstr>
      <vt:lpstr>DODATNE INFORMACIJE</vt:lpstr>
      <vt:lpstr>DODATNE INFORMACIJE</vt:lpstr>
      <vt:lpstr>PowerPoint prezentacija</vt:lpstr>
      <vt:lpstr>POSTUPAK EVALUACIJE PROJEKTNIH PRIJEDLOGA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PRIGOVORI </vt:lpstr>
      <vt:lpstr>PowerPoint prezentacija</vt:lpstr>
      <vt:lpstr>OSIGURANJE DOSTUPNOSTI INFORMACIJA O POSTUPKU DODJELE </vt:lpstr>
      <vt:lpstr>PowerPoint prezentacija</vt:lpstr>
      <vt:lpstr>PowerPoint prezentacija</vt:lpstr>
      <vt:lpstr>Preporuke i savjeti prilikom prijave, pripreme i provedbe projektnog prijedloga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Dragana Gavranović</dc:creator>
  <cp:lastModifiedBy>Mila Balenović</cp:lastModifiedBy>
  <cp:revision>391</cp:revision>
  <dcterms:created xsi:type="dcterms:W3CDTF">2020-10-14T07:19:17Z</dcterms:created>
  <dcterms:modified xsi:type="dcterms:W3CDTF">2021-12-10T10:42:54Z</dcterms:modified>
</cp:coreProperties>
</file>