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2" r:id="rId8"/>
    <p:sldId id="261" r:id="rId9"/>
    <p:sldId id="263" r:id="rId10"/>
    <p:sldId id="264" r:id="rId11"/>
    <p:sldId id="265" r:id="rId12"/>
    <p:sldId id="266" r:id="rId13"/>
    <p:sldId id="267" r:id="rId14"/>
    <p:sldId id="270" r:id="rId15"/>
    <p:sldId id="269" r:id="rId16"/>
    <p:sldId id="272" r:id="rId17"/>
    <p:sldId id="273" r:id="rId18"/>
    <p:sldId id="268" r:id="rId19"/>
    <p:sldId id="276" r:id="rId20"/>
    <p:sldId id="275" r:id="rId21"/>
    <p:sldId id="274" r:id="rId22"/>
    <p:sldId id="279" r:id="rId23"/>
    <p:sldId id="280" r:id="rId24"/>
    <p:sldId id="281" r:id="rId25"/>
    <p:sldId id="282" r:id="rId26"/>
    <p:sldId id="283" r:id="rId27"/>
    <p:sldId id="284" r:id="rId28"/>
    <p:sldId id="286" r:id="rId29"/>
    <p:sldId id="287" r:id="rId30"/>
    <p:sldId id="290" r:id="rId31"/>
    <p:sldId id="291" r:id="rId32"/>
    <p:sldId id="295" r:id="rId33"/>
    <p:sldId id="285" r:id="rId34"/>
    <p:sldId id="297" r:id="rId35"/>
    <p:sldId id="298" r:id="rId36"/>
    <p:sldId id="288" r:id="rId37"/>
    <p:sldId id="299" r:id="rId38"/>
    <p:sldId id="301" r:id="rId39"/>
    <p:sldId id="300" r:id="rId40"/>
    <p:sldId id="303" r:id="rId41"/>
    <p:sldId id="302" r:id="rId42"/>
    <p:sldId id="304" r:id="rId4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2" d="100"/>
          <a:sy n="92" d="100"/>
        </p:scale>
        <p:origin x="6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2.gif"/><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http://www.flaggen-server.de/europa2/europak3.gif"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http://www.flaggen-server.de/europa2/europak3.gif" TargetMode="External"/><Relationship Id="rId7" Type="http://schemas.openxmlformats.org/officeDocument/2006/relationships/image" Target="../media/image6.emf"/><Relationship Id="rId2" Type="http://schemas.openxmlformats.org/officeDocument/2006/relationships/image" Target="../media/image2.gi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image" Target="../media/image4.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5E55B47-D3B5-44E1-B664-515D754E95B4}"/>
              </a:ext>
            </a:extLst>
          </p:cNvPr>
          <p:cNvSpPr>
            <a:spLocks noGrp="1"/>
          </p:cNvSpPr>
          <p:nvPr>
            <p:ph type="ctrTitle"/>
          </p:nvPr>
        </p:nvSpPr>
        <p:spPr>
          <a:xfrm>
            <a:off x="1524000" y="1122363"/>
            <a:ext cx="9144000" cy="2387600"/>
          </a:xfrm>
        </p:spPr>
        <p:txBody>
          <a:bodyPr anchor="b"/>
          <a:lstStyle>
            <a:lvl1pPr algn="ctr">
              <a:defRPr sz="6000"/>
            </a:lvl1pPr>
          </a:lstStyle>
          <a:p>
            <a:r>
              <a:rPr lang="hr-HR" dirty="0"/>
              <a:t>Kliknite da biste uredili stil naslova matrice</a:t>
            </a:r>
          </a:p>
        </p:txBody>
      </p:sp>
      <p:sp>
        <p:nvSpPr>
          <p:cNvPr id="3" name="Podnaslov 2">
            <a:extLst>
              <a:ext uri="{FF2B5EF4-FFF2-40B4-BE49-F238E27FC236}">
                <a16:creationId xmlns:a16="http://schemas.microsoft.com/office/drawing/2014/main" id="{CA1A3903-59FA-495E-A916-F447179C93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2D211E8B-90F2-4C7A-BD8A-A4C99C6CB6A8}"/>
              </a:ext>
            </a:extLst>
          </p:cNvPr>
          <p:cNvSpPr>
            <a:spLocks noGrp="1"/>
          </p:cNvSpPr>
          <p:nvPr>
            <p:ph type="dt" sz="half" idx="10"/>
          </p:nvPr>
        </p:nvSpPr>
        <p:spPr/>
        <p:txBody>
          <a:bodyPr/>
          <a:lstStyle/>
          <a:p>
            <a:fld id="{AAAAACE3-F336-4971-966C-3F7E9868D3CC}" type="datetimeFigureOut">
              <a:rPr lang="hr-HR" smtClean="0"/>
              <a:t>3.5.2022.</a:t>
            </a:fld>
            <a:endParaRPr lang="hr-HR" dirty="0"/>
          </a:p>
        </p:txBody>
      </p:sp>
      <p:sp>
        <p:nvSpPr>
          <p:cNvPr id="5" name="Rezervirano mjesto podnožja 4">
            <a:extLst>
              <a:ext uri="{FF2B5EF4-FFF2-40B4-BE49-F238E27FC236}">
                <a16:creationId xmlns:a16="http://schemas.microsoft.com/office/drawing/2014/main" id="{C511B4C9-0DB5-47E8-B96D-8BFACAF7CD7B}"/>
              </a:ext>
            </a:extLst>
          </p:cNvPr>
          <p:cNvSpPr>
            <a:spLocks noGrp="1"/>
          </p:cNvSpPr>
          <p:nvPr>
            <p:ph type="ftr" sz="quarter" idx="11"/>
          </p:nvPr>
        </p:nvSpPr>
        <p:spPr/>
        <p:txBody>
          <a:bodyPr/>
          <a:lstStyle/>
          <a:p>
            <a:endParaRPr lang="hr-HR" dirty="0"/>
          </a:p>
        </p:txBody>
      </p:sp>
      <p:sp>
        <p:nvSpPr>
          <p:cNvPr id="6" name="Rezervirano mjesto broja slajda 5">
            <a:extLst>
              <a:ext uri="{FF2B5EF4-FFF2-40B4-BE49-F238E27FC236}">
                <a16:creationId xmlns:a16="http://schemas.microsoft.com/office/drawing/2014/main" id="{7D4E9350-C4CB-466D-AA93-E713B1A087AA}"/>
              </a:ext>
            </a:extLst>
          </p:cNvPr>
          <p:cNvSpPr>
            <a:spLocks noGrp="1"/>
          </p:cNvSpPr>
          <p:nvPr>
            <p:ph type="sldNum" sz="quarter" idx="12"/>
          </p:nvPr>
        </p:nvSpPr>
        <p:spPr/>
        <p:txBody>
          <a:bodyPr/>
          <a:lstStyle/>
          <a:p>
            <a:fld id="{6F658E8D-CCD5-40F3-9A08-82D615122AEE}" type="slidenum">
              <a:rPr lang="hr-HR" smtClean="0"/>
              <a:t>‹#›</a:t>
            </a:fld>
            <a:endParaRPr lang="hr-HR"/>
          </a:p>
        </p:txBody>
      </p:sp>
      <p:pic>
        <p:nvPicPr>
          <p:cNvPr id="7" name="Slika 6">
            <a:extLst>
              <a:ext uri="{FF2B5EF4-FFF2-40B4-BE49-F238E27FC236}">
                <a16:creationId xmlns:a16="http://schemas.microsoft.com/office/drawing/2014/main" id="{0BF82EBE-3FF4-42CC-ABF2-A6AD426346F0}"/>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82593" y="5703739"/>
            <a:ext cx="1676400" cy="798830"/>
          </a:xfrm>
          <a:prstGeom prst="rect">
            <a:avLst/>
          </a:prstGeom>
          <a:noFill/>
        </p:spPr>
      </p:pic>
      <p:pic>
        <p:nvPicPr>
          <p:cNvPr id="8" name="Picture 27" descr="Europa Flagge">
            <a:extLst>
              <a:ext uri="{FF2B5EF4-FFF2-40B4-BE49-F238E27FC236}">
                <a16:creationId xmlns:a16="http://schemas.microsoft.com/office/drawing/2014/main" id="{1FF2222F-D8BA-4113-8EDE-5A635AB18411}"/>
              </a:ext>
            </a:extLst>
          </p:cNvPr>
          <p:cNvPicPr/>
          <p:nvPr userDrawn="1"/>
        </p:nvPicPr>
        <p:blipFill>
          <a:blip r:embed="rId3" r:link="rId4">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9" name="Slika 8">
            <a:extLst>
              <a:ext uri="{FF2B5EF4-FFF2-40B4-BE49-F238E27FC236}">
                <a16:creationId xmlns:a16="http://schemas.microsoft.com/office/drawing/2014/main" id="{63DA3156-01A1-4B63-B247-E1E4D77C6D2C}"/>
              </a:ext>
            </a:extLst>
          </p:cNvPr>
          <p:cNvPicPr>
            <a:picLocks noChangeAspect="1"/>
          </p:cNvPicPr>
          <p:nvPr userDrawn="1"/>
        </p:nvPicPr>
        <p:blipFill>
          <a:blip r:embed="rId5"/>
          <a:stretch>
            <a:fillRect/>
          </a:stretch>
        </p:blipFill>
        <p:spPr>
          <a:xfrm>
            <a:off x="1727174" y="659225"/>
            <a:ext cx="5733193" cy="288408"/>
          </a:xfrm>
          <a:prstGeom prst="rect">
            <a:avLst/>
          </a:prstGeom>
        </p:spPr>
      </p:pic>
      <p:pic>
        <p:nvPicPr>
          <p:cNvPr id="10" name="Slika 9">
            <a:extLst>
              <a:ext uri="{FF2B5EF4-FFF2-40B4-BE49-F238E27FC236}">
                <a16:creationId xmlns:a16="http://schemas.microsoft.com/office/drawing/2014/main" id="{756EF411-5E57-4DD3-8DDF-A1BED1D58871}"/>
              </a:ext>
            </a:extLst>
          </p:cNvPr>
          <p:cNvPicPr>
            <a:picLocks noChangeAspect="1"/>
          </p:cNvPicPr>
          <p:nvPr userDrawn="1"/>
        </p:nvPicPr>
        <p:blipFill>
          <a:blip r:embed="rId6"/>
          <a:stretch>
            <a:fillRect/>
          </a:stretch>
        </p:blipFill>
        <p:spPr>
          <a:xfrm>
            <a:off x="1727175" y="514532"/>
            <a:ext cx="5733193" cy="288408"/>
          </a:xfrm>
          <a:prstGeom prst="rect">
            <a:avLst/>
          </a:prstGeom>
        </p:spPr>
      </p:pic>
      <p:pic>
        <p:nvPicPr>
          <p:cNvPr id="11" name="Slika 10">
            <a:extLst>
              <a:ext uri="{FF2B5EF4-FFF2-40B4-BE49-F238E27FC236}">
                <a16:creationId xmlns:a16="http://schemas.microsoft.com/office/drawing/2014/main" id="{9EB08290-4084-4D45-8CFF-9C163572D28F}"/>
              </a:ext>
            </a:extLst>
          </p:cNvPr>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577773" y="387273"/>
            <a:ext cx="829310" cy="542925"/>
          </a:xfrm>
          <a:prstGeom prst="rect">
            <a:avLst/>
          </a:prstGeom>
          <a:noFill/>
        </p:spPr>
      </p:pic>
      <p:pic>
        <p:nvPicPr>
          <p:cNvPr id="12" name="Slika 11">
            <a:extLst>
              <a:ext uri="{FF2B5EF4-FFF2-40B4-BE49-F238E27FC236}">
                <a16:creationId xmlns:a16="http://schemas.microsoft.com/office/drawing/2014/main" id="{E2FFE311-EF07-4A9F-9EA4-C15AEB733A36}"/>
              </a:ext>
            </a:extLst>
          </p:cNvPr>
          <p:cNvPicPr>
            <a:picLocks noChangeAspect="1"/>
          </p:cNvPicPr>
          <p:nvPr userDrawn="1"/>
        </p:nvPicPr>
        <p:blipFill>
          <a:blip r:embed="rId8"/>
          <a:stretch>
            <a:fillRect/>
          </a:stretch>
        </p:blipFill>
        <p:spPr>
          <a:xfrm>
            <a:off x="9483051" y="483899"/>
            <a:ext cx="5252124" cy="384545"/>
          </a:xfrm>
          <a:prstGeom prst="rect">
            <a:avLst/>
          </a:prstGeom>
        </p:spPr>
      </p:pic>
    </p:spTree>
    <p:extLst>
      <p:ext uri="{BB962C8B-B14F-4D97-AF65-F5344CB8AC3E}">
        <p14:creationId xmlns:p14="http://schemas.microsoft.com/office/powerpoint/2010/main" val="148715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8891A2-8191-45EC-A9D0-760C3DFBDE5E}"/>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FBCE4E83-941A-4B45-9F81-BE290BAEF16F}"/>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3A2360C0-5AE9-4A59-826A-A0A736CE6E79}"/>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5" name="Rezervirano mjesto podnožja 4">
            <a:extLst>
              <a:ext uri="{FF2B5EF4-FFF2-40B4-BE49-F238E27FC236}">
                <a16:creationId xmlns:a16="http://schemas.microsoft.com/office/drawing/2014/main" id="{4084B5AF-2B37-4280-A51D-EC4717A1775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80A37531-6A8C-468E-9DB4-8305F7231CB6}"/>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99273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A9B032A0-A98F-430A-8A1F-9D7386982312}"/>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DAA8EB6F-B569-4299-811C-973EF86434DB}"/>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DE59525C-FD3A-4DE8-8432-567710730E4E}"/>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5" name="Rezervirano mjesto podnožja 4">
            <a:extLst>
              <a:ext uri="{FF2B5EF4-FFF2-40B4-BE49-F238E27FC236}">
                <a16:creationId xmlns:a16="http://schemas.microsoft.com/office/drawing/2014/main" id="{DB6087AC-76ED-4DAA-AF8D-9D1D82CE9EB1}"/>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5D4228C3-B106-4C34-84EB-5D2FF96EA3CA}"/>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310077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780DE8-E428-4401-B5E9-AE572ECA9236}"/>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F9C6BFF1-E6AF-4828-81B5-1834BAD200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7407EB8D-B3FA-4423-9453-E3A293168D1A}"/>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2B735D0B-8E6C-476C-89CA-BD220857E1F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1E5FFD02-E3F8-4AF6-8A0F-37CF38B6B234}"/>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10488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3AC1BC-E45D-4991-80B8-7BDC828C9DFF}"/>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8015F4BE-919C-458B-990E-1DE048D0B187}"/>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BA1317ED-1A93-4B84-928E-099218BA21E8}"/>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8EE8E5CA-8A33-4764-B212-7930ED93D06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8DDED628-B2F4-46EA-BFCB-5ADD786ADE4D}"/>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4739268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547F324-DC2C-425D-87BD-7FB98F29A7CA}"/>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FD8CBDC0-3851-4289-B60D-2CC849CF64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BEC79DA6-F946-4FF6-999B-0FE1FAE071FA}"/>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AE79A3A4-A3C1-490E-8EB5-BF1587698FA5}"/>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C9BBC6ED-B327-4EAF-8DD4-07D3B9FCE3C4}"/>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252128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03C7C07-3C74-466B-BDFA-2ADD2BD144E0}"/>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EA0494CC-AD6D-45E1-A601-F3A41F05BCB2}"/>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D2D01854-C9C9-45D3-ABB2-4B9625E80130}"/>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9FA4FD90-D39C-4A19-92F4-346F486D0B30}"/>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6" name="Rezervirano mjesto podnožja 5">
            <a:extLst>
              <a:ext uri="{FF2B5EF4-FFF2-40B4-BE49-F238E27FC236}">
                <a16:creationId xmlns:a16="http://schemas.microsoft.com/office/drawing/2014/main" id="{FFC14882-DD64-42A5-8141-59B41F93B5BF}"/>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345D54C6-F3FA-41D5-A0ED-C8C5C9BD445C}"/>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041336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DC7594D-F78B-4524-B122-A2E145907969}"/>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65C52DF9-1711-41D8-B4C6-0D37F49408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F8D031A3-207A-454C-8CEC-4996A3B4F2E8}"/>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D7B0639D-A2FD-49BB-B0DF-4310931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F1D98923-23FE-4751-8BD3-790014193645}"/>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23F68FD2-DBD1-4153-BACE-48EFA969C7CE}"/>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8" name="Rezervirano mjesto podnožja 7">
            <a:extLst>
              <a:ext uri="{FF2B5EF4-FFF2-40B4-BE49-F238E27FC236}">
                <a16:creationId xmlns:a16="http://schemas.microsoft.com/office/drawing/2014/main" id="{07E5A67D-921E-4A0F-812F-907FB2B756AB}"/>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C1745619-B960-4481-953C-73595CCE9B64}"/>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927443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B7D93BC-8A47-45C4-87C9-2A8688E06D16}"/>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0E8221EF-15E8-4E5F-9D15-F17085E2B4A9}"/>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4" name="Rezervirano mjesto podnožja 3">
            <a:extLst>
              <a:ext uri="{FF2B5EF4-FFF2-40B4-BE49-F238E27FC236}">
                <a16:creationId xmlns:a16="http://schemas.microsoft.com/office/drawing/2014/main" id="{541AEE2F-A58C-4B46-98F1-C3E237669AB5}"/>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72AC1A5F-41D8-4E94-A2AF-7309C19FB4C8}"/>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16890462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67ADAE46-0125-4A4A-8968-2D619A9ADB47}"/>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3" name="Rezervirano mjesto podnožja 2">
            <a:extLst>
              <a:ext uri="{FF2B5EF4-FFF2-40B4-BE49-F238E27FC236}">
                <a16:creationId xmlns:a16="http://schemas.microsoft.com/office/drawing/2014/main" id="{3A2E13F3-8364-4998-9BB7-9AB4C166765E}"/>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38C428F1-C66B-46FB-A01D-3D51E0C6DC69}"/>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1564498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6F3F8FB-A892-4D2E-827F-5DD89E7DA12C}"/>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F3328D65-8838-4B0D-BDF1-D6B26BE5FC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F158C69E-FAFD-4675-9890-CDA2B9B9FA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BEC17D42-02BE-444C-AD49-F644C075518D}"/>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6" name="Rezervirano mjesto podnožja 5">
            <a:extLst>
              <a:ext uri="{FF2B5EF4-FFF2-40B4-BE49-F238E27FC236}">
                <a16:creationId xmlns:a16="http://schemas.microsoft.com/office/drawing/2014/main" id="{05C248D7-499E-4C38-94AA-C4768C4024DE}"/>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04347533-6DBE-468B-87AC-148BD056681C}"/>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339997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E612DD-7C05-47DB-BA49-324025A25D93}"/>
              </a:ext>
            </a:extLst>
          </p:cNvPr>
          <p:cNvSpPr>
            <a:spLocks noGrp="1"/>
          </p:cNvSpPr>
          <p:nvPr>
            <p:ph type="title"/>
          </p:nvPr>
        </p:nvSpPr>
        <p:spPr/>
        <p:txBody>
          <a:bodyPr/>
          <a:lstStyle/>
          <a:p>
            <a:r>
              <a:rPr lang="hr-HR" dirty="0"/>
              <a:t>Kliknite da biste uredili stil naslova matrice</a:t>
            </a:r>
          </a:p>
        </p:txBody>
      </p:sp>
      <p:sp>
        <p:nvSpPr>
          <p:cNvPr id="3" name="Rezervirano mjesto sadržaja 2">
            <a:extLst>
              <a:ext uri="{FF2B5EF4-FFF2-40B4-BE49-F238E27FC236}">
                <a16:creationId xmlns:a16="http://schemas.microsoft.com/office/drawing/2014/main" id="{64E29D3B-BD55-4C8F-BF6A-9F3DDB8D8A82}"/>
              </a:ext>
            </a:extLst>
          </p:cNvPr>
          <p:cNvSpPr>
            <a:spLocks noGrp="1"/>
          </p:cNvSpPr>
          <p:nvPr>
            <p:ph idx="1"/>
          </p:nvPr>
        </p:nvSpPr>
        <p:spPr/>
        <p:txBody>
          <a:bodyPr/>
          <a:lstStyle/>
          <a:p>
            <a:pPr lvl="0"/>
            <a:r>
              <a:rPr lang="hr-HR" dirty="0"/>
              <a:t>Kliknite da biste uredili matrice</a:t>
            </a:r>
          </a:p>
          <a:p>
            <a:pPr lvl="1"/>
            <a:r>
              <a:rPr lang="hr-HR" dirty="0"/>
              <a:t>Druga razina</a:t>
            </a:r>
          </a:p>
          <a:p>
            <a:pPr lvl="2"/>
            <a:r>
              <a:rPr lang="hr-HR" dirty="0"/>
              <a:t>Treća razina</a:t>
            </a:r>
          </a:p>
          <a:p>
            <a:pPr lvl="3"/>
            <a:r>
              <a:rPr lang="hr-HR" dirty="0"/>
              <a:t>Četvrta razina</a:t>
            </a:r>
          </a:p>
          <a:p>
            <a:pPr lvl="4"/>
            <a:r>
              <a:rPr lang="hr-HR" dirty="0"/>
              <a:t>Peta razina stilove teksta</a:t>
            </a:r>
          </a:p>
        </p:txBody>
      </p:sp>
      <p:sp>
        <p:nvSpPr>
          <p:cNvPr id="4" name="Rezervirano mjesto datuma 3">
            <a:extLst>
              <a:ext uri="{FF2B5EF4-FFF2-40B4-BE49-F238E27FC236}">
                <a16:creationId xmlns:a16="http://schemas.microsoft.com/office/drawing/2014/main" id="{B5F83278-22E9-44C4-A63C-F4DC82183242}"/>
              </a:ext>
            </a:extLst>
          </p:cNvPr>
          <p:cNvSpPr>
            <a:spLocks noGrp="1"/>
          </p:cNvSpPr>
          <p:nvPr>
            <p:ph type="dt" sz="half" idx="10"/>
          </p:nvPr>
        </p:nvSpPr>
        <p:spPr/>
        <p:txBody>
          <a:bodyPr/>
          <a:lstStyle>
            <a:lvl1pPr>
              <a:defRPr/>
            </a:lvl1pPr>
          </a:lstStyle>
          <a:p>
            <a:endParaRPr lang="hr-HR" dirty="0"/>
          </a:p>
        </p:txBody>
      </p:sp>
      <p:sp>
        <p:nvSpPr>
          <p:cNvPr id="5" name="Rezervirano mjesto podnožja 4">
            <a:extLst>
              <a:ext uri="{FF2B5EF4-FFF2-40B4-BE49-F238E27FC236}">
                <a16:creationId xmlns:a16="http://schemas.microsoft.com/office/drawing/2014/main" id="{C015983F-4555-418C-8960-A12036E7C4CB}"/>
              </a:ext>
            </a:extLst>
          </p:cNvPr>
          <p:cNvSpPr>
            <a:spLocks noGrp="1"/>
          </p:cNvSpPr>
          <p:nvPr>
            <p:ph type="ftr" sz="quarter" idx="11"/>
          </p:nvPr>
        </p:nvSpPr>
        <p:spPr/>
        <p:txBody>
          <a:bodyPr/>
          <a:lstStyle/>
          <a:p>
            <a:endParaRPr lang="hr-HR" dirty="0"/>
          </a:p>
        </p:txBody>
      </p:sp>
      <p:sp>
        <p:nvSpPr>
          <p:cNvPr id="6" name="Rezervirano mjesto broja slajda 5">
            <a:extLst>
              <a:ext uri="{FF2B5EF4-FFF2-40B4-BE49-F238E27FC236}">
                <a16:creationId xmlns:a16="http://schemas.microsoft.com/office/drawing/2014/main" id="{EA748BAE-AE5E-4374-AB35-26BECD573DAA}"/>
              </a:ext>
            </a:extLst>
          </p:cNvPr>
          <p:cNvSpPr>
            <a:spLocks noGrp="1"/>
          </p:cNvSpPr>
          <p:nvPr>
            <p:ph type="sldNum" sz="quarter" idx="12"/>
          </p:nvPr>
        </p:nvSpPr>
        <p:spPr/>
        <p:txBody>
          <a:bodyPr/>
          <a:lstStyle/>
          <a:p>
            <a:fld id="{6F658E8D-CCD5-40F3-9A08-82D615122AEE}" type="slidenum">
              <a:rPr lang="hr-HR" smtClean="0"/>
              <a:t>‹#›</a:t>
            </a:fld>
            <a:endParaRPr lang="hr-HR"/>
          </a:p>
        </p:txBody>
      </p:sp>
      <p:pic>
        <p:nvPicPr>
          <p:cNvPr id="7" name="Picture 27" descr="Europa Flagge">
            <a:extLst>
              <a:ext uri="{FF2B5EF4-FFF2-40B4-BE49-F238E27FC236}">
                <a16:creationId xmlns:a16="http://schemas.microsoft.com/office/drawing/2014/main" id="{703DC5AF-BED9-4B54-9DE2-A202D7B6AC3F}"/>
              </a:ext>
            </a:extLst>
          </p:cNvPr>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8" name="Slika 7">
            <a:extLst>
              <a:ext uri="{FF2B5EF4-FFF2-40B4-BE49-F238E27FC236}">
                <a16:creationId xmlns:a16="http://schemas.microsoft.com/office/drawing/2014/main" id="{08B4A104-12FF-4EC6-B7F9-E405F9769D74}"/>
              </a:ext>
            </a:extLst>
          </p:cNvPr>
          <p:cNvPicPr>
            <a:picLocks noChangeAspect="1"/>
          </p:cNvPicPr>
          <p:nvPr userDrawn="1"/>
        </p:nvPicPr>
        <p:blipFill>
          <a:blip r:embed="rId4"/>
          <a:stretch>
            <a:fillRect/>
          </a:stretch>
        </p:blipFill>
        <p:spPr>
          <a:xfrm>
            <a:off x="1727175" y="514532"/>
            <a:ext cx="5733193" cy="288408"/>
          </a:xfrm>
          <a:prstGeom prst="rect">
            <a:avLst/>
          </a:prstGeom>
        </p:spPr>
      </p:pic>
      <p:pic>
        <p:nvPicPr>
          <p:cNvPr id="9" name="Slika 8">
            <a:extLst>
              <a:ext uri="{FF2B5EF4-FFF2-40B4-BE49-F238E27FC236}">
                <a16:creationId xmlns:a16="http://schemas.microsoft.com/office/drawing/2014/main" id="{44523F5F-364D-46E1-872B-037F9BDA0447}"/>
              </a:ext>
            </a:extLst>
          </p:cNvPr>
          <p:cNvPicPr>
            <a:picLocks noChangeAspect="1"/>
          </p:cNvPicPr>
          <p:nvPr userDrawn="1"/>
        </p:nvPicPr>
        <p:blipFill>
          <a:blip r:embed="rId5"/>
          <a:stretch>
            <a:fillRect/>
          </a:stretch>
        </p:blipFill>
        <p:spPr>
          <a:xfrm>
            <a:off x="1727174" y="659225"/>
            <a:ext cx="5733193" cy="288408"/>
          </a:xfrm>
          <a:prstGeom prst="rect">
            <a:avLst/>
          </a:prstGeom>
        </p:spPr>
      </p:pic>
      <p:pic>
        <p:nvPicPr>
          <p:cNvPr id="10" name="Slika 9">
            <a:extLst>
              <a:ext uri="{FF2B5EF4-FFF2-40B4-BE49-F238E27FC236}">
                <a16:creationId xmlns:a16="http://schemas.microsoft.com/office/drawing/2014/main" id="{68346BD4-38A2-4AA9-962E-49F62FA47823}"/>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577773" y="387273"/>
            <a:ext cx="829310" cy="542925"/>
          </a:xfrm>
          <a:prstGeom prst="rect">
            <a:avLst/>
          </a:prstGeom>
          <a:noFill/>
        </p:spPr>
      </p:pic>
      <p:pic>
        <p:nvPicPr>
          <p:cNvPr id="11" name="Slika 10">
            <a:extLst>
              <a:ext uri="{FF2B5EF4-FFF2-40B4-BE49-F238E27FC236}">
                <a16:creationId xmlns:a16="http://schemas.microsoft.com/office/drawing/2014/main" id="{E9613A2E-5145-4FBE-ABB4-1D3E34579031}"/>
              </a:ext>
            </a:extLst>
          </p:cNvPr>
          <p:cNvPicPr>
            <a:picLocks noChangeAspect="1"/>
          </p:cNvPicPr>
          <p:nvPr userDrawn="1"/>
        </p:nvPicPr>
        <p:blipFill>
          <a:blip r:embed="rId7"/>
          <a:stretch>
            <a:fillRect/>
          </a:stretch>
        </p:blipFill>
        <p:spPr>
          <a:xfrm>
            <a:off x="9483051" y="483899"/>
            <a:ext cx="5252124" cy="384545"/>
          </a:xfrm>
          <a:prstGeom prst="rect">
            <a:avLst/>
          </a:prstGeom>
        </p:spPr>
      </p:pic>
      <p:pic>
        <p:nvPicPr>
          <p:cNvPr id="12" name="Slika 11">
            <a:extLst>
              <a:ext uri="{FF2B5EF4-FFF2-40B4-BE49-F238E27FC236}">
                <a16:creationId xmlns:a16="http://schemas.microsoft.com/office/drawing/2014/main" id="{EAF55B1C-5229-4CF4-8C60-AF219DE9256F}"/>
              </a:ext>
            </a:extLst>
          </p:cNvPr>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5257800" y="5956935"/>
            <a:ext cx="1676400" cy="798830"/>
          </a:xfrm>
          <a:prstGeom prst="rect">
            <a:avLst/>
          </a:prstGeom>
          <a:noFill/>
        </p:spPr>
      </p:pic>
    </p:spTree>
    <p:extLst>
      <p:ext uri="{BB962C8B-B14F-4D97-AF65-F5344CB8AC3E}">
        <p14:creationId xmlns:p14="http://schemas.microsoft.com/office/powerpoint/2010/main" val="18955632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44B4A3-9DEB-455A-80A3-6DB98579B8D7}"/>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3B406942-E6C4-4EB9-A88D-93C92A78EF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E7A395F5-941A-4DC1-BF56-F9FDA9B530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BD7DCE52-D9BE-4D9F-A48E-DBB94AECCA92}"/>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6" name="Rezervirano mjesto podnožja 5">
            <a:extLst>
              <a:ext uri="{FF2B5EF4-FFF2-40B4-BE49-F238E27FC236}">
                <a16:creationId xmlns:a16="http://schemas.microsoft.com/office/drawing/2014/main" id="{5B28ABE3-03FC-4CCB-AA59-FF03D6AE4EA6}"/>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30FE0EE6-CC7B-4B53-9F52-7D296025E13B}"/>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144894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E7A97A-62FF-43AD-9095-645C5FA45C37}"/>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6CBF24D6-D023-44D9-A8DF-4EB2A087CFDB}"/>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039774C3-2E8C-4BBD-9D4E-598DB74C8906}"/>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CF6AE9BF-0B5B-43A1-ADF0-9A3546AC98B0}"/>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8D3946FF-9ACC-4440-8471-675B3B63727F}"/>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8891598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FA0C415C-7792-4E77-BDE7-0F7B24B85BC5}"/>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5F42668E-0B61-4935-AC2E-8F77D15A4157}"/>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7C93F213-5163-46B0-8CC6-C5EA8B46351C}"/>
              </a:ext>
            </a:extLst>
          </p:cNvPr>
          <p:cNvSpPr>
            <a:spLocks noGrp="1"/>
          </p:cNvSpPr>
          <p:nvPr>
            <p:ph type="dt" sz="half" idx="10"/>
          </p:nvPr>
        </p:nvSpPr>
        <p:spPr/>
        <p:txBody>
          <a:body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E65F5301-29BE-4367-8F7F-DCCB947C9EB7}"/>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501CE22-7980-45B9-8DEF-F990B4648157}"/>
              </a:ext>
            </a:extLst>
          </p:cNvPr>
          <p:cNvSpPr>
            <a:spLocks noGrp="1"/>
          </p:cNvSpPr>
          <p:nvPr>
            <p:ph type="sldNum" sz="quarter" idx="12"/>
          </p:nvPr>
        </p:nvSpPr>
        <p:spPr/>
        <p:txBody>
          <a:bodyPr/>
          <a:lstStyle/>
          <a:p>
            <a:fld id="{F38A8267-B320-444A-8DAC-618C10D95BE5}" type="slidenum">
              <a:rPr lang="hr-HR" smtClean="0"/>
              <a:t>‹#›</a:t>
            </a:fld>
            <a:endParaRPr lang="hr-HR"/>
          </a:p>
        </p:txBody>
      </p:sp>
    </p:spTree>
    <p:extLst>
      <p:ext uri="{BB962C8B-B14F-4D97-AF65-F5344CB8AC3E}">
        <p14:creationId xmlns:p14="http://schemas.microsoft.com/office/powerpoint/2010/main" val="2759750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9BFB234-A959-48D5-AC2A-B7E6A9B128CE}"/>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7520454F-4A79-4E69-A0A2-5D495536D7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BE3853F8-D0C4-47AE-A1B0-3AAD14F03DF8}"/>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5" name="Rezervirano mjesto podnožja 4">
            <a:extLst>
              <a:ext uri="{FF2B5EF4-FFF2-40B4-BE49-F238E27FC236}">
                <a16:creationId xmlns:a16="http://schemas.microsoft.com/office/drawing/2014/main" id="{F2D05483-FE55-4F59-944B-3B63472629D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4798AE4-670F-4D4B-A8E1-D5D90EC2EBD5}"/>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85301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8F9B57-189E-458F-8F2D-2BE2B57E499B}"/>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58251724-0F82-4840-B9B2-350961A72961}"/>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16C61329-C494-4E75-93DF-D4DC26F5362B}"/>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F6FBF81A-91AB-446F-BC71-1F8F8BEC0620}"/>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6" name="Rezervirano mjesto podnožja 5">
            <a:extLst>
              <a:ext uri="{FF2B5EF4-FFF2-40B4-BE49-F238E27FC236}">
                <a16:creationId xmlns:a16="http://schemas.microsoft.com/office/drawing/2014/main" id="{074E186B-5DB4-4BF6-A347-34C9FB769849}"/>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0C8C3D3A-0417-4AAD-B30F-C507FE0D8A59}"/>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300001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CB0E99-210E-4C5C-9499-8F05D081526A}"/>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A8518F05-10CB-4796-9A54-F3C54AA10E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F7088B90-CD5A-4DC9-B33B-F30850552CC7}"/>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2E8F8167-54A8-49AC-B00F-B64DC23B69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734B2708-9E69-4907-9328-23F89E956C33}"/>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6973547A-77B5-4B87-B43D-1C778D3D46D7}"/>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8" name="Rezervirano mjesto podnožja 7">
            <a:extLst>
              <a:ext uri="{FF2B5EF4-FFF2-40B4-BE49-F238E27FC236}">
                <a16:creationId xmlns:a16="http://schemas.microsoft.com/office/drawing/2014/main" id="{2C41F2C1-E1C4-442A-8001-3D961F2086C4}"/>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CF2EBA70-02B4-48CE-B1DC-89415387BF1E}"/>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188301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CFE0A2-783D-4CD1-8B1A-36871A6A7F82}"/>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41571D4E-6CD1-4E68-AB37-163AA0040011}"/>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4" name="Rezervirano mjesto podnožja 3">
            <a:extLst>
              <a:ext uri="{FF2B5EF4-FFF2-40B4-BE49-F238E27FC236}">
                <a16:creationId xmlns:a16="http://schemas.microsoft.com/office/drawing/2014/main" id="{AE8C7078-9DDD-42D2-BC3E-5D318DC05EC1}"/>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E44026FF-7D91-41E3-B37D-259233B14EF8}"/>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1742242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693A5B91-208F-49C2-80FC-1F5C1CFE3FC1}"/>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3" name="Rezervirano mjesto podnožja 2">
            <a:extLst>
              <a:ext uri="{FF2B5EF4-FFF2-40B4-BE49-F238E27FC236}">
                <a16:creationId xmlns:a16="http://schemas.microsoft.com/office/drawing/2014/main" id="{6E284F29-ACD5-4130-80A6-37BCE9382E8A}"/>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BA1D371F-BD31-4FA2-BEA0-195BFAB47FB0}"/>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2490226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CA3CCF-5DE7-48FC-B348-8F2B04CFE75C}"/>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49D58E75-2A3F-45FD-89B4-A28AF46594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72F74154-54AC-410A-966D-CDB1BA690F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2FE0D35D-47AC-40E4-82DE-2EFD509E3986}"/>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6" name="Rezervirano mjesto podnožja 5">
            <a:extLst>
              <a:ext uri="{FF2B5EF4-FFF2-40B4-BE49-F238E27FC236}">
                <a16:creationId xmlns:a16="http://schemas.microsoft.com/office/drawing/2014/main" id="{7A93449C-C394-4885-87CC-8000BF95CD62}"/>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9839DF3A-5060-4F2E-BED3-B9F58062B7D8}"/>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303070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7206A3-EC14-4260-94BB-18E338247B6C}"/>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5AB0174B-9772-4F3A-80C6-D3C9ECCB75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E8C495A1-4B69-4D17-A735-0D06080C07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6FF2A5F9-DD9A-4096-87E7-630C88D8D79D}"/>
              </a:ext>
            </a:extLst>
          </p:cNvPr>
          <p:cNvSpPr>
            <a:spLocks noGrp="1"/>
          </p:cNvSpPr>
          <p:nvPr>
            <p:ph type="dt" sz="half" idx="10"/>
          </p:nvPr>
        </p:nvSpPr>
        <p:spPr/>
        <p:txBody>
          <a:bodyPr/>
          <a:lstStyle/>
          <a:p>
            <a:fld id="{AAAAACE3-F336-4971-966C-3F7E9868D3CC}" type="datetimeFigureOut">
              <a:rPr lang="hr-HR" smtClean="0"/>
              <a:t>3.5.2022.</a:t>
            </a:fld>
            <a:endParaRPr lang="hr-HR"/>
          </a:p>
        </p:txBody>
      </p:sp>
      <p:sp>
        <p:nvSpPr>
          <p:cNvPr id="6" name="Rezervirano mjesto podnožja 5">
            <a:extLst>
              <a:ext uri="{FF2B5EF4-FFF2-40B4-BE49-F238E27FC236}">
                <a16:creationId xmlns:a16="http://schemas.microsoft.com/office/drawing/2014/main" id="{C76C1050-BE16-44D7-8095-0B10071A1D8D}"/>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75ACB48A-FBEB-4B9A-A0F8-710909969788}"/>
              </a:ext>
            </a:extLst>
          </p:cNvPr>
          <p:cNvSpPr>
            <a:spLocks noGrp="1"/>
          </p:cNvSpPr>
          <p:nvPr>
            <p:ph type="sldNum" sz="quarter" idx="12"/>
          </p:nvPr>
        </p:nvSpPr>
        <p:spPr/>
        <p:txBody>
          <a:bodyPr/>
          <a:lstStyle/>
          <a:p>
            <a:fld id="{6F658E8D-CCD5-40F3-9A08-82D615122AEE}" type="slidenum">
              <a:rPr lang="hr-HR" smtClean="0"/>
              <a:t>‹#›</a:t>
            </a:fld>
            <a:endParaRPr lang="hr-HR"/>
          </a:p>
        </p:txBody>
      </p:sp>
    </p:spTree>
    <p:extLst>
      <p:ext uri="{BB962C8B-B14F-4D97-AF65-F5344CB8AC3E}">
        <p14:creationId xmlns:p14="http://schemas.microsoft.com/office/powerpoint/2010/main" val="163549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97EDBE49-791D-4A0B-B594-280E245C02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387D43C0-463E-4866-8828-81C80E2B09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6A42320A-59A7-48C2-BFFC-B684365DB5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AAACE3-F336-4971-966C-3F7E9868D3CC}" type="datetimeFigureOut">
              <a:rPr lang="hr-HR" smtClean="0"/>
              <a:t>3.5.2022.</a:t>
            </a:fld>
            <a:endParaRPr lang="hr-HR"/>
          </a:p>
        </p:txBody>
      </p:sp>
      <p:sp>
        <p:nvSpPr>
          <p:cNvPr id="5" name="Rezervirano mjesto podnožja 4">
            <a:extLst>
              <a:ext uri="{FF2B5EF4-FFF2-40B4-BE49-F238E27FC236}">
                <a16:creationId xmlns:a16="http://schemas.microsoft.com/office/drawing/2014/main" id="{427CD496-6436-4FFC-BF8C-AB80A17311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4D3D9882-34DB-4E89-AC41-B781E4067C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58E8D-CCD5-40F3-9A08-82D615122AEE}" type="slidenum">
              <a:rPr lang="hr-HR" smtClean="0"/>
              <a:t>‹#›</a:t>
            </a:fld>
            <a:endParaRPr lang="hr-HR"/>
          </a:p>
        </p:txBody>
      </p:sp>
    </p:spTree>
    <p:extLst>
      <p:ext uri="{BB962C8B-B14F-4D97-AF65-F5344CB8AC3E}">
        <p14:creationId xmlns:p14="http://schemas.microsoft.com/office/powerpoint/2010/main" val="459794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C9509A19-9086-45C6-BEA4-412E3FDF62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DC992243-C9B0-4061-A88C-DB8CDE633B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67ECCF44-5E2D-4DB6-BA93-A6EB14E246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B9575C-FD35-4D3D-B716-F5F4E54AF35B}" type="datetimeFigureOut">
              <a:rPr lang="hr-HR" smtClean="0"/>
              <a:t>3.5.2022.</a:t>
            </a:fld>
            <a:endParaRPr lang="hr-HR"/>
          </a:p>
        </p:txBody>
      </p:sp>
      <p:sp>
        <p:nvSpPr>
          <p:cNvPr id="5" name="Rezervirano mjesto podnožja 4">
            <a:extLst>
              <a:ext uri="{FF2B5EF4-FFF2-40B4-BE49-F238E27FC236}">
                <a16:creationId xmlns:a16="http://schemas.microsoft.com/office/drawing/2014/main" id="{0644348F-C735-4D79-8BC6-F8D3AFC80F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61286D2C-E06F-4DA5-A896-0ED284D68C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A8267-B320-444A-8DAC-618C10D95BE5}" type="slidenum">
              <a:rPr lang="hr-HR" smtClean="0"/>
              <a:t>‹#›</a:t>
            </a:fld>
            <a:endParaRPr lang="hr-HR"/>
          </a:p>
        </p:txBody>
      </p:sp>
    </p:spTree>
    <p:extLst>
      <p:ext uri="{BB962C8B-B14F-4D97-AF65-F5344CB8AC3E}">
        <p14:creationId xmlns:p14="http://schemas.microsoft.com/office/powerpoint/2010/main" val="10109713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fead.hr/wp-content/uploads/2021/10/Programme_2014HR05FMOP001_5_0_en.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trukturnifondovi.hr/" TargetMode="External"/><Relationship Id="rId2" Type="http://schemas.openxmlformats.org/officeDocument/2006/relationships/hyperlink" Target="http://www.fead.h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fead.hr/" TargetMode="External"/><Relationship Id="rId2" Type="http://schemas.openxmlformats.org/officeDocument/2006/relationships/hyperlink" Target="mailto:fead@mdomsp.hr" TargetMode="External"/><Relationship Id="rId1" Type="http://schemas.openxmlformats.org/officeDocument/2006/relationships/slideLayout" Target="../slideLayouts/slideLayout2.xml"/><Relationship Id="rId4" Type="http://schemas.openxmlformats.org/officeDocument/2006/relationships/hyperlink" Target="https://strukturnifondovi.hr/"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strukturnifondovi.hr/" TargetMode="External"/><Relationship Id="rId2" Type="http://schemas.openxmlformats.org/officeDocument/2006/relationships/hyperlink" Target="http://www.fead.hr/" TargetMode="External"/><Relationship Id="rId1" Type="http://schemas.openxmlformats.org/officeDocument/2006/relationships/slideLayout" Target="../slideLayouts/slideLayout2.xml"/><Relationship Id="rId4" Type="http://schemas.openxmlformats.org/officeDocument/2006/relationships/hyperlink" Target="http://www.strukturnifondovi.hr/"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5.png"/><Relationship Id="rId2" Type="http://schemas.openxmlformats.org/officeDocument/2006/relationships/image" Target="../media/image6.emf"/><Relationship Id="rId1" Type="http://schemas.openxmlformats.org/officeDocument/2006/relationships/slideLayout" Target="../slideLayouts/slideLayout12.xml"/><Relationship Id="rId6" Type="http://schemas.openxmlformats.org/officeDocument/2006/relationships/image" Target="http://www.flaggen-server.de/europa2/europak3.gif" TargetMode="External"/><Relationship Id="rId5" Type="http://schemas.openxmlformats.org/officeDocument/2006/relationships/image" Target="../media/image2.gif"/><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http://www.flaggen-server.de/europa2/europak3.gif" TargetMode="External"/><Relationship Id="rId4" Type="http://schemas.openxmlformats.org/officeDocument/2006/relationships/image" Target="../media/image2.gif"/></Relationships>
</file>

<file path=ppt/slides/_rels/slide3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http://www.flaggen-server.de/europa2/europak3.gif" TargetMode="External"/><Relationship Id="rId4" Type="http://schemas.openxmlformats.org/officeDocument/2006/relationships/image" Target="../media/image2.gif"/></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http://www.flaggen-server.de/europa2/europak3.gif" TargetMode="External"/><Relationship Id="rId4" Type="http://schemas.openxmlformats.org/officeDocument/2006/relationships/image" Target="../media/image2.gif"/></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 Id="rId5" Type="http://schemas.openxmlformats.org/officeDocument/2006/relationships/image" Target="http://www.flaggen-server.de/europa2/europak3.gif" TargetMode="External"/><Relationship Id="rId4" Type="http://schemas.openxmlformats.org/officeDocument/2006/relationships/image" Target="../media/image2.gi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mailto:fead@mdomsp.h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71D5091-2318-49D9-B19E-9B51C39F4852}"/>
              </a:ext>
            </a:extLst>
          </p:cNvPr>
          <p:cNvSpPr>
            <a:spLocks noGrp="1"/>
          </p:cNvSpPr>
          <p:nvPr>
            <p:ph type="ctrTitle"/>
          </p:nvPr>
        </p:nvSpPr>
        <p:spPr>
          <a:xfrm>
            <a:off x="1524000" y="1122363"/>
            <a:ext cx="9144000" cy="1836968"/>
          </a:xfrm>
        </p:spPr>
        <p:txBody>
          <a:bodyPr/>
          <a:lstStyle/>
          <a:p>
            <a:r>
              <a:rPr kumimoji="0" lang="hr-HR" sz="2800" b="1" i="0" u="none" strike="noStrike" kern="1200" cap="none" spc="0" normalizeH="0" baseline="0" noProof="0" dirty="0">
                <a:ln>
                  <a:noFill/>
                </a:ln>
                <a:solidFill>
                  <a:schemeClr val="accent1">
                    <a:lumMod val="75000"/>
                  </a:schemeClr>
                </a:solidFill>
                <a:effectLst/>
                <a:uLnTx/>
                <a:uFillTx/>
                <a:latin typeface="Calibri" panose="020F0502020204030204"/>
                <a:ea typeface="+mj-ea"/>
                <a:cs typeface="+mj-cs"/>
              </a:rPr>
              <a:t>„OSIGURAVANJE ŠKOLSKE PREHRANE ZA DJECU U RIZIKU OD SIROMAŠTVA (školska godina 2022. – 2023.)“</a:t>
            </a:r>
            <a:endParaRPr lang="hr-HR" dirty="0">
              <a:solidFill>
                <a:schemeClr val="accent1">
                  <a:lumMod val="75000"/>
                </a:schemeClr>
              </a:solidFill>
            </a:endParaRPr>
          </a:p>
        </p:txBody>
      </p:sp>
      <p:sp>
        <p:nvSpPr>
          <p:cNvPr id="3" name="Podnaslov 2">
            <a:extLst>
              <a:ext uri="{FF2B5EF4-FFF2-40B4-BE49-F238E27FC236}">
                <a16:creationId xmlns:a16="http://schemas.microsoft.com/office/drawing/2014/main" id="{9A189075-9D3C-4481-A19D-83F82F8FDC55}"/>
              </a:ext>
            </a:extLst>
          </p:cNvPr>
          <p:cNvSpPr>
            <a:spLocks noGrp="1"/>
          </p:cNvSpPr>
          <p:nvPr>
            <p:ph type="subTitle" idx="1"/>
          </p:nvPr>
        </p:nvSpPr>
        <p:spPr>
          <a:xfrm>
            <a:off x="1524000" y="3302935"/>
            <a:ext cx="9144000" cy="1655762"/>
          </a:xfrm>
        </p:spPr>
        <p:txBody>
          <a:bodyPr>
            <a:normAutofit fontScale="85000" lnSpcReduction="2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100" b="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Operativni program za hranu i/ili osnovnu materijalnu pomoć za razdoblje 2014. - 2020.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1" i="0" u="none" strike="noStrike" kern="1200" cap="none" spc="0" normalizeH="0" baseline="0" noProof="0" dirty="0">
                <a:ln>
                  <a:noFill/>
                </a:ln>
                <a:solidFill>
                  <a:prstClr val="black"/>
                </a:solidFill>
                <a:effectLst/>
                <a:uLnTx/>
                <a:uFillTx/>
                <a:latin typeface="Calibri" panose="020F0502020204030204"/>
                <a:ea typeface="+mn-ea"/>
                <a:cs typeface="+mn-cs"/>
              </a:rPr>
              <a:t>UPUTE ZA PRIJAVITELJE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black"/>
                </a:solidFill>
                <a:effectLst/>
                <a:uLnTx/>
                <a:uFillTx/>
                <a:latin typeface="Calibri" panose="020F0502020204030204"/>
                <a:ea typeface="+mn-ea"/>
                <a:cs typeface="+mn-cs"/>
              </a:rPr>
              <a:t>Otvoreni trajni poziv na dostavu projektnih prijedloga</a:t>
            </a:r>
          </a:p>
          <a:p>
            <a:endParaRPr lang="hr-HR" dirty="0"/>
          </a:p>
        </p:txBody>
      </p:sp>
    </p:spTree>
    <p:extLst>
      <p:ext uri="{BB962C8B-B14F-4D97-AF65-F5344CB8AC3E}">
        <p14:creationId xmlns:p14="http://schemas.microsoft.com/office/powerpoint/2010/main" val="334803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KRITERIJI PRIHVATLJIVOSTI</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4 SKUPINE: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just"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1.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Kriteriji prihvatljivosti partnerskih organizacija u svojstvu prijavitelja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(vodeće partnerske organizacije)</a:t>
            </a:r>
          </a:p>
          <a:p>
            <a:pPr marL="0" marR="0" lvl="0" indent="0" algn="just"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2.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Kriteriji prihvatljivosti partnerskih organizacija u svojstvu partnera</a:t>
            </a:r>
          </a:p>
          <a:p>
            <a:pPr marL="0" marR="0" lvl="0" indent="0" algn="just"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3.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Kriteriji prihvatljivosti projektnih prijedloga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 lokacija, trajanje projekta, aktivnosti za koje se mogu dodijeliti bespovratna sredstva, promidžba i vidljivost </a:t>
            </a:r>
          </a:p>
          <a:p>
            <a:pPr marL="0" marR="0" lvl="0" indent="0" algn="just" defTabSz="914400" rtl="0" eaLnBrk="1" fontAlgn="auto" latinLnBrk="0" hangingPunct="1">
              <a:lnSpc>
                <a:spcPct val="150000"/>
              </a:lnSpc>
              <a:spcBef>
                <a:spcPts val="1000"/>
              </a:spcBef>
              <a:spcAft>
                <a:spcPts val="80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4.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Kriteriji prihvatljivosti projektnih prijedloga – vrste izdataka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koji se uzimaju u obzir pri određivanju ukupnih prihvatljivih troškova projekta</a:t>
            </a: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03392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KRITERIJI PRIHVATLJIVOSTI PRIJAVITELJA I PARTNERA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fontScale="92500"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PRIHVATLJIVI PRIJAVITELJI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Pravne osobe – javna tijela: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jedinice lokalne ili područne (regionalne)samouprave kao osnivači javnih osnovnih škola, prema Odluci Vlade Republike Hrvatske o donošenju Mreže osnovnih i srednjih škola, učeničkih domova i programa obrazovanja (Prilog 1. točka 1. Osnivači osnovnih škola u Republici Hrvatskoj), a koji se nalaze u jedinicama područne (regionalne) samouprave razvrstanim kao područja s indeksom razvijenosti ispod 105 %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1" i="0" u="sng" strike="sng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2. PRIHVATLJIVI PARTNERI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a) OBAVEZNI PARTNERI (obavezne partnerske organizacije):</a:t>
            </a:r>
          </a:p>
          <a:p>
            <a:pPr marL="171450" marR="0" lvl="0" indent="-171450" algn="just" defTabSz="914400" rtl="0" eaLnBrk="1" fontAlgn="auto" latinLnBrk="0" hangingPunct="1">
              <a:lnSpc>
                <a:spcPct val="90000"/>
              </a:lnSpc>
              <a:spcBef>
                <a:spcPts val="1000"/>
              </a:spcBef>
              <a:spcAft>
                <a:spcPts val="0"/>
              </a:spcAft>
              <a:buClrTx/>
              <a:buSzTx/>
              <a:buFontTx/>
              <a:buChar char="-"/>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javne osnovne škole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koje se nalaze u jedinicama područne (regionalne) samouprave razvrstanim kao područja s indeksom razvijenosti ispod 105 %</a:t>
            </a:r>
          </a:p>
          <a:p>
            <a:pPr marL="171450" marR="0" lvl="0" indent="-171450" algn="just" defTabSz="914400" rtl="0" eaLnBrk="1" fontAlgn="auto" latinLnBrk="0" hangingPunct="1">
              <a:lnSpc>
                <a:spcPct val="90000"/>
              </a:lnSpc>
              <a:spcBef>
                <a:spcPts val="1000"/>
              </a:spcBef>
              <a:spcAft>
                <a:spcPts val="0"/>
              </a:spcAft>
              <a:buClrTx/>
              <a:buSzTx/>
              <a:buFontTx/>
              <a:buChar char="-"/>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prijavitelj je obavezan prijaviti projektni prijedlog na Poziv isključivo u partnerstvu, obavezni partneri moraju biti </a:t>
            </a:r>
            <a:r>
              <a:rPr kumimoji="0" lang="hr-HR" sz="1600" b="1" i="0" u="sng" strike="noStrike" kern="1200" cap="none" spc="0" normalizeH="0" baseline="0" noProof="0" dirty="0">
                <a:ln>
                  <a:noFill/>
                </a:ln>
                <a:solidFill>
                  <a:srgbClr val="4472C4">
                    <a:lumMod val="75000"/>
                  </a:srgbClr>
                </a:solidFill>
                <a:effectLst/>
                <a:uLnTx/>
                <a:uFillTx/>
                <a:latin typeface="Calibri" panose="020F0502020204030204"/>
                <a:ea typeface="+mn-ea"/>
                <a:cs typeface="+mn-cs"/>
              </a:rPr>
              <a:t>sve javne osnovne škole u kojima će se dijeliti obroci financirani sredstvima iz FEAD – a</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prijavitelj je dužan o Pozivu službeno obavijestiti (npr. objavom na webu ili slanjem obavijesti elektroničkom ili pisanom poštom) sve javne osnovne škole kojima je osnivač, 1 osnovna škola može sudjelovati kao obavezan partner u samo 1 projektnom prijedlogu;</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b) NEOBAVEZNI PARTNERI (neobavezne partnerske organizacije):</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javna tijela (jedinice lokalne ili područne (regionalne) samouprave) - osnivači javnih osnovnih škola koje se nalaze u jedinicama područne (regionalne) samouprave razvrstanim kao područja s indeksom razvijenosti ispod 105 % </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738189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DODATNI OBVEZNI UVJETI PRIHVATLJIVOSTI PRIJAVITELJA I PARTNERA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a:xfrm>
            <a:off x="838200" y="1825625"/>
            <a:ext cx="8355676" cy="4351338"/>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Svi prijavitelji i partneri (obavezni i neobavezni) </a:t>
            </a:r>
            <a:r>
              <a:rPr kumimoji="0" lang="hr-HR" sz="1600" b="0" i="0" u="sng" strike="noStrike" kern="1200" cap="none" spc="0" normalizeH="0" baseline="0" noProof="0" dirty="0">
                <a:ln>
                  <a:noFill/>
                </a:ln>
                <a:solidFill>
                  <a:prstClr val="black"/>
                </a:solidFill>
                <a:effectLst/>
                <a:uLnTx/>
                <a:uFillTx/>
                <a:latin typeface="Calibri" panose="020F0502020204030204"/>
                <a:ea typeface="+mn-ea"/>
                <a:cs typeface="+mn-cs"/>
              </a:rPr>
              <a:t>moraju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zadovoljiti sljedeće uvjete:</a:t>
            </a:r>
          </a:p>
          <a:p>
            <a:pPr marL="285750" marR="0" lvl="0" indent="-285750" algn="l" defTabSz="914400" rtl="0" eaLnBrk="1" fontAlgn="auto" latinLnBrk="0" hangingPunct="1">
              <a:lnSpc>
                <a:spcPct val="90000"/>
              </a:lnSpc>
              <a:spcBef>
                <a:spcPts val="1000"/>
              </a:spcBef>
              <a:spcAft>
                <a:spcPts val="0"/>
              </a:spcAft>
              <a:buClrTx/>
              <a:buSzTx/>
              <a:buFontTx/>
              <a:buChar char="-"/>
              <a:tabLst/>
              <a:defRPr/>
            </a:pPr>
            <a:endPar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raspolagati dostatnim ljudskim, financijskim, pravnim i operativnim kapacitetima za provedbu projekta samostalno ili u suradnji s partnerima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2.</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nisu prekršili odredbe o namjenskom korištenju sredstava iz Fonda europske pomoći za najpotrebitije (FEAD), ESI fondova ili drugih javnih sredstava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3.</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nisu u postupku predstečajne nagodbe, stečajnom postupku, postupku prisilne naplate ili u postupku likvidacije, odnosno u postupku pokrenutom s ciljem prestanka djelovanja partnerske organizacije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4.</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biti bez duga po osnovi javnih davanja o kojima Porezna uprava vodi službenu evidenciju ili im je odobrena odgoda plaćanja poreznih, dospjelih poreznih obveza i obveza za mirovinsko i zdravstveno osiguranje -  kao dokaz prijavitelj prilaže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potvrdu Porezne uprave o nepostojanju javnog duga po osnovi javnih davanja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600" b="0" i="0" u="sng" strike="noStrike" kern="1200" cap="none" spc="0" normalizeH="0" baseline="0" noProof="0" dirty="0">
                <a:ln>
                  <a:noFill/>
                </a:ln>
                <a:solidFill>
                  <a:prstClr val="black"/>
                </a:solidFill>
                <a:effectLst/>
                <a:uLnTx/>
                <a:uFillTx/>
                <a:latin typeface="Calibri" panose="020F0502020204030204"/>
                <a:ea typeface="+mn-ea"/>
                <a:cs typeface="+mn-cs"/>
              </a:rPr>
              <a:t>ne stariju od 30 dana od dana podnošenja projektnog prijedloga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
        <p:nvSpPr>
          <p:cNvPr id="9" name="Desna vitičasta zagrada 8">
            <a:extLst>
              <a:ext uri="{FF2B5EF4-FFF2-40B4-BE49-F238E27FC236}">
                <a16:creationId xmlns:a16="http://schemas.microsoft.com/office/drawing/2014/main" id="{EF9292FD-1E06-486F-819C-54873D86362A}"/>
              </a:ext>
            </a:extLst>
          </p:cNvPr>
          <p:cNvSpPr/>
          <p:nvPr/>
        </p:nvSpPr>
        <p:spPr>
          <a:xfrm>
            <a:off x="9139562" y="2527070"/>
            <a:ext cx="287071" cy="1609744"/>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r-HR"/>
          </a:p>
        </p:txBody>
      </p:sp>
      <p:sp>
        <p:nvSpPr>
          <p:cNvPr id="11" name="TekstniOkvir 10">
            <a:extLst>
              <a:ext uri="{FF2B5EF4-FFF2-40B4-BE49-F238E27FC236}">
                <a16:creationId xmlns:a16="http://schemas.microsoft.com/office/drawing/2014/main" id="{C98BC508-9DC6-470D-92C4-D328FE12A7D1}"/>
              </a:ext>
            </a:extLst>
          </p:cNvPr>
          <p:cNvSpPr txBox="1"/>
          <p:nvPr/>
        </p:nvSpPr>
        <p:spPr>
          <a:xfrm>
            <a:off x="9512424" y="2274837"/>
            <a:ext cx="2516819" cy="2123658"/>
          </a:xfrm>
          <a:prstGeom prst="rect">
            <a:avLst/>
          </a:prstGeom>
          <a:noFill/>
        </p:spPr>
        <p:txBody>
          <a:bodyPr wrap="square" rtlCol="0">
            <a:spAutoFit/>
          </a:bodyPr>
          <a:lstStyle/>
          <a:p>
            <a:pPr algn="ctr"/>
            <a:r>
              <a:rPr lang="hr-HR" sz="1200" b="1" dirty="0"/>
              <a:t>za potrebe utvrđivanja okolnosti uvjeta </a:t>
            </a:r>
            <a:r>
              <a:rPr lang="hr-HR" sz="1200" dirty="0"/>
              <a:t>pod </a:t>
            </a:r>
            <a:r>
              <a:rPr lang="hr-HR" sz="1200" b="1" dirty="0"/>
              <a:t>1.-3</a:t>
            </a:r>
            <a:r>
              <a:rPr lang="hr-HR" sz="1200" dirty="0"/>
              <a:t>. prijavitelj prilaže </a:t>
            </a:r>
            <a:r>
              <a:rPr lang="hr-HR" sz="1200" b="1" dirty="0">
                <a:solidFill>
                  <a:schemeClr val="accent1">
                    <a:lumMod val="75000"/>
                  </a:schemeClr>
                </a:solidFill>
              </a:rPr>
              <a:t>Izjavu prijavitelja i partnera o istinitosti podataka, izbjegavanju dvostrukog financiranja i ispunjavanju preduvjeta za sudjelovanje u postupku dodjele bespovratnih sredstava</a:t>
            </a:r>
            <a:r>
              <a:rPr lang="hr-HR" sz="1200" dirty="0">
                <a:solidFill>
                  <a:schemeClr val="accent1">
                    <a:lumMod val="75000"/>
                  </a:schemeClr>
                </a:solidFill>
              </a:rPr>
              <a:t> i </a:t>
            </a:r>
            <a:r>
              <a:rPr lang="hr-HR" sz="1200" b="1" dirty="0">
                <a:solidFill>
                  <a:schemeClr val="accent1">
                    <a:lumMod val="75000"/>
                  </a:schemeClr>
                </a:solidFill>
              </a:rPr>
              <a:t>Izjavu o partnerstvu (Obrazac 2) – </a:t>
            </a:r>
            <a:r>
              <a:rPr lang="hr-HR" sz="1200" b="1" u="sng" dirty="0">
                <a:solidFill>
                  <a:schemeClr val="accent1">
                    <a:lumMod val="75000"/>
                  </a:schemeClr>
                </a:solidFill>
              </a:rPr>
              <a:t>ne </a:t>
            </a:r>
            <a:r>
              <a:rPr lang="pl-PL" sz="1200" b="1" u="sng" dirty="0">
                <a:solidFill>
                  <a:schemeClr val="accent1">
                    <a:lumMod val="75000"/>
                  </a:schemeClr>
                </a:solidFill>
              </a:rPr>
              <a:t>stariji od 45 dana od dana podnošenja projektnog prijedloga</a:t>
            </a:r>
            <a:endParaRPr lang="hr-HR" sz="1200" b="1" u="sng" dirty="0">
              <a:solidFill>
                <a:schemeClr val="accent1">
                  <a:lumMod val="75000"/>
                </a:schemeClr>
              </a:solidFill>
            </a:endParaRPr>
          </a:p>
        </p:txBody>
      </p:sp>
    </p:spTree>
    <p:extLst>
      <p:ext uri="{BB962C8B-B14F-4D97-AF65-F5344CB8AC3E}">
        <p14:creationId xmlns:p14="http://schemas.microsoft.com/office/powerpoint/2010/main" val="545158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sv-SE" sz="2000" b="1" dirty="0">
                <a:latin typeface="+mn-lt"/>
              </a:rPr>
              <a:t>KRITERIJI ZA ISKLJUČENJE PRIJAVITELJA I PARTNERA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fontScale="92500" lnSpcReduction="1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hr-HR" sz="1500" dirty="0">
                <a:solidFill>
                  <a:prstClr val="black"/>
                </a:solidFill>
                <a:latin typeface="Calibri" panose="020F0502020204030204"/>
              </a:rPr>
              <a:t>P</a:t>
            </a:r>
            <a:r>
              <a:rPr kumimoji="0" lang="hr-HR" sz="1500" b="0" i="0" u="none" strike="noStrike" kern="1200" cap="none" spc="0" normalizeH="0" baseline="0" noProof="0" dirty="0" err="1">
                <a:ln>
                  <a:noFill/>
                </a:ln>
                <a:solidFill>
                  <a:prstClr val="black"/>
                </a:solidFill>
                <a:effectLst/>
                <a:uLnTx/>
                <a:uFillTx/>
                <a:latin typeface="Calibri" panose="020F0502020204030204"/>
                <a:ea typeface="+mn-ea"/>
                <a:cs typeface="+mn-cs"/>
              </a:rPr>
              <a:t>rojektni</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prijedlozi bit </a:t>
            </a:r>
            <a:r>
              <a:rPr kumimoji="0" lang="hr-HR" sz="15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će </a:t>
            </a:r>
            <a:r>
              <a:rPr kumimoji="0" lang="hr-HR" sz="15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isključeni</a:t>
            </a:r>
            <a:r>
              <a:rPr kumimoji="0" lang="hr-HR" sz="15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u postupku dodjele ako se za prijavitelja ili partnera ili osobu ovlaštenu po zakonu za zastupanje prijavitelja ili partnera  utvrdi sljedeće: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1" i="0" u="none" strike="noStrike" kern="1200" cap="none" spc="0" normalizeH="0" baseline="0" noProof="0" dirty="0">
                <a:ln>
                  <a:noFill/>
                </a:ln>
                <a:solidFill>
                  <a:prstClr val="black"/>
                </a:solidFill>
                <a:effectLst/>
                <a:uLnTx/>
                <a:uFillTx/>
                <a:latin typeface="Calibri" panose="020F0502020204030204"/>
                <a:ea typeface="+mn-ea"/>
                <a:cs typeface="+mn-cs"/>
              </a:rPr>
              <a:t>a)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prijavitelj ili partner ili osoba ovlaštena po zakonu za zastupanje prijavitelja ili partnera pravomoćno je osuđena za bilo koje od sljedećih kaznenih djela: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 utaja, prijevara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 zlouporaba u postupku javne nabave, utaja poreza ili carine, subvencijska  prijevara, pranje novca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 zlouporaba položaja i ovlasti, nezakonito pogodovanje, primanje mita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 davanje mita, trgovanje utjecajem, davanje mita za trgovanje utjecajem</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	- zločinačko udruženje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1" i="0" u="none" strike="noStrike" kern="1200" cap="none" spc="0" normalizeH="0" baseline="0" noProof="0" dirty="0">
                <a:ln>
                  <a:noFill/>
                </a:ln>
                <a:solidFill>
                  <a:prstClr val="black"/>
                </a:solidFill>
                <a:effectLst/>
                <a:uLnTx/>
                <a:uFillTx/>
                <a:latin typeface="Calibri" panose="020F0502020204030204"/>
                <a:ea typeface="+mn-ea"/>
                <a:cs typeface="+mn-cs"/>
              </a:rPr>
              <a:t>b)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da je dostavio lažne podatke pri predočavanju dokaza u skladu s gore navedenim točkama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1" i="0" u="none" strike="noStrike" kern="1200" cap="none" spc="0" normalizeH="0" baseline="0" noProof="0" dirty="0">
                <a:ln>
                  <a:noFill/>
                </a:ln>
                <a:solidFill>
                  <a:prstClr val="black"/>
                </a:solidFill>
                <a:effectLst/>
                <a:uLnTx/>
                <a:uFillTx/>
                <a:latin typeface="Calibri" panose="020F0502020204030204"/>
                <a:ea typeface="+mn-ea"/>
                <a:cs typeface="+mn-cs"/>
              </a:rPr>
              <a:t>c)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da je u sukobu interesa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1" i="0" u="none" strike="noStrike" kern="1200" cap="none" spc="0" normalizeH="0" baseline="0" noProof="0" dirty="0">
                <a:ln>
                  <a:noFill/>
                </a:ln>
                <a:solidFill>
                  <a:prstClr val="black"/>
                </a:solidFill>
                <a:effectLst/>
                <a:uLnTx/>
                <a:uFillTx/>
                <a:latin typeface="Calibri" panose="020F0502020204030204"/>
                <a:ea typeface="+mn-ea"/>
                <a:cs typeface="+mn-cs"/>
              </a:rPr>
              <a:t>d)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da je kriv za davanje lažnih informacija/izjava/dokumenata tijelima nadležnima za upravljanje fondovima Europske unije u Republici Hrvatskoj</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500" b="1" i="0" u="none" strike="noStrike" kern="1200" cap="none" spc="0" normalizeH="0" baseline="0" noProof="0" dirty="0">
                <a:ln>
                  <a:noFill/>
                </a:ln>
                <a:solidFill>
                  <a:prstClr val="black"/>
                </a:solidFill>
                <a:effectLst/>
                <a:uLnTx/>
                <a:uFillTx/>
                <a:latin typeface="Calibri" panose="020F0502020204030204"/>
                <a:ea typeface="+mn-ea"/>
                <a:cs typeface="+mn-cs"/>
              </a:rPr>
              <a:t>e) </a:t>
            </a: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da je pokušao pribaviti povjerljive informacije ili utjecati na Odbor za odabir projekata ili tijela nadležna za upravljanje fondovima Europske unije u Republici Hrvatskoj  tijekom ovog ili prijašnjih poziva na dostavu projektnih prijedloga</a:t>
            </a:r>
          </a:p>
          <a:p>
            <a:pPr marL="285750" marR="0" lvl="0" indent="-2857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500" b="0" i="0" u="none" strike="noStrike" kern="1200" cap="none" spc="0" normalizeH="0" baseline="0" noProof="0" dirty="0">
                <a:ln>
                  <a:noFill/>
                </a:ln>
                <a:solidFill>
                  <a:prstClr val="black"/>
                </a:solidFill>
                <a:effectLst/>
                <a:uLnTx/>
                <a:uFillTx/>
                <a:latin typeface="Calibri" panose="020F0502020204030204"/>
                <a:ea typeface="+mn-ea"/>
                <a:cs typeface="+mn-cs"/>
              </a:rPr>
              <a:t>za utvrđivanje navedenih okolnosti prijavitelj dostavlja </a:t>
            </a:r>
            <a:r>
              <a:rPr kumimoji="0" lang="hr-HR" sz="15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Obrazac 2</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517985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fontScale="90000"/>
          </a:bodyPr>
          <a:lstStyle/>
          <a:p>
            <a:pPr algn="ctr"/>
            <a:br>
              <a:rPr lang="hr-HR" sz="2000" dirty="0"/>
            </a:br>
            <a:br>
              <a:rPr lang="hr-HR" sz="2000" dirty="0"/>
            </a:br>
            <a:br>
              <a:rPr lang="hr-HR" sz="2000" dirty="0"/>
            </a:br>
            <a:r>
              <a:rPr lang="hr-HR" sz="2200" b="1" dirty="0">
                <a:effectLst/>
                <a:latin typeface="+mn-lt"/>
                <a:ea typeface="Times New Roman" panose="02020603050405020304" pitchFamily="18" charset="0"/>
                <a:cs typeface="Times New Roman" panose="02020603050405020304" pitchFamily="18" charset="0"/>
              </a:rPr>
              <a:t>KRITERIJI PRIHVATLJIVOSTI PROJEKTNIH PRIJEDLOGA</a:t>
            </a:r>
            <a:br>
              <a:rPr lang="hr-HR" sz="2000" b="1" dirty="0">
                <a:effectLst/>
                <a:latin typeface="+mn-lt"/>
                <a:ea typeface="Times New Roman" panose="02020603050405020304" pitchFamily="18" charset="0"/>
                <a:cs typeface="Times New Roman" panose="02020603050405020304" pitchFamily="18" charset="0"/>
              </a:rPr>
            </a:br>
            <a:r>
              <a:rPr lang="hr-HR" sz="2000" b="1" dirty="0">
                <a:solidFill>
                  <a:prstClr val="black"/>
                </a:solidFill>
                <a:latin typeface="Calibri" panose="020F0502020204030204"/>
              </a:rPr>
              <a:t>lokacija, trajanje projekta, aktivnosti za koje se mogu dodijeliti bespovratna sredstva, promidžba i vidljivost</a:t>
            </a:r>
            <a:br>
              <a:rPr lang="hr-HR" sz="2000" b="1" dirty="0">
                <a:solidFill>
                  <a:prstClr val="black"/>
                </a:solidFill>
                <a:latin typeface="Calibri" panose="020F0502020204030204"/>
              </a:rPr>
            </a:b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LOKACIJA –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projektne aktivnosti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moraju se provoditi u Republici Hrvatskoj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 županijama s indeksom razvijenosti ispod 105 %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TRAJANJE – maksimalno trajanje projekta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je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10 mjeseci i sve projektne aktivnosti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se moraju odnositi na</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šk. god. 2022./2023.</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PRIHVATLJIVE AKTIVNOSTI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Materijalna deprivacija tipa 1 (MD1) – Nedostatak hrane </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prihvatljive aktivnosti u sklopu ovog Poziva su: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podjela obroka ciljanoj skupini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po utvrđenoj cijeni jednog školskog obroka po učeniku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u iznosu od 5,47 kn</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podjela hrane u obliku obroka osigurava se u prostorijama javnih osnovnih škola (na drugim lokacijama uz jasno obrazloženje te osigurano poštivanje dostojanstva djece kao krajnjih primatelja pomoći. )</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obroci se dijele besplatno krajnjim primateljima pomoći i nije dozvoljeno naplaćivanje sudjelovanja u aktivnostima niti pružati bilo kakve usluge koje se naplaćuju</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844124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fontScale="90000"/>
          </a:bodyPr>
          <a:lstStyle/>
          <a:p>
            <a:pPr algn="ctr"/>
            <a:br>
              <a:rPr lang="hr-HR" sz="2000" dirty="0"/>
            </a:br>
            <a:br>
              <a:rPr lang="hr-HR" sz="2000" dirty="0"/>
            </a:br>
            <a:br>
              <a:rPr lang="hr-HR" sz="2000" dirty="0"/>
            </a:br>
            <a:r>
              <a:rPr kumimoji="0" lang="hr-HR" sz="2200" b="1" i="0" u="none" strike="noStrike" kern="1200" cap="none" spc="0" normalizeH="0" baseline="0" noProof="0" dirty="0">
                <a:ln>
                  <a:noFill/>
                </a:ln>
                <a:solidFill>
                  <a:prstClr val="black"/>
                </a:solidFill>
                <a:effectLst/>
                <a:uLnTx/>
                <a:uFillTx/>
                <a:latin typeface="Calibri" panose="020F0502020204030204"/>
                <a:ea typeface="+mj-ea"/>
                <a:cs typeface="+mj-cs"/>
              </a:rPr>
              <a:t>PRIHVATLJIVOST PROJEKTNOG PRIJEDLOGA</a:t>
            </a:r>
            <a:br>
              <a:rPr lang="hr-HR" sz="2000" b="1" dirty="0">
                <a:effectLst/>
                <a:latin typeface="+mn-lt"/>
                <a:ea typeface="Times New Roman" panose="02020603050405020304" pitchFamily="18" charset="0"/>
                <a:cs typeface="Times New Roman" panose="02020603050405020304" pitchFamily="18" charset="0"/>
              </a:rPr>
            </a:br>
            <a:r>
              <a:rPr lang="hr-HR" sz="2000" b="1" dirty="0">
                <a:solidFill>
                  <a:prstClr val="black"/>
                </a:solidFill>
                <a:latin typeface="Calibri" panose="020F0502020204030204"/>
              </a:rPr>
              <a:t>lokacija, trajanje projekta, aktivnosti za koje se mogu dodijeliti bespovratna sredstva, promidžba i vidljivost</a:t>
            </a:r>
            <a:br>
              <a:rPr lang="hr-HR" sz="2000" b="1" dirty="0">
                <a:solidFill>
                  <a:prstClr val="black"/>
                </a:solidFill>
                <a:latin typeface="Calibri" panose="020F0502020204030204"/>
              </a:rPr>
            </a:b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Partnerske organizacije su dužne pri provedbi projektnih aktivnosti osigurati: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poštivanje načela jednakih mogućnosti, sprečavanje diskriminacije po bilo kojoj osnovi te zaštitu dostojanstva najpotrebitijih osoba, kao i poštivanje pravila vezanih za zaštitu okoliša i javnog zdravlja, posebno uzimajući u obzir kriterije odabira za prehrambene proizvode, doprinos uravnoteženoj prehrani i klimatske aspekte te vodeći brigu o smanjenju rasipanja hrane kao i sigurnosti te ispravnosti potrošačkih proizvoda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NEPRIHVATLJIVE AKTIVNOSTI -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sve ostale aktivnosti koje nisu vezane uz podjelu obroka ciljanoj skupini po utvrđenoj cijeni jednog školskog obroka po učeniku u iznosu od 5,47 kn</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INFORMIRANJE I VIDLJIVOST -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korisnik je dužan informirati javnost o sufinanciranju projekta sredstvima iz FEAD-a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u skladu s Uputom za informiranje i promidžbu projekata financiranih u okviru Fonda europske pomoći za najpotrebitije</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(FEAD) za razdoblje 2014. – 2020. </a:t>
            </a: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238879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fontScale="90000"/>
          </a:bodyPr>
          <a:lstStyle/>
          <a:p>
            <a:pPr algn="ctr"/>
            <a:br>
              <a:rPr lang="hr-HR" sz="2000" dirty="0"/>
            </a:br>
            <a:br>
              <a:rPr lang="hr-HR" sz="2000" dirty="0"/>
            </a:br>
            <a:br>
              <a:rPr lang="hr-HR" sz="2000" dirty="0"/>
            </a:br>
            <a:r>
              <a:rPr kumimoji="0" lang="hr-HR" sz="2200" b="1" i="0" u="none" strike="noStrike" kern="1200" cap="none" spc="0" normalizeH="0" baseline="0" noProof="0" dirty="0">
                <a:ln>
                  <a:noFill/>
                </a:ln>
                <a:solidFill>
                  <a:prstClr val="black"/>
                </a:solidFill>
                <a:effectLst/>
                <a:uLnTx/>
                <a:uFillTx/>
                <a:latin typeface="Calibri" panose="020F0502020204030204"/>
                <a:ea typeface="+mj-ea"/>
                <a:cs typeface="+mj-cs"/>
              </a:rPr>
              <a:t>KRITERIJI PRIHVATLJIVOSTI PROJEKTNIH PRIJEDLOGA</a:t>
            </a:r>
            <a:br>
              <a:rPr lang="hr-HR" sz="2000" b="1" dirty="0">
                <a:effectLst/>
                <a:latin typeface="+mn-lt"/>
                <a:ea typeface="Times New Roman" panose="02020603050405020304" pitchFamily="18" charset="0"/>
                <a:cs typeface="Times New Roman" panose="02020603050405020304" pitchFamily="18" charset="0"/>
              </a:rPr>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vrste izdataka koji se uzimaju u obzir pri određivanju ukupnih prihvatljivih troškova projekta</a:t>
            </a:r>
            <a:br>
              <a:rPr lang="hr-HR" sz="2000" b="1" dirty="0">
                <a:solidFill>
                  <a:prstClr val="black"/>
                </a:solidFill>
                <a:latin typeface="Calibri" panose="020F0502020204030204"/>
              </a:rPr>
            </a:b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Prihvatljivi izdatci utvrđeni su temeljem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Pravilnika o prihvatljivosti izdataka u okviru Fonda europske pomoći za najpotrebitije (FEAD)</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Prihvatljivi izdaci: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1. Trošak kupnje hrane/trošak školskog obroka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obračunavaju se temeljem pojednostavljene mogućnosti financiranja, odnosno primjenom standardne veličine jediničnog troška izračunate primjenom metodologije odobrene od strane Upravljačkog tijela, izračun je sljedeći: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A = 5,47 KN X Q</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Ukupno prihvatljivi troškovi kupnje hrane / troškovi školskog obroka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Q</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 Ukupan broj obroka koje obavezna partnerska organizacija planira podijeliti tijekom provedbe 	        projekta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Prijavitelj mora u projektnom prijedlogu detaljno obrazložiti kako je došao do ukupnog broja obroka koje planira podijeliti tijekom provedbe projekta na način da bude razvidno koliko će ukupno djece biti obuhvaćeno, kroz koji vremenski period, koliko obroka će djeca primati dnevno i sl.</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202893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n-ea"/>
                <a:cs typeface="+mn-cs"/>
              </a:rPr>
              <a:t>PRIHVATLJIVOST IZDATAKA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uz zahtjev za nadoknadom sredstava nije potrebno dostavljati popratnu dokumentaciju za troškove kupnje hrane/školskog obroka</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korisnik osigurava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da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javne osnovne škole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tijekom provedbe projekta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vode sljedeće evidencije (koje se daju na uvid  prilikom provjere na licu mjesta koju provodi Upravljačko tijelo)</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evidenciju svih korisnika školske prehrane (učenika), iz koje je razvidan izvor financiranja prehrane za svakog pojedinog korisnika školske prehrane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evidenciju svih korisnika školske prehrane (učenika) i podijeljenih obroka financiranih iz FEAD-a (ime i prezime korisnika školske prehrane, OIB (osim za djecu državljane Ukrajine kojima je priznata privremena zaštita), datum kad je obrok konzumiran i broj konzumiranih obroka)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evidenciju prisutnosti na nastavi korisnika školske prehrane (učenika) čija se prehrana financira kroz projekt</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evidentiran izostanak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korisnika školske prehrane (učenika)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iz škole do 3 (tri) nastavna dana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koji ne moraju biti uzastopni, u jednom mjesecu </a:t>
            </a:r>
            <a:r>
              <a:rPr kumimoji="0" lang="hr-HR" sz="1600" b="1" i="1" u="none" strike="noStrike" kern="1200" cap="none" spc="0" normalizeH="0" baseline="0" noProof="0" dirty="0">
                <a:ln>
                  <a:noFill/>
                </a:ln>
                <a:solidFill>
                  <a:prstClr val="black"/>
                </a:solidFill>
                <a:effectLst/>
                <a:uLnTx/>
                <a:uFillTx/>
                <a:latin typeface="Calibri" panose="020F0502020204030204"/>
                <a:ea typeface="+mn-ea"/>
                <a:cs typeface="+mn-cs"/>
              </a:rPr>
              <a:t>ne utječe na prihvatljivost troškova obroka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tijekom tih dana za istog učenika, s obzirom se obroci planiraju i osiguravaju unaprijed, a izostanak može biti neplaniran ili nenajavljen. </a:t>
            </a:r>
            <a:r>
              <a:rPr kumimoji="0" lang="hr-HR" sz="1600" b="0" i="1" u="none" strike="noStrike" kern="1200" cap="none" spc="0" normalizeH="0" baseline="0" noProof="0" dirty="0">
                <a:ln>
                  <a:noFill/>
                </a:ln>
                <a:solidFill>
                  <a:prstClr val="black"/>
                </a:solidFill>
                <a:effectLst/>
                <a:uLnTx/>
                <a:uFillTx/>
                <a:latin typeface="Calibri" panose="020F0502020204030204"/>
                <a:ea typeface="+mn-ea"/>
                <a:cs typeface="+mn-cs"/>
              </a:rPr>
              <a:t>Ukoliko izostanak učenika potraje dulje od 3 (tri</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600" b="0" i="1" u="none" strike="noStrike" kern="1200" cap="none" spc="0" normalizeH="0" baseline="0" noProof="0" dirty="0">
                <a:ln>
                  <a:noFill/>
                </a:ln>
                <a:solidFill>
                  <a:prstClr val="black"/>
                </a:solidFill>
                <a:effectLst/>
                <a:uLnTx/>
                <a:uFillTx/>
                <a:latin typeface="Calibri" panose="020F0502020204030204"/>
                <a:ea typeface="+mn-ea"/>
                <a:cs typeface="+mn-cs"/>
              </a:rPr>
              <a:t>nastavna dana u jednom mjesecu</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troškovi obroka za tog učenika neprihvatljivi su od četvrtog nastavnog dana izostanka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Izostanak učenika mora biti evidentiran u Evidenciji svih korisnika školske prehrane (učenika) i podijeljenih obroka financiranih iz FEAD-a.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203050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n-ea"/>
                <a:cs typeface="+mn-cs"/>
              </a:rPr>
              <a:t>PRIHVATLJIVOST IZDATAKA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a:xfrm>
            <a:off x="838200" y="1825625"/>
            <a:ext cx="10515600" cy="4351338"/>
          </a:xfrm>
        </p:spPr>
        <p:txBody>
          <a:bodyPr>
            <a:normAutofit fontScale="92500" lnSpcReduction="20000"/>
          </a:bodyPr>
          <a:lstStyle/>
          <a:p>
            <a:pPr marL="0" marR="0" lvl="0" indent="0" algn="just"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2. Administrativni troškovi i troškovi prijevoza i skladištenja:</a:t>
            </a:r>
          </a:p>
          <a:p>
            <a:pPr marL="228600" marR="0" lvl="0" indent="-228600" algn="just" defTabSz="914400" rtl="0" eaLnBrk="1" fontAlgn="auto" latinLnBrk="0" hangingPunct="1">
              <a:lnSpc>
                <a:spcPct val="90000"/>
              </a:lnSpc>
              <a:spcBef>
                <a:spcPts val="1000"/>
              </a:spcBef>
              <a:spcAft>
                <a:spcPts val="0"/>
              </a:spcAft>
              <a:buClrTx/>
              <a:buSzTx/>
              <a:buFont typeface="+mj-lt"/>
              <a:buAutoNum type="alphaLcParenR"/>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administrativni troškovi –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plaće osoblja (voditelj projekta), troškovi putovanja vezani uz provedbu projektnih aktivnosti, troškovi izrade promotivnih materijala odnosno drugih aktivnosti promidžbe i vidljivosti i troškovi nabave osobnih zaštitnih materijala i opreme </a:t>
            </a:r>
            <a:r>
              <a:rPr kumimoji="0" lang="hr-HR" sz="1600" b="0" i="0" u="none" strike="noStrike" kern="1200" cap="none" spc="0" normalizeH="0" baseline="0" noProof="0" dirty="0">
                <a:ln>
                  <a:noFill/>
                </a:ln>
                <a:solidFill>
                  <a:prstClr val="black">
                    <a:lumMod val="65000"/>
                    <a:lumOff val="35000"/>
                  </a:prstClr>
                </a:solidFill>
                <a:effectLst/>
                <a:uLnTx/>
                <a:uFillTx/>
                <a:latin typeface="Calibri" panose="020F0502020204030204"/>
                <a:ea typeface="+mn-ea"/>
                <a:cs typeface="+mn-cs"/>
              </a:rPr>
              <a:t>(uključuje sapun, sredstva za dezinfekciju, zaštitne maske, jednokratne higijenske rukavice, zaštitnu obuću i odjeću te ostale higijenske proizvode vezane uz borbu protiv </a:t>
            </a:r>
            <a:r>
              <a:rPr kumimoji="0" lang="hr-HR" sz="1600" b="0" i="0" u="none" strike="noStrike" kern="1200" cap="none" spc="0" normalizeH="0" baseline="0" noProof="0" dirty="0" err="1">
                <a:ln>
                  <a:noFill/>
                </a:ln>
                <a:solidFill>
                  <a:prstClr val="black">
                    <a:lumMod val="65000"/>
                    <a:lumOff val="35000"/>
                  </a:prstClr>
                </a:solidFill>
                <a:effectLst/>
                <a:uLnTx/>
                <a:uFillTx/>
                <a:latin typeface="Calibri" panose="020F0502020204030204"/>
                <a:ea typeface="+mn-ea"/>
                <a:cs typeface="+mn-cs"/>
              </a:rPr>
              <a:t>koronavirusa</a:t>
            </a:r>
            <a:r>
              <a:rPr kumimoji="0" lang="hr-HR" sz="1600" b="0" i="0" u="none" strike="noStrike" kern="1200" cap="none" spc="0" normalizeH="0" baseline="0" noProof="0" dirty="0">
                <a:ln>
                  <a:noFill/>
                </a:ln>
                <a:solidFill>
                  <a:prstClr val="black">
                    <a:lumMod val="65000"/>
                    <a:lumOff val="35000"/>
                  </a:prstClr>
                </a:solidFill>
                <a:effectLst/>
                <a:uLnTx/>
                <a:uFillTx/>
                <a:latin typeface="Calibri" panose="020F0502020204030204"/>
                <a:ea typeface="+mn-ea"/>
                <a:cs typeface="+mn-cs"/>
              </a:rPr>
              <a:t> COVID-19)</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b) troškovi prijevoza: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trošak prijevoza od dobavljača do skladišta/lokacije podjele hrane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c) skladištenje: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trošak pohrane hrane (najam skladišta i režijski troškovi)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Administrativni troškovi i troškovi prijevoza i skladištenja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izračunavaju se primjenom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fiksne stope od 5 %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prihvatljivih troškova kupnje hrane/troškova školskog obroka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C = A X B</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Ukupno prihvatljivi troškovi kupnje hrane / trošak školskog obroka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B</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Fiksna stopa (5 %)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C</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Administrativni troškovi i troškovi prijevoza i skladištenja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RETROAKTIVNO SUFINANCIRANJE </a:t>
            </a:r>
          </a:p>
          <a:p>
            <a:pPr marL="0" marR="0" lvl="0" indent="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prihvatljivo za izdatke vezane uz trošak kupnje hrane/trošak školskog obroka koji su nastali u vezi sa školskom godinom 2022./2023., počevši od početka </a:t>
            </a:r>
            <a:r>
              <a:rPr kumimoji="0" lang="hr-HR" sz="1600" b="0" i="0" u="none" strike="noStrike" kern="1200" cap="none" spc="0" normalizeH="0" baseline="0" noProof="0" dirty="0">
                <a:ln>
                  <a:noFill/>
                </a:ln>
                <a:solidFill>
                  <a:prstClr val="black"/>
                </a:solidFill>
                <a:effectLst/>
                <a:highlight>
                  <a:srgbClr val="F8F8F8"/>
                </a:highlight>
                <a:uLnTx/>
                <a:uFillTx/>
                <a:latin typeface="Calibri" panose="020F0502020204030204"/>
                <a:ea typeface="+mn-ea"/>
                <a:cs typeface="+mn-cs"/>
              </a:rPr>
              <a:t>nastavne godine do sklapanja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Ugovora o dodjeli bespovratnih sredstava, uz uvjet da su jasno isplanirani u proračunu projekta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951682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PRIHVATLJIVOST IZDATAKA   -   NEPRIHVATLJIVI IZDACI</a:t>
            </a:r>
            <a:endParaRPr lang="hr-HR" sz="2000" dirty="0"/>
          </a:p>
        </p:txBody>
      </p:sp>
      <p:graphicFrame>
        <p:nvGraphicFramePr>
          <p:cNvPr id="8" name="Tablica 8">
            <a:extLst>
              <a:ext uri="{FF2B5EF4-FFF2-40B4-BE49-F238E27FC236}">
                <a16:creationId xmlns:a16="http://schemas.microsoft.com/office/drawing/2014/main" id="{7DDBF950-D08F-4CD4-9ECE-5D644ACFBA93}"/>
              </a:ext>
            </a:extLst>
          </p:cNvPr>
          <p:cNvGraphicFramePr>
            <a:graphicFrameLocks noGrp="1"/>
          </p:cNvGraphicFramePr>
          <p:nvPr>
            <p:ph idx="1"/>
            <p:extLst>
              <p:ext uri="{D42A27DB-BD31-4B8C-83A1-F6EECF244321}">
                <p14:modId xmlns:p14="http://schemas.microsoft.com/office/powerpoint/2010/main" val="2551367488"/>
              </p:ext>
            </p:extLst>
          </p:nvPr>
        </p:nvGraphicFramePr>
        <p:xfrm>
          <a:off x="838200" y="1825625"/>
          <a:ext cx="10515597" cy="4419600"/>
        </p:xfrm>
        <a:graphic>
          <a:graphicData uri="http://schemas.openxmlformats.org/drawingml/2006/table">
            <a:tbl>
              <a:tblPr firstRow="1" bandRow="1">
                <a:tableStyleId>{5C22544A-7EE6-4342-B048-85BDC9FD1C3A}</a:tableStyleId>
              </a:tblPr>
              <a:tblGrid>
                <a:gridCol w="5080462">
                  <a:extLst>
                    <a:ext uri="{9D8B030D-6E8A-4147-A177-3AD203B41FA5}">
                      <a16:colId xmlns:a16="http://schemas.microsoft.com/office/drawing/2014/main" val="151859604"/>
                    </a:ext>
                  </a:extLst>
                </a:gridCol>
                <a:gridCol w="399011">
                  <a:extLst>
                    <a:ext uri="{9D8B030D-6E8A-4147-A177-3AD203B41FA5}">
                      <a16:colId xmlns:a16="http://schemas.microsoft.com/office/drawing/2014/main" val="2015286749"/>
                    </a:ext>
                  </a:extLst>
                </a:gridCol>
                <a:gridCol w="5036124">
                  <a:extLst>
                    <a:ext uri="{9D8B030D-6E8A-4147-A177-3AD203B41FA5}">
                      <a16:colId xmlns:a16="http://schemas.microsoft.com/office/drawing/2014/main" val="3002228274"/>
                    </a:ext>
                  </a:extLst>
                </a:gridCol>
              </a:tblGrid>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 Kamata na dug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2. Pružanje infrastrukture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3. Troškovi rabljene robe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4. Ulaganja u kapital ili kreditna ulaganja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5. Doprinosi u naravi: nefinancijski doprinosi (robe ili usluge) od trećih strana koji ne obuhvaćaju izdatke za korisnika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6. Kupnja opreme i vozila koja se koriste u svrhu upravljanja projektom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7. Otpremnine, doprinosi za dobrovoljna zdravstvena ili mirovinska osiguranja koja nisu obvezna prema nacionalnom zakonodavstvu</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8. Kazne, financijske globe i troškovi sudskog spora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9. Gubici zbog fluktuacija valutnih tečaja i provizija na valutni tečaj</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10. Plaćanja neoporezivih bonusa zaposlenima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11. Bankovni troškovi za otvaranje i vođenje računa, naknade za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financijske transfere i drugi troškovi u potpunosti financijske prirode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12. Kupnja zemljišta i nekretnina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13. Porez na dodanu vrijednost (osim ako povrat poreza nije moguć u okviru nacionalnog zakonodavstva o PDV-u)</a:t>
                      </a:r>
                    </a:p>
                    <a:p>
                      <a:endParaRPr lang="hr-HR" dirty="0"/>
                    </a:p>
                  </a:txBody>
                  <a:tcPr>
                    <a:solidFill>
                      <a:schemeClr val="accent1">
                        <a:lumMod val="40000"/>
                        <a:lumOff val="60000"/>
                      </a:schemeClr>
                    </a:solidFill>
                  </a:tcPr>
                </a:tc>
                <a:tc>
                  <a:txBody>
                    <a:bodyPr/>
                    <a:lstStyle/>
                    <a:p>
                      <a:endParaRPr lang="hr-H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14. Amortizacija trajne materijalne imovine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15. Neizravni troškovi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16. Izdaci povezani s uslugom revizije projekta, koju nabavlja Korisnik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17. Izdaci jamstava koja izdaje banka ili druga financijska institucija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18. Administrativni troškovi, troškovi prijevoza i skladištenja koji u svom zbroju premašuju vrijednost od 5 % ukupnog troška kupnje hrane/troška školskog obroka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19. Troškovi podjele obroka ciljanoj skupini kojima se obrok u cijelosti financira iz već</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postojećih programa subvencionirane prehrane u školi;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20. Trošak školskog obroka uslijed evidentiranog izostanka korisnika školske prehrane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(učenika) iz škole od četvrtog nastavnog dana izostanka u jednom mjesecu;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400" b="0" i="0" u="none" strike="noStrike" kern="1200" cap="none" spc="0" normalizeH="0" baseline="0" noProof="0" dirty="0">
                          <a:ln>
                            <a:noFill/>
                          </a:ln>
                          <a:solidFill>
                            <a:prstClr val="black"/>
                          </a:solidFill>
                          <a:effectLst/>
                          <a:uLnTx/>
                          <a:uFillTx/>
                          <a:latin typeface="+mn-lt"/>
                          <a:ea typeface="+mn-ea"/>
                          <a:cs typeface="+mn-cs"/>
                        </a:rPr>
                        <a:t>21. Drugi troškovi koji nisu u neposrednoj povezanosti sa sadržajem projekta u skladu s Prilogom I Pravilnika o prihvatljivosti izdataka u okviru FEAD-a</a:t>
                      </a:r>
                      <a:endParaRPr kumimoji="0" lang="hr-HR" sz="1400" b="0" i="0" u="none" strike="noStrike" kern="1200" cap="none" spc="0" normalizeH="0" baseline="0" noProof="0" dirty="0">
                        <a:ln>
                          <a:noFill/>
                        </a:ln>
                        <a:solidFill>
                          <a:prstClr val="black"/>
                        </a:solidFill>
                        <a:effectLst/>
                        <a:highlight>
                          <a:srgbClr val="C0C0C0"/>
                        </a:highlight>
                        <a:uLnTx/>
                        <a:uFillTx/>
                        <a:latin typeface="+mn-lt"/>
                        <a:ea typeface="+mn-ea"/>
                        <a:cs typeface="+mn-cs"/>
                      </a:endParaRPr>
                    </a:p>
                    <a:p>
                      <a:endParaRPr lang="hr-HR" dirty="0"/>
                    </a:p>
                  </a:txBody>
                  <a:tcPr>
                    <a:solidFill>
                      <a:schemeClr val="accent1">
                        <a:lumMod val="40000"/>
                        <a:lumOff val="60000"/>
                      </a:schemeClr>
                    </a:solidFill>
                  </a:tcPr>
                </a:tc>
                <a:extLst>
                  <a:ext uri="{0D108BD9-81ED-4DB2-BD59-A6C34878D82A}">
                    <a16:rowId xmlns:a16="http://schemas.microsoft.com/office/drawing/2014/main" val="3553300498"/>
                  </a:ext>
                </a:extLst>
              </a:tr>
            </a:tbl>
          </a:graphicData>
        </a:graphic>
      </p:graphicFrame>
    </p:spTree>
    <p:extLst>
      <p:ext uri="{BB962C8B-B14F-4D97-AF65-F5344CB8AC3E}">
        <p14:creationId xmlns:p14="http://schemas.microsoft.com/office/powerpoint/2010/main" val="4067154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OPĆE INFORMACIJE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FEAD (Fond europske pomoći za najpotrebitije) –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uspostavljen za razdoblje 2014.-2020</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i  podupire</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aktivnosti država članica Europske unije u pružanju hrane i/ili osnovne materijalne pomoći onima kojima je pomoć najpotrebnija</a:t>
            </a:r>
          </a:p>
          <a:p>
            <a:pPr marL="0" marR="0" lvl="0" indent="0" algn="l"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Ključni dokument RH za korištenje i provedbu FEAD-a  - </a:t>
            </a:r>
            <a:r>
              <a:rPr kumimoji="0" lang="hr-HR" sz="18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Operativni program za hranu i/ili osnovnu materijalnu pomoć 2014.-2020</a:t>
            </a:r>
            <a:r>
              <a:rPr kumimoji="0" lang="hr-HR" sz="1800" b="1" i="1" u="none" strike="noStrike" kern="1200" cap="none" spc="0" normalizeH="0" baseline="0" noProof="0" dirty="0">
                <a:ln>
                  <a:noFill/>
                </a:ln>
                <a:solidFill>
                  <a:srgbClr val="4472C4">
                    <a:lumMod val="75000"/>
                  </a:srgbClr>
                </a:solidFill>
                <a:effectLst/>
                <a:uLnTx/>
                <a:uFillTx/>
                <a:latin typeface="Calibri" panose="020F0502020204030204"/>
                <a:ea typeface="+mn-ea"/>
                <a:cs typeface="Times New Roman" panose="02020603050405020304" pitchFamily="18" charset="0"/>
              </a:rPr>
              <a:t>     </a:t>
            </a:r>
            <a:r>
              <a:rPr kumimoji="0" lang="hr-HR" sz="1400" b="0" i="0" u="sng" strike="noStrike" kern="1200" cap="none" spc="0" normalizeH="0" baseline="0" noProof="0" dirty="0">
                <a:ln>
                  <a:noFill/>
                </a:ln>
                <a:solidFill>
                  <a:srgbClr val="0563C1"/>
                </a:solidFill>
                <a:effectLst/>
                <a:uLnTx/>
                <a:uFillTx/>
                <a:latin typeface="Calibri" panose="020F0502020204030204"/>
                <a:ea typeface="Times New Roman" panose="02020603050405020304" pitchFamily="18" charset="0"/>
                <a:cs typeface="Times New Roman" panose="02020603050405020304" pitchFamily="18" charset="0"/>
                <a:hlinkClick r:id="rId2"/>
              </a:rPr>
              <a:t>http://www.fead.hr/wp-content/uploads/2021/10/Programme_2014HR05FMOP001_5_0_en.pdf</a:t>
            </a:r>
            <a:r>
              <a:rPr kumimoji="0" lang="hr-HR" sz="14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Ministarstvo rada, mirovinskoga sustava, obitelji i socijalne politike (u daljnjem tekstu: Ministarstvo) dio je sustava za upravljanje i kontrolu korištenja sredstava iz FEAD-a kao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Upravljačko tijelo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koje provodi programe dodjele bespovratnih sredstava </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Poboljšanje dostupnosti besplatnih obroka djeci u siromaštvu ili u riziku od siromaštva i socijalne isključenosti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kao jedna od mjera unutar </a:t>
            </a:r>
            <a:r>
              <a:rPr kumimoji="0" lang="hr-HR" sz="18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Nacionalnog plana borbe protiv siromaštva i socijalne isključenosti za razdoblje od 2021. do 2027. godine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i pripadajućeg Akcijskog plana borbe protiv siromaštva i socijalne isključenosti za razdoblje 2021. – 2024. </a:t>
            </a:r>
          </a:p>
          <a:p>
            <a:pPr marL="0" indent="0">
              <a:buNone/>
            </a:pPr>
            <a:endParaRPr lang="hr-HR" dirty="0"/>
          </a:p>
        </p:txBody>
      </p:sp>
    </p:spTree>
    <p:extLst>
      <p:ext uri="{BB962C8B-B14F-4D97-AF65-F5344CB8AC3E}">
        <p14:creationId xmlns:p14="http://schemas.microsoft.com/office/powerpoint/2010/main" val="2250895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POSTUPAK PRIJAVE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fontScale="85000" lnSpcReduction="2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hr-HR" sz="1400" dirty="0">
                <a:solidFill>
                  <a:prstClr val="black"/>
                </a:solidFill>
                <a:latin typeface="Calibri" panose="020F0502020204030204"/>
              </a:rPr>
              <a:t>S</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vi projektni prijedlozi moraju biti na hrvatskom jeziku i ispunjeni elektronički na Prijavnom obrascu </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Potpuna prijava sadrži: </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Dopis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o podnošenju prijave na Poziv (datiran, potpisan od ovlaštene osobe prijavitelja i ovjeren službenim pečatom prijavitelja – u originalnoj papirnatoj verziji te elektroničkoj preslici dokumenta dostavljenoj na CD-R-u ili DVD-R-u ili USB memoriji)</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2. Prijavni obrazac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(Obrazac 1 - datiran, potpisan od ovlaštene osobe prijavitelja i ovjeren službenim pečatom prijavitelja - elektronička preslika dokumenta dostavljena na CD-R-u ili DVD-R-u ili USB memoriji)</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3. Izjava prijavitelja i partnera o istinitosti podataka, izbjegavanju dvostrukog financiranja i ispunjavanju preduvjeta za sudjelovanje u postupku dodjele bespovratnih sredstava i Izjava o partnerstvu (Obrazac 2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 datiran, potpisan od ovlaštene osobe prijavitelja i svih partnera i ovjeren službenim pečatom prijavitelja i svih partnera - elektronička preslika dokumenta dostavljena na CD-R-u </a:t>
            </a:r>
            <a:r>
              <a:rPr lang="pl-PL" sz="1400" dirty="0">
                <a:solidFill>
                  <a:prstClr val="black"/>
                </a:solidFill>
                <a:latin typeface="Calibri" panose="020F0502020204030204"/>
              </a:rPr>
              <a:t>ili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DVD-R-u ili USB memoriji)</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4. Obrazac proračuna projekta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Obrazac 3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u Excel formatu dostavljen na CD-R-u ili DVD-R-u ili USB memoriji)</a:t>
            </a:r>
          </a:p>
          <a:p>
            <a:pPr marL="0" marR="0" lvl="0" indent="0" algn="just"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5. Potvrda o stanju poreznog duga za prijavitelja i sve partnere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(elektronička preslika dokumenta dostavljena </a:t>
            </a:r>
            <a:r>
              <a:rPr kumimoji="0" lang="pl-PL" sz="1400" b="0" i="0" u="none" strike="noStrike" kern="1200" cap="none" spc="0" normalizeH="0" baseline="0" noProof="0">
                <a:ln>
                  <a:noFill/>
                </a:ln>
                <a:solidFill>
                  <a:prstClr val="black"/>
                </a:solidFill>
                <a:effectLst/>
                <a:uLnTx/>
                <a:uFillTx/>
                <a:latin typeface="Calibri" panose="020F0502020204030204"/>
                <a:ea typeface="+mn-ea"/>
                <a:cs typeface="+mn-cs"/>
              </a:rPr>
              <a:t>na CD-R-u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ili DVD-R-u ili USB memoriji)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14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400" b="1" i="0" u="sng" strike="noStrike" kern="1200" cap="none" spc="0" normalizeH="0" baseline="0" noProof="0" dirty="0">
                <a:ln>
                  <a:noFill/>
                </a:ln>
                <a:solidFill>
                  <a:prstClr val="black"/>
                </a:solidFill>
                <a:effectLst/>
                <a:uLnTx/>
                <a:uFillTx/>
                <a:latin typeface="Calibri" panose="020F0502020204030204"/>
                <a:ea typeface="+mn-ea"/>
                <a:cs typeface="+mn-cs"/>
              </a:rPr>
              <a:t>Način podnošenja prijave</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 isključivo </a:t>
            </a:r>
            <a:r>
              <a:rPr kumimoji="0" lang="pl-PL" sz="14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preporučenom poštanskom pošiljkom</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 ili </a:t>
            </a:r>
            <a:r>
              <a:rPr kumimoji="0" lang="pl-PL" sz="14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osobnom dostavom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na adresu:</a:t>
            </a:r>
          </a:p>
          <a:p>
            <a:pPr marL="0" marR="0" lvl="0" indent="0" algn="just"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Ministarstvo rada, mirovinskoga sustava, obitelji i socijalne politike</a:t>
            </a:r>
          </a:p>
          <a:p>
            <a:pPr marL="0" marR="0" lvl="0" indent="0" algn="just"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Uprava za programe i projekte</a:t>
            </a:r>
          </a:p>
          <a:p>
            <a:pPr marL="0" marR="0" lvl="0" indent="0" algn="just"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Trg Nevenke Topalušić 1</a:t>
            </a:r>
          </a:p>
          <a:p>
            <a:pPr marL="0" marR="0" lvl="0" indent="0" algn="just"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10000 Zagreb</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246478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POSTUPAK PRIJAVE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Prijavu je potrebno poslati ili dostaviti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u zatvorenom paketu/omotnici</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 Na vanjskoj strani paketa/omotnice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obvezno navesti</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a)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naziv poziva </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na dostavu projektnih prijedloga – „Osiguravanje školske prehrane za djecu u riziku od siromaštva (školska godina 2022.-2023.)“</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b)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naziv i adresu prijavitelja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c) naznaku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»NE OTVARATI – PRIJAVA NA POZIV NA DOSTAVU PROJEKTNIH PRIJEDLOGA«</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kod podnošenja projektnog prijedloga poštanskom pošiljkom na zaprimljenoj omotnici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moraju biti jasno navedeni datum i vrijeme (sat i minute) podnošenja projektnog prijedloga</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 Ukoliko se na omotnici ne može nedvojbeno utvrditi točan datum i vrijeme (sat i minute) podnošenja projektnog prijedloga, a Upravljačko tijelo ne može isto utvrditi na temelju broja pošiljke,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prijavitelj može u fazi postupka dodjele biti zatražen da osigura službeni dokaz s navedenim podatkom, </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a ukoliko taj podatak nije moguće dobiti</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 projektni prijedlog će se isključiti iz postupka</a:t>
            </a: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projektni prijedlozi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mogu se </a:t>
            </a:r>
            <a:r>
              <a:rPr kumimoji="0" lang="pl-PL" sz="1600" b="1" i="0" u="none" strike="noStrike" kern="1200" cap="none" spc="0" normalizeH="0" baseline="0" noProof="0" dirty="0">
                <a:ln>
                  <a:noFill/>
                </a:ln>
                <a:solidFill>
                  <a:prstClr val="black"/>
                </a:solidFill>
                <a:effectLst/>
                <a:highlight>
                  <a:srgbClr val="F8F8F8"/>
                </a:highlight>
                <a:uLnTx/>
                <a:uFillTx/>
                <a:latin typeface="Calibri" panose="020F0502020204030204"/>
                <a:ea typeface="+mn-ea"/>
                <a:cs typeface="+mn-cs"/>
              </a:rPr>
              <a:t>podnositi </a:t>
            </a:r>
            <a:r>
              <a:rPr kumimoji="0" lang="pl-PL" sz="1600" b="1" i="0" u="sng" strike="noStrike" kern="1200" cap="none" spc="0" normalizeH="0" baseline="0" noProof="0" dirty="0">
                <a:ln>
                  <a:noFill/>
                </a:ln>
                <a:solidFill>
                  <a:srgbClr val="4472C4"/>
                </a:solidFill>
                <a:effectLst/>
                <a:highlight>
                  <a:srgbClr val="F8F8F8"/>
                </a:highlight>
                <a:uLnTx/>
                <a:uFillTx/>
                <a:latin typeface="Calibri" panose="020F0502020204030204"/>
                <a:ea typeface="+mn-ea"/>
                <a:cs typeface="+mn-cs"/>
              </a:rPr>
              <a:t>do 30. lipnja 2022. godine </a:t>
            </a:r>
            <a:r>
              <a:rPr kumimoji="0" lang="pl-PL" sz="1600" b="1" i="0" u="none" strike="noStrike" kern="1200" cap="none" spc="0" normalizeH="0" baseline="0" noProof="0" dirty="0">
                <a:ln>
                  <a:noFill/>
                </a:ln>
                <a:solidFill>
                  <a:prstClr val="black"/>
                </a:solidFill>
                <a:effectLst/>
                <a:highlight>
                  <a:srgbClr val="F8F8F8"/>
                </a:highlight>
                <a:uLnTx/>
                <a:uFillTx/>
                <a:latin typeface="Calibri" panose="020F0502020204030204"/>
                <a:ea typeface="+mn-ea"/>
                <a:cs typeface="+mn-cs"/>
              </a:rPr>
              <a:t>ili </a:t>
            </a:r>
            <a:r>
              <a:rPr kumimoji="0" lang="pl-PL" sz="1600" b="1" i="0" u="none" strike="noStrike" kern="1200" cap="none" spc="0" normalizeH="0" baseline="0" noProof="0" dirty="0">
                <a:ln>
                  <a:noFill/>
                </a:ln>
                <a:solidFill>
                  <a:prstClr val="black"/>
                </a:solidFill>
                <a:effectLst/>
                <a:uLnTx/>
                <a:uFillTx/>
                <a:latin typeface="Calibri" panose="020F0502020204030204"/>
                <a:ea typeface="+mn-ea"/>
                <a:cs typeface="+mn-cs"/>
              </a:rPr>
              <a:t>danom odobrenja posljednjeg projektnog prijedloga koji udovolji svim kriterijima, a kojim se iscrpljuju raspoloživa financijska sredstva</a:t>
            </a:r>
            <a:endPar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je dužno objaviti informaciju o iscrpljenju raspoloživih financijskih sredstava na središnjoj mrežnoj stranici za FEAD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http://www.fead.hr/</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i/ili na mrežnim stranicama za strukturne fondove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https://strukturnifondovi.hr/</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881828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it-IT" sz="2000" b="1" dirty="0">
                <a:latin typeface="+mn-lt"/>
              </a:rPr>
              <a:t>INDIKATIVNI RASPORED PROCESA PRIJAVE I ODABIRA</a:t>
            </a:r>
            <a:endParaRPr lang="hr-HR" sz="2000" dirty="0"/>
          </a:p>
        </p:txBody>
      </p:sp>
      <p:graphicFrame>
        <p:nvGraphicFramePr>
          <p:cNvPr id="4" name="Tablica 4">
            <a:extLst>
              <a:ext uri="{FF2B5EF4-FFF2-40B4-BE49-F238E27FC236}">
                <a16:creationId xmlns:a16="http://schemas.microsoft.com/office/drawing/2014/main" id="{A94FBF12-D380-4C91-8CC1-71FB48A2027D}"/>
              </a:ext>
            </a:extLst>
          </p:cNvPr>
          <p:cNvGraphicFramePr>
            <a:graphicFrameLocks noGrp="1"/>
          </p:cNvGraphicFramePr>
          <p:nvPr>
            <p:ph idx="1"/>
            <p:extLst>
              <p:ext uri="{D42A27DB-BD31-4B8C-83A1-F6EECF244321}">
                <p14:modId xmlns:p14="http://schemas.microsoft.com/office/powerpoint/2010/main" val="424353870"/>
              </p:ext>
            </p:extLst>
          </p:nvPr>
        </p:nvGraphicFramePr>
        <p:xfrm>
          <a:off x="838200" y="1825625"/>
          <a:ext cx="10515600" cy="36372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998090825"/>
                    </a:ext>
                  </a:extLst>
                </a:gridCol>
                <a:gridCol w="5257800">
                  <a:extLst>
                    <a:ext uri="{9D8B030D-6E8A-4147-A177-3AD203B41FA5}">
                      <a16:colId xmlns:a16="http://schemas.microsoft.com/office/drawing/2014/main" val="2619812926"/>
                    </a:ext>
                  </a:extLst>
                </a:gridCol>
              </a:tblGrid>
              <a:tr h="370840">
                <a:tc>
                  <a:txBody>
                    <a:bodyPr/>
                    <a:lstStyle/>
                    <a:p>
                      <a:endParaRPr lang="hr-HR"/>
                    </a:p>
                  </a:txBody>
                  <a:tcPr/>
                </a:tc>
                <a:tc>
                  <a:txBody>
                    <a:bodyPr/>
                    <a:lstStyle/>
                    <a:p>
                      <a:pPr algn="ctr"/>
                      <a:r>
                        <a:rPr lang="hr-HR" dirty="0"/>
                        <a:t>DATUM</a:t>
                      </a:r>
                    </a:p>
                  </a:txBody>
                  <a:tcPr/>
                </a:tc>
                <a:extLst>
                  <a:ext uri="{0D108BD9-81ED-4DB2-BD59-A6C34878D82A}">
                    <a16:rowId xmlns:a16="http://schemas.microsoft.com/office/drawing/2014/main" val="3161595230"/>
                  </a:ext>
                </a:extLst>
              </a:tr>
              <a:tr h="370840">
                <a:tc>
                  <a:txBody>
                    <a:bodyPr/>
                    <a:lstStyle/>
                    <a:p>
                      <a:r>
                        <a:rPr lang="pl-PL" sz="1600" b="0" dirty="0"/>
                        <a:t>Rok za postavljanje pitanja</a:t>
                      </a:r>
                    </a:p>
                  </a:txBody>
                  <a:tcPr/>
                </a:tc>
                <a:tc>
                  <a:txBody>
                    <a:bodyPr/>
                    <a:lstStyle/>
                    <a:p>
                      <a:r>
                        <a:rPr lang="hr-HR" sz="1600" dirty="0"/>
                        <a:t>Kontinuirano do zatvaranja Poziva</a:t>
                      </a:r>
                    </a:p>
                  </a:txBody>
                  <a:tcPr/>
                </a:tc>
                <a:extLst>
                  <a:ext uri="{0D108BD9-81ED-4DB2-BD59-A6C34878D82A}">
                    <a16:rowId xmlns:a16="http://schemas.microsoft.com/office/drawing/2014/main" val="1578739713"/>
                  </a:ext>
                </a:extLst>
              </a:tr>
              <a:tr h="370840">
                <a:tc>
                  <a:txBody>
                    <a:bodyPr/>
                    <a:lstStyle/>
                    <a:p>
                      <a:r>
                        <a:rPr lang="pl-PL" sz="1600" b="0" dirty="0"/>
                        <a:t>Rok za objavu odgovora </a:t>
                      </a:r>
                    </a:p>
                  </a:txBody>
                  <a:tcPr/>
                </a:tc>
                <a:tc>
                  <a:txBody>
                    <a:bodyPr/>
                    <a:lstStyle/>
                    <a:p>
                      <a:r>
                        <a:rPr lang="pl-PL" sz="1600" dirty="0"/>
                        <a:t>7 kalendarskih dana od dana zaprimanja</a:t>
                      </a:r>
                    </a:p>
                    <a:p>
                      <a:r>
                        <a:rPr lang="pl-PL" sz="1600" dirty="0"/>
                        <a:t>svakog pitanja </a:t>
                      </a:r>
                    </a:p>
                  </a:txBody>
                  <a:tcPr/>
                </a:tc>
                <a:extLst>
                  <a:ext uri="{0D108BD9-81ED-4DB2-BD59-A6C34878D82A}">
                    <a16:rowId xmlns:a16="http://schemas.microsoft.com/office/drawing/2014/main" val="3155086826"/>
                  </a:ext>
                </a:extLst>
              </a:tr>
              <a:tr h="370840">
                <a:tc>
                  <a:txBody>
                    <a:bodyPr/>
                    <a:lstStyle/>
                    <a:p>
                      <a:r>
                        <a:rPr lang="hr-HR" sz="1600" b="0" dirty="0"/>
                        <a:t>Rok za podnošenje projektnog prijedloga</a:t>
                      </a:r>
                    </a:p>
                  </a:txBody>
                  <a:tcPr/>
                </a:tc>
                <a:tc>
                  <a:txBody>
                    <a:bodyPr/>
                    <a:lstStyle/>
                    <a:p>
                      <a:r>
                        <a:rPr lang="hr-HR" sz="1600" dirty="0"/>
                        <a:t>Do iscrpljenja financijske omotnice ili do</a:t>
                      </a:r>
                    </a:p>
                    <a:p>
                      <a:r>
                        <a:rPr lang="hr-HR" sz="1600" dirty="0"/>
                        <a:t>30. lipnja 2022. godine</a:t>
                      </a:r>
                    </a:p>
                  </a:txBody>
                  <a:tcPr/>
                </a:tc>
                <a:extLst>
                  <a:ext uri="{0D108BD9-81ED-4DB2-BD59-A6C34878D82A}">
                    <a16:rowId xmlns:a16="http://schemas.microsoft.com/office/drawing/2014/main" val="4031164472"/>
                  </a:ext>
                </a:extLst>
              </a:tr>
              <a:tr h="370840">
                <a:tc>
                  <a:txBody>
                    <a:bodyPr/>
                    <a:lstStyle/>
                    <a:p>
                      <a:r>
                        <a:rPr lang="hr-HR" sz="1600" b="0" dirty="0"/>
                        <a:t>Informacija prijavitelju o stanju prijave</a:t>
                      </a:r>
                    </a:p>
                    <a:p>
                      <a:r>
                        <a:rPr lang="hr-HR" sz="1600" b="0" dirty="0"/>
                        <a:t>nakon administrativne provjere</a:t>
                      </a:r>
                    </a:p>
                  </a:txBody>
                  <a:tcPr/>
                </a:tc>
                <a:tc>
                  <a:txBody>
                    <a:bodyPr/>
                    <a:lstStyle/>
                    <a:p>
                      <a:r>
                        <a:rPr lang="pl-PL" sz="1600" dirty="0"/>
                        <a:t>8 radnih dana od dana donošenja odluke</a:t>
                      </a:r>
                    </a:p>
                    <a:p>
                      <a:r>
                        <a:rPr lang="pl-PL" sz="1600" dirty="0"/>
                        <a:t>o statusu projektnog prijedloga</a:t>
                      </a:r>
                      <a:endParaRPr lang="hr-HR" sz="1600" dirty="0"/>
                    </a:p>
                  </a:txBody>
                  <a:tcPr/>
                </a:tc>
                <a:extLst>
                  <a:ext uri="{0D108BD9-81ED-4DB2-BD59-A6C34878D82A}">
                    <a16:rowId xmlns:a16="http://schemas.microsoft.com/office/drawing/2014/main" val="2316479245"/>
                  </a:ext>
                </a:extLst>
              </a:tr>
              <a:tr h="370840">
                <a:tc>
                  <a:txBody>
                    <a:bodyPr/>
                    <a:lstStyle/>
                    <a:p>
                      <a:r>
                        <a:rPr lang="hr-HR" sz="1600" b="0" dirty="0"/>
                        <a:t>Informacija prijavitelju o stanju prijave</a:t>
                      </a:r>
                    </a:p>
                    <a:p>
                      <a:r>
                        <a:rPr lang="hr-HR" sz="1600" b="0" dirty="0"/>
                        <a:t>nakon postupka procjene kvalitete</a:t>
                      </a:r>
                    </a:p>
                  </a:txBody>
                  <a:tcPr/>
                </a:tc>
                <a:tc>
                  <a:txBody>
                    <a:bodyPr/>
                    <a:lstStyle/>
                    <a:p>
                      <a:r>
                        <a:rPr lang="pl-PL" sz="1600" dirty="0"/>
                        <a:t>8 radnih dana od dana donošenja odluke</a:t>
                      </a:r>
                    </a:p>
                    <a:p>
                      <a:r>
                        <a:rPr lang="pl-PL" sz="1600" dirty="0"/>
                        <a:t>o statusu projektnog prijedloga</a:t>
                      </a:r>
                    </a:p>
                  </a:txBody>
                  <a:tcPr/>
                </a:tc>
                <a:extLst>
                  <a:ext uri="{0D108BD9-81ED-4DB2-BD59-A6C34878D82A}">
                    <a16:rowId xmlns:a16="http://schemas.microsoft.com/office/drawing/2014/main" val="2435701383"/>
                  </a:ext>
                </a:extLst>
              </a:tr>
              <a:tr h="370840">
                <a:tc>
                  <a:txBody>
                    <a:bodyPr/>
                    <a:lstStyle/>
                    <a:p>
                      <a:r>
                        <a:rPr lang="hr-HR" sz="1600" b="0" dirty="0"/>
                        <a:t>Potpisivanje Ugovora o dodjeli</a:t>
                      </a:r>
                    </a:p>
                    <a:p>
                      <a:r>
                        <a:rPr lang="hr-HR" sz="1600" b="0" dirty="0"/>
                        <a:t>bespovratnih sredstava</a:t>
                      </a:r>
                    </a:p>
                  </a:txBody>
                  <a:tcPr/>
                </a:tc>
                <a:tc>
                  <a:txBody>
                    <a:bodyPr/>
                    <a:lstStyle/>
                    <a:p>
                      <a:r>
                        <a:rPr lang="pl-PL" sz="1600" dirty="0"/>
                        <a:t>U roku od 30 kalendarskih dana od dana</a:t>
                      </a:r>
                    </a:p>
                    <a:p>
                      <a:r>
                        <a:rPr lang="pl-PL" sz="1600" dirty="0"/>
                        <a:t>donošenja Odluke o financiranju</a:t>
                      </a:r>
                      <a:endParaRPr lang="hr-HR" sz="1600" dirty="0"/>
                    </a:p>
                  </a:txBody>
                  <a:tcPr/>
                </a:tc>
                <a:extLst>
                  <a:ext uri="{0D108BD9-81ED-4DB2-BD59-A6C34878D82A}">
                    <a16:rowId xmlns:a16="http://schemas.microsoft.com/office/drawing/2014/main" val="3355024690"/>
                  </a:ext>
                </a:extLst>
              </a:tr>
            </a:tbl>
          </a:graphicData>
        </a:graphic>
      </p:graphicFrame>
    </p:spTree>
    <p:extLst>
      <p:ext uri="{BB962C8B-B14F-4D97-AF65-F5344CB8AC3E}">
        <p14:creationId xmlns:p14="http://schemas.microsoft.com/office/powerpoint/2010/main" val="1957762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DODATNE INFORMACIJE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Prijavitelji mogu kontinuirano postavljati pitanja vezana za Poziv elektroničkom poštom na adresu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fead@mdomsp.hr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s napomenom „Pitanja i odgovori“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Sva zaprimljena pitanja se zajedno s odgovorima objavljuju u dijelu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„Pitanja i odgovori“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na središnjoj mrežnoj stranici za FEAD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http://www.fead.hr/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i/ili na mrežnim stranicama za strukturne fondove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https://strukturnifondovi.hr/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najkasnije 7 kalendarskih dana od dana zaprimanja svakog pitanja, a u vrijeme obustave ministarstvo nije dužno davati pojašnjenja na pitanja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2349079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DODATNE INFORMACIJE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Izmjene i dopune Poziva -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obavijest o izmjenama i/ili dopunama objavljuje se na središnjoj mrežnoj stranici za FEAD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http://www.fead.hr/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i/ili na mrežnim stranicama za strukturne fondove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https://strukturnifondovi.hr/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kao i o obustavi, ranijem zatvaranju i otkazivanju Poziva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800" b="1" i="0" u="none" strike="noStrike" kern="1200" cap="none" spc="0" normalizeH="0" baseline="0" noProof="0" dirty="0">
                <a:ln>
                  <a:noFill/>
                </a:ln>
                <a:solidFill>
                  <a:prstClr val="black"/>
                </a:solidFill>
                <a:effectLst/>
                <a:uLnTx/>
                <a:uFillTx/>
                <a:latin typeface="Calibri" panose="020F0502020204030204"/>
                <a:ea typeface="+mn-ea"/>
                <a:cs typeface="+mn-cs"/>
              </a:rPr>
              <a:t>Obustava i ranije zatvaranje Poziva </a:t>
            </a:r>
          </a:p>
          <a:p>
            <a:pPr marL="285750" marR="0" lvl="0" indent="-2857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obustava</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pokrenutog Poziva (prije iscrpljenja financijske omotnice) – kada zaprimljeni projektni prijedlozi, u odnosu na zahtijevani iznos bespovratnih sredstava, dosegnu 105 % ukupno raspoloživog iznosa Poziva  i/ili </a:t>
            </a:r>
          </a:p>
          <a:p>
            <a:pPr marL="285750" marR="0" lvl="0" indent="-2857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zatvaranje</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pokrenutog Poziva (iscrpljenjem raspoložive financijske omotnice) ranije no što je predviđeno objavljenom dokumentacijom Poziva, odnosno prije 30. lipnja 2022. </a:t>
            </a:r>
          </a:p>
          <a:p>
            <a:pPr marL="285750" marR="0" lvl="0" indent="-2857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obavijest na središnjoj mrežnoj stranici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www.fead.hr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i /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www.strukturnifondovi.hr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projektni prijedlozi podneseni na Poziv u razdoblju trajanja obustave neće biti uključeni u postupak dodjele te ih se neće dalje razmatrati u slučaju ponovnog otvaranja Poziva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275202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DODATNE INFORMACIJE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Otkazivanje Poziva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u bilo kojoj fazi postupka dodjele bespovratnih sredstava: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a) ako je bilo nepravilnosti u postupku</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osobito ako je utvrđeno nejednako postupanje prema partnerskim organizacijama ili je narušeno načelo zabrane diskriminacije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b) ako su nastupile izvanredne okolnosti ili viša sila</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koje onemogućavaju obavljanje/redovno obavljanje planiranih aktivnosti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c) nakon isteka roka za podnošenje projektnih prijedloga nije zaprimljen niti jedan projektni prijedlog ili niti jedan projektni prijedlog ne udovoljava kriterijima dodjele</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7167328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Postupak dodjele sredstava provodi se kroz sljedeće faze: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1. Administrativna provjera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(zaprimanje, registracija i administrativna provjera, provjera prihvatljivosti prijavitelja i partnera);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2. Procjena kvalitete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(provjera prihvatljivosti projektnih aktivnosti i prihvatljivosti izdataka te ocjenjivanje kvalitete/ispravljanje proračuna);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3. Donošenje Odluke o financiranju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(donosi se za projektne prijedloge koji su uspješno prošli postupak dodjele bespovratnih sredstava)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8895811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Nakon administrativne provjere i procjene kvalitete Upravljačko tijelo obavještava prijavitelje o statusu njihovog projektnog prijedloga pisanim putem u roku od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8 radnih dana od dana donošenja odluke o statusu projektnog prijedloga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i to:</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uspješne prijavitelje – da su njihovi projektni prijedlozi odabrani za sljedeću fazu postupka dodjele sredstava ili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neuspješne prijavitelje – da njihovi projektni prijedlozi nisu odabrani za sljedeću fazu postupka dodjele sredstava s obrazloženjem</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Sve do trenutka potpisivanja Ugovora o dodjeli bespovratnih sredstava prijavitelj ima pravo povući projektni prijedlog u bilo kojoj fazi postupka dodjele dostavom pisane obavijesti Upravljačkom tijelu.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Pisana obavijest šalje se poštanskom pošiljkom ili osobnom dostavom na adresu:</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Ministarstvo rada, mirovinskoga sustava, obitelji i socijalne politike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Uprava za programe i projekte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Trg Nevenke </a:t>
            </a:r>
            <a:r>
              <a:rPr kumimoji="0" lang="hr-HR" sz="1600" b="1" i="0" u="none" strike="noStrike" kern="1200" cap="none" spc="0" normalizeH="0" baseline="0" noProof="0" dirty="0" err="1">
                <a:ln>
                  <a:noFill/>
                </a:ln>
                <a:solidFill>
                  <a:prstClr val="black"/>
                </a:solidFill>
                <a:effectLst/>
                <a:uLnTx/>
                <a:uFillTx/>
                <a:latin typeface="Calibri" panose="020F0502020204030204"/>
                <a:ea typeface="+mn-ea"/>
                <a:cs typeface="+mn-cs"/>
              </a:rPr>
              <a:t>Topalušić</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10000 Zagreb</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359367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Administrativna provjera (zaprimanje, registracija i administrativna provjera, provjera prihvatljivosti prijavitelja i partnera)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a:tabLst/>
              <a:defRPr/>
            </a:pPr>
            <a:endParaRPr lang="hr-HR" sz="1800" b="1" dirty="0">
              <a:solidFill>
                <a:prstClr val="black"/>
              </a:solidFill>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graphicFrame>
        <p:nvGraphicFramePr>
          <p:cNvPr id="4" name="Tablica 4">
            <a:extLst>
              <a:ext uri="{FF2B5EF4-FFF2-40B4-BE49-F238E27FC236}">
                <a16:creationId xmlns:a16="http://schemas.microsoft.com/office/drawing/2014/main" id="{575F8F83-CC1C-4CCC-8EC9-474F8FB3FEC6}"/>
              </a:ext>
            </a:extLst>
          </p:cNvPr>
          <p:cNvGraphicFramePr>
            <a:graphicFrameLocks noGrp="1"/>
          </p:cNvGraphicFramePr>
          <p:nvPr>
            <p:extLst>
              <p:ext uri="{D42A27DB-BD31-4B8C-83A1-F6EECF244321}">
                <p14:modId xmlns:p14="http://schemas.microsoft.com/office/powerpoint/2010/main" val="2618552268"/>
              </p:ext>
            </p:extLst>
          </p:nvPr>
        </p:nvGraphicFramePr>
        <p:xfrm>
          <a:off x="838201" y="2664845"/>
          <a:ext cx="10101349" cy="2656840"/>
        </p:xfrm>
        <a:graphic>
          <a:graphicData uri="http://schemas.openxmlformats.org/drawingml/2006/table">
            <a:tbl>
              <a:tblPr firstRow="1" bandRow="1">
                <a:tableStyleId>{5C22544A-7EE6-4342-B048-85BDC9FD1C3A}</a:tableStyleId>
              </a:tblPr>
              <a:tblGrid>
                <a:gridCol w="392083">
                  <a:extLst>
                    <a:ext uri="{9D8B030D-6E8A-4147-A177-3AD203B41FA5}">
                      <a16:colId xmlns:a16="http://schemas.microsoft.com/office/drawing/2014/main" val="2564416317"/>
                    </a:ext>
                  </a:extLst>
                </a:gridCol>
                <a:gridCol w="7281949">
                  <a:extLst>
                    <a:ext uri="{9D8B030D-6E8A-4147-A177-3AD203B41FA5}">
                      <a16:colId xmlns:a16="http://schemas.microsoft.com/office/drawing/2014/main" val="4020379952"/>
                    </a:ext>
                  </a:extLst>
                </a:gridCol>
                <a:gridCol w="615142">
                  <a:extLst>
                    <a:ext uri="{9D8B030D-6E8A-4147-A177-3AD203B41FA5}">
                      <a16:colId xmlns:a16="http://schemas.microsoft.com/office/drawing/2014/main" val="2933119028"/>
                    </a:ext>
                  </a:extLst>
                </a:gridCol>
                <a:gridCol w="615141">
                  <a:extLst>
                    <a:ext uri="{9D8B030D-6E8A-4147-A177-3AD203B41FA5}">
                      <a16:colId xmlns:a16="http://schemas.microsoft.com/office/drawing/2014/main" val="2573666367"/>
                    </a:ext>
                  </a:extLst>
                </a:gridCol>
                <a:gridCol w="1197034">
                  <a:extLst>
                    <a:ext uri="{9D8B030D-6E8A-4147-A177-3AD203B41FA5}">
                      <a16:colId xmlns:a16="http://schemas.microsoft.com/office/drawing/2014/main" val="2084199358"/>
                    </a:ext>
                  </a:extLst>
                </a:gridCol>
              </a:tblGrid>
              <a:tr h="370840">
                <a:tc>
                  <a:txBody>
                    <a:bodyPr/>
                    <a:lstStyle/>
                    <a:p>
                      <a:endParaRPr lang="hr-HR"/>
                    </a:p>
                  </a:txBody>
                  <a:tcPr/>
                </a:tc>
                <a:tc>
                  <a:txBody>
                    <a:bodyPr/>
                    <a:lstStyle/>
                    <a:p>
                      <a:pPr algn="ctr"/>
                      <a:endParaRPr lang="pl-PL" sz="1400" dirty="0"/>
                    </a:p>
                    <a:p>
                      <a:pPr algn="ctr"/>
                      <a:r>
                        <a:rPr lang="pl-PL" sz="1400" dirty="0"/>
                        <a:t>Uvjeti za zaprimanje i registraciju </a:t>
                      </a:r>
                      <a:endParaRPr lang="hr-HR" sz="1400" dirty="0"/>
                    </a:p>
                  </a:txBody>
                  <a:tcPr/>
                </a:tc>
                <a:tc>
                  <a:txBody>
                    <a:bodyPr/>
                    <a:lstStyle/>
                    <a:p>
                      <a:pPr algn="ctr"/>
                      <a:endParaRPr lang="hr-HR" sz="1400" dirty="0"/>
                    </a:p>
                    <a:p>
                      <a:pPr algn="ctr"/>
                      <a:r>
                        <a:rPr lang="hr-HR" sz="1400" dirty="0"/>
                        <a:t>DA</a:t>
                      </a:r>
                    </a:p>
                  </a:txBody>
                  <a:tcPr/>
                </a:tc>
                <a:tc>
                  <a:txBody>
                    <a:bodyPr/>
                    <a:lstStyle/>
                    <a:p>
                      <a:pPr algn="ctr"/>
                      <a:endParaRPr lang="hr-HR" sz="1400" dirty="0"/>
                    </a:p>
                    <a:p>
                      <a:pPr algn="ctr"/>
                      <a:r>
                        <a:rPr lang="hr-HR" sz="1400" dirty="0"/>
                        <a:t>NE</a:t>
                      </a:r>
                    </a:p>
                  </a:txBody>
                  <a:tcPr/>
                </a:tc>
                <a:tc>
                  <a:txBody>
                    <a:bodyPr/>
                    <a:lstStyle/>
                    <a:p>
                      <a:pPr algn="ctr"/>
                      <a:endParaRPr lang="hr-HR" sz="1400" dirty="0"/>
                    </a:p>
                    <a:p>
                      <a:pPr algn="ctr"/>
                      <a:r>
                        <a:rPr lang="hr-HR" sz="1400" dirty="0"/>
                        <a:t>Mogućnost pojašnjenja</a:t>
                      </a:r>
                    </a:p>
                  </a:txBody>
                  <a:tcPr/>
                </a:tc>
                <a:extLst>
                  <a:ext uri="{0D108BD9-81ED-4DB2-BD59-A6C34878D82A}">
                    <a16:rowId xmlns:a16="http://schemas.microsoft.com/office/drawing/2014/main" val="3605841993"/>
                  </a:ext>
                </a:extLst>
              </a:tr>
              <a:tr h="370840">
                <a:tc>
                  <a:txBody>
                    <a:bodyPr/>
                    <a:lstStyle/>
                    <a:p>
                      <a:r>
                        <a:rPr lang="hr-HR" dirty="0"/>
                        <a:t>1</a:t>
                      </a:r>
                    </a:p>
                  </a:txBody>
                  <a:tcPr/>
                </a:tc>
                <a:tc>
                  <a:txBody>
                    <a:bodyPr/>
                    <a:lstStyle/>
                    <a:p>
                      <a:r>
                        <a:rPr lang="hr-HR" sz="1400" dirty="0"/>
                        <a:t>Zaprimljeni prijavni paket/omotnica je zatvoren.</a:t>
                      </a:r>
                    </a:p>
                  </a:txBody>
                  <a:tcPr/>
                </a:tc>
                <a:tc>
                  <a:txBody>
                    <a:bodyPr/>
                    <a:lstStyle/>
                    <a:p>
                      <a:endParaRPr lang="hr-HR" sz="1400" b="1" dirty="0"/>
                    </a:p>
                  </a:txBody>
                  <a:tcPr/>
                </a:tc>
                <a:tc>
                  <a:txBody>
                    <a:bodyPr/>
                    <a:lstStyle/>
                    <a:p>
                      <a:endParaRPr lang="hr-HR" sz="1400" b="1" dirty="0"/>
                    </a:p>
                  </a:txBody>
                  <a:tcPr/>
                </a:tc>
                <a:tc>
                  <a:txBody>
                    <a:bodyPr/>
                    <a:lstStyle/>
                    <a:p>
                      <a:pPr algn="ctr"/>
                      <a:r>
                        <a:rPr lang="hr-HR" sz="1400" b="1" dirty="0"/>
                        <a:t>NE</a:t>
                      </a:r>
                    </a:p>
                  </a:txBody>
                  <a:tcPr/>
                </a:tc>
                <a:extLst>
                  <a:ext uri="{0D108BD9-81ED-4DB2-BD59-A6C34878D82A}">
                    <a16:rowId xmlns:a16="http://schemas.microsoft.com/office/drawing/2014/main" val="3153580691"/>
                  </a:ext>
                </a:extLst>
              </a:tr>
              <a:tr h="370840">
                <a:tc>
                  <a:txBody>
                    <a:bodyPr/>
                    <a:lstStyle/>
                    <a:p>
                      <a:r>
                        <a:rPr lang="hr-HR" dirty="0"/>
                        <a:t>2</a:t>
                      </a:r>
                    </a:p>
                  </a:txBody>
                  <a:tcPr/>
                </a:tc>
                <a:tc>
                  <a:txBody>
                    <a:bodyPr/>
                    <a:lstStyle/>
                    <a:p>
                      <a:r>
                        <a:rPr lang="hr-HR" sz="1400" dirty="0"/>
                        <a:t>Prijavni paket/omotnica predan je u propisanom roku (prijavni paket/omotnica predana je nakon objave Poziva te u dan i vrijeme predaje Poziv nije bio zatvoren ili obustavljen).</a:t>
                      </a:r>
                    </a:p>
                  </a:txBody>
                  <a:tcPr/>
                </a:tc>
                <a:tc>
                  <a:txBody>
                    <a:bodyPr/>
                    <a:lstStyle/>
                    <a:p>
                      <a:endParaRPr lang="hr-HR" sz="1400" b="1"/>
                    </a:p>
                  </a:txBody>
                  <a:tcPr/>
                </a:tc>
                <a:tc>
                  <a:txBody>
                    <a:bodyPr/>
                    <a:lstStyle/>
                    <a:p>
                      <a:endParaRPr lang="hr-HR" sz="1400" b="1" dirty="0"/>
                    </a:p>
                  </a:txBody>
                  <a:tcPr/>
                </a:tc>
                <a:tc>
                  <a:txBody>
                    <a:bodyPr/>
                    <a:lstStyle/>
                    <a:p>
                      <a:pPr algn="ctr"/>
                      <a:endParaRPr lang="hr-HR" sz="1400" b="1" dirty="0"/>
                    </a:p>
                    <a:p>
                      <a:pPr algn="ctr"/>
                      <a:r>
                        <a:rPr lang="hr-HR" sz="1400" b="1" dirty="0"/>
                        <a:t>NE</a:t>
                      </a:r>
                    </a:p>
                  </a:txBody>
                  <a:tcPr/>
                </a:tc>
                <a:extLst>
                  <a:ext uri="{0D108BD9-81ED-4DB2-BD59-A6C34878D82A}">
                    <a16:rowId xmlns:a16="http://schemas.microsoft.com/office/drawing/2014/main" val="1060203159"/>
                  </a:ext>
                </a:extLst>
              </a:tr>
              <a:tr h="370840">
                <a:tc>
                  <a:txBody>
                    <a:bodyPr/>
                    <a:lstStyle/>
                    <a:p>
                      <a:r>
                        <a:rPr lang="hr-HR" dirty="0"/>
                        <a:t>3</a:t>
                      </a:r>
                    </a:p>
                  </a:txBody>
                  <a:tcPr/>
                </a:tc>
                <a:tc>
                  <a:txBody>
                    <a:bodyPr/>
                    <a:lstStyle/>
                    <a:p>
                      <a:r>
                        <a:rPr lang="hr-HR" sz="1400" dirty="0"/>
                        <a:t>Na zaprimljenom prijavnom paketu/omotnici naznačen je naziv i/ili pravilni referentni broj postupka dodjele.</a:t>
                      </a:r>
                    </a:p>
                  </a:txBody>
                  <a:tcPr/>
                </a:tc>
                <a:tc>
                  <a:txBody>
                    <a:bodyPr/>
                    <a:lstStyle/>
                    <a:p>
                      <a:endParaRPr lang="hr-HR" sz="1400" b="1" dirty="0"/>
                    </a:p>
                  </a:txBody>
                  <a:tcPr/>
                </a:tc>
                <a:tc>
                  <a:txBody>
                    <a:bodyPr/>
                    <a:lstStyle/>
                    <a:p>
                      <a:endParaRPr lang="hr-HR" sz="1400" b="1" dirty="0"/>
                    </a:p>
                  </a:txBody>
                  <a:tcPr/>
                </a:tc>
                <a:tc>
                  <a:txBody>
                    <a:bodyPr/>
                    <a:lstStyle/>
                    <a:p>
                      <a:pPr algn="ctr"/>
                      <a:endParaRPr lang="hr-HR" sz="1400" b="1" dirty="0"/>
                    </a:p>
                    <a:p>
                      <a:pPr algn="ctr"/>
                      <a:r>
                        <a:rPr lang="hr-HR" sz="1400" b="1" dirty="0"/>
                        <a:t>NE</a:t>
                      </a:r>
                    </a:p>
                  </a:txBody>
                  <a:tcPr/>
                </a:tc>
                <a:extLst>
                  <a:ext uri="{0D108BD9-81ED-4DB2-BD59-A6C34878D82A}">
                    <a16:rowId xmlns:a16="http://schemas.microsoft.com/office/drawing/2014/main" val="2952917536"/>
                  </a:ext>
                </a:extLst>
              </a:tr>
              <a:tr h="370840">
                <a:tc>
                  <a:txBody>
                    <a:bodyPr/>
                    <a:lstStyle/>
                    <a:p>
                      <a:r>
                        <a:rPr lang="hr-HR" dirty="0"/>
                        <a:t>4</a:t>
                      </a:r>
                    </a:p>
                  </a:txBody>
                  <a:tcPr/>
                </a:tc>
                <a:tc>
                  <a:txBody>
                    <a:bodyPr/>
                    <a:lstStyle/>
                    <a:p>
                      <a:r>
                        <a:rPr lang="hr-HR" sz="1400" dirty="0"/>
                        <a:t>Na zaprimljenom prijavnom paketu/omotnici zabilježen je datum i točno vrijeme (sat i minute) podnošenja projektnog prijedloga.</a:t>
                      </a:r>
                    </a:p>
                  </a:txBody>
                  <a:tcPr/>
                </a:tc>
                <a:tc>
                  <a:txBody>
                    <a:bodyPr/>
                    <a:lstStyle/>
                    <a:p>
                      <a:endParaRPr lang="hr-HR" sz="1400" b="1" dirty="0"/>
                    </a:p>
                  </a:txBody>
                  <a:tcPr/>
                </a:tc>
                <a:tc>
                  <a:txBody>
                    <a:bodyPr/>
                    <a:lstStyle/>
                    <a:p>
                      <a:endParaRPr lang="hr-HR" sz="1400" b="1" dirty="0"/>
                    </a:p>
                  </a:txBody>
                  <a:tcPr/>
                </a:tc>
                <a:tc>
                  <a:txBody>
                    <a:bodyPr/>
                    <a:lstStyle/>
                    <a:p>
                      <a:pPr algn="ctr"/>
                      <a:endParaRPr lang="hr-HR" sz="1400" b="1" dirty="0"/>
                    </a:p>
                    <a:p>
                      <a:pPr algn="ctr"/>
                      <a:r>
                        <a:rPr lang="hr-HR" sz="1400" b="1" dirty="0"/>
                        <a:t>DA</a:t>
                      </a:r>
                    </a:p>
                  </a:txBody>
                  <a:tcPr/>
                </a:tc>
                <a:extLst>
                  <a:ext uri="{0D108BD9-81ED-4DB2-BD59-A6C34878D82A}">
                    <a16:rowId xmlns:a16="http://schemas.microsoft.com/office/drawing/2014/main" val="702162951"/>
                  </a:ext>
                </a:extLst>
              </a:tr>
            </a:tbl>
          </a:graphicData>
        </a:graphic>
      </p:graphicFrame>
    </p:spTree>
    <p:extLst>
      <p:ext uri="{BB962C8B-B14F-4D97-AF65-F5344CB8AC3E}">
        <p14:creationId xmlns:p14="http://schemas.microsoft.com/office/powerpoint/2010/main" val="13821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Slika 12">
            <a:extLst>
              <a:ext uri="{FF2B5EF4-FFF2-40B4-BE49-F238E27FC236}">
                <a16:creationId xmlns:a16="http://schemas.microsoft.com/office/drawing/2014/main" id="{6BEFC619-750F-4863-A0B5-4DAB0DFD5514}"/>
              </a:ext>
            </a:extLst>
          </p:cNvPr>
          <p:cNvPicPr>
            <a:picLocks noChangeAspect="1"/>
          </p:cNvPicPr>
          <p:nvPr/>
        </p:nvPicPr>
        <p:blipFill>
          <a:blip r:embed="rId2"/>
          <a:stretch>
            <a:fillRect/>
          </a:stretch>
        </p:blipFill>
        <p:spPr>
          <a:xfrm>
            <a:off x="8605785" y="563088"/>
            <a:ext cx="5252124" cy="384545"/>
          </a:xfrm>
          <a:prstGeom prst="rect">
            <a:avLst/>
          </a:prstGeom>
        </p:spPr>
      </p:pic>
      <p:pic>
        <p:nvPicPr>
          <p:cNvPr id="14" name="Slika 13">
            <a:extLst>
              <a:ext uri="{FF2B5EF4-FFF2-40B4-BE49-F238E27FC236}">
                <a16:creationId xmlns:a16="http://schemas.microsoft.com/office/drawing/2014/main" id="{55B7C84B-4477-4F9C-8EEE-03B0611142E0}"/>
              </a:ext>
            </a:extLst>
          </p:cNvPr>
          <p:cNvPicPr>
            <a:picLocks noChangeAspect="1"/>
          </p:cNvPicPr>
          <p:nvPr/>
        </p:nvPicPr>
        <p:blipFill>
          <a:blip r:embed="rId3"/>
          <a:stretch>
            <a:fillRect/>
          </a:stretch>
        </p:blipFill>
        <p:spPr>
          <a:xfrm>
            <a:off x="1727175" y="514532"/>
            <a:ext cx="5733193" cy="288408"/>
          </a:xfrm>
          <a:prstGeom prst="rect">
            <a:avLst/>
          </a:prstGeom>
        </p:spPr>
      </p:pic>
      <p:pic>
        <p:nvPicPr>
          <p:cNvPr id="15" name="Slika 14">
            <a:extLst>
              <a:ext uri="{FF2B5EF4-FFF2-40B4-BE49-F238E27FC236}">
                <a16:creationId xmlns:a16="http://schemas.microsoft.com/office/drawing/2014/main" id="{74C13052-5570-41D3-88A8-8777762CB46E}"/>
              </a:ext>
            </a:extLst>
          </p:cNvPr>
          <p:cNvPicPr>
            <a:picLocks noChangeAspect="1"/>
          </p:cNvPicPr>
          <p:nvPr/>
        </p:nvPicPr>
        <p:blipFill>
          <a:blip r:embed="rId4"/>
          <a:stretch>
            <a:fillRect/>
          </a:stretch>
        </p:blipFill>
        <p:spPr>
          <a:xfrm>
            <a:off x="1727174" y="659225"/>
            <a:ext cx="5733193" cy="288408"/>
          </a:xfrm>
          <a:prstGeom prst="rect">
            <a:avLst/>
          </a:prstGeom>
        </p:spPr>
      </p:pic>
      <p:sp>
        <p:nvSpPr>
          <p:cNvPr id="2" name="Naslov 1">
            <a:extLst>
              <a:ext uri="{FF2B5EF4-FFF2-40B4-BE49-F238E27FC236}">
                <a16:creationId xmlns:a16="http://schemas.microsoft.com/office/drawing/2014/main" id="{8528AD79-F3D1-43BE-93D4-9A48A53854E1}"/>
              </a:ext>
            </a:extLst>
          </p:cNvPr>
          <p:cNvSpPr>
            <a:spLocks noGrp="1"/>
          </p:cNvSpPr>
          <p:nvPr>
            <p:ph type="ctrTitle"/>
          </p:nvPr>
        </p:nvSpPr>
        <p:spPr>
          <a:xfrm>
            <a:off x="2983686" y="593168"/>
            <a:ext cx="5464045" cy="758706"/>
          </a:xfrm>
        </p:spPr>
        <p:txBody>
          <a:bodyPr>
            <a:normAutofit/>
          </a:bodyPr>
          <a:lstStyle/>
          <a:p>
            <a:r>
              <a:rPr lang="hr-HR" sz="2000" b="1" dirty="0">
                <a:latin typeface="+mn-lt"/>
              </a:rPr>
              <a:t>POSTUPAK EVALUACIJE PROJEKTNIH PRIJEDLOGA</a:t>
            </a:r>
          </a:p>
        </p:txBody>
      </p:sp>
      <p:sp>
        <p:nvSpPr>
          <p:cNvPr id="3" name="Podnaslov 2">
            <a:extLst>
              <a:ext uri="{FF2B5EF4-FFF2-40B4-BE49-F238E27FC236}">
                <a16:creationId xmlns:a16="http://schemas.microsoft.com/office/drawing/2014/main" id="{2D91BE2D-7E3A-48FF-8282-0309E575D2C1}"/>
              </a:ext>
            </a:extLst>
          </p:cNvPr>
          <p:cNvSpPr>
            <a:spLocks noGrp="1"/>
          </p:cNvSpPr>
          <p:nvPr>
            <p:ph type="subTitle" idx="1"/>
          </p:nvPr>
        </p:nvSpPr>
        <p:spPr>
          <a:xfrm>
            <a:off x="797505" y="1417931"/>
            <a:ext cx="10434342" cy="5110351"/>
          </a:xfrm>
        </p:spPr>
        <p:txBody>
          <a:bodyPr>
            <a:normAutofit/>
          </a:bodyPr>
          <a:lstStyle/>
          <a:p>
            <a:pPr algn="l"/>
            <a:endParaRPr lang="hr-HR" sz="1200" dirty="0"/>
          </a:p>
        </p:txBody>
      </p:sp>
      <p:pic>
        <p:nvPicPr>
          <p:cNvPr id="4" name="Picture 27" descr="Europa Flagge">
            <a:extLst>
              <a:ext uri="{FF2B5EF4-FFF2-40B4-BE49-F238E27FC236}">
                <a16:creationId xmlns:a16="http://schemas.microsoft.com/office/drawing/2014/main" id="{B33EC983-981F-41FE-83E7-1874CC58CA16}"/>
              </a:ext>
            </a:extLst>
          </p:cNvPr>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12" name="Slika 11">
            <a:extLst>
              <a:ext uri="{FF2B5EF4-FFF2-40B4-BE49-F238E27FC236}">
                <a16:creationId xmlns:a16="http://schemas.microsoft.com/office/drawing/2014/main" id="{CB20B1E7-688F-46FB-8786-932E2DE49A7C}"/>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7776475" y="371022"/>
            <a:ext cx="829310" cy="542925"/>
          </a:xfrm>
          <a:prstGeom prst="rect">
            <a:avLst/>
          </a:prstGeom>
          <a:noFill/>
        </p:spPr>
      </p:pic>
      <p:graphicFrame>
        <p:nvGraphicFramePr>
          <p:cNvPr id="6" name="Tablica 5">
            <a:extLst>
              <a:ext uri="{FF2B5EF4-FFF2-40B4-BE49-F238E27FC236}">
                <a16:creationId xmlns:a16="http://schemas.microsoft.com/office/drawing/2014/main" id="{510805A2-CABF-4744-8ECD-47972F366415}"/>
              </a:ext>
            </a:extLst>
          </p:cNvPr>
          <p:cNvGraphicFramePr>
            <a:graphicFrameLocks noGrp="1"/>
          </p:cNvGraphicFramePr>
          <p:nvPr/>
        </p:nvGraphicFramePr>
        <p:xfrm>
          <a:off x="774120" y="1570512"/>
          <a:ext cx="10058400" cy="3319526"/>
        </p:xfrm>
        <a:graphic>
          <a:graphicData uri="http://schemas.openxmlformats.org/drawingml/2006/table">
            <a:tbl>
              <a:tblPr firstRow="1" bandRow="1">
                <a:tableStyleId>{5C22544A-7EE6-4342-B048-85BDC9FD1C3A}</a:tableStyleId>
              </a:tblPr>
              <a:tblGrid>
                <a:gridCol w="6134712">
                  <a:extLst>
                    <a:ext uri="{9D8B030D-6E8A-4147-A177-3AD203B41FA5}">
                      <a16:colId xmlns:a16="http://schemas.microsoft.com/office/drawing/2014/main" val="3200731440"/>
                    </a:ext>
                  </a:extLst>
                </a:gridCol>
                <a:gridCol w="816745">
                  <a:extLst>
                    <a:ext uri="{9D8B030D-6E8A-4147-A177-3AD203B41FA5}">
                      <a16:colId xmlns:a16="http://schemas.microsoft.com/office/drawing/2014/main" val="1123662425"/>
                    </a:ext>
                  </a:extLst>
                </a:gridCol>
                <a:gridCol w="790113">
                  <a:extLst>
                    <a:ext uri="{9D8B030D-6E8A-4147-A177-3AD203B41FA5}">
                      <a16:colId xmlns:a16="http://schemas.microsoft.com/office/drawing/2014/main" val="3873074530"/>
                    </a:ext>
                  </a:extLst>
                </a:gridCol>
                <a:gridCol w="2316830">
                  <a:extLst>
                    <a:ext uri="{9D8B030D-6E8A-4147-A177-3AD203B41FA5}">
                      <a16:colId xmlns:a16="http://schemas.microsoft.com/office/drawing/2014/main" val="2616486653"/>
                    </a:ext>
                  </a:extLst>
                </a:gridCol>
              </a:tblGrid>
              <a:tr h="485140">
                <a:tc>
                  <a:txBody>
                    <a:bodyPr/>
                    <a:lstStyle/>
                    <a:p>
                      <a:pPr>
                        <a:lnSpc>
                          <a:spcPct val="107000"/>
                        </a:lnSpc>
                        <a:spcAft>
                          <a:spcPts val="0"/>
                        </a:spcAft>
                      </a:pPr>
                      <a:r>
                        <a:rPr lang="hr-HR" sz="1200" kern="1200" dirty="0">
                          <a:effectLst/>
                        </a:rPr>
                        <a:t>Administrativni kriteriji/kriteriji prihvatljivosti prijavitelja</a:t>
                      </a:r>
                      <a:endParaRPr lang="hr-HR" sz="1200" dirty="0">
                        <a:effectLst/>
                      </a:endParaRPr>
                    </a:p>
                    <a:p>
                      <a:pPr>
                        <a:lnSpc>
                          <a:spcPct val="107000"/>
                        </a:lnSpc>
                        <a:spcAft>
                          <a:spcPts val="0"/>
                        </a:spcAft>
                      </a:pPr>
                      <a:r>
                        <a:rPr lang="hr-HR" sz="1200" kern="1200" dirty="0">
                          <a:effectLst/>
                        </a:rPr>
                        <a:t>(vodeće partnerske organizacije) i partnera (partnerskih</a:t>
                      </a:r>
                      <a:endParaRPr lang="hr-HR" sz="1200" dirty="0">
                        <a:effectLst/>
                      </a:endParaRPr>
                    </a:p>
                    <a:p>
                      <a:pPr>
                        <a:lnSpc>
                          <a:spcPct val="107000"/>
                        </a:lnSpc>
                        <a:spcAft>
                          <a:spcPts val="0"/>
                        </a:spcAft>
                      </a:pPr>
                      <a:r>
                        <a:rPr lang="hr-HR" sz="1200" kern="1200" dirty="0">
                          <a:effectLst/>
                        </a:rPr>
                        <a:t>organizacija)</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endParaRPr lang="hr-HR" sz="1200" kern="1200" dirty="0">
                        <a:effectLst/>
                      </a:endParaRPr>
                    </a:p>
                    <a:p>
                      <a:pPr algn="ctr">
                        <a:lnSpc>
                          <a:spcPct val="107000"/>
                        </a:lnSpc>
                        <a:spcAft>
                          <a:spcPts val="0"/>
                        </a:spcAft>
                      </a:pPr>
                      <a:r>
                        <a:rPr lang="hr-HR" sz="1200" kern="1200" dirty="0">
                          <a:effectLst/>
                        </a:rPr>
                        <a:t>DA</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endParaRPr lang="hr-HR" sz="1200" kern="1200" dirty="0">
                        <a:effectLst/>
                      </a:endParaRPr>
                    </a:p>
                    <a:p>
                      <a:pPr algn="ctr">
                        <a:lnSpc>
                          <a:spcPct val="107000"/>
                        </a:lnSpc>
                        <a:spcAft>
                          <a:spcPts val="0"/>
                        </a:spcAft>
                      </a:pPr>
                      <a:r>
                        <a:rPr lang="hr-HR" sz="1200" kern="1200" dirty="0">
                          <a:effectLst/>
                        </a:rPr>
                        <a:t>NE</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endParaRPr lang="hr-HR" sz="1200" kern="1200" dirty="0">
                        <a:effectLst/>
                      </a:endParaRPr>
                    </a:p>
                    <a:p>
                      <a:pPr algn="ctr">
                        <a:lnSpc>
                          <a:spcPct val="107000"/>
                        </a:lnSpc>
                        <a:spcAft>
                          <a:spcPts val="0"/>
                        </a:spcAft>
                      </a:pPr>
                      <a:r>
                        <a:rPr lang="hr-HR" sz="1200" kern="1200" dirty="0">
                          <a:effectLst/>
                        </a:rPr>
                        <a:t>Mogućnost pojašnjenja</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227139018"/>
                  </a:ext>
                </a:extLst>
              </a:tr>
              <a:tr h="266065">
                <a:tc>
                  <a:txBody>
                    <a:bodyPr/>
                    <a:lstStyle/>
                    <a:p>
                      <a:pPr>
                        <a:lnSpc>
                          <a:spcPct val="107000"/>
                        </a:lnSpc>
                        <a:spcAft>
                          <a:spcPts val="0"/>
                        </a:spcAft>
                      </a:pPr>
                      <a:r>
                        <a:rPr lang="hr-HR" sz="1200" kern="1200" dirty="0">
                          <a:effectLst/>
                        </a:rPr>
                        <a:t>1. Projektni prijedlog predan je za odgovarajući poziv na dostavu projektnih prijedloga.</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r>
                        <a:rPr lang="hr-HR" sz="1200" b="1" kern="1200" dirty="0">
                          <a:effectLst/>
                        </a:rPr>
                        <a:t>NE</a:t>
                      </a:r>
                      <a:endParaRPr lang="hr-H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529475511"/>
                  </a:ext>
                </a:extLst>
              </a:tr>
              <a:tr h="362585">
                <a:tc>
                  <a:txBody>
                    <a:bodyPr/>
                    <a:lstStyle/>
                    <a:p>
                      <a:pPr>
                        <a:lnSpc>
                          <a:spcPct val="107000"/>
                        </a:lnSpc>
                        <a:spcAft>
                          <a:spcPts val="0"/>
                        </a:spcAft>
                      </a:pPr>
                      <a:r>
                        <a:rPr lang="hr-HR" sz="1200" kern="1200" dirty="0">
                          <a:effectLst/>
                        </a:rPr>
                        <a:t>2. Projektni prijedlog predan je na propisanom mediju, u propisanom formatu te je istovjetan u svim dostavljenim medijskim formatima (u elektronskoj i papirnatoj verziji gdje je to zatraženo).</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endParaRPr lang="hr-HR" sz="1200" b="1" kern="1200" dirty="0">
                        <a:effectLst/>
                      </a:endParaRPr>
                    </a:p>
                    <a:p>
                      <a:pPr algn="ctr">
                        <a:lnSpc>
                          <a:spcPct val="107000"/>
                        </a:lnSpc>
                        <a:spcAft>
                          <a:spcPts val="0"/>
                        </a:spcAft>
                      </a:pPr>
                      <a:r>
                        <a:rPr lang="hr-HR" sz="1200" b="1" kern="1200" dirty="0">
                          <a:effectLst/>
                        </a:rPr>
                        <a:t>DA</a:t>
                      </a:r>
                      <a:endParaRPr lang="hr-H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83685725"/>
                  </a:ext>
                </a:extLst>
              </a:tr>
              <a:tr h="485140">
                <a:tc>
                  <a:txBody>
                    <a:bodyPr/>
                    <a:lstStyle/>
                    <a:p>
                      <a:pPr algn="just">
                        <a:lnSpc>
                          <a:spcPct val="107000"/>
                        </a:lnSpc>
                        <a:spcAft>
                          <a:spcPts val="0"/>
                        </a:spcAft>
                      </a:pPr>
                      <a:r>
                        <a:rPr lang="hr-HR" sz="1200" kern="1200" dirty="0">
                          <a:effectLst/>
                        </a:rPr>
                        <a:t>3. Projektni prijedlog sadrži sve dokumente u skladu s točkom 5. Postupak prijave. Gdje je to predviđeno, dokumenti su potpisani od ovlaštene osobe i ovjereni službenim pečatom organizacije.</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dirty="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dirty="0">
                        <a:effectLst/>
                        <a:latin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endParaRPr lang="hr-HR" sz="1200" b="1" kern="1200" dirty="0">
                        <a:effectLst/>
                      </a:endParaRPr>
                    </a:p>
                    <a:p>
                      <a:pPr algn="ctr">
                        <a:lnSpc>
                          <a:spcPct val="107000"/>
                        </a:lnSpc>
                        <a:spcAft>
                          <a:spcPts val="0"/>
                        </a:spcAft>
                      </a:pPr>
                      <a:r>
                        <a:rPr lang="hr-HR" sz="1200" b="1" kern="1200" dirty="0">
                          <a:effectLst/>
                        </a:rPr>
                        <a:t>DA</a:t>
                      </a:r>
                      <a:endParaRPr lang="hr-H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89191795"/>
                  </a:ext>
                </a:extLst>
              </a:tr>
              <a:tr h="266065">
                <a:tc>
                  <a:txBody>
                    <a:bodyPr/>
                    <a:lstStyle/>
                    <a:p>
                      <a:pPr algn="just">
                        <a:lnSpc>
                          <a:spcPct val="107000"/>
                        </a:lnSpc>
                        <a:spcAft>
                          <a:spcPts val="0"/>
                        </a:spcAft>
                      </a:pPr>
                      <a:r>
                        <a:rPr lang="hr-HR" sz="1200" kern="1200" dirty="0">
                          <a:effectLst/>
                        </a:rPr>
                        <a:t>4. Zatraženi iznos bespovratnih sredstava je u okviru minimalnog i maksimalnog iznosa propisanog Pozivom.</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dirty="0">
                        <a:effectLst/>
                        <a:latin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r>
                        <a:rPr lang="hr-HR" sz="1200" b="1" kern="1200" dirty="0">
                          <a:effectLst/>
                        </a:rPr>
                        <a:t>NE</a:t>
                      </a:r>
                      <a:endParaRPr lang="hr-H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62048583"/>
                  </a:ext>
                </a:extLst>
              </a:tr>
              <a:tr h="220345">
                <a:tc>
                  <a:txBody>
                    <a:bodyPr/>
                    <a:lstStyle/>
                    <a:p>
                      <a:pPr>
                        <a:lnSpc>
                          <a:spcPct val="107000"/>
                        </a:lnSpc>
                        <a:spcAft>
                          <a:spcPts val="0"/>
                        </a:spcAft>
                      </a:pPr>
                      <a:r>
                        <a:rPr lang="pl-PL" sz="1200" kern="1200">
                          <a:effectLst/>
                        </a:rPr>
                        <a:t>5. Projektni prijedlog napisan je na hrvatskom jeziku.</a:t>
                      </a:r>
                      <a:endParaRPr lang="hr-HR" sz="12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gn="ctr">
                        <a:lnSpc>
                          <a:spcPct val="107000"/>
                        </a:lnSpc>
                        <a:spcAft>
                          <a:spcPts val="0"/>
                        </a:spcAft>
                      </a:pPr>
                      <a:r>
                        <a:rPr lang="hr-HR" sz="1200" b="1" kern="1200" dirty="0">
                          <a:effectLst/>
                        </a:rPr>
                        <a:t>NE</a:t>
                      </a:r>
                      <a:endParaRPr lang="hr-H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963759406"/>
                  </a:ext>
                </a:extLst>
              </a:tr>
              <a:tr h="328295">
                <a:tc>
                  <a:txBody>
                    <a:bodyPr/>
                    <a:lstStyle/>
                    <a:p>
                      <a:pPr algn="just">
                        <a:lnSpc>
                          <a:spcPct val="107000"/>
                        </a:lnSpc>
                        <a:spcAft>
                          <a:spcPts val="0"/>
                        </a:spcAft>
                      </a:pPr>
                      <a:r>
                        <a:rPr lang="hr-HR" sz="1200" kern="1200" dirty="0">
                          <a:effectLst/>
                        </a:rPr>
                        <a:t>6. Prijavitelj (vodeća partnerska organizacija) i partneri (partnerske organizacije) su prihvatljivi u skladu s točkama 4.1., 4.2. i 4.3. Uputa za prijavitelje</a:t>
                      </a:r>
                      <a:endParaRPr lang="hr-HR" sz="12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nSpc>
                          <a:spcPct val="107000"/>
                        </a:lnSpc>
                      </a:pPr>
                      <a:endParaRPr lang="hr-HR" sz="1200">
                        <a:effectLst/>
                        <a:latin typeface="Calibri" panose="020F0502020204030204" pitchFamily="34" charset="0"/>
                        <a:cs typeface="Times New Roman" panose="02020603050405020304" pitchFamily="18" charset="0"/>
                      </a:endParaRPr>
                    </a:p>
                  </a:txBody>
                  <a:tcPr/>
                </a:tc>
                <a:tc>
                  <a:txBody>
                    <a:bodyPr/>
                    <a:lstStyle/>
                    <a:p>
                      <a:pPr algn="ctr">
                        <a:lnSpc>
                          <a:spcPct val="107000"/>
                        </a:lnSpc>
                      </a:pPr>
                      <a:r>
                        <a:rPr lang="hr-HR" sz="1200" b="1" dirty="0">
                          <a:effectLst/>
                          <a:latin typeface="Calibri" panose="020F0502020204030204" pitchFamily="34" charset="0"/>
                          <a:cs typeface="Times New Roman" panose="02020603050405020304" pitchFamily="18" charset="0"/>
                        </a:rPr>
                        <a:t>DA</a:t>
                      </a:r>
                    </a:p>
                  </a:txBody>
                  <a:tcPr/>
                </a:tc>
                <a:extLst>
                  <a:ext uri="{0D108BD9-81ED-4DB2-BD59-A6C34878D82A}">
                    <a16:rowId xmlns:a16="http://schemas.microsoft.com/office/drawing/2014/main" val="3492124348"/>
                  </a:ext>
                </a:extLst>
              </a:tr>
            </a:tbl>
          </a:graphicData>
        </a:graphic>
      </p:graphicFrame>
      <p:sp>
        <p:nvSpPr>
          <p:cNvPr id="7" name="TekstniOkvir 6">
            <a:extLst>
              <a:ext uri="{FF2B5EF4-FFF2-40B4-BE49-F238E27FC236}">
                <a16:creationId xmlns:a16="http://schemas.microsoft.com/office/drawing/2014/main" id="{4FA09380-1832-4CB8-BEAB-B160EFB9A4AF}"/>
              </a:ext>
            </a:extLst>
          </p:cNvPr>
          <p:cNvSpPr txBox="1"/>
          <p:nvPr/>
        </p:nvSpPr>
        <p:spPr>
          <a:xfrm>
            <a:off x="774120" y="5007186"/>
            <a:ext cx="9885859" cy="120032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r-HR" sz="1200" b="1" i="0" u="none" strike="noStrike" kern="1200" cap="none" spc="0" normalizeH="0" baseline="0" noProof="0" dirty="0">
                <a:ln>
                  <a:noFill/>
                </a:ln>
                <a:solidFill>
                  <a:prstClr val="black"/>
                </a:solidFill>
                <a:effectLst/>
                <a:uLnTx/>
                <a:uFillTx/>
                <a:latin typeface="Calibri" panose="020F0502020204030204"/>
                <a:ea typeface="+mn-ea"/>
                <a:cs typeface="+mn-cs"/>
              </a:rPr>
              <a:t>Uvjet/kriterij pod točkom </a:t>
            </a:r>
            <a:r>
              <a:rPr kumimoji="0" lang="hr-HR" sz="1200" b="1"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3. Projektni prijedlog sadrži sve dokumente u skladu s točkom 5. Postupak prijave. Gdje je to predviđeno, dokumenti su potpisani od ovlaštene osobe i ovjereni službenim pečatom organizacije</a:t>
            </a:r>
            <a:r>
              <a:rPr kumimoji="0" lang="hr-HR" sz="1200" b="1"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200" b="0" i="0" u="none" strike="noStrike" kern="1200" cap="none" spc="0" normalizeH="0" baseline="0" noProof="0" dirty="0">
                <a:ln>
                  <a:noFill/>
                </a:ln>
                <a:solidFill>
                  <a:prstClr val="black"/>
                </a:solidFill>
                <a:effectLst/>
                <a:uLnTx/>
                <a:uFillTx/>
                <a:latin typeface="Calibri" panose="020F0502020204030204"/>
                <a:ea typeface="+mn-ea"/>
                <a:cs typeface="+mn-cs"/>
              </a:rPr>
              <a:t>za ovaj uvjet administrativne provjere pojašnjenje podrazumijeva: a) ako su dostavljeni svi dokumenti iz točke 5. (u elektronskoj i papirnatoj verziji gdje je to zatraženo), međutim, isti imaju određenih propusta ili pogrešaka te je za takve moguće zatražiti pojašnjenje. b) nedostajanje dokumenata iz točke 5, izuzev Prijavnog obrasca, ne rezultira automatskim isključenjem iz daljnjeg postupka administrativne provjere. Po zaprimanju zatraženog dokumenta od strane UT putem instrumenta pojašnjenja, dokument će se smatrati prihvatljivim.</a:t>
            </a:r>
          </a:p>
        </p:txBody>
      </p:sp>
    </p:spTree>
    <p:extLst>
      <p:ext uri="{BB962C8B-B14F-4D97-AF65-F5344CB8AC3E}">
        <p14:creationId xmlns:p14="http://schemas.microsoft.com/office/powerpoint/2010/main" val="1246700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OPĆE INFORMACIJE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indent="0" algn="just">
              <a:buNone/>
            </a:pPr>
            <a:r>
              <a:rPr lang="hr-HR" sz="1800" dirty="0"/>
              <a:t>Poziv je namijenjen </a:t>
            </a:r>
            <a:r>
              <a:rPr lang="hr-HR" sz="1800" b="1" dirty="0">
                <a:solidFill>
                  <a:schemeClr val="accent1">
                    <a:lumMod val="75000"/>
                  </a:schemeClr>
                </a:solidFill>
              </a:rPr>
              <a:t>osnivačima javnih osnovnih škola </a:t>
            </a:r>
            <a:r>
              <a:rPr lang="hr-HR" sz="1800" dirty="0"/>
              <a:t>koje se nalaze u jedinicama područne (regionalne) samouprave razvrstanim kao područja </a:t>
            </a:r>
            <a:r>
              <a:rPr lang="hr-HR" sz="1800" dirty="0">
                <a:solidFill>
                  <a:schemeClr val="accent1">
                    <a:lumMod val="75000"/>
                  </a:schemeClr>
                </a:solidFill>
              </a:rPr>
              <a:t>s indeksom razvijenosti ispod 105 % </a:t>
            </a:r>
            <a:r>
              <a:rPr lang="hr-HR" sz="1800" dirty="0"/>
              <a:t>(skupina I., II. i III. sukladno Odluci o razvrstavanju jedinica lokalne i područne (regionalne) samouprave prema stupnju razvijenosti prema Vrijednosti indeksa razvijenosti i pokazatelja za izračun indeksa razvijenosti prema modelu izračuna na županijskoj razini za razdoblje 2014. – 2016.)</a:t>
            </a:r>
          </a:p>
          <a:p>
            <a:pPr marL="0" indent="0">
              <a:buNone/>
            </a:pPr>
            <a:endParaRPr lang="hr-HR" dirty="0"/>
          </a:p>
        </p:txBody>
      </p:sp>
    </p:spTree>
    <p:extLst>
      <p:ext uri="{BB962C8B-B14F-4D97-AF65-F5344CB8AC3E}">
        <p14:creationId xmlns:p14="http://schemas.microsoft.com/office/powerpoint/2010/main" val="39951345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Dokazivanja pravnog statusa prijavitelja i partnera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za prijavitelje  -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će utvrditi status uvidom u Odluku Vlade Republike Hrvatske o  donošenju Mreže osnovnih i srednjih škola, učeničkih domova i programa obrazovanja (Prilog 1. točka 1. Osnivači osnovnih škola u Republici Hrvatskoj)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za partnere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(javne osnovne škole kao obavezne partnerske organizacije) – Upravljačko tijelo utvrdit će status uvidom u popis osnovnih škola koji vodi Ministarstvo znanosti i obrazovanja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može tražiti dodatna pojašnjenja ili dokumente kako bi dobilo uvid u sve podatke koji utječu na uspješnost provjere prihvatljivosti te kako bi projektni prijedlog mogao ući u sljedeću fazu postupka dodjele,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svi administrativni kriteriji/kriteriji prihvatljivosti prijavitelja i partnera moraju biti ispunjeni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2. Procjena kvalitete projektnih prijedloga i provjera prihvatljivosti aktivnosti i izdataka (i ispravljanje proračuna)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Upravljačko tijelo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uspostavlja</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Odbor za odabir projekata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koji</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provodi provjeru prihvatljivosti projektnih aktivnosti i izdataka te ocjenjuje projektne prijedloge prema zadanim kriterijima dodjele</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Odbor može od partnerskih organizacija tražiti dodatna pojašnjenja i/ili obavljati provjere na licu mjesta kako bi utvrdio sve potrebne  činjenice</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771433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graphicFrame>
        <p:nvGraphicFramePr>
          <p:cNvPr id="4" name="Tablica 4">
            <a:extLst>
              <a:ext uri="{FF2B5EF4-FFF2-40B4-BE49-F238E27FC236}">
                <a16:creationId xmlns:a16="http://schemas.microsoft.com/office/drawing/2014/main" id="{0BB0C778-CD2C-4703-84F3-2792663A5F54}"/>
              </a:ext>
            </a:extLst>
          </p:cNvPr>
          <p:cNvGraphicFramePr>
            <a:graphicFrameLocks noGrp="1"/>
          </p:cNvGraphicFramePr>
          <p:nvPr>
            <p:ph idx="1"/>
            <p:extLst>
              <p:ext uri="{D42A27DB-BD31-4B8C-83A1-F6EECF244321}">
                <p14:modId xmlns:p14="http://schemas.microsoft.com/office/powerpoint/2010/main" val="3508103962"/>
              </p:ext>
            </p:extLst>
          </p:nvPr>
        </p:nvGraphicFramePr>
        <p:xfrm>
          <a:off x="838200" y="1825625"/>
          <a:ext cx="10515600" cy="4836160"/>
        </p:xfrm>
        <a:graphic>
          <a:graphicData uri="http://schemas.openxmlformats.org/drawingml/2006/table">
            <a:tbl>
              <a:tblPr firstRow="1" bandRow="1">
                <a:tableStyleId>{5C22544A-7EE6-4342-B048-85BDC9FD1C3A}</a:tableStyleId>
              </a:tblPr>
              <a:tblGrid>
                <a:gridCol w="541713">
                  <a:extLst>
                    <a:ext uri="{9D8B030D-6E8A-4147-A177-3AD203B41FA5}">
                      <a16:colId xmlns:a16="http://schemas.microsoft.com/office/drawing/2014/main" val="1407772081"/>
                    </a:ext>
                  </a:extLst>
                </a:gridCol>
                <a:gridCol w="7764087">
                  <a:extLst>
                    <a:ext uri="{9D8B030D-6E8A-4147-A177-3AD203B41FA5}">
                      <a16:colId xmlns:a16="http://schemas.microsoft.com/office/drawing/2014/main" val="4058641556"/>
                    </a:ext>
                  </a:extLst>
                </a:gridCol>
                <a:gridCol w="581891">
                  <a:extLst>
                    <a:ext uri="{9D8B030D-6E8A-4147-A177-3AD203B41FA5}">
                      <a16:colId xmlns:a16="http://schemas.microsoft.com/office/drawing/2014/main" val="259862603"/>
                    </a:ext>
                  </a:extLst>
                </a:gridCol>
                <a:gridCol w="565265">
                  <a:extLst>
                    <a:ext uri="{9D8B030D-6E8A-4147-A177-3AD203B41FA5}">
                      <a16:colId xmlns:a16="http://schemas.microsoft.com/office/drawing/2014/main" val="885444424"/>
                    </a:ext>
                  </a:extLst>
                </a:gridCol>
                <a:gridCol w="1062644">
                  <a:extLst>
                    <a:ext uri="{9D8B030D-6E8A-4147-A177-3AD203B41FA5}">
                      <a16:colId xmlns:a16="http://schemas.microsoft.com/office/drawing/2014/main" val="242135508"/>
                    </a:ext>
                  </a:extLst>
                </a:gridCol>
              </a:tblGrid>
              <a:tr h="370840">
                <a:tc>
                  <a:txBody>
                    <a:bodyPr/>
                    <a:lstStyle/>
                    <a:p>
                      <a:r>
                        <a:rPr lang="hr-HR" dirty="0"/>
                        <a:t>RB</a:t>
                      </a:r>
                    </a:p>
                  </a:txBody>
                  <a:tcPr/>
                </a:tc>
                <a:tc>
                  <a:txBody>
                    <a:bodyPr/>
                    <a:lstStyle/>
                    <a:p>
                      <a:pPr algn="ctr"/>
                      <a:endParaRPr lang="hr-HR" sz="1400" dirty="0"/>
                    </a:p>
                    <a:p>
                      <a:pPr algn="ctr"/>
                      <a:r>
                        <a:rPr lang="hr-HR" sz="1400" dirty="0"/>
                        <a:t>Pitanja za provjeru prihvatljivosti</a:t>
                      </a:r>
                    </a:p>
                    <a:p>
                      <a:pPr algn="ctr"/>
                      <a:r>
                        <a:rPr lang="hr-HR" sz="1400" dirty="0"/>
                        <a:t>projektnih prijedloga i aktivnosti</a:t>
                      </a:r>
                    </a:p>
                  </a:txBody>
                  <a:tcPr/>
                </a:tc>
                <a:tc>
                  <a:txBody>
                    <a:bodyPr/>
                    <a:lstStyle/>
                    <a:p>
                      <a:pPr algn="ctr"/>
                      <a:endParaRPr lang="hr-HR" sz="1400" dirty="0"/>
                    </a:p>
                    <a:p>
                      <a:pPr algn="ctr"/>
                      <a:endParaRPr lang="hr-HR" sz="1400" dirty="0"/>
                    </a:p>
                    <a:p>
                      <a:pPr algn="ctr"/>
                      <a:r>
                        <a:rPr lang="hr-HR" sz="1400" dirty="0"/>
                        <a:t>DA</a:t>
                      </a:r>
                    </a:p>
                  </a:txBody>
                  <a:tcPr/>
                </a:tc>
                <a:tc>
                  <a:txBody>
                    <a:bodyPr/>
                    <a:lstStyle/>
                    <a:p>
                      <a:pPr algn="ctr"/>
                      <a:endParaRPr lang="hr-HR" sz="1400" dirty="0"/>
                    </a:p>
                    <a:p>
                      <a:pPr algn="ctr"/>
                      <a:endParaRPr lang="hr-HR" sz="1400" dirty="0"/>
                    </a:p>
                    <a:p>
                      <a:pPr algn="ctr"/>
                      <a:r>
                        <a:rPr lang="hr-HR" sz="1400" dirty="0"/>
                        <a:t>NE</a:t>
                      </a:r>
                    </a:p>
                  </a:txBody>
                  <a:tcPr/>
                </a:tc>
                <a:tc>
                  <a:txBody>
                    <a:bodyPr/>
                    <a:lstStyle/>
                    <a:p>
                      <a:pPr algn="ctr"/>
                      <a:endParaRPr lang="hr-HR" sz="1400" dirty="0"/>
                    </a:p>
                    <a:p>
                      <a:pPr algn="ctr"/>
                      <a:endParaRPr lang="hr-HR" sz="1400" dirty="0"/>
                    </a:p>
                    <a:p>
                      <a:pPr algn="ctr"/>
                      <a:r>
                        <a:rPr lang="hr-HR" sz="1400" dirty="0"/>
                        <a:t>Mogućnost za traženje pojašnjenja</a:t>
                      </a:r>
                    </a:p>
                  </a:txBody>
                  <a:tcPr/>
                </a:tc>
                <a:extLst>
                  <a:ext uri="{0D108BD9-81ED-4DB2-BD59-A6C34878D82A}">
                    <a16:rowId xmlns:a16="http://schemas.microsoft.com/office/drawing/2014/main" val="1024255404"/>
                  </a:ext>
                </a:extLst>
              </a:tr>
              <a:tr h="370840">
                <a:tc>
                  <a:txBody>
                    <a:bodyPr/>
                    <a:lstStyle/>
                    <a:p>
                      <a:r>
                        <a:rPr lang="hr-HR" dirty="0"/>
                        <a:t>1</a:t>
                      </a:r>
                    </a:p>
                  </a:txBody>
                  <a:tcPr/>
                </a:tc>
                <a:tc>
                  <a:txBody>
                    <a:bodyPr/>
                    <a:lstStyle/>
                    <a:p>
                      <a:pPr algn="just"/>
                      <a:r>
                        <a:rPr lang="hr-HR" sz="1400" dirty="0"/>
                        <a:t>Projekt se provodi na području Republike Hrvatske u jedinicama područne (regionalne) samouprave koje su razvrstane kao područja s indeksom razvijenosti ispod 105 % (skupina I., II. i III. sukladno Odluci o razvrstavanju jedinica lokalne i područne (regionalne) samouprave prema stupnju razvijenosti) prema Vrijednosti indeksa razvijenosti i pokazatelja za izračun indeksa razvijenosti prema modelu izračuna na županijskoj razini za razdoblje 2014. – 2016.</a:t>
                      </a:r>
                    </a:p>
                  </a:txBody>
                  <a:tcPr/>
                </a:tc>
                <a:tc>
                  <a:txBody>
                    <a:bodyPr/>
                    <a:lstStyle/>
                    <a:p>
                      <a:endParaRPr lang="hr-HR" sz="1400"/>
                    </a:p>
                  </a:txBody>
                  <a:tcPr/>
                </a:tc>
                <a:tc>
                  <a:txBody>
                    <a:bodyPr/>
                    <a:lstStyle/>
                    <a:p>
                      <a:endParaRPr lang="hr-HR" sz="1400" dirty="0"/>
                    </a:p>
                  </a:txBody>
                  <a:tcPr/>
                </a:tc>
                <a:tc>
                  <a:txBody>
                    <a:bodyPr/>
                    <a:lstStyle/>
                    <a:p>
                      <a:pPr algn="ctr"/>
                      <a:endParaRPr lang="hr-HR" sz="1400" b="1" dirty="0"/>
                    </a:p>
                    <a:p>
                      <a:pPr algn="ctr"/>
                      <a:endParaRPr lang="hr-HR" sz="1400" b="1" dirty="0"/>
                    </a:p>
                    <a:p>
                      <a:pPr algn="ctr"/>
                      <a:r>
                        <a:rPr lang="hr-HR" sz="1400" b="1" dirty="0"/>
                        <a:t>NE</a:t>
                      </a:r>
                    </a:p>
                  </a:txBody>
                  <a:tcPr/>
                </a:tc>
                <a:extLst>
                  <a:ext uri="{0D108BD9-81ED-4DB2-BD59-A6C34878D82A}">
                    <a16:rowId xmlns:a16="http://schemas.microsoft.com/office/drawing/2014/main" val="3656063185"/>
                  </a:ext>
                </a:extLst>
              </a:tr>
              <a:tr h="370840">
                <a:tc>
                  <a:txBody>
                    <a:bodyPr/>
                    <a:lstStyle/>
                    <a:p>
                      <a:r>
                        <a:rPr lang="hr-HR" dirty="0"/>
                        <a:t>2</a:t>
                      </a:r>
                    </a:p>
                  </a:txBody>
                  <a:tcPr/>
                </a:tc>
                <a:tc>
                  <a:txBody>
                    <a:bodyPr/>
                    <a:lstStyle/>
                    <a:p>
                      <a:r>
                        <a:rPr lang="pl-PL" sz="1400" dirty="0"/>
                        <a:t>Trajanje projekta je maksimalno 10 mjeseci.</a:t>
                      </a:r>
                      <a:endParaRPr lang="hr-HR" sz="1400" dirty="0"/>
                    </a:p>
                  </a:txBody>
                  <a:tcPr/>
                </a:tc>
                <a:tc>
                  <a:txBody>
                    <a:bodyPr/>
                    <a:lstStyle/>
                    <a:p>
                      <a:endParaRPr lang="hr-HR" sz="1400"/>
                    </a:p>
                  </a:txBody>
                  <a:tcPr/>
                </a:tc>
                <a:tc>
                  <a:txBody>
                    <a:bodyPr/>
                    <a:lstStyle/>
                    <a:p>
                      <a:endParaRPr lang="hr-HR" sz="1400" dirty="0"/>
                    </a:p>
                  </a:txBody>
                  <a:tcPr/>
                </a:tc>
                <a:tc>
                  <a:txBody>
                    <a:bodyPr/>
                    <a:lstStyle/>
                    <a:p>
                      <a:pPr algn="ctr"/>
                      <a:r>
                        <a:rPr lang="hr-HR" sz="1400" b="1" dirty="0"/>
                        <a:t>DA</a:t>
                      </a:r>
                    </a:p>
                  </a:txBody>
                  <a:tcPr/>
                </a:tc>
                <a:extLst>
                  <a:ext uri="{0D108BD9-81ED-4DB2-BD59-A6C34878D82A}">
                    <a16:rowId xmlns:a16="http://schemas.microsoft.com/office/drawing/2014/main" val="4247115519"/>
                  </a:ext>
                </a:extLst>
              </a:tr>
              <a:tr h="370840">
                <a:tc>
                  <a:txBody>
                    <a:bodyPr/>
                    <a:lstStyle/>
                    <a:p>
                      <a:r>
                        <a:rPr lang="hr-HR" dirty="0"/>
                        <a:t>3</a:t>
                      </a:r>
                    </a:p>
                  </a:txBody>
                  <a:tcPr/>
                </a:tc>
                <a:tc>
                  <a:txBody>
                    <a:bodyPr/>
                    <a:lstStyle/>
                    <a:p>
                      <a:r>
                        <a:rPr lang="hr-HR" sz="1400" dirty="0"/>
                        <a:t>Projekt u trenutku podnošenja projektnog prijedloga nije fizički niti financijski završen.</a:t>
                      </a:r>
                    </a:p>
                  </a:txBody>
                  <a:tcPr/>
                </a:tc>
                <a:tc>
                  <a:txBody>
                    <a:bodyPr/>
                    <a:lstStyle/>
                    <a:p>
                      <a:endParaRPr lang="hr-HR" sz="1400"/>
                    </a:p>
                  </a:txBody>
                  <a:tcPr/>
                </a:tc>
                <a:tc>
                  <a:txBody>
                    <a:bodyPr/>
                    <a:lstStyle/>
                    <a:p>
                      <a:endParaRPr lang="hr-HR" sz="1400" dirty="0"/>
                    </a:p>
                  </a:txBody>
                  <a:tcPr/>
                </a:tc>
                <a:tc>
                  <a:txBody>
                    <a:bodyPr/>
                    <a:lstStyle/>
                    <a:p>
                      <a:pPr algn="ctr"/>
                      <a:r>
                        <a:rPr lang="hr-HR" sz="1400" b="1" dirty="0"/>
                        <a:t>NE</a:t>
                      </a:r>
                    </a:p>
                  </a:txBody>
                  <a:tcPr/>
                </a:tc>
                <a:extLst>
                  <a:ext uri="{0D108BD9-81ED-4DB2-BD59-A6C34878D82A}">
                    <a16:rowId xmlns:a16="http://schemas.microsoft.com/office/drawing/2014/main" val="1255273977"/>
                  </a:ext>
                </a:extLst>
              </a:tr>
              <a:tr h="370840">
                <a:tc>
                  <a:txBody>
                    <a:bodyPr/>
                    <a:lstStyle/>
                    <a:p>
                      <a:r>
                        <a:rPr lang="hr-HR" dirty="0"/>
                        <a:t>4</a:t>
                      </a:r>
                    </a:p>
                  </a:txBody>
                  <a:tcPr/>
                </a:tc>
                <a:tc>
                  <a:txBody>
                    <a:bodyPr/>
                    <a:lstStyle/>
                    <a:p>
                      <a:pPr algn="just"/>
                      <a:r>
                        <a:rPr lang="hr-HR" sz="1400" dirty="0"/>
                        <a:t>U projektu je jasno naznačen planirani broj najpotrebitijih učenika ukupno i prema pojedinoj obaveznoj partnerskoj organizaciji (javnoj osnovnoj školi).</a:t>
                      </a:r>
                    </a:p>
                  </a:txBody>
                  <a:tcPr/>
                </a:tc>
                <a:tc>
                  <a:txBody>
                    <a:bodyPr/>
                    <a:lstStyle/>
                    <a:p>
                      <a:endParaRPr lang="hr-HR" sz="1400"/>
                    </a:p>
                  </a:txBody>
                  <a:tcPr/>
                </a:tc>
                <a:tc>
                  <a:txBody>
                    <a:bodyPr/>
                    <a:lstStyle/>
                    <a:p>
                      <a:endParaRPr lang="hr-HR" sz="1400"/>
                    </a:p>
                  </a:txBody>
                  <a:tcPr/>
                </a:tc>
                <a:tc>
                  <a:txBody>
                    <a:bodyPr/>
                    <a:lstStyle/>
                    <a:p>
                      <a:pPr algn="ctr"/>
                      <a:endParaRPr lang="hr-HR" sz="1400" b="1" dirty="0"/>
                    </a:p>
                    <a:p>
                      <a:pPr algn="ctr"/>
                      <a:r>
                        <a:rPr lang="hr-HR" sz="1400" b="1" dirty="0"/>
                        <a:t>DA</a:t>
                      </a:r>
                    </a:p>
                  </a:txBody>
                  <a:tcPr/>
                </a:tc>
                <a:extLst>
                  <a:ext uri="{0D108BD9-81ED-4DB2-BD59-A6C34878D82A}">
                    <a16:rowId xmlns:a16="http://schemas.microsoft.com/office/drawing/2014/main" val="3234525116"/>
                  </a:ext>
                </a:extLst>
              </a:tr>
              <a:tr h="370840">
                <a:tc>
                  <a:txBody>
                    <a:bodyPr/>
                    <a:lstStyle/>
                    <a:p>
                      <a:r>
                        <a:rPr lang="hr-HR" dirty="0"/>
                        <a:t>5</a:t>
                      </a:r>
                    </a:p>
                  </a:txBody>
                  <a:tcPr/>
                </a:tc>
                <a:tc>
                  <a:txBody>
                    <a:bodyPr/>
                    <a:lstStyle/>
                    <a:p>
                      <a:r>
                        <a:rPr lang="hr-HR" sz="1400" dirty="0"/>
                        <a:t>Aktivnosti projekta su u skladu s prihvatljivim aktivnostima predmetne dodjele.</a:t>
                      </a:r>
                    </a:p>
                  </a:txBody>
                  <a:tcPr/>
                </a:tc>
                <a:tc>
                  <a:txBody>
                    <a:bodyPr/>
                    <a:lstStyle/>
                    <a:p>
                      <a:endParaRPr lang="hr-HR" sz="1400" dirty="0"/>
                    </a:p>
                  </a:txBody>
                  <a:tcPr/>
                </a:tc>
                <a:tc>
                  <a:txBody>
                    <a:bodyPr/>
                    <a:lstStyle/>
                    <a:p>
                      <a:endParaRPr lang="hr-HR" sz="1400"/>
                    </a:p>
                  </a:txBody>
                  <a:tcPr/>
                </a:tc>
                <a:tc>
                  <a:txBody>
                    <a:bodyPr/>
                    <a:lstStyle/>
                    <a:p>
                      <a:pPr algn="ctr"/>
                      <a:r>
                        <a:rPr lang="hr-HR" sz="1400" b="1" dirty="0"/>
                        <a:t>NE</a:t>
                      </a:r>
                    </a:p>
                  </a:txBody>
                  <a:tcPr/>
                </a:tc>
                <a:extLst>
                  <a:ext uri="{0D108BD9-81ED-4DB2-BD59-A6C34878D82A}">
                    <a16:rowId xmlns:a16="http://schemas.microsoft.com/office/drawing/2014/main" val="3221007841"/>
                  </a:ext>
                </a:extLst>
              </a:tr>
              <a:tr h="370840">
                <a:tc>
                  <a:txBody>
                    <a:bodyPr/>
                    <a:lstStyle/>
                    <a:p>
                      <a:r>
                        <a:rPr lang="hr-HR" dirty="0"/>
                        <a:t>9</a:t>
                      </a:r>
                    </a:p>
                  </a:txBody>
                  <a:tcPr/>
                </a:tc>
                <a:tc>
                  <a:txBody>
                    <a:bodyPr/>
                    <a:lstStyle/>
                    <a:p>
                      <a:r>
                        <a:rPr lang="hr-HR" sz="1400" dirty="0"/>
                        <a:t>Uklanjanje neprihvatljivih aktivnosti ne utječe na izvedivost projekta.</a:t>
                      </a:r>
                    </a:p>
                  </a:txBody>
                  <a:tcPr/>
                </a:tc>
                <a:tc>
                  <a:txBody>
                    <a:bodyPr/>
                    <a:lstStyle/>
                    <a:p>
                      <a:endParaRPr lang="hr-HR" sz="1400" dirty="0"/>
                    </a:p>
                  </a:txBody>
                  <a:tcPr/>
                </a:tc>
                <a:tc>
                  <a:txBody>
                    <a:bodyPr/>
                    <a:lstStyle/>
                    <a:p>
                      <a:endParaRPr lang="hr-HR" sz="1400"/>
                    </a:p>
                  </a:txBody>
                  <a:tcPr/>
                </a:tc>
                <a:tc>
                  <a:txBody>
                    <a:bodyPr/>
                    <a:lstStyle/>
                    <a:p>
                      <a:pPr algn="ctr"/>
                      <a:r>
                        <a:rPr lang="hr-HR" sz="1400" b="1" dirty="0"/>
                        <a:t>NE</a:t>
                      </a:r>
                    </a:p>
                  </a:txBody>
                  <a:tcPr/>
                </a:tc>
                <a:extLst>
                  <a:ext uri="{0D108BD9-81ED-4DB2-BD59-A6C34878D82A}">
                    <a16:rowId xmlns:a16="http://schemas.microsoft.com/office/drawing/2014/main" val="4149423387"/>
                  </a:ext>
                </a:extLst>
              </a:tr>
              <a:tr h="370840">
                <a:tc>
                  <a:txBody>
                    <a:bodyPr/>
                    <a:lstStyle/>
                    <a:p>
                      <a:r>
                        <a:rPr lang="hr-HR" dirty="0"/>
                        <a:t>7</a:t>
                      </a:r>
                    </a:p>
                  </a:txBody>
                  <a:tcPr/>
                </a:tc>
                <a:tc>
                  <a:txBody>
                    <a:bodyPr/>
                    <a:lstStyle/>
                    <a:p>
                      <a:pPr algn="just"/>
                      <a:r>
                        <a:rPr lang="hr-HR" sz="1400" dirty="0"/>
                        <a:t>Projekt uključuje adekvatne mjere kojima se osigurava poštivanje načela jednakih mogućnosti, sprečavanje diskriminacije po bilo kojoj osnovi te zaštita dostojanstva najpotrebitijih osoba. </a:t>
                      </a:r>
                    </a:p>
                  </a:txBody>
                  <a:tcPr/>
                </a:tc>
                <a:tc>
                  <a:txBody>
                    <a:bodyPr/>
                    <a:lstStyle/>
                    <a:p>
                      <a:endParaRPr lang="hr-HR" sz="1400" dirty="0"/>
                    </a:p>
                  </a:txBody>
                  <a:tcPr/>
                </a:tc>
                <a:tc>
                  <a:txBody>
                    <a:bodyPr/>
                    <a:lstStyle/>
                    <a:p>
                      <a:endParaRPr lang="hr-HR" sz="1400" dirty="0"/>
                    </a:p>
                  </a:txBody>
                  <a:tcPr/>
                </a:tc>
                <a:tc>
                  <a:txBody>
                    <a:bodyPr/>
                    <a:lstStyle/>
                    <a:p>
                      <a:pPr algn="ctr"/>
                      <a:r>
                        <a:rPr lang="hr-HR" sz="1400" b="1" dirty="0"/>
                        <a:t>DA</a:t>
                      </a:r>
                    </a:p>
                  </a:txBody>
                  <a:tcPr/>
                </a:tc>
                <a:extLst>
                  <a:ext uri="{0D108BD9-81ED-4DB2-BD59-A6C34878D82A}">
                    <a16:rowId xmlns:a16="http://schemas.microsoft.com/office/drawing/2014/main" val="648021223"/>
                  </a:ext>
                </a:extLst>
              </a:tr>
            </a:tbl>
          </a:graphicData>
        </a:graphic>
      </p:graphicFrame>
    </p:spTree>
    <p:extLst>
      <p:ext uri="{BB962C8B-B14F-4D97-AF65-F5344CB8AC3E}">
        <p14:creationId xmlns:p14="http://schemas.microsoft.com/office/powerpoint/2010/main" val="2526663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Slika 13">
            <a:extLst>
              <a:ext uri="{FF2B5EF4-FFF2-40B4-BE49-F238E27FC236}">
                <a16:creationId xmlns:a16="http://schemas.microsoft.com/office/drawing/2014/main" id="{55B7C84B-4477-4F9C-8EEE-03B0611142E0}"/>
              </a:ext>
            </a:extLst>
          </p:cNvPr>
          <p:cNvPicPr>
            <a:picLocks noChangeAspect="1"/>
          </p:cNvPicPr>
          <p:nvPr/>
        </p:nvPicPr>
        <p:blipFill>
          <a:blip r:embed="rId2"/>
          <a:stretch>
            <a:fillRect/>
          </a:stretch>
        </p:blipFill>
        <p:spPr>
          <a:xfrm>
            <a:off x="1727175" y="514532"/>
            <a:ext cx="5733193" cy="288408"/>
          </a:xfrm>
          <a:prstGeom prst="rect">
            <a:avLst/>
          </a:prstGeom>
        </p:spPr>
      </p:pic>
      <p:pic>
        <p:nvPicPr>
          <p:cNvPr id="15" name="Slika 14">
            <a:extLst>
              <a:ext uri="{FF2B5EF4-FFF2-40B4-BE49-F238E27FC236}">
                <a16:creationId xmlns:a16="http://schemas.microsoft.com/office/drawing/2014/main" id="{74C13052-5570-41D3-88A8-8777762CB46E}"/>
              </a:ext>
            </a:extLst>
          </p:cNvPr>
          <p:cNvPicPr>
            <a:picLocks noChangeAspect="1"/>
          </p:cNvPicPr>
          <p:nvPr/>
        </p:nvPicPr>
        <p:blipFill>
          <a:blip r:embed="rId3"/>
          <a:stretch>
            <a:fillRect/>
          </a:stretch>
        </p:blipFill>
        <p:spPr>
          <a:xfrm>
            <a:off x="1727174" y="659225"/>
            <a:ext cx="5733193" cy="288408"/>
          </a:xfrm>
          <a:prstGeom prst="rect">
            <a:avLst/>
          </a:prstGeom>
        </p:spPr>
      </p:pic>
      <p:sp>
        <p:nvSpPr>
          <p:cNvPr id="3" name="Podnaslov 2">
            <a:extLst>
              <a:ext uri="{FF2B5EF4-FFF2-40B4-BE49-F238E27FC236}">
                <a16:creationId xmlns:a16="http://schemas.microsoft.com/office/drawing/2014/main" id="{2D91BE2D-7E3A-48FF-8282-0309E575D2C1}"/>
              </a:ext>
            </a:extLst>
          </p:cNvPr>
          <p:cNvSpPr>
            <a:spLocks noGrp="1"/>
          </p:cNvSpPr>
          <p:nvPr>
            <p:ph type="subTitle" idx="1"/>
          </p:nvPr>
        </p:nvSpPr>
        <p:spPr>
          <a:xfrm>
            <a:off x="434764" y="1615736"/>
            <a:ext cx="10434342" cy="5009525"/>
          </a:xfrm>
        </p:spPr>
        <p:txBody>
          <a:bodyPr>
            <a:normAutofit/>
          </a:bodyPr>
          <a:lstStyle/>
          <a:p>
            <a:pPr algn="l"/>
            <a:r>
              <a:rPr lang="hr-HR" sz="1400" b="1" u="sng" dirty="0"/>
              <a:t>BODOVANJE</a:t>
            </a:r>
          </a:p>
          <a:p>
            <a:pPr algn="l"/>
            <a:r>
              <a:rPr lang="hr-HR" sz="1200" dirty="0"/>
              <a:t>Obrazac za ocjenjivanje projektnih prijedloga podijeljen je u odjeljke i pododjeljke. Svaki pododjeljak vrednuje se </a:t>
            </a:r>
            <a:r>
              <a:rPr lang="hr-HR" sz="1200" b="1" dirty="0"/>
              <a:t>ocjenama</a:t>
            </a:r>
            <a:r>
              <a:rPr lang="hr-HR" sz="1200" dirty="0"/>
              <a:t> između </a:t>
            </a:r>
            <a:r>
              <a:rPr lang="hr-HR" sz="1200" b="1" dirty="0"/>
              <a:t>1 i 5</a:t>
            </a:r>
            <a:r>
              <a:rPr lang="hr-HR" sz="1200" dirty="0"/>
              <a:t> na sljedeći način: </a:t>
            </a:r>
          </a:p>
          <a:p>
            <a:pPr algn="l"/>
            <a:r>
              <a:rPr lang="hr-HR" sz="1200" b="1" dirty="0"/>
              <a:t>1</a:t>
            </a:r>
            <a:r>
              <a:rPr lang="hr-HR" sz="1200" dirty="0"/>
              <a:t> = loše, </a:t>
            </a:r>
            <a:r>
              <a:rPr lang="hr-HR" sz="1200" b="1" dirty="0"/>
              <a:t>2</a:t>
            </a:r>
            <a:r>
              <a:rPr lang="hr-HR" sz="1200" dirty="0"/>
              <a:t> = dovoljno, </a:t>
            </a:r>
            <a:r>
              <a:rPr lang="hr-HR" sz="1200" b="1" dirty="0"/>
              <a:t>3</a:t>
            </a:r>
            <a:r>
              <a:rPr lang="hr-HR" sz="1200" dirty="0"/>
              <a:t> = dobro, </a:t>
            </a:r>
            <a:r>
              <a:rPr lang="hr-HR" sz="1200" b="1" dirty="0"/>
              <a:t>4</a:t>
            </a:r>
            <a:r>
              <a:rPr lang="hr-HR" sz="1200" dirty="0"/>
              <a:t> = vrlo dobro, </a:t>
            </a:r>
            <a:r>
              <a:rPr lang="hr-HR" sz="1200" b="1" dirty="0"/>
              <a:t>5</a:t>
            </a:r>
            <a:r>
              <a:rPr lang="hr-HR" sz="1200" dirty="0"/>
              <a:t> = odlično</a:t>
            </a:r>
          </a:p>
          <a:p>
            <a:pPr algn="l"/>
            <a:endParaRPr lang="hr-HR" sz="1200" dirty="0"/>
          </a:p>
          <a:p>
            <a:pPr algn="l"/>
            <a:endParaRPr lang="hr-HR" sz="1200" dirty="0"/>
          </a:p>
          <a:p>
            <a:pPr algn="l"/>
            <a:endParaRPr lang="hr-HR" sz="1200" dirty="0"/>
          </a:p>
        </p:txBody>
      </p:sp>
      <p:pic>
        <p:nvPicPr>
          <p:cNvPr id="4" name="Picture 27" descr="Europa Flagge">
            <a:extLst>
              <a:ext uri="{FF2B5EF4-FFF2-40B4-BE49-F238E27FC236}">
                <a16:creationId xmlns:a16="http://schemas.microsoft.com/office/drawing/2014/main" id="{B33EC983-981F-41FE-83E7-1874CC58CA16}"/>
              </a:ext>
            </a:extLst>
          </p:cNvPr>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8" name="Slika 7">
            <a:extLst>
              <a:ext uri="{FF2B5EF4-FFF2-40B4-BE49-F238E27FC236}">
                <a16:creationId xmlns:a16="http://schemas.microsoft.com/office/drawing/2014/main" id="{B34340E4-DFDC-4356-94B3-DAF98632B47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813735" y="5755146"/>
            <a:ext cx="1676400" cy="798830"/>
          </a:xfrm>
          <a:prstGeom prst="rect">
            <a:avLst/>
          </a:prstGeom>
          <a:noFill/>
        </p:spPr>
      </p:pic>
      <p:graphicFrame>
        <p:nvGraphicFramePr>
          <p:cNvPr id="6" name="Tablica 6">
            <a:extLst>
              <a:ext uri="{FF2B5EF4-FFF2-40B4-BE49-F238E27FC236}">
                <a16:creationId xmlns:a16="http://schemas.microsoft.com/office/drawing/2014/main" id="{601E97F6-5A6D-4663-9A71-5070FA601A76}"/>
              </a:ext>
            </a:extLst>
          </p:cNvPr>
          <p:cNvGraphicFramePr>
            <a:graphicFrameLocks noGrp="1"/>
          </p:cNvGraphicFramePr>
          <p:nvPr>
            <p:extLst>
              <p:ext uri="{D42A27DB-BD31-4B8C-83A1-F6EECF244321}">
                <p14:modId xmlns:p14="http://schemas.microsoft.com/office/powerpoint/2010/main" val="2768380027"/>
              </p:ext>
            </p:extLst>
          </p:nvPr>
        </p:nvGraphicFramePr>
        <p:xfrm>
          <a:off x="1118495" y="2523997"/>
          <a:ext cx="9955010" cy="3280276"/>
        </p:xfrm>
        <a:graphic>
          <a:graphicData uri="http://schemas.openxmlformats.org/drawingml/2006/table">
            <a:tbl>
              <a:tblPr firstRow="1" bandRow="1">
                <a:tableStyleId>{616DA210-FB5B-4158-B5E0-FEB733F419BA}</a:tableStyleId>
              </a:tblPr>
              <a:tblGrid>
                <a:gridCol w="466212">
                  <a:extLst>
                    <a:ext uri="{9D8B030D-6E8A-4147-A177-3AD203B41FA5}">
                      <a16:colId xmlns:a16="http://schemas.microsoft.com/office/drawing/2014/main" val="2131405121"/>
                    </a:ext>
                  </a:extLst>
                </a:gridCol>
                <a:gridCol w="4511292">
                  <a:extLst>
                    <a:ext uri="{9D8B030D-6E8A-4147-A177-3AD203B41FA5}">
                      <a16:colId xmlns:a16="http://schemas.microsoft.com/office/drawing/2014/main" val="3482488653"/>
                    </a:ext>
                  </a:extLst>
                </a:gridCol>
                <a:gridCol w="2488753">
                  <a:extLst>
                    <a:ext uri="{9D8B030D-6E8A-4147-A177-3AD203B41FA5}">
                      <a16:colId xmlns:a16="http://schemas.microsoft.com/office/drawing/2014/main" val="1805233099"/>
                    </a:ext>
                  </a:extLst>
                </a:gridCol>
                <a:gridCol w="2488753">
                  <a:extLst>
                    <a:ext uri="{9D8B030D-6E8A-4147-A177-3AD203B41FA5}">
                      <a16:colId xmlns:a16="http://schemas.microsoft.com/office/drawing/2014/main" val="3443972075"/>
                    </a:ext>
                  </a:extLst>
                </a:gridCol>
              </a:tblGrid>
              <a:tr h="396395">
                <a:tc>
                  <a:txBody>
                    <a:bodyPr/>
                    <a:lstStyle/>
                    <a:p>
                      <a:pPr algn="ctr"/>
                      <a:endParaRPr lang="hr-HR" sz="900" baseline="0" dirty="0"/>
                    </a:p>
                  </a:txBody>
                  <a:tcPr/>
                </a:tc>
                <a:tc>
                  <a:txBody>
                    <a:bodyPr/>
                    <a:lstStyle/>
                    <a:p>
                      <a:pPr algn="ctr"/>
                      <a:r>
                        <a:rPr lang="hr-HR" sz="1000" baseline="0" dirty="0"/>
                        <a:t>Kriterij odabira i pitanja za kvalitativnu</a:t>
                      </a:r>
                    </a:p>
                    <a:p>
                      <a:pPr algn="ctr"/>
                      <a:r>
                        <a:rPr lang="hr-HR" sz="1000" baseline="0" dirty="0"/>
                        <a:t>procjenu</a:t>
                      </a:r>
                    </a:p>
                  </a:txBody>
                  <a:tcPr/>
                </a:tc>
                <a:tc>
                  <a:txBody>
                    <a:bodyPr/>
                    <a:lstStyle/>
                    <a:p>
                      <a:pPr algn="ctr"/>
                      <a:r>
                        <a:rPr lang="hr-HR" sz="1000" baseline="0" dirty="0"/>
                        <a:t>Ostvarena ocjena</a:t>
                      </a:r>
                    </a:p>
                  </a:txBody>
                  <a:tcPr/>
                </a:tc>
                <a:tc>
                  <a:txBody>
                    <a:bodyPr/>
                    <a:lstStyle/>
                    <a:p>
                      <a:pPr algn="ctr"/>
                      <a:r>
                        <a:rPr lang="pl-PL" sz="1000" baseline="0" dirty="0"/>
                        <a:t>Referenca na izvor</a:t>
                      </a:r>
                    </a:p>
                    <a:p>
                      <a:pPr algn="ctr"/>
                      <a:r>
                        <a:rPr lang="pl-PL" sz="1000" baseline="0" dirty="0"/>
                        <a:t>za provjeru</a:t>
                      </a:r>
                      <a:endParaRPr lang="hr-HR" sz="1000" baseline="0" dirty="0"/>
                    </a:p>
                  </a:txBody>
                  <a:tcPr/>
                </a:tc>
                <a:extLst>
                  <a:ext uri="{0D108BD9-81ED-4DB2-BD59-A6C34878D82A}">
                    <a16:rowId xmlns:a16="http://schemas.microsoft.com/office/drawing/2014/main" val="2746278201"/>
                  </a:ext>
                </a:extLst>
              </a:tr>
              <a:tr h="253149">
                <a:tc>
                  <a:txBody>
                    <a:bodyPr/>
                    <a:lstStyle/>
                    <a:p>
                      <a:pPr algn="ctr"/>
                      <a:r>
                        <a:rPr lang="hr-HR" sz="900" b="1" baseline="0" dirty="0"/>
                        <a:t>1.</a:t>
                      </a:r>
                    </a:p>
                  </a:txBody>
                  <a:tcPr/>
                </a:tc>
                <a:tc gridSpan="3">
                  <a:txBody>
                    <a:bodyPr/>
                    <a:lstStyle/>
                    <a:p>
                      <a:pPr algn="l"/>
                      <a:r>
                        <a:rPr lang="hr-HR" sz="900" b="1" baseline="0" dirty="0"/>
                        <a:t>Kapaciteti partnerskih organizacija za provedbu aktivnosti </a:t>
                      </a:r>
                    </a:p>
                  </a:txBody>
                  <a:tcPr/>
                </a:tc>
                <a:tc hMerge="1">
                  <a:txBody>
                    <a:bodyPr/>
                    <a:lstStyle/>
                    <a:p>
                      <a:pPr algn="ctr"/>
                      <a:endParaRPr lang="hr-HR" sz="1050" dirty="0"/>
                    </a:p>
                  </a:txBody>
                  <a:tcPr/>
                </a:tc>
                <a:tc hMerge="1">
                  <a:txBody>
                    <a:bodyPr/>
                    <a:lstStyle/>
                    <a:p>
                      <a:pPr algn="ctr"/>
                      <a:endParaRPr lang="hr-HR" sz="1050" dirty="0"/>
                    </a:p>
                  </a:txBody>
                  <a:tcPr/>
                </a:tc>
                <a:extLst>
                  <a:ext uri="{0D108BD9-81ED-4DB2-BD59-A6C34878D82A}">
                    <a16:rowId xmlns:a16="http://schemas.microsoft.com/office/drawing/2014/main" val="1200141914"/>
                  </a:ext>
                </a:extLst>
              </a:tr>
              <a:tr h="365903">
                <a:tc>
                  <a:txBody>
                    <a:bodyPr/>
                    <a:lstStyle/>
                    <a:p>
                      <a:pPr algn="ctr"/>
                      <a:endParaRPr lang="hr-HR" sz="900" baseline="0"/>
                    </a:p>
                  </a:txBody>
                  <a:tcPr/>
                </a:tc>
                <a:tc>
                  <a:txBody>
                    <a:bodyPr/>
                    <a:lstStyle/>
                    <a:p>
                      <a:pPr algn="ctr"/>
                      <a:endParaRPr lang="hr-HR" sz="900" baseline="0" dirty="0"/>
                    </a:p>
                  </a:txBody>
                  <a:tcPr/>
                </a:tc>
                <a:tc>
                  <a:txBody>
                    <a:bodyPr/>
                    <a:lstStyle/>
                    <a:p>
                      <a:pPr algn="ctr"/>
                      <a:r>
                        <a:rPr lang="hr-HR" sz="1000" b="1" baseline="0" dirty="0"/>
                        <a:t>1-5</a:t>
                      </a:r>
                    </a:p>
                  </a:txBody>
                  <a:tcPr/>
                </a:tc>
                <a:tc>
                  <a:txBody>
                    <a:bodyPr/>
                    <a:lstStyle/>
                    <a:p>
                      <a:pPr algn="ctr"/>
                      <a:r>
                        <a:rPr lang="hr-HR" sz="900" b="1" baseline="0" dirty="0"/>
                        <a:t>Prijavni obrazac,</a:t>
                      </a:r>
                    </a:p>
                    <a:p>
                      <a:pPr algn="ctr"/>
                      <a:r>
                        <a:rPr lang="hr-HR" sz="900" b="1" baseline="0" dirty="0"/>
                        <a:t>točka 5.2.1</a:t>
                      </a:r>
                    </a:p>
                  </a:txBody>
                  <a:tcPr/>
                </a:tc>
                <a:extLst>
                  <a:ext uri="{0D108BD9-81ED-4DB2-BD59-A6C34878D82A}">
                    <a16:rowId xmlns:a16="http://schemas.microsoft.com/office/drawing/2014/main" val="3008509801"/>
                  </a:ext>
                </a:extLst>
              </a:tr>
              <a:tr h="253149">
                <a:tc>
                  <a:txBody>
                    <a:bodyPr/>
                    <a:lstStyle/>
                    <a:p>
                      <a:pPr algn="ctr"/>
                      <a:endParaRPr lang="hr-HR" sz="900" baseline="0"/>
                    </a:p>
                  </a:txBody>
                  <a:tcPr/>
                </a:tc>
                <a:tc>
                  <a:txBody>
                    <a:bodyPr/>
                    <a:lstStyle/>
                    <a:p>
                      <a:pPr algn="ctr"/>
                      <a:r>
                        <a:rPr lang="hr-HR" sz="900" b="1" baseline="0" dirty="0"/>
                        <a:t>POJAŠNJENJE:</a:t>
                      </a:r>
                    </a:p>
                  </a:txBody>
                  <a:tcPr/>
                </a:tc>
                <a:tc>
                  <a:txBody>
                    <a:bodyPr/>
                    <a:lstStyle/>
                    <a:p>
                      <a:pPr algn="ctr"/>
                      <a:endParaRPr lang="hr-HR" sz="900" baseline="0" dirty="0"/>
                    </a:p>
                  </a:txBody>
                  <a:tcPr/>
                </a:tc>
                <a:tc>
                  <a:txBody>
                    <a:bodyPr/>
                    <a:lstStyle/>
                    <a:p>
                      <a:pPr algn="ctr"/>
                      <a:endParaRPr lang="hr-HR" sz="900" baseline="0"/>
                    </a:p>
                  </a:txBody>
                  <a:tcPr/>
                </a:tc>
                <a:extLst>
                  <a:ext uri="{0D108BD9-81ED-4DB2-BD59-A6C34878D82A}">
                    <a16:rowId xmlns:a16="http://schemas.microsoft.com/office/drawing/2014/main" val="2626448603"/>
                  </a:ext>
                </a:extLst>
              </a:tr>
              <a:tr h="1891268">
                <a:tc>
                  <a:txBody>
                    <a:bodyPr/>
                    <a:lstStyle/>
                    <a:p>
                      <a:pPr algn="ctr"/>
                      <a:endParaRPr lang="hr-HR" sz="900" baseline="0"/>
                    </a:p>
                  </a:txBody>
                  <a:tcPr/>
                </a:tc>
                <a:tc>
                  <a:txBody>
                    <a:bodyPr/>
                    <a:lstStyle/>
                    <a:p>
                      <a:pPr algn="just"/>
                      <a:r>
                        <a:rPr lang="hr-HR" sz="900" baseline="0" dirty="0"/>
                        <a:t>- vodeća partnerska organizacija i ostale partnerske organizacije posjeduju ili su na drugi način osigurale  odgovarajuće znanja i vještine (stručnjake, certifikate i sl.) te imaju iskustvo u</a:t>
                      </a:r>
                    </a:p>
                    <a:p>
                      <a:pPr algn="just"/>
                      <a:r>
                        <a:rPr lang="hr-HR" sz="900" baseline="0" dirty="0"/>
                        <a:t>provođenju projekata financiranih iz nacionalnih sredstava i fondova Europske unije </a:t>
                      </a:r>
                      <a:r>
                        <a:rPr lang="hr-HR" sz="900" b="1" baseline="0" dirty="0"/>
                        <a:t>(5)</a:t>
                      </a:r>
                    </a:p>
                    <a:p>
                      <a:pPr algn="just"/>
                      <a:r>
                        <a:rPr lang="hr-HR" sz="900" baseline="0" dirty="0"/>
                        <a:t>- vodeća partnerska organizacija i ostale partnerske organizacije posjeduju ili su na drugi način osigurale odgovarajuća znanja i vještine (stručnjake, certifikate i sl.). te imaju iskustvo u provođenju projekata financiranih iz nacionalnih sredstava </a:t>
                      </a:r>
                      <a:r>
                        <a:rPr lang="hr-HR" sz="900" b="1" baseline="0" dirty="0"/>
                        <a:t>(4)</a:t>
                      </a:r>
                    </a:p>
                    <a:p>
                      <a:pPr algn="just"/>
                      <a:r>
                        <a:rPr lang="hr-HR" sz="900" baseline="0" dirty="0"/>
                        <a:t>- vodeća partnerska organizacija i ostale partnerske organizacije posjeduju ili su na drugi način osigurale odgovarajuće znanja i vještine (stručnjake, certifikate i sl.), ali nemaju iskustvo u provođenju projekata </a:t>
                      </a:r>
                      <a:r>
                        <a:rPr lang="hr-HR" sz="900" b="1" baseline="0" dirty="0"/>
                        <a:t>(3)</a:t>
                      </a:r>
                    </a:p>
                    <a:p>
                      <a:pPr algn="just"/>
                      <a:r>
                        <a:rPr lang="hr-HR" sz="900" baseline="0" dirty="0"/>
                        <a:t>- samo vodeća partnerska organizacija posjeduje ili je na drugi način osigurala odgovarajuća znanja i vještine (stručnjake, certifikate i sl.), ali nema iskustva u provedbi projekata </a:t>
                      </a:r>
                      <a:r>
                        <a:rPr lang="hr-HR" sz="900" b="1" baseline="0" dirty="0"/>
                        <a:t>(2)</a:t>
                      </a:r>
                    </a:p>
                    <a:p>
                      <a:pPr algn="just"/>
                      <a:r>
                        <a:rPr lang="hr-HR" sz="900" baseline="0" dirty="0"/>
                        <a:t>- niti vodeća partnerska organizacija niti ostale partnerske organizacije ne posjeduju niti su na drugi način osigurale odgovarajuće iskustvo, znanja i vještine (stručnjake, certifikate i sl.) u provedbi projekata </a:t>
                      </a:r>
                      <a:r>
                        <a:rPr lang="hr-HR" sz="900" b="1" baseline="0" dirty="0"/>
                        <a:t>(1)</a:t>
                      </a:r>
                    </a:p>
                  </a:txBody>
                  <a:tcPr/>
                </a:tc>
                <a:tc>
                  <a:txBody>
                    <a:bodyPr/>
                    <a:lstStyle/>
                    <a:p>
                      <a:pPr algn="ctr"/>
                      <a:endParaRPr lang="hr-HR" sz="900" baseline="0" dirty="0"/>
                    </a:p>
                  </a:txBody>
                  <a:tcPr/>
                </a:tc>
                <a:tc>
                  <a:txBody>
                    <a:bodyPr/>
                    <a:lstStyle/>
                    <a:p>
                      <a:pPr algn="ctr"/>
                      <a:endParaRPr lang="hr-HR" sz="900" baseline="0" dirty="0"/>
                    </a:p>
                  </a:txBody>
                  <a:tcPr/>
                </a:tc>
                <a:extLst>
                  <a:ext uri="{0D108BD9-81ED-4DB2-BD59-A6C34878D82A}">
                    <a16:rowId xmlns:a16="http://schemas.microsoft.com/office/drawing/2014/main" val="2287175685"/>
                  </a:ext>
                </a:extLst>
              </a:tr>
            </a:tbl>
          </a:graphicData>
        </a:graphic>
      </p:graphicFrame>
      <p:sp>
        <p:nvSpPr>
          <p:cNvPr id="5" name="TekstniOkvir 4">
            <a:extLst>
              <a:ext uri="{FF2B5EF4-FFF2-40B4-BE49-F238E27FC236}">
                <a16:creationId xmlns:a16="http://schemas.microsoft.com/office/drawing/2014/main" id="{787FF92F-B396-486A-A4E8-61DBA5EF35F8}"/>
              </a:ext>
            </a:extLst>
          </p:cNvPr>
          <p:cNvSpPr txBox="1"/>
          <p:nvPr/>
        </p:nvSpPr>
        <p:spPr>
          <a:xfrm>
            <a:off x="3341030" y="936936"/>
            <a:ext cx="5509940" cy="400110"/>
          </a:xfrm>
          <a:prstGeom prst="rect">
            <a:avLst/>
          </a:prstGeom>
          <a:noFill/>
        </p:spPr>
        <p:txBody>
          <a:bodyPr wrap="square" rtlCol="0">
            <a:spAutoFit/>
          </a:bodyPr>
          <a:lstStyle/>
          <a:p>
            <a:pPr algn="ctr"/>
            <a:r>
              <a:rPr lang="hr-HR" sz="2000" b="1" dirty="0"/>
              <a:t>POSTUPAK EVALUACIJE PROJEKTNIH PRIJEDLOGA</a:t>
            </a:r>
          </a:p>
        </p:txBody>
      </p:sp>
    </p:spTree>
    <p:extLst>
      <p:ext uri="{BB962C8B-B14F-4D97-AF65-F5344CB8AC3E}">
        <p14:creationId xmlns:p14="http://schemas.microsoft.com/office/powerpoint/2010/main" val="2744750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Slika 13">
            <a:extLst>
              <a:ext uri="{FF2B5EF4-FFF2-40B4-BE49-F238E27FC236}">
                <a16:creationId xmlns:a16="http://schemas.microsoft.com/office/drawing/2014/main" id="{55B7C84B-4477-4F9C-8EEE-03B0611142E0}"/>
              </a:ext>
            </a:extLst>
          </p:cNvPr>
          <p:cNvPicPr>
            <a:picLocks noChangeAspect="1"/>
          </p:cNvPicPr>
          <p:nvPr/>
        </p:nvPicPr>
        <p:blipFill>
          <a:blip r:embed="rId2"/>
          <a:stretch>
            <a:fillRect/>
          </a:stretch>
        </p:blipFill>
        <p:spPr>
          <a:xfrm>
            <a:off x="1727175" y="514532"/>
            <a:ext cx="5733193" cy="288408"/>
          </a:xfrm>
          <a:prstGeom prst="rect">
            <a:avLst/>
          </a:prstGeom>
        </p:spPr>
      </p:pic>
      <p:pic>
        <p:nvPicPr>
          <p:cNvPr id="15" name="Slika 14">
            <a:extLst>
              <a:ext uri="{FF2B5EF4-FFF2-40B4-BE49-F238E27FC236}">
                <a16:creationId xmlns:a16="http://schemas.microsoft.com/office/drawing/2014/main" id="{74C13052-5570-41D3-88A8-8777762CB46E}"/>
              </a:ext>
            </a:extLst>
          </p:cNvPr>
          <p:cNvPicPr>
            <a:picLocks noChangeAspect="1"/>
          </p:cNvPicPr>
          <p:nvPr/>
        </p:nvPicPr>
        <p:blipFill>
          <a:blip r:embed="rId3"/>
          <a:stretch>
            <a:fillRect/>
          </a:stretch>
        </p:blipFill>
        <p:spPr>
          <a:xfrm>
            <a:off x="1727174" y="659225"/>
            <a:ext cx="5733193" cy="288408"/>
          </a:xfrm>
          <a:prstGeom prst="rect">
            <a:avLst/>
          </a:prstGeom>
        </p:spPr>
      </p:pic>
      <p:sp>
        <p:nvSpPr>
          <p:cNvPr id="3" name="Podnaslov 2">
            <a:extLst>
              <a:ext uri="{FF2B5EF4-FFF2-40B4-BE49-F238E27FC236}">
                <a16:creationId xmlns:a16="http://schemas.microsoft.com/office/drawing/2014/main" id="{2D91BE2D-7E3A-48FF-8282-0309E575D2C1}"/>
              </a:ext>
            </a:extLst>
          </p:cNvPr>
          <p:cNvSpPr>
            <a:spLocks noGrp="1"/>
          </p:cNvSpPr>
          <p:nvPr>
            <p:ph type="subTitle" idx="1"/>
          </p:nvPr>
        </p:nvSpPr>
        <p:spPr>
          <a:xfrm>
            <a:off x="434764" y="950514"/>
            <a:ext cx="10434342" cy="5558970"/>
          </a:xfrm>
        </p:spPr>
        <p:txBody>
          <a:bodyPr>
            <a:normAutofit/>
          </a:bodyPr>
          <a:lstStyle/>
          <a:p>
            <a:pPr algn="l"/>
            <a:endParaRPr lang="hr-HR" sz="1200" dirty="0"/>
          </a:p>
          <a:p>
            <a:pPr algn="l"/>
            <a:endParaRPr lang="hr-HR" sz="1200" dirty="0"/>
          </a:p>
        </p:txBody>
      </p:sp>
      <p:pic>
        <p:nvPicPr>
          <p:cNvPr id="4" name="Picture 27" descr="Europa Flagge">
            <a:extLst>
              <a:ext uri="{FF2B5EF4-FFF2-40B4-BE49-F238E27FC236}">
                <a16:creationId xmlns:a16="http://schemas.microsoft.com/office/drawing/2014/main" id="{B33EC983-981F-41FE-83E7-1874CC58CA16}"/>
              </a:ext>
            </a:extLst>
          </p:cNvPr>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8" name="Slika 7">
            <a:extLst>
              <a:ext uri="{FF2B5EF4-FFF2-40B4-BE49-F238E27FC236}">
                <a16:creationId xmlns:a16="http://schemas.microsoft.com/office/drawing/2014/main" id="{B34340E4-DFDC-4356-94B3-DAF98632B47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911572" y="5755146"/>
            <a:ext cx="1676400" cy="798830"/>
          </a:xfrm>
          <a:prstGeom prst="rect">
            <a:avLst/>
          </a:prstGeom>
          <a:noFill/>
        </p:spPr>
      </p:pic>
      <p:graphicFrame>
        <p:nvGraphicFramePr>
          <p:cNvPr id="6" name="Tablica 6">
            <a:extLst>
              <a:ext uri="{FF2B5EF4-FFF2-40B4-BE49-F238E27FC236}">
                <a16:creationId xmlns:a16="http://schemas.microsoft.com/office/drawing/2014/main" id="{601E97F6-5A6D-4663-9A71-5070FA601A76}"/>
              </a:ext>
            </a:extLst>
          </p:cNvPr>
          <p:cNvGraphicFramePr>
            <a:graphicFrameLocks noGrp="1"/>
          </p:cNvGraphicFramePr>
          <p:nvPr/>
        </p:nvGraphicFramePr>
        <p:xfrm>
          <a:off x="1044605" y="1934348"/>
          <a:ext cx="10102790" cy="3422860"/>
        </p:xfrm>
        <a:graphic>
          <a:graphicData uri="http://schemas.openxmlformats.org/drawingml/2006/table">
            <a:tbl>
              <a:tblPr firstRow="1" bandRow="1">
                <a:tableStyleId>{616DA210-FB5B-4158-B5E0-FEB733F419BA}</a:tableStyleId>
              </a:tblPr>
              <a:tblGrid>
                <a:gridCol w="473133">
                  <a:extLst>
                    <a:ext uri="{9D8B030D-6E8A-4147-A177-3AD203B41FA5}">
                      <a16:colId xmlns:a16="http://schemas.microsoft.com/office/drawing/2014/main" val="2131405121"/>
                    </a:ext>
                  </a:extLst>
                </a:gridCol>
                <a:gridCol w="4578261">
                  <a:extLst>
                    <a:ext uri="{9D8B030D-6E8A-4147-A177-3AD203B41FA5}">
                      <a16:colId xmlns:a16="http://schemas.microsoft.com/office/drawing/2014/main" val="3482488653"/>
                    </a:ext>
                  </a:extLst>
                </a:gridCol>
                <a:gridCol w="2525698">
                  <a:extLst>
                    <a:ext uri="{9D8B030D-6E8A-4147-A177-3AD203B41FA5}">
                      <a16:colId xmlns:a16="http://schemas.microsoft.com/office/drawing/2014/main" val="1805233099"/>
                    </a:ext>
                  </a:extLst>
                </a:gridCol>
                <a:gridCol w="2525698">
                  <a:extLst>
                    <a:ext uri="{9D8B030D-6E8A-4147-A177-3AD203B41FA5}">
                      <a16:colId xmlns:a16="http://schemas.microsoft.com/office/drawing/2014/main" val="3443972075"/>
                    </a:ext>
                  </a:extLst>
                </a:gridCol>
              </a:tblGrid>
              <a:tr h="336757">
                <a:tc>
                  <a:txBody>
                    <a:bodyPr/>
                    <a:lstStyle/>
                    <a:p>
                      <a:pPr algn="ctr"/>
                      <a:endParaRPr lang="hr-HR" sz="900" baseline="0" dirty="0"/>
                    </a:p>
                  </a:txBody>
                  <a:tcPr/>
                </a:tc>
                <a:tc>
                  <a:txBody>
                    <a:bodyPr/>
                    <a:lstStyle/>
                    <a:p>
                      <a:pPr algn="ctr"/>
                      <a:r>
                        <a:rPr lang="hr-HR" sz="900" baseline="0" dirty="0"/>
                        <a:t>Kriterij odabira i pitanja za kvalitativnu</a:t>
                      </a:r>
                    </a:p>
                    <a:p>
                      <a:pPr algn="ctr"/>
                      <a:r>
                        <a:rPr lang="hr-HR" sz="900" baseline="0" dirty="0"/>
                        <a:t>procjenu</a:t>
                      </a:r>
                    </a:p>
                  </a:txBody>
                  <a:tcPr/>
                </a:tc>
                <a:tc>
                  <a:txBody>
                    <a:bodyPr/>
                    <a:lstStyle/>
                    <a:p>
                      <a:pPr algn="ctr"/>
                      <a:r>
                        <a:rPr lang="hr-HR" sz="900" baseline="0" dirty="0"/>
                        <a:t>Ostvarena ocjena</a:t>
                      </a:r>
                    </a:p>
                  </a:txBody>
                  <a:tcPr/>
                </a:tc>
                <a:tc>
                  <a:txBody>
                    <a:bodyPr/>
                    <a:lstStyle/>
                    <a:p>
                      <a:pPr algn="ctr"/>
                      <a:r>
                        <a:rPr lang="pl-PL" sz="900" baseline="0" dirty="0"/>
                        <a:t>Referenca na izvor</a:t>
                      </a:r>
                    </a:p>
                    <a:p>
                      <a:pPr algn="ctr"/>
                      <a:r>
                        <a:rPr lang="pl-PL" sz="900" baseline="0" dirty="0"/>
                        <a:t>za provjeru</a:t>
                      </a:r>
                      <a:endParaRPr lang="hr-HR" sz="900" baseline="0" dirty="0"/>
                    </a:p>
                  </a:txBody>
                  <a:tcPr/>
                </a:tc>
                <a:extLst>
                  <a:ext uri="{0D108BD9-81ED-4DB2-BD59-A6C34878D82A}">
                    <a16:rowId xmlns:a16="http://schemas.microsoft.com/office/drawing/2014/main" val="2746278201"/>
                  </a:ext>
                </a:extLst>
              </a:tr>
              <a:tr h="271250">
                <a:tc>
                  <a:txBody>
                    <a:bodyPr/>
                    <a:lstStyle/>
                    <a:p>
                      <a:pPr algn="ctr"/>
                      <a:r>
                        <a:rPr lang="hr-HR" sz="900" b="1" baseline="0" dirty="0"/>
                        <a:t>2.</a:t>
                      </a:r>
                    </a:p>
                  </a:txBody>
                  <a:tcPr/>
                </a:tc>
                <a:tc gridSpan="3">
                  <a:txBody>
                    <a:bodyPr/>
                    <a:lstStyle/>
                    <a:p>
                      <a:pPr algn="l"/>
                      <a:r>
                        <a:rPr lang="hr-HR" sz="900" b="1" baseline="0" dirty="0"/>
                        <a:t>Prikladnost kriterija odabira najpotrebitije djece</a:t>
                      </a:r>
                    </a:p>
                  </a:txBody>
                  <a:tcPr/>
                </a:tc>
                <a:tc hMerge="1">
                  <a:txBody>
                    <a:bodyPr/>
                    <a:lstStyle/>
                    <a:p>
                      <a:pPr algn="ctr"/>
                      <a:endParaRPr lang="hr-HR" sz="1050" dirty="0"/>
                    </a:p>
                  </a:txBody>
                  <a:tcPr/>
                </a:tc>
                <a:tc hMerge="1">
                  <a:txBody>
                    <a:bodyPr/>
                    <a:lstStyle/>
                    <a:p>
                      <a:pPr algn="ctr"/>
                      <a:endParaRPr lang="hr-HR" sz="1050" dirty="0"/>
                    </a:p>
                  </a:txBody>
                  <a:tcPr/>
                </a:tc>
                <a:extLst>
                  <a:ext uri="{0D108BD9-81ED-4DB2-BD59-A6C34878D82A}">
                    <a16:rowId xmlns:a16="http://schemas.microsoft.com/office/drawing/2014/main" val="1200141914"/>
                  </a:ext>
                </a:extLst>
              </a:tr>
              <a:tr h="336757">
                <a:tc>
                  <a:txBody>
                    <a:bodyPr/>
                    <a:lstStyle/>
                    <a:p>
                      <a:pPr algn="ctr"/>
                      <a:endParaRPr lang="hr-HR" sz="900" baseline="0"/>
                    </a:p>
                  </a:txBody>
                  <a:tcPr/>
                </a:tc>
                <a:tc>
                  <a:txBody>
                    <a:bodyPr/>
                    <a:lstStyle/>
                    <a:p>
                      <a:pPr algn="ctr"/>
                      <a:endParaRPr lang="hr-HR" sz="900" baseline="0" dirty="0"/>
                    </a:p>
                  </a:txBody>
                  <a:tcPr/>
                </a:tc>
                <a:tc>
                  <a:txBody>
                    <a:bodyPr/>
                    <a:lstStyle/>
                    <a:p>
                      <a:pPr algn="ctr"/>
                      <a:r>
                        <a:rPr lang="hr-HR" sz="900" b="1" baseline="0" dirty="0"/>
                        <a:t>1-5</a:t>
                      </a:r>
                    </a:p>
                  </a:txBody>
                  <a:tcPr/>
                </a:tc>
                <a:tc>
                  <a:txBody>
                    <a:bodyPr/>
                    <a:lstStyle/>
                    <a:p>
                      <a:pPr algn="ctr"/>
                      <a:r>
                        <a:rPr lang="hr-HR" sz="900" b="1" baseline="0" dirty="0"/>
                        <a:t>Prijavni obrazac,</a:t>
                      </a:r>
                    </a:p>
                    <a:p>
                      <a:pPr algn="ctr"/>
                      <a:r>
                        <a:rPr lang="hr-HR" sz="900" b="1" baseline="0" dirty="0"/>
                        <a:t>točka 5.1.1.</a:t>
                      </a:r>
                    </a:p>
                  </a:txBody>
                  <a:tcPr/>
                </a:tc>
                <a:extLst>
                  <a:ext uri="{0D108BD9-81ED-4DB2-BD59-A6C34878D82A}">
                    <a16:rowId xmlns:a16="http://schemas.microsoft.com/office/drawing/2014/main" val="3008509801"/>
                  </a:ext>
                </a:extLst>
              </a:tr>
              <a:tr h="271250">
                <a:tc>
                  <a:txBody>
                    <a:bodyPr/>
                    <a:lstStyle/>
                    <a:p>
                      <a:pPr algn="ctr"/>
                      <a:endParaRPr lang="hr-HR" sz="900" baseline="0"/>
                    </a:p>
                  </a:txBody>
                  <a:tcPr/>
                </a:tc>
                <a:tc>
                  <a:txBody>
                    <a:bodyPr/>
                    <a:lstStyle/>
                    <a:p>
                      <a:pPr algn="ctr"/>
                      <a:r>
                        <a:rPr lang="hr-HR" sz="900" b="1" baseline="0" dirty="0"/>
                        <a:t>POJAŠNJENJE:</a:t>
                      </a:r>
                    </a:p>
                  </a:txBody>
                  <a:tcPr/>
                </a:tc>
                <a:tc>
                  <a:txBody>
                    <a:bodyPr/>
                    <a:lstStyle/>
                    <a:p>
                      <a:pPr algn="ctr"/>
                      <a:endParaRPr lang="hr-HR" sz="900" baseline="0" dirty="0"/>
                    </a:p>
                  </a:txBody>
                  <a:tcPr/>
                </a:tc>
                <a:tc>
                  <a:txBody>
                    <a:bodyPr/>
                    <a:lstStyle/>
                    <a:p>
                      <a:pPr algn="ctr"/>
                      <a:endParaRPr lang="hr-HR" sz="900" baseline="0"/>
                    </a:p>
                  </a:txBody>
                  <a:tcPr/>
                </a:tc>
                <a:extLst>
                  <a:ext uri="{0D108BD9-81ED-4DB2-BD59-A6C34878D82A}">
                    <a16:rowId xmlns:a16="http://schemas.microsoft.com/office/drawing/2014/main" val="2626448603"/>
                  </a:ext>
                </a:extLst>
              </a:tr>
              <a:tr h="2026495">
                <a:tc>
                  <a:txBody>
                    <a:bodyPr/>
                    <a:lstStyle/>
                    <a:p>
                      <a:pPr algn="ctr"/>
                      <a:endParaRPr lang="hr-HR" sz="900" baseline="0"/>
                    </a:p>
                  </a:txBody>
                  <a:tcPr/>
                </a:tc>
                <a:tc>
                  <a:txBody>
                    <a:bodyPr/>
                    <a:lstStyle/>
                    <a:p>
                      <a:pPr algn="just"/>
                      <a:r>
                        <a:rPr lang="hr-HR" sz="900" baseline="0" dirty="0"/>
                        <a:t>- kriteriji odabira najpotrebitijih učenika su jasno opisani, primjereni i u skladu s prihvatljivim kriterijima i dokaznim dokumentima propisanima u okviru ovog Poziva </a:t>
                      </a:r>
                      <a:r>
                        <a:rPr lang="hr-HR" sz="900" b="1" baseline="0" dirty="0"/>
                        <a:t>(5)</a:t>
                      </a:r>
                    </a:p>
                    <a:p>
                      <a:pPr algn="just"/>
                      <a:r>
                        <a:rPr lang="hr-HR" sz="900" baseline="0" dirty="0"/>
                        <a:t>- kriteriji odabira najpotrebitijih učenika su uglavnom opisani, primjereni i u skladu s prihvatljivim kriterijima i dokaznim dokumentima propisanima u okviru ovog Poziva </a:t>
                      </a:r>
                      <a:r>
                        <a:rPr lang="hr-HR" sz="900" b="1" baseline="0" dirty="0"/>
                        <a:t>(4)</a:t>
                      </a:r>
                    </a:p>
                    <a:p>
                      <a:pPr algn="just"/>
                      <a:r>
                        <a:rPr lang="hr-HR" sz="900" baseline="0" dirty="0"/>
                        <a:t>- kriteriji odabira najpotrebitijih učenika su djelomično opisani, primjereni i u skladu s prihvatljivim kriterijima i dokaznim dokumentima propisanima u okviru ovog Poziva </a:t>
                      </a:r>
                      <a:r>
                        <a:rPr lang="hr-HR" sz="900" b="1" baseline="0" dirty="0"/>
                        <a:t>(3)</a:t>
                      </a:r>
                    </a:p>
                    <a:p>
                      <a:pPr algn="just"/>
                      <a:r>
                        <a:rPr lang="hr-HR" sz="900" baseline="0" dirty="0"/>
                        <a:t>- kriteriji odabira najpotrebitijih učenika su samo načelno navedeni, bez navođenja dokaznih dokumenata propisanih u okviru ovog Poziva </a:t>
                      </a:r>
                      <a:r>
                        <a:rPr lang="hr-HR" sz="900" b="1" baseline="0" dirty="0"/>
                        <a:t>(2)</a:t>
                      </a:r>
                    </a:p>
                    <a:p>
                      <a:pPr algn="just"/>
                      <a:r>
                        <a:rPr lang="hr-HR" sz="900" baseline="0" dirty="0"/>
                        <a:t>- nije vidljivo po kojim će kriterijima partnerske organizacije odabrati najpotrebitije učenike odnosno kriteriji odabira nisu u skladu s prihvatljivim kriterijima i dokaznim dokumentima</a:t>
                      </a:r>
                    </a:p>
                    <a:p>
                      <a:pPr algn="just"/>
                      <a:r>
                        <a:rPr lang="hr-HR" sz="900" baseline="0" dirty="0"/>
                        <a:t>propisanim u okviru ovog Poziva </a:t>
                      </a:r>
                      <a:r>
                        <a:rPr lang="hr-HR" sz="900" b="1" baseline="0" dirty="0"/>
                        <a:t>(1)</a:t>
                      </a:r>
                    </a:p>
                    <a:p>
                      <a:pPr algn="just"/>
                      <a:endParaRPr lang="hr-HR" sz="900" b="1" baseline="0" dirty="0"/>
                    </a:p>
                    <a:p>
                      <a:pPr algn="just"/>
                      <a:endParaRPr lang="hr-HR" sz="900" b="1" baseline="0" dirty="0"/>
                    </a:p>
                    <a:p>
                      <a:pPr algn="just"/>
                      <a:r>
                        <a:rPr lang="hr-HR" sz="900" b="1" baseline="0" dirty="0"/>
                        <a:t>Ukoliko je projektnom prijedlogu dodijeljen 1 bod na ovom kriteriju, prijava se isključuje iz daljnjeg postupka.</a:t>
                      </a:r>
                    </a:p>
                  </a:txBody>
                  <a:tcPr/>
                </a:tc>
                <a:tc>
                  <a:txBody>
                    <a:bodyPr/>
                    <a:lstStyle/>
                    <a:p>
                      <a:pPr algn="ctr"/>
                      <a:endParaRPr lang="hr-HR" sz="900" baseline="0" dirty="0"/>
                    </a:p>
                  </a:txBody>
                  <a:tcPr/>
                </a:tc>
                <a:tc>
                  <a:txBody>
                    <a:bodyPr/>
                    <a:lstStyle/>
                    <a:p>
                      <a:pPr algn="ctr"/>
                      <a:endParaRPr lang="hr-HR" sz="900" baseline="0" dirty="0"/>
                    </a:p>
                  </a:txBody>
                  <a:tcPr/>
                </a:tc>
                <a:extLst>
                  <a:ext uri="{0D108BD9-81ED-4DB2-BD59-A6C34878D82A}">
                    <a16:rowId xmlns:a16="http://schemas.microsoft.com/office/drawing/2014/main" val="2287175685"/>
                  </a:ext>
                </a:extLst>
              </a:tr>
            </a:tbl>
          </a:graphicData>
        </a:graphic>
      </p:graphicFrame>
    </p:spTree>
    <p:extLst>
      <p:ext uri="{BB962C8B-B14F-4D97-AF65-F5344CB8AC3E}">
        <p14:creationId xmlns:p14="http://schemas.microsoft.com/office/powerpoint/2010/main" val="35223118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Slika 13">
            <a:extLst>
              <a:ext uri="{FF2B5EF4-FFF2-40B4-BE49-F238E27FC236}">
                <a16:creationId xmlns:a16="http://schemas.microsoft.com/office/drawing/2014/main" id="{55B7C84B-4477-4F9C-8EEE-03B0611142E0}"/>
              </a:ext>
            </a:extLst>
          </p:cNvPr>
          <p:cNvPicPr>
            <a:picLocks noChangeAspect="1"/>
          </p:cNvPicPr>
          <p:nvPr/>
        </p:nvPicPr>
        <p:blipFill>
          <a:blip r:embed="rId2"/>
          <a:stretch>
            <a:fillRect/>
          </a:stretch>
        </p:blipFill>
        <p:spPr>
          <a:xfrm>
            <a:off x="1727175" y="514532"/>
            <a:ext cx="5733193" cy="288408"/>
          </a:xfrm>
          <a:prstGeom prst="rect">
            <a:avLst/>
          </a:prstGeom>
        </p:spPr>
      </p:pic>
      <p:pic>
        <p:nvPicPr>
          <p:cNvPr id="15" name="Slika 14">
            <a:extLst>
              <a:ext uri="{FF2B5EF4-FFF2-40B4-BE49-F238E27FC236}">
                <a16:creationId xmlns:a16="http://schemas.microsoft.com/office/drawing/2014/main" id="{74C13052-5570-41D3-88A8-8777762CB46E}"/>
              </a:ext>
            </a:extLst>
          </p:cNvPr>
          <p:cNvPicPr>
            <a:picLocks noChangeAspect="1"/>
          </p:cNvPicPr>
          <p:nvPr/>
        </p:nvPicPr>
        <p:blipFill>
          <a:blip r:embed="rId3"/>
          <a:stretch>
            <a:fillRect/>
          </a:stretch>
        </p:blipFill>
        <p:spPr>
          <a:xfrm>
            <a:off x="1727174" y="659225"/>
            <a:ext cx="5733193" cy="288408"/>
          </a:xfrm>
          <a:prstGeom prst="rect">
            <a:avLst/>
          </a:prstGeom>
        </p:spPr>
      </p:pic>
      <p:sp>
        <p:nvSpPr>
          <p:cNvPr id="3" name="Podnaslov 2">
            <a:extLst>
              <a:ext uri="{FF2B5EF4-FFF2-40B4-BE49-F238E27FC236}">
                <a16:creationId xmlns:a16="http://schemas.microsoft.com/office/drawing/2014/main" id="{2D91BE2D-7E3A-48FF-8282-0309E575D2C1}"/>
              </a:ext>
            </a:extLst>
          </p:cNvPr>
          <p:cNvSpPr>
            <a:spLocks noGrp="1"/>
          </p:cNvSpPr>
          <p:nvPr>
            <p:ph type="subTitle" idx="1"/>
          </p:nvPr>
        </p:nvSpPr>
        <p:spPr>
          <a:xfrm>
            <a:off x="434764" y="995006"/>
            <a:ext cx="10434342" cy="5558970"/>
          </a:xfrm>
        </p:spPr>
        <p:txBody>
          <a:bodyPr>
            <a:normAutofit/>
          </a:bodyPr>
          <a:lstStyle/>
          <a:p>
            <a:pPr algn="l"/>
            <a:endParaRPr lang="hr-HR" sz="1200" dirty="0"/>
          </a:p>
          <a:p>
            <a:pPr algn="l"/>
            <a:endParaRPr lang="hr-HR" sz="1200" dirty="0"/>
          </a:p>
        </p:txBody>
      </p:sp>
      <p:pic>
        <p:nvPicPr>
          <p:cNvPr id="4" name="Picture 27" descr="Europa Flagge">
            <a:extLst>
              <a:ext uri="{FF2B5EF4-FFF2-40B4-BE49-F238E27FC236}">
                <a16:creationId xmlns:a16="http://schemas.microsoft.com/office/drawing/2014/main" id="{B33EC983-981F-41FE-83E7-1874CC58CA16}"/>
              </a:ext>
            </a:extLst>
          </p:cNvPr>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pic>
        <p:nvPicPr>
          <p:cNvPr id="8" name="Slika 7">
            <a:extLst>
              <a:ext uri="{FF2B5EF4-FFF2-40B4-BE49-F238E27FC236}">
                <a16:creationId xmlns:a16="http://schemas.microsoft.com/office/drawing/2014/main" id="{B34340E4-DFDC-4356-94B3-DAF98632B47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885853" y="5755146"/>
            <a:ext cx="1676400" cy="798830"/>
          </a:xfrm>
          <a:prstGeom prst="rect">
            <a:avLst/>
          </a:prstGeom>
          <a:noFill/>
        </p:spPr>
      </p:pic>
      <p:graphicFrame>
        <p:nvGraphicFramePr>
          <p:cNvPr id="6" name="Tablica 6">
            <a:extLst>
              <a:ext uri="{FF2B5EF4-FFF2-40B4-BE49-F238E27FC236}">
                <a16:creationId xmlns:a16="http://schemas.microsoft.com/office/drawing/2014/main" id="{601E97F6-5A6D-4663-9A71-5070FA601A76}"/>
              </a:ext>
            </a:extLst>
          </p:cNvPr>
          <p:cNvGraphicFramePr>
            <a:graphicFrameLocks noGrp="1"/>
          </p:cNvGraphicFramePr>
          <p:nvPr/>
        </p:nvGraphicFramePr>
        <p:xfrm>
          <a:off x="1274160" y="1600156"/>
          <a:ext cx="9523787" cy="3611880"/>
        </p:xfrm>
        <a:graphic>
          <a:graphicData uri="http://schemas.openxmlformats.org/drawingml/2006/table">
            <a:tbl>
              <a:tblPr firstRow="1" bandRow="1">
                <a:tableStyleId>{616DA210-FB5B-4158-B5E0-FEB733F419BA}</a:tableStyleId>
              </a:tblPr>
              <a:tblGrid>
                <a:gridCol w="446017">
                  <a:extLst>
                    <a:ext uri="{9D8B030D-6E8A-4147-A177-3AD203B41FA5}">
                      <a16:colId xmlns:a16="http://schemas.microsoft.com/office/drawing/2014/main" val="2131405121"/>
                    </a:ext>
                  </a:extLst>
                </a:gridCol>
                <a:gridCol w="4315876">
                  <a:extLst>
                    <a:ext uri="{9D8B030D-6E8A-4147-A177-3AD203B41FA5}">
                      <a16:colId xmlns:a16="http://schemas.microsoft.com/office/drawing/2014/main" val="3482488653"/>
                    </a:ext>
                  </a:extLst>
                </a:gridCol>
                <a:gridCol w="2380947">
                  <a:extLst>
                    <a:ext uri="{9D8B030D-6E8A-4147-A177-3AD203B41FA5}">
                      <a16:colId xmlns:a16="http://schemas.microsoft.com/office/drawing/2014/main" val="1805233099"/>
                    </a:ext>
                  </a:extLst>
                </a:gridCol>
                <a:gridCol w="2380947">
                  <a:extLst>
                    <a:ext uri="{9D8B030D-6E8A-4147-A177-3AD203B41FA5}">
                      <a16:colId xmlns:a16="http://schemas.microsoft.com/office/drawing/2014/main" val="3443972075"/>
                    </a:ext>
                  </a:extLst>
                </a:gridCol>
              </a:tblGrid>
              <a:tr h="360081">
                <a:tc>
                  <a:txBody>
                    <a:bodyPr/>
                    <a:lstStyle/>
                    <a:p>
                      <a:pPr algn="ctr"/>
                      <a:endParaRPr lang="hr-HR" sz="900" baseline="0" dirty="0">
                        <a:solidFill>
                          <a:schemeClr val="tx1"/>
                        </a:solidFill>
                      </a:endParaRPr>
                    </a:p>
                  </a:txBody>
                  <a:tcPr/>
                </a:tc>
                <a:tc>
                  <a:txBody>
                    <a:bodyPr/>
                    <a:lstStyle/>
                    <a:p>
                      <a:pPr algn="ctr"/>
                      <a:r>
                        <a:rPr lang="hr-HR" sz="900" baseline="0" dirty="0">
                          <a:solidFill>
                            <a:schemeClr val="tx1"/>
                          </a:solidFill>
                        </a:rPr>
                        <a:t>Kriterij odabira i pitanja za kvalitativnu</a:t>
                      </a:r>
                    </a:p>
                    <a:p>
                      <a:pPr algn="ctr"/>
                      <a:r>
                        <a:rPr lang="hr-HR" sz="900" baseline="0" dirty="0">
                          <a:solidFill>
                            <a:schemeClr val="tx1"/>
                          </a:solidFill>
                        </a:rPr>
                        <a:t>procjenu</a:t>
                      </a:r>
                    </a:p>
                  </a:txBody>
                  <a:tcPr/>
                </a:tc>
                <a:tc>
                  <a:txBody>
                    <a:bodyPr/>
                    <a:lstStyle/>
                    <a:p>
                      <a:pPr algn="ctr"/>
                      <a:r>
                        <a:rPr lang="hr-HR" sz="900" baseline="0" dirty="0">
                          <a:solidFill>
                            <a:schemeClr val="tx1"/>
                          </a:solidFill>
                        </a:rPr>
                        <a:t>Ostvarena ocjena</a:t>
                      </a:r>
                    </a:p>
                  </a:txBody>
                  <a:tcPr/>
                </a:tc>
                <a:tc>
                  <a:txBody>
                    <a:bodyPr/>
                    <a:lstStyle/>
                    <a:p>
                      <a:pPr algn="ctr"/>
                      <a:r>
                        <a:rPr lang="pl-PL" sz="900" baseline="0" dirty="0">
                          <a:solidFill>
                            <a:schemeClr val="tx1"/>
                          </a:solidFill>
                        </a:rPr>
                        <a:t>Referenca na izvor</a:t>
                      </a:r>
                    </a:p>
                    <a:p>
                      <a:pPr algn="ctr"/>
                      <a:r>
                        <a:rPr lang="pl-PL" sz="900" baseline="0" dirty="0">
                          <a:solidFill>
                            <a:schemeClr val="tx1"/>
                          </a:solidFill>
                        </a:rPr>
                        <a:t>za provjeru</a:t>
                      </a:r>
                      <a:endParaRPr lang="hr-HR" sz="900" baseline="0" dirty="0">
                        <a:solidFill>
                          <a:schemeClr val="tx1"/>
                        </a:solidFill>
                      </a:endParaRPr>
                    </a:p>
                  </a:txBody>
                  <a:tcPr/>
                </a:tc>
                <a:extLst>
                  <a:ext uri="{0D108BD9-81ED-4DB2-BD59-A6C34878D82A}">
                    <a16:rowId xmlns:a16="http://schemas.microsoft.com/office/drawing/2014/main" val="2746278201"/>
                  </a:ext>
                </a:extLst>
              </a:tr>
              <a:tr h="360081">
                <a:tc>
                  <a:txBody>
                    <a:bodyPr/>
                    <a:lstStyle/>
                    <a:p>
                      <a:pPr algn="ctr"/>
                      <a:r>
                        <a:rPr lang="hr-HR" sz="900" b="1" baseline="0" dirty="0">
                          <a:solidFill>
                            <a:schemeClr val="tx1"/>
                          </a:solidFill>
                        </a:rPr>
                        <a:t>3.</a:t>
                      </a:r>
                    </a:p>
                  </a:txBody>
                  <a:tcPr/>
                </a:tc>
                <a:tc gridSpan="3">
                  <a:txBody>
                    <a:bodyPr/>
                    <a:lstStyle/>
                    <a:p>
                      <a:pPr algn="l"/>
                      <a:r>
                        <a:rPr lang="hr-HR" sz="900" b="1" baseline="0" dirty="0">
                          <a:solidFill>
                            <a:schemeClr val="tx1"/>
                          </a:solidFill>
                        </a:rPr>
                        <a:t>Primjerenost kriterija odabira vrste školskog obroka, uključujući i lokaciju podjele</a:t>
                      </a:r>
                    </a:p>
                    <a:p>
                      <a:pPr algn="l"/>
                      <a:r>
                        <a:rPr lang="hr-HR" sz="900" b="1" baseline="0" dirty="0">
                          <a:solidFill>
                            <a:schemeClr val="tx1"/>
                          </a:solidFill>
                        </a:rPr>
                        <a:t>obroka </a:t>
                      </a:r>
                    </a:p>
                  </a:txBody>
                  <a:tcPr/>
                </a:tc>
                <a:tc hMerge="1">
                  <a:txBody>
                    <a:bodyPr/>
                    <a:lstStyle/>
                    <a:p>
                      <a:pPr algn="ctr"/>
                      <a:endParaRPr lang="hr-HR" sz="1050" dirty="0"/>
                    </a:p>
                  </a:txBody>
                  <a:tcPr/>
                </a:tc>
                <a:tc hMerge="1">
                  <a:txBody>
                    <a:bodyPr/>
                    <a:lstStyle/>
                    <a:p>
                      <a:pPr algn="ctr"/>
                      <a:endParaRPr lang="hr-HR" sz="1050" dirty="0"/>
                    </a:p>
                  </a:txBody>
                  <a:tcPr/>
                </a:tc>
                <a:extLst>
                  <a:ext uri="{0D108BD9-81ED-4DB2-BD59-A6C34878D82A}">
                    <a16:rowId xmlns:a16="http://schemas.microsoft.com/office/drawing/2014/main" val="1200141914"/>
                  </a:ext>
                </a:extLst>
              </a:tr>
              <a:tr h="360081">
                <a:tc>
                  <a:txBody>
                    <a:bodyPr/>
                    <a:lstStyle/>
                    <a:p>
                      <a:pPr algn="ctr"/>
                      <a:endParaRPr lang="hr-HR" sz="900" baseline="0">
                        <a:solidFill>
                          <a:schemeClr val="tx1"/>
                        </a:solidFill>
                      </a:endParaRPr>
                    </a:p>
                  </a:txBody>
                  <a:tcPr/>
                </a:tc>
                <a:tc>
                  <a:txBody>
                    <a:bodyPr/>
                    <a:lstStyle/>
                    <a:p>
                      <a:pPr algn="ctr"/>
                      <a:endParaRPr lang="hr-HR" sz="900" baseline="0" dirty="0">
                        <a:solidFill>
                          <a:schemeClr val="tx1"/>
                        </a:solidFill>
                      </a:endParaRPr>
                    </a:p>
                  </a:txBody>
                  <a:tcPr/>
                </a:tc>
                <a:tc>
                  <a:txBody>
                    <a:bodyPr/>
                    <a:lstStyle/>
                    <a:p>
                      <a:pPr algn="ctr"/>
                      <a:r>
                        <a:rPr lang="hr-HR" sz="900" baseline="0" dirty="0">
                          <a:solidFill>
                            <a:schemeClr val="tx1"/>
                          </a:solidFill>
                        </a:rPr>
                        <a:t>1-5</a:t>
                      </a:r>
                    </a:p>
                  </a:txBody>
                  <a:tcPr/>
                </a:tc>
                <a:tc>
                  <a:txBody>
                    <a:bodyPr/>
                    <a:lstStyle/>
                    <a:p>
                      <a:pPr algn="ctr"/>
                      <a:r>
                        <a:rPr lang="hr-HR" sz="900" baseline="0" dirty="0">
                          <a:solidFill>
                            <a:schemeClr val="tx1"/>
                          </a:solidFill>
                        </a:rPr>
                        <a:t>Prijavni obrazac,</a:t>
                      </a:r>
                    </a:p>
                    <a:p>
                      <a:pPr algn="ctr"/>
                      <a:r>
                        <a:rPr lang="hr-HR" sz="900" baseline="0" dirty="0">
                          <a:solidFill>
                            <a:schemeClr val="tx1"/>
                          </a:solidFill>
                        </a:rPr>
                        <a:t>točka 5.1.2.</a:t>
                      </a:r>
                    </a:p>
                  </a:txBody>
                  <a:tcPr/>
                </a:tc>
                <a:extLst>
                  <a:ext uri="{0D108BD9-81ED-4DB2-BD59-A6C34878D82A}">
                    <a16:rowId xmlns:a16="http://schemas.microsoft.com/office/drawing/2014/main" val="3008509801"/>
                  </a:ext>
                </a:extLst>
              </a:tr>
              <a:tr h="225051">
                <a:tc>
                  <a:txBody>
                    <a:bodyPr/>
                    <a:lstStyle/>
                    <a:p>
                      <a:pPr algn="ctr"/>
                      <a:endParaRPr lang="hr-HR" sz="900" baseline="0">
                        <a:solidFill>
                          <a:schemeClr val="tx1"/>
                        </a:solidFill>
                      </a:endParaRPr>
                    </a:p>
                  </a:txBody>
                  <a:tcPr/>
                </a:tc>
                <a:tc>
                  <a:txBody>
                    <a:bodyPr/>
                    <a:lstStyle/>
                    <a:p>
                      <a:pPr algn="ctr"/>
                      <a:r>
                        <a:rPr lang="hr-HR" sz="900" b="1" baseline="0" dirty="0">
                          <a:solidFill>
                            <a:schemeClr val="tx1"/>
                          </a:solidFill>
                        </a:rPr>
                        <a:t>POJAŠNJENJE:</a:t>
                      </a:r>
                    </a:p>
                  </a:txBody>
                  <a:tcPr/>
                </a:tc>
                <a:tc>
                  <a:txBody>
                    <a:bodyPr/>
                    <a:lstStyle/>
                    <a:p>
                      <a:pPr algn="ctr"/>
                      <a:endParaRPr lang="hr-HR" sz="900" baseline="0" dirty="0">
                        <a:solidFill>
                          <a:schemeClr val="tx1"/>
                        </a:solidFill>
                      </a:endParaRPr>
                    </a:p>
                  </a:txBody>
                  <a:tcPr/>
                </a:tc>
                <a:tc>
                  <a:txBody>
                    <a:bodyPr/>
                    <a:lstStyle/>
                    <a:p>
                      <a:pPr algn="ctr"/>
                      <a:endParaRPr lang="hr-HR" sz="900" baseline="0" dirty="0">
                        <a:solidFill>
                          <a:schemeClr val="tx1"/>
                        </a:solidFill>
                      </a:endParaRPr>
                    </a:p>
                  </a:txBody>
                  <a:tcPr/>
                </a:tc>
                <a:extLst>
                  <a:ext uri="{0D108BD9-81ED-4DB2-BD59-A6C34878D82A}">
                    <a16:rowId xmlns:a16="http://schemas.microsoft.com/office/drawing/2014/main" val="2626448603"/>
                  </a:ext>
                </a:extLst>
              </a:tr>
              <a:tr h="1980446">
                <a:tc>
                  <a:txBody>
                    <a:bodyPr/>
                    <a:lstStyle/>
                    <a:p>
                      <a:pPr algn="ctr"/>
                      <a:endParaRPr lang="hr-HR" sz="900" baseline="0" dirty="0">
                        <a:solidFill>
                          <a:schemeClr val="tx1"/>
                        </a:solidFill>
                      </a:endParaRPr>
                    </a:p>
                  </a:txBody>
                  <a:tcPr/>
                </a:tc>
                <a:tc>
                  <a:txBody>
                    <a:bodyPr/>
                    <a:lstStyle/>
                    <a:p>
                      <a:pPr algn="just"/>
                      <a:r>
                        <a:rPr lang="hr-HR" sz="900" b="1" baseline="0" dirty="0">
                          <a:solidFill>
                            <a:schemeClr val="tx1"/>
                          </a:solidFill>
                        </a:rPr>
                        <a:t>- </a:t>
                      </a:r>
                      <a:r>
                        <a:rPr lang="hr-HR" sz="900" b="0" baseline="0" dirty="0">
                          <a:solidFill>
                            <a:schemeClr val="tx1"/>
                          </a:solidFill>
                        </a:rPr>
                        <a:t>način i vrsta prehrane u potpunosti odgovaraju predloženim najpotrebitijim učenicima i njihovim potrebama, doprinose uravnoteženoj prehrani te uzimaju u obzir klimatske i okolišne aspekte, posebno u pogledu smanjenja rasipanja hrane </a:t>
                      </a:r>
                      <a:r>
                        <a:rPr lang="hr-HR" sz="900" b="1" baseline="0" dirty="0">
                          <a:solidFill>
                            <a:schemeClr val="tx1"/>
                          </a:solidFill>
                        </a:rPr>
                        <a:t>(5)</a:t>
                      </a:r>
                    </a:p>
                    <a:p>
                      <a:pPr algn="just"/>
                      <a:r>
                        <a:rPr lang="hr-HR" sz="900" b="0" baseline="0" dirty="0">
                          <a:solidFill>
                            <a:schemeClr val="tx1"/>
                          </a:solidFill>
                        </a:rPr>
                        <a:t>- način i vrsta prehrane uglavnom odgovaraju predloženim najpotrebitijim učenicima i njihovim potrebama, doprinose uravnoteženoj prehrani te uzimaju u obzir klimatske i okolišne aspekte, posebno u pogledu smanjenja rasipanja hrane </a:t>
                      </a:r>
                      <a:r>
                        <a:rPr lang="hr-HR" sz="900" b="1" baseline="0" dirty="0">
                          <a:solidFill>
                            <a:schemeClr val="tx1"/>
                          </a:solidFill>
                        </a:rPr>
                        <a:t>(4)</a:t>
                      </a:r>
                    </a:p>
                    <a:p>
                      <a:pPr algn="just"/>
                      <a:r>
                        <a:rPr lang="hr-HR" sz="900" b="0" baseline="0" dirty="0">
                          <a:solidFill>
                            <a:schemeClr val="tx1"/>
                          </a:solidFill>
                        </a:rPr>
                        <a:t>- način i vrsta prehrane djelomično odgovaraju predloženim korisnicima i njihovim potrebama, doprinose uravnoteženoj prehrani te uzimaju u obzir klimatske i okolišne aspekte, posebno u pogledu smanjenja rasipanja hrane </a:t>
                      </a:r>
                      <a:r>
                        <a:rPr lang="hr-HR" sz="900" b="1" baseline="0" dirty="0">
                          <a:solidFill>
                            <a:schemeClr val="tx1"/>
                          </a:solidFill>
                        </a:rPr>
                        <a:t>(3)</a:t>
                      </a:r>
                    </a:p>
                    <a:p>
                      <a:pPr algn="just"/>
                      <a:r>
                        <a:rPr lang="hr-HR" sz="900" b="0" baseline="0" dirty="0">
                          <a:solidFill>
                            <a:schemeClr val="tx1"/>
                          </a:solidFill>
                        </a:rPr>
                        <a:t>- način i vrsta prehrane samo u naznakama odgovaraju predloženim korisnicima i njihovim potrebama, doprinose uravnoteženoj prehrani te uzimaju u obzir klimatske i okolišne aspekte, posebno u pogledu smanjenja rasipanja hrane </a:t>
                      </a:r>
                      <a:r>
                        <a:rPr lang="hr-HR" sz="900" b="1" baseline="0" dirty="0">
                          <a:solidFill>
                            <a:schemeClr val="tx1"/>
                          </a:solidFill>
                        </a:rPr>
                        <a:t>(2)</a:t>
                      </a:r>
                    </a:p>
                    <a:p>
                      <a:pPr algn="just"/>
                      <a:r>
                        <a:rPr lang="hr-HR" sz="900" b="0" baseline="0" dirty="0">
                          <a:solidFill>
                            <a:schemeClr val="tx1"/>
                          </a:solidFill>
                        </a:rPr>
                        <a:t>- način i vrsta prehrane nisu prikladni za predložene korisnike niti se njihovim odabirom doprinosi uravnoteženoj prehrani, smanjenju rasipanja hrane i dr. </a:t>
                      </a:r>
                      <a:r>
                        <a:rPr lang="hr-HR" sz="900" b="1" baseline="0" dirty="0">
                          <a:solidFill>
                            <a:schemeClr val="tx1"/>
                          </a:solidFill>
                        </a:rPr>
                        <a:t>(1)</a:t>
                      </a:r>
                    </a:p>
                  </a:txBody>
                  <a:tcPr/>
                </a:tc>
                <a:tc>
                  <a:txBody>
                    <a:bodyPr/>
                    <a:lstStyle/>
                    <a:p>
                      <a:pPr algn="ctr"/>
                      <a:endParaRPr lang="hr-HR" sz="900" baseline="0" dirty="0">
                        <a:solidFill>
                          <a:schemeClr val="tx1"/>
                        </a:solidFill>
                      </a:endParaRPr>
                    </a:p>
                  </a:txBody>
                  <a:tcPr/>
                </a:tc>
                <a:tc>
                  <a:txBody>
                    <a:bodyPr/>
                    <a:lstStyle/>
                    <a:p>
                      <a:pPr algn="ctr"/>
                      <a:endParaRPr lang="hr-HR" sz="900" baseline="0" dirty="0">
                        <a:solidFill>
                          <a:schemeClr val="tx1"/>
                        </a:solidFill>
                      </a:endParaRPr>
                    </a:p>
                  </a:txBody>
                  <a:tcPr/>
                </a:tc>
                <a:extLst>
                  <a:ext uri="{0D108BD9-81ED-4DB2-BD59-A6C34878D82A}">
                    <a16:rowId xmlns:a16="http://schemas.microsoft.com/office/drawing/2014/main" val="2287175685"/>
                  </a:ext>
                </a:extLst>
              </a:tr>
              <a:tr h="273083">
                <a:tc gridSpan="3">
                  <a:txBody>
                    <a:bodyPr/>
                    <a:lstStyle/>
                    <a:p>
                      <a:pPr algn="l"/>
                      <a:r>
                        <a:rPr lang="hr-HR" sz="1200" b="1" baseline="0" dirty="0"/>
                        <a:t>             UKUPNO </a:t>
                      </a:r>
                    </a:p>
                  </a:txBody>
                  <a:tcPr/>
                </a:tc>
                <a:tc hMerge="1">
                  <a:txBody>
                    <a:bodyPr/>
                    <a:lstStyle/>
                    <a:p>
                      <a:pPr algn="just"/>
                      <a:endParaRPr lang="hr-HR" sz="900" b="1" baseline="0" dirty="0"/>
                    </a:p>
                  </a:txBody>
                  <a:tcPr/>
                </a:tc>
                <a:tc hMerge="1">
                  <a:txBody>
                    <a:bodyPr/>
                    <a:lstStyle/>
                    <a:p>
                      <a:pPr algn="ctr"/>
                      <a:endParaRPr lang="hr-HR" sz="900" baseline="0" dirty="0"/>
                    </a:p>
                  </a:txBody>
                  <a:tcPr/>
                </a:tc>
                <a:tc>
                  <a:txBody>
                    <a:bodyPr/>
                    <a:lstStyle/>
                    <a:p>
                      <a:pPr algn="ctr"/>
                      <a:r>
                        <a:rPr lang="hr-HR" sz="1200" b="1" baseline="0" dirty="0"/>
                        <a:t>15</a:t>
                      </a:r>
                    </a:p>
                  </a:txBody>
                  <a:tcPr/>
                </a:tc>
                <a:extLst>
                  <a:ext uri="{0D108BD9-81ED-4DB2-BD59-A6C34878D82A}">
                    <a16:rowId xmlns:a16="http://schemas.microsoft.com/office/drawing/2014/main" val="3339652723"/>
                  </a:ext>
                </a:extLst>
              </a:tr>
            </a:tbl>
          </a:graphicData>
        </a:graphic>
      </p:graphicFrame>
      <p:sp>
        <p:nvSpPr>
          <p:cNvPr id="9" name="TekstniOkvir 8">
            <a:extLst>
              <a:ext uri="{FF2B5EF4-FFF2-40B4-BE49-F238E27FC236}">
                <a16:creationId xmlns:a16="http://schemas.microsoft.com/office/drawing/2014/main" id="{4F348569-438B-4577-968A-4134FE1CAEEF}"/>
              </a:ext>
            </a:extLst>
          </p:cNvPr>
          <p:cNvSpPr txBox="1"/>
          <p:nvPr/>
        </p:nvSpPr>
        <p:spPr>
          <a:xfrm>
            <a:off x="8399754" y="5212036"/>
            <a:ext cx="1587624" cy="276999"/>
          </a:xfrm>
          <a:prstGeom prst="rect">
            <a:avLst/>
          </a:prstGeom>
          <a:noFill/>
        </p:spPr>
        <p:txBody>
          <a:bodyPr wrap="square" rtlCol="0">
            <a:spAutoFit/>
          </a:bodyPr>
          <a:lstStyle/>
          <a:p>
            <a:r>
              <a:rPr lang="hr-HR" sz="1200" b="1" dirty="0"/>
              <a:t>BODOVNI PRAG: 10</a:t>
            </a:r>
          </a:p>
        </p:txBody>
      </p:sp>
      <p:sp>
        <p:nvSpPr>
          <p:cNvPr id="10" name="TekstniOkvir 9">
            <a:extLst>
              <a:ext uri="{FF2B5EF4-FFF2-40B4-BE49-F238E27FC236}">
                <a16:creationId xmlns:a16="http://schemas.microsoft.com/office/drawing/2014/main" id="{C425AA5A-070B-48AE-86F9-F49325D9FF29}"/>
              </a:ext>
            </a:extLst>
          </p:cNvPr>
          <p:cNvSpPr txBox="1"/>
          <p:nvPr/>
        </p:nvSpPr>
        <p:spPr>
          <a:xfrm>
            <a:off x="579000" y="5539098"/>
            <a:ext cx="10290105" cy="492443"/>
          </a:xfrm>
          <a:prstGeom prst="rect">
            <a:avLst/>
          </a:prstGeom>
          <a:noFill/>
        </p:spPr>
        <p:txBody>
          <a:bodyPr wrap="square" rtlCol="0">
            <a:spAutoFit/>
          </a:bodyPr>
          <a:lstStyle/>
          <a:p>
            <a:pPr marL="285750" indent="-285750">
              <a:buFontTx/>
              <a:buChar char="-"/>
            </a:pPr>
            <a:r>
              <a:rPr lang="hr-HR" sz="1100" dirty="0"/>
              <a:t>projektni prijedlozi koji u postupku odabira ne postignu minimalno 10 bodova, uz postavljeni posebni uvjet za kriterij 2, neće biti uzeti u daljnje razmatranje</a:t>
            </a:r>
          </a:p>
          <a:p>
            <a:endParaRPr lang="hr-HR" sz="1400" dirty="0"/>
          </a:p>
        </p:txBody>
      </p:sp>
    </p:spTree>
    <p:extLst>
      <p:ext uri="{BB962C8B-B14F-4D97-AF65-F5344CB8AC3E}">
        <p14:creationId xmlns:p14="http://schemas.microsoft.com/office/powerpoint/2010/main" val="4072405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Slika 13">
            <a:extLst>
              <a:ext uri="{FF2B5EF4-FFF2-40B4-BE49-F238E27FC236}">
                <a16:creationId xmlns:a16="http://schemas.microsoft.com/office/drawing/2014/main" id="{55B7C84B-4477-4F9C-8EEE-03B0611142E0}"/>
              </a:ext>
            </a:extLst>
          </p:cNvPr>
          <p:cNvPicPr>
            <a:picLocks noChangeAspect="1"/>
          </p:cNvPicPr>
          <p:nvPr/>
        </p:nvPicPr>
        <p:blipFill>
          <a:blip r:embed="rId2"/>
          <a:stretch>
            <a:fillRect/>
          </a:stretch>
        </p:blipFill>
        <p:spPr>
          <a:xfrm>
            <a:off x="1727175" y="514532"/>
            <a:ext cx="5733193" cy="288408"/>
          </a:xfrm>
          <a:prstGeom prst="rect">
            <a:avLst/>
          </a:prstGeom>
        </p:spPr>
      </p:pic>
      <p:pic>
        <p:nvPicPr>
          <p:cNvPr id="15" name="Slika 14">
            <a:extLst>
              <a:ext uri="{FF2B5EF4-FFF2-40B4-BE49-F238E27FC236}">
                <a16:creationId xmlns:a16="http://schemas.microsoft.com/office/drawing/2014/main" id="{74C13052-5570-41D3-88A8-8777762CB46E}"/>
              </a:ext>
            </a:extLst>
          </p:cNvPr>
          <p:cNvPicPr>
            <a:picLocks noChangeAspect="1"/>
          </p:cNvPicPr>
          <p:nvPr/>
        </p:nvPicPr>
        <p:blipFill>
          <a:blip r:embed="rId3"/>
          <a:stretch>
            <a:fillRect/>
          </a:stretch>
        </p:blipFill>
        <p:spPr>
          <a:xfrm>
            <a:off x="1727174" y="659225"/>
            <a:ext cx="5733193" cy="288408"/>
          </a:xfrm>
          <a:prstGeom prst="rect">
            <a:avLst/>
          </a:prstGeom>
        </p:spPr>
      </p:pic>
      <p:sp>
        <p:nvSpPr>
          <p:cNvPr id="3" name="Podnaslov 2">
            <a:extLst>
              <a:ext uri="{FF2B5EF4-FFF2-40B4-BE49-F238E27FC236}">
                <a16:creationId xmlns:a16="http://schemas.microsoft.com/office/drawing/2014/main" id="{2D91BE2D-7E3A-48FF-8282-0309E575D2C1}"/>
              </a:ext>
            </a:extLst>
          </p:cNvPr>
          <p:cNvSpPr>
            <a:spLocks noGrp="1"/>
          </p:cNvSpPr>
          <p:nvPr>
            <p:ph type="subTitle" idx="1"/>
          </p:nvPr>
        </p:nvSpPr>
        <p:spPr>
          <a:xfrm>
            <a:off x="434764" y="1139699"/>
            <a:ext cx="11389062" cy="5151289"/>
          </a:xfrm>
        </p:spPr>
        <p:txBody>
          <a:bodyPr>
            <a:normAutofit/>
          </a:bodyPr>
          <a:lstStyle/>
          <a:p>
            <a:pPr marL="171450" indent="-171450" algn="just">
              <a:buFontTx/>
              <a:buChar char="-"/>
            </a:pPr>
            <a:endParaRPr lang="hr-HR" sz="1200" dirty="0"/>
          </a:p>
          <a:p>
            <a:pPr marL="171450" indent="-171450" algn="just">
              <a:buFontTx/>
              <a:buChar char="-"/>
            </a:pPr>
            <a:r>
              <a:rPr lang="hr-HR" sz="1200" dirty="0"/>
              <a:t>popis (rang-lista) projektnih prijedloga sadržava i </a:t>
            </a:r>
            <a:r>
              <a:rPr lang="hr-HR" sz="1200" b="1" dirty="0"/>
              <a:t>rezervnu listu</a:t>
            </a:r>
            <a:r>
              <a:rPr lang="hr-HR" sz="1200" dirty="0"/>
              <a:t> koja obuhvaća projektne prijedloge koji su zadovoljili minimalni bodovni prag, ali prelaze okvir raspoloživih financijskih sredstava</a:t>
            </a:r>
          </a:p>
          <a:p>
            <a:pPr marL="171450" indent="-171450" algn="just">
              <a:buFontTx/>
              <a:buChar char="-"/>
            </a:pPr>
            <a:r>
              <a:rPr lang="hr-HR" sz="1200" dirty="0"/>
              <a:t>u fazi ispravljanja proračuna, temeljem uputa OOP, Upravljačko tijelo usklađuje predloženi proračun projektnog prijedloga </a:t>
            </a:r>
            <a:r>
              <a:rPr lang="hr-HR" sz="1200" b="1" dirty="0"/>
              <a:t>uklanjajući neprihvatljive izdatke</a:t>
            </a:r>
            <a:r>
              <a:rPr lang="hr-HR" sz="1200" dirty="0"/>
              <a:t>, pri čemu može od prijavitelja zahtijevati pojašnjenja kojima se opravdava potreba i novčana vrijednost pojedine stavke, ostavljajući mu za navedeno primjereni rok</a:t>
            </a:r>
          </a:p>
          <a:p>
            <a:pPr marL="171450" indent="-171450" algn="just">
              <a:buFontTx/>
              <a:buChar char="-"/>
            </a:pPr>
            <a:r>
              <a:rPr lang="hr-HR" sz="1200" dirty="0"/>
              <a:t>ako </a:t>
            </a:r>
            <a:r>
              <a:rPr lang="hr-HR" sz="1200" b="1" dirty="0"/>
              <a:t>prijavitelj</a:t>
            </a:r>
            <a:r>
              <a:rPr lang="hr-HR" sz="1200" dirty="0"/>
              <a:t> u navedenom roku, u skladu s uputom Upravljačkog tijela, </a:t>
            </a:r>
            <a:r>
              <a:rPr lang="hr-HR" sz="1200" b="1" dirty="0"/>
              <a:t>ne opravda pojedinu stavku ili iznos</a:t>
            </a:r>
            <a:r>
              <a:rPr lang="hr-HR" sz="1200" dirty="0"/>
              <a:t>, ista </a:t>
            </a:r>
            <a:r>
              <a:rPr lang="hr-HR" sz="1200" b="1" dirty="0"/>
              <a:t>se briše iz proračuna ili se smanjuje zatraženi iznos</a:t>
            </a:r>
          </a:p>
          <a:p>
            <a:pPr algn="just"/>
            <a:endParaRPr lang="hr-HR" sz="1200" dirty="0"/>
          </a:p>
          <a:p>
            <a:pPr algn="l"/>
            <a:endParaRPr lang="hr-HR" sz="1200" dirty="0"/>
          </a:p>
        </p:txBody>
      </p:sp>
      <p:pic>
        <p:nvPicPr>
          <p:cNvPr id="4" name="Picture 27" descr="Europa Flagge">
            <a:extLst>
              <a:ext uri="{FF2B5EF4-FFF2-40B4-BE49-F238E27FC236}">
                <a16:creationId xmlns:a16="http://schemas.microsoft.com/office/drawing/2014/main" id="{B33EC983-981F-41FE-83E7-1874CC58CA16}"/>
              </a:ext>
            </a:extLst>
          </p:cNvPr>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984885" y="483899"/>
            <a:ext cx="671830" cy="422275"/>
          </a:xfrm>
          <a:prstGeom prst="rect">
            <a:avLst/>
          </a:prstGeom>
          <a:noFill/>
        </p:spPr>
      </p:pic>
      <p:graphicFrame>
        <p:nvGraphicFramePr>
          <p:cNvPr id="7" name="Tablica 10">
            <a:extLst>
              <a:ext uri="{FF2B5EF4-FFF2-40B4-BE49-F238E27FC236}">
                <a16:creationId xmlns:a16="http://schemas.microsoft.com/office/drawing/2014/main" id="{19D9D6AF-F23D-4033-835D-441916203B25}"/>
              </a:ext>
            </a:extLst>
          </p:cNvPr>
          <p:cNvGraphicFramePr>
            <a:graphicFrameLocks noGrp="1"/>
          </p:cNvGraphicFramePr>
          <p:nvPr>
            <p:extLst>
              <p:ext uri="{D42A27DB-BD31-4B8C-83A1-F6EECF244321}">
                <p14:modId xmlns:p14="http://schemas.microsoft.com/office/powerpoint/2010/main" val="3571385178"/>
              </p:ext>
            </p:extLst>
          </p:nvPr>
        </p:nvGraphicFramePr>
        <p:xfrm>
          <a:off x="2235988" y="2542804"/>
          <a:ext cx="7786614" cy="1947691"/>
        </p:xfrm>
        <a:graphic>
          <a:graphicData uri="http://schemas.openxmlformats.org/drawingml/2006/table">
            <a:tbl>
              <a:tblPr firstRow="1" bandRow="1">
                <a:tableStyleId>{F5AB1C69-6EDB-4FF4-983F-18BD219EF322}</a:tableStyleId>
              </a:tblPr>
              <a:tblGrid>
                <a:gridCol w="577585">
                  <a:extLst>
                    <a:ext uri="{9D8B030D-6E8A-4147-A177-3AD203B41FA5}">
                      <a16:colId xmlns:a16="http://schemas.microsoft.com/office/drawing/2014/main" val="164191436"/>
                    </a:ext>
                  </a:extLst>
                </a:gridCol>
                <a:gridCol w="4846673">
                  <a:extLst>
                    <a:ext uri="{9D8B030D-6E8A-4147-A177-3AD203B41FA5}">
                      <a16:colId xmlns:a16="http://schemas.microsoft.com/office/drawing/2014/main" val="60321781"/>
                    </a:ext>
                  </a:extLst>
                </a:gridCol>
                <a:gridCol w="1194459">
                  <a:extLst>
                    <a:ext uri="{9D8B030D-6E8A-4147-A177-3AD203B41FA5}">
                      <a16:colId xmlns:a16="http://schemas.microsoft.com/office/drawing/2014/main" val="4129466160"/>
                    </a:ext>
                  </a:extLst>
                </a:gridCol>
                <a:gridCol w="1167897">
                  <a:extLst>
                    <a:ext uri="{9D8B030D-6E8A-4147-A177-3AD203B41FA5}">
                      <a16:colId xmlns:a16="http://schemas.microsoft.com/office/drawing/2014/main" val="2997125647"/>
                    </a:ext>
                  </a:extLst>
                </a:gridCol>
              </a:tblGrid>
              <a:tr h="388530">
                <a:tc>
                  <a:txBody>
                    <a:bodyPr/>
                    <a:lstStyle/>
                    <a:p>
                      <a:pPr algn="ctr"/>
                      <a:r>
                        <a:rPr lang="hr-HR" sz="1100" dirty="0"/>
                        <a:t>BR. </a:t>
                      </a:r>
                    </a:p>
                  </a:txBody>
                  <a:tcPr/>
                </a:tc>
                <a:tc>
                  <a:txBody>
                    <a:bodyPr/>
                    <a:lstStyle/>
                    <a:p>
                      <a:pPr algn="ctr"/>
                      <a:r>
                        <a:rPr lang="hr-HR" sz="1100" dirty="0"/>
                        <a:t>Pitanja za provjeru prihvatljivosti</a:t>
                      </a:r>
                    </a:p>
                    <a:p>
                      <a:pPr algn="ctr"/>
                      <a:r>
                        <a:rPr lang="hr-HR" sz="1100" dirty="0"/>
                        <a:t>izdataka </a:t>
                      </a:r>
                    </a:p>
                  </a:txBody>
                  <a:tcPr/>
                </a:tc>
                <a:tc>
                  <a:txBody>
                    <a:bodyPr/>
                    <a:lstStyle/>
                    <a:p>
                      <a:pPr algn="ctr"/>
                      <a:endParaRPr lang="hr-HR" sz="1100" dirty="0"/>
                    </a:p>
                    <a:p>
                      <a:pPr algn="ctr"/>
                      <a:r>
                        <a:rPr lang="hr-HR" sz="1100" dirty="0"/>
                        <a:t>DA</a:t>
                      </a:r>
                    </a:p>
                  </a:txBody>
                  <a:tcPr/>
                </a:tc>
                <a:tc>
                  <a:txBody>
                    <a:bodyPr/>
                    <a:lstStyle/>
                    <a:p>
                      <a:pPr algn="ctr"/>
                      <a:endParaRPr lang="hr-HR" sz="1100" dirty="0"/>
                    </a:p>
                    <a:p>
                      <a:pPr algn="ctr"/>
                      <a:r>
                        <a:rPr lang="hr-HR" sz="1100" dirty="0"/>
                        <a:t>NE</a:t>
                      </a:r>
                    </a:p>
                  </a:txBody>
                  <a:tcPr/>
                </a:tc>
                <a:extLst>
                  <a:ext uri="{0D108BD9-81ED-4DB2-BD59-A6C34878D82A}">
                    <a16:rowId xmlns:a16="http://schemas.microsoft.com/office/drawing/2014/main" val="2019117833"/>
                  </a:ext>
                </a:extLst>
              </a:tr>
              <a:tr h="674531">
                <a:tc>
                  <a:txBody>
                    <a:bodyPr/>
                    <a:lstStyle/>
                    <a:p>
                      <a:pPr algn="ctr"/>
                      <a:r>
                        <a:rPr lang="hr-HR" sz="1100" b="1" dirty="0"/>
                        <a:t>1.</a:t>
                      </a:r>
                    </a:p>
                  </a:txBody>
                  <a:tcPr/>
                </a:tc>
                <a:tc>
                  <a:txBody>
                    <a:bodyPr/>
                    <a:lstStyle/>
                    <a:p>
                      <a:pPr algn="just"/>
                      <a:r>
                        <a:rPr lang="hr-HR" sz="1100" dirty="0"/>
                        <a:t>Izdaci su u skladu s Pravilnikom o prihvatljivosti izdataka u okviru Fonda europske pomoći za najpotrebitije (FEAD) i ostalim propisanim uvjetima za prihvatljivost izdataka primjenjivima na ovaj Poziv.</a:t>
                      </a:r>
                    </a:p>
                  </a:txBody>
                  <a:tcPr/>
                </a:tc>
                <a:tc>
                  <a:txBody>
                    <a:bodyPr/>
                    <a:lstStyle/>
                    <a:p>
                      <a:pPr algn="ctr"/>
                      <a:endParaRPr lang="hr-HR" sz="1100" dirty="0"/>
                    </a:p>
                  </a:txBody>
                  <a:tcPr/>
                </a:tc>
                <a:tc>
                  <a:txBody>
                    <a:bodyPr/>
                    <a:lstStyle/>
                    <a:p>
                      <a:pPr algn="ctr"/>
                      <a:endParaRPr lang="hr-HR" sz="1100" dirty="0"/>
                    </a:p>
                  </a:txBody>
                  <a:tcPr/>
                </a:tc>
                <a:extLst>
                  <a:ext uri="{0D108BD9-81ED-4DB2-BD59-A6C34878D82A}">
                    <a16:rowId xmlns:a16="http://schemas.microsoft.com/office/drawing/2014/main" val="2057389152"/>
                  </a:ext>
                </a:extLst>
              </a:tr>
              <a:tr h="846440">
                <a:tc>
                  <a:txBody>
                    <a:bodyPr/>
                    <a:lstStyle/>
                    <a:p>
                      <a:pPr algn="ctr"/>
                      <a:r>
                        <a:rPr lang="hr-HR" sz="1100" b="1" dirty="0"/>
                        <a:t>2.</a:t>
                      </a:r>
                    </a:p>
                  </a:txBody>
                  <a:tcPr/>
                </a:tc>
                <a:tc>
                  <a:txBody>
                    <a:bodyPr/>
                    <a:lstStyle/>
                    <a:p>
                      <a:pPr algn="just"/>
                      <a:r>
                        <a:rPr lang="hr-HR" sz="1100" dirty="0"/>
                        <a:t>Nakon provedenog postupka provjere prihvatljivosti izdataka te po potrebi isključivanja neprihvatljivih izdataka izvedivost projekta nije ugrožena.</a:t>
                      </a:r>
                    </a:p>
                  </a:txBody>
                  <a:tcPr/>
                </a:tc>
                <a:tc>
                  <a:txBody>
                    <a:bodyPr/>
                    <a:lstStyle/>
                    <a:p>
                      <a:pPr algn="ctr"/>
                      <a:endParaRPr lang="hr-HR" sz="1100" dirty="0"/>
                    </a:p>
                  </a:txBody>
                  <a:tcPr/>
                </a:tc>
                <a:tc>
                  <a:txBody>
                    <a:bodyPr/>
                    <a:lstStyle/>
                    <a:p>
                      <a:pPr algn="ctr"/>
                      <a:endParaRPr lang="hr-HR" sz="1100" dirty="0"/>
                    </a:p>
                  </a:txBody>
                  <a:tcPr/>
                </a:tc>
                <a:extLst>
                  <a:ext uri="{0D108BD9-81ED-4DB2-BD59-A6C34878D82A}">
                    <a16:rowId xmlns:a16="http://schemas.microsoft.com/office/drawing/2014/main" val="1414422845"/>
                  </a:ext>
                </a:extLst>
              </a:tr>
            </a:tbl>
          </a:graphicData>
        </a:graphic>
      </p:graphicFrame>
      <p:sp>
        <p:nvSpPr>
          <p:cNvPr id="16" name="TekstniOkvir 15">
            <a:extLst>
              <a:ext uri="{FF2B5EF4-FFF2-40B4-BE49-F238E27FC236}">
                <a16:creationId xmlns:a16="http://schemas.microsoft.com/office/drawing/2014/main" id="{2E70FDD8-56F1-4875-AB71-B010F1B8ADF5}"/>
              </a:ext>
            </a:extLst>
          </p:cNvPr>
          <p:cNvSpPr txBox="1"/>
          <p:nvPr/>
        </p:nvSpPr>
        <p:spPr>
          <a:xfrm>
            <a:off x="434764" y="4577769"/>
            <a:ext cx="11466747" cy="1969770"/>
          </a:xfrm>
          <a:prstGeom prst="rect">
            <a:avLst/>
          </a:prstGeom>
          <a:noFill/>
        </p:spPr>
        <p:txBody>
          <a:bodyPr wrap="square" rtlCol="0">
            <a:spAutoFit/>
          </a:bodyPr>
          <a:lstStyle/>
          <a:p>
            <a:pPr marL="171450" indent="-171450" algn="just">
              <a:buFontTx/>
              <a:buChar char="-"/>
            </a:pPr>
            <a:r>
              <a:rPr lang="hr-HR" sz="1100" dirty="0"/>
              <a:t>Upravljačko tijelo ispravlja predloženi proračun uklanjajući neprihvatljive izdatke samo i isključivo </a:t>
            </a:r>
            <a:r>
              <a:rPr lang="hr-HR" sz="1100" b="1" dirty="0"/>
              <a:t>u opsegu u kojemu ne utječe na rezultate prethodnih faza dodjele, </a:t>
            </a:r>
            <a:r>
              <a:rPr lang="hr-HR" sz="1100" dirty="0"/>
              <a:t>ne mijenja koncept projektnog prijedloga ili aktivnosti za koje je u fazi provjere prihvatljivosti projektnih aktivnosti utvrđeno da su prihvatljive, kao ni opseg intervencije ili ciljeve predloženog projektnog prijedloga</a:t>
            </a:r>
          </a:p>
          <a:p>
            <a:pPr marL="171450" indent="-171450" algn="just">
              <a:buFontTx/>
              <a:buChar char="-"/>
            </a:pPr>
            <a:r>
              <a:rPr lang="hr-HR" sz="1100" b="1" dirty="0"/>
              <a:t>prijavitelj</a:t>
            </a:r>
            <a:r>
              <a:rPr lang="hr-HR" sz="1100" dirty="0"/>
              <a:t> je </a:t>
            </a:r>
            <a:r>
              <a:rPr lang="hr-HR" sz="1100" b="1" dirty="0"/>
              <a:t>obvezan</a:t>
            </a:r>
            <a:r>
              <a:rPr lang="hr-HR" sz="1100" dirty="0"/>
              <a:t> u postupku pregleda proračuna </a:t>
            </a:r>
            <a:r>
              <a:rPr lang="hr-HR" sz="1100" b="1" dirty="0"/>
              <a:t>biti na raspolaganju u svrhu davanja svih potrebnih obrazloženja</a:t>
            </a:r>
          </a:p>
          <a:p>
            <a:pPr marL="171450" indent="-171450" algn="just">
              <a:buFontTx/>
              <a:buChar char="-"/>
            </a:pPr>
            <a:r>
              <a:rPr lang="hr-HR" sz="1100" dirty="0"/>
              <a:t>projektni prijedlozi koji su zadovoljili uvjete prihvatljivosti i ostvarili minimalni bodovni prag rangiraju se po načelu prvenstva prema datumu i vremenu podnošenja pojedinog projektnog prijedloga na Poziv</a:t>
            </a:r>
          </a:p>
          <a:p>
            <a:pPr marL="171450" indent="-171450" algn="just">
              <a:buFontTx/>
              <a:buChar char="-"/>
            </a:pPr>
            <a:r>
              <a:rPr lang="hr-HR" sz="1100" b="1" dirty="0"/>
              <a:t>postupak dodjele</a:t>
            </a:r>
            <a:r>
              <a:rPr lang="hr-HR" sz="1100" dirty="0"/>
              <a:t> za projektne prijedloge </a:t>
            </a:r>
            <a:r>
              <a:rPr lang="hr-HR" sz="1100" b="1" dirty="0"/>
              <a:t>s rezervne liste </a:t>
            </a:r>
            <a:r>
              <a:rPr lang="hr-HR" sz="1100" dirty="0"/>
              <a:t>može se nastaviti isključivo pod jednakim uvjetima, izuzev uvjeta koji se odnose na rokove postupka </a:t>
            </a:r>
            <a:r>
              <a:rPr lang="pl-PL" sz="1100" dirty="0"/>
              <a:t>u trenutku kada i ako potrebna financijska sredstva postanu raspoloživa. </a:t>
            </a:r>
            <a:r>
              <a:rPr lang="hr-HR" sz="1100" dirty="0"/>
              <a:t> Pri tome se uvažava redoslijed projektnih prijedloga na rezervnoj listi te (preostala) raspoloživa financijska sredstva. Ukoliko sljedeći projektni prijedlog s rezervne liste traženim iznosom sredstava prelazi preostali raspoloživi iznos predviđen Pozivom, navedenom prijavitelju se može ponuditi mogućnost da u odgovarajućoj mjeri osigura/poveća udio sufinanciranja, a ukoliko on to odbije, pristupa se prvom idućem projektnom prijedlogu s rezervne liste. </a:t>
            </a:r>
          </a:p>
          <a:p>
            <a:pPr marL="171450" indent="-171450" algn="just">
              <a:buFontTx/>
              <a:buChar char="-"/>
            </a:pPr>
            <a:r>
              <a:rPr lang="hr-HR" sz="1100" b="1" dirty="0"/>
              <a:t>rezervna lista </a:t>
            </a:r>
            <a:r>
              <a:rPr lang="hr-HR" sz="1100" dirty="0"/>
              <a:t>je u pravilu </a:t>
            </a:r>
            <a:r>
              <a:rPr lang="hr-HR" sz="1100" b="1" dirty="0"/>
              <a:t>važeća </a:t>
            </a:r>
            <a:r>
              <a:rPr lang="hr-HR" sz="1100" dirty="0"/>
              <a:t>do </a:t>
            </a:r>
            <a:r>
              <a:rPr lang="hr-HR" sz="1100" b="1" dirty="0"/>
              <a:t>potpune iskorištenosti financijskih sredstava </a:t>
            </a:r>
            <a:r>
              <a:rPr lang="hr-HR" sz="1100" dirty="0"/>
              <a:t>te donošenja i objave Odluke o financiranju kojom se u cijelosti iscrpljuje predmetna financijska omotnica</a:t>
            </a:r>
          </a:p>
          <a:p>
            <a:endParaRPr lang="hr-HR" sz="1200" dirty="0"/>
          </a:p>
        </p:txBody>
      </p:sp>
      <p:sp>
        <p:nvSpPr>
          <p:cNvPr id="2" name="TekstniOkvir 1">
            <a:extLst>
              <a:ext uri="{FF2B5EF4-FFF2-40B4-BE49-F238E27FC236}">
                <a16:creationId xmlns:a16="http://schemas.microsoft.com/office/drawing/2014/main" id="{98BD2C50-8E93-48CC-B18D-A3C820E2634C}"/>
              </a:ext>
            </a:extLst>
          </p:cNvPr>
          <p:cNvSpPr txBox="1"/>
          <p:nvPr/>
        </p:nvSpPr>
        <p:spPr>
          <a:xfrm>
            <a:off x="2911643" y="947633"/>
            <a:ext cx="5616458" cy="400110"/>
          </a:xfrm>
          <a:prstGeom prst="rect">
            <a:avLst/>
          </a:prstGeom>
          <a:noFill/>
        </p:spPr>
        <p:txBody>
          <a:bodyPr wrap="square" rtlCol="0">
            <a:spAutoFit/>
          </a:bodyPr>
          <a:lstStyle/>
          <a:p>
            <a:pPr algn="ctr"/>
            <a:r>
              <a:rPr lang="hr-HR" sz="2000" b="1" dirty="0"/>
              <a:t>POSTUPAK EVALUACIJE PROJEKTNIH PRIJEDLOGA</a:t>
            </a:r>
          </a:p>
        </p:txBody>
      </p:sp>
    </p:spTree>
    <p:extLst>
      <p:ext uri="{BB962C8B-B14F-4D97-AF65-F5344CB8AC3E}">
        <p14:creationId xmlns:p14="http://schemas.microsoft.com/office/powerpoint/2010/main" val="845586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POSTUPAK EVALUACIJE PROJEKTNIH PRIJEDLOGA</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3. Odluka o financiranju</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nakon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završetka faze procjene kvalitete</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projektnih prijedloga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i ispravljanja proračuna</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Upravljačko tijelo donosi Odluku o financiranju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uzimajući u obzir popis rangiranih projektnih prijedloga koji sastavlja OOP te konačno Izvješće o rezultatima procjene kvalitete projekata i provjere prihvatljivosti aktivnosti i izdataka</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prijavitelj</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je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obvezan</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bez odgode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obavijestiti Upravljačko tijelo </a:t>
            </a:r>
            <a:r>
              <a:rPr kumimoji="0" lang="hr-HR" sz="1400" b="0" i="0" u="sng" strike="noStrike" kern="1200" cap="none" spc="0" normalizeH="0" baseline="0" noProof="0" dirty="0">
                <a:ln>
                  <a:noFill/>
                </a:ln>
                <a:solidFill>
                  <a:prstClr val="black"/>
                </a:solidFill>
                <a:effectLst/>
                <a:uLnTx/>
                <a:uFillTx/>
                <a:latin typeface="Calibri" panose="020F0502020204030204"/>
                <a:ea typeface="+mn-ea"/>
                <a:cs typeface="+mn-cs"/>
              </a:rPr>
              <a:t>o svakoj promjeni ili okolnostima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koje bi mogle dovesti do odgode uvrštavanja projektnog prijedloga u Odluku o financiranju ili utjecati na ispravnost postupka dodjele</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Odluka o financiranju se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ne može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donijeti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prije isteka roka mirovanja</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rok mirovanja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obuhvaća razdoblje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od 8 radnih dana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i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ne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može biti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duži od 15 radnih dana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(pisana obavijest prijavitelju o statusu njegova projektnog prijedloga + 7 radnih dana za prigovor)</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 ako je prigovor podnesen, rok mirovanja obuhvaća i razdoblje unutar kojega je Upravljačko tijelo dužno predložiti odluku čelniku Upravljačkog tijela, a to razdoblje ne može biti duže od 15 radnih dana.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Rok mirovanja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u svakom slučaju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ne može biti duži od 30 radnih dana</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zadržava pravo ne dodijeliti sva raspoloživa financijska sredstva u okviru Poziva</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sve uspješne prijavitelje Upravljačko tijelo pisanim putem obavještava o odabiru projektnih prijedloga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u roku od 15 radnih dana od dana donošenja Odluke o financiranju</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te im istu dostavlja zajedno s informacijama o daljnjem tijeku postupka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712188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PRIGOVORI</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prijavitelji koji smatraju da su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oštećeni zbog nepravilnog postupanja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tijekom postupka dodjele sredstava imaju pravo podnijeti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prigovor Upravljačkom tijelu i to u roku od 7 radnih dana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od dana primitka obavijesti o statusu njihovog projektnog prijedloga zbog sljedećih razloga:</a:t>
            </a:r>
          </a:p>
          <a:p>
            <a:pPr marL="228600" marR="0" lvl="0" indent="-228600" algn="just" defTabSz="914400" rtl="0" eaLnBrk="1" fontAlgn="auto" latinLnBrk="0" hangingPunct="1">
              <a:lnSpc>
                <a:spcPct val="90000"/>
              </a:lnSpc>
              <a:spcBef>
                <a:spcPts val="1000"/>
              </a:spcBef>
              <a:spcAft>
                <a:spcPts val="0"/>
              </a:spcAft>
              <a:buClrTx/>
              <a:buSzTx/>
              <a:buFont typeface="+mj-lt"/>
              <a:buAutoNum type="alphaLcParenR"/>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povrede postupka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opisanog u natječajnoj dokumentaciji ovog Poziva</a:t>
            </a:r>
          </a:p>
          <a:p>
            <a:pPr marL="228600" marR="0" lvl="0" indent="-228600" algn="just" defTabSz="914400" rtl="0" eaLnBrk="1" fontAlgn="auto" latinLnBrk="0" hangingPunct="1">
              <a:lnSpc>
                <a:spcPct val="90000"/>
              </a:lnSpc>
              <a:spcBef>
                <a:spcPts val="1000"/>
              </a:spcBef>
              <a:spcAft>
                <a:spcPts val="0"/>
              </a:spcAft>
              <a:buClrTx/>
              <a:buSzTx/>
              <a:buFont typeface="+mj-lt"/>
              <a:buAutoNum type="alphaLcParenR"/>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povrede načela dodjele </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hr-HR" sz="14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načela jednakog postupanja, zabrane diskriminacije, transparentnosti, zaštite osobnih podataka, razmjernosti, sprječavanja sukoba interesa, tajnosti postupka dodjele</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teret dokazivanja činjenica navedenih u prigovoru je na prijavitelju</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prigovori</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 se podnose Upravljačkom tijelu </a:t>
            </a: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u pisanom obliku, preporučenom poštanskom pošiljkom s povratnicom na adresu</a:t>
            </a: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     Ministarstvo rada, mirovinskoga sustava, obitelji i socijalne politike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400" b="1" i="0" u="sng" strike="noStrike" kern="1200" cap="none" spc="0" normalizeH="0" baseline="0" noProof="0" dirty="0">
                <a:ln>
                  <a:noFill/>
                </a:ln>
                <a:solidFill>
                  <a:prstClr val="black"/>
                </a:solidFill>
                <a:effectLst/>
                <a:uLnTx/>
                <a:uFillTx/>
                <a:latin typeface="Calibri" panose="020F0502020204030204"/>
                <a:ea typeface="+mn-ea"/>
                <a:cs typeface="+mn-cs"/>
              </a:rPr>
              <a:t>Uprava za programe i projekte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400" b="1" i="0" u="sng" strike="noStrike" kern="1200" cap="none" spc="0" normalizeH="0" baseline="0" noProof="0" dirty="0">
                <a:ln>
                  <a:noFill/>
                </a:ln>
                <a:solidFill>
                  <a:prstClr val="black"/>
                </a:solidFill>
                <a:effectLst/>
                <a:uLnTx/>
                <a:uFillTx/>
                <a:latin typeface="Calibri" panose="020F0502020204030204"/>
                <a:ea typeface="+mn-ea"/>
                <a:cs typeface="+mn-cs"/>
              </a:rPr>
              <a:t>Trg Nevenke </a:t>
            </a:r>
            <a:r>
              <a:rPr kumimoji="0" lang="hr-HR" sz="1400" b="1" i="0" u="sng" strike="noStrike" kern="1200" cap="none" spc="0" normalizeH="0" baseline="0" noProof="0" dirty="0" err="1">
                <a:ln>
                  <a:noFill/>
                </a:ln>
                <a:solidFill>
                  <a:prstClr val="black"/>
                </a:solidFill>
                <a:effectLst/>
                <a:uLnTx/>
                <a:uFillTx/>
                <a:latin typeface="Calibri" panose="020F0502020204030204"/>
                <a:ea typeface="+mn-ea"/>
                <a:cs typeface="+mn-cs"/>
              </a:rPr>
              <a:t>Topalušić</a:t>
            </a:r>
            <a:r>
              <a:rPr kumimoji="0" lang="hr-HR" sz="1400" b="1" i="0" u="sng"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rPr>
              <a:t>     10000 Zagreb</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400" b="0" i="0" u="none" strike="noStrike" kern="1200" cap="none" spc="0" normalizeH="0" baseline="0" noProof="0" dirty="0">
                <a:ln>
                  <a:noFill/>
                </a:ln>
                <a:solidFill>
                  <a:prstClr val="black"/>
                </a:solidFill>
                <a:effectLst/>
                <a:uLnTx/>
                <a:uFillTx/>
                <a:latin typeface="Calibri" panose="020F0502020204030204"/>
                <a:ea typeface="+mn-ea"/>
                <a:cs typeface="+mn-cs"/>
              </a:rPr>
              <a:t>prigovor mora sadržavati najmanje: </a:t>
            </a:r>
            <a:r>
              <a:rPr kumimoji="0" lang="hr-HR" sz="14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podatke o prijavitelju (ime/naziv, sjedište/adresa, OIB), naziv Poziva, razloge prigovora, potpis prijavitelja ili ovlaštene osobe prijavitelja i ako je primjenjivo, punomoć za podnošenje prigovora</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odlučuje o prigovoru </a:t>
            </a:r>
            <a:r>
              <a:rPr kumimoji="0" lang="pl-PL" sz="1400" b="1" i="0" u="none" strike="noStrike" kern="1200" cap="none" spc="0" normalizeH="0" baseline="0" noProof="0" dirty="0">
                <a:ln>
                  <a:noFill/>
                </a:ln>
                <a:solidFill>
                  <a:prstClr val="black"/>
                </a:solidFill>
                <a:effectLst/>
                <a:uLnTx/>
                <a:uFillTx/>
                <a:latin typeface="Calibri" panose="020F0502020204030204"/>
                <a:ea typeface="+mn-ea"/>
                <a:cs typeface="+mn-cs"/>
              </a:rPr>
              <a:t>u roku od 15 radnih dana od dana zaprimanja prigovora</a:t>
            </a:r>
            <a:endParaRPr kumimoji="0" lang="hr-HR"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25388186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kumimoji="0" lang="hr-HR" sz="2000" b="1" i="0" u="none" strike="noStrike" kern="1200" cap="none" spc="0" normalizeH="0" baseline="0" noProof="0" dirty="0">
                <a:ln>
                  <a:noFill/>
                </a:ln>
                <a:solidFill>
                  <a:prstClr val="black"/>
                </a:solidFill>
                <a:effectLst/>
                <a:uLnTx/>
                <a:uFillTx/>
                <a:latin typeface="Calibri" panose="020F0502020204030204"/>
                <a:ea typeface="+mj-ea"/>
                <a:cs typeface="+mj-cs"/>
              </a:rPr>
              <a:t>ŽALBE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r-HR"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lgn="just">
              <a:lnSpc>
                <a:spcPct val="105000"/>
              </a:lnSpc>
              <a:spcAft>
                <a:spcPts val="800"/>
              </a:spcAft>
            </a:pPr>
            <a:r>
              <a:rPr lang="hr-HR" sz="1800" b="1" dirty="0">
                <a:effectLst/>
                <a:ea typeface="Times New Roman" panose="02020603050405020304" pitchFamily="18" charset="0"/>
                <a:cs typeface="Times New Roman" panose="02020603050405020304" pitchFamily="18" charset="0"/>
              </a:rPr>
              <a:t>Nakon donošenja odluke o prigovoru postoji mogućnost izjavljivanja žalbe Upravljačkom tijelu </a:t>
            </a:r>
            <a:r>
              <a:rPr lang="hr-HR" sz="1800" dirty="0">
                <a:effectLst/>
                <a:ea typeface="Times New Roman" panose="02020603050405020304" pitchFamily="18" charset="0"/>
                <a:cs typeface="Times New Roman" panose="02020603050405020304" pitchFamily="18" charset="0"/>
              </a:rPr>
              <a:t>koje odlučuje o žalbi u roku od 10 radnih dana od dana zaprimanja, o čemu prijavitelja obavještava pisanim putem </a:t>
            </a:r>
          </a:p>
          <a:p>
            <a:pPr algn="just">
              <a:lnSpc>
                <a:spcPct val="105000"/>
              </a:lnSpc>
              <a:spcAft>
                <a:spcPts val="800"/>
              </a:spcAft>
            </a:pPr>
            <a:r>
              <a:rPr lang="hr-HR" sz="1800" dirty="0">
                <a:effectLst/>
                <a:ea typeface="Times New Roman" panose="02020603050405020304" pitchFamily="18" charset="0"/>
                <a:cs typeface="Times New Roman" panose="02020603050405020304" pitchFamily="18" charset="0"/>
              </a:rPr>
              <a:t>Žalbe se podnose Upravljačkom tijelu u pisanom obliku, preporučenom poštanskom pošiljkom s povratnicom na adresu:</a:t>
            </a:r>
          </a:p>
          <a:p>
            <a:pPr marL="221615" indent="0" algn="just">
              <a:lnSpc>
                <a:spcPct val="105000"/>
              </a:lnSpc>
              <a:spcAft>
                <a:spcPts val="800"/>
              </a:spcAft>
              <a:buNone/>
            </a:pPr>
            <a:r>
              <a:rPr lang="hr-HR" sz="1800" b="1" dirty="0">
                <a:effectLst/>
                <a:ea typeface="Times New Roman" panose="02020603050405020304" pitchFamily="18" charset="0"/>
                <a:cs typeface="Times New Roman" panose="02020603050405020304" pitchFamily="18" charset="0"/>
              </a:rPr>
              <a:t>Ministarstvo  rada, mirovinskoga sustava, obitelji i socijalne politike</a:t>
            </a:r>
            <a:endParaRPr lang="hr-HR" sz="1800" dirty="0">
              <a:effectLst/>
              <a:ea typeface="Times New Roman" panose="02020603050405020304" pitchFamily="18" charset="0"/>
              <a:cs typeface="Times New Roman" panose="02020603050405020304" pitchFamily="18" charset="0"/>
            </a:endParaRPr>
          </a:p>
          <a:p>
            <a:pPr marL="221615" indent="0" algn="just">
              <a:lnSpc>
                <a:spcPct val="105000"/>
              </a:lnSpc>
              <a:spcAft>
                <a:spcPts val="800"/>
              </a:spcAft>
              <a:buNone/>
            </a:pPr>
            <a:r>
              <a:rPr lang="hr-HR" sz="1800" b="1" u="sng" dirty="0">
                <a:effectLst/>
                <a:ea typeface="Times New Roman" panose="02020603050405020304" pitchFamily="18" charset="0"/>
                <a:cs typeface="Times New Roman" panose="02020603050405020304" pitchFamily="18" charset="0"/>
              </a:rPr>
              <a:t>Uprava za upravljanje operativnim programima Europske unije</a:t>
            </a:r>
            <a:endParaRPr lang="hr-HR" sz="1800" u="sng" dirty="0">
              <a:effectLst/>
              <a:ea typeface="Times New Roman" panose="02020603050405020304" pitchFamily="18" charset="0"/>
              <a:cs typeface="Times New Roman" panose="02020603050405020304" pitchFamily="18" charset="0"/>
            </a:endParaRPr>
          </a:p>
          <a:p>
            <a:pPr marL="221615" indent="0" algn="just">
              <a:lnSpc>
                <a:spcPct val="105000"/>
              </a:lnSpc>
              <a:spcAft>
                <a:spcPts val="800"/>
              </a:spcAft>
              <a:buNone/>
            </a:pPr>
            <a:r>
              <a:rPr lang="hr-HR" sz="1800" b="1" u="sng" dirty="0">
                <a:effectLst/>
                <a:ea typeface="Times New Roman" panose="02020603050405020304" pitchFamily="18" charset="0"/>
                <a:cs typeface="Times New Roman" panose="02020603050405020304" pitchFamily="18" charset="0"/>
              </a:rPr>
              <a:t>Koranska 2</a:t>
            </a:r>
            <a:endParaRPr lang="hr-HR" sz="1800" u="sng" dirty="0">
              <a:effectLst/>
              <a:ea typeface="Times New Roman" panose="02020603050405020304" pitchFamily="18" charset="0"/>
              <a:cs typeface="Times New Roman" panose="02020603050405020304" pitchFamily="18" charset="0"/>
            </a:endParaRPr>
          </a:p>
          <a:p>
            <a:pPr marL="221615" indent="0" algn="just">
              <a:lnSpc>
                <a:spcPct val="105000"/>
              </a:lnSpc>
              <a:spcAft>
                <a:spcPts val="800"/>
              </a:spcAft>
              <a:buNone/>
            </a:pPr>
            <a:r>
              <a:rPr lang="hr-HR" sz="1800" b="1" dirty="0">
                <a:effectLst/>
                <a:ea typeface="Times New Roman" panose="02020603050405020304" pitchFamily="18" charset="0"/>
                <a:cs typeface="Times New Roman" panose="02020603050405020304" pitchFamily="18" charset="0"/>
              </a:rPr>
              <a:t>10000 Zagreb</a:t>
            </a:r>
            <a:endParaRPr lang="hr-HR" sz="1800" dirty="0">
              <a:effectLst/>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0667940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pl-PL" sz="2000" b="1" dirty="0">
                <a:latin typeface="+mn-lt"/>
              </a:rPr>
              <a:t>OSIGURANJE DOSTUPNOSTI INFORMACIJA O POSTUPKU DODJELE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a:bodyPr>
          <a:lstStyle/>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prijavitelj ima pravo na pristup informacijama</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u odnosu na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svoj projektni prijedlog</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UT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na zahtjev prijavitelja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osigurava dostupnost informacija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 provedenom postupku dodjele u odnosu na njegov projektni prijedlog</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zahtjev za dostavom informacija dostavlja se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u pisanom obliku, poštom ili osobnom dostavom, ili elektroničkim putem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na adresu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fead@mdomsp.hr</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u roku od 5 radnih dana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od dana zaprimanja obavijesti o statusu projektnog prijedloga nakon završetka pojedine faze postupka dodjele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na adresu ministarstva: </a:t>
            </a:r>
          </a:p>
          <a:p>
            <a:pPr marL="0" marR="0" lvl="0" indent="0" algn="just" defTabSz="914400" rtl="0" eaLnBrk="1" fontAlgn="auto" latinLnBrk="0" hangingPunct="1">
              <a:lnSpc>
                <a:spcPct val="100000"/>
              </a:lnSpc>
              <a:spcBef>
                <a:spcPts val="0"/>
              </a:spcBef>
              <a:spcAft>
                <a:spcPts val="0"/>
              </a:spcAft>
              <a:buClrTx/>
              <a:buSzTx/>
              <a:buNone/>
              <a:tabLst/>
              <a:defRPr/>
            </a:pPr>
            <a:r>
              <a:rPr lang="hr-HR" sz="1800" b="1" dirty="0">
                <a:solidFill>
                  <a:prstClr val="black"/>
                </a:solidFill>
                <a:latin typeface="Calibri" panose="020F0502020204030204"/>
              </a:rPr>
              <a:t>	Ministarstvo rada, mirovinskoga sustava, obitelji i socijalne politike</a:t>
            </a:r>
          </a:p>
          <a:p>
            <a:pPr marL="0" marR="0" lvl="0" indent="0" algn="just" defTabSz="914400" rtl="0" eaLnBrk="1" fontAlgn="auto" latinLnBrk="0" hangingPunct="1">
              <a:lnSpc>
                <a:spcPct val="100000"/>
              </a:lnSpc>
              <a:spcBef>
                <a:spcPts val="0"/>
              </a:spcBef>
              <a:spcAft>
                <a:spcPts val="0"/>
              </a:spcAft>
              <a:buClrTx/>
              <a:buSzTx/>
              <a:buNone/>
              <a:tabLst/>
              <a:defRPr/>
            </a:pPr>
            <a:r>
              <a:rPr lang="hr-HR" sz="1800" b="1" dirty="0">
                <a:solidFill>
                  <a:prstClr val="black"/>
                </a:solidFill>
                <a:latin typeface="Calibri" panose="020F0502020204030204"/>
              </a:rPr>
              <a:t>	Uprava za programe i projekte</a:t>
            </a:r>
          </a:p>
          <a:p>
            <a:pPr marL="0" marR="0" lvl="0" indent="0" algn="just" defTabSz="914400" rtl="0" eaLnBrk="1" fontAlgn="auto" latinLnBrk="0" hangingPunct="1">
              <a:lnSpc>
                <a:spcPct val="100000"/>
              </a:lnSpc>
              <a:spcBef>
                <a:spcPts val="0"/>
              </a:spcBef>
              <a:spcAft>
                <a:spcPts val="0"/>
              </a:spcAft>
              <a:buClrTx/>
              <a:buSzTx/>
              <a:buNone/>
              <a:tabLst/>
              <a:defRPr/>
            </a:pPr>
            <a:r>
              <a:rPr lang="hr-HR" sz="1800" b="1" dirty="0">
                <a:solidFill>
                  <a:prstClr val="black"/>
                </a:solidFill>
                <a:latin typeface="Calibri" panose="020F0502020204030204"/>
              </a:rPr>
              <a:t>	Trg Nevenke </a:t>
            </a:r>
            <a:r>
              <a:rPr lang="hr-HR" sz="1800" b="1" dirty="0" err="1">
                <a:solidFill>
                  <a:prstClr val="black"/>
                </a:solidFill>
                <a:latin typeface="Calibri" panose="020F0502020204030204"/>
              </a:rPr>
              <a:t>Topalušić</a:t>
            </a:r>
            <a:r>
              <a:rPr lang="hr-HR" sz="1800" b="1" dirty="0">
                <a:solidFill>
                  <a:prstClr val="black"/>
                </a:solidFill>
                <a:latin typeface="Calibri" panose="020F0502020204030204"/>
              </a:rPr>
              <a:t> 1</a:t>
            </a:r>
          </a:p>
          <a:p>
            <a:pPr marL="0" marR="0" lvl="0" indent="0" algn="just" defTabSz="914400" rtl="0" eaLnBrk="1" fontAlgn="auto" latinLnBrk="0" hangingPunct="1">
              <a:lnSpc>
                <a:spcPct val="100000"/>
              </a:lnSpc>
              <a:spcBef>
                <a:spcPts val="0"/>
              </a:spcBef>
              <a:spcAft>
                <a:spcPts val="0"/>
              </a:spcAft>
              <a:buClrTx/>
              <a:buSzTx/>
              <a:buNone/>
              <a:tabLst/>
              <a:defRPr/>
            </a:pPr>
            <a:r>
              <a:rPr lang="hr-HR" sz="1800" b="1" dirty="0">
                <a:solidFill>
                  <a:prstClr val="black"/>
                </a:solidFill>
                <a:latin typeface="Calibri" panose="020F0502020204030204"/>
              </a:rPr>
              <a:t>	10000 Zagreb</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na omotnicu je potrebno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staviti naznaku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Zahtjev za dostavom informacija u postupku dodjele bespovratnih sredstava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za poziv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„Osiguravanje školske prehrane za djecu u riziku od siromaštva (školska godina 2022. - 2023.)“</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Upravljačko tijelo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odgovara</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na zahtjev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u roku od 15 radnih dana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od dana primitka zahtjeva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3158422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pl-PL" sz="2000" b="1" dirty="0">
                <a:latin typeface="+mn-lt"/>
              </a:rPr>
              <a:t>CILJ POZIVA I CILJNE SKUPINE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CILJ POZIVA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je ublažavanje najgorih oblika dječjeg siromaštva, pružanjem nefinancijske pomoći djeci u siromaštvu ili u riziku od siromaštva i to u vidu podjele obroka u javnim osnovnim školama</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CILJANE SKUPINE</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djeca koja žive u siromaštvu ili su u riziku od siromaštva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te koja su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polaznici obveznog osnovnoškolskog programa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i definirana su kao najpotrebitija prema kriterijima partnerskih organizacija</a:t>
            </a: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Prijavitelj kao vodeća partnerska organizacija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odabire djecu za sudjelovanje u projektu prema predloženim kriterijima koji su prihvatljivi u okviru ovog Poziva i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predlaže kriterije za utvrđivanje najpotrebitije djece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koja žive u siromaštvu ili su u riziku od siromaštva temeljem odluke ili drugog odgovarajućeg dokumenta kojeg donose javne osnovne škole kao obavezne partnerske organizacije, kao i dokumente kojima se utvrđuje provjera predloženih kriterija. </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U okviru procjene i odobravanja projektnih prijedloga,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Times New Roman" panose="02020603050405020304" pitchFamily="18" charset="0"/>
                <a:cs typeface="Times New Roman" panose="02020603050405020304" pitchFamily="18" charset="0"/>
              </a:rPr>
              <a:t>Upravljačko tijelo </a:t>
            </a:r>
            <a:r>
              <a:rPr kumimoji="0" lang="hr-HR" sz="1800" b="0"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odobrava kriterije koje predlaže vodeća partnerska organizacija u suradnji s ostalim partnerskim organizacijama.</a:t>
            </a:r>
          </a:p>
          <a:p>
            <a:pPr marL="0" indent="0">
              <a:buNone/>
            </a:pPr>
            <a:endParaRPr lang="hr-HR" dirty="0"/>
          </a:p>
        </p:txBody>
      </p:sp>
    </p:spTree>
    <p:extLst>
      <p:ext uri="{BB962C8B-B14F-4D97-AF65-F5344CB8AC3E}">
        <p14:creationId xmlns:p14="http://schemas.microsoft.com/office/powerpoint/2010/main" val="30570810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UGOVOR O DODJELI BESPOVRATNIH SREDSTAVA</a:t>
            </a:r>
            <a:endParaRPr lang="hr-HR" sz="2000" dirty="0">
              <a:latin typeface="+mn-lt"/>
            </a:endParaRPr>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normAutofit lnSpcReduction="10000"/>
          </a:bodyPr>
          <a:lstStyle/>
          <a:p>
            <a:pPr marL="171450" marR="0" lvl="0" indent="-171450" algn="just" defTabSz="914400" rtl="0" eaLnBrk="1" fontAlgn="auto" latinLnBrk="0" hangingPunct="1">
              <a:lnSpc>
                <a:spcPct val="90000"/>
              </a:lnSpc>
              <a:spcBef>
                <a:spcPts val="1000"/>
              </a:spcBef>
              <a:spcAft>
                <a:spcPts val="0"/>
              </a:spcAft>
              <a:buClrTx/>
              <a:buSzTx/>
              <a:buFontTx/>
              <a:buChar char="-"/>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nakon završetka postupka vrednovanja projektnih prijedloga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i donošenja Odluke o financiranju</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s uspješnim prijaviteljima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potpisuje se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Ugovor o dodjeli bespovratnih sredstava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između</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Korisnika i Upravljačkog tijela</a:t>
            </a:r>
          </a:p>
          <a:p>
            <a:pPr marL="171450" marR="0" lvl="0" indent="-1714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ugovorom se utvrđuje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najviši iznos bespovratnih sredstava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dodijeljen projektnom prijedlogu, kao i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drugi financijski i provedbeni uvjeti projekta</a:t>
            </a:r>
          </a:p>
          <a:p>
            <a:pPr marL="171450" marR="0" lvl="0" indent="-171450" algn="just" defTabSz="914400" rtl="0" eaLnBrk="1" fontAlgn="auto" latinLnBrk="0" hangingPunct="1">
              <a:lnSpc>
                <a:spcPct val="90000"/>
              </a:lnSpc>
              <a:spcBef>
                <a:spcPts val="1000"/>
              </a:spcBef>
              <a:spcAft>
                <a:spcPts val="0"/>
              </a:spcAft>
              <a:buClrTx/>
              <a:buSzTx/>
              <a:buFontTx/>
              <a:buChar char="-"/>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ugovor o dodjeli bespovratnih sredstava </a:t>
            </a: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potpisuje se u roku od 30 kalendarskih dana od dana donošenja Odluke o financiranju</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Prijavni obrasci</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Obrazac 1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Prijavni obrazac</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Obrazac 2 </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Izjava</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prijavitelja i partnera o istinitosti podataka, izbjegavanju dvostrukog financiranja i ispunjavanju preduvjeta za sudjelovanje u postupku dodjele bespovratnih sredstava i Izjava o partnerstvu</a:t>
            </a:r>
          </a:p>
          <a:p>
            <a:pPr marL="171450" marR="0" lvl="0" indent="-17145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Obrazac 3</a:t>
            </a: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Proračun projekta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prstClr val="black"/>
                </a:solidFill>
                <a:effectLst/>
                <a:uLnTx/>
                <a:uFillTx/>
                <a:latin typeface="Calibri" panose="020F0502020204030204"/>
                <a:ea typeface="+mn-ea"/>
                <a:cs typeface="+mn-cs"/>
              </a:rPr>
              <a:t>  Prilozi:</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1. Opći uvjeti Ugovora o dodjeli bespovratnih sredstava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2. Predložak Posebnih uvjeta Ugovora o dodjeli bespovratnih sredstava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3. Upute za popunjavanje Prijavnog obrasca</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4608018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zervirano mjesto sadržaja 3">
            <a:extLst>
              <a:ext uri="{FF2B5EF4-FFF2-40B4-BE49-F238E27FC236}">
                <a16:creationId xmlns:a16="http://schemas.microsoft.com/office/drawing/2014/main" id="{1DCAD942-D9C1-4E79-BAB5-C2A7E316428B}"/>
              </a:ext>
            </a:extLst>
          </p:cNvPr>
          <p:cNvPicPr>
            <a:picLocks noGrp="1" noChangeAspect="1"/>
          </p:cNvPicPr>
          <p:nvPr>
            <p:ph idx="1"/>
          </p:nvPr>
        </p:nvPicPr>
        <p:blipFill>
          <a:blip r:embed="rId2"/>
          <a:stretch>
            <a:fillRect/>
          </a:stretch>
        </p:blipFill>
        <p:spPr>
          <a:xfrm>
            <a:off x="5062638" y="2332029"/>
            <a:ext cx="2066723" cy="1609483"/>
          </a:xfrm>
          <a:prstGeom prst="rect">
            <a:avLst/>
          </a:prstGeom>
        </p:spPr>
      </p:pic>
      <p:sp>
        <p:nvSpPr>
          <p:cNvPr id="6" name="TekstniOkvir 5">
            <a:extLst>
              <a:ext uri="{FF2B5EF4-FFF2-40B4-BE49-F238E27FC236}">
                <a16:creationId xmlns:a16="http://schemas.microsoft.com/office/drawing/2014/main" id="{6BC71647-FCD7-471D-B2E4-78D350A2ACE9}"/>
              </a:ext>
            </a:extLst>
          </p:cNvPr>
          <p:cNvSpPr txBox="1"/>
          <p:nvPr/>
        </p:nvSpPr>
        <p:spPr>
          <a:xfrm>
            <a:off x="2413686" y="4796707"/>
            <a:ext cx="7364626" cy="535531"/>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3200" b="1" i="0" u="none" strike="noStrike" kern="1200" cap="none" spc="0" normalizeH="0" baseline="0" noProof="0" dirty="0">
                <a:ln>
                  <a:noFill/>
                </a:ln>
                <a:solidFill>
                  <a:srgbClr val="4472C4">
                    <a:lumMod val="75000"/>
                  </a:srgbClr>
                </a:solidFill>
                <a:effectLst/>
                <a:uLnTx/>
                <a:uFillTx/>
                <a:latin typeface="Berlin Sans FB Demi" panose="020E0802020502020306" pitchFamily="34" charset="0"/>
                <a:ea typeface="+mn-ea"/>
                <a:cs typeface="+mn-cs"/>
              </a:rPr>
              <a:t>HVALA NA PAŽNJI   !!!</a:t>
            </a:r>
          </a:p>
        </p:txBody>
      </p:sp>
    </p:spTree>
    <p:extLst>
      <p:ext uri="{BB962C8B-B14F-4D97-AF65-F5344CB8AC3E}">
        <p14:creationId xmlns:p14="http://schemas.microsoft.com/office/powerpoint/2010/main" val="2306039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br>
              <a:rPr lang="hr-HR" sz="2000" dirty="0"/>
            </a:br>
            <a:r>
              <a:rPr lang="pl-PL" sz="2000" b="1" dirty="0">
                <a:latin typeface="+mn-lt"/>
              </a:rPr>
              <a:t>PRIHVATLJIVI KRITERIJI I DOKAZNI DOKUMENTI</a:t>
            </a:r>
            <a:br>
              <a:rPr lang="pl-PL" sz="2000" b="1" dirty="0">
                <a:latin typeface="+mn-lt"/>
              </a:rPr>
            </a:br>
            <a:r>
              <a:rPr lang="pl-PL" sz="2000" b="1" dirty="0">
                <a:latin typeface="+mn-lt"/>
              </a:rPr>
              <a:t>1. OBVEZAN KRITERIJ</a:t>
            </a:r>
            <a:endParaRPr lang="hr-HR" sz="2000" dirty="0"/>
          </a:p>
        </p:txBody>
      </p:sp>
      <p:graphicFrame>
        <p:nvGraphicFramePr>
          <p:cNvPr id="11" name="Tablica 5">
            <a:extLst>
              <a:ext uri="{FF2B5EF4-FFF2-40B4-BE49-F238E27FC236}">
                <a16:creationId xmlns:a16="http://schemas.microsoft.com/office/drawing/2014/main" id="{65FB8341-4101-4AC1-BB51-6384F2F35728}"/>
              </a:ext>
            </a:extLst>
          </p:cNvPr>
          <p:cNvGraphicFramePr>
            <a:graphicFrameLocks noGrp="1"/>
          </p:cNvGraphicFramePr>
          <p:nvPr>
            <p:extLst>
              <p:ext uri="{D42A27DB-BD31-4B8C-83A1-F6EECF244321}">
                <p14:modId xmlns:p14="http://schemas.microsoft.com/office/powerpoint/2010/main" val="3570256174"/>
              </p:ext>
            </p:extLst>
          </p:nvPr>
        </p:nvGraphicFramePr>
        <p:xfrm>
          <a:off x="1335482" y="1962680"/>
          <a:ext cx="9521035" cy="3901440"/>
        </p:xfrm>
        <a:graphic>
          <a:graphicData uri="http://schemas.openxmlformats.org/drawingml/2006/table">
            <a:tbl>
              <a:tblPr firstRow="1" bandRow="1">
                <a:tableStyleId>{5C22544A-7EE6-4342-B048-85BDC9FD1C3A}</a:tableStyleId>
              </a:tblPr>
              <a:tblGrid>
                <a:gridCol w="3045044">
                  <a:extLst>
                    <a:ext uri="{9D8B030D-6E8A-4147-A177-3AD203B41FA5}">
                      <a16:colId xmlns:a16="http://schemas.microsoft.com/office/drawing/2014/main" val="193101592"/>
                    </a:ext>
                  </a:extLst>
                </a:gridCol>
                <a:gridCol w="6475991">
                  <a:extLst>
                    <a:ext uri="{9D8B030D-6E8A-4147-A177-3AD203B41FA5}">
                      <a16:colId xmlns:a16="http://schemas.microsoft.com/office/drawing/2014/main" val="3328441628"/>
                    </a:ext>
                  </a:extLst>
                </a:gridCol>
              </a:tblGrid>
              <a:tr h="327103">
                <a:tc>
                  <a:txBody>
                    <a:bodyPr/>
                    <a:lstStyle/>
                    <a:p>
                      <a:pPr algn="ctr"/>
                      <a:r>
                        <a:rPr lang="hr-HR" sz="2000" dirty="0"/>
                        <a:t>OBVEZAN KRITERIJ</a:t>
                      </a:r>
                    </a:p>
                  </a:txBody>
                  <a:tcPr/>
                </a:tc>
                <a:tc>
                  <a:txBody>
                    <a:bodyPr/>
                    <a:lstStyle/>
                    <a:p>
                      <a:pPr algn="ctr"/>
                      <a:r>
                        <a:rPr lang="hr-HR" sz="2000" dirty="0"/>
                        <a:t>DOKAZNI DOKUMENTI</a:t>
                      </a:r>
                    </a:p>
                  </a:txBody>
                  <a:tcPr/>
                </a:tc>
                <a:extLst>
                  <a:ext uri="{0D108BD9-81ED-4DB2-BD59-A6C34878D82A}">
                    <a16:rowId xmlns:a16="http://schemas.microsoft.com/office/drawing/2014/main" val="1594598615"/>
                  </a:ext>
                </a:extLst>
              </a:tr>
              <a:tr h="2822948">
                <a:tc>
                  <a:txBody>
                    <a:bodyPr/>
                    <a:lstStyle/>
                    <a:p>
                      <a:endParaRPr lang="pl-PL" sz="1300" dirty="0"/>
                    </a:p>
                    <a:p>
                      <a:endParaRPr lang="pl-PL" sz="1300" dirty="0"/>
                    </a:p>
                    <a:p>
                      <a:endParaRPr lang="pl-PL" sz="1300" dirty="0"/>
                    </a:p>
                    <a:p>
                      <a:endParaRPr lang="pl-PL" sz="1300" dirty="0"/>
                    </a:p>
                    <a:p>
                      <a:endParaRPr lang="pl-PL" sz="1300" dirty="0"/>
                    </a:p>
                    <a:p>
                      <a:r>
                        <a:rPr lang="pl-PL" sz="1800" dirty="0"/>
                        <a:t>Djeca iz obitelji koje su korisnice prava na doplatak </a:t>
                      </a:r>
                    </a:p>
                    <a:p>
                      <a:r>
                        <a:rPr lang="pl-PL" sz="1800" dirty="0"/>
                        <a:t>za djecu</a:t>
                      </a:r>
                      <a:endParaRPr lang="hr-HR" sz="1800" dirty="0"/>
                    </a:p>
                  </a:txBody>
                  <a:tcPr/>
                </a:tc>
                <a:tc>
                  <a:txBody>
                    <a:bodyPr/>
                    <a:lstStyle/>
                    <a:p>
                      <a:pPr marL="171450" indent="-171450">
                        <a:buFont typeface="Wingdings" panose="05000000000000000000" pitchFamily="2" charset="2"/>
                        <a:buChar char="q"/>
                      </a:pPr>
                      <a:r>
                        <a:rPr lang="hr-HR" sz="1600" u="sng" dirty="0"/>
                        <a:t>Važeće rješenje HZMO-a </a:t>
                      </a:r>
                      <a:r>
                        <a:rPr lang="hr-HR" sz="1600" dirty="0"/>
                        <a:t>o priznavanju prava na doplatak za djecu</a:t>
                      </a:r>
                    </a:p>
                    <a:p>
                      <a:r>
                        <a:rPr lang="hr-HR" sz="1600" dirty="0"/>
                        <a:t>ili</a:t>
                      </a:r>
                    </a:p>
                    <a:p>
                      <a:pPr marL="171450" indent="-171450">
                        <a:buFont typeface="Wingdings" panose="05000000000000000000" pitchFamily="2" charset="2"/>
                        <a:buChar char="q"/>
                      </a:pPr>
                      <a:r>
                        <a:rPr lang="hr-HR" sz="1600" u="sng" dirty="0"/>
                        <a:t>važeće rješenje o priznavanju prava na doplatak za djecu </a:t>
                      </a:r>
                      <a:r>
                        <a:rPr lang="hr-HR" sz="1600" dirty="0"/>
                        <a:t>izdano od strane nadležne inozemne institucije i pisana izjava korisnika doplatka da ukupni dohodak ostvaren u prethodnoj kalendarskoj godini po članu kućanstva mjesečno ne prelazi 70 % proračunske osnovice, odnosno ne prelazi iznos od 2.328,20 kuna</a:t>
                      </a:r>
                    </a:p>
                    <a:p>
                      <a:r>
                        <a:rPr lang="hr-HR" sz="1600" dirty="0"/>
                        <a:t>ili</a:t>
                      </a:r>
                    </a:p>
                    <a:p>
                      <a:pPr marL="171450" indent="-171450">
                        <a:buFont typeface="Wingdings" panose="05000000000000000000" pitchFamily="2" charset="2"/>
                        <a:buChar char="q"/>
                      </a:pPr>
                      <a:r>
                        <a:rPr lang="hr-HR" sz="1600" u="sng" dirty="0"/>
                        <a:t>potvrda HZMO-a </a:t>
                      </a:r>
                      <a:r>
                        <a:rPr lang="hr-HR" sz="1600" dirty="0"/>
                        <a:t>o isplaćenom doplatku za djecu</a:t>
                      </a:r>
                    </a:p>
                    <a:p>
                      <a:r>
                        <a:rPr lang="hr-HR" sz="1600" dirty="0"/>
                        <a:t>ili</a:t>
                      </a:r>
                    </a:p>
                    <a:p>
                      <a:pPr marL="171450" indent="-171450">
                        <a:buFont typeface="Wingdings" panose="05000000000000000000" pitchFamily="2" charset="2"/>
                        <a:buChar char="q"/>
                      </a:pPr>
                      <a:r>
                        <a:rPr lang="hr-HR" sz="1600" u="sng" dirty="0"/>
                        <a:t>uvjerenje HZMO-a </a:t>
                      </a:r>
                      <a:r>
                        <a:rPr lang="hr-HR" sz="1600" dirty="0"/>
                        <a:t>o priznatom pravu na doplatak za djecu</a:t>
                      </a:r>
                    </a:p>
                    <a:p>
                      <a:r>
                        <a:rPr lang="hr-HR" sz="1600" dirty="0"/>
                        <a:t>ili</a:t>
                      </a:r>
                    </a:p>
                    <a:p>
                      <a:pPr marL="171450" indent="-171450">
                        <a:buFont typeface="Wingdings" panose="05000000000000000000" pitchFamily="2" charset="2"/>
                        <a:buChar char="q"/>
                      </a:pPr>
                      <a:r>
                        <a:rPr lang="hr-HR" sz="1600" u="sng" dirty="0"/>
                        <a:t>potvrda o visini dohotka i primitka Porezne uprave </a:t>
                      </a:r>
                      <a:r>
                        <a:rPr lang="hr-HR" sz="1600" dirty="0"/>
                        <a:t>iz koje je vidljiva isplata dječjeg doplatka</a:t>
                      </a:r>
                    </a:p>
                  </a:txBody>
                  <a:tcPr/>
                </a:tc>
                <a:extLst>
                  <a:ext uri="{0D108BD9-81ED-4DB2-BD59-A6C34878D82A}">
                    <a16:rowId xmlns:a16="http://schemas.microsoft.com/office/drawing/2014/main" val="1276057373"/>
                  </a:ext>
                </a:extLst>
              </a:tr>
            </a:tbl>
          </a:graphicData>
        </a:graphic>
      </p:graphicFrame>
    </p:spTree>
    <p:extLst>
      <p:ext uri="{BB962C8B-B14F-4D97-AF65-F5344CB8AC3E}">
        <p14:creationId xmlns:p14="http://schemas.microsoft.com/office/powerpoint/2010/main" val="380400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br>
              <a:rPr lang="hr-HR" sz="2000" dirty="0"/>
            </a:br>
            <a:r>
              <a:rPr lang="pl-PL" sz="2000" b="1" dirty="0">
                <a:latin typeface="+mn-lt"/>
              </a:rPr>
              <a:t>PRIHVATLJIVI KRITERIJI I DOKAZNI DOKUMENTI</a:t>
            </a:r>
            <a:br>
              <a:rPr lang="pl-PL" sz="2000" b="1" dirty="0">
                <a:latin typeface="+mn-lt"/>
              </a:rPr>
            </a:br>
            <a:r>
              <a:rPr lang="pl-PL" sz="2000" b="1" dirty="0">
                <a:latin typeface="+mn-lt"/>
              </a:rPr>
              <a:t>2. DODATNI KRITERIJI</a:t>
            </a:r>
            <a:endParaRPr lang="hr-HR" sz="2000" dirty="0"/>
          </a:p>
        </p:txBody>
      </p:sp>
      <p:graphicFrame>
        <p:nvGraphicFramePr>
          <p:cNvPr id="4" name="Tablica 6">
            <a:extLst>
              <a:ext uri="{FF2B5EF4-FFF2-40B4-BE49-F238E27FC236}">
                <a16:creationId xmlns:a16="http://schemas.microsoft.com/office/drawing/2014/main" id="{72A75A97-79FA-40A6-A65A-328BEDBE400F}"/>
              </a:ext>
            </a:extLst>
          </p:cNvPr>
          <p:cNvGraphicFramePr>
            <a:graphicFrameLocks noGrp="1"/>
          </p:cNvGraphicFramePr>
          <p:nvPr>
            <p:extLst>
              <p:ext uri="{D42A27DB-BD31-4B8C-83A1-F6EECF244321}">
                <p14:modId xmlns:p14="http://schemas.microsoft.com/office/powerpoint/2010/main" val="3768537470"/>
              </p:ext>
            </p:extLst>
          </p:nvPr>
        </p:nvGraphicFramePr>
        <p:xfrm>
          <a:off x="508744" y="1718831"/>
          <a:ext cx="11174511" cy="5014477"/>
        </p:xfrm>
        <a:graphic>
          <a:graphicData uri="http://schemas.openxmlformats.org/drawingml/2006/table">
            <a:tbl>
              <a:tblPr firstRow="1" bandRow="1">
                <a:tableStyleId>{5C22544A-7EE6-4342-B048-85BDC9FD1C3A}</a:tableStyleId>
              </a:tblPr>
              <a:tblGrid>
                <a:gridCol w="620384">
                  <a:extLst>
                    <a:ext uri="{9D8B030D-6E8A-4147-A177-3AD203B41FA5}">
                      <a16:colId xmlns:a16="http://schemas.microsoft.com/office/drawing/2014/main" val="4249605330"/>
                    </a:ext>
                  </a:extLst>
                </a:gridCol>
                <a:gridCol w="5703934">
                  <a:extLst>
                    <a:ext uri="{9D8B030D-6E8A-4147-A177-3AD203B41FA5}">
                      <a16:colId xmlns:a16="http://schemas.microsoft.com/office/drawing/2014/main" val="3562114816"/>
                    </a:ext>
                  </a:extLst>
                </a:gridCol>
                <a:gridCol w="4850193">
                  <a:extLst>
                    <a:ext uri="{9D8B030D-6E8A-4147-A177-3AD203B41FA5}">
                      <a16:colId xmlns:a16="http://schemas.microsoft.com/office/drawing/2014/main" val="2293432717"/>
                    </a:ext>
                  </a:extLst>
                </a:gridCol>
              </a:tblGrid>
              <a:tr h="359246">
                <a:tc>
                  <a:txBody>
                    <a:bodyPr/>
                    <a:lstStyle/>
                    <a:p>
                      <a:endParaRPr lang="hr-HR" sz="1600" dirty="0"/>
                    </a:p>
                  </a:txBody>
                  <a:tcPr/>
                </a:tc>
                <a:tc>
                  <a:txBody>
                    <a:bodyPr/>
                    <a:lstStyle/>
                    <a:p>
                      <a:pPr algn="ctr"/>
                      <a:r>
                        <a:rPr lang="hr-HR" sz="1600" dirty="0"/>
                        <a:t>DODATNI KRITERIJI</a:t>
                      </a:r>
                    </a:p>
                  </a:txBody>
                  <a:tcPr/>
                </a:tc>
                <a:tc>
                  <a:txBody>
                    <a:bodyPr/>
                    <a:lstStyle/>
                    <a:p>
                      <a:pPr algn="ctr"/>
                      <a:r>
                        <a:rPr lang="hr-HR" sz="1600" dirty="0"/>
                        <a:t>DOKAZNI DOKUMENTI</a:t>
                      </a:r>
                    </a:p>
                  </a:txBody>
                  <a:tcPr/>
                </a:tc>
                <a:extLst>
                  <a:ext uri="{0D108BD9-81ED-4DB2-BD59-A6C34878D82A}">
                    <a16:rowId xmlns:a16="http://schemas.microsoft.com/office/drawing/2014/main" val="1306847976"/>
                  </a:ext>
                </a:extLst>
              </a:tr>
              <a:tr h="1393196">
                <a:tc>
                  <a:txBody>
                    <a:bodyPr/>
                    <a:lstStyle/>
                    <a:p>
                      <a:r>
                        <a:rPr lang="hr-HR" sz="1600" dirty="0"/>
                        <a:t>1</a:t>
                      </a:r>
                    </a:p>
                  </a:txBody>
                  <a:tcPr/>
                </a:tc>
                <a:tc>
                  <a:txBody>
                    <a:bodyPr/>
                    <a:lstStyle/>
                    <a:p>
                      <a:r>
                        <a:rPr lang="hr-HR" sz="1600" dirty="0"/>
                        <a:t>Djeca iz višečlane obitelji (obitelj s troje i više djece)</a:t>
                      </a:r>
                    </a:p>
                    <a:p>
                      <a:r>
                        <a:rPr lang="hr-HR" sz="1600" dirty="0"/>
                        <a:t> - u obzir se uzimaju sva djeca koja žive u zajedničkom kućanstvu, što uključuje djecu rane i predškolske dobi, kao i polaznike osnovnog, srednjoškolskog te visokog obrazovanja</a:t>
                      </a:r>
                    </a:p>
                  </a:txBody>
                  <a:tcPr/>
                </a:tc>
                <a:tc>
                  <a:txBody>
                    <a:bodyPr/>
                    <a:lstStyle/>
                    <a:p>
                      <a:r>
                        <a:rPr lang="hr-HR" sz="1600" dirty="0"/>
                        <a:t>Izjava o članovima zajedničkog kućanstva i</a:t>
                      </a:r>
                    </a:p>
                    <a:p>
                      <a:r>
                        <a:rPr lang="hr-HR" sz="1600" dirty="0"/>
                        <a:t>rodni listovi djece ili </a:t>
                      </a:r>
                    </a:p>
                    <a:p>
                      <a:r>
                        <a:rPr lang="hr-HR" sz="1600" dirty="0"/>
                        <a:t>potvrde o školovanju </a:t>
                      </a:r>
                    </a:p>
                  </a:txBody>
                  <a:tcPr/>
                </a:tc>
                <a:extLst>
                  <a:ext uri="{0D108BD9-81ED-4DB2-BD59-A6C34878D82A}">
                    <a16:rowId xmlns:a16="http://schemas.microsoft.com/office/drawing/2014/main" val="4125127659"/>
                  </a:ext>
                </a:extLst>
              </a:tr>
              <a:tr h="1335881">
                <a:tc>
                  <a:txBody>
                    <a:bodyPr/>
                    <a:lstStyle/>
                    <a:p>
                      <a:r>
                        <a:rPr lang="hr-HR" sz="1600" dirty="0"/>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dirty="0">
                          <a:effectLst/>
                        </a:rPr>
                        <a:t>Djeca iz jedno roditeljskih obitelji </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1600" dirty="0"/>
                    </a:p>
                  </a:txBody>
                  <a:tcPr/>
                </a:tc>
                <a:tc>
                  <a:txBody>
                    <a:bodyPr/>
                    <a:lstStyle/>
                    <a:p>
                      <a:r>
                        <a:rPr lang="hr-HR" sz="1600" dirty="0"/>
                        <a:t>Rodni list djeteta, ili</a:t>
                      </a:r>
                    </a:p>
                    <a:p>
                      <a:r>
                        <a:rPr lang="hr-HR" sz="1600" dirty="0"/>
                        <a:t>izvadak iz matice rođenih i</a:t>
                      </a:r>
                    </a:p>
                    <a:p>
                      <a:r>
                        <a:rPr lang="hr-HR" sz="1600" dirty="0"/>
                        <a:t>važeća odluka suda o roditeljskoj skrbi ili</a:t>
                      </a:r>
                    </a:p>
                    <a:p>
                      <a:r>
                        <a:rPr lang="hr-HR" sz="1600" dirty="0"/>
                        <a:t>smrtni list roditelja ili</a:t>
                      </a:r>
                    </a:p>
                    <a:p>
                      <a:r>
                        <a:rPr lang="hr-HR" sz="1600" dirty="0"/>
                        <a:t>izvadak iz matice umrlih</a:t>
                      </a:r>
                    </a:p>
                  </a:txBody>
                  <a:tcPr/>
                </a:tc>
                <a:extLst>
                  <a:ext uri="{0D108BD9-81ED-4DB2-BD59-A6C34878D82A}">
                    <a16:rowId xmlns:a16="http://schemas.microsoft.com/office/drawing/2014/main" val="2708741828"/>
                  </a:ext>
                </a:extLst>
              </a:tr>
              <a:tr h="1335881">
                <a:tc>
                  <a:txBody>
                    <a:bodyPr/>
                    <a:lstStyle/>
                    <a:p>
                      <a:r>
                        <a:rPr lang="hr-HR" sz="1600"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dirty="0">
                          <a:effectLst/>
                        </a:rPr>
                        <a:t>Djeca iz obitelji u riziku od siromaštva, koja se po osobnoj procjeni djelatnika škole ili centra za socijalnu skrb, nalaze u nepovoljnim osobnim, socijalnim i materijalnim okolnostima, a razlog nije činjenica da su iz višečlane ili jedno roditeljske obitelji</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dirty="0">
                          <a:effectLst/>
                        </a:rPr>
                        <a:t>Mišljenje/Izjava školskog pedagoga, učitelja, ravnatelja škole, socijalnog radnika ili druge stručne osobe upućene u nepovoljne životne prilike učenika </a:t>
                      </a:r>
                    </a:p>
                    <a:p>
                      <a:endParaRPr lang="hr-HR" sz="1600" dirty="0"/>
                    </a:p>
                  </a:txBody>
                  <a:tcPr/>
                </a:tc>
                <a:extLst>
                  <a:ext uri="{0D108BD9-81ED-4DB2-BD59-A6C34878D82A}">
                    <a16:rowId xmlns:a16="http://schemas.microsoft.com/office/drawing/2014/main" val="826982885"/>
                  </a:ext>
                </a:extLst>
              </a:tr>
              <a:tr h="590273">
                <a:tc>
                  <a:txBody>
                    <a:bodyPr/>
                    <a:lstStyle/>
                    <a:p>
                      <a:r>
                        <a:rPr lang="hr-HR" sz="1600"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dirty="0">
                          <a:effectLst/>
                        </a:rPr>
                        <a:t>Djeca državljani Ukrajine kojima je priznata privremena zaštita</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dirty="0">
                          <a:effectLst/>
                        </a:rPr>
                        <a:t>Iskaznica stranca pod privremenom zaštitom  </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1600" dirty="0"/>
                    </a:p>
                  </a:txBody>
                  <a:tcPr/>
                </a:tc>
                <a:extLst>
                  <a:ext uri="{0D108BD9-81ED-4DB2-BD59-A6C34878D82A}">
                    <a16:rowId xmlns:a16="http://schemas.microsoft.com/office/drawing/2014/main" val="379943469"/>
                  </a:ext>
                </a:extLst>
              </a:tr>
            </a:tbl>
          </a:graphicData>
        </a:graphic>
      </p:graphicFrame>
    </p:spTree>
    <p:extLst>
      <p:ext uri="{BB962C8B-B14F-4D97-AF65-F5344CB8AC3E}">
        <p14:creationId xmlns:p14="http://schemas.microsoft.com/office/powerpoint/2010/main" val="2906301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ZAJEDNIČKI POKAZATELJI</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600" b="0" i="0" u="none" strike="noStrike" kern="1200" cap="none" spc="0" normalizeH="0" baseline="0" noProof="0" dirty="0">
                <a:ln>
                  <a:noFill/>
                </a:ln>
                <a:solidFill>
                  <a:prstClr val="black"/>
                </a:solidFill>
                <a:effectLst/>
                <a:uLnTx/>
                <a:uFillTx/>
                <a:latin typeface="Calibri" panose="020F0502020204030204"/>
                <a:ea typeface="+mn-ea"/>
                <a:cs typeface="+mn-cs"/>
              </a:rPr>
              <a:t>P</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artnerska organizacija koja provodi projekt ima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obvezu prikupljati i redovito izvještavati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 sljedećim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zajedničkim pokazateljima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ostvarenja i rezultata: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Pokazatelji ostvarenja za podijeljenu pomoć u hrani:</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UKUPAN BROJ PODIJELJENIH OBROKA KOJI SE DJELOMIČNO ILI U CIJELOSTI FINANCIRAJU IZ 	PROJEKTA –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broj</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	Pokazatelji rezultata za podijeljenu pomoć u hrani:</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UKUPAN BROJ UČENIKA KOJI SU PRIMILI OBROK FINANCIRAN IZ OVOG PROJEKTA –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broj</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spTree>
    <p:extLst>
      <p:ext uri="{BB962C8B-B14F-4D97-AF65-F5344CB8AC3E}">
        <p14:creationId xmlns:p14="http://schemas.microsoft.com/office/powerpoint/2010/main" val="1685831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FINANCIRANJE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Ovaj Poziv sufinancira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Europska unija iz </a:t>
            </a:r>
            <a:r>
              <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Fonda europske pomoći za najpotrebitije (FEAD)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800" i="0" u="none" strike="noStrike" kern="1200" cap="none" spc="0" normalizeH="0" baseline="0" noProof="0" dirty="0">
                <a:ln>
                  <a:noFill/>
                </a:ln>
                <a:solidFill>
                  <a:prstClr val="black"/>
                </a:solidFill>
                <a:effectLst/>
                <a:uLnTx/>
                <a:uFillTx/>
                <a:latin typeface="Calibri" panose="020F0502020204030204"/>
                <a:ea typeface="+mn-ea"/>
                <a:cs typeface="+mn-cs"/>
              </a:rPr>
              <a:t>najniži iznos zatraženih bespovratnih sredstava</a:t>
            </a:r>
            <a:r>
              <a:rPr kumimoji="0" lang="hr-HR" sz="180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200.000,00 kn</a:t>
            </a:r>
          </a:p>
          <a:p>
            <a:pPr marL="285750" marR="0" lvl="0" indent="-28575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hr-HR" sz="1800" i="0" u="none" strike="noStrike" kern="1200" cap="none" spc="0" normalizeH="0" baseline="0" noProof="0" dirty="0">
                <a:ln>
                  <a:noFill/>
                </a:ln>
                <a:solidFill>
                  <a:prstClr val="black"/>
                </a:solidFill>
                <a:effectLst/>
                <a:uLnTx/>
                <a:uFillTx/>
                <a:latin typeface="Calibri" panose="020F0502020204030204"/>
                <a:ea typeface="+mn-ea"/>
                <a:cs typeface="+mn-cs"/>
              </a:rPr>
              <a:t>najviši iznos zatraženih bespovratnih sredstava</a:t>
            </a:r>
            <a:r>
              <a:rPr kumimoji="0" lang="hr-HR" sz="1800"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1.000.000,00 kn</a:t>
            </a:r>
          </a:p>
          <a:p>
            <a:pPr marL="0" marR="0" lvl="0" indent="0" algn="just" defTabSz="914400" rtl="0" eaLnBrk="1" fontAlgn="auto" latinLnBrk="0" hangingPunct="1">
              <a:lnSpc>
                <a:spcPct val="90000"/>
              </a:lnSpc>
              <a:spcBef>
                <a:spcPts val="1000"/>
              </a:spcBef>
              <a:spcAft>
                <a:spcPts val="0"/>
              </a:spcAft>
              <a:buClrTx/>
              <a:buSzTx/>
              <a:buNone/>
              <a:tabLst/>
              <a:defRPr/>
            </a:pPr>
            <a:endParaRPr lang="hr-HR" dirty="0"/>
          </a:p>
        </p:txBody>
      </p:sp>
      <p:graphicFrame>
        <p:nvGraphicFramePr>
          <p:cNvPr id="6" name="Tablica 6">
            <a:extLst>
              <a:ext uri="{FF2B5EF4-FFF2-40B4-BE49-F238E27FC236}">
                <a16:creationId xmlns:a16="http://schemas.microsoft.com/office/drawing/2014/main" id="{1B930153-9E6F-48F4-AC9D-C50589040654}"/>
              </a:ext>
            </a:extLst>
          </p:cNvPr>
          <p:cNvGraphicFramePr>
            <a:graphicFrameLocks noGrp="1"/>
          </p:cNvGraphicFramePr>
          <p:nvPr>
            <p:extLst>
              <p:ext uri="{D42A27DB-BD31-4B8C-83A1-F6EECF244321}">
                <p14:modId xmlns:p14="http://schemas.microsoft.com/office/powerpoint/2010/main" val="2250700339"/>
              </p:ext>
            </p:extLst>
          </p:nvPr>
        </p:nvGraphicFramePr>
        <p:xfrm>
          <a:off x="1503218" y="2498792"/>
          <a:ext cx="8704812" cy="1860416"/>
        </p:xfrm>
        <a:graphic>
          <a:graphicData uri="http://schemas.openxmlformats.org/drawingml/2006/table">
            <a:tbl>
              <a:tblPr firstRow="1" bandRow="1">
                <a:tableStyleId>{5C22544A-7EE6-4342-B048-85BDC9FD1C3A}</a:tableStyleId>
              </a:tblPr>
              <a:tblGrid>
                <a:gridCol w="6543503">
                  <a:extLst>
                    <a:ext uri="{9D8B030D-6E8A-4147-A177-3AD203B41FA5}">
                      <a16:colId xmlns:a16="http://schemas.microsoft.com/office/drawing/2014/main" val="3775295892"/>
                    </a:ext>
                  </a:extLst>
                </a:gridCol>
                <a:gridCol w="2161309">
                  <a:extLst>
                    <a:ext uri="{9D8B030D-6E8A-4147-A177-3AD203B41FA5}">
                      <a16:colId xmlns:a16="http://schemas.microsoft.com/office/drawing/2014/main" val="1625951656"/>
                    </a:ext>
                  </a:extLst>
                </a:gridCol>
              </a:tblGrid>
              <a:tr h="732507">
                <a:tc>
                  <a:txBody>
                    <a:bodyPr/>
                    <a:lstStyle/>
                    <a:p>
                      <a:pPr marL="0" lvl="0" indent="0" algn="l">
                        <a:lnSpc>
                          <a:spcPct val="105000"/>
                        </a:lnSpc>
                        <a:spcAft>
                          <a:spcPts val="800"/>
                        </a:spcAft>
                        <a:buFont typeface="+mj-lt"/>
                        <a:buNone/>
                      </a:pPr>
                      <a:r>
                        <a:rPr lang="hr-HR" sz="2000" dirty="0">
                          <a:solidFill>
                            <a:schemeClr val="bg1"/>
                          </a:solidFill>
                          <a:effectLst/>
                        </a:rPr>
                        <a:t>        Ukupna bespovratna sredstva (100 %)</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tc>
                  <a:txBody>
                    <a:bodyPr/>
                    <a:lstStyle/>
                    <a:p>
                      <a:pPr algn="r">
                        <a:lnSpc>
                          <a:spcPct val="105000"/>
                        </a:lnSpc>
                        <a:spcAft>
                          <a:spcPts val="800"/>
                        </a:spcAft>
                      </a:pPr>
                      <a:r>
                        <a:rPr lang="hr-HR" sz="2000" dirty="0">
                          <a:solidFill>
                            <a:schemeClr val="bg1"/>
                          </a:solidFill>
                          <a:effectLst/>
                        </a:rPr>
                        <a:t>30.000.000,00 kn</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extLst>
                  <a:ext uri="{0D108BD9-81ED-4DB2-BD59-A6C34878D82A}">
                    <a16:rowId xmlns:a16="http://schemas.microsoft.com/office/drawing/2014/main" val="1487120780"/>
                  </a:ext>
                </a:extLst>
              </a:tr>
              <a:tr h="635900">
                <a:tc>
                  <a:txBody>
                    <a:bodyPr/>
                    <a:lstStyle/>
                    <a:p>
                      <a:pPr marL="457200" lvl="1" indent="0" algn="l">
                        <a:lnSpc>
                          <a:spcPct val="105000"/>
                        </a:lnSpc>
                        <a:spcAft>
                          <a:spcPts val="800"/>
                        </a:spcAft>
                        <a:buFont typeface="+mj-lt"/>
                        <a:buNone/>
                      </a:pPr>
                      <a:r>
                        <a:rPr lang="hr-HR" sz="2000" dirty="0">
                          <a:solidFill>
                            <a:schemeClr val="bg1"/>
                          </a:solidFill>
                          <a:effectLst/>
                        </a:rPr>
                        <a:t>Sredstva Europske unije (85 %)</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tc>
                  <a:txBody>
                    <a:bodyPr/>
                    <a:lstStyle/>
                    <a:p>
                      <a:pPr algn="r">
                        <a:lnSpc>
                          <a:spcPct val="105000"/>
                        </a:lnSpc>
                        <a:spcAft>
                          <a:spcPts val="800"/>
                        </a:spcAft>
                      </a:pPr>
                      <a:r>
                        <a:rPr lang="hr-HR" sz="2000" dirty="0">
                          <a:solidFill>
                            <a:schemeClr val="bg1"/>
                          </a:solidFill>
                          <a:effectLst/>
                        </a:rPr>
                        <a:t>25.500.000,00 kn</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extLst>
                  <a:ext uri="{0D108BD9-81ED-4DB2-BD59-A6C34878D82A}">
                    <a16:rowId xmlns:a16="http://schemas.microsoft.com/office/drawing/2014/main" val="1258926833"/>
                  </a:ext>
                </a:extLst>
              </a:tr>
              <a:tr h="492009">
                <a:tc>
                  <a:txBody>
                    <a:bodyPr/>
                    <a:lstStyle/>
                    <a:p>
                      <a:pPr marL="457200" lvl="1" indent="0" algn="l">
                        <a:lnSpc>
                          <a:spcPct val="105000"/>
                        </a:lnSpc>
                        <a:spcAft>
                          <a:spcPts val="800"/>
                        </a:spcAft>
                        <a:buFont typeface="+mj-lt"/>
                        <a:buNone/>
                      </a:pPr>
                      <a:r>
                        <a:rPr lang="hr-HR" sz="2000" dirty="0">
                          <a:solidFill>
                            <a:schemeClr val="bg1"/>
                          </a:solidFill>
                          <a:effectLst/>
                        </a:rPr>
                        <a:t>Sredstva Državnog proračuna Republike Hrvatske (15 %)</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tc>
                  <a:txBody>
                    <a:bodyPr/>
                    <a:lstStyle/>
                    <a:p>
                      <a:pPr algn="r">
                        <a:lnSpc>
                          <a:spcPct val="105000"/>
                        </a:lnSpc>
                        <a:spcAft>
                          <a:spcPts val="800"/>
                        </a:spcAft>
                      </a:pPr>
                      <a:r>
                        <a:rPr lang="hr-HR" sz="2000" dirty="0">
                          <a:solidFill>
                            <a:schemeClr val="bg1"/>
                          </a:solidFill>
                          <a:effectLst/>
                        </a:rPr>
                        <a:t>  4.500.000,00 kn</a:t>
                      </a:r>
                      <a:endParaRPr lang="hr-HR"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05" marR="68580" marT="0" marB="0" anchor="ctr">
                    <a:solidFill>
                      <a:schemeClr val="accent1"/>
                    </a:solidFill>
                  </a:tcPr>
                </a:tc>
                <a:extLst>
                  <a:ext uri="{0D108BD9-81ED-4DB2-BD59-A6C34878D82A}">
                    <a16:rowId xmlns:a16="http://schemas.microsoft.com/office/drawing/2014/main" val="3610117197"/>
                  </a:ext>
                </a:extLst>
              </a:tr>
            </a:tbl>
          </a:graphicData>
        </a:graphic>
      </p:graphicFrame>
    </p:spTree>
    <p:extLst>
      <p:ext uri="{BB962C8B-B14F-4D97-AF65-F5344CB8AC3E}">
        <p14:creationId xmlns:p14="http://schemas.microsoft.com/office/powerpoint/2010/main" val="2906443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11DEF-0643-4D5D-98FF-B6337DD00FC0}"/>
              </a:ext>
            </a:extLst>
          </p:cNvPr>
          <p:cNvSpPr>
            <a:spLocks noGrp="1"/>
          </p:cNvSpPr>
          <p:nvPr>
            <p:ph type="title"/>
          </p:nvPr>
        </p:nvSpPr>
        <p:spPr/>
        <p:txBody>
          <a:bodyPr>
            <a:normAutofit/>
          </a:bodyPr>
          <a:lstStyle/>
          <a:p>
            <a:pPr algn="ctr"/>
            <a:br>
              <a:rPr lang="hr-HR" sz="2000" dirty="0"/>
            </a:br>
            <a:r>
              <a:rPr lang="hr-HR" sz="2000" b="1" dirty="0">
                <a:latin typeface="+mn-lt"/>
              </a:rPr>
              <a:t>FINANCIRANJE</a:t>
            </a:r>
            <a:endParaRPr lang="hr-HR" sz="2000" dirty="0"/>
          </a:p>
        </p:txBody>
      </p:sp>
      <p:sp>
        <p:nvSpPr>
          <p:cNvPr id="3" name="Rezervirano mjesto sadržaja 2">
            <a:extLst>
              <a:ext uri="{FF2B5EF4-FFF2-40B4-BE49-F238E27FC236}">
                <a16:creationId xmlns:a16="http://schemas.microsoft.com/office/drawing/2014/main" id="{92DAE284-EF81-4552-9D60-A255684E43E6}"/>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BROJ PROJEKTNIH PRIJEDLOGA</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1 projektni prijedlog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po prijavitelju</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-prijavitelj </a:t>
            </a:r>
            <a:r>
              <a:rPr kumimoji="0" lang="hr-HR" sz="1800" b="1" i="0" strike="noStrike" kern="1200" cap="none" spc="0" normalizeH="0" baseline="0" noProof="0" dirty="0">
                <a:ln>
                  <a:noFill/>
                </a:ln>
                <a:solidFill>
                  <a:prstClr val="black"/>
                </a:solidFill>
                <a:effectLst/>
                <a:uLnTx/>
                <a:uFillTx/>
                <a:latin typeface="Calibri" panose="020F0502020204030204"/>
                <a:ea typeface="+mn-ea"/>
                <a:cs typeface="+mn-cs"/>
              </a:rPr>
              <a:t>može istovremeno biti partner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u jednom projektnom prijedlogu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nekog drugog prijavitelja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r-HR" sz="1800" b="1" i="0" u="none" strike="noStrike" kern="1200" cap="none" spc="0" normalizeH="0" baseline="0" noProof="0" dirty="0">
                <a:ln>
                  <a:noFill/>
                </a:ln>
                <a:solidFill>
                  <a:prstClr val="black"/>
                </a:solidFill>
                <a:effectLst/>
                <a:highlight>
                  <a:srgbClr val="F8F8F8"/>
                </a:highlight>
                <a:uLnTx/>
                <a:uFillTx/>
                <a:latin typeface="Calibri" panose="020F0502020204030204"/>
                <a:ea typeface="+mn-ea"/>
                <a:cs typeface="+mn-cs"/>
              </a:rPr>
              <a:t>ZABRANA DVOSTRUKOG FINANCIRANJA  </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projektni prijedlozi za čiju su provedbu već osigurana sredstva iz drugih javnih izvora – NE</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smiju se prijaviti na Poziv</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2.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za troškove koji će im biti nadoknađeni u okviru prijavljenog i za financiranje iz FEAD-a odabranog projekta – NE</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smiju tražiti/dobiti sredstva iz drugih javnih izvora </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just" defTabSz="914400" rtl="0" eaLnBrk="1" fontAlgn="auto" latinLnBrk="0" hangingPunct="1">
              <a:lnSpc>
                <a:spcPct val="90000"/>
              </a:lnSpc>
              <a:spcBef>
                <a:spcPts val="1000"/>
              </a:spcBef>
              <a:spcAft>
                <a:spcPts val="0"/>
              </a:spcAft>
              <a:buClrTx/>
              <a:buSzTx/>
              <a:buNone/>
              <a:tabLst/>
              <a:defRPr/>
            </a:pP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-zabrana dvostrukog financiranja odnosi se</a:t>
            </a:r>
            <a:r>
              <a:rPr kumimoji="0" lang="hr-HR"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1800" b="0" i="0" u="none" strike="noStrike" kern="1200" cap="none" spc="0" normalizeH="0" baseline="0" noProof="0" dirty="0">
                <a:ln>
                  <a:noFill/>
                </a:ln>
                <a:solidFill>
                  <a:prstClr val="black"/>
                </a:solidFill>
                <a:effectLst/>
                <a:uLnTx/>
                <a:uFillTx/>
                <a:latin typeface="Calibri" panose="020F0502020204030204"/>
                <a:ea typeface="+mn-ea"/>
                <a:cs typeface="+mn-cs"/>
              </a:rPr>
              <a:t>na sve troškove projektnog prijedloga</a:t>
            </a:r>
            <a:endParaRPr lang="hr-HR" dirty="0"/>
          </a:p>
        </p:txBody>
      </p:sp>
    </p:spTree>
    <p:extLst>
      <p:ext uri="{BB962C8B-B14F-4D97-AF65-F5344CB8AC3E}">
        <p14:creationId xmlns:p14="http://schemas.microsoft.com/office/powerpoint/2010/main" val="2886604819"/>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6684</Words>
  <Application>Microsoft Office PowerPoint</Application>
  <PresentationFormat>Widescreen</PresentationFormat>
  <Paragraphs>517</Paragraphs>
  <Slides>41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41</vt:i4>
      </vt:variant>
    </vt:vector>
  </HeadingPairs>
  <TitlesOfParts>
    <vt:vector size="48" baseType="lpstr">
      <vt:lpstr>Arial</vt:lpstr>
      <vt:lpstr>Berlin Sans FB Demi</vt:lpstr>
      <vt:lpstr>Calibri</vt:lpstr>
      <vt:lpstr>Calibri Light</vt:lpstr>
      <vt:lpstr>Wingdings</vt:lpstr>
      <vt:lpstr>Tema sustava Office</vt:lpstr>
      <vt:lpstr>1_Tema sustava Office</vt:lpstr>
      <vt:lpstr>„OSIGURAVANJE ŠKOLSKE PREHRANE ZA DJECU U RIZIKU OD SIROMAŠTVA (školska godina 2022. – 2023.)“</vt:lpstr>
      <vt:lpstr> OPĆE INFORMACIJE</vt:lpstr>
      <vt:lpstr> OPĆE INFORMACIJE</vt:lpstr>
      <vt:lpstr> CILJ POZIVA I CILJNE SKUPINE</vt:lpstr>
      <vt:lpstr>  PRIHVATLJIVI KRITERIJI I DOKAZNI DOKUMENTI 1. OBVEZAN KRITERIJ</vt:lpstr>
      <vt:lpstr>  PRIHVATLJIVI KRITERIJI I DOKAZNI DOKUMENTI 2. DODATNI KRITERIJI</vt:lpstr>
      <vt:lpstr> ZAJEDNIČKI POKAZATELJI</vt:lpstr>
      <vt:lpstr> FINANCIRANJE</vt:lpstr>
      <vt:lpstr> FINANCIRANJE</vt:lpstr>
      <vt:lpstr> KRITERIJI PRIHVATLJIVOSTI</vt:lpstr>
      <vt:lpstr> KRITERIJI PRIHVATLJIVOSTI PRIJAVITELJA I PARTNERA</vt:lpstr>
      <vt:lpstr> DODATNI OBVEZNI UVJETI PRIHVATLJIVOSTI PRIJAVITELJA I PARTNERA</vt:lpstr>
      <vt:lpstr> KRITERIJI ZA ISKLJUČENJE PRIJAVITELJA I PARTNERA</vt:lpstr>
      <vt:lpstr>   KRITERIJI PRIHVATLJIVOSTI PROJEKTNIH PRIJEDLOGA lokacija, trajanje projekta, aktivnosti za koje se mogu dodijeliti bespovratna sredstva, promidžba i vidljivost </vt:lpstr>
      <vt:lpstr>   PRIHVATLJIVOST PROJEKTNOG PRIJEDLOGA lokacija, trajanje projekta, aktivnosti za koje se mogu dodijeliti bespovratna sredstva, promidžba i vidljivost </vt:lpstr>
      <vt:lpstr>   KRITERIJI PRIHVATLJIVOSTI PROJEKTNIH PRIJEDLOGA vrste izdataka koji se uzimaju u obzir pri određivanju ukupnih prihvatljivih troškova projekta </vt:lpstr>
      <vt:lpstr> PRIHVATLJIVOST IZDATAKA</vt:lpstr>
      <vt:lpstr> PRIHVATLJIVOST IZDATAKA</vt:lpstr>
      <vt:lpstr> PRIHVATLJIVOST IZDATAKA   -   NEPRIHVATLJIVI IZDACI</vt:lpstr>
      <vt:lpstr> POSTUPAK PRIJAVE</vt:lpstr>
      <vt:lpstr> POSTUPAK PRIJAVE</vt:lpstr>
      <vt:lpstr> INDIKATIVNI RASPORED PROCESA PRIJAVE I ODABIRA</vt:lpstr>
      <vt:lpstr> DODATNE INFORMACIJE</vt:lpstr>
      <vt:lpstr> DODATNE INFORMACIJE</vt:lpstr>
      <vt:lpstr> DODATNE INFORMACIJE</vt:lpstr>
      <vt:lpstr> POSTUPAK EVALUACIJE PROJEKTNIH PRIJEDLOGA</vt:lpstr>
      <vt:lpstr> POSTUPAK EVALUACIJE PROJEKTNIH PRIJEDLOGA</vt:lpstr>
      <vt:lpstr> POSTUPAK EVALUACIJE PROJEKTNIH PRIJEDLOGA</vt:lpstr>
      <vt:lpstr>POSTUPAK EVALUACIJE PROJEKTNIH PRIJEDLOGA</vt:lpstr>
      <vt:lpstr> POSTUPAK EVALUACIJE PROJEKTNIH PRIJEDLOGA</vt:lpstr>
      <vt:lpstr> POSTUPAK EVALUACIJE PROJEKTNIH PRIJEDLOGA</vt:lpstr>
      <vt:lpstr>PowerPoint Presentation</vt:lpstr>
      <vt:lpstr>PowerPoint Presentation</vt:lpstr>
      <vt:lpstr>PowerPoint Presentation</vt:lpstr>
      <vt:lpstr>PowerPoint Presentation</vt:lpstr>
      <vt:lpstr> POSTUPAK EVALUACIJE PROJEKTNIH PRIJEDLOGA</vt:lpstr>
      <vt:lpstr> PRIGOVORI</vt:lpstr>
      <vt:lpstr> ŽALBE</vt:lpstr>
      <vt:lpstr> OSIGURANJE DOSTUPNOSTI INFORMACIJA O POSTUPKU DODJELE</vt:lpstr>
      <vt:lpstr> UGOVOR O DODJELI BESPOVRATNIH SREDSTAVA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prezentacija</dc:title>
  <dc:creator>Natalija Bokulic</dc:creator>
  <cp:lastModifiedBy>Mirjana Radovan</cp:lastModifiedBy>
  <cp:revision>44</cp:revision>
  <dcterms:created xsi:type="dcterms:W3CDTF">2022-04-28T08:18:40Z</dcterms:created>
  <dcterms:modified xsi:type="dcterms:W3CDTF">2022-05-03T06:50:49Z</dcterms:modified>
</cp:coreProperties>
</file>