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97" r:id="rId32"/>
    <p:sldId id="287" r:id="rId33"/>
    <p:sldId id="288" r:id="rId34"/>
    <p:sldId id="289" r:id="rId35"/>
    <p:sldId id="290" r:id="rId36"/>
    <p:sldId id="291" r:id="rId37"/>
    <p:sldId id="292" r:id="rId38"/>
    <p:sldId id="293" r:id="rId39"/>
    <p:sldId id="294" r:id="rId40"/>
    <p:sldId id="295" r:id="rId41"/>
    <p:sldId id="296" r:id="rId42"/>
    <p:sldId id="298" r:id="rId43"/>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8" d="100"/>
          <a:sy n="78" d="100"/>
        </p:scale>
        <p:origin x="60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hr-HR" smtClean="0"/>
              <a:t>Uredite stil naslova matrice</a:t>
            </a:r>
            <a:endParaRPr lang="hr-HR"/>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smtClean="0"/>
              <a:t>Uredite stil podnaslova matrice</a:t>
            </a:r>
            <a:endParaRPr lang="hr-HR"/>
          </a:p>
        </p:txBody>
      </p:sp>
      <p:sp>
        <p:nvSpPr>
          <p:cNvPr id="4" name="Rezervirano mjesto datuma 3"/>
          <p:cNvSpPr>
            <a:spLocks noGrp="1"/>
          </p:cNvSpPr>
          <p:nvPr>
            <p:ph type="dt" sz="half" idx="10"/>
          </p:nvPr>
        </p:nvSpPr>
        <p:spPr/>
        <p:txBody>
          <a:bodyPr/>
          <a:lstStyle/>
          <a:p>
            <a:fld id="{704BE608-2CAB-4477-8C34-0AE719181ABD}" type="datetimeFigureOut">
              <a:rPr lang="hr-HR" smtClean="0"/>
              <a:t>16.6.2016.</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17F85A74-04AC-405B-BCB9-6131EC79C015}" type="slidenum">
              <a:rPr lang="hr-HR" smtClean="0"/>
              <a:t>‹#›</a:t>
            </a:fld>
            <a:endParaRPr lang="hr-HR"/>
          </a:p>
        </p:txBody>
      </p:sp>
    </p:spTree>
    <p:extLst>
      <p:ext uri="{BB962C8B-B14F-4D97-AF65-F5344CB8AC3E}">
        <p14:creationId xmlns:p14="http://schemas.microsoft.com/office/powerpoint/2010/main" val="3657906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okomitog teksta 2"/>
          <p:cNvSpPr>
            <a:spLocks noGrp="1"/>
          </p:cNvSpPr>
          <p:nvPr>
            <p:ph type="body" orient="vert" idx="1"/>
          </p:nvPr>
        </p:nvSpPr>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704BE608-2CAB-4477-8C34-0AE719181ABD}" type="datetimeFigureOut">
              <a:rPr lang="hr-HR" smtClean="0"/>
              <a:t>16.6.2016.</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17F85A74-04AC-405B-BCB9-6131EC79C015}" type="slidenum">
              <a:rPr lang="hr-HR" smtClean="0"/>
              <a:t>‹#›</a:t>
            </a:fld>
            <a:endParaRPr lang="hr-HR"/>
          </a:p>
        </p:txBody>
      </p:sp>
    </p:spTree>
    <p:extLst>
      <p:ext uri="{BB962C8B-B14F-4D97-AF65-F5344CB8AC3E}">
        <p14:creationId xmlns:p14="http://schemas.microsoft.com/office/powerpoint/2010/main" val="1466201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8724900" y="365125"/>
            <a:ext cx="2628900" cy="5811838"/>
          </a:xfrm>
        </p:spPr>
        <p:txBody>
          <a:bodyPr vert="eaVert"/>
          <a:lstStyle/>
          <a:p>
            <a:r>
              <a:rPr lang="hr-HR" smtClean="0"/>
              <a:t>Uredite stil naslova matrice</a:t>
            </a:r>
            <a:endParaRPr lang="hr-HR"/>
          </a:p>
        </p:txBody>
      </p:sp>
      <p:sp>
        <p:nvSpPr>
          <p:cNvPr id="3" name="Rezervirano mjesto okomitog teksta 2"/>
          <p:cNvSpPr>
            <a:spLocks noGrp="1"/>
          </p:cNvSpPr>
          <p:nvPr>
            <p:ph type="body" orient="vert" idx="1"/>
          </p:nvPr>
        </p:nvSpPr>
        <p:spPr>
          <a:xfrm>
            <a:off x="838200" y="365125"/>
            <a:ext cx="7734300" cy="5811838"/>
          </a:xfrm>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704BE608-2CAB-4477-8C34-0AE719181ABD}" type="datetimeFigureOut">
              <a:rPr lang="hr-HR" smtClean="0"/>
              <a:t>16.6.2016.</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17F85A74-04AC-405B-BCB9-6131EC79C015}" type="slidenum">
              <a:rPr lang="hr-HR" smtClean="0"/>
              <a:t>‹#›</a:t>
            </a:fld>
            <a:endParaRPr lang="hr-HR"/>
          </a:p>
        </p:txBody>
      </p:sp>
    </p:spTree>
    <p:extLst>
      <p:ext uri="{BB962C8B-B14F-4D97-AF65-F5344CB8AC3E}">
        <p14:creationId xmlns:p14="http://schemas.microsoft.com/office/powerpoint/2010/main" val="1761497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sadržaja 2"/>
          <p:cNvSpPr>
            <a:spLocks noGrp="1"/>
          </p:cNvSpPr>
          <p:nvPr>
            <p:ph idx="1"/>
          </p:nvPr>
        </p:nvSpPr>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704BE608-2CAB-4477-8C34-0AE719181ABD}" type="datetimeFigureOut">
              <a:rPr lang="hr-HR" smtClean="0"/>
              <a:t>16.6.2016.</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17F85A74-04AC-405B-BCB9-6131EC79C015}" type="slidenum">
              <a:rPr lang="hr-HR" smtClean="0"/>
              <a:t>‹#›</a:t>
            </a:fld>
            <a:endParaRPr lang="hr-HR"/>
          </a:p>
        </p:txBody>
      </p:sp>
    </p:spTree>
    <p:extLst>
      <p:ext uri="{BB962C8B-B14F-4D97-AF65-F5344CB8AC3E}">
        <p14:creationId xmlns:p14="http://schemas.microsoft.com/office/powerpoint/2010/main" val="3327356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hr-HR" smtClean="0"/>
              <a:t>Uredite stil naslova matrice</a:t>
            </a:r>
            <a:endParaRPr lang="hr-HR"/>
          </a:p>
        </p:txBody>
      </p:sp>
      <p:sp>
        <p:nvSpPr>
          <p:cNvPr id="3" name="Rezervirano mjesto tekst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smtClean="0"/>
              <a:t>Uredite stilove teksta matrice</a:t>
            </a:r>
          </a:p>
        </p:txBody>
      </p:sp>
      <p:sp>
        <p:nvSpPr>
          <p:cNvPr id="4" name="Rezervirano mjesto datuma 3"/>
          <p:cNvSpPr>
            <a:spLocks noGrp="1"/>
          </p:cNvSpPr>
          <p:nvPr>
            <p:ph type="dt" sz="half" idx="10"/>
          </p:nvPr>
        </p:nvSpPr>
        <p:spPr/>
        <p:txBody>
          <a:bodyPr/>
          <a:lstStyle/>
          <a:p>
            <a:fld id="{704BE608-2CAB-4477-8C34-0AE719181ABD}" type="datetimeFigureOut">
              <a:rPr lang="hr-HR" smtClean="0"/>
              <a:t>16.6.2016.</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17F85A74-04AC-405B-BCB9-6131EC79C015}" type="slidenum">
              <a:rPr lang="hr-HR" smtClean="0"/>
              <a:t>‹#›</a:t>
            </a:fld>
            <a:endParaRPr lang="hr-HR"/>
          </a:p>
        </p:txBody>
      </p:sp>
    </p:spTree>
    <p:extLst>
      <p:ext uri="{BB962C8B-B14F-4D97-AF65-F5344CB8AC3E}">
        <p14:creationId xmlns:p14="http://schemas.microsoft.com/office/powerpoint/2010/main" val="382179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sadržaja 2"/>
          <p:cNvSpPr>
            <a:spLocks noGrp="1"/>
          </p:cNvSpPr>
          <p:nvPr>
            <p:ph sz="half" idx="1"/>
          </p:nvPr>
        </p:nvSpPr>
        <p:spPr>
          <a:xfrm>
            <a:off x="838200" y="1825625"/>
            <a:ext cx="5181600" cy="435133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sadržaja 3"/>
          <p:cNvSpPr>
            <a:spLocks noGrp="1"/>
          </p:cNvSpPr>
          <p:nvPr>
            <p:ph sz="half" idx="2"/>
          </p:nvPr>
        </p:nvSpPr>
        <p:spPr>
          <a:xfrm>
            <a:off x="6172200" y="1825625"/>
            <a:ext cx="5181600" cy="435133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datuma 4"/>
          <p:cNvSpPr>
            <a:spLocks noGrp="1"/>
          </p:cNvSpPr>
          <p:nvPr>
            <p:ph type="dt" sz="half" idx="10"/>
          </p:nvPr>
        </p:nvSpPr>
        <p:spPr/>
        <p:txBody>
          <a:bodyPr/>
          <a:lstStyle/>
          <a:p>
            <a:fld id="{704BE608-2CAB-4477-8C34-0AE719181ABD}" type="datetimeFigureOut">
              <a:rPr lang="hr-HR" smtClean="0"/>
              <a:t>16.6.2016.</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17F85A74-04AC-405B-BCB9-6131EC79C015}" type="slidenum">
              <a:rPr lang="hr-HR" smtClean="0"/>
              <a:t>‹#›</a:t>
            </a:fld>
            <a:endParaRPr lang="hr-HR"/>
          </a:p>
        </p:txBody>
      </p:sp>
    </p:spTree>
    <p:extLst>
      <p:ext uri="{BB962C8B-B14F-4D97-AF65-F5344CB8AC3E}">
        <p14:creationId xmlns:p14="http://schemas.microsoft.com/office/powerpoint/2010/main" val="2715393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hr-HR" smtClean="0"/>
              <a:t>Uredite stil naslova matrice</a:t>
            </a:r>
            <a:endParaRPr lang="hr-HR"/>
          </a:p>
        </p:txBody>
      </p:sp>
      <p:sp>
        <p:nvSpPr>
          <p:cNvPr id="3" name="Rezervirano mjesto tekst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4" name="Rezervirano mjesto sadržaja 3"/>
          <p:cNvSpPr>
            <a:spLocks noGrp="1"/>
          </p:cNvSpPr>
          <p:nvPr>
            <p:ph sz="half" idx="2"/>
          </p:nvPr>
        </p:nvSpPr>
        <p:spPr>
          <a:xfrm>
            <a:off x="839788" y="2505075"/>
            <a:ext cx="5157787" cy="368458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tekst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6" name="Rezervirano mjesto sadržaja 5"/>
          <p:cNvSpPr>
            <a:spLocks noGrp="1"/>
          </p:cNvSpPr>
          <p:nvPr>
            <p:ph sz="quarter" idx="4"/>
          </p:nvPr>
        </p:nvSpPr>
        <p:spPr>
          <a:xfrm>
            <a:off x="6172200" y="2505075"/>
            <a:ext cx="5183188" cy="368458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7" name="Rezervirano mjesto datuma 6"/>
          <p:cNvSpPr>
            <a:spLocks noGrp="1"/>
          </p:cNvSpPr>
          <p:nvPr>
            <p:ph type="dt" sz="half" idx="10"/>
          </p:nvPr>
        </p:nvSpPr>
        <p:spPr/>
        <p:txBody>
          <a:bodyPr/>
          <a:lstStyle/>
          <a:p>
            <a:fld id="{704BE608-2CAB-4477-8C34-0AE719181ABD}" type="datetimeFigureOut">
              <a:rPr lang="hr-HR" smtClean="0"/>
              <a:t>16.6.2016.</a:t>
            </a:fld>
            <a:endParaRPr lang="hr-HR"/>
          </a:p>
        </p:txBody>
      </p:sp>
      <p:sp>
        <p:nvSpPr>
          <p:cNvPr id="8" name="Rezervirano mjesto podnožja 7"/>
          <p:cNvSpPr>
            <a:spLocks noGrp="1"/>
          </p:cNvSpPr>
          <p:nvPr>
            <p:ph type="ftr" sz="quarter" idx="11"/>
          </p:nvPr>
        </p:nvSpPr>
        <p:spPr/>
        <p:txBody>
          <a:bodyPr/>
          <a:lstStyle/>
          <a:p>
            <a:endParaRPr lang="hr-HR"/>
          </a:p>
        </p:txBody>
      </p:sp>
      <p:sp>
        <p:nvSpPr>
          <p:cNvPr id="9" name="Rezervirano mjesto broja slajda 8"/>
          <p:cNvSpPr>
            <a:spLocks noGrp="1"/>
          </p:cNvSpPr>
          <p:nvPr>
            <p:ph type="sldNum" sz="quarter" idx="12"/>
          </p:nvPr>
        </p:nvSpPr>
        <p:spPr/>
        <p:txBody>
          <a:bodyPr/>
          <a:lstStyle/>
          <a:p>
            <a:fld id="{17F85A74-04AC-405B-BCB9-6131EC79C015}" type="slidenum">
              <a:rPr lang="hr-HR" smtClean="0"/>
              <a:t>‹#›</a:t>
            </a:fld>
            <a:endParaRPr lang="hr-HR"/>
          </a:p>
        </p:txBody>
      </p:sp>
    </p:spTree>
    <p:extLst>
      <p:ext uri="{BB962C8B-B14F-4D97-AF65-F5344CB8AC3E}">
        <p14:creationId xmlns:p14="http://schemas.microsoft.com/office/powerpoint/2010/main" val="741512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datuma 2"/>
          <p:cNvSpPr>
            <a:spLocks noGrp="1"/>
          </p:cNvSpPr>
          <p:nvPr>
            <p:ph type="dt" sz="half" idx="10"/>
          </p:nvPr>
        </p:nvSpPr>
        <p:spPr/>
        <p:txBody>
          <a:bodyPr/>
          <a:lstStyle/>
          <a:p>
            <a:fld id="{704BE608-2CAB-4477-8C34-0AE719181ABD}" type="datetimeFigureOut">
              <a:rPr lang="hr-HR" smtClean="0"/>
              <a:t>16.6.2016.</a:t>
            </a:fld>
            <a:endParaRPr lang="hr-HR"/>
          </a:p>
        </p:txBody>
      </p:sp>
      <p:sp>
        <p:nvSpPr>
          <p:cNvPr id="4" name="Rezervirano mjesto podnožja 3"/>
          <p:cNvSpPr>
            <a:spLocks noGrp="1"/>
          </p:cNvSpPr>
          <p:nvPr>
            <p:ph type="ftr" sz="quarter" idx="11"/>
          </p:nvPr>
        </p:nvSpPr>
        <p:spPr/>
        <p:txBody>
          <a:bodyPr/>
          <a:lstStyle/>
          <a:p>
            <a:endParaRPr lang="hr-HR"/>
          </a:p>
        </p:txBody>
      </p:sp>
      <p:sp>
        <p:nvSpPr>
          <p:cNvPr id="5" name="Rezervirano mjesto broja slajda 4"/>
          <p:cNvSpPr>
            <a:spLocks noGrp="1"/>
          </p:cNvSpPr>
          <p:nvPr>
            <p:ph type="sldNum" sz="quarter" idx="12"/>
          </p:nvPr>
        </p:nvSpPr>
        <p:spPr/>
        <p:txBody>
          <a:bodyPr/>
          <a:lstStyle/>
          <a:p>
            <a:fld id="{17F85A74-04AC-405B-BCB9-6131EC79C015}" type="slidenum">
              <a:rPr lang="hr-HR" smtClean="0"/>
              <a:t>‹#›</a:t>
            </a:fld>
            <a:endParaRPr lang="hr-HR"/>
          </a:p>
        </p:txBody>
      </p:sp>
    </p:spTree>
    <p:extLst>
      <p:ext uri="{BB962C8B-B14F-4D97-AF65-F5344CB8AC3E}">
        <p14:creationId xmlns:p14="http://schemas.microsoft.com/office/powerpoint/2010/main" val="3986026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704BE608-2CAB-4477-8C34-0AE719181ABD}" type="datetimeFigureOut">
              <a:rPr lang="hr-HR" smtClean="0"/>
              <a:t>16.6.2016.</a:t>
            </a:fld>
            <a:endParaRPr lang="hr-HR"/>
          </a:p>
        </p:txBody>
      </p:sp>
      <p:sp>
        <p:nvSpPr>
          <p:cNvPr id="3" name="Rezervirano mjesto podnožja 2"/>
          <p:cNvSpPr>
            <a:spLocks noGrp="1"/>
          </p:cNvSpPr>
          <p:nvPr>
            <p:ph type="ftr" sz="quarter" idx="11"/>
          </p:nvPr>
        </p:nvSpPr>
        <p:spPr/>
        <p:txBody>
          <a:bodyPr/>
          <a:lstStyle/>
          <a:p>
            <a:endParaRPr lang="hr-HR"/>
          </a:p>
        </p:txBody>
      </p:sp>
      <p:sp>
        <p:nvSpPr>
          <p:cNvPr id="4" name="Rezervirano mjesto broja slajda 3"/>
          <p:cNvSpPr>
            <a:spLocks noGrp="1"/>
          </p:cNvSpPr>
          <p:nvPr>
            <p:ph type="sldNum" sz="quarter" idx="12"/>
          </p:nvPr>
        </p:nvSpPr>
        <p:spPr/>
        <p:txBody>
          <a:bodyPr/>
          <a:lstStyle/>
          <a:p>
            <a:fld id="{17F85A74-04AC-405B-BCB9-6131EC79C015}" type="slidenum">
              <a:rPr lang="hr-HR" smtClean="0"/>
              <a:t>‹#›</a:t>
            </a:fld>
            <a:endParaRPr lang="hr-HR"/>
          </a:p>
        </p:txBody>
      </p:sp>
    </p:spTree>
    <p:extLst>
      <p:ext uri="{BB962C8B-B14F-4D97-AF65-F5344CB8AC3E}">
        <p14:creationId xmlns:p14="http://schemas.microsoft.com/office/powerpoint/2010/main" val="1769058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hr-HR" smtClean="0"/>
              <a:t>Uredite stil naslova matrice</a:t>
            </a:r>
            <a:endParaRPr lang="hr-HR"/>
          </a:p>
        </p:txBody>
      </p:sp>
      <p:sp>
        <p:nvSpPr>
          <p:cNvPr id="3" name="Rezervirano mjesto sadržaja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tekst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smtClean="0"/>
              <a:t>Uredite stilove teksta matrice</a:t>
            </a:r>
          </a:p>
        </p:txBody>
      </p:sp>
      <p:sp>
        <p:nvSpPr>
          <p:cNvPr id="5" name="Rezervirano mjesto datuma 4"/>
          <p:cNvSpPr>
            <a:spLocks noGrp="1"/>
          </p:cNvSpPr>
          <p:nvPr>
            <p:ph type="dt" sz="half" idx="10"/>
          </p:nvPr>
        </p:nvSpPr>
        <p:spPr/>
        <p:txBody>
          <a:bodyPr/>
          <a:lstStyle/>
          <a:p>
            <a:fld id="{704BE608-2CAB-4477-8C34-0AE719181ABD}" type="datetimeFigureOut">
              <a:rPr lang="hr-HR" smtClean="0"/>
              <a:t>16.6.2016.</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17F85A74-04AC-405B-BCB9-6131EC79C015}" type="slidenum">
              <a:rPr lang="hr-HR" smtClean="0"/>
              <a:t>‹#›</a:t>
            </a:fld>
            <a:endParaRPr lang="hr-HR"/>
          </a:p>
        </p:txBody>
      </p:sp>
    </p:spTree>
    <p:extLst>
      <p:ext uri="{BB962C8B-B14F-4D97-AF65-F5344CB8AC3E}">
        <p14:creationId xmlns:p14="http://schemas.microsoft.com/office/powerpoint/2010/main" val="778995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hr-HR" smtClean="0"/>
              <a:t>Uredite stil naslova matrice</a:t>
            </a:r>
            <a:endParaRPr lang="hr-HR"/>
          </a:p>
        </p:txBody>
      </p:sp>
      <p:sp>
        <p:nvSpPr>
          <p:cNvPr id="3" name="Rezervirano mjesto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smtClean="0"/>
              <a:t>Uredite stilove teksta matrice</a:t>
            </a:r>
          </a:p>
        </p:txBody>
      </p:sp>
      <p:sp>
        <p:nvSpPr>
          <p:cNvPr id="5" name="Rezervirano mjesto datuma 4"/>
          <p:cNvSpPr>
            <a:spLocks noGrp="1"/>
          </p:cNvSpPr>
          <p:nvPr>
            <p:ph type="dt" sz="half" idx="10"/>
          </p:nvPr>
        </p:nvSpPr>
        <p:spPr/>
        <p:txBody>
          <a:bodyPr/>
          <a:lstStyle/>
          <a:p>
            <a:fld id="{704BE608-2CAB-4477-8C34-0AE719181ABD}" type="datetimeFigureOut">
              <a:rPr lang="hr-HR" smtClean="0"/>
              <a:t>16.6.2016.</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17F85A74-04AC-405B-BCB9-6131EC79C015}" type="slidenum">
              <a:rPr lang="hr-HR" smtClean="0"/>
              <a:t>‹#›</a:t>
            </a:fld>
            <a:endParaRPr lang="hr-HR"/>
          </a:p>
        </p:txBody>
      </p:sp>
    </p:spTree>
    <p:extLst>
      <p:ext uri="{BB962C8B-B14F-4D97-AF65-F5344CB8AC3E}">
        <p14:creationId xmlns:p14="http://schemas.microsoft.com/office/powerpoint/2010/main" val="3636964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0" t="1000" r="-3000" b="81000"/>
          </a:stretch>
        </a:blipFill>
        <a:effectLst/>
      </p:bgPr>
    </p:bg>
    <p:spTree>
      <p:nvGrpSpPr>
        <p:cNvPr id="1" name=""/>
        <p:cNvGrpSpPr/>
        <p:nvPr/>
      </p:nvGrpSpPr>
      <p:grpSpPr>
        <a:xfrm>
          <a:off x="0" y="0"/>
          <a:ext cx="0" cy="0"/>
          <a:chOff x="0" y="0"/>
          <a:chExt cx="0" cy="0"/>
        </a:xfrm>
      </p:grpSpPr>
      <p:sp>
        <p:nvSpPr>
          <p:cNvPr id="2" name="Rezervirano mjesto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r-HR" smtClean="0"/>
              <a:t>Uredite stil naslova matrice</a:t>
            </a:r>
            <a:endParaRPr lang="hr-HR"/>
          </a:p>
        </p:txBody>
      </p:sp>
      <p:sp>
        <p:nvSpPr>
          <p:cNvPr id="3" name="Rezervirano mjesto tekst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4BE608-2CAB-4477-8C34-0AE719181ABD}" type="datetimeFigureOut">
              <a:rPr lang="hr-HR" smtClean="0"/>
              <a:t>16.6.2016.</a:t>
            </a:fld>
            <a:endParaRPr lang="hr-HR"/>
          </a:p>
        </p:txBody>
      </p:sp>
      <p:sp>
        <p:nvSpPr>
          <p:cNvPr id="5" name="Rezervirano mjesto podnožj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F85A74-04AC-405B-BCB9-6131EC79C015}" type="slidenum">
              <a:rPr lang="hr-HR" smtClean="0"/>
              <a:t>‹#›</a:t>
            </a:fld>
            <a:endParaRPr lang="hr-HR"/>
          </a:p>
        </p:txBody>
      </p:sp>
    </p:spTree>
    <p:extLst>
      <p:ext uri="{BB962C8B-B14F-4D97-AF65-F5344CB8AC3E}">
        <p14:creationId xmlns:p14="http://schemas.microsoft.com/office/powerpoint/2010/main" val="583766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mspm.hr/novosti/vijesti/izvjesce_o_provedenom_e_savjetovanju_o_nacrtu_sazetka_poziva_za_dostavu_projektnih_prijedloga_osiguravanje_skolske_prehrane_za_djecu_u_riziku_od_siromastva_op_fead"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esf.hr/" TargetMode="External"/><Relationship Id="rId2" Type="http://schemas.openxmlformats.org/officeDocument/2006/relationships/hyperlink" Target="mailto:fead@mspm.hr" TargetMode="External"/><Relationship Id="rId1" Type="http://schemas.openxmlformats.org/officeDocument/2006/relationships/slideLayout" Target="../slideLayouts/slideLayout2.xml"/><Relationship Id="rId4" Type="http://schemas.openxmlformats.org/officeDocument/2006/relationships/hyperlink" Target="http://www.mspm.hr/"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package" Target="../embeddings/Dokument_programa_Microsoft_Word1.docx"/></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_ftnref1"/><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mailto:fead@mspm.hr" TargetMode="External"/><Relationship Id="rId2" Type="http://schemas.openxmlformats.org/officeDocument/2006/relationships/hyperlink" Target="mailto:vladimir.somen@mspm.h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671484"/>
            <a:ext cx="9144000" cy="1170040"/>
          </a:xfrm>
        </p:spPr>
        <p:txBody>
          <a:bodyPr/>
          <a:lstStyle/>
          <a:p>
            <a:r>
              <a:rPr lang="pl-PL" sz="3200" b="1" dirty="0">
                <a:solidFill>
                  <a:srgbClr val="5B9BD5">
                    <a:lumMod val="50000"/>
                  </a:srgbClr>
                </a:solidFill>
              </a:rPr>
              <a:t>OPERATIVNI PROGRAM ZA HRANU I/ILI OSNOVNU MATERIJALNU POMOĆ ZA RAZDOBLJE </a:t>
            </a:r>
            <a:r>
              <a:rPr lang="pl-PL" sz="3200" b="1" dirty="0" smtClean="0">
                <a:solidFill>
                  <a:srgbClr val="5B9BD5">
                    <a:lumMod val="50000"/>
                  </a:srgbClr>
                </a:solidFill>
              </a:rPr>
              <a:t>2014.-</a:t>
            </a:r>
            <a:r>
              <a:rPr lang="pl-PL" sz="3200" b="1" dirty="0">
                <a:solidFill>
                  <a:srgbClr val="5B9BD5">
                    <a:lumMod val="50000"/>
                  </a:srgbClr>
                </a:solidFill>
              </a:rPr>
              <a:t>2020</a:t>
            </a:r>
            <a:r>
              <a:rPr lang="pl-PL" sz="3200" dirty="0">
                <a:solidFill>
                  <a:srgbClr val="5B9BD5">
                    <a:lumMod val="50000"/>
                  </a:srgbClr>
                </a:solidFill>
              </a:rPr>
              <a:t>.</a:t>
            </a:r>
            <a:endParaRPr lang="hr-HR" dirty="0"/>
          </a:p>
        </p:txBody>
      </p:sp>
      <p:sp>
        <p:nvSpPr>
          <p:cNvPr id="3" name="Podnaslov 2"/>
          <p:cNvSpPr>
            <a:spLocks noGrp="1"/>
          </p:cNvSpPr>
          <p:nvPr>
            <p:ph type="subTitle" idx="1"/>
          </p:nvPr>
        </p:nvSpPr>
        <p:spPr/>
        <p:txBody>
          <a:bodyPr>
            <a:normAutofit fontScale="92500" lnSpcReduction="10000"/>
          </a:bodyPr>
          <a:lstStyle/>
          <a:p>
            <a:r>
              <a:rPr lang="hr-HR" dirty="0" smtClean="0"/>
              <a:t>Upute za prijavitelje</a:t>
            </a:r>
          </a:p>
          <a:p>
            <a:r>
              <a:rPr lang="hr-HR" dirty="0" smtClean="0"/>
              <a:t>„OSIGURAVANJE ŠKOLSKE PREHRANE ZA DJECU U RIZIKU OD SIROMAŠTVA“</a:t>
            </a:r>
          </a:p>
          <a:p>
            <a:endParaRPr lang="hr-HR" dirty="0" smtClean="0"/>
          </a:p>
          <a:p>
            <a:r>
              <a:rPr lang="hr-HR" dirty="0" smtClean="0"/>
              <a:t>15. </a:t>
            </a:r>
            <a:r>
              <a:rPr lang="hr-HR" dirty="0"/>
              <a:t>l</a:t>
            </a:r>
            <a:r>
              <a:rPr lang="hr-HR" dirty="0" smtClean="0"/>
              <a:t>ipnja 2016., Kuća Europe, Zagreb</a:t>
            </a:r>
            <a:endParaRPr lang="hr-HR" dirty="0"/>
          </a:p>
        </p:txBody>
      </p:sp>
    </p:spTree>
    <p:extLst>
      <p:ext uri="{BB962C8B-B14F-4D97-AF65-F5344CB8AC3E}">
        <p14:creationId xmlns:p14="http://schemas.microsoft.com/office/powerpoint/2010/main" val="19231406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898358"/>
            <a:ext cx="10515600" cy="792330"/>
          </a:xfrm>
        </p:spPr>
        <p:txBody>
          <a:bodyPr/>
          <a:lstStyle/>
          <a:p>
            <a:pPr algn="ctr"/>
            <a:r>
              <a:rPr lang="hr-HR" b="1" dirty="0"/>
              <a:t>Prihvatljive aktivnosti</a:t>
            </a:r>
          </a:p>
        </p:txBody>
      </p:sp>
      <p:sp>
        <p:nvSpPr>
          <p:cNvPr id="3" name="Rezervirano mjesto sadržaja 2"/>
          <p:cNvSpPr>
            <a:spLocks noGrp="1"/>
          </p:cNvSpPr>
          <p:nvPr>
            <p:ph idx="1"/>
          </p:nvPr>
        </p:nvSpPr>
        <p:spPr/>
        <p:txBody>
          <a:bodyPr>
            <a:normAutofit fontScale="62500" lnSpcReduction="20000"/>
          </a:bodyPr>
          <a:lstStyle/>
          <a:p>
            <a:pPr marL="0" indent="0">
              <a:buNone/>
            </a:pPr>
            <a:r>
              <a:rPr lang="hr-HR" dirty="0"/>
              <a:t>a.	</a:t>
            </a:r>
            <a:r>
              <a:rPr lang="hr-HR" b="1" dirty="0"/>
              <a:t>Materijalna deprivacija tipa 1 (MD1) – Nedostatak hrane </a:t>
            </a:r>
          </a:p>
          <a:p>
            <a:endParaRPr lang="hr-HR" dirty="0"/>
          </a:p>
          <a:p>
            <a:pPr marL="0" indent="0">
              <a:buNone/>
            </a:pPr>
            <a:r>
              <a:rPr lang="hr-HR" b="1" dirty="0" smtClean="0"/>
              <a:t>Nabava</a:t>
            </a:r>
            <a:r>
              <a:rPr lang="hr-HR" b="1" dirty="0"/>
              <a:t>, skladištenje, prijevoz i podjela hrane krajnjim primateljima pomoći odnosno ciljnoj </a:t>
            </a:r>
            <a:r>
              <a:rPr lang="hr-HR" b="1" dirty="0" smtClean="0"/>
              <a:t>skupini</a:t>
            </a:r>
            <a:endParaRPr lang="hr-HR" b="1" dirty="0"/>
          </a:p>
          <a:p>
            <a:pPr marL="0" indent="0">
              <a:buNone/>
            </a:pPr>
            <a:r>
              <a:rPr lang="hr-HR" dirty="0"/>
              <a:t>Po pitanju podjele hrane u obliku obroka ili paketa, isto će biti moguće u prostorijama škole koje su u svojstvu partnera, odnosno na drugim lokacijama, pod uvjetom da je takva lokacija jasno obrazložena te čime se ujedno poštuje dostojanstvo djece kao krajnjih primatelja pomoći. </a:t>
            </a:r>
          </a:p>
          <a:p>
            <a:pPr marL="0" indent="0">
              <a:buNone/>
            </a:pPr>
            <a:r>
              <a:rPr lang="hr-HR" b="1" dirty="0"/>
              <a:t>DEFINICIJA OBROKA/PAKETA </a:t>
            </a:r>
            <a:r>
              <a:rPr lang="hr-HR" dirty="0"/>
              <a:t>- kvalitetna, raznovrsna, količinski i nutritivno dostatna prehrana učenika, s optimalnom količinom kalorija koja omogućuje nesmetano obavljanje njegovih školskih aktivnosti, sukladno Normativima za prehranu učenika u osnovnoj školi  te s najviše 1,4 % udjela kuhinjske soli u kruhu i pekarskim proizvodima.</a:t>
            </a:r>
          </a:p>
          <a:p>
            <a:pPr marL="0" indent="0">
              <a:buNone/>
            </a:pPr>
            <a:r>
              <a:rPr lang="hr-HR" b="1" dirty="0" smtClean="0"/>
              <a:t>Napomena</a:t>
            </a:r>
            <a:r>
              <a:rPr lang="hr-HR" b="1" dirty="0"/>
              <a:t>: </a:t>
            </a:r>
          </a:p>
          <a:p>
            <a:r>
              <a:rPr lang="hr-HR" i="1" dirty="0"/>
              <a:t>Hrana koju nabavljaju partnerske organizacije besplatno se dijeli krajnjim primateljima. U sklopu projekta nije dozvoljeno ciljnim skupinama naplaćivati sudjelovanje u aktivnostima niti pružati bilo kakve usluge koje se naplaćuju</a:t>
            </a:r>
            <a:r>
              <a:rPr lang="hr-HR" i="1" dirty="0" smtClean="0"/>
              <a:t>.</a:t>
            </a:r>
          </a:p>
          <a:p>
            <a:r>
              <a:rPr lang="hr-HR" i="1" dirty="0"/>
              <a:t>Partnerska organizacija je dužna pri provedbi projektnih aktivnosti osigurati poštivanje načela jednakih mogućnosti, ravnopravnosti spolova i nediskriminacije, kao i pravila vezano uz zaštitu okoliša, pravila protiv rasipanja hrane, sigurnost potrošačkih proizvoda te zaštitu javnog zdravlja. </a:t>
            </a:r>
          </a:p>
          <a:p>
            <a:endParaRPr lang="hr-HR" dirty="0"/>
          </a:p>
          <a:p>
            <a:endParaRPr lang="hr-HR" dirty="0"/>
          </a:p>
          <a:p>
            <a:endParaRPr lang="hr-HR" dirty="0"/>
          </a:p>
        </p:txBody>
      </p:sp>
    </p:spTree>
    <p:extLst>
      <p:ext uri="{BB962C8B-B14F-4D97-AF65-F5344CB8AC3E}">
        <p14:creationId xmlns:p14="http://schemas.microsoft.com/office/powerpoint/2010/main" val="2619486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1074821"/>
            <a:ext cx="10515600" cy="615867"/>
          </a:xfrm>
        </p:spPr>
        <p:txBody>
          <a:bodyPr>
            <a:normAutofit fontScale="90000"/>
          </a:bodyPr>
          <a:lstStyle/>
          <a:p>
            <a:pPr algn="ctr"/>
            <a:r>
              <a:rPr lang="hr-HR" b="1" dirty="0" smtClean="0"/>
              <a:t>Prihvatljive aktivnosti </a:t>
            </a:r>
            <a:endParaRPr lang="hr-HR" b="1" dirty="0"/>
          </a:p>
        </p:txBody>
      </p:sp>
      <p:sp>
        <p:nvSpPr>
          <p:cNvPr id="3" name="Rezervirano mjesto sadržaja 2"/>
          <p:cNvSpPr>
            <a:spLocks noGrp="1"/>
          </p:cNvSpPr>
          <p:nvPr>
            <p:ph idx="1"/>
          </p:nvPr>
        </p:nvSpPr>
        <p:spPr>
          <a:xfrm>
            <a:off x="483973" y="1751485"/>
            <a:ext cx="10515600" cy="4351338"/>
          </a:xfrm>
        </p:spPr>
        <p:txBody>
          <a:bodyPr>
            <a:normAutofit fontScale="62500" lnSpcReduction="20000"/>
          </a:bodyPr>
          <a:lstStyle/>
          <a:p>
            <a:pPr marL="0" indent="0">
              <a:buNone/>
            </a:pPr>
            <a:r>
              <a:rPr lang="hr-HR" dirty="0"/>
              <a:t>b.	</a:t>
            </a:r>
            <a:r>
              <a:rPr lang="hr-HR" b="1" dirty="0"/>
              <a:t>Tehnička pomoć  </a:t>
            </a:r>
          </a:p>
          <a:p>
            <a:pPr marL="0" indent="0">
              <a:buNone/>
            </a:pPr>
            <a:endParaRPr lang="hr-HR" dirty="0"/>
          </a:p>
          <a:p>
            <a:pPr marL="0" indent="0">
              <a:buNone/>
            </a:pPr>
            <a:r>
              <a:rPr lang="hr-HR" dirty="0" smtClean="0"/>
              <a:t>1. Aktivnosti </a:t>
            </a:r>
            <a:r>
              <a:rPr lang="hr-HR" dirty="0"/>
              <a:t>stručnog usavršavanja u području dobrog financijskog upravljanja, izvješćivanja, javne nabave, nacionalnih propisa povezanih s prikupljanjem i dijeljenjem humanitarne pomoći i dr. </a:t>
            </a:r>
          </a:p>
          <a:p>
            <a:pPr marL="0" indent="0">
              <a:buNone/>
            </a:pPr>
            <a:r>
              <a:rPr lang="hr-HR" dirty="0" smtClean="0"/>
              <a:t>2. Nabava </a:t>
            </a:r>
            <a:r>
              <a:rPr lang="hr-HR" dirty="0"/>
              <a:t>informatičke IT i/ili ostale opreme uz pripadajuću podršku i usluge, nužne za provođenje aktivnosti projekta </a:t>
            </a:r>
          </a:p>
          <a:p>
            <a:pPr marL="0" indent="0">
              <a:buNone/>
            </a:pPr>
            <a:endParaRPr lang="hr-HR" dirty="0"/>
          </a:p>
          <a:p>
            <a:pPr marL="0" indent="0">
              <a:buNone/>
            </a:pPr>
            <a:r>
              <a:rPr lang="hr-HR" b="1" u="sng" dirty="0"/>
              <a:t>Prijava za sredstva tehničke pomoći nije </a:t>
            </a:r>
            <a:r>
              <a:rPr lang="hr-HR" b="1" u="sng" dirty="0" smtClean="0"/>
              <a:t>obvezna</a:t>
            </a:r>
            <a:endParaRPr lang="hr-HR" b="1" u="sng" dirty="0"/>
          </a:p>
          <a:p>
            <a:pPr marL="0" indent="0">
              <a:buNone/>
            </a:pPr>
            <a:endParaRPr lang="hr-HR" dirty="0"/>
          </a:p>
          <a:p>
            <a:r>
              <a:rPr lang="hr-HR" dirty="0"/>
              <a:t>	Tehnička pomoć za partnerske organizacije može se odobriti do najvišeg iznosa od  4 % ukupno prihvatljivih troškova vezano aktivnosti u okviru MD1 i to samo za one projektne prijedloge koji zadovoljavaju provjeru prihvatljivosti projektnih aktivnosti i </a:t>
            </a:r>
            <a:r>
              <a:rPr lang="hr-HR" dirty="0" smtClean="0"/>
              <a:t>izdataka  </a:t>
            </a:r>
            <a:endParaRPr lang="hr-HR" dirty="0"/>
          </a:p>
          <a:p>
            <a:pPr marL="0" indent="0">
              <a:buNone/>
            </a:pPr>
            <a:endParaRPr lang="hr-HR" dirty="0"/>
          </a:p>
          <a:p>
            <a:r>
              <a:rPr lang="hr-HR" dirty="0"/>
              <a:t>	Partnerska organizacija može iskazati potrebe za tehničkom pomoći samo ukoliko ista uspješno pridonosi provedbi aktivnostima koje idu u cilju rješavanja aktivnosti </a:t>
            </a:r>
            <a:r>
              <a:rPr lang="hr-HR" dirty="0" smtClean="0"/>
              <a:t>MD1</a:t>
            </a:r>
          </a:p>
        </p:txBody>
      </p:sp>
    </p:spTree>
    <p:extLst>
      <p:ext uri="{BB962C8B-B14F-4D97-AF65-F5344CB8AC3E}">
        <p14:creationId xmlns:p14="http://schemas.microsoft.com/office/powerpoint/2010/main" val="2826785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946484"/>
            <a:ext cx="10515600" cy="744204"/>
          </a:xfrm>
        </p:spPr>
        <p:txBody>
          <a:bodyPr/>
          <a:lstStyle/>
          <a:p>
            <a:pPr algn="ctr"/>
            <a:r>
              <a:rPr lang="hr-HR" b="1" dirty="0" smtClean="0"/>
              <a:t>Neprihvatljive aktivnosti</a:t>
            </a:r>
            <a:endParaRPr lang="hr-HR" b="1" dirty="0"/>
          </a:p>
        </p:txBody>
      </p:sp>
      <p:sp>
        <p:nvSpPr>
          <p:cNvPr id="3" name="Rezervirano mjesto sadržaja 2"/>
          <p:cNvSpPr>
            <a:spLocks noGrp="1"/>
          </p:cNvSpPr>
          <p:nvPr>
            <p:ph idx="1"/>
          </p:nvPr>
        </p:nvSpPr>
        <p:spPr/>
        <p:txBody>
          <a:bodyPr>
            <a:normAutofit fontScale="92500" lnSpcReduction="20000"/>
          </a:bodyPr>
          <a:lstStyle/>
          <a:p>
            <a:r>
              <a:rPr lang="hr-HR" dirty="0" smtClean="0"/>
              <a:t>Ulaganje u infrastrukturu</a:t>
            </a:r>
            <a:endParaRPr lang="hr-HR" dirty="0"/>
          </a:p>
          <a:p>
            <a:r>
              <a:rPr lang="hr-HR" dirty="0" smtClean="0"/>
              <a:t>Kupovina </a:t>
            </a:r>
            <a:r>
              <a:rPr lang="hr-HR" dirty="0"/>
              <a:t>rabljene robe</a:t>
            </a:r>
          </a:p>
          <a:p>
            <a:r>
              <a:rPr lang="hr-HR" dirty="0" smtClean="0"/>
              <a:t>Ulaganja </a:t>
            </a:r>
            <a:r>
              <a:rPr lang="hr-HR" dirty="0"/>
              <a:t>u kapital ili kreditna ulaganja</a:t>
            </a:r>
          </a:p>
          <a:p>
            <a:r>
              <a:rPr lang="hr-HR" dirty="0" smtClean="0"/>
              <a:t>Kupovina </a:t>
            </a:r>
            <a:r>
              <a:rPr lang="hr-HR" dirty="0"/>
              <a:t>opreme i vozila koja se koriste u svrhu upravljanja projektom</a:t>
            </a:r>
          </a:p>
          <a:p>
            <a:r>
              <a:rPr lang="hr-HR" dirty="0" smtClean="0"/>
              <a:t>Plaćanja </a:t>
            </a:r>
            <a:r>
              <a:rPr lang="hr-HR" dirty="0"/>
              <a:t>neoporezivih bonusa zaposlenima</a:t>
            </a:r>
          </a:p>
          <a:p>
            <a:r>
              <a:rPr lang="hr-HR" dirty="0" smtClean="0"/>
              <a:t>Kupnja </a:t>
            </a:r>
            <a:r>
              <a:rPr lang="hr-HR" dirty="0"/>
              <a:t>zemljišta i nekretnina</a:t>
            </a:r>
          </a:p>
          <a:p>
            <a:r>
              <a:rPr lang="hr-HR" dirty="0" smtClean="0"/>
              <a:t>Nabava</a:t>
            </a:r>
            <a:r>
              <a:rPr lang="hr-HR" dirty="0"/>
              <a:t>, skladištenje,  prijevoz i podjela hrane krajnjim primateljima koji su korisnici već postojećih programa subvencionirane prehrane u </a:t>
            </a:r>
            <a:r>
              <a:rPr lang="hr-HR" dirty="0" smtClean="0"/>
              <a:t>školi</a:t>
            </a:r>
          </a:p>
          <a:p>
            <a:r>
              <a:rPr lang="hr-HR" dirty="0" smtClean="0"/>
              <a:t>Druge </a:t>
            </a:r>
            <a:r>
              <a:rPr lang="hr-HR" dirty="0"/>
              <a:t>aktivnosti koje nisu u izravnoj povezanosti s aktivnostima nabave, skladištenja, prijevoza te podjele hrane krajnjim primateljima pomoći odnosno s aktivnostima jačanja partnerskih organizacija kroz sredstva tehničke pomoći</a:t>
            </a:r>
          </a:p>
        </p:txBody>
      </p:sp>
    </p:spTree>
    <p:extLst>
      <p:ext uri="{BB962C8B-B14F-4D97-AF65-F5344CB8AC3E}">
        <p14:creationId xmlns:p14="http://schemas.microsoft.com/office/powerpoint/2010/main" val="2124291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962526"/>
            <a:ext cx="10515600" cy="728162"/>
          </a:xfrm>
        </p:spPr>
        <p:txBody>
          <a:bodyPr/>
          <a:lstStyle/>
          <a:p>
            <a:pPr algn="ctr"/>
            <a:r>
              <a:rPr lang="hr-HR" b="1" dirty="0"/>
              <a:t>Informiranje i vidljivost</a:t>
            </a:r>
          </a:p>
        </p:txBody>
      </p:sp>
      <p:sp>
        <p:nvSpPr>
          <p:cNvPr id="3" name="Rezervirano mjesto sadržaja 2"/>
          <p:cNvSpPr>
            <a:spLocks noGrp="1"/>
          </p:cNvSpPr>
          <p:nvPr>
            <p:ph idx="1"/>
          </p:nvPr>
        </p:nvSpPr>
        <p:spPr/>
        <p:txBody>
          <a:bodyPr/>
          <a:lstStyle/>
          <a:p>
            <a:r>
              <a:rPr lang="hr-HR" dirty="0"/>
              <a:t>Upute za partnerske organizacije su sastavljene kako bi se osiguralo da projekti (operacije) koje sufinancira Europska unija uključuju mjere informiranja i komunikacije u cilju podizanja svijesti građanima Unije o ulozi i ostvarenjima Fonda, kao i o rezultatima i učincima ove </a:t>
            </a:r>
            <a:r>
              <a:rPr lang="hr-HR" dirty="0" smtClean="0"/>
              <a:t>podrške</a:t>
            </a:r>
          </a:p>
          <a:p>
            <a:r>
              <a:rPr lang="hr-HR" dirty="0" smtClean="0"/>
              <a:t>Upute će služiti kao </a:t>
            </a:r>
            <a:r>
              <a:rPr lang="hr-HR" dirty="0"/>
              <a:t>pomoć partnerskim organizacijama prilikom ispunjavanja njihovih obveza vezanih uz informiranje i komunikaciju o projektima (operacijama</a:t>
            </a:r>
            <a:r>
              <a:rPr lang="hr-HR" dirty="0" smtClean="0"/>
              <a:t>).</a:t>
            </a:r>
          </a:p>
          <a:p>
            <a:r>
              <a:rPr lang="hr-HR" dirty="0" smtClean="0"/>
              <a:t>Dostupne u provedbenom paketu, po potpisivanju ugovora </a:t>
            </a:r>
          </a:p>
          <a:p>
            <a:r>
              <a:rPr lang="hr-HR" dirty="0"/>
              <a:t>Z</a:t>
            </a:r>
            <a:r>
              <a:rPr lang="hr-HR" dirty="0" smtClean="0"/>
              <a:t>ahtjevi za ispunjavanjem minimalnih uvjeta vidljivosti koji se moraju ispuniti propisani su čl. 7 Općih uvjeta  ugovora (Prilog 2.) </a:t>
            </a:r>
            <a:endParaRPr lang="hr-HR" dirty="0"/>
          </a:p>
          <a:p>
            <a:endParaRPr lang="hr-HR" dirty="0"/>
          </a:p>
        </p:txBody>
      </p:sp>
    </p:spTree>
    <p:extLst>
      <p:ext uri="{BB962C8B-B14F-4D97-AF65-F5344CB8AC3E}">
        <p14:creationId xmlns:p14="http://schemas.microsoft.com/office/powerpoint/2010/main" val="12130517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1026695"/>
            <a:ext cx="10515600" cy="663993"/>
          </a:xfrm>
        </p:spPr>
        <p:txBody>
          <a:bodyPr>
            <a:noAutofit/>
          </a:bodyPr>
          <a:lstStyle/>
          <a:p>
            <a:pPr algn="ctr"/>
            <a:r>
              <a:rPr lang="hr-HR" b="1" dirty="0" smtClean="0"/>
              <a:t>PRIHVATLJIVOST IZDATAKA</a:t>
            </a:r>
            <a:endParaRPr lang="hr-HR" b="1" dirty="0"/>
          </a:p>
        </p:txBody>
      </p:sp>
      <p:sp>
        <p:nvSpPr>
          <p:cNvPr id="3" name="Rezervirano mjesto sadržaja 2"/>
          <p:cNvSpPr>
            <a:spLocks noGrp="1"/>
          </p:cNvSpPr>
          <p:nvPr>
            <p:ph idx="1"/>
          </p:nvPr>
        </p:nvSpPr>
        <p:spPr/>
        <p:txBody>
          <a:bodyPr>
            <a:normAutofit/>
          </a:bodyPr>
          <a:lstStyle/>
          <a:p>
            <a:r>
              <a:rPr lang="hr-HR" dirty="0"/>
              <a:t>Proračun projekta je procjena troškova provedbe svih projektnih </a:t>
            </a:r>
            <a:r>
              <a:rPr lang="hr-HR" dirty="0" smtClean="0"/>
              <a:t>aktivnosti</a:t>
            </a:r>
          </a:p>
          <a:p>
            <a:r>
              <a:rPr lang="hr-HR" dirty="0" smtClean="0"/>
              <a:t>Iznosi </a:t>
            </a:r>
            <a:r>
              <a:rPr lang="hr-HR" dirty="0"/>
              <a:t>uključeni u proračun projekta moraju biti realistični i troškovno učinkoviti, tj. navedeni troškovi moraju biti nužni za ostvarivanje očekivanih ishoda i rezultata, te temeljeni na tržišnim </a:t>
            </a:r>
            <a:r>
              <a:rPr lang="hr-HR" dirty="0" smtClean="0"/>
              <a:t>cijenama</a:t>
            </a:r>
          </a:p>
          <a:p>
            <a:r>
              <a:rPr lang="hr-HR" dirty="0" smtClean="0"/>
              <a:t>Izdaci su definirani na temelju Pravilnika </a:t>
            </a:r>
            <a:r>
              <a:rPr lang="hr-HR" dirty="0"/>
              <a:t>o prihvatljivosti izdataka za sredstva iz Fonda europske pomoći za </a:t>
            </a:r>
            <a:r>
              <a:rPr lang="hr-HR" dirty="0" smtClean="0"/>
              <a:t>najpotrebitije</a:t>
            </a:r>
            <a:endParaRPr lang="hr-HR" dirty="0"/>
          </a:p>
          <a:p>
            <a:endParaRPr lang="hr-HR" dirty="0"/>
          </a:p>
        </p:txBody>
      </p:sp>
    </p:spTree>
    <p:extLst>
      <p:ext uri="{BB962C8B-B14F-4D97-AF65-F5344CB8AC3E}">
        <p14:creationId xmlns:p14="http://schemas.microsoft.com/office/powerpoint/2010/main" val="2439143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pPr algn="ctr"/>
            <a:r>
              <a:rPr lang="hr-HR" dirty="0" smtClean="0"/>
              <a:t/>
            </a:r>
            <a:br>
              <a:rPr lang="hr-HR" dirty="0" smtClean="0"/>
            </a:br>
            <a:r>
              <a:rPr lang="hr-HR" sz="3600" b="1" dirty="0" smtClean="0"/>
              <a:t>PRIHVATLJIVOST IZDATAKA </a:t>
            </a:r>
            <a:endParaRPr lang="hr-HR" sz="3600" b="1" dirty="0"/>
          </a:p>
        </p:txBody>
      </p:sp>
      <p:sp>
        <p:nvSpPr>
          <p:cNvPr id="3" name="Rezervirano mjesto sadržaja 2"/>
          <p:cNvSpPr>
            <a:spLocks noGrp="1"/>
          </p:cNvSpPr>
          <p:nvPr>
            <p:ph idx="1"/>
          </p:nvPr>
        </p:nvSpPr>
        <p:spPr/>
        <p:txBody>
          <a:bodyPr>
            <a:normAutofit fontScale="62500" lnSpcReduction="20000"/>
          </a:bodyPr>
          <a:lstStyle/>
          <a:p>
            <a:pPr marL="0" indent="0">
              <a:buNone/>
            </a:pPr>
            <a:r>
              <a:rPr lang="hr-HR" dirty="0"/>
              <a:t>1.</a:t>
            </a:r>
            <a:r>
              <a:rPr lang="hr-HR" u="sng" dirty="0"/>
              <a:t>   Trošak kupnje </a:t>
            </a:r>
            <a:r>
              <a:rPr lang="hr-HR" u="sng" dirty="0" smtClean="0"/>
              <a:t>hrane</a:t>
            </a:r>
          </a:p>
          <a:p>
            <a:endParaRPr lang="hr-HR" dirty="0"/>
          </a:p>
          <a:p>
            <a:pPr marL="0" indent="0">
              <a:buNone/>
            </a:pPr>
            <a:r>
              <a:rPr lang="hr-HR" dirty="0" smtClean="0"/>
              <a:t>2</a:t>
            </a:r>
            <a:r>
              <a:rPr lang="hr-HR" dirty="0"/>
              <a:t>.</a:t>
            </a:r>
            <a:r>
              <a:rPr lang="hr-HR" u="sng" dirty="0"/>
              <a:t>   Administrativni </a:t>
            </a:r>
            <a:r>
              <a:rPr lang="hr-HR" u="sng" dirty="0" smtClean="0"/>
              <a:t>troškovi</a:t>
            </a:r>
            <a:endParaRPr lang="hr-HR" dirty="0"/>
          </a:p>
          <a:p>
            <a:endParaRPr lang="hr-HR" dirty="0"/>
          </a:p>
          <a:p>
            <a:pPr lvl="0"/>
            <a:r>
              <a:rPr lang="hr-HR" dirty="0"/>
              <a:t>plaće osoblja (voditelj projekta); </a:t>
            </a:r>
          </a:p>
          <a:p>
            <a:pPr lvl="0"/>
            <a:r>
              <a:rPr lang="hr-HR" dirty="0"/>
              <a:t>troškovi putovanja vezani uz provedbu projektnih aktivnosti;</a:t>
            </a:r>
          </a:p>
          <a:p>
            <a:pPr lvl="0"/>
            <a:r>
              <a:rPr lang="hr-HR" dirty="0"/>
              <a:t>troškovi izrade promotivnih materijala odnosno drugih aktivnosti promidžbe i </a:t>
            </a:r>
            <a:r>
              <a:rPr lang="hr-HR" dirty="0" smtClean="0"/>
              <a:t>vidljivosti </a:t>
            </a:r>
            <a:endParaRPr lang="hr-HR" dirty="0"/>
          </a:p>
          <a:p>
            <a:pPr marL="0" indent="0">
              <a:buNone/>
            </a:pPr>
            <a:endParaRPr lang="hr-HR" dirty="0"/>
          </a:p>
          <a:p>
            <a:pPr marL="0" indent="0">
              <a:buNone/>
            </a:pPr>
            <a:r>
              <a:rPr lang="hr-HR" dirty="0"/>
              <a:t>3.</a:t>
            </a:r>
            <a:r>
              <a:rPr lang="hr-HR" u="sng" dirty="0"/>
              <a:t>   Transport (troškovi prijevoza):</a:t>
            </a:r>
            <a:endParaRPr lang="hr-HR" dirty="0"/>
          </a:p>
          <a:p>
            <a:r>
              <a:rPr lang="hr-HR" dirty="0" smtClean="0"/>
              <a:t> trošak </a:t>
            </a:r>
            <a:r>
              <a:rPr lang="hr-HR" dirty="0"/>
              <a:t>prijevoza od dobavljača do skladišta/lokacije podjele </a:t>
            </a:r>
            <a:r>
              <a:rPr lang="hr-HR" dirty="0" smtClean="0"/>
              <a:t>hrane</a:t>
            </a:r>
            <a:endParaRPr lang="hr-HR" dirty="0"/>
          </a:p>
          <a:p>
            <a:pPr marL="0" indent="0">
              <a:buNone/>
            </a:pPr>
            <a:r>
              <a:rPr lang="hr-HR" dirty="0"/>
              <a:t> </a:t>
            </a:r>
          </a:p>
          <a:p>
            <a:pPr marL="0" indent="0">
              <a:buNone/>
            </a:pPr>
            <a:r>
              <a:rPr lang="hr-HR" dirty="0"/>
              <a:t>4.</a:t>
            </a:r>
            <a:r>
              <a:rPr lang="hr-HR" u="sng" dirty="0"/>
              <a:t>   Skladištenje:</a:t>
            </a:r>
            <a:endParaRPr lang="hr-HR" dirty="0"/>
          </a:p>
          <a:p>
            <a:r>
              <a:rPr lang="hr-HR" dirty="0"/>
              <a:t> </a:t>
            </a:r>
            <a:r>
              <a:rPr lang="hr-HR" dirty="0" smtClean="0"/>
              <a:t>trošak </a:t>
            </a:r>
            <a:r>
              <a:rPr lang="hr-HR" dirty="0"/>
              <a:t>pohrane </a:t>
            </a:r>
            <a:r>
              <a:rPr lang="hr-HR" dirty="0" smtClean="0"/>
              <a:t>hrane</a:t>
            </a:r>
          </a:p>
          <a:p>
            <a:pPr marL="0" indent="0">
              <a:buNone/>
            </a:pPr>
            <a:endParaRPr lang="hr-HR" dirty="0"/>
          </a:p>
          <a:p>
            <a:endParaRPr lang="hr-HR" dirty="0"/>
          </a:p>
        </p:txBody>
      </p:sp>
    </p:spTree>
    <p:extLst>
      <p:ext uri="{BB962C8B-B14F-4D97-AF65-F5344CB8AC3E}">
        <p14:creationId xmlns:p14="http://schemas.microsoft.com/office/powerpoint/2010/main" val="42308982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t/>
            </a:r>
            <a:br>
              <a:rPr lang="hr-HR" dirty="0" smtClean="0"/>
            </a:br>
            <a:r>
              <a:rPr lang="hr-HR" b="1" dirty="0" smtClean="0"/>
              <a:t>PRIHVATLJIVOST </a:t>
            </a:r>
            <a:r>
              <a:rPr lang="hr-HR" b="1" dirty="0"/>
              <a:t>IZDATAKA </a:t>
            </a:r>
          </a:p>
        </p:txBody>
      </p:sp>
      <p:sp>
        <p:nvSpPr>
          <p:cNvPr id="3" name="Content Placeholder 2"/>
          <p:cNvSpPr>
            <a:spLocks noGrp="1"/>
          </p:cNvSpPr>
          <p:nvPr>
            <p:ph idx="1"/>
          </p:nvPr>
        </p:nvSpPr>
        <p:spPr/>
        <p:txBody>
          <a:bodyPr>
            <a:normAutofit fontScale="92500"/>
          </a:bodyPr>
          <a:lstStyle/>
          <a:p>
            <a:pPr marL="0" indent="0">
              <a:buNone/>
            </a:pPr>
            <a:endParaRPr lang="hr-HR" dirty="0" smtClean="0"/>
          </a:p>
          <a:p>
            <a:pPr marL="0" indent="0">
              <a:buNone/>
            </a:pPr>
            <a:r>
              <a:rPr lang="hr-HR" dirty="0" smtClean="0"/>
              <a:t>VAŽNO: </a:t>
            </a:r>
          </a:p>
          <a:p>
            <a:r>
              <a:rPr lang="hr-HR" i="1" dirty="0" smtClean="0"/>
              <a:t>Zbroj </a:t>
            </a:r>
            <a:r>
              <a:rPr lang="hr-HR" i="1" dirty="0"/>
              <a:t>ukupnih iznosa troškova navedenih pod r. br. 2., 3., i 4. (administrativni troškovi, troškovi prijevoza i troškovi skladištenja) ne smije premašivati vrijednost od 5% ukupnog troška kupnje hrane (r.br.1</a:t>
            </a:r>
            <a:r>
              <a:rPr lang="hr-HR" i="1" dirty="0" smtClean="0"/>
              <a:t>)</a:t>
            </a:r>
            <a:endParaRPr lang="hr-HR" i="1" dirty="0"/>
          </a:p>
          <a:p>
            <a:r>
              <a:rPr lang="hr-HR" i="1" dirty="0" smtClean="0"/>
              <a:t>Troškovi pod r. </a:t>
            </a:r>
            <a:r>
              <a:rPr lang="hr-HR" i="1" dirty="0" err="1" smtClean="0"/>
              <a:t>br</a:t>
            </a:r>
            <a:r>
              <a:rPr lang="hr-HR" i="1" dirty="0" smtClean="0"/>
              <a:t> 1. – 4. odnose se na aktivnosti vezane uz rješavanje problema materijalne deprivacije</a:t>
            </a:r>
          </a:p>
          <a:p>
            <a:r>
              <a:rPr lang="hr-HR" i="1" dirty="0"/>
              <a:t>P</a:t>
            </a:r>
            <a:r>
              <a:rPr lang="hr-HR" i="1" dirty="0" smtClean="0"/>
              <a:t>artnerske organizacije mogu </a:t>
            </a:r>
            <a:r>
              <a:rPr lang="hr-HR" i="1" dirty="0"/>
              <a:t>u okviru grupa </a:t>
            </a:r>
            <a:r>
              <a:rPr lang="hr-HR" i="1" dirty="0" smtClean="0"/>
              <a:t>administrativnih troškova iskazati </a:t>
            </a:r>
            <a:r>
              <a:rPr lang="hr-HR" i="1" dirty="0"/>
              <a:t>i druge troškove, sukladno Pravilniku o prihvatljivosti </a:t>
            </a:r>
            <a:r>
              <a:rPr lang="hr-HR" i="1" dirty="0" smtClean="0"/>
              <a:t>izdataka</a:t>
            </a:r>
            <a:endParaRPr lang="hr-HR" i="1" dirty="0"/>
          </a:p>
        </p:txBody>
      </p:sp>
    </p:spTree>
    <p:extLst>
      <p:ext uri="{BB962C8B-B14F-4D97-AF65-F5344CB8AC3E}">
        <p14:creationId xmlns:p14="http://schemas.microsoft.com/office/powerpoint/2010/main" val="26657612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t/>
            </a:r>
            <a:br>
              <a:rPr lang="hr-HR" dirty="0" smtClean="0"/>
            </a:br>
            <a:r>
              <a:rPr lang="hr-HR" b="1" dirty="0" smtClean="0"/>
              <a:t>PRIHVATLJIVOST </a:t>
            </a:r>
            <a:r>
              <a:rPr lang="hr-HR" b="1" dirty="0"/>
              <a:t>IZDATAKA </a:t>
            </a:r>
          </a:p>
        </p:txBody>
      </p:sp>
      <p:sp>
        <p:nvSpPr>
          <p:cNvPr id="3" name="Content Placeholder 2"/>
          <p:cNvSpPr>
            <a:spLocks noGrp="1"/>
          </p:cNvSpPr>
          <p:nvPr>
            <p:ph idx="1"/>
          </p:nvPr>
        </p:nvSpPr>
        <p:spPr/>
        <p:txBody>
          <a:bodyPr>
            <a:normAutofit fontScale="70000" lnSpcReduction="20000"/>
          </a:bodyPr>
          <a:lstStyle/>
          <a:p>
            <a:pPr marL="0" indent="0">
              <a:buNone/>
            </a:pPr>
            <a:r>
              <a:rPr lang="hr-HR" u="sng" dirty="0" smtClean="0"/>
              <a:t>5. Stručno usavršavanje za jačanje kapaciteta potrebnih za uspješnu provedbu </a:t>
            </a:r>
          </a:p>
          <a:p>
            <a:pPr marL="0" indent="0">
              <a:buNone/>
            </a:pPr>
            <a:r>
              <a:rPr lang="hr-HR" u="sng" dirty="0" smtClean="0"/>
              <a:t>	operacije  (primjenjivo samo na tehničku pomoć)</a:t>
            </a:r>
          </a:p>
          <a:p>
            <a:r>
              <a:rPr lang="hr-HR" dirty="0" smtClean="0"/>
              <a:t>troškovi vanjskih usluga neposredno vezanih uz jačanje kapaciteta partnerskih organizacija;</a:t>
            </a:r>
          </a:p>
          <a:p>
            <a:r>
              <a:rPr lang="hr-HR" dirty="0" smtClean="0"/>
              <a:t>troškovi sudjelovanja na edukacijama, seminarima i sl. (kotizacija putni troškovi, dnevnice) </a:t>
            </a:r>
          </a:p>
          <a:p>
            <a:endParaRPr lang="hr-HR" dirty="0" smtClean="0"/>
          </a:p>
          <a:p>
            <a:pPr marL="0" indent="0">
              <a:buNone/>
            </a:pPr>
            <a:r>
              <a:rPr lang="hr-HR" u="sng" dirty="0" smtClean="0"/>
              <a:t>6. IT i/ili ostale opreme nužne za provedbu aktivnosti (podrška, nabava, usluge) 	(primjenjivo samo na tehničku pomoć)</a:t>
            </a:r>
          </a:p>
          <a:p>
            <a:endParaRPr lang="hr-HR" dirty="0" smtClean="0"/>
          </a:p>
          <a:p>
            <a:r>
              <a:rPr lang="hr-HR" dirty="0" smtClean="0"/>
              <a:t>nabava software-a te nužnih licenci za prikupljanje podataka u svrhu boljeg monitoringa i/ili evaluacije;</a:t>
            </a:r>
          </a:p>
          <a:p>
            <a:r>
              <a:rPr lang="hr-HR" dirty="0" smtClean="0"/>
              <a:t>nabava/najam opreme za lakšu/bržu distribuciju hrane</a:t>
            </a:r>
          </a:p>
          <a:p>
            <a:endParaRPr lang="hr-HR" dirty="0" smtClean="0"/>
          </a:p>
          <a:p>
            <a:pPr marL="0" indent="0" algn="ctr">
              <a:buNone/>
            </a:pPr>
            <a:r>
              <a:rPr lang="hr-HR" b="1" i="1" dirty="0"/>
              <a:t>partnerske organizacije mogu u okviru </a:t>
            </a:r>
            <a:r>
              <a:rPr lang="hr-HR" b="1" i="1" dirty="0" smtClean="0"/>
              <a:t>gore navedenih kategorija iskazati </a:t>
            </a:r>
            <a:r>
              <a:rPr lang="hr-HR" b="1" i="1" dirty="0"/>
              <a:t>i druge </a:t>
            </a:r>
            <a:r>
              <a:rPr lang="hr-HR" b="1" i="1" dirty="0" smtClean="0"/>
              <a:t>troškove </a:t>
            </a:r>
            <a:r>
              <a:rPr lang="hr-HR" b="1" i="1" dirty="0"/>
              <a:t>sukladno Pravilniku o prihvatljivosti izdataka</a:t>
            </a:r>
          </a:p>
          <a:p>
            <a:pPr marL="0" indent="0">
              <a:buNone/>
            </a:pPr>
            <a:endParaRPr lang="hr-HR" dirty="0" smtClean="0"/>
          </a:p>
          <a:p>
            <a:endParaRPr lang="hr-HR" dirty="0"/>
          </a:p>
        </p:txBody>
      </p:sp>
    </p:spTree>
    <p:extLst>
      <p:ext uri="{BB962C8B-B14F-4D97-AF65-F5344CB8AC3E}">
        <p14:creationId xmlns:p14="http://schemas.microsoft.com/office/powerpoint/2010/main" val="15303906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hr-HR" sz="4000" dirty="0" smtClean="0"/>
              <a:t/>
            </a:r>
            <a:br>
              <a:rPr lang="hr-HR" sz="4000" dirty="0" smtClean="0"/>
            </a:br>
            <a:r>
              <a:rPr lang="hr-HR" sz="4000" b="1" dirty="0" smtClean="0"/>
              <a:t>PRIHVATLJIVOST IZDATAKA </a:t>
            </a:r>
            <a:endParaRPr lang="hr-HR" sz="4000" b="1" dirty="0"/>
          </a:p>
        </p:txBody>
      </p:sp>
      <p:sp>
        <p:nvSpPr>
          <p:cNvPr id="3" name="Content Placeholder 2"/>
          <p:cNvSpPr>
            <a:spLocks noGrp="1"/>
          </p:cNvSpPr>
          <p:nvPr>
            <p:ph idx="1"/>
          </p:nvPr>
        </p:nvSpPr>
        <p:spPr/>
        <p:txBody>
          <a:bodyPr>
            <a:normAutofit fontScale="85000" lnSpcReduction="20000"/>
          </a:bodyPr>
          <a:lstStyle/>
          <a:p>
            <a:pPr marL="0" indent="0">
              <a:buNone/>
            </a:pPr>
            <a:r>
              <a:rPr lang="hr-HR" u="sng" dirty="0" smtClean="0"/>
              <a:t>Neprihvatljivi </a:t>
            </a:r>
            <a:r>
              <a:rPr lang="hr-HR" u="sng" dirty="0"/>
              <a:t>izdaci u okviru ovog </a:t>
            </a:r>
            <a:r>
              <a:rPr lang="hr-HR" u="sng" dirty="0" smtClean="0"/>
              <a:t>Poziva:</a:t>
            </a:r>
            <a:endParaRPr lang="hr-HR" u="sng" dirty="0"/>
          </a:p>
          <a:p>
            <a:endParaRPr lang="hr-HR" dirty="0"/>
          </a:p>
          <a:p>
            <a:r>
              <a:rPr lang="hr-HR" dirty="0" smtClean="0"/>
              <a:t>Kamate </a:t>
            </a:r>
            <a:r>
              <a:rPr lang="hr-HR" dirty="0"/>
              <a:t>na dug;</a:t>
            </a:r>
          </a:p>
          <a:p>
            <a:r>
              <a:rPr lang="hr-HR" dirty="0" smtClean="0"/>
              <a:t>Pružanje </a:t>
            </a:r>
            <a:r>
              <a:rPr lang="hr-HR" dirty="0"/>
              <a:t>infrastrukture;</a:t>
            </a:r>
          </a:p>
          <a:p>
            <a:r>
              <a:rPr lang="hr-HR" dirty="0" smtClean="0"/>
              <a:t>Troškovi </a:t>
            </a:r>
            <a:r>
              <a:rPr lang="hr-HR" dirty="0"/>
              <a:t>rabljene robe;</a:t>
            </a:r>
          </a:p>
          <a:p>
            <a:r>
              <a:rPr lang="hr-HR" dirty="0" smtClean="0"/>
              <a:t>Ulaganja </a:t>
            </a:r>
            <a:r>
              <a:rPr lang="hr-HR" dirty="0"/>
              <a:t>u kapital ili kreditna ulaganja;</a:t>
            </a:r>
          </a:p>
          <a:p>
            <a:r>
              <a:rPr lang="hr-HR" dirty="0" smtClean="0"/>
              <a:t>Doprinosi </a:t>
            </a:r>
            <a:r>
              <a:rPr lang="hr-HR" dirty="0"/>
              <a:t>u naravi: nefinancijski doprinosi (robe ili usluge) od trećih strana koji ne obuhvaćaju izdatke za korisnika;</a:t>
            </a:r>
          </a:p>
          <a:p>
            <a:r>
              <a:rPr lang="hr-HR" dirty="0" smtClean="0"/>
              <a:t>Kupnja </a:t>
            </a:r>
            <a:r>
              <a:rPr lang="hr-HR" dirty="0"/>
              <a:t>opreme i vozila koja se koriste u svrhu upravljanja projektom;</a:t>
            </a:r>
          </a:p>
          <a:p>
            <a:r>
              <a:rPr lang="hr-HR" dirty="0" smtClean="0"/>
              <a:t>Otpremnine</a:t>
            </a:r>
            <a:r>
              <a:rPr lang="hr-HR" dirty="0"/>
              <a:t>, doprinosi za dobrovoljna zdravstvena ili mirovinska osiguranja koja nisu obvezna prema nacionalnom zakonodavstvu;</a:t>
            </a:r>
          </a:p>
          <a:p>
            <a:r>
              <a:rPr lang="hr-HR" dirty="0" smtClean="0"/>
              <a:t>Kazne</a:t>
            </a:r>
            <a:r>
              <a:rPr lang="hr-HR" dirty="0"/>
              <a:t>, financijske globe i troškovi sudskog spora;</a:t>
            </a:r>
          </a:p>
          <a:p>
            <a:endParaRPr lang="hr-HR" dirty="0"/>
          </a:p>
        </p:txBody>
      </p:sp>
    </p:spTree>
    <p:extLst>
      <p:ext uri="{BB962C8B-B14F-4D97-AF65-F5344CB8AC3E}">
        <p14:creationId xmlns:p14="http://schemas.microsoft.com/office/powerpoint/2010/main" val="8006013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
            </a:r>
            <a:br>
              <a:rPr lang="hr-HR" dirty="0" smtClean="0"/>
            </a:br>
            <a:r>
              <a:rPr lang="hr-HR" dirty="0"/>
              <a:t>	</a:t>
            </a:r>
            <a:r>
              <a:rPr lang="hr-HR" dirty="0" smtClean="0"/>
              <a:t>	</a:t>
            </a:r>
            <a:r>
              <a:rPr lang="hr-HR" sz="4000" b="1" dirty="0" smtClean="0"/>
              <a:t>PRIHVATLJIVOST </a:t>
            </a:r>
            <a:r>
              <a:rPr lang="hr-HR" sz="4000" b="1" dirty="0"/>
              <a:t>IZDATAKA </a:t>
            </a:r>
          </a:p>
        </p:txBody>
      </p:sp>
      <p:sp>
        <p:nvSpPr>
          <p:cNvPr id="3" name="Content Placeholder 2"/>
          <p:cNvSpPr>
            <a:spLocks noGrp="1"/>
          </p:cNvSpPr>
          <p:nvPr>
            <p:ph idx="1"/>
          </p:nvPr>
        </p:nvSpPr>
        <p:spPr/>
        <p:txBody>
          <a:bodyPr>
            <a:normAutofit fontScale="92500" lnSpcReduction="10000"/>
          </a:bodyPr>
          <a:lstStyle/>
          <a:p>
            <a:r>
              <a:rPr lang="hr-HR" dirty="0"/>
              <a:t>Gubici zbog fluktuacija valutnih tečaja i provizija na valutni tečaj;</a:t>
            </a:r>
          </a:p>
          <a:p>
            <a:r>
              <a:rPr lang="hr-HR" dirty="0" smtClean="0"/>
              <a:t>Plaćanja </a:t>
            </a:r>
            <a:r>
              <a:rPr lang="hr-HR" dirty="0"/>
              <a:t>neoporezivih bonusa zaposlenima;</a:t>
            </a:r>
          </a:p>
          <a:p>
            <a:r>
              <a:rPr lang="hr-HR" dirty="0" smtClean="0"/>
              <a:t>Bankovni </a:t>
            </a:r>
            <a:r>
              <a:rPr lang="hr-HR" dirty="0"/>
              <a:t>troškovi za otvaranje i vođenje računa, naknade za financijske transfere i drugi troškovi u potpunosti financijske prirode;</a:t>
            </a:r>
          </a:p>
          <a:p>
            <a:r>
              <a:rPr lang="hr-HR" dirty="0" smtClean="0"/>
              <a:t>Kupnja </a:t>
            </a:r>
            <a:r>
              <a:rPr lang="hr-HR" dirty="0"/>
              <a:t>zemljišta i nekretnina;</a:t>
            </a:r>
          </a:p>
          <a:p>
            <a:r>
              <a:rPr lang="hr-HR" dirty="0" smtClean="0"/>
              <a:t>Administrativni </a:t>
            </a:r>
            <a:r>
              <a:rPr lang="hr-HR" dirty="0"/>
              <a:t>troškovi, troškovi prijevoza i skladištenja koji u svom zbroju premašuju vrijednost od 5% ukupnog troška kupnje </a:t>
            </a:r>
            <a:r>
              <a:rPr lang="hr-HR" dirty="0" smtClean="0"/>
              <a:t>hrane (MD) ;</a:t>
            </a:r>
            <a:endParaRPr lang="hr-HR" dirty="0"/>
          </a:p>
          <a:p>
            <a:r>
              <a:rPr lang="hr-HR" dirty="0" smtClean="0"/>
              <a:t>Troškovi </a:t>
            </a:r>
            <a:r>
              <a:rPr lang="hr-HR" dirty="0"/>
              <a:t>nabave, skladištenja,  prijevoza i podjele hrane krajnjim primateljima koji su korisnici već postojećih programa subvencionirane prehrane u školi;</a:t>
            </a:r>
          </a:p>
          <a:p>
            <a:r>
              <a:rPr lang="hr-HR" dirty="0" smtClean="0"/>
              <a:t>Drugi </a:t>
            </a:r>
            <a:r>
              <a:rPr lang="hr-HR" dirty="0"/>
              <a:t>troškovi koji nisu u neposrednoj povezanosti sa sadržajem projekta</a:t>
            </a:r>
          </a:p>
          <a:p>
            <a:endParaRPr lang="hr-HR" dirty="0"/>
          </a:p>
        </p:txBody>
      </p:sp>
    </p:spTree>
    <p:extLst>
      <p:ext uri="{BB962C8B-B14F-4D97-AF65-F5344CB8AC3E}">
        <p14:creationId xmlns:p14="http://schemas.microsoft.com/office/powerpoint/2010/main" val="1113567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pPr algn="ctr"/>
            <a:r>
              <a:rPr lang="hr-HR" dirty="0" smtClean="0"/>
              <a:t/>
            </a:r>
            <a:br>
              <a:rPr lang="hr-HR" dirty="0" smtClean="0"/>
            </a:br>
            <a:r>
              <a:rPr lang="hr-HR" b="1" dirty="0"/>
              <a:t>OPĆE INFORMACIJE </a:t>
            </a:r>
          </a:p>
        </p:txBody>
      </p:sp>
      <p:sp>
        <p:nvSpPr>
          <p:cNvPr id="3" name="Rezervirano mjesto sadržaja 2"/>
          <p:cNvSpPr>
            <a:spLocks noGrp="1"/>
          </p:cNvSpPr>
          <p:nvPr>
            <p:ph idx="1"/>
          </p:nvPr>
        </p:nvSpPr>
        <p:spPr/>
        <p:txBody>
          <a:bodyPr>
            <a:normAutofit fontScale="92500" lnSpcReduction="10000"/>
          </a:bodyPr>
          <a:lstStyle/>
          <a:p>
            <a:r>
              <a:rPr lang="hr-HR" dirty="0" smtClean="0"/>
              <a:t>Fond europske pomoći za najpotrebitije FEAD podupire aktivnosti država članica EU u pružanju hrane i materijalne pomoći onima kojima je pomoć najpotrebnija </a:t>
            </a:r>
          </a:p>
          <a:p>
            <a:r>
              <a:rPr lang="hr-HR" dirty="0" smtClean="0"/>
              <a:t>Operativni program za hranu i osnovnu materijalnu pomoć za razdoblje 2014. -2020.  predstavlja ključni dokument države članice za korištenje i provedbu FEAD-a</a:t>
            </a:r>
          </a:p>
          <a:p>
            <a:r>
              <a:rPr lang="hr-HR" dirty="0" smtClean="0"/>
              <a:t>Javno savjetovanje za ovaj Poziv provedeno u razdoblju od 06. – 22. travnja 2016., Izvješće o provedenom savjetovanju objavljeno 7. lipnja, dostupno </a:t>
            </a:r>
            <a:r>
              <a:rPr lang="hr-HR" dirty="0"/>
              <a:t>na </a:t>
            </a:r>
            <a:r>
              <a:rPr lang="hr-HR" dirty="0">
                <a:hlinkClick r:id="rId2"/>
              </a:rPr>
              <a:t>http://</a:t>
            </a:r>
            <a:r>
              <a:rPr lang="hr-HR" dirty="0" smtClean="0">
                <a:hlinkClick r:id="rId2"/>
              </a:rPr>
              <a:t>www.mspm.hr/novosti/vijesti/izvjesce_o_provedenom_e_savjetovanju_o_nacrtu_sazetka_poziva_za_dostavu_projektnih_prijedloga_osiguravanje_skolske_prehrane_za_djecu_u_riziku_od_siromastva_op_fead</a:t>
            </a:r>
            <a:r>
              <a:rPr lang="hr-HR" dirty="0" smtClean="0"/>
              <a:t> </a:t>
            </a:r>
          </a:p>
          <a:p>
            <a:endParaRPr lang="hr-HR" dirty="0"/>
          </a:p>
          <a:p>
            <a:pPr marL="0" indent="0">
              <a:buNone/>
            </a:pPr>
            <a:endParaRPr lang="hr-HR" dirty="0"/>
          </a:p>
        </p:txBody>
      </p:sp>
    </p:spTree>
    <p:extLst>
      <p:ext uri="{BB962C8B-B14F-4D97-AF65-F5344CB8AC3E}">
        <p14:creationId xmlns:p14="http://schemas.microsoft.com/office/powerpoint/2010/main" val="2508378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a:t/>
            </a:r>
            <a:br>
              <a:rPr lang="hr-HR" dirty="0"/>
            </a:br>
            <a:r>
              <a:rPr lang="hr-HR" b="1" dirty="0" smtClean="0"/>
              <a:t>Postupak </a:t>
            </a:r>
            <a:r>
              <a:rPr lang="hr-HR" b="1" dirty="0"/>
              <a:t>prijave</a:t>
            </a:r>
          </a:p>
        </p:txBody>
      </p:sp>
      <p:sp>
        <p:nvSpPr>
          <p:cNvPr id="3" name="Content Placeholder 2"/>
          <p:cNvSpPr>
            <a:spLocks noGrp="1"/>
          </p:cNvSpPr>
          <p:nvPr>
            <p:ph idx="1"/>
          </p:nvPr>
        </p:nvSpPr>
        <p:spPr/>
        <p:txBody>
          <a:bodyPr>
            <a:normAutofit fontScale="92500" lnSpcReduction="10000"/>
          </a:bodyPr>
          <a:lstStyle/>
          <a:p>
            <a:r>
              <a:rPr lang="hr-HR" dirty="0"/>
              <a:t>projektni prijedlozi </a:t>
            </a:r>
            <a:r>
              <a:rPr lang="hr-HR" dirty="0" smtClean="0"/>
              <a:t>podnose se na </a:t>
            </a:r>
            <a:r>
              <a:rPr lang="hr-HR" dirty="0"/>
              <a:t>hrvatskom </a:t>
            </a:r>
            <a:r>
              <a:rPr lang="hr-HR" dirty="0" smtClean="0"/>
              <a:t>jeziku</a:t>
            </a:r>
          </a:p>
          <a:p>
            <a:r>
              <a:rPr lang="hr-HR" dirty="0" smtClean="0"/>
              <a:t>ispunjeni </a:t>
            </a:r>
            <a:r>
              <a:rPr lang="hr-HR" dirty="0"/>
              <a:t>elektronički na Prijavnom </a:t>
            </a:r>
            <a:r>
              <a:rPr lang="hr-HR" dirty="0" smtClean="0"/>
              <a:t>obrascu, potpisani i </a:t>
            </a:r>
            <a:r>
              <a:rPr lang="hr-HR" dirty="0" err="1" smtClean="0"/>
              <a:t>pečatirani</a:t>
            </a:r>
            <a:endParaRPr lang="hr-HR" dirty="0"/>
          </a:p>
          <a:p>
            <a:pPr marL="0" indent="0">
              <a:buNone/>
            </a:pPr>
            <a:endParaRPr lang="hr-HR" dirty="0" smtClean="0"/>
          </a:p>
          <a:p>
            <a:pPr marL="0" indent="0">
              <a:buNone/>
            </a:pPr>
            <a:r>
              <a:rPr lang="hr-HR" u="sng" dirty="0" smtClean="0"/>
              <a:t>Prijava  sadrži obavezno</a:t>
            </a:r>
            <a:r>
              <a:rPr lang="hr-HR" dirty="0" smtClean="0"/>
              <a:t>:</a:t>
            </a:r>
            <a:endParaRPr lang="hr-HR" dirty="0"/>
          </a:p>
          <a:p>
            <a:endParaRPr lang="hr-HR" dirty="0"/>
          </a:p>
          <a:p>
            <a:r>
              <a:rPr lang="hr-HR" dirty="0" smtClean="0"/>
              <a:t>jednu originalnu </a:t>
            </a:r>
            <a:r>
              <a:rPr lang="hr-HR" dirty="0"/>
              <a:t>verziju u papirnatom/tiskanom obliku ispunjenu na prijavnom obrascu koji je dio natječajne dokumentacije i koja sadržava sve zahtijevane obvezne </a:t>
            </a:r>
            <a:r>
              <a:rPr lang="hr-HR" dirty="0" smtClean="0"/>
              <a:t>priloge;</a:t>
            </a:r>
            <a:endParaRPr lang="hr-HR" dirty="0"/>
          </a:p>
          <a:p>
            <a:r>
              <a:rPr lang="hr-HR" dirty="0" smtClean="0"/>
              <a:t>jednu elektroničku </a:t>
            </a:r>
            <a:r>
              <a:rPr lang="hr-HR" dirty="0"/>
              <a:t>verziju na </a:t>
            </a:r>
            <a:r>
              <a:rPr lang="hr-HR" dirty="0" smtClean="0"/>
              <a:t>CD-u/</a:t>
            </a:r>
            <a:r>
              <a:rPr lang="hr-HR" dirty="0" err="1" smtClean="0"/>
              <a:t>DVDu</a:t>
            </a:r>
            <a:r>
              <a:rPr lang="hr-HR" dirty="0" smtClean="0"/>
              <a:t> </a:t>
            </a:r>
            <a:r>
              <a:rPr lang="hr-HR" dirty="0"/>
              <a:t>koja sadrži ispunjen prijavni obrazac  i skenirane zahtijevane obvezne priloge. </a:t>
            </a:r>
          </a:p>
          <a:p>
            <a:pPr marL="0" indent="0">
              <a:buNone/>
            </a:pPr>
            <a:endParaRPr lang="hr-HR" dirty="0"/>
          </a:p>
          <a:p>
            <a:endParaRPr lang="hr-HR" dirty="0"/>
          </a:p>
        </p:txBody>
      </p:sp>
    </p:spTree>
    <p:extLst>
      <p:ext uri="{BB962C8B-B14F-4D97-AF65-F5344CB8AC3E}">
        <p14:creationId xmlns:p14="http://schemas.microsoft.com/office/powerpoint/2010/main" val="12739992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t/>
            </a:r>
            <a:br>
              <a:rPr lang="hr-HR" dirty="0" smtClean="0"/>
            </a:br>
            <a:r>
              <a:rPr lang="hr-HR" b="1" dirty="0" smtClean="0"/>
              <a:t>Postupak </a:t>
            </a:r>
            <a:r>
              <a:rPr lang="hr-HR" b="1" dirty="0"/>
              <a:t>prijave</a:t>
            </a:r>
          </a:p>
        </p:txBody>
      </p:sp>
      <p:sp>
        <p:nvSpPr>
          <p:cNvPr id="3" name="Content Placeholder 2"/>
          <p:cNvSpPr>
            <a:spLocks noGrp="1"/>
          </p:cNvSpPr>
          <p:nvPr>
            <p:ph idx="1"/>
          </p:nvPr>
        </p:nvSpPr>
        <p:spPr/>
        <p:txBody>
          <a:bodyPr>
            <a:normAutofit fontScale="92500" lnSpcReduction="20000"/>
          </a:bodyPr>
          <a:lstStyle/>
          <a:p>
            <a:pPr marL="0" indent="0">
              <a:buNone/>
            </a:pPr>
            <a:r>
              <a:rPr lang="hr-HR" u="sng" dirty="0"/>
              <a:t>Potpuna prijava sadrži sljedeće dokumente</a:t>
            </a:r>
            <a:r>
              <a:rPr lang="hr-HR" dirty="0"/>
              <a:t>: </a:t>
            </a:r>
          </a:p>
          <a:p>
            <a:r>
              <a:rPr lang="hr-HR" dirty="0" smtClean="0"/>
              <a:t>Prijavni </a:t>
            </a:r>
            <a:r>
              <a:rPr lang="hr-HR" dirty="0"/>
              <a:t>obrazac s popunjenim </a:t>
            </a:r>
            <a:r>
              <a:rPr lang="hr-HR" dirty="0" err="1"/>
              <a:t>excell</a:t>
            </a:r>
            <a:r>
              <a:rPr lang="hr-HR" dirty="0"/>
              <a:t> obrascima proračuna za MD1/TP (ako je primjenjivo);</a:t>
            </a:r>
          </a:p>
          <a:p>
            <a:r>
              <a:rPr lang="hr-HR" dirty="0" smtClean="0"/>
              <a:t>Izjava </a:t>
            </a:r>
            <a:r>
              <a:rPr lang="hr-HR" dirty="0"/>
              <a:t>prijavitelja (vodeće partnerske organizacije) o istinitosti podataka, izbjegavanju dvostrukog financiranja i ispunjavanju preduvjeta za sudjelovanje u postupku dodjele bespovratnih sredstava i Izjava o partnerstvu (Obrazac 2);</a:t>
            </a:r>
          </a:p>
          <a:p>
            <a:r>
              <a:rPr lang="hr-HR" dirty="0" smtClean="0"/>
              <a:t>Izjava </a:t>
            </a:r>
            <a:r>
              <a:rPr lang="hr-HR" dirty="0"/>
              <a:t>partnera (partnerske organizacije) o istinitosti podataka, izbjegavanju dvostrukog financiranja i ispunjavanju preduvjeta za sudjelovanje u postupku dodjele bespovratnih sredstava i Izjava o partnerstvu (Obrazac 3);</a:t>
            </a:r>
          </a:p>
          <a:p>
            <a:r>
              <a:rPr lang="hr-HR" dirty="0" smtClean="0"/>
              <a:t>Kopija </a:t>
            </a:r>
            <a:r>
              <a:rPr lang="hr-HR" dirty="0"/>
              <a:t>odluke o osnivanju, potvrde o registraciji, statuta ili drugog odgovarajućeg dokumenta/akta o osnivanju/registraciji za sve partnerske organizacije.</a:t>
            </a:r>
          </a:p>
          <a:p>
            <a:endParaRPr lang="hr-HR" dirty="0"/>
          </a:p>
          <a:p>
            <a:endParaRPr lang="hr-HR" dirty="0"/>
          </a:p>
        </p:txBody>
      </p:sp>
    </p:spTree>
    <p:extLst>
      <p:ext uri="{BB962C8B-B14F-4D97-AF65-F5344CB8AC3E}">
        <p14:creationId xmlns:p14="http://schemas.microsoft.com/office/powerpoint/2010/main" val="21691883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
            </a:r>
            <a:br>
              <a:rPr lang="hr-HR" dirty="0" smtClean="0"/>
            </a:br>
            <a:r>
              <a:rPr lang="hr-HR" dirty="0"/>
              <a:t>	</a:t>
            </a:r>
            <a:r>
              <a:rPr lang="hr-HR" dirty="0" smtClean="0"/>
              <a:t>		</a:t>
            </a:r>
            <a:r>
              <a:rPr lang="hr-HR" b="1" dirty="0" smtClean="0"/>
              <a:t>Postupak </a:t>
            </a:r>
            <a:r>
              <a:rPr lang="hr-HR" b="1" dirty="0"/>
              <a:t>prijave</a:t>
            </a:r>
          </a:p>
        </p:txBody>
      </p:sp>
      <p:sp>
        <p:nvSpPr>
          <p:cNvPr id="3" name="Content Placeholder 2"/>
          <p:cNvSpPr>
            <a:spLocks noGrp="1"/>
          </p:cNvSpPr>
          <p:nvPr>
            <p:ph idx="1"/>
          </p:nvPr>
        </p:nvSpPr>
        <p:spPr/>
        <p:txBody>
          <a:bodyPr>
            <a:normAutofit fontScale="70000" lnSpcReduction="20000"/>
          </a:bodyPr>
          <a:lstStyle/>
          <a:p>
            <a:pPr marL="0" indent="0">
              <a:buNone/>
            </a:pPr>
            <a:endParaRPr lang="hr-HR" dirty="0" smtClean="0"/>
          </a:p>
          <a:p>
            <a:pPr marL="0" indent="0">
              <a:buNone/>
            </a:pPr>
            <a:r>
              <a:rPr lang="hr-HR" dirty="0" smtClean="0"/>
              <a:t>Projektni </a:t>
            </a:r>
            <a:r>
              <a:rPr lang="hr-HR" dirty="0"/>
              <a:t>prijedlozi podnose se isključivo preporučenom poštanskom pošiljkom ili osobnom dostavom na adresu:</a:t>
            </a:r>
          </a:p>
          <a:p>
            <a:endParaRPr lang="hr-HR" dirty="0"/>
          </a:p>
          <a:p>
            <a:pPr marL="0" indent="0" algn="ctr">
              <a:buNone/>
            </a:pPr>
            <a:r>
              <a:rPr lang="hr-HR" b="1" i="1" dirty="0"/>
              <a:t>Ministarstvo socijalne politike i mladih</a:t>
            </a:r>
          </a:p>
          <a:p>
            <a:pPr marL="0" indent="0" algn="ctr">
              <a:buNone/>
            </a:pPr>
            <a:r>
              <a:rPr lang="hr-HR" b="1" i="1" dirty="0"/>
              <a:t>Trg Nevenke </a:t>
            </a:r>
            <a:r>
              <a:rPr lang="hr-HR" b="1" i="1" dirty="0" err="1"/>
              <a:t>Topalušić</a:t>
            </a:r>
            <a:r>
              <a:rPr lang="hr-HR" b="1" i="1" dirty="0"/>
              <a:t> 1, 10 000 Zagreb</a:t>
            </a:r>
          </a:p>
          <a:p>
            <a:endParaRPr lang="hr-HR" dirty="0"/>
          </a:p>
          <a:p>
            <a:pPr marL="0" indent="0">
              <a:buNone/>
            </a:pPr>
            <a:r>
              <a:rPr lang="hr-HR" dirty="0"/>
              <a:t>Prijavu je potrebno poslati ili dostaviti u zatvorenoj omotnici. Na vanjskoj strani omotnice obvezno </a:t>
            </a:r>
            <a:r>
              <a:rPr lang="hr-HR" dirty="0" smtClean="0"/>
              <a:t>je navesti</a:t>
            </a:r>
            <a:r>
              <a:rPr lang="hr-HR" dirty="0"/>
              <a:t>:</a:t>
            </a:r>
          </a:p>
          <a:p>
            <a:endParaRPr lang="hr-HR" dirty="0"/>
          </a:p>
          <a:p>
            <a:r>
              <a:rPr lang="hr-HR" dirty="0" smtClean="0"/>
              <a:t>referentni broj i naziv </a:t>
            </a:r>
            <a:r>
              <a:rPr lang="hr-HR" dirty="0"/>
              <a:t>poziva za dostavu projektnih prijava – „Osiguravanje </a:t>
            </a:r>
            <a:r>
              <a:rPr lang="hr-HR" dirty="0" smtClean="0"/>
              <a:t>školske </a:t>
            </a:r>
            <a:r>
              <a:rPr lang="hr-HR" dirty="0"/>
              <a:t>prehrane za djecu u riziku od siromaštva</a:t>
            </a:r>
            <a:r>
              <a:rPr lang="hr-HR" dirty="0" smtClean="0"/>
              <a:t>“ </a:t>
            </a:r>
            <a:endParaRPr lang="hr-HR" dirty="0"/>
          </a:p>
          <a:p>
            <a:r>
              <a:rPr lang="hr-HR" dirty="0" smtClean="0"/>
              <a:t>naziv </a:t>
            </a:r>
            <a:r>
              <a:rPr lang="hr-HR" dirty="0"/>
              <a:t>i adresu prijavitelja </a:t>
            </a:r>
          </a:p>
          <a:p>
            <a:r>
              <a:rPr lang="hr-HR" dirty="0" smtClean="0"/>
              <a:t>naznaku </a:t>
            </a:r>
            <a:r>
              <a:rPr lang="hr-HR" dirty="0"/>
              <a:t>»NE OTVARATI– PRIJAVA NA POZIV NA DOSTAVU PROJEKTNIH </a:t>
            </a:r>
            <a:r>
              <a:rPr lang="hr-HR" dirty="0" smtClean="0"/>
              <a:t>PRIJEDLOGA</a:t>
            </a:r>
            <a:r>
              <a:rPr lang="hr-HR" dirty="0"/>
              <a:t>«</a:t>
            </a:r>
          </a:p>
          <a:p>
            <a:pPr marL="0" indent="0">
              <a:buNone/>
            </a:pPr>
            <a:endParaRPr lang="hr-HR" dirty="0" smtClean="0"/>
          </a:p>
          <a:p>
            <a:pPr marL="0" indent="0">
              <a:buNone/>
            </a:pPr>
            <a:endParaRPr lang="hr-HR" dirty="0"/>
          </a:p>
          <a:p>
            <a:pPr marL="0" indent="0">
              <a:buNone/>
            </a:pPr>
            <a:endParaRPr lang="hr-HR" dirty="0"/>
          </a:p>
          <a:p>
            <a:endParaRPr lang="hr-HR" dirty="0"/>
          </a:p>
        </p:txBody>
      </p:sp>
    </p:spTree>
    <p:extLst>
      <p:ext uri="{BB962C8B-B14F-4D97-AF65-F5344CB8AC3E}">
        <p14:creationId xmlns:p14="http://schemas.microsoft.com/office/powerpoint/2010/main" val="11415539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t/>
            </a:r>
            <a:br>
              <a:rPr lang="hr-HR" dirty="0" smtClean="0"/>
            </a:br>
            <a:r>
              <a:rPr lang="hr-HR" b="1" dirty="0" smtClean="0"/>
              <a:t>Postupak prijave</a:t>
            </a:r>
            <a:endParaRPr lang="hr-HR" b="1" dirty="0"/>
          </a:p>
        </p:txBody>
      </p:sp>
      <p:sp>
        <p:nvSpPr>
          <p:cNvPr id="3" name="Content Placeholder 2"/>
          <p:cNvSpPr>
            <a:spLocks noGrp="1"/>
          </p:cNvSpPr>
          <p:nvPr>
            <p:ph idx="1"/>
          </p:nvPr>
        </p:nvSpPr>
        <p:spPr/>
        <p:txBody>
          <a:bodyPr>
            <a:normAutofit fontScale="77500" lnSpcReduction="20000"/>
          </a:bodyPr>
          <a:lstStyle/>
          <a:p>
            <a:pPr algn="just"/>
            <a:r>
              <a:rPr lang="hr-HR" dirty="0"/>
              <a:t>Predaja prijave znači da se prijavitelj i svi partneri, u slučaju projektnog partnerstva, slažu s uvjetima natječaja i kriterijima za ocjenjivanje. Potpisivanjem Prijavnog obrasca (obrazac 1.), prijavitelj izjavljuje da prihvaća ugovorne uvjete u slučaju dodjele bespovratnih sredstava</a:t>
            </a:r>
            <a:r>
              <a:rPr lang="hr-HR" dirty="0" smtClean="0"/>
              <a:t>.</a:t>
            </a:r>
            <a:endParaRPr lang="hr-HR" dirty="0"/>
          </a:p>
          <a:p>
            <a:r>
              <a:rPr lang="hr-HR" dirty="0"/>
              <a:t>Projektne prijave dostavljene na neki drugi način, nepravilno označene, dostavljene na drugu adresu ili nakon naznačenog roka za dostavu bit će odbačene. Odbačene </a:t>
            </a:r>
            <a:r>
              <a:rPr lang="hr-HR" dirty="0" smtClean="0"/>
              <a:t>prijave </a:t>
            </a:r>
            <a:r>
              <a:rPr lang="hr-HR" dirty="0"/>
              <a:t>ne vraćaju se prijaviteljima. </a:t>
            </a:r>
          </a:p>
          <a:p>
            <a:r>
              <a:rPr lang="hr-HR" dirty="0"/>
              <a:t>U obzir će se kao pravodobne uzimati prijave poslane poštom kao preporučene pošiljke koje na dostavnici budu označene poštanskim žigom do uključivo datum </a:t>
            </a:r>
            <a:r>
              <a:rPr lang="hr-HR" b="1" dirty="0"/>
              <a:t>1. srpnja 2016</a:t>
            </a:r>
            <a:r>
              <a:rPr lang="hr-HR" dirty="0"/>
              <a:t>. Osobno dostavljene prijave uzet će se u obzir kao pravodobne ako budu zaprimljene u urudžbenom uredu </a:t>
            </a:r>
            <a:r>
              <a:rPr lang="hr-HR" dirty="0" smtClean="0"/>
              <a:t>Ministarstva 1</a:t>
            </a:r>
            <a:r>
              <a:rPr lang="hr-HR" dirty="0"/>
              <a:t>. srpnja 2016. do 15:00 sati</a:t>
            </a:r>
            <a:r>
              <a:rPr lang="hr-HR" dirty="0" smtClean="0"/>
              <a:t>.</a:t>
            </a:r>
          </a:p>
          <a:p>
            <a:pPr algn="just"/>
            <a:r>
              <a:rPr lang="hr-HR" dirty="0"/>
              <a:t>Nakon isteka roka za podnošenje prijava prijavitelju nije dopušteno ispravljanje projektnog prijedloga ili dopunjavanje obveznih dokumenata propisanih Uputama za prijavitelje. Sve do trenutka potpisivanja Ugovora o dodjeli bespovratnih sredstava prijavitelj ima pravo povući projektnu prijavu u bilo kojoj fazi postupka evaluacije dostavom odgovarajućeg pisanog  zahtjeva.</a:t>
            </a:r>
          </a:p>
          <a:p>
            <a:endParaRPr lang="hr-HR" dirty="0"/>
          </a:p>
        </p:txBody>
      </p:sp>
    </p:spTree>
    <p:extLst>
      <p:ext uri="{BB962C8B-B14F-4D97-AF65-F5344CB8AC3E}">
        <p14:creationId xmlns:p14="http://schemas.microsoft.com/office/powerpoint/2010/main" val="6047684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t/>
            </a:r>
            <a:br>
              <a:rPr lang="hr-HR" dirty="0" smtClean="0"/>
            </a:br>
            <a:r>
              <a:rPr lang="hr-HR" b="1" dirty="0" smtClean="0"/>
              <a:t>Postupak </a:t>
            </a:r>
            <a:r>
              <a:rPr lang="hr-HR" b="1" dirty="0"/>
              <a:t>prijave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91247317"/>
              </p:ext>
            </p:extLst>
          </p:nvPr>
        </p:nvGraphicFramePr>
        <p:xfrm>
          <a:off x="2133600" y="2479587"/>
          <a:ext cx="6557319" cy="3297824"/>
        </p:xfrm>
        <a:graphic>
          <a:graphicData uri="http://schemas.openxmlformats.org/drawingml/2006/table">
            <a:tbl>
              <a:tblPr firstRow="1" firstCol="1" bandRow="1">
                <a:tableStyleId>{5C22544A-7EE6-4342-B048-85BDC9FD1C3A}</a:tableStyleId>
              </a:tblPr>
              <a:tblGrid>
                <a:gridCol w="3130378"/>
                <a:gridCol w="3426941"/>
              </a:tblGrid>
              <a:tr h="766121">
                <a:tc gridSpan="2">
                  <a:txBody>
                    <a:bodyPr/>
                    <a:lstStyle/>
                    <a:p>
                      <a:pPr algn="ctr">
                        <a:lnSpc>
                          <a:spcPct val="115000"/>
                        </a:lnSpc>
                        <a:spcAft>
                          <a:spcPts val="0"/>
                        </a:spcAft>
                      </a:pPr>
                      <a:r>
                        <a:rPr lang="it-IT" sz="1200" dirty="0">
                          <a:effectLst/>
                        </a:rPr>
                        <a:t> </a:t>
                      </a:r>
                      <a:endParaRPr lang="hr-HR" sz="1200" dirty="0" smtClean="0">
                        <a:effectLst/>
                      </a:endParaRPr>
                    </a:p>
                    <a:p>
                      <a:pPr algn="ctr">
                        <a:lnSpc>
                          <a:spcPct val="115000"/>
                        </a:lnSpc>
                        <a:spcAft>
                          <a:spcPts val="0"/>
                        </a:spcAft>
                      </a:pPr>
                      <a:r>
                        <a:rPr lang="it-IT" sz="2000" dirty="0" smtClean="0">
                          <a:effectLst/>
                        </a:rPr>
                        <a:t>Indikativni raspored procesa prijave i odabira</a:t>
                      </a:r>
                      <a:endParaRPr lang="hr-HR"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just">
                        <a:lnSpc>
                          <a:spcPct val="115000"/>
                        </a:lnSpc>
                        <a:spcAft>
                          <a:spcPts val="0"/>
                        </a:spcAft>
                      </a:pPr>
                      <a:endParaRPr lang="hr-H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75585">
                <a:tc>
                  <a:txBody>
                    <a:bodyPr/>
                    <a:lstStyle/>
                    <a:p>
                      <a:pPr algn="just">
                        <a:lnSpc>
                          <a:spcPct val="115000"/>
                        </a:lnSpc>
                        <a:spcAft>
                          <a:spcPts val="0"/>
                        </a:spcAft>
                      </a:pPr>
                      <a:r>
                        <a:rPr lang="en-US" sz="1200">
                          <a:effectLst/>
                        </a:rPr>
                        <a:t>Rok za dostavu pitanja </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de-DE" sz="1200" b="1">
                          <a:effectLst/>
                        </a:rPr>
                        <a:t>17. lipnja 2016. </a:t>
                      </a:r>
                      <a:endParaRPr lang="hr-HR" sz="11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75585">
                <a:tc>
                  <a:txBody>
                    <a:bodyPr/>
                    <a:lstStyle/>
                    <a:p>
                      <a:pPr algn="just">
                        <a:lnSpc>
                          <a:spcPct val="115000"/>
                        </a:lnSpc>
                        <a:spcAft>
                          <a:spcPts val="0"/>
                        </a:spcAft>
                      </a:pPr>
                      <a:r>
                        <a:rPr lang="en-US" sz="1200">
                          <a:effectLst/>
                        </a:rPr>
                        <a:t>Rok za objavu odgovora</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de-DE" sz="1200" b="1">
                          <a:effectLst/>
                        </a:rPr>
                        <a:t>24. lipnja 2016. </a:t>
                      </a:r>
                      <a:endParaRPr lang="hr-HR" sz="11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75585">
                <a:tc>
                  <a:txBody>
                    <a:bodyPr/>
                    <a:lstStyle/>
                    <a:p>
                      <a:pPr algn="just">
                        <a:lnSpc>
                          <a:spcPct val="115000"/>
                        </a:lnSpc>
                        <a:spcAft>
                          <a:spcPts val="0"/>
                        </a:spcAft>
                      </a:pPr>
                      <a:r>
                        <a:rPr lang="en-US" sz="1200">
                          <a:effectLst/>
                        </a:rPr>
                        <a:t>Rok za podnošenje prijava</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342900" lvl="0" indent="-342900" algn="ctr">
                        <a:lnSpc>
                          <a:spcPct val="115000"/>
                        </a:lnSpc>
                        <a:spcAft>
                          <a:spcPts val="0"/>
                        </a:spcAft>
                        <a:buFont typeface="+mj-lt"/>
                        <a:buAutoNum type="arabicPeriod"/>
                      </a:pPr>
                      <a:r>
                        <a:rPr lang="de-DE" sz="1200" b="1" dirty="0">
                          <a:effectLst/>
                        </a:rPr>
                        <a:t>srpnja 2016.</a:t>
                      </a:r>
                      <a:endParaRPr lang="hr-HR"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568316">
                <a:tc>
                  <a:txBody>
                    <a:bodyPr/>
                    <a:lstStyle/>
                    <a:p>
                      <a:pPr algn="just">
                        <a:lnSpc>
                          <a:spcPct val="115000"/>
                        </a:lnSpc>
                        <a:spcAft>
                          <a:spcPts val="0"/>
                        </a:spcAft>
                      </a:pPr>
                      <a:r>
                        <a:rPr lang="it-IT" sz="1200">
                          <a:effectLst/>
                        </a:rPr>
                        <a:t>Informacija prijavitelju o stanju prijave nakon administrativne provjere</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hr-HR" sz="1200" dirty="0" smtClean="0">
                          <a:effectLst/>
                        </a:rPr>
                        <a:t>           </a:t>
                      </a:r>
                      <a:r>
                        <a:rPr lang="it-IT" sz="1200" dirty="0" smtClean="0">
                          <a:effectLst/>
                        </a:rPr>
                        <a:t> </a:t>
                      </a:r>
                      <a:r>
                        <a:rPr lang="de-DE" sz="1200" b="1" dirty="0">
                          <a:effectLst/>
                        </a:rPr>
                        <a:t>8 radnih dana od dana donošenja Odluke</a:t>
                      </a:r>
                      <a:endParaRPr lang="hr-HR"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568316">
                <a:tc>
                  <a:txBody>
                    <a:bodyPr/>
                    <a:lstStyle/>
                    <a:p>
                      <a:pPr algn="just">
                        <a:lnSpc>
                          <a:spcPct val="115000"/>
                        </a:lnSpc>
                        <a:spcAft>
                          <a:spcPts val="0"/>
                        </a:spcAft>
                      </a:pPr>
                      <a:r>
                        <a:rPr lang="hr-HR" sz="1200" dirty="0">
                          <a:effectLst/>
                        </a:rPr>
                        <a:t>Informacija prijavitelju o stanju prijave nakon postupka procjene kvalitete</a:t>
                      </a:r>
                      <a:endParaRPr lang="hr-H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hr-HR" sz="1200" dirty="0">
                          <a:effectLst/>
                        </a:rPr>
                        <a:t> </a:t>
                      </a:r>
                      <a:r>
                        <a:rPr lang="de-DE" sz="1200" b="1" dirty="0">
                          <a:effectLst/>
                        </a:rPr>
                        <a:t>8 radnih dana od dana donošenja Odluke</a:t>
                      </a:r>
                      <a:endParaRPr lang="hr-HR"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568316">
                <a:tc>
                  <a:txBody>
                    <a:bodyPr/>
                    <a:lstStyle/>
                    <a:p>
                      <a:pPr algn="just">
                        <a:lnSpc>
                          <a:spcPct val="115000"/>
                        </a:lnSpc>
                        <a:spcAft>
                          <a:spcPts val="0"/>
                        </a:spcAft>
                      </a:pPr>
                      <a:r>
                        <a:rPr lang="hr-HR" sz="1200">
                          <a:effectLst/>
                        </a:rPr>
                        <a:t>Potpisivanje Ugovora o dodjeli bespovratnih sredstava</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hr-HR" sz="1200" b="1" dirty="0">
                          <a:effectLst/>
                        </a:rPr>
                        <a:t>U roku od 30 kalendarskih dana od donošenja Odluke o </a:t>
                      </a:r>
                      <a:r>
                        <a:rPr lang="hr-HR" sz="1200" b="1" dirty="0" smtClean="0">
                          <a:effectLst/>
                        </a:rPr>
                        <a:t>financiranju</a:t>
                      </a:r>
                      <a:endParaRPr lang="hr-HR"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42750265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dirty="0" smtClean="0"/>
              <a:t/>
            </a:r>
            <a:br>
              <a:rPr lang="hr-HR" dirty="0" smtClean="0"/>
            </a:br>
            <a:r>
              <a:rPr lang="hr-HR" dirty="0"/>
              <a:t/>
            </a:r>
            <a:br>
              <a:rPr lang="hr-HR" dirty="0"/>
            </a:br>
            <a:r>
              <a:rPr lang="hr-HR" dirty="0" smtClean="0"/>
              <a:t>		</a:t>
            </a:r>
            <a:r>
              <a:rPr lang="hr-HR" b="1" dirty="0" smtClean="0"/>
              <a:t>	Pitanja </a:t>
            </a:r>
            <a:r>
              <a:rPr lang="hr-HR" b="1" dirty="0"/>
              <a:t>i odgovori</a:t>
            </a:r>
            <a:r>
              <a:rPr lang="hr-HR" dirty="0"/>
              <a:t/>
            </a:r>
            <a:br>
              <a:rPr lang="hr-HR" dirty="0"/>
            </a:br>
            <a:endParaRPr lang="hr-HR" dirty="0"/>
          </a:p>
        </p:txBody>
      </p:sp>
      <p:sp>
        <p:nvSpPr>
          <p:cNvPr id="3" name="Content Placeholder 2"/>
          <p:cNvSpPr>
            <a:spLocks noGrp="1"/>
          </p:cNvSpPr>
          <p:nvPr>
            <p:ph idx="1"/>
          </p:nvPr>
        </p:nvSpPr>
        <p:spPr/>
        <p:txBody>
          <a:bodyPr>
            <a:normAutofit fontScale="92500" lnSpcReduction="20000"/>
          </a:bodyPr>
          <a:lstStyle/>
          <a:p>
            <a:endParaRPr lang="hr-HR" dirty="0"/>
          </a:p>
          <a:p>
            <a:r>
              <a:rPr lang="hr-HR" dirty="0"/>
              <a:t>Pitanja mogu biti poslana elektroničkom poštom najkasnije 14 kalendarskih dana prije isteka roka za podnošenje projektnih prijedloga na adresu </a:t>
            </a:r>
            <a:r>
              <a:rPr lang="hr-HR" dirty="0" smtClean="0">
                <a:hlinkClick r:id="rId2"/>
              </a:rPr>
              <a:t>fead@mspm.hr</a:t>
            </a:r>
            <a:r>
              <a:rPr lang="hr-HR" dirty="0" smtClean="0"/>
              <a:t>  </a:t>
            </a:r>
            <a:r>
              <a:rPr lang="hr-HR" dirty="0"/>
              <a:t>s napomenom  „Pitanja i odgovori“ i </a:t>
            </a:r>
            <a:r>
              <a:rPr lang="hr-HR" dirty="0" smtClean="0"/>
              <a:t>nazivom Poziva</a:t>
            </a:r>
            <a:r>
              <a:rPr lang="hr-HR" dirty="0"/>
              <a:t>. </a:t>
            </a:r>
          </a:p>
          <a:p>
            <a:pPr marL="0" indent="0">
              <a:buNone/>
            </a:pPr>
            <a:endParaRPr lang="hr-HR" dirty="0"/>
          </a:p>
          <a:p>
            <a:r>
              <a:rPr lang="hr-HR" dirty="0"/>
              <a:t>Posredničko tijelo nije obvezno davati pojašnjenja na pitanja pristigla nakon navedenog </a:t>
            </a:r>
            <a:r>
              <a:rPr lang="hr-HR" dirty="0" smtClean="0"/>
              <a:t>roka</a:t>
            </a:r>
            <a:endParaRPr lang="hr-HR" dirty="0"/>
          </a:p>
          <a:p>
            <a:endParaRPr lang="hr-HR" dirty="0"/>
          </a:p>
          <a:p>
            <a:r>
              <a:rPr lang="hr-HR" dirty="0" smtClean="0"/>
              <a:t>Sva </a:t>
            </a:r>
            <a:r>
              <a:rPr lang="hr-HR" dirty="0"/>
              <a:t>zaprimljena pitanja </a:t>
            </a:r>
            <a:r>
              <a:rPr lang="hr-HR" dirty="0" smtClean="0"/>
              <a:t>s </a:t>
            </a:r>
            <a:r>
              <a:rPr lang="hr-HR" dirty="0"/>
              <a:t>odgovorima objavljuju </a:t>
            </a:r>
            <a:r>
              <a:rPr lang="hr-HR" dirty="0" smtClean="0"/>
              <a:t>se na </a:t>
            </a:r>
            <a:r>
              <a:rPr lang="hr-HR" dirty="0"/>
              <a:t>središnjoj Internetskoj stranici za FEAD i/ili Internet stranici  </a:t>
            </a:r>
            <a:r>
              <a:rPr lang="hr-HR" dirty="0" smtClean="0">
                <a:hlinkClick r:id="rId3"/>
              </a:rPr>
              <a:t>www.esf.hr</a:t>
            </a:r>
            <a:r>
              <a:rPr lang="hr-HR" dirty="0" smtClean="0"/>
              <a:t>   </a:t>
            </a:r>
            <a:r>
              <a:rPr lang="hr-HR" dirty="0"/>
              <a:t>te stranici Posredničkog tijela </a:t>
            </a:r>
            <a:r>
              <a:rPr lang="hr-HR" dirty="0" smtClean="0">
                <a:hlinkClick r:id="rId4"/>
              </a:rPr>
              <a:t>www.mspm.hr</a:t>
            </a:r>
            <a:r>
              <a:rPr lang="hr-HR" dirty="0" smtClean="0"/>
              <a:t>  </a:t>
            </a:r>
            <a:r>
              <a:rPr lang="hr-HR" dirty="0"/>
              <a:t>najkasnije 7  kalendarskih dana prije isteka roka za podnošenje projektnih prijedloga. </a:t>
            </a:r>
          </a:p>
        </p:txBody>
      </p:sp>
    </p:spTree>
    <p:extLst>
      <p:ext uri="{BB962C8B-B14F-4D97-AF65-F5344CB8AC3E}">
        <p14:creationId xmlns:p14="http://schemas.microsoft.com/office/powerpoint/2010/main" val="25592212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dirty="0" smtClean="0"/>
              <a:t/>
            </a:r>
            <a:br>
              <a:rPr lang="hr-HR" dirty="0" smtClean="0"/>
            </a:br>
            <a:r>
              <a:rPr lang="hr-HR" dirty="0"/>
              <a:t/>
            </a:r>
            <a:br>
              <a:rPr lang="hr-HR" dirty="0"/>
            </a:br>
            <a:r>
              <a:rPr lang="hr-HR" dirty="0" smtClean="0"/>
              <a:t/>
            </a:r>
            <a:br>
              <a:rPr lang="hr-HR" dirty="0" smtClean="0"/>
            </a:br>
            <a:r>
              <a:rPr lang="hr-HR" dirty="0" smtClean="0"/>
              <a:t>		</a:t>
            </a:r>
            <a:r>
              <a:rPr lang="hr-HR" b="1" dirty="0" smtClean="0"/>
              <a:t>Postupak evaluacije</a:t>
            </a:r>
            <a:r>
              <a:rPr lang="hr-HR" b="1" dirty="0"/>
              <a:t/>
            </a:r>
            <a:br>
              <a:rPr lang="hr-HR" b="1" dirty="0"/>
            </a:br>
            <a:r>
              <a:rPr lang="hr-HR" b="1" dirty="0"/>
              <a:t/>
            </a:r>
            <a:br>
              <a:rPr lang="hr-HR" b="1" dirty="0"/>
            </a:br>
            <a:endParaRPr lang="hr-HR" b="1" dirty="0"/>
          </a:p>
        </p:txBody>
      </p:sp>
      <p:sp>
        <p:nvSpPr>
          <p:cNvPr id="3" name="Content Placeholder 2"/>
          <p:cNvSpPr>
            <a:spLocks noGrp="1"/>
          </p:cNvSpPr>
          <p:nvPr>
            <p:ph idx="1"/>
          </p:nvPr>
        </p:nvSpPr>
        <p:spPr/>
        <p:txBody>
          <a:bodyPr/>
          <a:lstStyle/>
          <a:p>
            <a:pPr marL="0" indent="0">
              <a:buNone/>
            </a:pPr>
            <a:r>
              <a:rPr lang="hr-HR" u="sng" dirty="0" smtClean="0"/>
              <a:t> 3 faze evaluacije</a:t>
            </a:r>
          </a:p>
          <a:p>
            <a:pPr marL="0" indent="0">
              <a:buNone/>
            </a:pPr>
            <a:endParaRPr lang="hr-HR" u="sng" dirty="0" smtClean="0"/>
          </a:p>
          <a:p>
            <a:r>
              <a:rPr lang="hr-HR" dirty="0"/>
              <a:t>Administrativna provjera (zaprimanje, registracija i administrativna provjera; provjera prihvatljivosti prijavitelja i partnera</a:t>
            </a:r>
            <a:r>
              <a:rPr lang="hr-HR" dirty="0" smtClean="0"/>
              <a:t>) </a:t>
            </a:r>
            <a:endParaRPr lang="hr-HR" dirty="0"/>
          </a:p>
          <a:p>
            <a:r>
              <a:rPr lang="hr-HR" dirty="0" smtClean="0"/>
              <a:t>Procjena </a:t>
            </a:r>
            <a:r>
              <a:rPr lang="hr-HR" dirty="0"/>
              <a:t>kvalitete (provjera prihvatljivosti projektnih aktivnosti i prihvatljivosti izdataka te ocjenjivanje kvalitete/ispravljanje proračuna);</a:t>
            </a:r>
          </a:p>
          <a:p>
            <a:r>
              <a:rPr lang="hr-HR" dirty="0" smtClean="0"/>
              <a:t>Donošenje </a:t>
            </a:r>
            <a:r>
              <a:rPr lang="hr-HR" dirty="0"/>
              <a:t>Odluke o </a:t>
            </a:r>
            <a:r>
              <a:rPr lang="hr-HR" dirty="0" smtClean="0"/>
              <a:t>financiranju</a:t>
            </a:r>
            <a:endParaRPr lang="hr-HR" dirty="0"/>
          </a:p>
        </p:txBody>
      </p:sp>
    </p:spTree>
    <p:extLst>
      <p:ext uri="{BB962C8B-B14F-4D97-AF65-F5344CB8AC3E}">
        <p14:creationId xmlns:p14="http://schemas.microsoft.com/office/powerpoint/2010/main" val="14575256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
            </a:r>
            <a:br>
              <a:rPr lang="hr-HR" dirty="0" smtClean="0"/>
            </a:br>
            <a:r>
              <a:rPr lang="hr-HR" dirty="0"/>
              <a:t>	</a:t>
            </a:r>
            <a:r>
              <a:rPr lang="hr-HR" dirty="0" smtClean="0"/>
              <a:t>	</a:t>
            </a:r>
            <a:r>
              <a:rPr lang="hr-HR" b="1" dirty="0" smtClean="0"/>
              <a:t>	Postupak </a:t>
            </a:r>
            <a:r>
              <a:rPr lang="hr-HR" b="1" dirty="0"/>
              <a:t>evaluacije</a:t>
            </a:r>
          </a:p>
        </p:txBody>
      </p:sp>
      <p:sp>
        <p:nvSpPr>
          <p:cNvPr id="3" name="Content Placeholder 2"/>
          <p:cNvSpPr>
            <a:spLocks noGrp="1"/>
          </p:cNvSpPr>
          <p:nvPr>
            <p:ph idx="1"/>
          </p:nvPr>
        </p:nvSpPr>
        <p:spPr/>
        <p:txBody>
          <a:bodyPr/>
          <a:lstStyle/>
          <a:p>
            <a:pPr marL="0" indent="0">
              <a:buNone/>
            </a:pPr>
            <a:r>
              <a:rPr lang="hr-HR" u="sng" dirty="0" smtClean="0"/>
              <a:t>1. Administrativna </a:t>
            </a:r>
            <a:r>
              <a:rPr lang="hr-HR" u="sng" dirty="0"/>
              <a:t>provjera (zaprimanje, registracija i administrativna provjera; </a:t>
            </a:r>
            <a:r>
              <a:rPr lang="hr-HR" u="sng" dirty="0" smtClean="0"/>
              <a:t>provjera </a:t>
            </a:r>
            <a:r>
              <a:rPr lang="hr-HR" u="sng" dirty="0"/>
              <a:t>prihvatljivosti prijavitelja i partnera) </a:t>
            </a:r>
            <a:endParaRPr lang="hr-HR" u="sng" dirty="0" smtClean="0"/>
          </a:p>
          <a:p>
            <a:pPr marL="0" indent="0">
              <a:buNone/>
            </a:pPr>
            <a:endParaRPr lang="hr-HR" u="sng" dirty="0"/>
          </a:p>
        </p:txBody>
      </p:sp>
      <p:graphicFrame>
        <p:nvGraphicFramePr>
          <p:cNvPr id="4" name="Table 3"/>
          <p:cNvGraphicFramePr>
            <a:graphicFrameLocks noGrp="1"/>
          </p:cNvGraphicFramePr>
          <p:nvPr>
            <p:extLst>
              <p:ext uri="{D42A27DB-BD31-4B8C-83A1-F6EECF244321}">
                <p14:modId xmlns:p14="http://schemas.microsoft.com/office/powerpoint/2010/main" val="3858473951"/>
              </p:ext>
            </p:extLst>
          </p:nvPr>
        </p:nvGraphicFramePr>
        <p:xfrm>
          <a:off x="2561968" y="3270422"/>
          <a:ext cx="6384324" cy="2125363"/>
        </p:xfrm>
        <a:graphic>
          <a:graphicData uri="http://schemas.openxmlformats.org/drawingml/2006/table">
            <a:tbl>
              <a:tblPr/>
              <a:tblGrid>
                <a:gridCol w="400427"/>
                <a:gridCol w="4786836"/>
                <a:gridCol w="598883"/>
                <a:gridCol w="598178"/>
              </a:tblGrid>
              <a:tr h="303623">
                <a:tc>
                  <a:txBody>
                    <a:bodyPr/>
                    <a:lstStyle/>
                    <a:p>
                      <a:pPr algn="just">
                        <a:lnSpc>
                          <a:spcPct val="115000"/>
                        </a:lnSpc>
                        <a:spcAft>
                          <a:spcPts val="0"/>
                        </a:spcAft>
                      </a:pPr>
                      <a:r>
                        <a:rPr lang="hr-HR" sz="1200" b="1" dirty="0">
                          <a:effectLst/>
                          <a:latin typeface="Calibri" panose="020F0502020204030204" pitchFamily="34" charset="0"/>
                          <a:ea typeface="Times New Roman" panose="02020603050405020304" pitchFamily="18" charset="0"/>
                          <a:cs typeface="Lucida Sans Unicode" panose="020B0602030504020204" pitchFamily="34" charset="0"/>
                        </a:rPr>
                        <a:t>RB</a:t>
                      </a:r>
                      <a:endParaRPr lang="hr-H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hr-HR" sz="1200" b="1">
                          <a:effectLst/>
                          <a:latin typeface="Calibri" panose="020F0502020204030204" pitchFamily="34" charset="0"/>
                          <a:ea typeface="Times New Roman" panose="02020603050405020304" pitchFamily="18" charset="0"/>
                          <a:cs typeface="Lucida Sans Unicode" panose="020B0602030504020204" pitchFamily="34" charset="0"/>
                        </a:rPr>
                        <a:t>Uvjeti za zaprimanje i registraciju </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hr-HR" sz="1200" b="1">
                          <a:effectLst/>
                          <a:latin typeface="Calibri" panose="020F0502020204030204" pitchFamily="34" charset="0"/>
                          <a:ea typeface="Times New Roman" panose="02020603050405020304" pitchFamily="18" charset="0"/>
                          <a:cs typeface="Lucida Sans Unicode" panose="020B0602030504020204" pitchFamily="34" charset="0"/>
                        </a:rPr>
                        <a:t>DA</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hr-HR" sz="1200" b="1">
                          <a:effectLst/>
                          <a:latin typeface="Calibri" panose="020F0502020204030204" pitchFamily="34" charset="0"/>
                          <a:ea typeface="Times New Roman" panose="02020603050405020304" pitchFamily="18" charset="0"/>
                          <a:cs typeface="Lucida Sans Unicode" panose="020B0602030504020204" pitchFamily="34" charset="0"/>
                        </a:rPr>
                        <a:t>NE</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303623">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1</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dirty="0">
                          <a:effectLst/>
                          <a:latin typeface="Calibri" panose="020F0502020204030204" pitchFamily="34" charset="0"/>
                          <a:ea typeface="Times New Roman" panose="02020603050405020304" pitchFamily="18" charset="0"/>
                          <a:cs typeface="Lucida Sans Unicode" panose="020B0602030504020204" pitchFamily="34" charset="0"/>
                        </a:rPr>
                        <a:t>Zaprimljeni prijavni paket/omotnica je zatvoren.</a:t>
                      </a:r>
                      <a:endParaRPr lang="hr-H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7247">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2</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dirty="0">
                          <a:effectLst/>
                          <a:latin typeface="Calibri" panose="020F0502020204030204" pitchFamily="34" charset="0"/>
                          <a:ea typeface="Times New Roman" panose="02020603050405020304" pitchFamily="18" charset="0"/>
                          <a:cs typeface="Lucida Sans Unicode" panose="020B0602030504020204" pitchFamily="34" charset="0"/>
                        </a:rPr>
                        <a:t>Na zaprimljenom prijavnom paketu/omotnici naznačen je naziv  postupka dodjele. </a:t>
                      </a:r>
                      <a:endParaRPr lang="hr-H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7247">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3</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Na zaprimljenom prijavnom paketu/omotnici zabilježen je datum i točno vrijeme (sat i minute) podnošenja projektnog prijedloga.</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dirty="0">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3623">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4</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Prijavni paket/omotnica predan je u propisnom roku.</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dirty="0">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19273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
            </a:r>
            <a:br>
              <a:rPr lang="hr-HR" dirty="0" smtClean="0"/>
            </a:br>
            <a:r>
              <a:rPr lang="hr-HR" dirty="0"/>
              <a:t>	</a:t>
            </a:r>
            <a:r>
              <a:rPr lang="hr-HR" dirty="0" smtClean="0"/>
              <a:t>		</a:t>
            </a:r>
            <a:r>
              <a:rPr lang="hr-HR" b="1" dirty="0" smtClean="0"/>
              <a:t>Postupak </a:t>
            </a:r>
            <a:r>
              <a:rPr lang="hr-HR" b="1" dirty="0"/>
              <a:t>evaluacije</a:t>
            </a:r>
          </a:p>
        </p:txBody>
      </p:sp>
      <p:sp>
        <p:nvSpPr>
          <p:cNvPr id="3" name="Content Placeholder 2"/>
          <p:cNvSpPr>
            <a:spLocks noGrp="1"/>
          </p:cNvSpPr>
          <p:nvPr>
            <p:ph idx="1"/>
          </p:nvPr>
        </p:nvSpPr>
        <p:spPr/>
        <p:txBody>
          <a:bodyPr/>
          <a:lstStyle/>
          <a:p>
            <a:pPr marL="0" indent="0">
              <a:buNone/>
            </a:pPr>
            <a:r>
              <a:rPr lang="hr-HR" dirty="0" smtClean="0"/>
              <a:t>Administrativna provjera/provjera </a:t>
            </a:r>
            <a:r>
              <a:rPr lang="hr-HR" dirty="0"/>
              <a:t>prihvatljivosti prijavitelja i </a:t>
            </a:r>
            <a:r>
              <a:rPr lang="hr-HR" dirty="0" smtClean="0"/>
              <a:t>partnera:</a:t>
            </a:r>
            <a:endParaRPr lang="hr-HR" dirty="0"/>
          </a:p>
        </p:txBody>
      </p:sp>
      <p:graphicFrame>
        <p:nvGraphicFramePr>
          <p:cNvPr id="4" name="Object 3"/>
          <p:cNvGraphicFramePr>
            <a:graphicFrameLocks noChangeAspect="1"/>
          </p:cNvGraphicFramePr>
          <p:nvPr>
            <p:extLst>
              <p:ext uri="{D42A27DB-BD31-4B8C-83A1-F6EECF244321}">
                <p14:modId xmlns:p14="http://schemas.microsoft.com/office/powerpoint/2010/main" val="172412570"/>
              </p:ext>
            </p:extLst>
          </p:nvPr>
        </p:nvGraphicFramePr>
        <p:xfrm>
          <a:off x="3074344" y="2455519"/>
          <a:ext cx="5746750" cy="3421063"/>
        </p:xfrm>
        <a:graphic>
          <a:graphicData uri="http://schemas.openxmlformats.org/presentationml/2006/ole">
            <mc:AlternateContent xmlns:mc="http://schemas.openxmlformats.org/markup-compatibility/2006">
              <mc:Choice xmlns:v="urn:schemas-microsoft-com:vml" Requires="v">
                <p:oleObj spid="_x0000_s4111" name="Document" r:id="rId4" imgW="5746651" imgH="3421488" progId="Word.Document.12">
                  <p:embed/>
                </p:oleObj>
              </mc:Choice>
              <mc:Fallback>
                <p:oleObj name="Document" r:id="rId4" imgW="5746651" imgH="3421488" progId="Word.Document.12">
                  <p:embed/>
                  <p:pic>
                    <p:nvPicPr>
                      <p:cNvPr id="0" name=""/>
                      <p:cNvPicPr/>
                      <p:nvPr/>
                    </p:nvPicPr>
                    <p:blipFill>
                      <a:blip r:embed="rId5"/>
                      <a:stretch>
                        <a:fillRect/>
                      </a:stretch>
                    </p:blipFill>
                    <p:spPr>
                      <a:xfrm>
                        <a:off x="3074344" y="2455519"/>
                        <a:ext cx="5746750" cy="3421063"/>
                      </a:xfrm>
                      <a:prstGeom prst="rect">
                        <a:avLst/>
                      </a:prstGeom>
                    </p:spPr>
                  </p:pic>
                </p:oleObj>
              </mc:Fallback>
            </mc:AlternateContent>
          </a:graphicData>
        </a:graphic>
      </p:graphicFrame>
    </p:spTree>
    <p:extLst>
      <p:ext uri="{BB962C8B-B14F-4D97-AF65-F5344CB8AC3E}">
        <p14:creationId xmlns:p14="http://schemas.microsoft.com/office/powerpoint/2010/main" val="24465974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
            </a:r>
            <a:br>
              <a:rPr lang="hr-HR" dirty="0" smtClean="0"/>
            </a:br>
            <a:r>
              <a:rPr lang="hr-HR" dirty="0"/>
              <a:t>	</a:t>
            </a:r>
            <a:r>
              <a:rPr lang="hr-HR" dirty="0" smtClean="0"/>
              <a:t>		</a:t>
            </a:r>
            <a:r>
              <a:rPr lang="hr-HR" b="1" dirty="0" smtClean="0"/>
              <a:t>Postupak </a:t>
            </a:r>
            <a:r>
              <a:rPr lang="hr-HR" b="1" dirty="0"/>
              <a:t>evaluacije</a:t>
            </a:r>
          </a:p>
        </p:txBody>
      </p:sp>
      <p:sp>
        <p:nvSpPr>
          <p:cNvPr id="3" name="Content Placeholder 2"/>
          <p:cNvSpPr>
            <a:spLocks noGrp="1"/>
          </p:cNvSpPr>
          <p:nvPr>
            <p:ph idx="1"/>
          </p:nvPr>
        </p:nvSpPr>
        <p:spPr/>
        <p:txBody>
          <a:bodyPr/>
          <a:lstStyle/>
          <a:p>
            <a:pPr marL="0" indent="0" algn="ctr">
              <a:buNone/>
            </a:pPr>
            <a:r>
              <a:rPr lang="hr-HR" u="sng" dirty="0" smtClean="0"/>
              <a:t>Procjena </a:t>
            </a:r>
            <a:r>
              <a:rPr lang="hr-HR" u="sng" dirty="0"/>
              <a:t>kvalitete projekta i provjera prihvatljivosti aktivnosti i izdataka (i ispravljanje proračuna) </a:t>
            </a:r>
            <a:endParaRPr lang="hr-HR" u="sng" dirty="0" smtClean="0"/>
          </a:p>
          <a:p>
            <a:pPr marL="0" indent="0" algn="ctr">
              <a:buNone/>
            </a:pPr>
            <a:endParaRPr lang="hr-HR" u="sng" dirty="0"/>
          </a:p>
          <a:p>
            <a:r>
              <a:rPr lang="hr-HR" dirty="0" smtClean="0"/>
              <a:t>postupak provodi Odbor za procjenu projekata temeljem </a:t>
            </a:r>
            <a:r>
              <a:rPr lang="hr-HR" dirty="0"/>
              <a:t>propisanih </a:t>
            </a:r>
            <a:r>
              <a:rPr lang="hr-HR" dirty="0" smtClean="0"/>
              <a:t>kriterijima dodjele</a:t>
            </a:r>
          </a:p>
          <a:p>
            <a:r>
              <a:rPr lang="hr-HR" dirty="0" smtClean="0"/>
              <a:t>kriteriji </a:t>
            </a:r>
            <a:r>
              <a:rPr lang="hr-HR" dirty="0"/>
              <a:t>prihvatljivosti projektnih </a:t>
            </a:r>
            <a:r>
              <a:rPr lang="hr-HR" dirty="0" smtClean="0"/>
              <a:t>aktivnosti/izdataka (DA/NE)</a:t>
            </a:r>
          </a:p>
          <a:p>
            <a:r>
              <a:rPr lang="hr-HR" dirty="0"/>
              <a:t>Kriterij odabira </a:t>
            </a:r>
            <a:r>
              <a:rPr lang="hr-HR" dirty="0" smtClean="0"/>
              <a:t>(ocjenjivanje kvalitete, bodovi 1-5) </a:t>
            </a:r>
            <a:endParaRPr lang="hr-HR" dirty="0"/>
          </a:p>
          <a:p>
            <a:endParaRPr lang="hr-HR" dirty="0"/>
          </a:p>
        </p:txBody>
      </p:sp>
    </p:spTree>
    <p:extLst>
      <p:ext uri="{BB962C8B-B14F-4D97-AF65-F5344CB8AC3E}">
        <p14:creationId xmlns:p14="http://schemas.microsoft.com/office/powerpoint/2010/main" val="319468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sz="3600" dirty="0" smtClean="0"/>
              <a:t/>
            </a:r>
            <a:br>
              <a:rPr lang="hr-HR" sz="3600" dirty="0" smtClean="0"/>
            </a:br>
            <a:r>
              <a:rPr lang="hr-HR" sz="3600" dirty="0"/>
              <a:t>	</a:t>
            </a:r>
            <a:r>
              <a:rPr lang="hr-HR" sz="3600" dirty="0" smtClean="0"/>
              <a:t>	</a:t>
            </a:r>
            <a:r>
              <a:rPr lang="hr-HR" sz="3600" b="1" dirty="0" smtClean="0"/>
              <a:t>OPĆE INFORMACIJE </a:t>
            </a:r>
            <a:endParaRPr lang="hr-HR" sz="3600" b="1" dirty="0"/>
          </a:p>
        </p:txBody>
      </p:sp>
      <p:sp>
        <p:nvSpPr>
          <p:cNvPr id="3" name="Rezervirano mjesto sadržaja 2"/>
          <p:cNvSpPr>
            <a:spLocks noGrp="1"/>
          </p:cNvSpPr>
          <p:nvPr>
            <p:ph idx="1"/>
          </p:nvPr>
        </p:nvSpPr>
        <p:spPr/>
        <p:txBody>
          <a:bodyPr>
            <a:normAutofit fontScale="92500" lnSpcReduction="10000"/>
          </a:bodyPr>
          <a:lstStyle/>
          <a:p>
            <a:r>
              <a:rPr lang="hr-HR" dirty="0" smtClean="0"/>
              <a:t>Ovaj Poziv na dostavu projektnih prijedloga usmjeren je na ublažavanje najtežih oblika dječjeg siromaštva i to u vidu podjele hrane djeci u školama </a:t>
            </a:r>
          </a:p>
          <a:p>
            <a:r>
              <a:rPr lang="hr-HR" dirty="0" smtClean="0"/>
              <a:t>Pozivom će biti obuhvaćena djeca iz 12 županija s indeksom razvijenosti ispod 75% , dok će se u preostalim županijama pomoć i nadalje sufinancirati putem nacionalnog programa</a:t>
            </a:r>
          </a:p>
          <a:p>
            <a:r>
              <a:rPr lang="hr-HR" dirty="0" smtClean="0"/>
              <a:t>Cilj Poziva na dostavu projektnih prijedloga je ublažavanje najgorih oblika dječjeg siromaštva, pružanjem nefinancijske pomoći djeci u siromaštvu ili u riziku od siromaštva  i to u vidu podjele hrane u školama </a:t>
            </a:r>
          </a:p>
          <a:p>
            <a:r>
              <a:rPr lang="hr-HR" dirty="0" smtClean="0"/>
              <a:t>Ciljne skupine Poziva su djeca koja žive u siromaštvu ili su u riziku od siromaštva te  koja su polaznici obveznog školskog programa i definirana su kao najpotrebitija prema kriterijima  partnerske organizacije  za redovito primanje prehrane na  način na koji je školska prehrana organizirana </a:t>
            </a:r>
            <a:endParaRPr lang="hr-HR" dirty="0"/>
          </a:p>
        </p:txBody>
      </p:sp>
    </p:spTree>
    <p:extLst>
      <p:ext uri="{BB962C8B-B14F-4D97-AF65-F5344CB8AC3E}">
        <p14:creationId xmlns:p14="http://schemas.microsoft.com/office/powerpoint/2010/main" val="38457290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a:t>	</a:t>
            </a:r>
            <a:r>
              <a:rPr lang="hr-HR" dirty="0" smtClean="0"/>
              <a:t/>
            </a:r>
            <a:br>
              <a:rPr lang="hr-HR" dirty="0" smtClean="0"/>
            </a:br>
            <a:r>
              <a:rPr lang="hr-HR" b="1" dirty="0" smtClean="0"/>
              <a:t>Postupak </a:t>
            </a:r>
            <a:r>
              <a:rPr lang="hr-HR" b="1" dirty="0"/>
              <a:t>evaluacije</a:t>
            </a:r>
          </a:p>
        </p:txBody>
      </p:sp>
      <p:sp>
        <p:nvSpPr>
          <p:cNvPr id="3" name="Content Placeholder 2"/>
          <p:cNvSpPr>
            <a:spLocks noGrp="1"/>
          </p:cNvSpPr>
          <p:nvPr>
            <p:ph idx="1"/>
          </p:nvPr>
        </p:nvSpPr>
        <p:spPr/>
        <p:txBody>
          <a:bodyPr>
            <a:normAutofit/>
          </a:bodyPr>
          <a:lstStyle/>
          <a:p>
            <a:pPr marL="0" indent="0">
              <a:buNone/>
            </a:pPr>
            <a:r>
              <a:rPr lang="hr-HR" sz="2400" dirty="0" smtClean="0"/>
              <a:t>Kriteriji </a:t>
            </a:r>
            <a:r>
              <a:rPr lang="hr-HR" sz="2400" dirty="0"/>
              <a:t>prihvatljivosti projektnih </a:t>
            </a:r>
            <a:r>
              <a:rPr lang="hr-HR" sz="2400" dirty="0" smtClean="0"/>
              <a:t>aktivnosti/izdataka </a:t>
            </a:r>
          </a:p>
          <a:p>
            <a:pPr marL="0" indent="0">
              <a:buNone/>
            </a:pPr>
            <a:endParaRPr lang="hr-HR" sz="2400" dirty="0"/>
          </a:p>
        </p:txBody>
      </p:sp>
      <p:graphicFrame>
        <p:nvGraphicFramePr>
          <p:cNvPr id="8" name="Table 7"/>
          <p:cNvGraphicFramePr>
            <a:graphicFrameLocks noGrp="1"/>
          </p:cNvGraphicFramePr>
          <p:nvPr>
            <p:extLst>
              <p:ext uri="{D42A27DB-BD31-4B8C-83A1-F6EECF244321}">
                <p14:modId xmlns:p14="http://schemas.microsoft.com/office/powerpoint/2010/main" val="262079473"/>
              </p:ext>
            </p:extLst>
          </p:nvPr>
        </p:nvGraphicFramePr>
        <p:xfrm>
          <a:off x="2553730" y="2231138"/>
          <a:ext cx="5509183" cy="3871224"/>
        </p:xfrm>
        <a:graphic>
          <a:graphicData uri="http://schemas.openxmlformats.org/drawingml/2006/table">
            <a:tbl>
              <a:tblPr firstRow="1" firstCol="1" bandRow="1"/>
              <a:tblGrid>
                <a:gridCol w="665942"/>
                <a:gridCol w="3020358"/>
                <a:gridCol w="869219"/>
                <a:gridCol w="953664"/>
              </a:tblGrid>
              <a:tr h="353358">
                <a:tc>
                  <a:txBody>
                    <a:bodyPr/>
                    <a:lstStyle/>
                    <a:p>
                      <a:pPr algn="ctr">
                        <a:lnSpc>
                          <a:spcPct val="115000"/>
                        </a:lnSpc>
                        <a:spcAft>
                          <a:spcPts val="0"/>
                        </a:spcAft>
                      </a:pPr>
                      <a:r>
                        <a:rPr lang="hr-HR" sz="1100" b="1"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Br.</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EEECE1"/>
                    </a:solidFill>
                  </a:tcPr>
                </a:tc>
                <a:tc>
                  <a:txBody>
                    <a:bodyPr/>
                    <a:lstStyle/>
                    <a:p>
                      <a:pPr algn="ctr">
                        <a:lnSpc>
                          <a:spcPct val="115000"/>
                        </a:lnSpc>
                        <a:spcAft>
                          <a:spcPts val="0"/>
                        </a:spcAft>
                      </a:pPr>
                      <a:r>
                        <a:rPr lang="hr-HR" sz="1100" b="1"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Pitanje za provjeru prihvatljivosti  </a:t>
                      </a:r>
                      <a:r>
                        <a:rPr lang="hr-HR" sz="1100" b="1" dirty="0">
                          <a:effectLst/>
                          <a:latin typeface="Calibri" panose="020F0502020204030204" pitchFamily="34" charset="0"/>
                          <a:ea typeface="Times New Roman" panose="02020603050405020304" pitchFamily="18" charset="0"/>
                          <a:cs typeface="Lucida Sans Unicode" panose="020B0602030504020204" pitchFamily="34" charset="0"/>
                        </a:rPr>
                        <a:t>projekta </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EEECE1"/>
                    </a:solidFill>
                  </a:tcPr>
                </a:tc>
                <a:tc>
                  <a:txBody>
                    <a:bodyPr/>
                    <a:lstStyle/>
                    <a:p>
                      <a:pPr algn="ctr">
                        <a:lnSpc>
                          <a:spcPct val="115000"/>
                        </a:lnSpc>
                        <a:spcAft>
                          <a:spcPts val="0"/>
                        </a:spcAft>
                      </a:pPr>
                      <a:r>
                        <a:rPr lang="hr-HR" sz="1100" b="1">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DA</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EEECE1"/>
                    </a:solidFill>
                  </a:tcPr>
                </a:tc>
                <a:tc>
                  <a:txBody>
                    <a:bodyPr/>
                    <a:lstStyle/>
                    <a:p>
                      <a:pPr algn="ctr">
                        <a:lnSpc>
                          <a:spcPct val="115000"/>
                        </a:lnSpc>
                        <a:spcAft>
                          <a:spcPts val="0"/>
                        </a:spcAft>
                      </a:pPr>
                      <a:r>
                        <a:rPr lang="hr-HR" sz="1100" b="1">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NE</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EEECE1"/>
                    </a:solidFill>
                  </a:tcPr>
                </a:tc>
              </a:tr>
              <a:tr h="353358">
                <a:tc>
                  <a:txBody>
                    <a:bodyPr/>
                    <a:lstStyle/>
                    <a:p>
                      <a:pPr algn="ctr">
                        <a:lnSpc>
                          <a:spcPct val="115000"/>
                        </a:lnSpc>
                        <a:spcAft>
                          <a:spcPts val="0"/>
                        </a:spcAft>
                      </a:pPr>
                      <a:r>
                        <a:rPr lang="hr-HR" sz="1100"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1.</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marL="60960" algn="just">
                        <a:lnSpc>
                          <a:spcPct val="115000"/>
                        </a:lnSpc>
                        <a:spcAft>
                          <a:spcPts val="0"/>
                        </a:spcAft>
                      </a:pPr>
                      <a:r>
                        <a:rPr lang="hr-HR" sz="1100">
                          <a:solidFill>
                            <a:srgbClr val="00000A"/>
                          </a:solidFill>
                          <a:effectLst/>
                          <a:latin typeface="Calibri" panose="020F0502020204030204" pitchFamily="34" charset="0"/>
                          <a:ea typeface="Cambria" panose="02040503050406030204" pitchFamily="18" charset="0"/>
                          <a:cs typeface="Lucida Sans Unicode" panose="020B0602030504020204" pitchFamily="34" charset="0"/>
                        </a:rPr>
                        <a:t>Projekt se provodi na području Republike Hrvatske.</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0"/>
                        </a:spcAft>
                      </a:pPr>
                      <a:r>
                        <a:rPr lang="hr-HR" sz="110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0"/>
                        </a:spcAft>
                      </a:pPr>
                      <a:r>
                        <a:rPr lang="hr-HR" sz="1100"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r>
              <a:tr h="530038">
                <a:tc>
                  <a:txBody>
                    <a:bodyPr/>
                    <a:lstStyle/>
                    <a:p>
                      <a:pPr algn="ctr">
                        <a:lnSpc>
                          <a:spcPct val="115000"/>
                        </a:lnSpc>
                        <a:spcAft>
                          <a:spcPts val="0"/>
                        </a:spcAft>
                      </a:pPr>
                      <a:r>
                        <a:rPr lang="hr-HR" sz="1100"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2.</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marL="60960" algn="just">
                        <a:lnSpc>
                          <a:spcPct val="115000"/>
                        </a:lnSpc>
                        <a:spcAft>
                          <a:spcPts val="0"/>
                        </a:spcAft>
                      </a:pPr>
                      <a:r>
                        <a:rPr lang="hr-HR" sz="1100" dirty="0">
                          <a:solidFill>
                            <a:srgbClr val="00000A"/>
                          </a:solidFill>
                          <a:effectLst/>
                          <a:latin typeface="Calibri" panose="020F0502020204030204" pitchFamily="34" charset="0"/>
                          <a:ea typeface="Cambria" panose="02040503050406030204" pitchFamily="18" charset="0"/>
                          <a:cs typeface="Lucida Sans Unicode" panose="020B0602030504020204" pitchFamily="34" charset="0"/>
                        </a:rPr>
                        <a:t>Aktivnosti projekta su u skladu s prihvatljivim aktivnostima predmetne dodjele.</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0"/>
                        </a:spcAft>
                      </a:pPr>
                      <a:r>
                        <a:rPr lang="hr-HR" sz="110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0"/>
                        </a:spcAft>
                      </a:pPr>
                      <a:r>
                        <a:rPr lang="hr-HR" sz="110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r>
              <a:tr h="361984">
                <a:tc>
                  <a:txBody>
                    <a:bodyPr/>
                    <a:lstStyle/>
                    <a:p>
                      <a:pPr algn="ctr">
                        <a:lnSpc>
                          <a:spcPct val="115000"/>
                        </a:lnSpc>
                        <a:spcAft>
                          <a:spcPts val="0"/>
                        </a:spcAft>
                      </a:pPr>
                      <a:r>
                        <a:rPr lang="hr-HR" sz="110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3.</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marL="60960" algn="just">
                        <a:lnSpc>
                          <a:spcPct val="115000"/>
                        </a:lnSpc>
                        <a:spcAft>
                          <a:spcPts val="0"/>
                        </a:spcAft>
                      </a:pPr>
                      <a:r>
                        <a:rPr lang="hr-HR" sz="1100" dirty="0">
                          <a:solidFill>
                            <a:srgbClr val="00000A"/>
                          </a:solidFill>
                          <a:effectLst/>
                          <a:latin typeface="Calibri" panose="020F0502020204030204" pitchFamily="34" charset="0"/>
                          <a:ea typeface="Cambria" panose="02040503050406030204" pitchFamily="18" charset="0"/>
                          <a:cs typeface="Lucida Sans Unicode" panose="020B0602030504020204" pitchFamily="34" charset="0"/>
                        </a:rPr>
                        <a:t>Trajanje projekta je najmanje 9, a najviše 12 mjeseci.</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0"/>
                        </a:spcAft>
                      </a:pPr>
                      <a:r>
                        <a:rPr lang="hr-HR" sz="110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0"/>
                        </a:spcAft>
                      </a:pPr>
                      <a:r>
                        <a:rPr lang="hr-HR" sz="110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r>
              <a:tr h="530038">
                <a:tc>
                  <a:txBody>
                    <a:bodyPr/>
                    <a:lstStyle/>
                    <a:p>
                      <a:pPr algn="ctr">
                        <a:lnSpc>
                          <a:spcPct val="115000"/>
                        </a:lnSpc>
                        <a:spcAft>
                          <a:spcPts val="0"/>
                        </a:spcAft>
                      </a:pPr>
                      <a:r>
                        <a:rPr lang="hr-HR" sz="110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4.</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1000"/>
                        </a:spcAft>
                      </a:pPr>
                      <a:r>
                        <a:rPr lang="hr-HR" sz="1100">
                          <a:solidFill>
                            <a:srgbClr val="00000A"/>
                          </a:solidFill>
                          <a:effectLst/>
                          <a:latin typeface="Calibri" panose="020F0502020204030204" pitchFamily="34" charset="0"/>
                          <a:ea typeface="Cambria" panose="02040503050406030204" pitchFamily="18" charset="0"/>
                          <a:cs typeface="Lucida Sans Unicode" panose="020B0602030504020204" pitchFamily="34" charset="0"/>
                        </a:rPr>
                        <a:t>Projekt u trenutku podnošenja projektnog prijedloga nije fizički niti financijski završen.</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1000"/>
                        </a:spcAft>
                      </a:pPr>
                      <a:r>
                        <a:rPr lang="hr-HR" sz="110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1000"/>
                        </a:spcAft>
                      </a:pPr>
                      <a:r>
                        <a:rPr lang="hr-HR" sz="110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r>
              <a:tr h="915502">
                <a:tc>
                  <a:txBody>
                    <a:bodyPr/>
                    <a:lstStyle/>
                    <a:p>
                      <a:pPr algn="ctr">
                        <a:lnSpc>
                          <a:spcPct val="115000"/>
                        </a:lnSpc>
                        <a:spcAft>
                          <a:spcPts val="0"/>
                        </a:spcAft>
                      </a:pPr>
                      <a:r>
                        <a:rPr lang="hr-HR" sz="110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5.</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gn="just">
                        <a:lnSpc>
                          <a:spcPct val="115000"/>
                        </a:lnSpc>
                        <a:spcAft>
                          <a:spcPts val="1000"/>
                        </a:spcAft>
                      </a:pPr>
                      <a:r>
                        <a:rPr lang="hr-HR" sz="110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Izdaci su u skladu s Pravilnikom o prihvatljivosti izdataka u okviru Fonda europske pomoći za najpotrebitije i uvjetima za prihvatljivost izdataka primjenjivima na predmetnu dodjelu.</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1000"/>
                        </a:spcAft>
                      </a:pPr>
                      <a:r>
                        <a:rPr lang="hr-HR" sz="110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1000"/>
                        </a:spcAft>
                      </a:pPr>
                      <a:r>
                        <a:rPr lang="hr-HR" sz="110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r>
              <a:tr h="762920">
                <a:tc>
                  <a:txBody>
                    <a:bodyPr/>
                    <a:lstStyle/>
                    <a:p>
                      <a:pPr algn="ctr">
                        <a:lnSpc>
                          <a:spcPct val="115000"/>
                        </a:lnSpc>
                        <a:spcAft>
                          <a:spcPts val="0"/>
                        </a:spcAft>
                      </a:pPr>
                      <a:r>
                        <a:rPr lang="hr-HR" sz="1100"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6. </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gn="just">
                        <a:lnSpc>
                          <a:spcPct val="115000"/>
                        </a:lnSpc>
                        <a:spcAft>
                          <a:spcPts val="1000"/>
                        </a:spcAft>
                      </a:pPr>
                      <a:r>
                        <a:rPr lang="hr-HR" sz="1100">
                          <a:solidFill>
                            <a:srgbClr val="00000A"/>
                          </a:solidFill>
                          <a:effectLst/>
                          <a:latin typeface="Calibri" panose="020F0502020204030204" pitchFamily="34" charset="0"/>
                          <a:ea typeface="Cambria" panose="02040503050406030204" pitchFamily="18" charset="0"/>
                          <a:cs typeface="Lucida Sans Unicode" panose="020B0602030504020204" pitchFamily="34" charset="0"/>
                        </a:rPr>
                        <a:t>Nakon provedenog postupka provjere prihvatljivosti izdataka te po potrebi isključivanja neprihvatljivih izdataka izvedivost  projekta nije ugrožena.</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1000"/>
                        </a:spcAft>
                      </a:pPr>
                      <a:r>
                        <a:rPr lang="hr-HR" sz="110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1000"/>
                        </a:spcAft>
                      </a:pPr>
                      <a:r>
                        <a:rPr lang="hr-HR" sz="1100"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r>
            </a:tbl>
          </a:graphicData>
        </a:graphic>
      </p:graphicFrame>
      <p:sp>
        <p:nvSpPr>
          <p:cNvPr id="9" name="Rectangle 4"/>
          <p:cNvSpPr>
            <a:spLocks noChangeArrowheads="1"/>
          </p:cNvSpPr>
          <p:nvPr/>
        </p:nvSpPr>
        <p:spPr bwMode="auto">
          <a:xfrm>
            <a:off x="4040188" y="17843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r-HR" sz="1800" b="0" i="0" u="none" strike="noStrike" cap="none" normalizeH="0" baseline="0" smtClean="0">
                <a:ln>
                  <a:noFill/>
                </a:ln>
                <a:solidFill>
                  <a:schemeClr val="tx1"/>
                </a:solidFill>
                <a:effectLst/>
                <a:latin typeface="Arial" panose="020B0604020202020204" pitchFamily="34" charset="0"/>
              </a:rPr>
              <a:t/>
            </a:r>
            <a:br>
              <a:rPr kumimoji="0" lang="hr-HR" sz="1800" b="0" i="0" u="none" strike="noStrike" cap="none" normalizeH="0" baseline="0" smtClean="0">
                <a:ln>
                  <a:noFill/>
                </a:ln>
                <a:solidFill>
                  <a:schemeClr val="tx1"/>
                </a:solidFill>
                <a:effectLst/>
                <a:latin typeface="Arial" panose="020B0604020202020204" pitchFamily="34" charset="0"/>
              </a:rPr>
            </a:br>
            <a:endParaRPr kumimoji="0" lang="hr-HR" sz="1800" b="0" i="0" u="none" strike="noStrike" cap="none" normalizeH="0" baseline="0" smtClean="0">
              <a:ln>
                <a:noFill/>
              </a:ln>
              <a:solidFill>
                <a:schemeClr val="tx1"/>
              </a:solidFill>
              <a:effectLst/>
              <a:latin typeface="Arial" panose="020B0604020202020204" pitchFamily="34" charset="0"/>
            </a:endParaRPr>
          </a:p>
        </p:txBody>
      </p:sp>
      <p:sp>
        <p:nvSpPr>
          <p:cNvPr id="10" name="Rectangle 5"/>
          <p:cNvSpPr>
            <a:spLocks noChangeArrowheads="1"/>
          </p:cNvSpPr>
          <p:nvPr/>
        </p:nvSpPr>
        <p:spPr bwMode="auto">
          <a:xfrm>
            <a:off x="4040188" y="1784350"/>
            <a:ext cx="4022725" cy="6350"/>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r-HR"/>
          </a:p>
        </p:txBody>
      </p:sp>
      <p:sp>
        <p:nvSpPr>
          <p:cNvPr id="11" name="Rectangle 6"/>
          <p:cNvSpPr>
            <a:spLocks noChangeArrowheads="1"/>
          </p:cNvSpPr>
          <p:nvPr/>
        </p:nvSpPr>
        <p:spPr bwMode="auto">
          <a:xfrm>
            <a:off x="4040188" y="1903884"/>
            <a:ext cx="208711"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r-HR" sz="900" b="0" i="0" u="none" strike="noStrike" cap="none" normalizeH="0" baseline="30000" dirty="0" smtClean="0">
                <a:ln>
                  <a:noFill/>
                </a:ln>
                <a:solidFill>
                  <a:srgbClr val="00000A"/>
                </a:solidFill>
                <a:effectLst/>
                <a:latin typeface="Calibri" panose="020F0502020204030204" pitchFamily="34" charset="0"/>
                <a:ea typeface="Droid Sans Fallback" charset="0"/>
                <a:cs typeface="Lucida Sans Unicode" panose="020B0602030504020204" pitchFamily="34" charset="0"/>
                <a:hlinkClick r:id="rId2"/>
              </a:rPr>
              <a:t>[</a:t>
            </a:r>
            <a:endParaRPr kumimoji="0" lang="hr-H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7268540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t/>
            </a:r>
            <a:br>
              <a:rPr lang="hr-HR" dirty="0" smtClean="0"/>
            </a:br>
            <a:r>
              <a:rPr lang="hr-HR" b="1" dirty="0" smtClean="0"/>
              <a:t>Postupak </a:t>
            </a:r>
            <a:r>
              <a:rPr lang="hr-HR" b="1" dirty="0"/>
              <a:t>evaluacije</a:t>
            </a:r>
          </a:p>
        </p:txBody>
      </p:sp>
      <p:sp>
        <p:nvSpPr>
          <p:cNvPr id="3" name="Content Placeholder 2"/>
          <p:cNvSpPr>
            <a:spLocks noGrp="1"/>
          </p:cNvSpPr>
          <p:nvPr>
            <p:ph idx="1"/>
          </p:nvPr>
        </p:nvSpPr>
        <p:spPr/>
        <p:txBody>
          <a:bodyPr>
            <a:normAutofit fontScale="92500" lnSpcReduction="10000"/>
          </a:bodyPr>
          <a:lstStyle/>
          <a:p>
            <a:r>
              <a:rPr lang="hr-HR" dirty="0" smtClean="0"/>
              <a:t>Ako se </a:t>
            </a:r>
            <a:r>
              <a:rPr lang="hr-HR" dirty="0"/>
              <a:t>uvidom u projektne elemente utvrdi da u određenom projektnom prijedlogu jedna ili više aktivnosti nisu prihvatljive, OOP navodi aktivnosti za koje je utvrđeno da su neprihvatljive. </a:t>
            </a:r>
            <a:endParaRPr lang="hr-HR" dirty="0" smtClean="0"/>
          </a:p>
          <a:p>
            <a:r>
              <a:rPr lang="hr-HR" dirty="0" smtClean="0"/>
              <a:t>Slijedom </a:t>
            </a:r>
            <a:r>
              <a:rPr lang="hr-HR" dirty="0"/>
              <a:t>mišljenja OOP, ukoliko se neprihvatljive aktivnosti mogu ukloniti bez da utječu na opću izvedivost projekta  OOP će u tom slučaju ocjenjivati projektni prijedlog uzimajući samo u obzir preostale aktivnosti koje su </a:t>
            </a:r>
            <a:r>
              <a:rPr lang="hr-HR" dirty="0" smtClean="0"/>
              <a:t>prihvatljive</a:t>
            </a:r>
          </a:p>
          <a:p>
            <a:pPr algn="just"/>
            <a:r>
              <a:rPr lang="hr-HR" dirty="0" smtClean="0"/>
              <a:t>Ukoliko </a:t>
            </a:r>
            <a:r>
              <a:rPr lang="hr-HR" dirty="0"/>
              <a:t>OOP smatra da uklanjanje neprihvatljivih aktivnosti značajno utječe na izvedivost projekta, isti će biti isključen iz daljnjeg postupka odabira.  Također, nakon faze ocjenjivanja, prilikom ispravljanja proračuna Posredničko tijelo briše izdatke koji se odnose na aktivnosti za koje je u ovom fazi  utvrđeno da su neprihvatljive.</a:t>
            </a:r>
          </a:p>
        </p:txBody>
      </p:sp>
    </p:spTree>
    <p:extLst>
      <p:ext uri="{BB962C8B-B14F-4D97-AF65-F5344CB8AC3E}">
        <p14:creationId xmlns:p14="http://schemas.microsoft.com/office/powerpoint/2010/main" val="30335873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t/>
            </a:r>
            <a:br>
              <a:rPr lang="hr-HR" dirty="0" smtClean="0"/>
            </a:br>
            <a:r>
              <a:rPr lang="hr-HR" b="1" dirty="0" smtClean="0"/>
              <a:t>Postupak </a:t>
            </a:r>
            <a:r>
              <a:rPr lang="hr-HR" b="1" dirty="0"/>
              <a:t>evaluacije</a:t>
            </a:r>
          </a:p>
        </p:txBody>
      </p:sp>
      <p:sp>
        <p:nvSpPr>
          <p:cNvPr id="3" name="Content Placeholder 2"/>
          <p:cNvSpPr>
            <a:spLocks noGrp="1"/>
          </p:cNvSpPr>
          <p:nvPr>
            <p:ph idx="1"/>
          </p:nvPr>
        </p:nvSpPr>
        <p:spPr/>
        <p:txBody>
          <a:bodyPr>
            <a:normAutofit fontScale="92500" lnSpcReduction="10000"/>
          </a:bodyPr>
          <a:lstStyle/>
          <a:p>
            <a:r>
              <a:rPr lang="hr-HR" dirty="0" smtClean="0"/>
              <a:t>KRITERIJI ZA ODABIR (bodovanje) </a:t>
            </a:r>
          </a:p>
          <a:p>
            <a:pPr marL="514350" indent="-514350">
              <a:buAutoNum type="arabicPeriod"/>
            </a:pPr>
            <a:r>
              <a:rPr lang="hr-HR" b="1" dirty="0" smtClean="0"/>
              <a:t>Organizacijski i operativni kapacitet za provedbu nabave </a:t>
            </a:r>
          </a:p>
          <a:p>
            <a:pPr marL="0" indent="0">
              <a:buNone/>
            </a:pPr>
            <a:r>
              <a:rPr lang="hr-HR" dirty="0"/>
              <a:t>	1.1. </a:t>
            </a:r>
            <a:r>
              <a:rPr lang="hr-HR" i="1" dirty="0" smtClean="0"/>
              <a:t>Kapaciteti </a:t>
            </a:r>
            <a:r>
              <a:rPr lang="hr-HR" i="1" dirty="0"/>
              <a:t>partnerskih organizacija za provedbu javne </a:t>
            </a:r>
            <a:r>
              <a:rPr lang="hr-HR" i="1" dirty="0" smtClean="0"/>
              <a:t>nabave 	sukladno </a:t>
            </a:r>
            <a:r>
              <a:rPr lang="hr-HR" i="1" dirty="0"/>
              <a:t>uvjetima </a:t>
            </a:r>
            <a:r>
              <a:rPr lang="hr-HR" i="1" dirty="0" smtClean="0"/>
              <a:t>natječaja (1-5)</a:t>
            </a:r>
          </a:p>
          <a:p>
            <a:pPr marL="0" indent="0">
              <a:buNone/>
            </a:pPr>
            <a:r>
              <a:rPr lang="hr-HR" b="1" dirty="0" smtClean="0"/>
              <a:t>2</a:t>
            </a:r>
            <a:r>
              <a:rPr lang="hr-HR" b="1" dirty="0"/>
              <a:t>.  </a:t>
            </a:r>
            <a:r>
              <a:rPr lang="hr-HR" b="1" dirty="0" smtClean="0"/>
              <a:t> Kriteriji određivanja najpotrebitije djece</a:t>
            </a:r>
          </a:p>
          <a:p>
            <a:pPr marL="0" indent="0">
              <a:buNone/>
            </a:pPr>
            <a:r>
              <a:rPr lang="hr-HR" b="1" dirty="0"/>
              <a:t>	</a:t>
            </a:r>
            <a:r>
              <a:rPr lang="hr-HR" i="1" dirty="0" smtClean="0"/>
              <a:t>2.1</a:t>
            </a:r>
            <a:r>
              <a:rPr lang="hr-HR" i="1" dirty="0"/>
              <a:t>. Prikladnost kriterija odabira najpotrebitije </a:t>
            </a:r>
            <a:r>
              <a:rPr lang="hr-HR" i="1" dirty="0" smtClean="0"/>
              <a:t>djece (1-5)</a:t>
            </a:r>
          </a:p>
          <a:p>
            <a:pPr marL="0" indent="0">
              <a:buNone/>
            </a:pPr>
            <a:r>
              <a:rPr lang="hr-HR" i="1" dirty="0" smtClean="0"/>
              <a:t>	</a:t>
            </a:r>
            <a:r>
              <a:rPr lang="hr-HR" i="1" dirty="0"/>
              <a:t>2.2. Opis sprečavanja bilo kakve diskriminacije u ostvarivanju </a:t>
            </a:r>
            <a:r>
              <a:rPr lang="hr-HR" i="1" dirty="0" smtClean="0"/>
              <a:t>	pristupa 	na </a:t>
            </a:r>
            <a:r>
              <a:rPr lang="hr-HR" i="1" dirty="0"/>
              <a:t>primanje pomoći te poštivanje dostojanstva djece </a:t>
            </a:r>
            <a:r>
              <a:rPr lang="hr-HR" i="1" dirty="0" smtClean="0"/>
              <a:t>kao </a:t>
            </a:r>
            <a:r>
              <a:rPr lang="hr-HR" i="1" dirty="0"/>
              <a:t>primatelja </a:t>
            </a:r>
            <a:r>
              <a:rPr lang="hr-HR" i="1" dirty="0" smtClean="0"/>
              <a:t>	pomoći (1-5)</a:t>
            </a:r>
          </a:p>
          <a:p>
            <a:pPr marL="0" indent="0">
              <a:buNone/>
            </a:pPr>
            <a:r>
              <a:rPr lang="hr-HR" i="1" dirty="0" smtClean="0">
                <a:solidFill>
                  <a:srgbClr val="FF0000"/>
                </a:solidFill>
              </a:rPr>
              <a:t>!!!! Minimalni broj za prolaz kod kriterija 2.1 i 2.2 = 2 BODA po svakom kriteriju !!!</a:t>
            </a:r>
            <a:endParaRPr lang="hr-HR" i="1" dirty="0">
              <a:solidFill>
                <a:srgbClr val="FF0000"/>
              </a:solidFill>
            </a:endParaRPr>
          </a:p>
        </p:txBody>
      </p:sp>
    </p:spTree>
    <p:extLst>
      <p:ext uri="{BB962C8B-B14F-4D97-AF65-F5344CB8AC3E}">
        <p14:creationId xmlns:p14="http://schemas.microsoft.com/office/powerpoint/2010/main" val="177423290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t/>
            </a:r>
            <a:br>
              <a:rPr lang="hr-HR" dirty="0" smtClean="0"/>
            </a:br>
            <a:r>
              <a:rPr lang="hr-HR" b="1" dirty="0" smtClean="0"/>
              <a:t>Postupak </a:t>
            </a:r>
            <a:r>
              <a:rPr lang="hr-HR" b="1" dirty="0"/>
              <a:t>evaluacije</a:t>
            </a:r>
          </a:p>
        </p:txBody>
      </p:sp>
      <p:sp>
        <p:nvSpPr>
          <p:cNvPr id="3" name="Content Placeholder 2"/>
          <p:cNvSpPr>
            <a:spLocks noGrp="1"/>
          </p:cNvSpPr>
          <p:nvPr>
            <p:ph idx="1"/>
          </p:nvPr>
        </p:nvSpPr>
        <p:spPr/>
        <p:txBody>
          <a:bodyPr>
            <a:normAutofit/>
          </a:bodyPr>
          <a:lstStyle/>
          <a:p>
            <a:pPr marL="0" indent="0">
              <a:buNone/>
            </a:pPr>
            <a:r>
              <a:rPr lang="hr-HR" b="1" dirty="0" smtClean="0"/>
              <a:t>3. Primjerenost </a:t>
            </a:r>
            <a:r>
              <a:rPr lang="hr-HR" b="1" dirty="0"/>
              <a:t>provedbe </a:t>
            </a:r>
            <a:r>
              <a:rPr lang="hr-HR" b="1" dirty="0" smtClean="0"/>
              <a:t>aktivnosti</a:t>
            </a:r>
          </a:p>
          <a:p>
            <a:pPr marL="0" indent="0">
              <a:buNone/>
            </a:pPr>
            <a:r>
              <a:rPr lang="hr-HR" b="1" dirty="0"/>
              <a:t>	</a:t>
            </a:r>
            <a:r>
              <a:rPr lang="hr-HR" b="1" i="1" dirty="0"/>
              <a:t>3.1. Primjerenost aktivnosti za odabranu ciljnu skupinu </a:t>
            </a:r>
            <a:r>
              <a:rPr lang="hr-HR" b="1" i="1" dirty="0" smtClean="0"/>
              <a:t>(1-5)</a:t>
            </a:r>
          </a:p>
          <a:p>
            <a:pPr marL="0" indent="0">
              <a:buNone/>
            </a:pPr>
            <a:r>
              <a:rPr lang="hr-HR" b="1" i="1" dirty="0"/>
              <a:t>	</a:t>
            </a:r>
            <a:r>
              <a:rPr lang="hr-HR" b="1" i="1" dirty="0" smtClean="0"/>
              <a:t>3.2  Primjerenost </a:t>
            </a:r>
            <a:r>
              <a:rPr lang="hr-HR" b="1" i="1" dirty="0"/>
              <a:t>kriterija odabira vrste prehrambenih </a:t>
            </a:r>
            <a:r>
              <a:rPr lang="hr-HR" b="1" i="1" dirty="0" smtClean="0"/>
              <a:t>	proizvoda (1-5)*</a:t>
            </a:r>
          </a:p>
          <a:p>
            <a:pPr marL="0" indent="0">
              <a:buNone/>
            </a:pPr>
            <a:endParaRPr lang="hr-HR" b="1" i="1" dirty="0"/>
          </a:p>
          <a:p>
            <a:pPr marL="0" indent="0">
              <a:buNone/>
            </a:pPr>
            <a:r>
              <a:rPr lang="hr-HR" sz="2400" b="1" i="1" dirty="0"/>
              <a:t>* na koji način odabrani proizvodi doprinose uravnoteženoj prehrani (posebno imajući u vidu definiciju obroka iz točke 4.3.3</a:t>
            </a:r>
            <a:r>
              <a:rPr lang="hr-HR" sz="2400" b="1" i="1" dirty="0" smtClean="0"/>
              <a:t>. Uputa)  </a:t>
            </a:r>
            <a:r>
              <a:rPr lang="hr-HR" sz="2400" b="1" i="1" dirty="0"/>
              <a:t>te, prema potrebi,  uzimaju u obzir klimatske i okolišne aspekte, posebno u pogledu smanjenja rasipanja hrane</a:t>
            </a:r>
            <a:endParaRPr lang="hr-HR" sz="2400" b="1" i="1" dirty="0" smtClean="0"/>
          </a:p>
          <a:p>
            <a:pPr marL="0" indent="0">
              <a:buNone/>
            </a:pPr>
            <a:r>
              <a:rPr lang="hr-HR" b="1" i="1" dirty="0"/>
              <a:t>	</a:t>
            </a:r>
            <a:endParaRPr lang="hr-HR" b="1" i="1" dirty="0" smtClean="0"/>
          </a:p>
          <a:p>
            <a:pPr marL="0" indent="0">
              <a:buNone/>
            </a:pPr>
            <a:endParaRPr lang="hr-HR" b="1" i="1" dirty="0"/>
          </a:p>
        </p:txBody>
      </p:sp>
    </p:spTree>
    <p:extLst>
      <p:ext uri="{BB962C8B-B14F-4D97-AF65-F5344CB8AC3E}">
        <p14:creationId xmlns:p14="http://schemas.microsoft.com/office/powerpoint/2010/main" val="310765536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
            </a:r>
            <a:br>
              <a:rPr lang="hr-HR" dirty="0" smtClean="0"/>
            </a:br>
            <a:r>
              <a:rPr lang="hr-HR" dirty="0"/>
              <a:t>	</a:t>
            </a:r>
            <a:r>
              <a:rPr lang="hr-HR" dirty="0" smtClean="0"/>
              <a:t>		</a:t>
            </a:r>
            <a:r>
              <a:rPr lang="hr-HR" b="1" dirty="0" smtClean="0"/>
              <a:t>Postupak </a:t>
            </a:r>
            <a:r>
              <a:rPr lang="hr-HR" b="1" dirty="0"/>
              <a:t>evaluacije</a:t>
            </a:r>
          </a:p>
        </p:txBody>
      </p:sp>
      <p:sp>
        <p:nvSpPr>
          <p:cNvPr id="3" name="Content Placeholder 2"/>
          <p:cNvSpPr>
            <a:spLocks noGrp="1"/>
          </p:cNvSpPr>
          <p:nvPr>
            <p:ph idx="1"/>
          </p:nvPr>
        </p:nvSpPr>
        <p:spPr/>
        <p:txBody>
          <a:bodyPr>
            <a:normAutofit/>
          </a:bodyPr>
          <a:lstStyle/>
          <a:p>
            <a:pPr marL="0" indent="0">
              <a:buNone/>
            </a:pPr>
            <a:r>
              <a:rPr lang="hr-HR" b="1" dirty="0"/>
              <a:t>4. Prikladnost  i proporcionalnost predloženog proračuna u odnosu na broj korisnika i njihove </a:t>
            </a:r>
            <a:r>
              <a:rPr lang="hr-HR" b="1" dirty="0" smtClean="0"/>
              <a:t>potrebe</a:t>
            </a:r>
          </a:p>
          <a:p>
            <a:pPr marL="0" indent="0">
              <a:buNone/>
            </a:pPr>
            <a:r>
              <a:rPr lang="hr-HR" b="1" dirty="0"/>
              <a:t>	</a:t>
            </a:r>
            <a:r>
              <a:rPr lang="hr-HR" b="1" i="1" dirty="0"/>
              <a:t>4.1 </a:t>
            </a:r>
            <a:r>
              <a:rPr lang="hr-HR" b="1" i="1" dirty="0" smtClean="0"/>
              <a:t>Omjer </a:t>
            </a:r>
            <a:r>
              <a:rPr lang="hr-HR" b="1" i="1" dirty="0"/>
              <a:t>procijenjenih troškova, planirane količine namirnica i </a:t>
            </a:r>
            <a:r>
              <a:rPr lang="hr-HR" b="1" i="1" dirty="0" smtClean="0"/>
              <a:t>	planiranog </a:t>
            </a:r>
            <a:r>
              <a:rPr lang="hr-HR" b="1" i="1" dirty="0"/>
              <a:t>broja </a:t>
            </a:r>
            <a:r>
              <a:rPr lang="hr-HR" b="1" i="1" dirty="0" smtClean="0"/>
              <a:t>korisnika* (1-5) </a:t>
            </a:r>
          </a:p>
          <a:p>
            <a:pPr marL="0" indent="0">
              <a:buNone/>
            </a:pPr>
            <a:r>
              <a:rPr lang="hr-HR" b="1" i="1" dirty="0" smtClean="0"/>
              <a:t>* u </a:t>
            </a:r>
            <a:r>
              <a:rPr lang="hr-HR" b="1" i="1" dirty="0"/>
              <a:t>obzir se uzimaju iznos traženih sredstava, </a:t>
            </a:r>
            <a:r>
              <a:rPr lang="hr-HR" b="1" i="1" dirty="0" smtClean="0"/>
              <a:t>vrsta, </a:t>
            </a:r>
            <a:r>
              <a:rPr lang="hr-HR" b="1" i="1" dirty="0"/>
              <a:t>trajanje i način pružanja aktivnosti, kao i same vrijednosti navedenih procjena pokazatelja rezultata odnosno ostvarenja, a sukladno stručnom mišljenju članova </a:t>
            </a:r>
            <a:r>
              <a:rPr lang="hr-HR" b="1" i="1" dirty="0" smtClean="0"/>
              <a:t>Odbora</a:t>
            </a:r>
          </a:p>
          <a:p>
            <a:pPr marL="0" indent="0">
              <a:buNone/>
            </a:pPr>
            <a:r>
              <a:rPr lang="pl-PL" b="1" i="1" dirty="0" smtClean="0">
                <a:solidFill>
                  <a:srgbClr val="FF0000"/>
                </a:solidFill>
              </a:rPr>
              <a:t>	!!!! </a:t>
            </a:r>
            <a:r>
              <a:rPr lang="pl-PL" b="1" i="1" dirty="0">
                <a:solidFill>
                  <a:srgbClr val="FF0000"/>
                </a:solidFill>
              </a:rPr>
              <a:t>Minimalni broj za prolaz kod kriterija </a:t>
            </a:r>
            <a:r>
              <a:rPr lang="pl-PL" b="1" i="1" dirty="0" smtClean="0">
                <a:solidFill>
                  <a:srgbClr val="FF0000"/>
                </a:solidFill>
              </a:rPr>
              <a:t>4.1. = 2 BODA!!!</a:t>
            </a:r>
            <a:endParaRPr lang="pl-PL" b="1" i="1" dirty="0">
              <a:solidFill>
                <a:srgbClr val="FF0000"/>
              </a:solidFill>
            </a:endParaRPr>
          </a:p>
          <a:p>
            <a:pPr marL="0" indent="0">
              <a:buNone/>
            </a:pPr>
            <a:endParaRPr lang="hr-HR" b="1" i="1" dirty="0"/>
          </a:p>
        </p:txBody>
      </p:sp>
    </p:spTree>
    <p:extLst>
      <p:ext uri="{BB962C8B-B14F-4D97-AF65-F5344CB8AC3E}">
        <p14:creationId xmlns:p14="http://schemas.microsoft.com/office/powerpoint/2010/main" val="345798425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
            </a:r>
            <a:br>
              <a:rPr lang="hr-HR" dirty="0" smtClean="0"/>
            </a:br>
            <a:r>
              <a:rPr lang="hr-HR" dirty="0"/>
              <a:t>	</a:t>
            </a:r>
            <a:r>
              <a:rPr lang="hr-HR" dirty="0" smtClean="0"/>
              <a:t>		</a:t>
            </a:r>
            <a:r>
              <a:rPr lang="hr-HR" b="1" i="1" dirty="0" smtClean="0"/>
              <a:t>Postupak </a:t>
            </a:r>
            <a:r>
              <a:rPr lang="hr-HR" b="1" i="1" dirty="0"/>
              <a:t>evaluacije</a:t>
            </a:r>
          </a:p>
        </p:txBody>
      </p:sp>
      <p:sp>
        <p:nvSpPr>
          <p:cNvPr id="3" name="Content Placeholder 2"/>
          <p:cNvSpPr>
            <a:spLocks noGrp="1"/>
          </p:cNvSpPr>
          <p:nvPr>
            <p:ph idx="1"/>
          </p:nvPr>
        </p:nvSpPr>
        <p:spPr/>
        <p:txBody>
          <a:bodyPr>
            <a:normAutofit fontScale="70000" lnSpcReduction="20000"/>
          </a:bodyPr>
          <a:lstStyle/>
          <a:p>
            <a:r>
              <a:rPr lang="hr-HR" dirty="0" smtClean="0"/>
              <a:t>Uz posebne kriterije i bodovne pragove, ukupni zbroj za prolaz je minimalno 15 od mogućih 30</a:t>
            </a:r>
            <a:endParaRPr lang="hr-HR" dirty="0"/>
          </a:p>
          <a:p>
            <a:endParaRPr lang="hr-HR" dirty="0" smtClean="0"/>
          </a:p>
          <a:p>
            <a:pPr marL="0" indent="0">
              <a:buNone/>
            </a:pPr>
            <a:r>
              <a:rPr lang="hr-HR" b="1" u="sng" dirty="0" smtClean="0"/>
              <a:t>ISPRAVLJANJE PRORAČUNA </a:t>
            </a:r>
            <a:endParaRPr lang="hr-HR" b="1" u="sng" dirty="0"/>
          </a:p>
          <a:p>
            <a:r>
              <a:rPr lang="hr-HR" dirty="0" smtClean="0"/>
              <a:t>U </a:t>
            </a:r>
            <a:r>
              <a:rPr lang="hr-HR" dirty="0"/>
              <a:t>fazi ispravljanja </a:t>
            </a:r>
            <a:r>
              <a:rPr lang="hr-HR" dirty="0" smtClean="0"/>
              <a:t>proračuna uklanjaju se neprihvatljivi izdaci, </a:t>
            </a:r>
            <a:r>
              <a:rPr lang="hr-HR" dirty="0"/>
              <a:t>pri čemu </a:t>
            </a:r>
            <a:r>
              <a:rPr lang="hr-HR" dirty="0" smtClean="0"/>
              <a:t>se može </a:t>
            </a:r>
            <a:r>
              <a:rPr lang="hr-HR" dirty="0"/>
              <a:t>od prijavitelja zahtijevati pojašnjenja  kojima se opravdava potreba i novčana vrijednost pojedine </a:t>
            </a:r>
            <a:r>
              <a:rPr lang="hr-HR" dirty="0" smtClean="0"/>
              <a:t>stavke</a:t>
            </a:r>
            <a:endParaRPr lang="hr-HR" dirty="0"/>
          </a:p>
          <a:p>
            <a:r>
              <a:rPr lang="hr-HR" dirty="0"/>
              <a:t>Ako prijavitelj u navedenom roku, u skladu s uputom Posredničkog tijela, ne opravda pojedinu stavku i/ili iznos, ista se briše iz proračuna ili se smanjuje zatraženi iznos. </a:t>
            </a:r>
          </a:p>
          <a:p>
            <a:r>
              <a:rPr lang="hr-HR" dirty="0"/>
              <a:t>Posredničko tijelo  ispravlja predloženi proračun uklanjajući neprihvatljive izdatke samo i isključivo u opsegu u kojemu se ne utječe na rezultate prethodnih faza dodjele, ne mijenja se koncept projekta ili aktivnosti za koje je u fazi provjere prihvatljivosti projektnih aktivnosti utvrđeno da su prihvatljive, kao ni opseg intervencije ili ciljevi predloženog projektnog prijedloga.  </a:t>
            </a:r>
          </a:p>
          <a:p>
            <a:r>
              <a:rPr lang="hr-HR" dirty="0"/>
              <a:t>Partnerska organizacija je obvezna u postupku pregleda proračuna biti na raspolaganju u svrhu davanja svih potrebnih </a:t>
            </a:r>
            <a:r>
              <a:rPr lang="hr-HR" dirty="0" smtClean="0"/>
              <a:t>obrazloženja</a:t>
            </a:r>
            <a:endParaRPr lang="hr-HR" dirty="0"/>
          </a:p>
        </p:txBody>
      </p:sp>
    </p:spTree>
    <p:extLst>
      <p:ext uri="{BB962C8B-B14F-4D97-AF65-F5344CB8AC3E}">
        <p14:creationId xmlns:p14="http://schemas.microsoft.com/office/powerpoint/2010/main" val="397242738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
            </a:r>
            <a:br>
              <a:rPr lang="hr-HR" dirty="0" smtClean="0"/>
            </a:br>
            <a:r>
              <a:rPr lang="hr-HR" dirty="0"/>
              <a:t>	</a:t>
            </a:r>
            <a:r>
              <a:rPr lang="hr-HR" dirty="0" smtClean="0"/>
              <a:t>		</a:t>
            </a:r>
            <a:r>
              <a:rPr lang="hr-HR" b="1" dirty="0" smtClean="0"/>
              <a:t>Postupak </a:t>
            </a:r>
            <a:r>
              <a:rPr lang="hr-HR" b="1" dirty="0"/>
              <a:t>evaluacije</a:t>
            </a:r>
          </a:p>
        </p:txBody>
      </p:sp>
      <p:sp>
        <p:nvSpPr>
          <p:cNvPr id="3" name="Content Placeholder 2"/>
          <p:cNvSpPr>
            <a:spLocks noGrp="1"/>
          </p:cNvSpPr>
          <p:nvPr>
            <p:ph idx="1"/>
          </p:nvPr>
        </p:nvSpPr>
        <p:spPr/>
        <p:txBody>
          <a:bodyPr>
            <a:normAutofit fontScale="92500" lnSpcReduction="10000"/>
          </a:bodyPr>
          <a:lstStyle/>
          <a:p>
            <a:r>
              <a:rPr lang="hr-HR" dirty="0"/>
              <a:t>Nakon završetka faze procjene kvalitete i ispravljanja proračuna, Posredničko tijelo donosi Odluku o financiranju uzimajući u obzir popis rangiranih </a:t>
            </a:r>
            <a:r>
              <a:rPr lang="hr-HR" dirty="0" smtClean="0"/>
              <a:t>projektnih prijedloga</a:t>
            </a:r>
          </a:p>
          <a:p>
            <a:r>
              <a:rPr lang="hr-HR" dirty="0"/>
              <a:t>Postupak dodjele za projektne prijedloge s rezervne liste može se nastaviti isključivo pod jednakim </a:t>
            </a:r>
            <a:r>
              <a:rPr lang="hr-HR" dirty="0" smtClean="0"/>
              <a:t>uvjetima u </a:t>
            </a:r>
            <a:r>
              <a:rPr lang="hr-HR" dirty="0"/>
              <a:t>trenutku kada i ako potrebna financijska sredstva postanu raspoloživa. Pri tome se uvažava redoslijed projektnih prijedloga na rezervnoj listi te (preostala) raspoloživa financijska sredstva iz pripadajuće omotnice. </a:t>
            </a:r>
            <a:endParaRPr lang="hr-HR" dirty="0" smtClean="0"/>
          </a:p>
          <a:p>
            <a:r>
              <a:rPr lang="hr-HR" dirty="0" smtClean="0"/>
              <a:t>Ukoliko </a:t>
            </a:r>
            <a:r>
              <a:rPr lang="hr-HR" dirty="0"/>
              <a:t>prvi projektni prijedlog s rezervne liste prelazi preostali raspoloživi iznos, navedenom prijavitelju se nudi mogućnost da u odgovarajućoj mjeri osigura/poveća udio sufinanciranja, a ukoliko on to odbije, pristupa se prvom idućem projektnom prijedlogu s rezervne </a:t>
            </a:r>
            <a:r>
              <a:rPr lang="hr-HR" dirty="0" smtClean="0"/>
              <a:t>liste</a:t>
            </a:r>
          </a:p>
          <a:p>
            <a:pPr marL="0" indent="0">
              <a:buNone/>
            </a:pPr>
            <a:endParaRPr lang="hr-HR" dirty="0" smtClean="0"/>
          </a:p>
        </p:txBody>
      </p:sp>
    </p:spTree>
    <p:extLst>
      <p:ext uri="{BB962C8B-B14F-4D97-AF65-F5344CB8AC3E}">
        <p14:creationId xmlns:p14="http://schemas.microsoft.com/office/powerpoint/2010/main" val="425618950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
            </a:r>
            <a:br>
              <a:rPr lang="hr-HR" dirty="0" smtClean="0"/>
            </a:br>
            <a:r>
              <a:rPr lang="hr-HR" dirty="0"/>
              <a:t>	</a:t>
            </a:r>
            <a:r>
              <a:rPr lang="hr-HR" dirty="0" smtClean="0"/>
              <a:t>		</a:t>
            </a:r>
            <a:r>
              <a:rPr lang="hr-HR" b="1" dirty="0" smtClean="0"/>
              <a:t>Postupak </a:t>
            </a:r>
            <a:r>
              <a:rPr lang="hr-HR" b="1" dirty="0"/>
              <a:t>evaluacije</a:t>
            </a:r>
          </a:p>
        </p:txBody>
      </p:sp>
      <p:sp>
        <p:nvSpPr>
          <p:cNvPr id="3" name="Content Placeholder 2"/>
          <p:cNvSpPr>
            <a:spLocks noGrp="1"/>
          </p:cNvSpPr>
          <p:nvPr>
            <p:ph idx="1"/>
          </p:nvPr>
        </p:nvSpPr>
        <p:spPr/>
        <p:txBody>
          <a:bodyPr>
            <a:normAutofit fontScale="92500"/>
          </a:bodyPr>
          <a:lstStyle/>
          <a:p>
            <a:pPr algn="just"/>
            <a:r>
              <a:rPr lang="hr-HR" i="1" dirty="0"/>
              <a:t>Ako je projektna prijava ostvarila minimalni broj bodova definiran pozivom na dostavu projektnih prijedloga, može biti odbijena za financiranje ako raspoloživa sredstva nisu dostatna za financiranje svih projekata koji su postigli minimalni propisani broj bodova, te ako je drugom projektnom prijedlogu slične prirode dodijeljeno više </a:t>
            </a:r>
            <a:r>
              <a:rPr lang="hr-HR" i="1" dirty="0" smtClean="0"/>
              <a:t>bodova</a:t>
            </a:r>
            <a:endParaRPr lang="hr-HR" i="1" dirty="0"/>
          </a:p>
          <a:p>
            <a:pPr algn="just"/>
            <a:r>
              <a:rPr lang="hr-HR" i="1" dirty="0" smtClean="0"/>
              <a:t>U </a:t>
            </a:r>
            <a:r>
              <a:rPr lang="hr-HR" i="1" dirty="0"/>
              <a:t>slučaju da projektni prijedlozi dobiju isti broj bodova, a preostala sredstva nisu dostatna za financiranje oba projekta, prednost za financiranje dat će se projektnom prijedlogu u kojem se procjenjuje da će u svojim aktivnostima uključiti veći broj najpotrebitije </a:t>
            </a:r>
            <a:r>
              <a:rPr lang="hr-HR" i="1" dirty="0" smtClean="0"/>
              <a:t>djece</a:t>
            </a:r>
          </a:p>
          <a:p>
            <a:pPr marL="0" indent="0" algn="just">
              <a:buNone/>
            </a:pPr>
            <a:r>
              <a:rPr lang="hr-HR" i="1" dirty="0" smtClean="0"/>
              <a:t>!!! Posredničko </a:t>
            </a:r>
            <a:r>
              <a:rPr lang="hr-HR" i="1" dirty="0"/>
              <a:t>tijelo zadržava pravo ne dodijeliti sva dostupna </a:t>
            </a:r>
            <a:r>
              <a:rPr lang="hr-HR" i="1" dirty="0" smtClean="0"/>
              <a:t>sredstva!!!  </a:t>
            </a:r>
          </a:p>
          <a:p>
            <a:endParaRPr lang="hr-HR" i="1" dirty="0"/>
          </a:p>
        </p:txBody>
      </p:sp>
    </p:spTree>
    <p:extLst>
      <p:ext uri="{BB962C8B-B14F-4D97-AF65-F5344CB8AC3E}">
        <p14:creationId xmlns:p14="http://schemas.microsoft.com/office/powerpoint/2010/main" val="317815575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
            </a:r>
            <a:br>
              <a:rPr lang="hr-HR" dirty="0" smtClean="0"/>
            </a:br>
            <a:r>
              <a:rPr lang="hr-HR" dirty="0"/>
              <a:t>	</a:t>
            </a:r>
            <a:r>
              <a:rPr lang="hr-HR" dirty="0" smtClean="0"/>
              <a:t>	</a:t>
            </a:r>
            <a:r>
              <a:rPr lang="hr-HR" b="1" dirty="0" smtClean="0"/>
              <a:t>	Postupak </a:t>
            </a:r>
            <a:r>
              <a:rPr lang="hr-HR" b="1" dirty="0"/>
              <a:t>evaluacije</a:t>
            </a:r>
          </a:p>
        </p:txBody>
      </p:sp>
      <p:sp>
        <p:nvSpPr>
          <p:cNvPr id="3" name="Content Placeholder 2"/>
          <p:cNvSpPr>
            <a:spLocks noGrp="1"/>
          </p:cNvSpPr>
          <p:nvPr>
            <p:ph idx="1"/>
          </p:nvPr>
        </p:nvSpPr>
        <p:spPr/>
        <p:txBody>
          <a:bodyPr>
            <a:normAutofit fontScale="77500" lnSpcReduction="20000"/>
          </a:bodyPr>
          <a:lstStyle/>
          <a:p>
            <a:pPr marL="0" indent="0">
              <a:buNone/>
            </a:pPr>
            <a:r>
              <a:rPr lang="hr-HR" u="sng" dirty="0" smtClean="0"/>
              <a:t>OBAVJEŠTAVANJE PRIJAVITELJA </a:t>
            </a:r>
          </a:p>
          <a:p>
            <a:pPr marL="0" indent="0">
              <a:buNone/>
            </a:pPr>
            <a:r>
              <a:rPr lang="hr-HR" dirty="0" smtClean="0"/>
              <a:t>Na </a:t>
            </a:r>
            <a:r>
              <a:rPr lang="hr-HR" dirty="0"/>
              <a:t>kraju </a:t>
            </a:r>
            <a:r>
              <a:rPr lang="hr-HR" dirty="0" smtClean="0"/>
              <a:t>faze administrativne provjere/ faze procjene </a:t>
            </a:r>
            <a:r>
              <a:rPr lang="hr-HR" dirty="0"/>
              <a:t>kvalitete </a:t>
            </a:r>
            <a:r>
              <a:rPr lang="hr-HR" dirty="0" smtClean="0"/>
              <a:t>Posredničko tijelo </a:t>
            </a:r>
            <a:r>
              <a:rPr lang="hr-HR" dirty="0"/>
              <a:t>obavještava prijavitelje o statusu njihova projektnog prijedloga pisanim </a:t>
            </a:r>
            <a:r>
              <a:rPr lang="hr-HR" dirty="0" smtClean="0"/>
              <a:t>putem:</a:t>
            </a:r>
            <a:endParaRPr lang="hr-HR" dirty="0"/>
          </a:p>
          <a:p>
            <a:endParaRPr lang="hr-HR" dirty="0"/>
          </a:p>
          <a:p>
            <a:pPr marL="0" indent="0">
              <a:buNone/>
            </a:pPr>
            <a:r>
              <a:rPr lang="hr-HR" dirty="0" smtClean="0"/>
              <a:t>	•	uspješne </a:t>
            </a:r>
            <a:r>
              <a:rPr lang="hr-HR" dirty="0"/>
              <a:t>prijavitelje – da su njihovi projektni prijedlozi odabrani za  </a:t>
            </a:r>
            <a:r>
              <a:rPr lang="hr-HR" dirty="0" smtClean="0"/>
              <a:t>		sljedeću </a:t>
            </a:r>
            <a:r>
              <a:rPr lang="hr-HR" dirty="0"/>
              <a:t>fazu dodjele ili</a:t>
            </a:r>
          </a:p>
          <a:p>
            <a:pPr marL="0" indent="0">
              <a:buNone/>
            </a:pPr>
            <a:r>
              <a:rPr lang="hr-HR" dirty="0" smtClean="0"/>
              <a:t>	•	neuspješne </a:t>
            </a:r>
            <a:r>
              <a:rPr lang="hr-HR" dirty="0"/>
              <a:t>prijavitelje – da njihovi projektni prijedlozi nisu odabrani za </a:t>
            </a:r>
            <a:r>
              <a:rPr lang="hr-HR" dirty="0" smtClean="0"/>
              <a:t>	sljedeću </a:t>
            </a:r>
            <a:r>
              <a:rPr lang="hr-HR" dirty="0"/>
              <a:t>fazu dodjele s </a:t>
            </a:r>
            <a:r>
              <a:rPr lang="hr-HR" dirty="0" smtClean="0"/>
              <a:t>obrazloženjem</a:t>
            </a:r>
            <a:endParaRPr lang="hr-HR" i="1" dirty="0" smtClean="0"/>
          </a:p>
          <a:p>
            <a:pPr marL="0" indent="0">
              <a:buNone/>
            </a:pPr>
            <a:r>
              <a:rPr lang="hr-HR" i="1" dirty="0" smtClean="0"/>
              <a:t>	</a:t>
            </a:r>
            <a:r>
              <a:rPr lang="hr-HR" b="1" i="1" dirty="0" smtClean="0"/>
              <a:t>u </a:t>
            </a:r>
            <a:r>
              <a:rPr lang="hr-HR" b="1" i="1" dirty="0"/>
              <a:t>roku od 8 radnih dana od dana donošenja odluke o statusu navedenog projektnog </a:t>
            </a:r>
            <a:r>
              <a:rPr lang="hr-HR" b="1" i="1" dirty="0" smtClean="0"/>
              <a:t>	prijedloga </a:t>
            </a:r>
            <a:r>
              <a:rPr lang="hr-HR" b="1" i="1" dirty="0"/>
              <a:t>(uspješan ili neuspješan</a:t>
            </a:r>
            <a:r>
              <a:rPr lang="hr-HR" b="1" i="1" dirty="0" smtClean="0"/>
              <a:t>) </a:t>
            </a:r>
          </a:p>
          <a:p>
            <a:pPr marL="0" indent="0">
              <a:buNone/>
            </a:pPr>
            <a:endParaRPr lang="hr-HR" b="1" i="1" dirty="0"/>
          </a:p>
          <a:p>
            <a:pPr marL="0" indent="0">
              <a:buNone/>
            </a:pPr>
            <a:r>
              <a:rPr lang="hr-HR" dirty="0" smtClean="0"/>
              <a:t>Po donošenju Odluke o financiranju </a:t>
            </a:r>
            <a:r>
              <a:rPr lang="hr-HR" dirty="0"/>
              <a:t>Posredničko tijelo  obavještava </a:t>
            </a:r>
            <a:r>
              <a:rPr lang="hr-HR" dirty="0" smtClean="0"/>
              <a:t>sve </a:t>
            </a:r>
            <a:r>
              <a:rPr lang="hr-HR" dirty="0"/>
              <a:t>uspješne prijavitelje </a:t>
            </a:r>
            <a:r>
              <a:rPr lang="hr-HR" dirty="0" smtClean="0"/>
              <a:t>pisanim </a:t>
            </a:r>
            <a:r>
              <a:rPr lang="hr-HR" dirty="0"/>
              <a:t>putem </a:t>
            </a:r>
            <a:r>
              <a:rPr lang="hr-HR" dirty="0" smtClean="0"/>
              <a:t>o </a:t>
            </a:r>
            <a:r>
              <a:rPr lang="hr-HR" dirty="0"/>
              <a:t>odabiru projektnih prijedloga u roku od 15 radnih dana od donošenja </a:t>
            </a:r>
            <a:r>
              <a:rPr lang="hr-HR" dirty="0" smtClean="0"/>
              <a:t>Odluke, koju im dostavlja zajedno s informacijama </a:t>
            </a:r>
            <a:r>
              <a:rPr lang="hr-HR" dirty="0"/>
              <a:t>o daljnjem </a:t>
            </a:r>
            <a:r>
              <a:rPr lang="hr-HR" dirty="0" smtClean="0"/>
              <a:t>postupku</a:t>
            </a:r>
            <a:endParaRPr lang="hr-HR" dirty="0"/>
          </a:p>
        </p:txBody>
      </p:sp>
    </p:spTree>
    <p:extLst>
      <p:ext uri="{BB962C8B-B14F-4D97-AF65-F5344CB8AC3E}">
        <p14:creationId xmlns:p14="http://schemas.microsoft.com/office/powerpoint/2010/main" val="410410875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t/>
            </a:r>
            <a:br>
              <a:rPr lang="hr-HR" dirty="0" smtClean="0"/>
            </a:br>
            <a:r>
              <a:rPr lang="hr-HR" b="1" dirty="0" smtClean="0"/>
              <a:t>Prigovori </a:t>
            </a:r>
            <a:endParaRPr lang="hr-HR" b="1" dirty="0"/>
          </a:p>
        </p:txBody>
      </p:sp>
      <p:sp>
        <p:nvSpPr>
          <p:cNvPr id="3" name="Content Placeholder 2"/>
          <p:cNvSpPr>
            <a:spLocks noGrp="1"/>
          </p:cNvSpPr>
          <p:nvPr>
            <p:ph idx="1"/>
          </p:nvPr>
        </p:nvSpPr>
        <p:spPr/>
        <p:txBody>
          <a:bodyPr>
            <a:normAutofit fontScale="70000" lnSpcReduction="20000"/>
          </a:bodyPr>
          <a:lstStyle/>
          <a:p>
            <a:pPr marL="0" indent="0">
              <a:buNone/>
            </a:pPr>
            <a:r>
              <a:rPr lang="hr-HR" dirty="0"/>
              <a:t>Prijavitelji mogu podnijeti prigovor u roku od 8 radnih dana od dana primitka obavijesti o statusu njihovog projektnog prijedloga </a:t>
            </a:r>
            <a:r>
              <a:rPr lang="hr-HR" dirty="0" smtClean="0"/>
              <a:t>zbog:</a:t>
            </a:r>
            <a:endParaRPr lang="hr-HR" dirty="0"/>
          </a:p>
          <a:p>
            <a:r>
              <a:rPr lang="hr-HR" dirty="0" smtClean="0"/>
              <a:t>povrede </a:t>
            </a:r>
            <a:r>
              <a:rPr lang="hr-HR" dirty="0"/>
              <a:t>postupka opisanog u dokumentaciji predmetnog postupka dodjele sredstava;</a:t>
            </a:r>
          </a:p>
          <a:p>
            <a:r>
              <a:rPr lang="hr-HR" dirty="0" smtClean="0"/>
              <a:t>povrede načela dodjele </a:t>
            </a:r>
          </a:p>
          <a:p>
            <a:pPr marL="0" indent="0">
              <a:buNone/>
            </a:pPr>
            <a:r>
              <a:rPr lang="hr-HR" u="sng" dirty="0" smtClean="0"/>
              <a:t>Prigovor mora </a:t>
            </a:r>
            <a:r>
              <a:rPr lang="hr-HR" u="sng" dirty="0"/>
              <a:t>sadržavati najmanje</a:t>
            </a:r>
            <a:r>
              <a:rPr lang="hr-HR" dirty="0" smtClean="0"/>
              <a:t>:</a:t>
            </a:r>
            <a:endParaRPr lang="hr-HR" dirty="0"/>
          </a:p>
          <a:p>
            <a:r>
              <a:rPr lang="hr-HR" dirty="0" smtClean="0"/>
              <a:t>podatke </a:t>
            </a:r>
            <a:r>
              <a:rPr lang="hr-HR" dirty="0"/>
              <a:t>o prijavitelju (ime/naziv, adresa, OIB) </a:t>
            </a:r>
            <a:r>
              <a:rPr lang="hr-HR" dirty="0" smtClean="0"/>
              <a:t>i naziv Poziva;</a:t>
            </a:r>
          </a:p>
          <a:p>
            <a:r>
              <a:rPr lang="hr-HR" dirty="0" smtClean="0"/>
              <a:t>razloge </a:t>
            </a:r>
            <a:r>
              <a:rPr lang="hr-HR" dirty="0"/>
              <a:t>prigovora</a:t>
            </a:r>
            <a:r>
              <a:rPr lang="hr-HR" dirty="0" smtClean="0"/>
              <a:t>;</a:t>
            </a:r>
          </a:p>
          <a:p>
            <a:r>
              <a:rPr lang="hr-HR" dirty="0" smtClean="0"/>
              <a:t>potpis </a:t>
            </a:r>
            <a:r>
              <a:rPr lang="hr-HR" dirty="0"/>
              <a:t>prijavitelja ili ovlaštene osobe </a:t>
            </a:r>
            <a:r>
              <a:rPr lang="hr-HR" dirty="0" smtClean="0"/>
              <a:t>prijavitelja</a:t>
            </a:r>
            <a:endParaRPr lang="hr-HR" dirty="0"/>
          </a:p>
          <a:p>
            <a:r>
              <a:rPr lang="hr-HR" dirty="0" smtClean="0"/>
              <a:t>punomoć </a:t>
            </a:r>
            <a:r>
              <a:rPr lang="hr-HR" dirty="0"/>
              <a:t>za podnošenje </a:t>
            </a:r>
            <a:r>
              <a:rPr lang="hr-HR" dirty="0" smtClean="0"/>
              <a:t>prigovora (ako je primjenjivo) </a:t>
            </a:r>
          </a:p>
          <a:p>
            <a:pPr marL="0" indent="0" algn="just">
              <a:buNone/>
            </a:pPr>
            <a:r>
              <a:rPr lang="hr-HR" i="1" dirty="0" smtClean="0"/>
              <a:t>Posredničko </a:t>
            </a:r>
            <a:r>
              <a:rPr lang="hr-HR" i="1" dirty="0"/>
              <a:t>tijelo odlučuje o prigovoru u roku od 15 radnih dana od dana zaprimanja prigovora, o čemu prijavitelje obavještava pisanim putem. U slučaju da </a:t>
            </a:r>
            <a:r>
              <a:rPr lang="hr-HR" i="1" dirty="0" smtClean="0"/>
              <a:t>PT utvrdi </a:t>
            </a:r>
            <a:r>
              <a:rPr lang="hr-HR" i="1" dirty="0"/>
              <a:t>prigovor prijavitelja osnovanim, ponovno će uzeti u razmatranje projektni prijedlog i </a:t>
            </a:r>
            <a:r>
              <a:rPr lang="hr-HR" i="1" dirty="0" smtClean="0"/>
              <a:t>odlučiti </a:t>
            </a:r>
            <a:r>
              <a:rPr lang="hr-HR" i="1" dirty="0"/>
              <a:t>o njegovom statusu u konkretnoj fazi dodjele. Nakon Odluke o prigovoru ne postoji mogućnost izjavljivanja žalbe Posredničkom tijelu već je temeljem predmetnog rješenja moguće uputiti pritužbu Ministarstvu rada i mirovinskoga sustava kao Upravljačkom tijelu. </a:t>
            </a:r>
          </a:p>
          <a:p>
            <a:pPr marL="0" indent="0">
              <a:buNone/>
            </a:pPr>
            <a:endParaRPr lang="hr-HR" dirty="0"/>
          </a:p>
        </p:txBody>
      </p:sp>
    </p:spTree>
    <p:extLst>
      <p:ext uri="{BB962C8B-B14F-4D97-AF65-F5344CB8AC3E}">
        <p14:creationId xmlns:p14="http://schemas.microsoft.com/office/powerpoint/2010/main" val="6632541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993058"/>
            <a:ext cx="10515600" cy="697630"/>
          </a:xfrm>
        </p:spPr>
        <p:txBody>
          <a:bodyPr/>
          <a:lstStyle/>
          <a:p>
            <a:pPr lvl="1" algn="l" rtl="0">
              <a:lnSpc>
                <a:spcPct val="90000"/>
              </a:lnSpc>
              <a:spcBef>
                <a:spcPct val="0"/>
              </a:spcBef>
            </a:pPr>
            <a:r>
              <a:rPr lang="hr-HR" dirty="0"/>
              <a:t>Iznos raspoloživih bespovratnih sredstava</a:t>
            </a:r>
            <a:r>
              <a:rPr lang="hr-HR" sz="1600" dirty="0"/>
              <a:t/>
            </a:r>
            <a:br>
              <a:rPr lang="hr-HR" sz="1600" dirty="0"/>
            </a:br>
            <a:endParaRPr lang="hr-HR" dirty="0"/>
          </a:p>
        </p:txBody>
      </p:sp>
      <p:sp>
        <p:nvSpPr>
          <p:cNvPr id="3" name="Rezervirano mjesto sadržaja 2"/>
          <p:cNvSpPr>
            <a:spLocks noGrp="1"/>
          </p:cNvSpPr>
          <p:nvPr>
            <p:ph idx="1"/>
          </p:nvPr>
        </p:nvSpPr>
        <p:spPr>
          <a:xfrm>
            <a:off x="838200" y="1690688"/>
            <a:ext cx="10515600" cy="4486275"/>
          </a:xfrm>
        </p:spPr>
        <p:txBody>
          <a:bodyPr>
            <a:normAutofit fontScale="92500"/>
          </a:bodyPr>
          <a:lstStyle/>
          <a:p>
            <a:pPr marL="0" indent="0" algn="just">
              <a:buNone/>
            </a:pPr>
            <a:r>
              <a:rPr lang="hr-HR" dirty="0" smtClean="0"/>
              <a:t>Za financiranje projekata u okviru ovog poziva na dostavu projektnih prijedloga raspoloživ je indikativni iznos od  </a:t>
            </a:r>
            <a:r>
              <a:rPr lang="hr-HR" b="1" dirty="0" smtClean="0"/>
              <a:t>9.360.000,00 HRK, </a:t>
            </a:r>
            <a:r>
              <a:rPr lang="hr-HR" dirty="0" smtClean="0"/>
              <a:t>od čega indikativni iznos namijenjen podršci partnerskim organizacijama za provedbu projektnih aktivnosti kroz  tehničku pomoć iznosi  </a:t>
            </a:r>
            <a:r>
              <a:rPr lang="hr-HR" b="1" dirty="0" smtClean="0"/>
              <a:t>360.000,00 HRK</a:t>
            </a:r>
          </a:p>
          <a:p>
            <a:pPr marL="0" indent="0">
              <a:buNone/>
            </a:pPr>
            <a:r>
              <a:rPr lang="hr-HR" dirty="0" smtClean="0"/>
              <a:t> </a:t>
            </a:r>
          </a:p>
          <a:p>
            <a:r>
              <a:rPr lang="hr-HR" dirty="0" smtClean="0"/>
              <a:t>Najmanji iznos zatraženih bespovratnih sredstava:</a:t>
            </a:r>
          </a:p>
          <a:p>
            <a:pPr marL="0" indent="0">
              <a:buNone/>
            </a:pPr>
            <a:r>
              <a:rPr lang="hr-HR" b="1" dirty="0" smtClean="0"/>
              <a:t>200.000,00 HRK</a:t>
            </a:r>
          </a:p>
          <a:p>
            <a:endParaRPr lang="hr-HR" dirty="0" smtClean="0"/>
          </a:p>
          <a:p>
            <a:r>
              <a:rPr lang="hr-HR" dirty="0" smtClean="0"/>
              <a:t>Najviši iznos zatraženih bespovratnih sredstava: </a:t>
            </a:r>
          </a:p>
          <a:p>
            <a:pPr marL="0" indent="0">
              <a:buNone/>
            </a:pPr>
            <a:r>
              <a:rPr lang="hr-HR" b="1" dirty="0" smtClean="0"/>
              <a:t>1.000.000,00 HRK </a:t>
            </a:r>
          </a:p>
          <a:p>
            <a:endParaRPr lang="hr-HR" dirty="0"/>
          </a:p>
        </p:txBody>
      </p:sp>
    </p:spTree>
    <p:extLst>
      <p:ext uri="{BB962C8B-B14F-4D97-AF65-F5344CB8AC3E}">
        <p14:creationId xmlns:p14="http://schemas.microsoft.com/office/powerpoint/2010/main" val="39150060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t/>
            </a:r>
            <a:br>
              <a:rPr lang="hr-HR" dirty="0" smtClean="0"/>
            </a:br>
            <a:r>
              <a:rPr lang="hr-HR" dirty="0" smtClean="0"/>
              <a:t>UGOVARANJE</a:t>
            </a:r>
            <a:endParaRPr lang="hr-HR" dirty="0"/>
          </a:p>
        </p:txBody>
      </p:sp>
      <p:sp>
        <p:nvSpPr>
          <p:cNvPr id="3" name="Content Placeholder 2"/>
          <p:cNvSpPr>
            <a:spLocks noGrp="1"/>
          </p:cNvSpPr>
          <p:nvPr>
            <p:ph idx="1"/>
          </p:nvPr>
        </p:nvSpPr>
        <p:spPr/>
        <p:txBody>
          <a:bodyPr>
            <a:normAutofit/>
          </a:bodyPr>
          <a:lstStyle/>
          <a:p>
            <a:r>
              <a:rPr lang="hr-HR" dirty="0" smtClean="0"/>
              <a:t>Izrada i potpisivanje ugovora s uspješnim prijaviteljima odvija se u roku 30 dana od donošenja Odluke o financiranju</a:t>
            </a:r>
          </a:p>
          <a:p>
            <a:r>
              <a:rPr lang="hr-HR" dirty="0" smtClean="0"/>
              <a:t>Predviđeno je sklapanje ugovora za  </a:t>
            </a:r>
            <a:r>
              <a:rPr lang="hr-HR" dirty="0"/>
              <a:t>svaku  od </a:t>
            </a:r>
            <a:r>
              <a:rPr lang="hr-HR" dirty="0" smtClean="0"/>
              <a:t>2 vrste </a:t>
            </a:r>
            <a:r>
              <a:rPr lang="hr-HR" dirty="0"/>
              <a:t>pomoći </a:t>
            </a:r>
            <a:r>
              <a:rPr lang="hr-HR" dirty="0" smtClean="0"/>
              <a:t> - hrana</a:t>
            </a:r>
            <a:r>
              <a:rPr lang="hr-HR" dirty="0"/>
              <a:t>, </a:t>
            </a:r>
            <a:r>
              <a:rPr lang="hr-HR" dirty="0" smtClean="0"/>
              <a:t>te  tehnička pomoć; ukoliko  </a:t>
            </a:r>
            <a:r>
              <a:rPr lang="hr-HR" dirty="0"/>
              <a:t>je  </a:t>
            </a:r>
            <a:r>
              <a:rPr lang="hr-HR" dirty="0" smtClean="0"/>
              <a:t>primjenjivo</a:t>
            </a:r>
          </a:p>
          <a:p>
            <a:r>
              <a:rPr lang="hr-HR" dirty="0" smtClean="0"/>
              <a:t>Ugovor potpisuje vodeća partnerska organizacija (prijavitelj) </a:t>
            </a:r>
          </a:p>
          <a:p>
            <a:r>
              <a:rPr lang="hr-HR" dirty="0" smtClean="0"/>
              <a:t>Odnosi između vodeće PO i ostalih PO reguliraju se Sporazumom o partnerstvu  (obrazac 3 natječajne dokumentacije) </a:t>
            </a:r>
          </a:p>
          <a:p>
            <a:r>
              <a:rPr lang="hr-HR" dirty="0" smtClean="0"/>
              <a:t>Po sklapanju ugovora bit će organizirane provedbene radionice </a:t>
            </a:r>
          </a:p>
          <a:p>
            <a:endParaRPr lang="hr-HR" dirty="0"/>
          </a:p>
        </p:txBody>
      </p:sp>
    </p:spTree>
    <p:extLst>
      <p:ext uri="{BB962C8B-B14F-4D97-AF65-F5344CB8AC3E}">
        <p14:creationId xmlns:p14="http://schemas.microsoft.com/office/powerpoint/2010/main" val="334078204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t/>
            </a:r>
            <a:br>
              <a:rPr lang="hr-HR" dirty="0" smtClean="0"/>
            </a:br>
            <a:r>
              <a:rPr lang="hr-HR" dirty="0" smtClean="0"/>
              <a:t>ZAKLJUČAK</a:t>
            </a:r>
            <a:endParaRPr lang="hr-HR" dirty="0"/>
          </a:p>
        </p:txBody>
      </p:sp>
      <p:sp>
        <p:nvSpPr>
          <p:cNvPr id="3" name="Content Placeholder 2"/>
          <p:cNvSpPr>
            <a:spLocks noGrp="1"/>
          </p:cNvSpPr>
          <p:nvPr>
            <p:ph idx="1"/>
          </p:nvPr>
        </p:nvSpPr>
        <p:spPr/>
        <p:txBody>
          <a:bodyPr>
            <a:normAutofit/>
          </a:bodyPr>
          <a:lstStyle/>
          <a:p>
            <a:r>
              <a:rPr lang="hr-HR" dirty="0" smtClean="0"/>
              <a:t>Rok za dostavu pitanja: 17. 06. 2016. </a:t>
            </a:r>
          </a:p>
          <a:p>
            <a:r>
              <a:rPr lang="hr-HR" dirty="0" smtClean="0"/>
              <a:t>Rok za dostavu projektnih prijedloga: 01. 07. 2016. </a:t>
            </a:r>
          </a:p>
          <a:p>
            <a:r>
              <a:rPr lang="hr-HR" u="sng" dirty="0" smtClean="0"/>
              <a:t>Prijava se sastoji od papirnate i elektronske verzije u koje ulaze: </a:t>
            </a:r>
          </a:p>
          <a:p>
            <a:pPr lvl="1"/>
            <a:r>
              <a:rPr lang="hr-HR" dirty="0"/>
              <a:t>Prijavni obrazac s popunjenim </a:t>
            </a:r>
            <a:r>
              <a:rPr lang="hr-HR" i="1" dirty="0" err="1"/>
              <a:t>excell</a:t>
            </a:r>
            <a:r>
              <a:rPr lang="hr-HR" i="1" dirty="0"/>
              <a:t> </a:t>
            </a:r>
            <a:r>
              <a:rPr lang="hr-HR" dirty="0"/>
              <a:t>obrascima proračuna za MD1/TP (ako je primjenjivo);</a:t>
            </a:r>
          </a:p>
          <a:p>
            <a:pPr lvl="1"/>
            <a:r>
              <a:rPr lang="hr-HR" dirty="0"/>
              <a:t>Izjava prijavitelja (vodeće partnerske organizacije) </a:t>
            </a:r>
            <a:r>
              <a:rPr lang="hr-HR" dirty="0" smtClean="0"/>
              <a:t>(</a:t>
            </a:r>
            <a:r>
              <a:rPr lang="hr-HR" dirty="0"/>
              <a:t>Obrazac 2);</a:t>
            </a:r>
          </a:p>
          <a:p>
            <a:pPr lvl="1"/>
            <a:r>
              <a:rPr lang="hr-HR" dirty="0"/>
              <a:t>Izjava partnera (partnerske organizacije) </a:t>
            </a:r>
            <a:r>
              <a:rPr lang="hr-HR" dirty="0" smtClean="0"/>
              <a:t>(</a:t>
            </a:r>
            <a:r>
              <a:rPr lang="hr-HR" dirty="0"/>
              <a:t>Obrazac 3);</a:t>
            </a:r>
          </a:p>
          <a:p>
            <a:pPr lvl="1"/>
            <a:r>
              <a:rPr lang="hr-HR" dirty="0"/>
              <a:t>Kopija odluke o osnivanju, potvrde o registraciji, statuta ili drugog odgovarajućeg dokumenta/akta o osnivanju/registraciji za sve partnerske organizacije.</a:t>
            </a:r>
          </a:p>
          <a:p>
            <a:endParaRPr lang="hr-HR" dirty="0"/>
          </a:p>
        </p:txBody>
      </p:sp>
    </p:spTree>
    <p:extLst>
      <p:ext uri="{BB962C8B-B14F-4D97-AF65-F5344CB8AC3E}">
        <p14:creationId xmlns:p14="http://schemas.microsoft.com/office/powerpoint/2010/main" val="258514213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dirty="0"/>
          </a:p>
        </p:txBody>
      </p:sp>
      <p:sp>
        <p:nvSpPr>
          <p:cNvPr id="3" name="Content Placeholder 2"/>
          <p:cNvSpPr>
            <a:spLocks noGrp="1"/>
          </p:cNvSpPr>
          <p:nvPr>
            <p:ph idx="1"/>
          </p:nvPr>
        </p:nvSpPr>
        <p:spPr/>
        <p:txBody>
          <a:bodyPr/>
          <a:lstStyle/>
          <a:p>
            <a:pPr marL="3657600" lvl="8" indent="0">
              <a:buNone/>
            </a:pPr>
            <a:endParaRPr lang="hr-HR" dirty="0" smtClean="0"/>
          </a:p>
          <a:p>
            <a:pPr marL="3657600" lvl="8" indent="0">
              <a:buNone/>
            </a:pPr>
            <a:endParaRPr lang="hr-HR" sz="4400" dirty="0"/>
          </a:p>
          <a:p>
            <a:pPr marL="3657600" lvl="8" indent="0">
              <a:buNone/>
            </a:pPr>
            <a:r>
              <a:rPr lang="hr-HR" sz="4400" dirty="0" smtClean="0"/>
              <a:t>HVALA NA PAŽNJI!</a:t>
            </a:r>
          </a:p>
          <a:p>
            <a:pPr marL="3657600" lvl="8" indent="0">
              <a:buNone/>
            </a:pPr>
            <a:endParaRPr lang="hr-HR" sz="2800" dirty="0"/>
          </a:p>
          <a:p>
            <a:pPr marL="3657600" lvl="8" indent="0">
              <a:buNone/>
            </a:pPr>
            <a:r>
              <a:rPr lang="hr-HR" sz="2000" dirty="0" smtClean="0">
                <a:hlinkClick r:id="rId2"/>
              </a:rPr>
              <a:t>vladimir.somen@mspm.hr</a:t>
            </a:r>
            <a:endParaRPr lang="hr-HR" sz="2000" dirty="0" smtClean="0"/>
          </a:p>
          <a:p>
            <a:pPr marL="3657600" lvl="8" indent="0">
              <a:buNone/>
            </a:pPr>
            <a:r>
              <a:rPr lang="hr-HR" sz="2000" b="1" dirty="0" smtClean="0"/>
              <a:t>Ministarstvo socijalne politike i mladih RH</a:t>
            </a:r>
          </a:p>
          <a:p>
            <a:pPr marL="3657600" lvl="8" indent="0">
              <a:buNone/>
            </a:pPr>
            <a:r>
              <a:rPr lang="hr-HR" sz="2000" dirty="0" smtClean="0">
                <a:hlinkClick r:id="rId3"/>
              </a:rPr>
              <a:t>fead@mspm.hr</a:t>
            </a:r>
            <a:r>
              <a:rPr lang="hr-HR" sz="2000" dirty="0" smtClean="0"/>
              <a:t> </a:t>
            </a:r>
            <a:endParaRPr lang="hr-HR" sz="2000" dirty="0"/>
          </a:p>
        </p:txBody>
      </p:sp>
    </p:spTree>
    <p:extLst>
      <p:ext uri="{BB962C8B-B14F-4D97-AF65-F5344CB8AC3E}">
        <p14:creationId xmlns:p14="http://schemas.microsoft.com/office/powerpoint/2010/main" val="845691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1120877"/>
            <a:ext cx="10515600" cy="569811"/>
          </a:xfrm>
        </p:spPr>
        <p:txBody>
          <a:bodyPr>
            <a:normAutofit fontScale="90000"/>
          </a:bodyPr>
          <a:lstStyle/>
          <a:p>
            <a:r>
              <a:rPr lang="hr-HR" dirty="0" smtClean="0"/>
              <a:t>Kriteriji prihvatljivosti</a:t>
            </a:r>
            <a:endParaRPr lang="hr-HR" dirty="0"/>
          </a:p>
        </p:txBody>
      </p:sp>
      <p:sp>
        <p:nvSpPr>
          <p:cNvPr id="3" name="Rezervirano mjesto sadržaja 2"/>
          <p:cNvSpPr>
            <a:spLocks noGrp="1"/>
          </p:cNvSpPr>
          <p:nvPr>
            <p:ph idx="1"/>
          </p:nvPr>
        </p:nvSpPr>
        <p:spPr/>
        <p:txBody>
          <a:bodyPr/>
          <a:lstStyle/>
          <a:p>
            <a:r>
              <a:rPr lang="hr-HR" dirty="0" smtClean="0"/>
              <a:t>Četiri su skupa kriterija prihvatljivosti, koji se odnose na:</a:t>
            </a:r>
          </a:p>
          <a:p>
            <a:endParaRPr lang="hr-HR" dirty="0" smtClean="0"/>
          </a:p>
          <a:p>
            <a:pPr marL="0" indent="0">
              <a:buNone/>
            </a:pPr>
            <a:r>
              <a:rPr lang="hr-HR" dirty="0" smtClean="0"/>
              <a:t>a. prijavitelje; </a:t>
            </a:r>
          </a:p>
          <a:p>
            <a:pPr marL="0" indent="0">
              <a:buNone/>
            </a:pPr>
            <a:r>
              <a:rPr lang="hr-HR" dirty="0" smtClean="0"/>
              <a:t>b. partnere; </a:t>
            </a:r>
          </a:p>
          <a:p>
            <a:pPr marL="0" indent="0">
              <a:buNone/>
            </a:pPr>
            <a:r>
              <a:rPr lang="hr-HR" dirty="0" smtClean="0"/>
              <a:t>c. projekt – aktivnosti za koje se mogu dodijeliti bespovratna sredstva; </a:t>
            </a:r>
          </a:p>
          <a:p>
            <a:pPr marL="0" indent="0">
              <a:buNone/>
            </a:pPr>
            <a:r>
              <a:rPr lang="hr-HR" dirty="0" smtClean="0"/>
              <a:t>d. izdatke – vrste izdataka koji se uzimaju u obzir pri određivanju ukupnih prihvatljivih troškova projekta.</a:t>
            </a:r>
          </a:p>
        </p:txBody>
      </p:sp>
    </p:spTree>
    <p:extLst>
      <p:ext uri="{BB962C8B-B14F-4D97-AF65-F5344CB8AC3E}">
        <p14:creationId xmlns:p14="http://schemas.microsoft.com/office/powerpoint/2010/main" val="817681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1160206"/>
            <a:ext cx="10515600" cy="530482"/>
          </a:xfrm>
        </p:spPr>
        <p:txBody>
          <a:bodyPr>
            <a:normAutofit fontScale="90000"/>
          </a:bodyPr>
          <a:lstStyle/>
          <a:p>
            <a:r>
              <a:rPr lang="hr-HR" dirty="0" smtClean="0"/>
              <a:t>Prihvatljivi prijavitelji</a:t>
            </a:r>
            <a:endParaRPr lang="hr-HR" dirty="0"/>
          </a:p>
        </p:txBody>
      </p:sp>
      <p:sp>
        <p:nvSpPr>
          <p:cNvPr id="3" name="Rezervirano mjesto sadržaja 2"/>
          <p:cNvSpPr>
            <a:spLocks noGrp="1"/>
          </p:cNvSpPr>
          <p:nvPr>
            <p:ph idx="1"/>
          </p:nvPr>
        </p:nvSpPr>
        <p:spPr/>
        <p:txBody>
          <a:bodyPr/>
          <a:lstStyle/>
          <a:p>
            <a:pPr marL="0" indent="0">
              <a:buNone/>
            </a:pPr>
            <a:endParaRPr lang="hr-HR" dirty="0" smtClean="0"/>
          </a:p>
          <a:p>
            <a:pPr marL="0" indent="0">
              <a:buNone/>
            </a:pPr>
            <a:r>
              <a:rPr lang="hr-HR" dirty="0" smtClean="0"/>
              <a:t>Prihvatljivi prijavitelji su pravne osobe - javna tijela i to:</a:t>
            </a:r>
          </a:p>
          <a:p>
            <a:pPr marL="0" indent="0">
              <a:buNone/>
            </a:pPr>
            <a:endParaRPr lang="hr-HR" dirty="0"/>
          </a:p>
          <a:p>
            <a:pPr marL="0" indent="0">
              <a:buNone/>
            </a:pPr>
            <a:r>
              <a:rPr lang="hr-HR" i="1" dirty="0" smtClean="0"/>
              <a:t>jedinice lokalne i/ili regionalne (područne) samouprave koje su  osnivači javnih odgojno-obrazovnih ustanova (osnovnih škola) sukladno Odluci Vlade Republike Hrvatske  o donošenju mreže osnovnih i srednjih škola, učeničkih domova i program obrazovanja (Prilog 1., točka 1. Osnivači osnovnih škola u Republici Hrvatskoj) </a:t>
            </a:r>
          </a:p>
          <a:p>
            <a:endParaRPr lang="hr-HR" dirty="0"/>
          </a:p>
        </p:txBody>
      </p:sp>
    </p:spTree>
    <p:extLst>
      <p:ext uri="{BB962C8B-B14F-4D97-AF65-F5344CB8AC3E}">
        <p14:creationId xmlns:p14="http://schemas.microsoft.com/office/powerpoint/2010/main" val="768315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1120877"/>
            <a:ext cx="10515600" cy="569811"/>
          </a:xfrm>
        </p:spPr>
        <p:txBody>
          <a:bodyPr>
            <a:normAutofit fontScale="90000"/>
          </a:bodyPr>
          <a:lstStyle/>
          <a:p>
            <a:pPr algn="ctr"/>
            <a:r>
              <a:rPr lang="hr-HR" dirty="0" smtClean="0"/>
              <a:t>Uvjeti prihvatljivosti prijavitelja</a:t>
            </a:r>
            <a:endParaRPr lang="hr-HR" dirty="0"/>
          </a:p>
        </p:txBody>
      </p:sp>
      <p:sp>
        <p:nvSpPr>
          <p:cNvPr id="3" name="Rezervirano mjesto sadržaja 2"/>
          <p:cNvSpPr>
            <a:spLocks noGrp="1"/>
          </p:cNvSpPr>
          <p:nvPr>
            <p:ph idx="1"/>
          </p:nvPr>
        </p:nvSpPr>
        <p:spPr/>
        <p:txBody>
          <a:bodyPr/>
          <a:lstStyle/>
          <a:p>
            <a:r>
              <a:rPr lang="hr-HR" dirty="0" smtClean="0"/>
              <a:t>Prijavitelj i svi partneri Izjavama jamče da ispunjavaju sve propisane uvjete iz točke 4.1.3 (Kriteriji za isključenje) </a:t>
            </a:r>
            <a:endParaRPr lang="hr-HR" dirty="0"/>
          </a:p>
          <a:p>
            <a:r>
              <a:rPr lang="hr-HR" dirty="0" smtClean="0"/>
              <a:t>Vodeća partnerska organizacija može biti samo javno tijelo koje je  – osnivač osnovnih škola iz županija koje su razvrstane kao područja s indeksom razvijenosti ispod 75% (skupina I.) , sukladno vrijednosti indeksa razvijenosti i pokazatelja za izračun razvijenosti na županijskoj razini za 2013. god. </a:t>
            </a:r>
            <a:endParaRPr lang="hr-HR" dirty="0"/>
          </a:p>
        </p:txBody>
      </p:sp>
    </p:spTree>
    <p:extLst>
      <p:ext uri="{BB962C8B-B14F-4D97-AF65-F5344CB8AC3E}">
        <p14:creationId xmlns:p14="http://schemas.microsoft.com/office/powerpoint/2010/main" val="1973231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
            </a:r>
            <a:br>
              <a:rPr lang="hr-HR" dirty="0" smtClean="0"/>
            </a:br>
            <a:r>
              <a:rPr lang="hr-HR" dirty="0"/>
              <a:t>	</a:t>
            </a:r>
            <a:r>
              <a:rPr lang="hr-HR" b="1" dirty="0" smtClean="0"/>
              <a:t>Uvjeti </a:t>
            </a:r>
            <a:r>
              <a:rPr lang="hr-HR" b="1" dirty="0"/>
              <a:t>prihvatljivosti prijavitelja</a:t>
            </a:r>
          </a:p>
        </p:txBody>
      </p:sp>
      <p:sp>
        <p:nvSpPr>
          <p:cNvPr id="3" name="Rezervirano mjesto sadržaja 2"/>
          <p:cNvSpPr>
            <a:spLocks noGrp="1"/>
          </p:cNvSpPr>
          <p:nvPr>
            <p:ph idx="1"/>
          </p:nvPr>
        </p:nvSpPr>
        <p:spPr/>
        <p:txBody>
          <a:bodyPr>
            <a:normAutofit fontScale="77500" lnSpcReduction="20000"/>
          </a:bodyPr>
          <a:lstStyle/>
          <a:p>
            <a:r>
              <a:rPr lang="hr-HR" dirty="0" smtClean="0"/>
              <a:t>Virovitičko-podravska </a:t>
            </a:r>
          </a:p>
          <a:p>
            <a:r>
              <a:rPr lang="hr-HR" dirty="0" smtClean="0"/>
              <a:t>Brodsko-posavska </a:t>
            </a:r>
          </a:p>
          <a:p>
            <a:r>
              <a:rPr lang="hr-HR" dirty="0" smtClean="0"/>
              <a:t>Vukovarsko-srijemska </a:t>
            </a:r>
          </a:p>
          <a:p>
            <a:r>
              <a:rPr lang="hr-HR" dirty="0" smtClean="0"/>
              <a:t>Bjelovarsko-bilogorska </a:t>
            </a:r>
          </a:p>
          <a:p>
            <a:r>
              <a:rPr lang="hr-HR" dirty="0" smtClean="0"/>
              <a:t>Požeško-slavonska </a:t>
            </a:r>
          </a:p>
          <a:p>
            <a:r>
              <a:rPr lang="hr-HR" dirty="0" smtClean="0"/>
              <a:t>Sisačko-moslavačka </a:t>
            </a:r>
          </a:p>
          <a:p>
            <a:r>
              <a:rPr lang="hr-HR" dirty="0" smtClean="0"/>
              <a:t>Osječko-baranjska </a:t>
            </a:r>
          </a:p>
          <a:p>
            <a:r>
              <a:rPr lang="hr-HR" dirty="0" smtClean="0"/>
              <a:t>Karlovačka </a:t>
            </a:r>
          </a:p>
          <a:p>
            <a:r>
              <a:rPr lang="hr-HR" dirty="0" smtClean="0"/>
              <a:t>Koprivničko-križevačka </a:t>
            </a:r>
          </a:p>
          <a:p>
            <a:r>
              <a:rPr lang="hr-HR" dirty="0" smtClean="0"/>
              <a:t>Ličko-senjska </a:t>
            </a:r>
          </a:p>
          <a:p>
            <a:r>
              <a:rPr lang="hr-HR" dirty="0" smtClean="0"/>
              <a:t>Međimurska </a:t>
            </a:r>
          </a:p>
          <a:p>
            <a:r>
              <a:rPr lang="hr-HR" dirty="0" smtClean="0"/>
              <a:t>Krapinsko-zagorska </a:t>
            </a:r>
          </a:p>
          <a:p>
            <a:pPr marL="0" indent="0">
              <a:buNone/>
            </a:pPr>
            <a:endParaRPr lang="hr-HR" dirty="0"/>
          </a:p>
        </p:txBody>
      </p:sp>
    </p:spTree>
    <p:extLst>
      <p:ext uri="{BB962C8B-B14F-4D97-AF65-F5344CB8AC3E}">
        <p14:creationId xmlns:p14="http://schemas.microsoft.com/office/powerpoint/2010/main" val="965679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pPr algn="ctr"/>
            <a:r>
              <a:rPr lang="hr-HR" dirty="0" smtClean="0"/>
              <a:t/>
            </a:r>
            <a:br>
              <a:rPr lang="hr-HR" dirty="0" smtClean="0"/>
            </a:br>
            <a:r>
              <a:rPr lang="hr-HR" dirty="0" smtClean="0"/>
              <a:t>Kriteriji </a:t>
            </a:r>
            <a:r>
              <a:rPr lang="hr-HR" dirty="0"/>
              <a:t>prihvatljivosti partnera</a:t>
            </a:r>
          </a:p>
        </p:txBody>
      </p:sp>
      <p:sp>
        <p:nvSpPr>
          <p:cNvPr id="3" name="Rezervirano mjesto sadržaja 2"/>
          <p:cNvSpPr>
            <a:spLocks noGrp="1"/>
          </p:cNvSpPr>
          <p:nvPr>
            <p:ph idx="1"/>
          </p:nvPr>
        </p:nvSpPr>
        <p:spPr/>
        <p:txBody>
          <a:bodyPr>
            <a:normAutofit fontScale="92500"/>
          </a:bodyPr>
          <a:lstStyle/>
          <a:p>
            <a:r>
              <a:rPr lang="hr-HR" b="1" dirty="0"/>
              <a:t>Obavezno partnerstvo</a:t>
            </a:r>
            <a:r>
              <a:rPr lang="hr-HR" dirty="0"/>
              <a:t>: </a:t>
            </a:r>
            <a:endParaRPr lang="hr-HR" dirty="0" smtClean="0"/>
          </a:p>
          <a:p>
            <a:pPr marL="0" indent="0">
              <a:buNone/>
            </a:pPr>
            <a:r>
              <a:rPr lang="hr-HR" dirty="0"/>
              <a:t>Projekt se može prijaviti isključivo u partnerstvu, i to s najmanje jednom osnovnom školom koja može, no ne mora nužno biti osnovana od strane prijavitelja (vodeće partnerske organizacije). </a:t>
            </a:r>
          </a:p>
          <a:p>
            <a:pPr marL="0" indent="0">
              <a:buNone/>
            </a:pPr>
            <a:r>
              <a:rPr lang="hr-HR" dirty="0"/>
              <a:t>Osnovne škole kao obvezni partneri ne mogu sudjelovati u više od jedne prijave u ovom </a:t>
            </a:r>
            <a:r>
              <a:rPr lang="hr-HR" dirty="0" smtClean="0"/>
              <a:t>Pozivu.</a:t>
            </a:r>
          </a:p>
          <a:p>
            <a:r>
              <a:rPr lang="hr-HR" b="1" dirty="0"/>
              <a:t>Neobavezno partnerstvo</a:t>
            </a:r>
            <a:r>
              <a:rPr lang="hr-HR" dirty="0"/>
              <a:t>: </a:t>
            </a:r>
          </a:p>
          <a:p>
            <a:pPr marL="0" indent="0">
              <a:buNone/>
            </a:pPr>
            <a:r>
              <a:rPr lang="hr-HR" dirty="0"/>
              <a:t>Uz osnovne škole kao obvezne partnere, prijavitelj se može prijaviti i u partnerstvu s drugim javnim tijelima – osnivačima osnovnih škola iz županija koje su razvrstane kao područja s indeksom razvijenosti ispod 75 %.</a:t>
            </a:r>
          </a:p>
        </p:txBody>
      </p:sp>
    </p:spTree>
    <p:extLst>
      <p:ext uri="{BB962C8B-B14F-4D97-AF65-F5344CB8AC3E}">
        <p14:creationId xmlns:p14="http://schemas.microsoft.com/office/powerpoint/2010/main" val="595193303"/>
      </p:ext>
    </p:extLst>
  </p:cSld>
  <p:clrMapOvr>
    <a:masterClrMapping/>
  </p:clrMapOvr>
</p:sld>
</file>

<file path=ppt/theme/theme1.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511</TotalTime>
  <Words>2857</Words>
  <Application>Microsoft Office PowerPoint</Application>
  <PresentationFormat>Široki zaslon</PresentationFormat>
  <Paragraphs>349</Paragraphs>
  <Slides>42</Slides>
  <Notes>0</Notes>
  <HiddenSlides>0</HiddenSlides>
  <MMClips>0</MMClips>
  <ScaleCrop>false</ScaleCrop>
  <HeadingPairs>
    <vt:vector size="8" baseType="variant">
      <vt:variant>
        <vt:lpstr>Korišteni fontovi</vt:lpstr>
      </vt:variant>
      <vt:variant>
        <vt:i4>7</vt:i4>
      </vt:variant>
      <vt:variant>
        <vt:lpstr>Tema</vt:lpstr>
      </vt:variant>
      <vt:variant>
        <vt:i4>1</vt:i4>
      </vt:variant>
      <vt:variant>
        <vt:lpstr>Uloženi OLE poslužitelji</vt:lpstr>
      </vt:variant>
      <vt:variant>
        <vt:i4>1</vt:i4>
      </vt:variant>
      <vt:variant>
        <vt:lpstr>Naslovi slajdova</vt:lpstr>
      </vt:variant>
      <vt:variant>
        <vt:i4>42</vt:i4>
      </vt:variant>
    </vt:vector>
  </HeadingPairs>
  <TitlesOfParts>
    <vt:vector size="51" baseType="lpstr">
      <vt:lpstr>Arial</vt:lpstr>
      <vt:lpstr>Calibri</vt:lpstr>
      <vt:lpstr>Calibri Light</vt:lpstr>
      <vt:lpstr>Cambria</vt:lpstr>
      <vt:lpstr>Droid Sans Fallback</vt:lpstr>
      <vt:lpstr>Lucida Sans Unicode</vt:lpstr>
      <vt:lpstr>Times New Roman</vt:lpstr>
      <vt:lpstr>Tema sustava Office</vt:lpstr>
      <vt:lpstr>Document</vt:lpstr>
      <vt:lpstr>OPERATIVNI PROGRAM ZA HRANU I/ILI OSNOVNU MATERIJALNU POMOĆ ZA RAZDOBLJE 2014.-2020.</vt:lpstr>
      <vt:lpstr> OPĆE INFORMACIJE </vt:lpstr>
      <vt:lpstr>   OPĆE INFORMACIJE </vt:lpstr>
      <vt:lpstr>Iznos raspoloživih bespovratnih sredstava </vt:lpstr>
      <vt:lpstr>Kriteriji prihvatljivosti</vt:lpstr>
      <vt:lpstr>Prihvatljivi prijavitelji</vt:lpstr>
      <vt:lpstr>Uvjeti prihvatljivosti prijavitelja</vt:lpstr>
      <vt:lpstr>  Uvjeti prihvatljivosti prijavitelja</vt:lpstr>
      <vt:lpstr> Kriteriji prihvatljivosti partnera</vt:lpstr>
      <vt:lpstr>Prihvatljive aktivnosti</vt:lpstr>
      <vt:lpstr>Prihvatljive aktivnosti </vt:lpstr>
      <vt:lpstr>Neprihvatljive aktivnosti</vt:lpstr>
      <vt:lpstr>Informiranje i vidljivost</vt:lpstr>
      <vt:lpstr>PRIHVATLJIVOST IZDATAKA</vt:lpstr>
      <vt:lpstr> PRIHVATLJIVOST IZDATAKA </vt:lpstr>
      <vt:lpstr> PRIHVATLJIVOST IZDATAKA </vt:lpstr>
      <vt:lpstr> PRIHVATLJIVOST IZDATAKA </vt:lpstr>
      <vt:lpstr> PRIHVATLJIVOST IZDATAKA </vt:lpstr>
      <vt:lpstr>   PRIHVATLJIVOST IZDATAKA </vt:lpstr>
      <vt:lpstr> Postupak prijave</vt:lpstr>
      <vt:lpstr> Postupak prijave</vt:lpstr>
      <vt:lpstr>    Postupak prijave</vt:lpstr>
      <vt:lpstr> Postupak prijave</vt:lpstr>
      <vt:lpstr> Postupak prijave</vt:lpstr>
      <vt:lpstr>     Pitanja i odgovori </vt:lpstr>
      <vt:lpstr>     Postupak evaluacije  </vt:lpstr>
      <vt:lpstr>    Postupak evaluacije</vt:lpstr>
      <vt:lpstr>    Postupak evaluacije</vt:lpstr>
      <vt:lpstr>    Postupak evaluacije</vt:lpstr>
      <vt:lpstr>  Postupak evaluacije</vt:lpstr>
      <vt:lpstr> Postupak evaluacije</vt:lpstr>
      <vt:lpstr> Postupak evaluacije</vt:lpstr>
      <vt:lpstr> Postupak evaluacije</vt:lpstr>
      <vt:lpstr>    Postupak evaluacije</vt:lpstr>
      <vt:lpstr>    Postupak evaluacije</vt:lpstr>
      <vt:lpstr>    Postupak evaluacije</vt:lpstr>
      <vt:lpstr>    Postupak evaluacije</vt:lpstr>
      <vt:lpstr>    Postupak evaluacije</vt:lpstr>
      <vt:lpstr> Prigovori </vt:lpstr>
      <vt:lpstr> UGOVARANJE</vt:lpstr>
      <vt:lpstr> ZAKLJUČAK</vt:lpstr>
      <vt:lpstr>PowerPointova prezentacija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OPERATIVNI PROGRAM ZA HRANU I/ILI OSNOVNU MATERIJALNU POMOĆ ZA RAZDOBLJE 2014-2020.</dc:title>
  <dc:creator>Josip Lovrić</dc:creator>
  <cp:lastModifiedBy>Josip Lovrić</cp:lastModifiedBy>
  <cp:revision>34</cp:revision>
  <dcterms:created xsi:type="dcterms:W3CDTF">2016-06-09T14:23:23Z</dcterms:created>
  <dcterms:modified xsi:type="dcterms:W3CDTF">2016-06-16T11:39:24Z</dcterms:modified>
</cp:coreProperties>
</file>