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handoutMasterIdLst>
    <p:handoutMasterId r:id="rId51"/>
  </p:handoutMasterIdLst>
  <p:sldIdLst>
    <p:sldId id="256" r:id="rId2"/>
    <p:sldId id="258" r:id="rId3"/>
    <p:sldId id="257" r:id="rId4"/>
    <p:sldId id="259" r:id="rId5"/>
    <p:sldId id="302" r:id="rId6"/>
    <p:sldId id="260" r:id="rId7"/>
    <p:sldId id="261" r:id="rId8"/>
    <p:sldId id="262" r:id="rId9"/>
    <p:sldId id="263" r:id="rId10"/>
    <p:sldId id="264" r:id="rId11"/>
    <p:sldId id="265" r:id="rId12"/>
    <p:sldId id="304" r:id="rId13"/>
    <p:sldId id="297" r:id="rId14"/>
    <p:sldId id="305" r:id="rId15"/>
    <p:sldId id="266" r:id="rId16"/>
    <p:sldId id="306" r:id="rId17"/>
    <p:sldId id="267" r:id="rId18"/>
    <p:sldId id="268" r:id="rId19"/>
    <p:sldId id="269" r:id="rId20"/>
    <p:sldId id="271" r:id="rId21"/>
    <p:sldId id="272" r:id="rId22"/>
    <p:sldId id="273" r:id="rId23"/>
    <p:sldId id="298" r:id="rId24"/>
    <p:sldId id="307" r:id="rId25"/>
    <p:sldId id="299" r:id="rId26"/>
    <p:sldId id="300" r:id="rId27"/>
    <p:sldId id="274" r:id="rId28"/>
    <p:sldId id="275" r:id="rId29"/>
    <p:sldId id="276" r:id="rId30"/>
    <p:sldId id="277" r:id="rId31"/>
    <p:sldId id="278" r:id="rId32"/>
    <p:sldId id="279" r:id="rId33"/>
    <p:sldId id="280" r:id="rId34"/>
    <p:sldId id="281" r:id="rId35"/>
    <p:sldId id="282" r:id="rId36"/>
    <p:sldId id="283" r:id="rId37"/>
    <p:sldId id="303" r:id="rId38"/>
    <p:sldId id="285" r:id="rId39"/>
    <p:sldId id="286" r:id="rId40"/>
    <p:sldId id="287" r:id="rId41"/>
    <p:sldId id="288" r:id="rId42"/>
    <p:sldId id="289" r:id="rId43"/>
    <p:sldId id="290" r:id="rId44"/>
    <p:sldId id="291" r:id="rId45"/>
    <p:sldId id="292" r:id="rId46"/>
    <p:sldId id="293" r:id="rId47"/>
    <p:sldId id="294" r:id="rId48"/>
    <p:sldId id="295" r:id="rId49"/>
    <p:sldId id="296" r:id="rId50"/>
  </p:sldIdLst>
  <p:sldSz cx="12192000" cy="6858000"/>
  <p:notesSz cx="6797675" cy="9926638"/>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8" d="100"/>
          <a:sy n="78" d="100"/>
        </p:scale>
        <p:origin x="60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89A57A93-D193-40E5-86B9-7FCCF997FE20}" type="datetimeFigureOut">
              <a:rPr lang="hr-HR" smtClean="0"/>
              <a:t>1.8.2016.</a:t>
            </a:fld>
            <a:endParaRPr lang="hr-HR"/>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hr-HR"/>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10A71042-000D-4E09-A4BC-A3F775B8148C}" type="slidenum">
              <a:rPr lang="hr-HR" smtClean="0"/>
              <a:t>‹#›</a:t>
            </a:fld>
            <a:endParaRPr lang="hr-HR"/>
          </a:p>
        </p:txBody>
      </p:sp>
    </p:spTree>
    <p:extLst>
      <p:ext uri="{BB962C8B-B14F-4D97-AF65-F5344CB8AC3E}">
        <p14:creationId xmlns:p14="http://schemas.microsoft.com/office/powerpoint/2010/main" val="198322801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hr-HR" smtClean="0"/>
              <a:t>Uredite stil naslova matrice</a:t>
            </a:r>
            <a:endParaRPr lang="hr-HR"/>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smtClean="0"/>
              <a:t>Uredite stil podnaslova matrice</a:t>
            </a:r>
            <a:endParaRPr lang="hr-HR"/>
          </a:p>
        </p:txBody>
      </p:sp>
      <p:sp>
        <p:nvSpPr>
          <p:cNvPr id="4" name="Rezervirano mjesto datuma 3"/>
          <p:cNvSpPr>
            <a:spLocks noGrp="1"/>
          </p:cNvSpPr>
          <p:nvPr>
            <p:ph type="dt" sz="half" idx="10"/>
          </p:nvPr>
        </p:nvSpPr>
        <p:spPr/>
        <p:txBody>
          <a:bodyPr/>
          <a:lstStyle/>
          <a:p>
            <a:fld id="{704BE608-2CAB-4477-8C34-0AE719181ABD}" type="datetimeFigureOut">
              <a:rPr lang="hr-HR" smtClean="0"/>
              <a:t>1.8.2016.</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17F85A74-04AC-405B-BCB9-6131EC79C015}" type="slidenum">
              <a:rPr lang="hr-HR" smtClean="0"/>
              <a:t>‹#›</a:t>
            </a:fld>
            <a:endParaRPr lang="hr-HR"/>
          </a:p>
        </p:txBody>
      </p:sp>
    </p:spTree>
    <p:extLst>
      <p:ext uri="{BB962C8B-B14F-4D97-AF65-F5344CB8AC3E}">
        <p14:creationId xmlns:p14="http://schemas.microsoft.com/office/powerpoint/2010/main" val="3657906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okomitog teksta 2"/>
          <p:cNvSpPr>
            <a:spLocks noGrp="1"/>
          </p:cNvSpPr>
          <p:nvPr>
            <p:ph type="body" orient="vert" idx="1"/>
          </p:nvPr>
        </p:nvSpPr>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704BE608-2CAB-4477-8C34-0AE719181ABD}" type="datetimeFigureOut">
              <a:rPr lang="hr-HR" smtClean="0"/>
              <a:t>1.8.2016.</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17F85A74-04AC-405B-BCB9-6131EC79C015}" type="slidenum">
              <a:rPr lang="hr-HR" smtClean="0"/>
              <a:t>‹#›</a:t>
            </a:fld>
            <a:endParaRPr lang="hr-HR"/>
          </a:p>
        </p:txBody>
      </p:sp>
    </p:spTree>
    <p:extLst>
      <p:ext uri="{BB962C8B-B14F-4D97-AF65-F5344CB8AC3E}">
        <p14:creationId xmlns:p14="http://schemas.microsoft.com/office/powerpoint/2010/main" val="1466201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8724900" y="365125"/>
            <a:ext cx="2628900" cy="5811838"/>
          </a:xfrm>
        </p:spPr>
        <p:txBody>
          <a:bodyPr vert="eaVert"/>
          <a:lstStyle/>
          <a:p>
            <a:r>
              <a:rPr lang="hr-HR" smtClean="0"/>
              <a:t>Uredite stil naslova matrice</a:t>
            </a:r>
            <a:endParaRPr lang="hr-HR"/>
          </a:p>
        </p:txBody>
      </p:sp>
      <p:sp>
        <p:nvSpPr>
          <p:cNvPr id="3" name="Rezervirano mjesto okomitog teksta 2"/>
          <p:cNvSpPr>
            <a:spLocks noGrp="1"/>
          </p:cNvSpPr>
          <p:nvPr>
            <p:ph type="body" orient="vert" idx="1"/>
          </p:nvPr>
        </p:nvSpPr>
        <p:spPr>
          <a:xfrm>
            <a:off x="838200" y="365125"/>
            <a:ext cx="7734300" cy="5811838"/>
          </a:xfrm>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704BE608-2CAB-4477-8C34-0AE719181ABD}" type="datetimeFigureOut">
              <a:rPr lang="hr-HR" smtClean="0"/>
              <a:t>1.8.2016.</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17F85A74-04AC-405B-BCB9-6131EC79C015}" type="slidenum">
              <a:rPr lang="hr-HR" smtClean="0"/>
              <a:t>‹#›</a:t>
            </a:fld>
            <a:endParaRPr lang="hr-HR"/>
          </a:p>
        </p:txBody>
      </p:sp>
    </p:spTree>
    <p:extLst>
      <p:ext uri="{BB962C8B-B14F-4D97-AF65-F5344CB8AC3E}">
        <p14:creationId xmlns:p14="http://schemas.microsoft.com/office/powerpoint/2010/main" val="1761497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sadržaja 2"/>
          <p:cNvSpPr>
            <a:spLocks noGrp="1"/>
          </p:cNvSpPr>
          <p:nvPr>
            <p:ph idx="1"/>
          </p:nvPr>
        </p:nvSpPr>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704BE608-2CAB-4477-8C34-0AE719181ABD}" type="datetimeFigureOut">
              <a:rPr lang="hr-HR" smtClean="0"/>
              <a:t>1.8.2016.</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17F85A74-04AC-405B-BCB9-6131EC79C015}" type="slidenum">
              <a:rPr lang="hr-HR" smtClean="0"/>
              <a:t>‹#›</a:t>
            </a:fld>
            <a:endParaRPr lang="hr-HR"/>
          </a:p>
        </p:txBody>
      </p:sp>
    </p:spTree>
    <p:extLst>
      <p:ext uri="{BB962C8B-B14F-4D97-AF65-F5344CB8AC3E}">
        <p14:creationId xmlns:p14="http://schemas.microsoft.com/office/powerpoint/2010/main" val="3327356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hr-HR" smtClean="0"/>
              <a:t>Uredite stil naslova matrice</a:t>
            </a:r>
            <a:endParaRPr lang="hr-HR"/>
          </a:p>
        </p:txBody>
      </p:sp>
      <p:sp>
        <p:nvSpPr>
          <p:cNvPr id="3" name="Rezervirano mjesto tekst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smtClean="0"/>
              <a:t>Uredite stilove teksta matrice</a:t>
            </a:r>
          </a:p>
        </p:txBody>
      </p:sp>
      <p:sp>
        <p:nvSpPr>
          <p:cNvPr id="4" name="Rezervirano mjesto datuma 3"/>
          <p:cNvSpPr>
            <a:spLocks noGrp="1"/>
          </p:cNvSpPr>
          <p:nvPr>
            <p:ph type="dt" sz="half" idx="10"/>
          </p:nvPr>
        </p:nvSpPr>
        <p:spPr/>
        <p:txBody>
          <a:bodyPr/>
          <a:lstStyle/>
          <a:p>
            <a:fld id="{704BE608-2CAB-4477-8C34-0AE719181ABD}" type="datetimeFigureOut">
              <a:rPr lang="hr-HR" smtClean="0"/>
              <a:t>1.8.2016.</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17F85A74-04AC-405B-BCB9-6131EC79C015}" type="slidenum">
              <a:rPr lang="hr-HR" smtClean="0"/>
              <a:t>‹#›</a:t>
            </a:fld>
            <a:endParaRPr lang="hr-HR"/>
          </a:p>
        </p:txBody>
      </p:sp>
    </p:spTree>
    <p:extLst>
      <p:ext uri="{BB962C8B-B14F-4D97-AF65-F5344CB8AC3E}">
        <p14:creationId xmlns:p14="http://schemas.microsoft.com/office/powerpoint/2010/main" val="382179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sadržaja 2"/>
          <p:cNvSpPr>
            <a:spLocks noGrp="1"/>
          </p:cNvSpPr>
          <p:nvPr>
            <p:ph sz="half" idx="1"/>
          </p:nvPr>
        </p:nvSpPr>
        <p:spPr>
          <a:xfrm>
            <a:off x="838200" y="1825625"/>
            <a:ext cx="5181600" cy="435133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sadržaja 3"/>
          <p:cNvSpPr>
            <a:spLocks noGrp="1"/>
          </p:cNvSpPr>
          <p:nvPr>
            <p:ph sz="half" idx="2"/>
          </p:nvPr>
        </p:nvSpPr>
        <p:spPr>
          <a:xfrm>
            <a:off x="6172200" y="1825625"/>
            <a:ext cx="5181600" cy="435133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datuma 4"/>
          <p:cNvSpPr>
            <a:spLocks noGrp="1"/>
          </p:cNvSpPr>
          <p:nvPr>
            <p:ph type="dt" sz="half" idx="10"/>
          </p:nvPr>
        </p:nvSpPr>
        <p:spPr/>
        <p:txBody>
          <a:bodyPr/>
          <a:lstStyle/>
          <a:p>
            <a:fld id="{704BE608-2CAB-4477-8C34-0AE719181ABD}" type="datetimeFigureOut">
              <a:rPr lang="hr-HR" smtClean="0"/>
              <a:t>1.8.2016.</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17F85A74-04AC-405B-BCB9-6131EC79C015}" type="slidenum">
              <a:rPr lang="hr-HR" smtClean="0"/>
              <a:t>‹#›</a:t>
            </a:fld>
            <a:endParaRPr lang="hr-HR"/>
          </a:p>
        </p:txBody>
      </p:sp>
    </p:spTree>
    <p:extLst>
      <p:ext uri="{BB962C8B-B14F-4D97-AF65-F5344CB8AC3E}">
        <p14:creationId xmlns:p14="http://schemas.microsoft.com/office/powerpoint/2010/main" val="2715393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hr-HR" smtClean="0"/>
              <a:t>Uredite stil naslova matrice</a:t>
            </a:r>
            <a:endParaRPr lang="hr-HR"/>
          </a:p>
        </p:txBody>
      </p:sp>
      <p:sp>
        <p:nvSpPr>
          <p:cNvPr id="3" name="Rezervirano mjesto tekst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4" name="Rezervirano mjesto sadržaja 3"/>
          <p:cNvSpPr>
            <a:spLocks noGrp="1"/>
          </p:cNvSpPr>
          <p:nvPr>
            <p:ph sz="half" idx="2"/>
          </p:nvPr>
        </p:nvSpPr>
        <p:spPr>
          <a:xfrm>
            <a:off x="839788" y="2505075"/>
            <a:ext cx="5157787" cy="368458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tekst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6" name="Rezervirano mjesto sadržaja 5"/>
          <p:cNvSpPr>
            <a:spLocks noGrp="1"/>
          </p:cNvSpPr>
          <p:nvPr>
            <p:ph sz="quarter" idx="4"/>
          </p:nvPr>
        </p:nvSpPr>
        <p:spPr>
          <a:xfrm>
            <a:off x="6172200" y="2505075"/>
            <a:ext cx="5183188" cy="368458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7" name="Rezervirano mjesto datuma 6"/>
          <p:cNvSpPr>
            <a:spLocks noGrp="1"/>
          </p:cNvSpPr>
          <p:nvPr>
            <p:ph type="dt" sz="half" idx="10"/>
          </p:nvPr>
        </p:nvSpPr>
        <p:spPr/>
        <p:txBody>
          <a:bodyPr/>
          <a:lstStyle/>
          <a:p>
            <a:fld id="{704BE608-2CAB-4477-8C34-0AE719181ABD}" type="datetimeFigureOut">
              <a:rPr lang="hr-HR" smtClean="0"/>
              <a:t>1.8.2016.</a:t>
            </a:fld>
            <a:endParaRPr lang="hr-HR"/>
          </a:p>
        </p:txBody>
      </p:sp>
      <p:sp>
        <p:nvSpPr>
          <p:cNvPr id="8" name="Rezervirano mjesto podnožja 7"/>
          <p:cNvSpPr>
            <a:spLocks noGrp="1"/>
          </p:cNvSpPr>
          <p:nvPr>
            <p:ph type="ftr" sz="quarter" idx="11"/>
          </p:nvPr>
        </p:nvSpPr>
        <p:spPr/>
        <p:txBody>
          <a:bodyPr/>
          <a:lstStyle/>
          <a:p>
            <a:endParaRPr lang="hr-HR"/>
          </a:p>
        </p:txBody>
      </p:sp>
      <p:sp>
        <p:nvSpPr>
          <p:cNvPr id="9" name="Rezervirano mjesto broja slajda 8"/>
          <p:cNvSpPr>
            <a:spLocks noGrp="1"/>
          </p:cNvSpPr>
          <p:nvPr>
            <p:ph type="sldNum" sz="quarter" idx="12"/>
          </p:nvPr>
        </p:nvSpPr>
        <p:spPr/>
        <p:txBody>
          <a:bodyPr/>
          <a:lstStyle/>
          <a:p>
            <a:fld id="{17F85A74-04AC-405B-BCB9-6131EC79C015}" type="slidenum">
              <a:rPr lang="hr-HR" smtClean="0"/>
              <a:t>‹#›</a:t>
            </a:fld>
            <a:endParaRPr lang="hr-HR"/>
          </a:p>
        </p:txBody>
      </p:sp>
    </p:spTree>
    <p:extLst>
      <p:ext uri="{BB962C8B-B14F-4D97-AF65-F5344CB8AC3E}">
        <p14:creationId xmlns:p14="http://schemas.microsoft.com/office/powerpoint/2010/main" val="741512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datuma 2"/>
          <p:cNvSpPr>
            <a:spLocks noGrp="1"/>
          </p:cNvSpPr>
          <p:nvPr>
            <p:ph type="dt" sz="half" idx="10"/>
          </p:nvPr>
        </p:nvSpPr>
        <p:spPr/>
        <p:txBody>
          <a:bodyPr/>
          <a:lstStyle/>
          <a:p>
            <a:fld id="{704BE608-2CAB-4477-8C34-0AE719181ABD}" type="datetimeFigureOut">
              <a:rPr lang="hr-HR" smtClean="0"/>
              <a:t>1.8.2016.</a:t>
            </a:fld>
            <a:endParaRPr lang="hr-HR"/>
          </a:p>
        </p:txBody>
      </p:sp>
      <p:sp>
        <p:nvSpPr>
          <p:cNvPr id="4" name="Rezervirano mjesto podnožja 3"/>
          <p:cNvSpPr>
            <a:spLocks noGrp="1"/>
          </p:cNvSpPr>
          <p:nvPr>
            <p:ph type="ftr" sz="quarter" idx="11"/>
          </p:nvPr>
        </p:nvSpPr>
        <p:spPr/>
        <p:txBody>
          <a:bodyPr/>
          <a:lstStyle/>
          <a:p>
            <a:endParaRPr lang="hr-HR"/>
          </a:p>
        </p:txBody>
      </p:sp>
      <p:sp>
        <p:nvSpPr>
          <p:cNvPr id="5" name="Rezervirano mjesto broja slajda 4"/>
          <p:cNvSpPr>
            <a:spLocks noGrp="1"/>
          </p:cNvSpPr>
          <p:nvPr>
            <p:ph type="sldNum" sz="quarter" idx="12"/>
          </p:nvPr>
        </p:nvSpPr>
        <p:spPr/>
        <p:txBody>
          <a:bodyPr/>
          <a:lstStyle/>
          <a:p>
            <a:fld id="{17F85A74-04AC-405B-BCB9-6131EC79C015}" type="slidenum">
              <a:rPr lang="hr-HR" smtClean="0"/>
              <a:t>‹#›</a:t>
            </a:fld>
            <a:endParaRPr lang="hr-HR"/>
          </a:p>
        </p:txBody>
      </p:sp>
    </p:spTree>
    <p:extLst>
      <p:ext uri="{BB962C8B-B14F-4D97-AF65-F5344CB8AC3E}">
        <p14:creationId xmlns:p14="http://schemas.microsoft.com/office/powerpoint/2010/main" val="3986026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704BE608-2CAB-4477-8C34-0AE719181ABD}" type="datetimeFigureOut">
              <a:rPr lang="hr-HR" smtClean="0"/>
              <a:t>1.8.2016.</a:t>
            </a:fld>
            <a:endParaRPr lang="hr-HR"/>
          </a:p>
        </p:txBody>
      </p:sp>
      <p:sp>
        <p:nvSpPr>
          <p:cNvPr id="3" name="Rezervirano mjesto podnožja 2"/>
          <p:cNvSpPr>
            <a:spLocks noGrp="1"/>
          </p:cNvSpPr>
          <p:nvPr>
            <p:ph type="ftr" sz="quarter" idx="11"/>
          </p:nvPr>
        </p:nvSpPr>
        <p:spPr/>
        <p:txBody>
          <a:bodyPr/>
          <a:lstStyle/>
          <a:p>
            <a:endParaRPr lang="hr-HR"/>
          </a:p>
        </p:txBody>
      </p:sp>
      <p:sp>
        <p:nvSpPr>
          <p:cNvPr id="4" name="Rezervirano mjesto broja slajda 3"/>
          <p:cNvSpPr>
            <a:spLocks noGrp="1"/>
          </p:cNvSpPr>
          <p:nvPr>
            <p:ph type="sldNum" sz="quarter" idx="12"/>
          </p:nvPr>
        </p:nvSpPr>
        <p:spPr/>
        <p:txBody>
          <a:bodyPr/>
          <a:lstStyle/>
          <a:p>
            <a:fld id="{17F85A74-04AC-405B-BCB9-6131EC79C015}" type="slidenum">
              <a:rPr lang="hr-HR" smtClean="0"/>
              <a:t>‹#›</a:t>
            </a:fld>
            <a:endParaRPr lang="hr-HR"/>
          </a:p>
        </p:txBody>
      </p:sp>
    </p:spTree>
    <p:extLst>
      <p:ext uri="{BB962C8B-B14F-4D97-AF65-F5344CB8AC3E}">
        <p14:creationId xmlns:p14="http://schemas.microsoft.com/office/powerpoint/2010/main" val="1769058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hr-HR" smtClean="0"/>
              <a:t>Uredite stil naslova matrice</a:t>
            </a:r>
            <a:endParaRPr lang="hr-HR"/>
          </a:p>
        </p:txBody>
      </p:sp>
      <p:sp>
        <p:nvSpPr>
          <p:cNvPr id="3" name="Rezervirano mjesto sadržaja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tekst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smtClean="0"/>
              <a:t>Uredite stilove teksta matrice</a:t>
            </a:r>
          </a:p>
        </p:txBody>
      </p:sp>
      <p:sp>
        <p:nvSpPr>
          <p:cNvPr id="5" name="Rezervirano mjesto datuma 4"/>
          <p:cNvSpPr>
            <a:spLocks noGrp="1"/>
          </p:cNvSpPr>
          <p:nvPr>
            <p:ph type="dt" sz="half" idx="10"/>
          </p:nvPr>
        </p:nvSpPr>
        <p:spPr/>
        <p:txBody>
          <a:bodyPr/>
          <a:lstStyle/>
          <a:p>
            <a:fld id="{704BE608-2CAB-4477-8C34-0AE719181ABD}" type="datetimeFigureOut">
              <a:rPr lang="hr-HR" smtClean="0"/>
              <a:t>1.8.2016.</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17F85A74-04AC-405B-BCB9-6131EC79C015}" type="slidenum">
              <a:rPr lang="hr-HR" smtClean="0"/>
              <a:t>‹#›</a:t>
            </a:fld>
            <a:endParaRPr lang="hr-HR"/>
          </a:p>
        </p:txBody>
      </p:sp>
    </p:spTree>
    <p:extLst>
      <p:ext uri="{BB962C8B-B14F-4D97-AF65-F5344CB8AC3E}">
        <p14:creationId xmlns:p14="http://schemas.microsoft.com/office/powerpoint/2010/main" val="778995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hr-HR" smtClean="0"/>
              <a:t>Uredite stil naslova matrice</a:t>
            </a:r>
            <a:endParaRPr lang="hr-HR"/>
          </a:p>
        </p:txBody>
      </p:sp>
      <p:sp>
        <p:nvSpPr>
          <p:cNvPr id="3" name="Rezervirano mjesto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smtClean="0"/>
              <a:t>Uredite stilove teksta matrice</a:t>
            </a:r>
          </a:p>
        </p:txBody>
      </p:sp>
      <p:sp>
        <p:nvSpPr>
          <p:cNvPr id="5" name="Rezervirano mjesto datuma 4"/>
          <p:cNvSpPr>
            <a:spLocks noGrp="1"/>
          </p:cNvSpPr>
          <p:nvPr>
            <p:ph type="dt" sz="half" idx="10"/>
          </p:nvPr>
        </p:nvSpPr>
        <p:spPr/>
        <p:txBody>
          <a:bodyPr/>
          <a:lstStyle/>
          <a:p>
            <a:fld id="{704BE608-2CAB-4477-8C34-0AE719181ABD}" type="datetimeFigureOut">
              <a:rPr lang="hr-HR" smtClean="0"/>
              <a:t>1.8.2016.</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17F85A74-04AC-405B-BCB9-6131EC79C015}" type="slidenum">
              <a:rPr lang="hr-HR" smtClean="0"/>
              <a:t>‹#›</a:t>
            </a:fld>
            <a:endParaRPr lang="hr-HR"/>
          </a:p>
        </p:txBody>
      </p:sp>
    </p:spTree>
    <p:extLst>
      <p:ext uri="{BB962C8B-B14F-4D97-AF65-F5344CB8AC3E}">
        <p14:creationId xmlns:p14="http://schemas.microsoft.com/office/powerpoint/2010/main" val="3636964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0" t="1000" r="-3000" b="81000"/>
          </a:stretch>
        </a:blipFill>
        <a:effectLst/>
      </p:bgPr>
    </p:bg>
    <p:spTree>
      <p:nvGrpSpPr>
        <p:cNvPr id="1" name=""/>
        <p:cNvGrpSpPr/>
        <p:nvPr/>
      </p:nvGrpSpPr>
      <p:grpSpPr>
        <a:xfrm>
          <a:off x="0" y="0"/>
          <a:ext cx="0" cy="0"/>
          <a:chOff x="0" y="0"/>
          <a:chExt cx="0" cy="0"/>
        </a:xfrm>
      </p:grpSpPr>
      <p:sp>
        <p:nvSpPr>
          <p:cNvPr id="2" name="Rezervirano mjesto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r-HR" smtClean="0"/>
              <a:t>Uredite stil naslova matrice</a:t>
            </a:r>
            <a:endParaRPr lang="hr-HR"/>
          </a:p>
        </p:txBody>
      </p:sp>
      <p:sp>
        <p:nvSpPr>
          <p:cNvPr id="3" name="Rezervirano mjesto tekst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4BE608-2CAB-4477-8C34-0AE719181ABD}" type="datetimeFigureOut">
              <a:rPr lang="hr-HR" smtClean="0"/>
              <a:t>1.8.2016.</a:t>
            </a:fld>
            <a:endParaRPr lang="hr-HR"/>
          </a:p>
        </p:txBody>
      </p:sp>
      <p:sp>
        <p:nvSpPr>
          <p:cNvPr id="5" name="Rezervirano mjesto podnožj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F85A74-04AC-405B-BCB9-6131EC79C015}" type="slidenum">
              <a:rPr lang="hr-HR" smtClean="0"/>
              <a:t>‹#›</a:t>
            </a:fld>
            <a:endParaRPr lang="hr-HR"/>
          </a:p>
        </p:txBody>
      </p:sp>
    </p:spTree>
    <p:extLst>
      <p:ext uri="{BB962C8B-B14F-4D97-AF65-F5344CB8AC3E}">
        <p14:creationId xmlns:p14="http://schemas.microsoft.com/office/powerpoint/2010/main" val="583766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esf.hr/" TargetMode="External"/><Relationship Id="rId2" Type="http://schemas.openxmlformats.org/officeDocument/2006/relationships/hyperlink" Target="mailto:fead@mspm.hr" TargetMode="External"/><Relationship Id="rId1" Type="http://schemas.openxmlformats.org/officeDocument/2006/relationships/slideLayout" Target="../slideLayouts/slideLayout2.xml"/><Relationship Id="rId4" Type="http://schemas.openxmlformats.org/officeDocument/2006/relationships/hyperlink" Target="http://www.mspm.hr/"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package" Target="../embeddings/Dokument_programa_Microsoft_Word1.docx"/></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_ftnref1"/><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671484"/>
            <a:ext cx="9144000" cy="1170040"/>
          </a:xfrm>
        </p:spPr>
        <p:txBody>
          <a:bodyPr/>
          <a:lstStyle/>
          <a:p>
            <a:r>
              <a:rPr lang="pl-PL" sz="3200" b="1" dirty="0">
                <a:solidFill>
                  <a:srgbClr val="5B9BD5">
                    <a:lumMod val="50000"/>
                  </a:srgbClr>
                </a:solidFill>
              </a:rPr>
              <a:t>OPERATIVNI PROGRAM ZA HRANU I/ILI OSNOVNU MATERIJALNU POMOĆ ZA RAZDOBLJE </a:t>
            </a:r>
            <a:r>
              <a:rPr lang="pl-PL" sz="3200" b="1" dirty="0" smtClean="0">
                <a:solidFill>
                  <a:srgbClr val="5B9BD5">
                    <a:lumMod val="50000"/>
                  </a:srgbClr>
                </a:solidFill>
              </a:rPr>
              <a:t>2014.-</a:t>
            </a:r>
            <a:r>
              <a:rPr lang="pl-PL" sz="3200" b="1" dirty="0">
                <a:solidFill>
                  <a:srgbClr val="5B9BD5">
                    <a:lumMod val="50000"/>
                  </a:srgbClr>
                </a:solidFill>
              </a:rPr>
              <a:t>2020</a:t>
            </a:r>
            <a:r>
              <a:rPr lang="pl-PL" sz="3200" dirty="0">
                <a:solidFill>
                  <a:srgbClr val="5B9BD5">
                    <a:lumMod val="50000"/>
                  </a:srgbClr>
                </a:solidFill>
              </a:rPr>
              <a:t>.</a:t>
            </a:r>
            <a:endParaRPr lang="hr-HR" dirty="0"/>
          </a:p>
        </p:txBody>
      </p:sp>
      <p:sp>
        <p:nvSpPr>
          <p:cNvPr id="3" name="Podnaslov 2"/>
          <p:cNvSpPr>
            <a:spLocks noGrp="1"/>
          </p:cNvSpPr>
          <p:nvPr>
            <p:ph type="subTitle" idx="1"/>
          </p:nvPr>
        </p:nvSpPr>
        <p:spPr/>
        <p:txBody>
          <a:bodyPr/>
          <a:lstStyle/>
          <a:p>
            <a:r>
              <a:rPr lang="hr-HR" dirty="0" smtClean="0"/>
              <a:t>Upute za prijavitelje</a:t>
            </a:r>
          </a:p>
          <a:p>
            <a:r>
              <a:rPr lang="hr-HR" dirty="0" smtClean="0"/>
              <a:t>„UBLAŽAVANJE SIROMAŠTVA PRUŽANJEM POMOĆI NAJPOTREBITIJIM OSOBAMA PODJELOM HRANE I/ILI OSNOVNE MATERIJALNE POMOĆI“</a:t>
            </a:r>
            <a:endParaRPr lang="hr-HR" dirty="0"/>
          </a:p>
        </p:txBody>
      </p:sp>
    </p:spTree>
    <p:extLst>
      <p:ext uri="{BB962C8B-B14F-4D97-AF65-F5344CB8AC3E}">
        <p14:creationId xmlns:p14="http://schemas.microsoft.com/office/powerpoint/2010/main" val="1923140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pPr algn="ctr"/>
            <a:r>
              <a:rPr lang="hr-HR" dirty="0" smtClean="0"/>
              <a:t/>
            </a:r>
            <a:br>
              <a:rPr lang="hr-HR" dirty="0" smtClean="0"/>
            </a:br>
            <a:r>
              <a:rPr lang="hr-HR" b="1" dirty="0" smtClean="0"/>
              <a:t>Kriteriji </a:t>
            </a:r>
            <a:r>
              <a:rPr lang="hr-HR" b="1" dirty="0"/>
              <a:t>prihvatljivosti partnera</a:t>
            </a:r>
          </a:p>
        </p:txBody>
      </p:sp>
      <p:sp>
        <p:nvSpPr>
          <p:cNvPr id="3" name="Rezervirano mjesto sadržaja 2"/>
          <p:cNvSpPr>
            <a:spLocks noGrp="1"/>
          </p:cNvSpPr>
          <p:nvPr>
            <p:ph idx="1"/>
          </p:nvPr>
        </p:nvSpPr>
        <p:spPr/>
        <p:txBody>
          <a:bodyPr>
            <a:normAutofit/>
          </a:bodyPr>
          <a:lstStyle/>
          <a:p>
            <a:pPr marL="0" indent="0">
              <a:buNone/>
            </a:pPr>
            <a:r>
              <a:rPr lang="hr-HR" dirty="0"/>
              <a:t>Partneri na projektu moraju zadovoljiti sve uvjete prihvatljivosti koji vrijede za prijavitelja, navedene u točkama 4.1.1. i točki 4.1.2. Uputa.</a:t>
            </a:r>
          </a:p>
          <a:p>
            <a:pPr marL="0" indent="0">
              <a:buNone/>
            </a:pPr>
            <a:r>
              <a:rPr lang="hr-HR" dirty="0"/>
              <a:t>Partneri u projektu ne potpisuju Ugovor o dodjeli bespovratnih sredstava, već sudjeluju u provedbi projekta sukladno Sporazumu o partnerstvu koji sklapaju s prijaviteljem (predložak Sporazuma – prilog 4), kojeg Korisnik dostavlja Posredničkom tijelu s prvim izvješćem o napretku projekta</a:t>
            </a:r>
            <a:r>
              <a:rPr lang="hr-HR" dirty="0" smtClean="0"/>
              <a:t>.</a:t>
            </a:r>
            <a:endParaRPr lang="hr-HR" dirty="0"/>
          </a:p>
        </p:txBody>
      </p:sp>
    </p:spTree>
    <p:extLst>
      <p:ext uri="{BB962C8B-B14F-4D97-AF65-F5344CB8AC3E}">
        <p14:creationId xmlns:p14="http://schemas.microsoft.com/office/powerpoint/2010/main" val="595193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898358"/>
            <a:ext cx="10515600" cy="792330"/>
          </a:xfrm>
        </p:spPr>
        <p:txBody>
          <a:bodyPr/>
          <a:lstStyle/>
          <a:p>
            <a:pPr algn="ctr"/>
            <a:r>
              <a:rPr lang="hr-HR" b="1" dirty="0"/>
              <a:t>Prihvatljive aktivnosti</a:t>
            </a:r>
          </a:p>
        </p:txBody>
      </p:sp>
      <p:sp>
        <p:nvSpPr>
          <p:cNvPr id="3" name="Rezervirano mjesto sadržaja 2"/>
          <p:cNvSpPr>
            <a:spLocks noGrp="1"/>
          </p:cNvSpPr>
          <p:nvPr>
            <p:ph idx="1"/>
          </p:nvPr>
        </p:nvSpPr>
        <p:spPr>
          <a:xfrm>
            <a:off x="953703" y="1690688"/>
            <a:ext cx="10515600" cy="4351338"/>
          </a:xfrm>
        </p:spPr>
        <p:txBody>
          <a:bodyPr>
            <a:normAutofit fontScale="92500" lnSpcReduction="20000"/>
          </a:bodyPr>
          <a:lstStyle/>
          <a:p>
            <a:pPr marL="0" indent="0">
              <a:buNone/>
            </a:pPr>
            <a:r>
              <a:rPr lang="hr-HR" b="1" dirty="0" smtClean="0"/>
              <a:t>1.</a:t>
            </a:r>
            <a:r>
              <a:rPr lang="hr-HR" dirty="0"/>
              <a:t>	</a:t>
            </a:r>
            <a:r>
              <a:rPr lang="hr-HR" b="1" dirty="0" smtClean="0"/>
              <a:t>UBLAŽAVANJE MATERIJALNE DEPRIVACIJE TIPA 1 (MD1)– NEDOSTATAK HRANE </a:t>
            </a:r>
          </a:p>
          <a:p>
            <a:pPr marL="0" indent="0">
              <a:buNone/>
            </a:pPr>
            <a:endParaRPr lang="hr-HR" b="1" dirty="0" smtClean="0"/>
          </a:p>
          <a:p>
            <a:pPr marL="0" indent="0">
              <a:buNone/>
            </a:pPr>
            <a:r>
              <a:rPr lang="hr-HR" b="1" dirty="0" smtClean="0"/>
              <a:t>1.1</a:t>
            </a:r>
            <a:r>
              <a:rPr lang="hr-HR" b="1" dirty="0"/>
              <a:t>. Nabava, skladištenje, prijevoz i distribucija hrane krajnjim korisnicima</a:t>
            </a:r>
          </a:p>
          <a:p>
            <a:pPr marL="0" indent="0">
              <a:buNone/>
            </a:pPr>
            <a:endParaRPr lang="hr-HR" dirty="0" smtClean="0"/>
          </a:p>
          <a:p>
            <a:pPr marL="0" indent="0">
              <a:buNone/>
            </a:pPr>
            <a:r>
              <a:rPr lang="hr-HR" dirty="0" smtClean="0"/>
              <a:t>Hrana </a:t>
            </a:r>
            <a:r>
              <a:rPr lang="hr-HR" dirty="0"/>
              <a:t>se može distribuirati u obliku obroka ili paketa hrane i to:</a:t>
            </a:r>
          </a:p>
          <a:p>
            <a:pPr marL="0" indent="0">
              <a:buNone/>
            </a:pPr>
            <a:r>
              <a:rPr lang="hr-HR" dirty="0"/>
              <a:t>- u prostorijama partnerskih organizacija,</a:t>
            </a:r>
          </a:p>
          <a:p>
            <a:pPr marL="0" indent="0">
              <a:buNone/>
            </a:pPr>
            <a:r>
              <a:rPr lang="hr-HR" dirty="0"/>
              <a:t>- u skloništima za beskućnike,</a:t>
            </a:r>
          </a:p>
          <a:p>
            <a:pPr marL="0" indent="0">
              <a:buNone/>
            </a:pPr>
            <a:r>
              <a:rPr lang="hr-HR" dirty="0"/>
              <a:t>- u domovima osoba/obitelji koje žive u siromaštvu,</a:t>
            </a:r>
          </a:p>
          <a:p>
            <a:pPr marL="0" indent="0">
              <a:buNone/>
            </a:pPr>
            <a:r>
              <a:rPr lang="hr-HR" dirty="0" smtClean="0"/>
              <a:t>- na </a:t>
            </a:r>
            <a:r>
              <a:rPr lang="hr-HR" dirty="0"/>
              <a:t>drugim lokacijama koje predloži partnerska organizacija, ako je </a:t>
            </a:r>
            <a:r>
              <a:rPr lang="hr-HR" dirty="0" smtClean="0"/>
              <a:t>primjenjivo</a:t>
            </a:r>
          </a:p>
          <a:p>
            <a:pPr marL="0" indent="0">
              <a:buNone/>
            </a:pPr>
            <a:endParaRPr lang="hr-HR" dirty="0"/>
          </a:p>
          <a:p>
            <a:pPr marL="0" indent="0">
              <a:buNone/>
            </a:pPr>
            <a:endParaRPr lang="hr-HR" dirty="0" smtClean="0"/>
          </a:p>
          <a:p>
            <a:endParaRPr lang="hr-HR" dirty="0"/>
          </a:p>
          <a:p>
            <a:endParaRPr lang="hr-HR" dirty="0"/>
          </a:p>
        </p:txBody>
      </p:sp>
    </p:spTree>
    <p:extLst>
      <p:ext uri="{BB962C8B-B14F-4D97-AF65-F5344CB8AC3E}">
        <p14:creationId xmlns:p14="http://schemas.microsoft.com/office/powerpoint/2010/main" val="2619486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t/>
            </a:r>
            <a:br>
              <a:rPr lang="hr-HR" dirty="0" smtClean="0"/>
            </a:br>
            <a:r>
              <a:rPr lang="hr-HR" b="1" dirty="0" smtClean="0"/>
              <a:t>Prihvatljive aktivnosti</a:t>
            </a:r>
            <a:endParaRPr lang="hr-HR" b="1" dirty="0"/>
          </a:p>
        </p:txBody>
      </p:sp>
      <p:sp>
        <p:nvSpPr>
          <p:cNvPr id="3" name="Content Placeholder 2"/>
          <p:cNvSpPr>
            <a:spLocks noGrp="1"/>
          </p:cNvSpPr>
          <p:nvPr>
            <p:ph idx="1"/>
          </p:nvPr>
        </p:nvSpPr>
        <p:spPr/>
        <p:txBody>
          <a:bodyPr/>
          <a:lstStyle/>
          <a:p>
            <a:pPr marL="0" indent="0">
              <a:buNone/>
            </a:pPr>
            <a:r>
              <a:rPr lang="hr-HR" b="1" dirty="0"/>
              <a:t>1.2. Prikupljanje, prijevoz, skladištenje i podjela donacija hrane te s time direktno povezane aktivnosti podizanja svijesti</a:t>
            </a:r>
          </a:p>
          <a:p>
            <a:endParaRPr lang="hr-HR" dirty="0"/>
          </a:p>
          <a:p>
            <a:pPr marL="0" indent="0">
              <a:buNone/>
            </a:pPr>
            <a:r>
              <a:rPr lang="hr-HR" b="1" dirty="0"/>
              <a:t>1.3. Pružanje popratnih mjera u obliku savjetovanja, radionica, brošura, letaka i drugo </a:t>
            </a:r>
            <a:r>
              <a:rPr lang="hr-HR" dirty="0"/>
              <a:t>(savjetovanje o uravnoteženoj prehrani, savjetovanje o financijskoj pismenosti, savjetovanje o zdravstvenoj skrbi, osobnoj higijeni i higijeni prostora, savjetovanje o odgoju, obrazovanju i zdravstvenoj skrbi djece i slično).</a:t>
            </a:r>
          </a:p>
          <a:p>
            <a:endParaRPr lang="hr-HR" dirty="0"/>
          </a:p>
        </p:txBody>
      </p:sp>
    </p:spTree>
    <p:extLst>
      <p:ext uri="{BB962C8B-B14F-4D97-AF65-F5344CB8AC3E}">
        <p14:creationId xmlns:p14="http://schemas.microsoft.com/office/powerpoint/2010/main" val="1671638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58092"/>
            <a:ext cx="10515600" cy="804985"/>
          </a:xfrm>
        </p:spPr>
        <p:txBody>
          <a:bodyPr/>
          <a:lstStyle/>
          <a:p>
            <a:pPr algn="ctr"/>
            <a:r>
              <a:rPr lang="hr-HR" b="1" dirty="0" smtClean="0"/>
              <a:t>Prihvatljive aktivnosti</a:t>
            </a:r>
            <a:endParaRPr lang="hr-HR" b="1" dirty="0"/>
          </a:p>
        </p:txBody>
      </p:sp>
      <p:sp>
        <p:nvSpPr>
          <p:cNvPr id="3" name="Content Placeholder 2"/>
          <p:cNvSpPr>
            <a:spLocks noGrp="1"/>
          </p:cNvSpPr>
          <p:nvPr>
            <p:ph idx="1"/>
          </p:nvPr>
        </p:nvSpPr>
        <p:spPr/>
        <p:txBody>
          <a:bodyPr>
            <a:normAutofit fontScale="85000" lnSpcReduction="20000"/>
          </a:bodyPr>
          <a:lstStyle/>
          <a:p>
            <a:pPr marL="0" indent="0">
              <a:buNone/>
            </a:pPr>
            <a:r>
              <a:rPr lang="hr-HR" sz="3300" b="1" dirty="0" smtClean="0"/>
              <a:t>2. UBLAŽAVANJE MATERIJALNE DEPRIVACIJE TIPA 2 (MD2) – NEDOSTATAK OSNOVNE MATERIJALNE POMOĆI</a:t>
            </a:r>
          </a:p>
          <a:p>
            <a:pPr marL="0" indent="0">
              <a:buNone/>
            </a:pPr>
            <a:r>
              <a:rPr lang="hr-HR" b="1" dirty="0" smtClean="0"/>
              <a:t>2.1</a:t>
            </a:r>
            <a:r>
              <a:rPr lang="hr-HR" b="1" dirty="0"/>
              <a:t>. Nabava, skladištenje, prijevoz i distribucija osnovne materijalne pomoći kao što su na </a:t>
            </a:r>
            <a:r>
              <a:rPr lang="hr-HR" b="1" dirty="0" smtClean="0"/>
              <a:t>primjer:</a:t>
            </a:r>
            <a:endParaRPr lang="hr-HR" b="1" dirty="0"/>
          </a:p>
          <a:p>
            <a:pPr marL="0" indent="0">
              <a:buNone/>
            </a:pPr>
            <a:r>
              <a:rPr lang="hr-HR" dirty="0"/>
              <a:t>- školski pribor i školska oprema (uključujući sportsku opremu za potrebe nastave) za djecu koja žive u siromaštvu, polaznike obveznog školovanja,</a:t>
            </a:r>
          </a:p>
          <a:p>
            <a:pPr marL="0" indent="0">
              <a:buNone/>
            </a:pPr>
            <a:r>
              <a:rPr lang="hr-HR" dirty="0"/>
              <a:t>- higijenski proizvodi, kuhinjska oprema, oprema za novorođenčad i ostale osnovne potrepštine (posteljina, ručnici, pokrivači i sl.) za osobe/obitelji koje žive u siromaštvu, </a:t>
            </a:r>
            <a:r>
              <a:rPr lang="hr-HR" dirty="0" smtClean="0"/>
              <a:t>beskućnike</a:t>
            </a:r>
          </a:p>
          <a:p>
            <a:pPr marL="0" indent="0">
              <a:buNone/>
            </a:pPr>
            <a:r>
              <a:rPr lang="hr-HR" b="1" dirty="0"/>
              <a:t>2.2. Pružanje popratnih mjera u obliku savjetovanja, radionica, brošura, letaka i sl. </a:t>
            </a:r>
            <a:r>
              <a:rPr lang="hr-HR" dirty="0"/>
              <a:t>(savjetovanje na temu zdravstvene skrbi, osobne higijene i higijene prostora, savjetovanja vezanog za odgoj, obrazovanje i zdravstvenu skrb djece, savjetovanje o financijskoj pismenosti i slično). </a:t>
            </a:r>
            <a:endParaRPr lang="hr-HR" dirty="0" smtClean="0"/>
          </a:p>
          <a:p>
            <a:pPr marL="0" indent="0">
              <a:buNone/>
            </a:pPr>
            <a:endParaRPr lang="hr-HR" dirty="0"/>
          </a:p>
        </p:txBody>
      </p:sp>
    </p:spTree>
    <p:extLst>
      <p:ext uri="{BB962C8B-B14F-4D97-AF65-F5344CB8AC3E}">
        <p14:creationId xmlns:p14="http://schemas.microsoft.com/office/powerpoint/2010/main" val="1699520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50277"/>
            <a:ext cx="10515600" cy="1075348"/>
          </a:xfrm>
        </p:spPr>
        <p:txBody>
          <a:bodyPr/>
          <a:lstStyle/>
          <a:p>
            <a:pPr algn="ctr"/>
            <a:r>
              <a:rPr lang="hr-HR" b="1" dirty="0" smtClean="0"/>
              <a:t>Prihvatljive aktivnosti</a:t>
            </a:r>
            <a:endParaRPr lang="hr-HR" b="1" dirty="0"/>
          </a:p>
        </p:txBody>
      </p:sp>
      <p:sp>
        <p:nvSpPr>
          <p:cNvPr id="3" name="Content Placeholder 2"/>
          <p:cNvSpPr>
            <a:spLocks noGrp="1"/>
          </p:cNvSpPr>
          <p:nvPr>
            <p:ph idx="1"/>
          </p:nvPr>
        </p:nvSpPr>
        <p:spPr/>
        <p:txBody>
          <a:bodyPr>
            <a:normAutofit/>
          </a:bodyPr>
          <a:lstStyle/>
          <a:p>
            <a:pPr marL="0" lvl="0" indent="0">
              <a:buNone/>
            </a:pPr>
            <a:r>
              <a:rPr lang="hr-HR" sz="2000" b="1" dirty="0">
                <a:solidFill>
                  <a:prstClr val="black"/>
                </a:solidFill>
              </a:rPr>
              <a:t>Dodatne napomene (MD1/MD2/TP)</a:t>
            </a:r>
          </a:p>
          <a:p>
            <a:pPr marL="0" lvl="0" indent="0">
              <a:buNone/>
            </a:pPr>
            <a:r>
              <a:rPr lang="hr-HR" sz="2000" dirty="0">
                <a:solidFill>
                  <a:prstClr val="black"/>
                </a:solidFill>
              </a:rPr>
              <a:t>Vodeća partnerska organizacija obavezna je prilikom prijave na aktivnosti ublažavanja jedne ili obje vrste materijalne deprivacije uključiti i popratne mjere koje planira pružiti u okviru projekta. Ukoliko u projektnoj prijavi nedostaje prikaz planirane provedbe popratnih mjera, projektne prijava bit će isključena iz daljnjeg postupka evaluacije.</a:t>
            </a:r>
          </a:p>
          <a:p>
            <a:pPr marL="0" lvl="0" indent="0">
              <a:buNone/>
            </a:pPr>
            <a:r>
              <a:rPr lang="hr-HR" sz="2000" dirty="0">
                <a:solidFill>
                  <a:prstClr val="black"/>
                </a:solidFill>
              </a:rPr>
              <a:t>Hrana i/ili osnovna materijalna pomoć koju nabavljaju partnerske organizacije besplatno se dijeli krajnjim primateljima. U sklopu projekta nije dozvoljeno ciljnim skupinama naplaćivati sudjelovanje u aktivnostima niti pružati bilo kakve usluge koje se naplaćuju.</a:t>
            </a:r>
          </a:p>
          <a:p>
            <a:pPr marL="0" lvl="0" indent="0">
              <a:buNone/>
            </a:pPr>
            <a:r>
              <a:rPr lang="hr-HR" sz="2000" dirty="0">
                <a:solidFill>
                  <a:prstClr val="black"/>
                </a:solidFill>
              </a:rPr>
              <a:t>Partnerska organizacija je dužna pri provedbi projektnih aktivnosti osigurati poštivanje načela jednakih mogućnosti, ravnopravnosti spolova i nediskriminacije, kao i pravila vezano uz zaštitu okoliša, pravila protiv rasipanja hrane, sigurnost potrošačkih proizvoda te zaštitu javnog zdravlja.</a:t>
            </a:r>
          </a:p>
          <a:p>
            <a:pPr marL="0" indent="0">
              <a:buNone/>
            </a:pPr>
            <a:endParaRPr lang="hr-HR" sz="2000" dirty="0"/>
          </a:p>
        </p:txBody>
      </p:sp>
    </p:spTree>
    <p:extLst>
      <p:ext uri="{BB962C8B-B14F-4D97-AF65-F5344CB8AC3E}">
        <p14:creationId xmlns:p14="http://schemas.microsoft.com/office/powerpoint/2010/main" val="2996528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1074821"/>
            <a:ext cx="10515600" cy="615867"/>
          </a:xfrm>
        </p:spPr>
        <p:txBody>
          <a:bodyPr>
            <a:normAutofit fontScale="90000"/>
          </a:bodyPr>
          <a:lstStyle/>
          <a:p>
            <a:pPr algn="ctr"/>
            <a:r>
              <a:rPr lang="hr-HR" b="1" dirty="0" smtClean="0"/>
              <a:t>Prihvatljive aktivnosti </a:t>
            </a:r>
            <a:endParaRPr lang="hr-HR" b="1" dirty="0"/>
          </a:p>
        </p:txBody>
      </p:sp>
      <p:sp>
        <p:nvSpPr>
          <p:cNvPr id="3" name="Rezervirano mjesto sadržaja 2"/>
          <p:cNvSpPr>
            <a:spLocks noGrp="1"/>
          </p:cNvSpPr>
          <p:nvPr>
            <p:ph idx="1"/>
          </p:nvPr>
        </p:nvSpPr>
        <p:spPr>
          <a:xfrm>
            <a:off x="483973" y="1751485"/>
            <a:ext cx="10515600" cy="4351338"/>
          </a:xfrm>
        </p:spPr>
        <p:txBody>
          <a:bodyPr>
            <a:normAutofit/>
          </a:bodyPr>
          <a:lstStyle/>
          <a:p>
            <a:pPr marL="0" indent="0">
              <a:buNone/>
            </a:pPr>
            <a:r>
              <a:rPr lang="hr-HR" b="1" dirty="0"/>
              <a:t>3</a:t>
            </a:r>
            <a:r>
              <a:rPr lang="hr-HR" b="1" dirty="0" smtClean="0"/>
              <a:t>.</a:t>
            </a:r>
            <a:r>
              <a:rPr lang="hr-HR" dirty="0"/>
              <a:t>	</a:t>
            </a:r>
            <a:r>
              <a:rPr lang="hr-HR" b="1" dirty="0" smtClean="0"/>
              <a:t>TEHNIČKA POMOĆ  (TP)-PRIMJERI AKTIVNOSTI</a:t>
            </a:r>
            <a:endParaRPr lang="hr-HR" b="1" dirty="0"/>
          </a:p>
          <a:p>
            <a:pPr marL="0" indent="0">
              <a:buNone/>
            </a:pPr>
            <a:endParaRPr lang="hr-HR" dirty="0"/>
          </a:p>
          <a:p>
            <a:pPr marL="0" indent="0">
              <a:buNone/>
            </a:pPr>
            <a:r>
              <a:rPr lang="hr-HR" dirty="0" smtClean="0"/>
              <a:t>1. Aktivnosti </a:t>
            </a:r>
            <a:r>
              <a:rPr lang="hr-HR" dirty="0"/>
              <a:t>stručnog usavršavanja u području dobrog financijskog upravljanja, izvješćivanja, javne nabave, nacionalnih propisa povezanih s prikupljanjem i dijeljenjem humanitarne pomoći i dr. </a:t>
            </a:r>
          </a:p>
          <a:p>
            <a:pPr marL="0" indent="0">
              <a:buNone/>
            </a:pPr>
            <a:r>
              <a:rPr lang="hr-HR" dirty="0" smtClean="0"/>
              <a:t>2. Nabava vozila, </a:t>
            </a:r>
            <a:r>
              <a:rPr lang="hr-HR" dirty="0"/>
              <a:t>informatičke </a:t>
            </a:r>
            <a:r>
              <a:rPr lang="hr-HR" dirty="0" smtClean="0"/>
              <a:t>i/ili </a:t>
            </a:r>
            <a:r>
              <a:rPr lang="hr-HR" dirty="0"/>
              <a:t>ostale opreme uz pripadajuću podršku i usluge, nužne za provođenje aktivnosti projekta </a:t>
            </a:r>
          </a:p>
          <a:p>
            <a:pPr marL="0" indent="0">
              <a:buNone/>
            </a:pPr>
            <a:endParaRPr lang="hr-HR" dirty="0"/>
          </a:p>
          <a:p>
            <a:pPr marL="0" indent="0">
              <a:buNone/>
            </a:pPr>
            <a:endParaRPr lang="hr-HR" dirty="0" smtClean="0"/>
          </a:p>
        </p:txBody>
      </p:sp>
    </p:spTree>
    <p:extLst>
      <p:ext uri="{BB962C8B-B14F-4D97-AF65-F5344CB8AC3E}">
        <p14:creationId xmlns:p14="http://schemas.microsoft.com/office/powerpoint/2010/main" val="28267854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7969" y="568325"/>
            <a:ext cx="10515600" cy="1325563"/>
          </a:xfrm>
        </p:spPr>
        <p:txBody>
          <a:bodyPr/>
          <a:lstStyle/>
          <a:p>
            <a:pPr algn="ctr"/>
            <a:r>
              <a:rPr lang="hr-HR" b="1" dirty="0"/>
              <a:t>Prihvatljive aktivnosti </a:t>
            </a:r>
          </a:p>
        </p:txBody>
      </p:sp>
      <p:sp>
        <p:nvSpPr>
          <p:cNvPr id="3" name="Content Placeholder 2"/>
          <p:cNvSpPr>
            <a:spLocks noGrp="1"/>
          </p:cNvSpPr>
          <p:nvPr>
            <p:ph idx="1"/>
          </p:nvPr>
        </p:nvSpPr>
        <p:spPr/>
        <p:txBody>
          <a:bodyPr>
            <a:normAutofit lnSpcReduction="10000"/>
          </a:bodyPr>
          <a:lstStyle/>
          <a:p>
            <a:pPr marL="0" indent="0">
              <a:buNone/>
            </a:pPr>
            <a:r>
              <a:rPr lang="hr-HR" dirty="0"/>
              <a:t>Prijava za sredstva tehničke pomoći nije obvezna</a:t>
            </a:r>
          </a:p>
          <a:p>
            <a:endParaRPr lang="hr-HR" dirty="0"/>
          </a:p>
          <a:p>
            <a:pPr marL="0" indent="0">
              <a:buNone/>
            </a:pPr>
            <a:r>
              <a:rPr lang="hr-HR" dirty="0" smtClean="0"/>
              <a:t>Tehnička </a:t>
            </a:r>
            <a:r>
              <a:rPr lang="hr-HR" dirty="0"/>
              <a:t>pomoć za partnerske organizacije može se odobriti do najvišeg iznosa od  4 % ukupno prihvatljivih troškova vezano aktivnosti u okviru MD1 i/ili MD2 i to samo za one projektne prijedloge koji zadovoljavaju provjeru prihvatljivosti projektnih aktivnosti i izdataka  </a:t>
            </a:r>
          </a:p>
          <a:p>
            <a:endParaRPr lang="hr-HR" dirty="0"/>
          </a:p>
          <a:p>
            <a:pPr marL="0" indent="0">
              <a:buNone/>
            </a:pPr>
            <a:r>
              <a:rPr lang="hr-HR" dirty="0" smtClean="0"/>
              <a:t>Partnerska </a:t>
            </a:r>
            <a:r>
              <a:rPr lang="hr-HR" dirty="0"/>
              <a:t>organizacija može iskazati potrebe za tehničkom pomoći samo ukoliko ista uspješno pridonosi provedbi aktivnostima koje idu u cilju rješavanja aktivnosti MD1 i/ili MD2.</a:t>
            </a:r>
          </a:p>
        </p:txBody>
      </p:sp>
    </p:spTree>
    <p:extLst>
      <p:ext uri="{BB962C8B-B14F-4D97-AF65-F5344CB8AC3E}">
        <p14:creationId xmlns:p14="http://schemas.microsoft.com/office/powerpoint/2010/main" val="3645771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946484"/>
            <a:ext cx="10515600" cy="744204"/>
          </a:xfrm>
        </p:spPr>
        <p:txBody>
          <a:bodyPr/>
          <a:lstStyle/>
          <a:p>
            <a:pPr algn="ctr"/>
            <a:r>
              <a:rPr lang="hr-HR" b="1" dirty="0" smtClean="0"/>
              <a:t>Neprihvatljive aktivnosti</a:t>
            </a:r>
            <a:endParaRPr lang="hr-HR" b="1" dirty="0"/>
          </a:p>
        </p:txBody>
      </p:sp>
      <p:sp>
        <p:nvSpPr>
          <p:cNvPr id="3" name="Rezervirano mjesto sadržaja 2"/>
          <p:cNvSpPr>
            <a:spLocks noGrp="1"/>
          </p:cNvSpPr>
          <p:nvPr>
            <p:ph idx="1"/>
          </p:nvPr>
        </p:nvSpPr>
        <p:spPr/>
        <p:txBody>
          <a:bodyPr>
            <a:normAutofit fontScale="77500" lnSpcReduction="20000"/>
          </a:bodyPr>
          <a:lstStyle/>
          <a:p>
            <a:r>
              <a:rPr lang="hr-HR" dirty="0" smtClean="0"/>
              <a:t>Ulaganje u infrastrukturu</a:t>
            </a:r>
            <a:endParaRPr lang="hr-HR" dirty="0"/>
          </a:p>
          <a:p>
            <a:r>
              <a:rPr lang="hr-HR" dirty="0" smtClean="0"/>
              <a:t>Kupovina </a:t>
            </a:r>
            <a:r>
              <a:rPr lang="hr-HR" dirty="0"/>
              <a:t>rabljene robe</a:t>
            </a:r>
          </a:p>
          <a:p>
            <a:r>
              <a:rPr lang="hr-HR" dirty="0" smtClean="0"/>
              <a:t>Ulaganja </a:t>
            </a:r>
            <a:r>
              <a:rPr lang="hr-HR" dirty="0"/>
              <a:t>u kapital ili kreditna ulaganja</a:t>
            </a:r>
          </a:p>
          <a:p>
            <a:r>
              <a:rPr lang="hr-HR" dirty="0" smtClean="0"/>
              <a:t>Kupovina </a:t>
            </a:r>
            <a:r>
              <a:rPr lang="hr-HR" dirty="0"/>
              <a:t>opreme i vozila koja se koriste u svrhu upravljanja projektom</a:t>
            </a:r>
          </a:p>
          <a:p>
            <a:r>
              <a:rPr lang="hr-HR" dirty="0" smtClean="0"/>
              <a:t>Plaćanja </a:t>
            </a:r>
            <a:r>
              <a:rPr lang="hr-HR" dirty="0"/>
              <a:t>neoporezivih bonusa zaposlenima</a:t>
            </a:r>
          </a:p>
          <a:p>
            <a:r>
              <a:rPr lang="hr-HR" dirty="0" smtClean="0"/>
              <a:t>Kupnja </a:t>
            </a:r>
            <a:r>
              <a:rPr lang="hr-HR" dirty="0"/>
              <a:t>zemljišta i </a:t>
            </a:r>
            <a:r>
              <a:rPr lang="hr-HR" dirty="0" smtClean="0"/>
              <a:t>nekretnina</a:t>
            </a:r>
          </a:p>
          <a:p>
            <a:r>
              <a:rPr lang="hr-HR" dirty="0"/>
              <a:t>Aktivnosti koje se odnose isključivo na prikupljanje donacija</a:t>
            </a:r>
            <a:r>
              <a:rPr lang="hr-HR" dirty="0" smtClean="0"/>
              <a:t>;</a:t>
            </a:r>
          </a:p>
          <a:p>
            <a:r>
              <a:rPr lang="hr-HR" dirty="0"/>
              <a:t>Kupnja odjeće i obuće za najpotrebitije, izuzev sportske opreme za djecu u siromaštvu ili u riziku od siromaštva ;</a:t>
            </a:r>
          </a:p>
          <a:p>
            <a:r>
              <a:rPr lang="hr-HR" dirty="0" smtClean="0"/>
              <a:t>Druge </a:t>
            </a:r>
            <a:r>
              <a:rPr lang="hr-HR" dirty="0"/>
              <a:t>aktivnosti koje nisu u izravnoj povezanosti s aktivnostima nabave, skladištenja, prijevoza te podjele </a:t>
            </a:r>
            <a:r>
              <a:rPr lang="hr-HR" dirty="0" smtClean="0"/>
              <a:t>hrane/osnovne materijalne pomoći </a:t>
            </a:r>
            <a:r>
              <a:rPr lang="hr-HR" dirty="0"/>
              <a:t>krajnjim primateljima pomoći odnosno s aktivnostima jačanja partnerskih organizacija kroz sredstva tehničke pomoći</a:t>
            </a:r>
          </a:p>
        </p:txBody>
      </p:sp>
    </p:spTree>
    <p:extLst>
      <p:ext uri="{BB962C8B-B14F-4D97-AF65-F5344CB8AC3E}">
        <p14:creationId xmlns:p14="http://schemas.microsoft.com/office/powerpoint/2010/main" val="21242911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962526"/>
            <a:ext cx="10515600" cy="728162"/>
          </a:xfrm>
        </p:spPr>
        <p:txBody>
          <a:bodyPr/>
          <a:lstStyle/>
          <a:p>
            <a:pPr algn="ctr"/>
            <a:r>
              <a:rPr lang="hr-HR" b="1" dirty="0"/>
              <a:t>Informiranje i vidljivost</a:t>
            </a:r>
          </a:p>
        </p:txBody>
      </p:sp>
      <p:sp>
        <p:nvSpPr>
          <p:cNvPr id="3" name="Rezervirano mjesto sadržaja 2"/>
          <p:cNvSpPr>
            <a:spLocks noGrp="1"/>
          </p:cNvSpPr>
          <p:nvPr>
            <p:ph idx="1"/>
          </p:nvPr>
        </p:nvSpPr>
        <p:spPr/>
        <p:txBody>
          <a:bodyPr/>
          <a:lstStyle/>
          <a:p>
            <a:r>
              <a:rPr lang="hr-HR" dirty="0"/>
              <a:t>Upute za partnerske organizacije su sastavljene kako bi se osiguralo da projekti (operacije) koje sufinancira Europska unija uključuju mjere informiranja i komunikacije u cilju podizanja svijesti građanima Unije o ulozi i ostvarenjima Fonda, kao i o rezultatima i učincima ove </a:t>
            </a:r>
            <a:r>
              <a:rPr lang="hr-HR" dirty="0" smtClean="0"/>
              <a:t>podrške</a:t>
            </a:r>
          </a:p>
          <a:p>
            <a:r>
              <a:rPr lang="hr-HR" dirty="0" smtClean="0"/>
              <a:t>Upute će služiti kao </a:t>
            </a:r>
            <a:r>
              <a:rPr lang="hr-HR" dirty="0"/>
              <a:t>pomoć partnerskim organizacijama prilikom ispunjavanja njihovih obveza vezanih uz informiranje i komunikaciju o projektima (operacijama</a:t>
            </a:r>
            <a:r>
              <a:rPr lang="hr-HR" dirty="0" smtClean="0"/>
              <a:t>).</a:t>
            </a:r>
          </a:p>
          <a:p>
            <a:r>
              <a:rPr lang="hr-HR" dirty="0" smtClean="0"/>
              <a:t>Dostupne u provedbenom paketu, po potpisivanju ugovora </a:t>
            </a:r>
          </a:p>
          <a:p>
            <a:r>
              <a:rPr lang="hr-HR" dirty="0"/>
              <a:t>Z</a:t>
            </a:r>
            <a:r>
              <a:rPr lang="hr-HR" dirty="0" smtClean="0"/>
              <a:t>ahtjevi za ispunjavanjem minimalnih uvjeta vidljivosti koji se moraju ispuniti propisani su čl. 7 Općih uvjeta  ugovora (Prilog 2.) </a:t>
            </a:r>
            <a:endParaRPr lang="hr-HR" dirty="0"/>
          </a:p>
          <a:p>
            <a:endParaRPr lang="hr-HR" dirty="0"/>
          </a:p>
        </p:txBody>
      </p:sp>
    </p:spTree>
    <p:extLst>
      <p:ext uri="{BB962C8B-B14F-4D97-AF65-F5344CB8AC3E}">
        <p14:creationId xmlns:p14="http://schemas.microsoft.com/office/powerpoint/2010/main" val="12130517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1026695"/>
            <a:ext cx="10515600" cy="663993"/>
          </a:xfrm>
        </p:spPr>
        <p:txBody>
          <a:bodyPr>
            <a:noAutofit/>
          </a:bodyPr>
          <a:lstStyle/>
          <a:p>
            <a:pPr algn="ctr"/>
            <a:r>
              <a:rPr lang="hr-HR" b="1" dirty="0" smtClean="0"/>
              <a:t>PRIHVATLJIVOST IZDATAKA</a:t>
            </a:r>
            <a:endParaRPr lang="hr-HR" b="1" dirty="0"/>
          </a:p>
        </p:txBody>
      </p:sp>
      <p:sp>
        <p:nvSpPr>
          <p:cNvPr id="3" name="Rezervirano mjesto sadržaja 2"/>
          <p:cNvSpPr>
            <a:spLocks noGrp="1"/>
          </p:cNvSpPr>
          <p:nvPr>
            <p:ph idx="1"/>
          </p:nvPr>
        </p:nvSpPr>
        <p:spPr/>
        <p:txBody>
          <a:bodyPr>
            <a:normAutofit/>
          </a:bodyPr>
          <a:lstStyle/>
          <a:p>
            <a:r>
              <a:rPr lang="hr-HR" dirty="0"/>
              <a:t>Proračun projekta je procjena troškova provedbe svih projektnih </a:t>
            </a:r>
            <a:r>
              <a:rPr lang="hr-HR" dirty="0" smtClean="0"/>
              <a:t>aktivnosti</a:t>
            </a:r>
          </a:p>
          <a:p>
            <a:r>
              <a:rPr lang="hr-HR" dirty="0" smtClean="0"/>
              <a:t>Iznosi </a:t>
            </a:r>
            <a:r>
              <a:rPr lang="hr-HR" dirty="0"/>
              <a:t>uključeni u proračun projekta moraju biti realistični i troškovno učinkoviti, tj. navedeni troškovi moraju biti nužni za ostvarivanje očekivanih ishoda i rezultata, te temeljeni na tržišnim </a:t>
            </a:r>
            <a:r>
              <a:rPr lang="hr-HR" dirty="0" smtClean="0"/>
              <a:t>cijenama</a:t>
            </a:r>
          </a:p>
          <a:p>
            <a:r>
              <a:rPr lang="hr-HR" dirty="0" smtClean="0"/>
              <a:t>Izdaci su definirani na temelju Pravilnika </a:t>
            </a:r>
            <a:r>
              <a:rPr lang="hr-HR" dirty="0"/>
              <a:t>o prihvatljivosti izdataka za sredstva iz Fonda europske pomoći za </a:t>
            </a:r>
            <a:r>
              <a:rPr lang="hr-HR" dirty="0" smtClean="0"/>
              <a:t>najpotrebitije</a:t>
            </a:r>
            <a:endParaRPr lang="hr-HR" dirty="0"/>
          </a:p>
          <a:p>
            <a:endParaRPr lang="hr-HR" dirty="0"/>
          </a:p>
        </p:txBody>
      </p:sp>
    </p:spTree>
    <p:extLst>
      <p:ext uri="{BB962C8B-B14F-4D97-AF65-F5344CB8AC3E}">
        <p14:creationId xmlns:p14="http://schemas.microsoft.com/office/powerpoint/2010/main" val="2439143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pPr algn="ctr"/>
            <a:r>
              <a:rPr lang="hr-HR" dirty="0" smtClean="0"/>
              <a:t/>
            </a:r>
            <a:br>
              <a:rPr lang="hr-HR" dirty="0" smtClean="0"/>
            </a:br>
            <a:r>
              <a:rPr lang="hr-HR" b="1" dirty="0"/>
              <a:t>OPĆE INFORMACIJE </a:t>
            </a:r>
          </a:p>
        </p:txBody>
      </p:sp>
      <p:sp>
        <p:nvSpPr>
          <p:cNvPr id="3" name="Rezervirano mjesto sadržaja 2"/>
          <p:cNvSpPr>
            <a:spLocks noGrp="1"/>
          </p:cNvSpPr>
          <p:nvPr>
            <p:ph idx="1"/>
          </p:nvPr>
        </p:nvSpPr>
        <p:spPr/>
        <p:txBody>
          <a:bodyPr/>
          <a:lstStyle/>
          <a:p>
            <a:r>
              <a:rPr lang="hr-HR" dirty="0" smtClean="0"/>
              <a:t>Fond europske pomoći za najpotrebitije </a:t>
            </a:r>
            <a:r>
              <a:rPr lang="hr-HR" dirty="0"/>
              <a:t>(</a:t>
            </a:r>
            <a:r>
              <a:rPr lang="hr-HR" dirty="0" smtClean="0"/>
              <a:t>FEAD) podupire aktivnosti država članica EU u pružanju materijalne pomoći onima kojima je pomoć najpotrebnija. </a:t>
            </a:r>
          </a:p>
          <a:p>
            <a:endParaRPr lang="hr-HR" dirty="0"/>
          </a:p>
          <a:p>
            <a:r>
              <a:rPr lang="hr-HR" dirty="0" smtClean="0"/>
              <a:t>Operativni program za hranu i/ili osnovnu materijalnu pomoć za razdoblje 2014. -2020.  predstavlja ključni dokument države članice za korištenje i provedbu FEAD-a.</a:t>
            </a:r>
            <a:endParaRPr lang="hr-HR" dirty="0"/>
          </a:p>
        </p:txBody>
      </p:sp>
    </p:spTree>
    <p:extLst>
      <p:ext uri="{BB962C8B-B14F-4D97-AF65-F5344CB8AC3E}">
        <p14:creationId xmlns:p14="http://schemas.microsoft.com/office/powerpoint/2010/main" val="2508378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pPr algn="ctr"/>
            <a:r>
              <a:rPr lang="hr-HR" dirty="0" smtClean="0"/>
              <a:t/>
            </a:r>
            <a:br>
              <a:rPr lang="hr-HR" dirty="0" smtClean="0"/>
            </a:br>
            <a:r>
              <a:rPr lang="hr-HR" sz="3600" b="1" dirty="0" smtClean="0"/>
              <a:t>PRIHVATLJIVOST IZDATAKA </a:t>
            </a:r>
            <a:endParaRPr lang="hr-HR" sz="3600" b="1" dirty="0"/>
          </a:p>
        </p:txBody>
      </p:sp>
      <p:sp>
        <p:nvSpPr>
          <p:cNvPr id="3" name="Rezervirano mjesto sadržaja 2"/>
          <p:cNvSpPr>
            <a:spLocks noGrp="1"/>
          </p:cNvSpPr>
          <p:nvPr>
            <p:ph idx="1"/>
          </p:nvPr>
        </p:nvSpPr>
        <p:spPr/>
        <p:txBody>
          <a:bodyPr>
            <a:normAutofit fontScale="70000" lnSpcReduction="20000"/>
          </a:bodyPr>
          <a:lstStyle/>
          <a:p>
            <a:pPr marL="514350" indent="-514350">
              <a:buAutoNum type="alphaLcPeriod"/>
            </a:pPr>
            <a:r>
              <a:rPr lang="hr-HR" sz="2900" b="1" dirty="0" smtClean="0"/>
              <a:t>MD1 </a:t>
            </a:r>
            <a:r>
              <a:rPr lang="hr-HR" sz="2900" b="1" dirty="0"/>
              <a:t>– Nedostatak </a:t>
            </a:r>
            <a:r>
              <a:rPr lang="hr-HR" sz="2900" b="1" dirty="0" smtClean="0"/>
              <a:t>hrane</a:t>
            </a:r>
          </a:p>
          <a:p>
            <a:pPr marL="0" indent="0">
              <a:buNone/>
            </a:pPr>
            <a:endParaRPr lang="hr-HR" sz="2900" b="1" dirty="0"/>
          </a:p>
          <a:p>
            <a:pPr marL="514350" indent="-514350">
              <a:buAutoNum type="arabicPeriod"/>
            </a:pPr>
            <a:r>
              <a:rPr lang="hr-HR" sz="2900" b="1" u="sng" dirty="0" smtClean="0"/>
              <a:t>Trošak </a:t>
            </a:r>
            <a:r>
              <a:rPr lang="hr-HR" sz="2900" b="1" u="sng" dirty="0"/>
              <a:t>kupnje </a:t>
            </a:r>
            <a:r>
              <a:rPr lang="hr-HR" sz="2900" b="1" u="sng" dirty="0" smtClean="0"/>
              <a:t>hrane</a:t>
            </a:r>
            <a:endParaRPr lang="hr-HR" sz="2900" dirty="0"/>
          </a:p>
          <a:p>
            <a:pPr marL="0" indent="0">
              <a:buNone/>
            </a:pPr>
            <a:r>
              <a:rPr lang="hr-HR" sz="2900" b="1" dirty="0" smtClean="0"/>
              <a:t>2</a:t>
            </a:r>
            <a:r>
              <a:rPr lang="hr-HR" sz="2900" b="1" dirty="0"/>
              <a:t>.</a:t>
            </a:r>
            <a:r>
              <a:rPr lang="hr-HR" sz="2900" b="1" u="sng" dirty="0"/>
              <a:t>   Administrativni </a:t>
            </a:r>
            <a:r>
              <a:rPr lang="hr-HR" sz="2900" b="1" u="sng" dirty="0" smtClean="0"/>
              <a:t>troškovi(primjeri)</a:t>
            </a:r>
            <a:endParaRPr lang="hr-HR" sz="2900" dirty="0"/>
          </a:p>
          <a:p>
            <a:pPr lvl="0"/>
            <a:r>
              <a:rPr lang="hr-HR" sz="2900" dirty="0"/>
              <a:t>plaće osoblja (voditelj </a:t>
            </a:r>
            <a:r>
              <a:rPr lang="hr-HR" sz="2900" dirty="0" smtClean="0"/>
              <a:t>projekta, administrator i sl.); </a:t>
            </a:r>
            <a:endParaRPr lang="hr-HR" sz="2900" dirty="0"/>
          </a:p>
          <a:p>
            <a:pPr lvl="0"/>
            <a:r>
              <a:rPr lang="hr-HR" sz="2900" dirty="0"/>
              <a:t>troškovi putovanja vezani uz provedbu projektnih aktivnosti;</a:t>
            </a:r>
          </a:p>
          <a:p>
            <a:pPr lvl="0"/>
            <a:r>
              <a:rPr lang="hr-HR" sz="2900" dirty="0"/>
              <a:t>troškovi izrade promotivnih materijala odnosno drugih aktivnosti promidžbe i </a:t>
            </a:r>
            <a:r>
              <a:rPr lang="hr-HR" sz="2900" dirty="0" smtClean="0"/>
              <a:t>vidljivosti </a:t>
            </a:r>
          </a:p>
          <a:p>
            <a:pPr lvl="0"/>
            <a:r>
              <a:rPr lang="hr-HR" sz="2900" dirty="0"/>
              <a:t> ostali troškovi (knjigovodstvo, režije, čišćenje i održavanje ureda, skladišta ili vozila korištena za distribuciju hrane i krajnjim primateljima i sl</a:t>
            </a:r>
            <a:r>
              <a:rPr lang="hr-HR" sz="2900" dirty="0" smtClean="0"/>
              <a:t>.)</a:t>
            </a:r>
            <a:endParaRPr lang="hr-HR" sz="2900" dirty="0"/>
          </a:p>
          <a:p>
            <a:pPr marL="0" indent="0">
              <a:buNone/>
            </a:pPr>
            <a:r>
              <a:rPr lang="hr-HR" sz="2900" b="1" dirty="0"/>
              <a:t>3.</a:t>
            </a:r>
            <a:r>
              <a:rPr lang="hr-HR" sz="2900" b="1" u="sng" dirty="0"/>
              <a:t>  </a:t>
            </a:r>
            <a:r>
              <a:rPr lang="hr-HR" sz="2900" b="1" u="sng" dirty="0" smtClean="0"/>
              <a:t>Troškovi prijevoza:</a:t>
            </a:r>
            <a:endParaRPr lang="hr-HR" sz="2900" b="1" dirty="0"/>
          </a:p>
          <a:p>
            <a:r>
              <a:rPr lang="hr-HR" sz="2900" dirty="0" smtClean="0"/>
              <a:t> trošak </a:t>
            </a:r>
            <a:r>
              <a:rPr lang="hr-HR" sz="2900" dirty="0"/>
              <a:t>prijevoza od dobavljača do skladišta/lokacije podjele </a:t>
            </a:r>
            <a:r>
              <a:rPr lang="hr-HR" sz="2900" dirty="0" smtClean="0"/>
              <a:t>hrane</a:t>
            </a:r>
            <a:endParaRPr lang="hr-HR" sz="2900" dirty="0"/>
          </a:p>
          <a:p>
            <a:pPr marL="0" indent="0">
              <a:buNone/>
            </a:pPr>
            <a:r>
              <a:rPr lang="hr-HR" sz="2900" b="1" dirty="0"/>
              <a:t>4.</a:t>
            </a:r>
            <a:r>
              <a:rPr lang="hr-HR" sz="2900" b="1" u="sng" dirty="0"/>
              <a:t>   </a:t>
            </a:r>
            <a:r>
              <a:rPr lang="hr-HR" sz="2900" b="1" u="sng" dirty="0" smtClean="0"/>
              <a:t>Troškovi skladištenja:</a:t>
            </a:r>
            <a:endParaRPr lang="hr-HR" sz="2900" b="1" dirty="0"/>
          </a:p>
          <a:p>
            <a:r>
              <a:rPr lang="hr-HR" sz="2900" dirty="0"/>
              <a:t> </a:t>
            </a:r>
            <a:r>
              <a:rPr lang="hr-HR" sz="2900" dirty="0" smtClean="0"/>
              <a:t>trošak </a:t>
            </a:r>
            <a:r>
              <a:rPr lang="hr-HR" sz="2900" dirty="0"/>
              <a:t>pohrane </a:t>
            </a:r>
            <a:r>
              <a:rPr lang="hr-HR" sz="2900" dirty="0" smtClean="0"/>
              <a:t>hrane</a:t>
            </a:r>
          </a:p>
          <a:p>
            <a:pPr marL="0" indent="0">
              <a:buNone/>
            </a:pPr>
            <a:endParaRPr lang="hr-HR" dirty="0"/>
          </a:p>
          <a:p>
            <a:endParaRPr lang="hr-HR" dirty="0"/>
          </a:p>
        </p:txBody>
      </p:sp>
    </p:spTree>
    <p:extLst>
      <p:ext uri="{BB962C8B-B14F-4D97-AF65-F5344CB8AC3E}">
        <p14:creationId xmlns:p14="http://schemas.microsoft.com/office/powerpoint/2010/main" val="42308982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t/>
            </a:r>
            <a:br>
              <a:rPr lang="hr-HR" dirty="0" smtClean="0"/>
            </a:br>
            <a:r>
              <a:rPr lang="hr-HR" b="1" dirty="0" smtClean="0"/>
              <a:t>PRIHVATLJIVOST </a:t>
            </a:r>
            <a:r>
              <a:rPr lang="hr-HR" b="1" dirty="0"/>
              <a:t>IZDATAKA </a:t>
            </a:r>
          </a:p>
        </p:txBody>
      </p:sp>
      <p:sp>
        <p:nvSpPr>
          <p:cNvPr id="3" name="Content Placeholder 2"/>
          <p:cNvSpPr>
            <a:spLocks noGrp="1"/>
          </p:cNvSpPr>
          <p:nvPr>
            <p:ph idx="1"/>
          </p:nvPr>
        </p:nvSpPr>
        <p:spPr/>
        <p:txBody>
          <a:bodyPr/>
          <a:lstStyle/>
          <a:p>
            <a:pPr marL="0" indent="0">
              <a:buNone/>
            </a:pPr>
            <a:endParaRPr lang="hr-HR" dirty="0" smtClean="0"/>
          </a:p>
          <a:p>
            <a:pPr marL="0" indent="0">
              <a:buNone/>
            </a:pPr>
            <a:r>
              <a:rPr lang="hr-HR" sz="2000" b="1" dirty="0" smtClean="0"/>
              <a:t>Napomena</a:t>
            </a:r>
            <a:r>
              <a:rPr lang="hr-HR" sz="2000" b="1" dirty="0"/>
              <a:t>: </a:t>
            </a:r>
            <a:endParaRPr lang="hr-HR" sz="2000" b="1" dirty="0" smtClean="0"/>
          </a:p>
          <a:p>
            <a:pPr marL="0" indent="0">
              <a:buNone/>
            </a:pPr>
            <a:r>
              <a:rPr lang="hr-HR" sz="2000" dirty="0" smtClean="0"/>
              <a:t>Zbroj </a:t>
            </a:r>
            <a:r>
              <a:rPr lang="hr-HR" sz="2000" dirty="0"/>
              <a:t>ukupnih iznosa troškova navedenih pod r. br. 2., 3., i 4. (administrativni troškovi, troškovi prijevoza i troškovi skladištenja) ne smije premašivati vrijednost od 5% ukupnog troška kupnje hrane (r.br.1</a:t>
            </a:r>
            <a:r>
              <a:rPr lang="hr-HR" sz="2000" dirty="0" smtClean="0"/>
              <a:t>)</a:t>
            </a:r>
          </a:p>
          <a:p>
            <a:pPr marL="0" indent="0">
              <a:buNone/>
            </a:pPr>
            <a:endParaRPr lang="hr-HR" i="1" dirty="0"/>
          </a:p>
          <a:p>
            <a:pPr marL="0" indent="0">
              <a:buNone/>
            </a:pPr>
            <a:endParaRPr lang="hr-HR" dirty="0"/>
          </a:p>
        </p:txBody>
      </p:sp>
    </p:spTree>
    <p:extLst>
      <p:ext uri="{BB962C8B-B14F-4D97-AF65-F5344CB8AC3E}">
        <p14:creationId xmlns:p14="http://schemas.microsoft.com/office/powerpoint/2010/main" val="26657612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t/>
            </a:r>
            <a:br>
              <a:rPr lang="hr-HR" dirty="0" smtClean="0"/>
            </a:br>
            <a:r>
              <a:rPr lang="hr-HR" b="1" dirty="0" smtClean="0"/>
              <a:t>PRIHVATLJIVOST </a:t>
            </a:r>
            <a:r>
              <a:rPr lang="hr-HR" b="1" dirty="0"/>
              <a:t>IZDATAKA </a:t>
            </a:r>
          </a:p>
        </p:txBody>
      </p:sp>
      <p:sp>
        <p:nvSpPr>
          <p:cNvPr id="3" name="Content Placeholder 2"/>
          <p:cNvSpPr>
            <a:spLocks noGrp="1"/>
          </p:cNvSpPr>
          <p:nvPr>
            <p:ph idx="1"/>
          </p:nvPr>
        </p:nvSpPr>
        <p:spPr/>
        <p:txBody>
          <a:bodyPr>
            <a:normAutofit fontScale="55000" lnSpcReduction="20000"/>
          </a:bodyPr>
          <a:lstStyle/>
          <a:p>
            <a:pPr marL="0" indent="0">
              <a:buNone/>
            </a:pPr>
            <a:r>
              <a:rPr lang="hr-HR" b="1" u="sng" dirty="0"/>
              <a:t>5</a:t>
            </a:r>
            <a:r>
              <a:rPr lang="hr-HR" b="1" u="sng" dirty="0" smtClean="0"/>
              <a:t>. </a:t>
            </a:r>
            <a:r>
              <a:rPr lang="hr-HR" b="1" u="sng" dirty="0"/>
              <a:t>DONACIJA HRANE - Trošak prikupljanja, prijevoza, skladištenja i podjele donacija u hrani te izravno povezanih aktivnosti podizanja svijesti, koji su stvorile i platile partnerske organizacije</a:t>
            </a:r>
          </a:p>
          <a:p>
            <a:pPr marL="0" indent="0">
              <a:buNone/>
            </a:pPr>
            <a:r>
              <a:rPr lang="hr-HR" dirty="0"/>
              <a:t>-</a:t>
            </a:r>
            <a:r>
              <a:rPr lang="hr-HR" dirty="0" smtClean="0"/>
              <a:t>organizacijski </a:t>
            </a:r>
            <a:r>
              <a:rPr lang="hr-HR" dirty="0"/>
              <a:t>troškovi prikupljanja i podjele donirane hrane</a:t>
            </a:r>
          </a:p>
          <a:p>
            <a:pPr marL="0" indent="0">
              <a:buNone/>
            </a:pPr>
            <a:r>
              <a:rPr lang="hr-HR" dirty="0" smtClean="0"/>
              <a:t>- </a:t>
            </a:r>
            <a:r>
              <a:rPr lang="hr-HR" dirty="0"/>
              <a:t>trošak prijevoza od donatora/posrednika do skladišta i/ili lokacije podjele hrane</a:t>
            </a:r>
          </a:p>
          <a:p>
            <a:pPr marL="0" indent="0">
              <a:buNone/>
            </a:pPr>
            <a:r>
              <a:rPr lang="hr-HR" dirty="0"/>
              <a:t>-</a:t>
            </a:r>
            <a:r>
              <a:rPr lang="hr-HR" dirty="0" smtClean="0"/>
              <a:t>trošak </a:t>
            </a:r>
            <a:r>
              <a:rPr lang="hr-HR" dirty="0"/>
              <a:t>pohrane donirane hrane</a:t>
            </a:r>
          </a:p>
          <a:p>
            <a:pPr marL="0" indent="0">
              <a:buNone/>
            </a:pPr>
            <a:r>
              <a:rPr lang="hr-HR" dirty="0" smtClean="0"/>
              <a:t>-troškovi </a:t>
            </a:r>
            <a:r>
              <a:rPr lang="hr-HR" dirty="0"/>
              <a:t>izrade promotivnih materijala odnosno drugih aktivnosti promidžbe i vidljivosti u pogledu </a:t>
            </a:r>
            <a:r>
              <a:rPr lang="hr-HR" dirty="0" err="1"/>
              <a:t>doniranja</a:t>
            </a:r>
            <a:r>
              <a:rPr lang="hr-HR" dirty="0"/>
              <a:t> </a:t>
            </a:r>
            <a:r>
              <a:rPr lang="hr-HR" dirty="0" smtClean="0"/>
              <a:t>hrane</a:t>
            </a:r>
          </a:p>
          <a:p>
            <a:pPr marL="0" indent="0">
              <a:buNone/>
            </a:pPr>
            <a:r>
              <a:rPr lang="hr-HR" b="1" dirty="0" smtClean="0"/>
              <a:t>Napomena</a:t>
            </a:r>
            <a:r>
              <a:rPr lang="hr-HR" b="1" dirty="0"/>
              <a:t>:</a:t>
            </a:r>
            <a:r>
              <a:rPr lang="hr-HR" dirty="0"/>
              <a:t> Troškovi pod rednim brojem 5. ne smiju premašiti iznos previđen za troškove kupnje hrane pod r. br. 1.</a:t>
            </a:r>
            <a:endParaRPr lang="hr-HR" dirty="0" smtClean="0"/>
          </a:p>
          <a:p>
            <a:pPr marL="0" indent="0">
              <a:buNone/>
            </a:pPr>
            <a:endParaRPr lang="hr-HR" dirty="0"/>
          </a:p>
          <a:p>
            <a:pPr marL="0" indent="0">
              <a:buNone/>
            </a:pPr>
            <a:r>
              <a:rPr lang="hr-HR" b="1" u="sng" dirty="0"/>
              <a:t>6. Troškovi pružanja popratnih mjera (primjeri</a:t>
            </a:r>
            <a:r>
              <a:rPr lang="hr-HR" b="1" u="sng" dirty="0" smtClean="0"/>
              <a:t>)</a:t>
            </a:r>
          </a:p>
          <a:p>
            <a:pPr marL="0" indent="0">
              <a:buNone/>
            </a:pPr>
            <a:r>
              <a:rPr lang="hr-HR" dirty="0"/>
              <a:t>-</a:t>
            </a:r>
            <a:r>
              <a:rPr lang="hr-HR" dirty="0" smtClean="0"/>
              <a:t>troškovi </a:t>
            </a:r>
            <a:r>
              <a:rPr lang="hr-HR" dirty="0"/>
              <a:t>vanjskih usluga</a:t>
            </a:r>
          </a:p>
          <a:p>
            <a:pPr marL="0" indent="0">
              <a:buNone/>
            </a:pPr>
            <a:r>
              <a:rPr lang="hr-HR" dirty="0"/>
              <a:t>-</a:t>
            </a:r>
            <a:r>
              <a:rPr lang="hr-HR" dirty="0" smtClean="0"/>
              <a:t>troškovi </a:t>
            </a:r>
            <a:r>
              <a:rPr lang="hr-HR" dirty="0"/>
              <a:t>izrade i tiska materijala za pružanje popratnih mjera</a:t>
            </a:r>
          </a:p>
          <a:p>
            <a:pPr marL="0" indent="0">
              <a:buNone/>
            </a:pPr>
            <a:r>
              <a:rPr lang="hr-HR" dirty="0"/>
              <a:t>-</a:t>
            </a:r>
            <a:r>
              <a:rPr lang="hr-HR" dirty="0" smtClean="0"/>
              <a:t>trošak </a:t>
            </a:r>
            <a:r>
              <a:rPr lang="hr-HR" dirty="0"/>
              <a:t>najma prostora</a:t>
            </a:r>
          </a:p>
          <a:p>
            <a:pPr marL="0" indent="0">
              <a:buNone/>
            </a:pPr>
            <a:r>
              <a:rPr lang="hr-HR" dirty="0" smtClean="0"/>
              <a:t>- </a:t>
            </a:r>
            <a:r>
              <a:rPr lang="hr-HR" dirty="0"/>
              <a:t>ostali troškovi usko povezani s aktivnostima pružanja popratnih mjera krajnjim primateljima </a:t>
            </a:r>
            <a:r>
              <a:rPr lang="hr-HR" dirty="0" smtClean="0"/>
              <a:t>pomoći</a:t>
            </a:r>
          </a:p>
          <a:p>
            <a:pPr marL="0" indent="0">
              <a:buNone/>
            </a:pPr>
            <a:r>
              <a:rPr lang="hr-HR" b="1" dirty="0" smtClean="0"/>
              <a:t>Napomena</a:t>
            </a:r>
            <a:r>
              <a:rPr lang="hr-HR" dirty="0"/>
              <a:t>: Troškovi pod rednim brojem 6. ne smiju premašivati vrijednost od 5% ukupnog troška kupnje hrane (r. br. 1.).</a:t>
            </a:r>
          </a:p>
        </p:txBody>
      </p:sp>
    </p:spTree>
    <p:extLst>
      <p:ext uri="{BB962C8B-B14F-4D97-AF65-F5344CB8AC3E}">
        <p14:creationId xmlns:p14="http://schemas.microsoft.com/office/powerpoint/2010/main" val="15303906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54294"/>
            <a:ext cx="10515600" cy="1325563"/>
          </a:xfrm>
        </p:spPr>
        <p:txBody>
          <a:bodyPr/>
          <a:lstStyle/>
          <a:p>
            <a:pPr algn="ctr"/>
            <a:r>
              <a:rPr lang="hr-HR" b="1" dirty="0" smtClean="0"/>
              <a:t>PRIHVATLJIVOST IZDATAKA</a:t>
            </a:r>
            <a:endParaRPr lang="hr-HR" b="1" dirty="0"/>
          </a:p>
        </p:txBody>
      </p:sp>
      <p:sp>
        <p:nvSpPr>
          <p:cNvPr id="3" name="Content Placeholder 2"/>
          <p:cNvSpPr>
            <a:spLocks noGrp="1"/>
          </p:cNvSpPr>
          <p:nvPr>
            <p:ph idx="1"/>
          </p:nvPr>
        </p:nvSpPr>
        <p:spPr/>
        <p:txBody>
          <a:bodyPr>
            <a:normAutofit fontScale="77500" lnSpcReduction="20000"/>
          </a:bodyPr>
          <a:lstStyle/>
          <a:p>
            <a:pPr marL="514350" indent="-514350">
              <a:buAutoNum type="alphaLcPeriod" startAt="2"/>
            </a:pPr>
            <a:r>
              <a:rPr lang="hr-HR" sz="3000" b="1" dirty="0" smtClean="0"/>
              <a:t>MD2 </a:t>
            </a:r>
            <a:r>
              <a:rPr lang="hr-HR" sz="3000" b="1" dirty="0"/>
              <a:t>– Nedostatak osnovne materijalne </a:t>
            </a:r>
            <a:r>
              <a:rPr lang="hr-HR" sz="3000" b="1" dirty="0" smtClean="0"/>
              <a:t>pomoći</a:t>
            </a:r>
          </a:p>
          <a:p>
            <a:pPr marL="0" indent="0">
              <a:buNone/>
            </a:pPr>
            <a:endParaRPr lang="hr-HR" sz="3000" b="1" dirty="0"/>
          </a:p>
          <a:p>
            <a:pPr marL="514350" indent="-514350">
              <a:buAutoNum type="arabicPeriod"/>
            </a:pPr>
            <a:r>
              <a:rPr lang="hr-HR" sz="3000" b="1" dirty="0" smtClean="0"/>
              <a:t>Troškovi </a:t>
            </a:r>
            <a:r>
              <a:rPr lang="hr-HR" sz="3000" b="1" dirty="0"/>
              <a:t>kupnje osnovne materijalne </a:t>
            </a:r>
            <a:r>
              <a:rPr lang="hr-HR" sz="3000" b="1" dirty="0" smtClean="0"/>
              <a:t>pomoći</a:t>
            </a:r>
          </a:p>
          <a:p>
            <a:pPr marL="0" indent="0">
              <a:buNone/>
            </a:pPr>
            <a:endParaRPr lang="hr-HR" sz="3000" b="1" dirty="0"/>
          </a:p>
          <a:p>
            <a:pPr marL="0" indent="0">
              <a:buNone/>
            </a:pPr>
            <a:r>
              <a:rPr lang="hr-HR" sz="3000" b="1" dirty="0"/>
              <a:t>2. Administrativni troškovi (primjeri)</a:t>
            </a:r>
          </a:p>
          <a:p>
            <a:pPr marL="0" indent="0">
              <a:buNone/>
            </a:pPr>
            <a:r>
              <a:rPr lang="hr-HR" sz="3000" dirty="0"/>
              <a:t>• plaće osoblja (voditelj projekta, administrator i sl.)</a:t>
            </a:r>
          </a:p>
          <a:p>
            <a:pPr marL="0" indent="0">
              <a:buNone/>
            </a:pPr>
            <a:r>
              <a:rPr lang="hr-HR" sz="3000" dirty="0"/>
              <a:t>• troškovi putovanja vezani uz provedbu projektnih aktivnosti</a:t>
            </a:r>
          </a:p>
          <a:p>
            <a:pPr marL="0" indent="0">
              <a:buNone/>
            </a:pPr>
            <a:r>
              <a:rPr lang="hr-HR" sz="3000" dirty="0"/>
              <a:t>• troškovi izrade promotivnih materijala odnosno drugih aktivnosti </a:t>
            </a:r>
            <a:r>
              <a:rPr lang="hr-HR" sz="3000" dirty="0" smtClean="0"/>
              <a:t>promidžbe </a:t>
            </a:r>
            <a:r>
              <a:rPr lang="hr-HR" sz="3000" dirty="0"/>
              <a:t>i </a:t>
            </a:r>
            <a:r>
              <a:rPr lang="hr-HR" sz="3000" dirty="0" smtClean="0"/>
              <a:t>vidljivosti</a:t>
            </a:r>
          </a:p>
          <a:p>
            <a:pPr marL="0" indent="0">
              <a:buNone/>
            </a:pPr>
            <a:r>
              <a:rPr lang="hr-HR" sz="3000" dirty="0"/>
              <a:t>• ostali troškovi (knjigovodstvo, režije, čišćenje i održavanje ureda, skladišta ili vozila korištena za distribuciju materijalne pomoći krajnjim primateljima i sl</a:t>
            </a:r>
            <a:r>
              <a:rPr lang="hr-HR" sz="3000" dirty="0" smtClean="0"/>
              <a:t>.)</a:t>
            </a:r>
          </a:p>
          <a:p>
            <a:pPr marL="0" indent="0">
              <a:buNone/>
            </a:pPr>
            <a:endParaRPr lang="hr-HR" sz="3000" dirty="0" smtClean="0"/>
          </a:p>
          <a:p>
            <a:pPr marL="0" indent="0">
              <a:buNone/>
            </a:pPr>
            <a:endParaRPr lang="hr-HR" dirty="0"/>
          </a:p>
        </p:txBody>
      </p:sp>
    </p:spTree>
    <p:extLst>
      <p:ext uri="{BB962C8B-B14F-4D97-AF65-F5344CB8AC3E}">
        <p14:creationId xmlns:p14="http://schemas.microsoft.com/office/powerpoint/2010/main" val="28530922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60510"/>
            <a:ext cx="10515600" cy="1325563"/>
          </a:xfrm>
        </p:spPr>
        <p:txBody>
          <a:bodyPr/>
          <a:lstStyle/>
          <a:p>
            <a:r>
              <a:rPr lang="hr-HR" dirty="0" smtClean="0"/>
              <a:t>			</a:t>
            </a:r>
            <a:r>
              <a:rPr lang="hr-HR" b="1" dirty="0" smtClean="0"/>
              <a:t>PRIHVATLJIVOST IZDATAKA</a:t>
            </a:r>
            <a:endParaRPr lang="hr-HR" b="1" dirty="0"/>
          </a:p>
        </p:txBody>
      </p:sp>
      <p:sp>
        <p:nvSpPr>
          <p:cNvPr id="3" name="Content Placeholder 2"/>
          <p:cNvSpPr>
            <a:spLocks noGrp="1"/>
          </p:cNvSpPr>
          <p:nvPr>
            <p:ph idx="1"/>
          </p:nvPr>
        </p:nvSpPr>
        <p:spPr/>
        <p:txBody>
          <a:bodyPr>
            <a:normAutofit fontScale="92500" lnSpcReduction="10000"/>
          </a:bodyPr>
          <a:lstStyle/>
          <a:p>
            <a:pPr marL="0" indent="0">
              <a:buNone/>
            </a:pPr>
            <a:r>
              <a:rPr lang="hr-HR" b="1" dirty="0"/>
              <a:t>3</a:t>
            </a:r>
            <a:r>
              <a:rPr lang="hr-HR" dirty="0"/>
              <a:t>. </a:t>
            </a:r>
            <a:r>
              <a:rPr lang="hr-HR" b="1" dirty="0"/>
              <a:t>Troškovi prijevoza</a:t>
            </a:r>
          </a:p>
          <a:p>
            <a:pPr marL="0" indent="0">
              <a:buNone/>
            </a:pPr>
            <a:r>
              <a:rPr lang="hr-HR" dirty="0"/>
              <a:t>• trošak prijevoza od dobavljača do skladišta/lokacije podjele osnovne materijalne pomoći</a:t>
            </a:r>
          </a:p>
          <a:p>
            <a:pPr marL="0" indent="0">
              <a:buNone/>
            </a:pPr>
            <a:endParaRPr lang="hr-HR" dirty="0"/>
          </a:p>
          <a:p>
            <a:pPr marL="0" indent="0">
              <a:buNone/>
            </a:pPr>
            <a:r>
              <a:rPr lang="hr-HR" b="1" dirty="0"/>
              <a:t>4. Troškovi skladištenja</a:t>
            </a:r>
          </a:p>
          <a:p>
            <a:pPr marL="0" indent="0">
              <a:buNone/>
            </a:pPr>
            <a:r>
              <a:rPr lang="hr-HR" dirty="0"/>
              <a:t>• trošak pohrane osnovne materijalne </a:t>
            </a:r>
            <a:r>
              <a:rPr lang="hr-HR" dirty="0" smtClean="0"/>
              <a:t>pomoći</a:t>
            </a:r>
          </a:p>
          <a:p>
            <a:pPr marL="0" indent="0">
              <a:buNone/>
            </a:pPr>
            <a:endParaRPr lang="hr-HR" dirty="0"/>
          </a:p>
          <a:p>
            <a:pPr marL="0" indent="0">
              <a:buNone/>
            </a:pPr>
            <a:r>
              <a:rPr lang="hr-HR" dirty="0"/>
              <a:t>Napomena: Zbroj ukupnih iznosa troškova navedenih pod r. br. 2., 3., i 4. (administrativni troškovi, troškovi prijevoza i troškovi skladištenja) ne smije premašivati vrijednost od 5% ukupnog troška kupnje materijalne pomoći (r. br. 1.).</a:t>
            </a:r>
          </a:p>
          <a:p>
            <a:pPr marL="0" indent="0">
              <a:buNone/>
            </a:pPr>
            <a:endParaRPr lang="hr-HR" dirty="0"/>
          </a:p>
        </p:txBody>
      </p:sp>
    </p:spTree>
    <p:extLst>
      <p:ext uri="{BB962C8B-B14F-4D97-AF65-F5344CB8AC3E}">
        <p14:creationId xmlns:p14="http://schemas.microsoft.com/office/powerpoint/2010/main" val="14209388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446" y="724633"/>
            <a:ext cx="10515600" cy="1325563"/>
          </a:xfrm>
        </p:spPr>
        <p:txBody>
          <a:bodyPr/>
          <a:lstStyle/>
          <a:p>
            <a:pPr algn="ctr"/>
            <a:r>
              <a:rPr lang="hr-HR" b="1" dirty="0" smtClean="0"/>
              <a:t>PRIHVATLJIVOST IZDATAKA</a:t>
            </a:r>
            <a:endParaRPr lang="hr-HR" b="1" dirty="0"/>
          </a:p>
        </p:txBody>
      </p:sp>
      <p:sp>
        <p:nvSpPr>
          <p:cNvPr id="3" name="Content Placeholder 2"/>
          <p:cNvSpPr>
            <a:spLocks noGrp="1"/>
          </p:cNvSpPr>
          <p:nvPr>
            <p:ph idx="1"/>
          </p:nvPr>
        </p:nvSpPr>
        <p:spPr/>
        <p:txBody>
          <a:bodyPr/>
          <a:lstStyle/>
          <a:p>
            <a:pPr marL="0" indent="0">
              <a:buNone/>
            </a:pPr>
            <a:r>
              <a:rPr lang="hr-HR" b="1" dirty="0"/>
              <a:t>5. Troškovi pružanja popratnih mjera (primjeri)</a:t>
            </a:r>
          </a:p>
          <a:p>
            <a:pPr marL="0" indent="0">
              <a:buNone/>
            </a:pPr>
            <a:r>
              <a:rPr lang="hr-HR" dirty="0"/>
              <a:t>-</a:t>
            </a:r>
            <a:r>
              <a:rPr lang="hr-HR" dirty="0" smtClean="0"/>
              <a:t>troškovi </a:t>
            </a:r>
            <a:r>
              <a:rPr lang="hr-HR" dirty="0"/>
              <a:t>vanjskih usluga</a:t>
            </a:r>
          </a:p>
          <a:p>
            <a:pPr marL="0" indent="0">
              <a:buNone/>
            </a:pPr>
            <a:r>
              <a:rPr lang="hr-HR" dirty="0"/>
              <a:t>-</a:t>
            </a:r>
            <a:r>
              <a:rPr lang="hr-HR" dirty="0" smtClean="0"/>
              <a:t>troškovi </a:t>
            </a:r>
            <a:r>
              <a:rPr lang="hr-HR" dirty="0"/>
              <a:t>izrade i tiska materijala za pružanje popratnih mjera</a:t>
            </a:r>
          </a:p>
          <a:p>
            <a:pPr marL="0" indent="0">
              <a:buNone/>
            </a:pPr>
            <a:r>
              <a:rPr lang="hr-HR" dirty="0"/>
              <a:t>-</a:t>
            </a:r>
            <a:r>
              <a:rPr lang="hr-HR" dirty="0" smtClean="0"/>
              <a:t>trošak </a:t>
            </a:r>
            <a:r>
              <a:rPr lang="hr-HR" dirty="0"/>
              <a:t>najma prostora</a:t>
            </a:r>
          </a:p>
          <a:p>
            <a:pPr marL="0" indent="0">
              <a:buNone/>
            </a:pPr>
            <a:r>
              <a:rPr lang="hr-HR" dirty="0"/>
              <a:t>-</a:t>
            </a:r>
            <a:r>
              <a:rPr lang="hr-HR" dirty="0" smtClean="0"/>
              <a:t>ostali </a:t>
            </a:r>
            <a:r>
              <a:rPr lang="hr-HR" dirty="0"/>
              <a:t>troškovi usko povezani s aktivnostima pružanja popratnih mjera krajnjim primateljima </a:t>
            </a:r>
            <a:r>
              <a:rPr lang="hr-HR" dirty="0" smtClean="0"/>
              <a:t>pomoći</a:t>
            </a:r>
          </a:p>
          <a:p>
            <a:pPr marL="0" indent="0">
              <a:buNone/>
            </a:pPr>
            <a:endParaRPr lang="hr-HR" dirty="0"/>
          </a:p>
          <a:p>
            <a:pPr marL="0" indent="0">
              <a:buNone/>
            </a:pPr>
            <a:r>
              <a:rPr lang="hr-HR" b="1" dirty="0"/>
              <a:t>Napomena:</a:t>
            </a:r>
            <a:r>
              <a:rPr lang="hr-HR" dirty="0"/>
              <a:t> Troškovi pod rednim brojem 5. ne smiju premašivati vrijednost od 5% ukupnog troška kupnje materijalne pomoći (r.br.1.).</a:t>
            </a:r>
          </a:p>
        </p:txBody>
      </p:sp>
    </p:spTree>
    <p:extLst>
      <p:ext uri="{BB962C8B-B14F-4D97-AF65-F5344CB8AC3E}">
        <p14:creationId xmlns:p14="http://schemas.microsoft.com/office/powerpoint/2010/main" val="17496444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447" y="685555"/>
            <a:ext cx="10515600" cy="1325563"/>
          </a:xfrm>
        </p:spPr>
        <p:txBody>
          <a:bodyPr/>
          <a:lstStyle/>
          <a:p>
            <a:pPr algn="ctr"/>
            <a:r>
              <a:rPr lang="hr-HR" b="1" dirty="0" smtClean="0"/>
              <a:t>PRIHVATLJIVOST IZDATAKA</a:t>
            </a:r>
            <a:endParaRPr lang="hr-HR" b="1" dirty="0"/>
          </a:p>
        </p:txBody>
      </p:sp>
      <p:sp>
        <p:nvSpPr>
          <p:cNvPr id="3" name="Content Placeholder 2"/>
          <p:cNvSpPr>
            <a:spLocks noGrp="1"/>
          </p:cNvSpPr>
          <p:nvPr>
            <p:ph idx="1"/>
          </p:nvPr>
        </p:nvSpPr>
        <p:spPr/>
        <p:txBody>
          <a:bodyPr>
            <a:normAutofit fontScale="70000" lnSpcReduction="20000"/>
          </a:bodyPr>
          <a:lstStyle/>
          <a:p>
            <a:pPr marL="0" indent="0">
              <a:buNone/>
            </a:pPr>
            <a:r>
              <a:rPr lang="hr-HR" b="1" dirty="0" smtClean="0"/>
              <a:t>c. TP – Tehnička pomoć za partnerske organizacije</a:t>
            </a:r>
          </a:p>
          <a:p>
            <a:pPr marL="0" indent="0">
              <a:buNone/>
            </a:pPr>
            <a:endParaRPr lang="hr-HR" b="1" dirty="0" smtClean="0"/>
          </a:p>
          <a:p>
            <a:pPr marL="0" indent="0">
              <a:buNone/>
            </a:pPr>
            <a:r>
              <a:rPr lang="hr-HR" b="1" dirty="0" smtClean="0"/>
              <a:t>1. Stručno usavršavanje za jačanje kapaciteta potrebnih za uspješnu provedbu operacije (primjeri)</a:t>
            </a:r>
          </a:p>
          <a:p>
            <a:pPr marL="0" indent="0">
              <a:buNone/>
            </a:pPr>
            <a:r>
              <a:rPr lang="hr-HR" dirty="0" smtClean="0"/>
              <a:t>• troškovi vanjskih usluga neposredno vezanih uz jačanje kapaciteta partnerskih organizacija</a:t>
            </a:r>
          </a:p>
          <a:p>
            <a:pPr marL="0" indent="0">
              <a:buNone/>
            </a:pPr>
            <a:r>
              <a:rPr lang="hr-HR" dirty="0" smtClean="0"/>
              <a:t>• troškovi sudjelovanja na edukacijama, seminarima i sl. (kotizacija putni troškovi, dnevnice)</a:t>
            </a:r>
          </a:p>
          <a:p>
            <a:pPr marL="0" indent="0">
              <a:buNone/>
            </a:pPr>
            <a:endParaRPr lang="hr-HR" dirty="0" smtClean="0"/>
          </a:p>
          <a:p>
            <a:pPr marL="0" indent="0">
              <a:buNone/>
            </a:pPr>
            <a:r>
              <a:rPr lang="hr-HR" b="1" dirty="0" smtClean="0"/>
              <a:t>2. Nabava vozila, IT i/ili ostale opreme nužne za provedbu aktivnosti (podrška, nabava, usluge - primjeri)</a:t>
            </a:r>
          </a:p>
          <a:p>
            <a:r>
              <a:rPr lang="hr-HR" dirty="0" smtClean="0"/>
              <a:t>nabava </a:t>
            </a:r>
            <a:r>
              <a:rPr lang="hr-HR" dirty="0"/>
              <a:t>software-a te nužnih licenci za prikupljanje podataka u svrhu boljeg monitoringa i/ili evaluacije</a:t>
            </a:r>
          </a:p>
          <a:p>
            <a:r>
              <a:rPr lang="hr-HR" dirty="0" smtClean="0"/>
              <a:t>nabava/najam </a:t>
            </a:r>
            <a:r>
              <a:rPr lang="hr-HR" dirty="0"/>
              <a:t>opreme za lakšu/bržu distribuciju hrane i/ili osnovne materijalne pomoći</a:t>
            </a:r>
          </a:p>
          <a:p>
            <a:r>
              <a:rPr lang="hr-HR" dirty="0" smtClean="0"/>
              <a:t> </a:t>
            </a:r>
            <a:r>
              <a:rPr lang="hr-HR" dirty="0"/>
              <a:t>nabava vozila nužnog za prijevoz hrane i/ili osnovne materijalne pomoći /donacija u hrani</a:t>
            </a:r>
            <a:endParaRPr lang="hr-HR" dirty="0" smtClean="0"/>
          </a:p>
          <a:p>
            <a:pPr marL="0" indent="0">
              <a:buNone/>
            </a:pPr>
            <a:endParaRPr lang="hr-HR" b="1" dirty="0" smtClean="0"/>
          </a:p>
          <a:p>
            <a:pPr marL="0" indent="0">
              <a:buNone/>
            </a:pPr>
            <a:endParaRPr lang="hr-HR" b="1" dirty="0"/>
          </a:p>
        </p:txBody>
      </p:sp>
    </p:spTree>
    <p:extLst>
      <p:ext uri="{BB962C8B-B14F-4D97-AF65-F5344CB8AC3E}">
        <p14:creationId xmlns:p14="http://schemas.microsoft.com/office/powerpoint/2010/main" val="32414087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hr-HR" sz="4000" dirty="0" smtClean="0"/>
              <a:t/>
            </a:r>
            <a:br>
              <a:rPr lang="hr-HR" sz="4000" dirty="0" smtClean="0"/>
            </a:br>
            <a:r>
              <a:rPr lang="hr-HR" sz="4000" b="1" dirty="0" smtClean="0"/>
              <a:t>PRIHVATLJIVOST IZDATAKA </a:t>
            </a:r>
            <a:endParaRPr lang="hr-HR" sz="4000" b="1" dirty="0"/>
          </a:p>
        </p:txBody>
      </p:sp>
      <p:sp>
        <p:nvSpPr>
          <p:cNvPr id="3" name="Content Placeholder 2"/>
          <p:cNvSpPr>
            <a:spLocks noGrp="1"/>
          </p:cNvSpPr>
          <p:nvPr>
            <p:ph idx="1"/>
          </p:nvPr>
        </p:nvSpPr>
        <p:spPr/>
        <p:txBody>
          <a:bodyPr>
            <a:normAutofit fontScale="85000" lnSpcReduction="20000"/>
          </a:bodyPr>
          <a:lstStyle/>
          <a:p>
            <a:pPr marL="0" indent="0">
              <a:buNone/>
            </a:pPr>
            <a:r>
              <a:rPr lang="hr-HR" u="sng" dirty="0" smtClean="0"/>
              <a:t>Neprihvatljivi </a:t>
            </a:r>
            <a:r>
              <a:rPr lang="hr-HR" u="sng" dirty="0"/>
              <a:t>izdaci u okviru ovog </a:t>
            </a:r>
            <a:r>
              <a:rPr lang="hr-HR" u="sng" dirty="0" smtClean="0"/>
              <a:t>Poziva:</a:t>
            </a:r>
            <a:endParaRPr lang="hr-HR" u="sng" dirty="0"/>
          </a:p>
          <a:p>
            <a:endParaRPr lang="hr-HR" dirty="0"/>
          </a:p>
          <a:p>
            <a:r>
              <a:rPr lang="hr-HR" dirty="0" smtClean="0"/>
              <a:t>Kamate </a:t>
            </a:r>
            <a:r>
              <a:rPr lang="hr-HR" dirty="0"/>
              <a:t>na dug;</a:t>
            </a:r>
          </a:p>
          <a:p>
            <a:r>
              <a:rPr lang="hr-HR" dirty="0" smtClean="0"/>
              <a:t>Pružanje </a:t>
            </a:r>
            <a:r>
              <a:rPr lang="hr-HR" dirty="0"/>
              <a:t>infrastrukture;</a:t>
            </a:r>
          </a:p>
          <a:p>
            <a:r>
              <a:rPr lang="hr-HR" dirty="0" smtClean="0"/>
              <a:t>Troškovi </a:t>
            </a:r>
            <a:r>
              <a:rPr lang="hr-HR" dirty="0"/>
              <a:t>rabljene robe;</a:t>
            </a:r>
          </a:p>
          <a:p>
            <a:r>
              <a:rPr lang="hr-HR" dirty="0" smtClean="0"/>
              <a:t>Ulaganja </a:t>
            </a:r>
            <a:r>
              <a:rPr lang="hr-HR" dirty="0"/>
              <a:t>u kapital ili kreditna ulaganja;</a:t>
            </a:r>
          </a:p>
          <a:p>
            <a:r>
              <a:rPr lang="hr-HR" dirty="0" smtClean="0"/>
              <a:t>Doprinosi </a:t>
            </a:r>
            <a:r>
              <a:rPr lang="hr-HR" dirty="0"/>
              <a:t>u naravi: nefinancijski doprinosi (robe ili usluge) od trećih strana koji ne obuhvaćaju izdatke za korisnika;</a:t>
            </a:r>
          </a:p>
          <a:p>
            <a:r>
              <a:rPr lang="hr-HR" dirty="0" smtClean="0"/>
              <a:t>Kupnja </a:t>
            </a:r>
            <a:r>
              <a:rPr lang="hr-HR" dirty="0"/>
              <a:t>opreme i vozila koja se koriste u svrhu upravljanja projektom;</a:t>
            </a:r>
          </a:p>
          <a:p>
            <a:r>
              <a:rPr lang="hr-HR" dirty="0" smtClean="0"/>
              <a:t>Otpremnine</a:t>
            </a:r>
            <a:r>
              <a:rPr lang="hr-HR" dirty="0"/>
              <a:t>, doprinosi za dobrovoljna zdravstvena ili mirovinska osiguranja koja nisu obvezna prema nacionalnom zakonodavstvu;</a:t>
            </a:r>
          </a:p>
          <a:p>
            <a:r>
              <a:rPr lang="hr-HR" dirty="0" smtClean="0"/>
              <a:t>Kazne</a:t>
            </a:r>
            <a:r>
              <a:rPr lang="hr-HR" dirty="0"/>
              <a:t>, financijske globe i troškovi sudskog spora;</a:t>
            </a:r>
          </a:p>
          <a:p>
            <a:endParaRPr lang="hr-HR" dirty="0"/>
          </a:p>
        </p:txBody>
      </p:sp>
    </p:spTree>
    <p:extLst>
      <p:ext uri="{BB962C8B-B14F-4D97-AF65-F5344CB8AC3E}">
        <p14:creationId xmlns:p14="http://schemas.microsoft.com/office/powerpoint/2010/main" val="8006013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
            </a:r>
            <a:br>
              <a:rPr lang="hr-HR" dirty="0" smtClean="0"/>
            </a:br>
            <a:r>
              <a:rPr lang="hr-HR" dirty="0"/>
              <a:t>	</a:t>
            </a:r>
            <a:r>
              <a:rPr lang="hr-HR" dirty="0" smtClean="0"/>
              <a:t>	</a:t>
            </a:r>
            <a:r>
              <a:rPr lang="hr-HR" sz="4000" b="1" dirty="0" smtClean="0"/>
              <a:t>PRIHVATLJIVOST </a:t>
            </a:r>
            <a:r>
              <a:rPr lang="hr-HR" sz="4000" b="1" dirty="0"/>
              <a:t>IZDATAKA </a:t>
            </a:r>
          </a:p>
        </p:txBody>
      </p:sp>
      <p:sp>
        <p:nvSpPr>
          <p:cNvPr id="3" name="Content Placeholder 2"/>
          <p:cNvSpPr>
            <a:spLocks noGrp="1"/>
          </p:cNvSpPr>
          <p:nvPr>
            <p:ph idx="1"/>
          </p:nvPr>
        </p:nvSpPr>
        <p:spPr/>
        <p:txBody>
          <a:bodyPr>
            <a:normAutofit fontScale="70000" lnSpcReduction="20000"/>
          </a:bodyPr>
          <a:lstStyle/>
          <a:p>
            <a:r>
              <a:rPr lang="hr-HR" dirty="0"/>
              <a:t>Gubici zbog fluktuacija valutnih tečaja i provizija na valutni tečaj;</a:t>
            </a:r>
          </a:p>
          <a:p>
            <a:r>
              <a:rPr lang="hr-HR" dirty="0" smtClean="0"/>
              <a:t>Plaćanja </a:t>
            </a:r>
            <a:r>
              <a:rPr lang="hr-HR" dirty="0"/>
              <a:t>neoporezivih bonusa zaposlenima;</a:t>
            </a:r>
          </a:p>
          <a:p>
            <a:r>
              <a:rPr lang="hr-HR" dirty="0" smtClean="0"/>
              <a:t>Bankovni </a:t>
            </a:r>
            <a:r>
              <a:rPr lang="hr-HR" dirty="0"/>
              <a:t>troškovi za otvaranje i vođenje računa, naknade za financijske transfere i drugi troškovi u potpunosti financijske prirode;</a:t>
            </a:r>
          </a:p>
          <a:p>
            <a:r>
              <a:rPr lang="hr-HR" dirty="0" smtClean="0"/>
              <a:t>Kupnja </a:t>
            </a:r>
            <a:r>
              <a:rPr lang="hr-HR" dirty="0"/>
              <a:t>zemljišta i nekretnina;</a:t>
            </a:r>
          </a:p>
          <a:p>
            <a:r>
              <a:rPr lang="hr-HR" dirty="0" smtClean="0"/>
              <a:t>Porez </a:t>
            </a:r>
            <a:r>
              <a:rPr lang="hr-HR" dirty="0"/>
              <a:t>na dodanu vrijednost (osim ako povrat poreza nije moguć u okviru nacionalnog zakonodavstva o PDV-u);</a:t>
            </a:r>
          </a:p>
          <a:p>
            <a:r>
              <a:rPr lang="hr-HR" dirty="0" smtClean="0"/>
              <a:t>Troškovi </a:t>
            </a:r>
            <a:r>
              <a:rPr lang="hr-HR" dirty="0"/>
              <a:t>pod r. br. 2., 3., i 4. (administrativni troškovi, troškovi prijevoza i skladištenja) koji u svom zbroju premašuju vrijednost od 5% ukupnog troška kupnje hrane i/ili osnovne materijalne pomoći</a:t>
            </a:r>
            <a:r>
              <a:rPr lang="hr-HR" dirty="0" smtClean="0"/>
              <a:t>;</a:t>
            </a:r>
          </a:p>
          <a:p>
            <a:r>
              <a:rPr lang="hr-HR" dirty="0"/>
              <a:t>Troškovi pod r. br. 5. (prikupljanje, prijevoz, skladištenje i podjela donacija u hrani te izravno povezanih aktivnosti podizanja svijesti, koji su stvorile i platile partnerske organizacije) koji premašuje iznos troška pod r. br. 1. (kupnja hrane);</a:t>
            </a:r>
          </a:p>
          <a:p>
            <a:r>
              <a:rPr lang="hr-HR" dirty="0" smtClean="0"/>
              <a:t>Troškovi </a:t>
            </a:r>
            <a:r>
              <a:rPr lang="hr-HR" dirty="0"/>
              <a:t>pod r. br. 6. ( pružanje popratnih mjera) koji premašuju vrijednost od 5% ukupnog troška kupnje hrane i/ili osnovne materijalne pomoći;</a:t>
            </a:r>
          </a:p>
          <a:p>
            <a:r>
              <a:rPr lang="hr-HR" dirty="0" smtClean="0"/>
              <a:t>Drugi </a:t>
            </a:r>
            <a:r>
              <a:rPr lang="hr-HR" dirty="0"/>
              <a:t>troškovi koji nisu u neposrednoj povezanosti sa sadržajem projekta</a:t>
            </a:r>
          </a:p>
        </p:txBody>
      </p:sp>
    </p:spTree>
    <p:extLst>
      <p:ext uri="{BB962C8B-B14F-4D97-AF65-F5344CB8AC3E}">
        <p14:creationId xmlns:p14="http://schemas.microsoft.com/office/powerpoint/2010/main" val="11135675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a:t/>
            </a:r>
            <a:br>
              <a:rPr lang="hr-HR" dirty="0"/>
            </a:br>
            <a:r>
              <a:rPr lang="hr-HR" b="1" dirty="0" smtClean="0"/>
              <a:t>Postupak </a:t>
            </a:r>
            <a:r>
              <a:rPr lang="hr-HR" b="1" dirty="0"/>
              <a:t>prijave</a:t>
            </a:r>
          </a:p>
        </p:txBody>
      </p:sp>
      <p:sp>
        <p:nvSpPr>
          <p:cNvPr id="3" name="Content Placeholder 2"/>
          <p:cNvSpPr>
            <a:spLocks noGrp="1"/>
          </p:cNvSpPr>
          <p:nvPr>
            <p:ph idx="1"/>
          </p:nvPr>
        </p:nvSpPr>
        <p:spPr/>
        <p:txBody>
          <a:bodyPr>
            <a:normAutofit fontScale="92500" lnSpcReduction="10000"/>
          </a:bodyPr>
          <a:lstStyle/>
          <a:p>
            <a:r>
              <a:rPr lang="hr-HR" dirty="0"/>
              <a:t>projektni prijedlozi </a:t>
            </a:r>
            <a:r>
              <a:rPr lang="hr-HR" dirty="0" smtClean="0"/>
              <a:t>podnosi se na </a:t>
            </a:r>
            <a:r>
              <a:rPr lang="hr-HR" dirty="0"/>
              <a:t>hrvatskom </a:t>
            </a:r>
            <a:r>
              <a:rPr lang="hr-HR" dirty="0" smtClean="0"/>
              <a:t>jeziku</a:t>
            </a:r>
          </a:p>
          <a:p>
            <a:r>
              <a:rPr lang="hr-HR" dirty="0" smtClean="0"/>
              <a:t>ispunjen </a:t>
            </a:r>
            <a:r>
              <a:rPr lang="hr-HR" dirty="0"/>
              <a:t>elektronički na Prijavnom </a:t>
            </a:r>
            <a:r>
              <a:rPr lang="hr-HR" dirty="0" smtClean="0"/>
              <a:t>obrascu, potpisan i </a:t>
            </a:r>
            <a:r>
              <a:rPr lang="hr-HR" dirty="0" err="1" smtClean="0"/>
              <a:t>pečatiran</a:t>
            </a:r>
            <a:endParaRPr lang="hr-HR" dirty="0"/>
          </a:p>
          <a:p>
            <a:pPr marL="0" indent="0">
              <a:buNone/>
            </a:pPr>
            <a:endParaRPr lang="hr-HR" dirty="0" smtClean="0"/>
          </a:p>
          <a:p>
            <a:pPr marL="0" indent="0">
              <a:buNone/>
            </a:pPr>
            <a:r>
              <a:rPr lang="hr-HR" u="sng" dirty="0" smtClean="0"/>
              <a:t>Prijava  sadrži obavezno</a:t>
            </a:r>
            <a:r>
              <a:rPr lang="hr-HR" dirty="0" smtClean="0"/>
              <a:t>:</a:t>
            </a:r>
            <a:endParaRPr lang="hr-HR" dirty="0"/>
          </a:p>
          <a:p>
            <a:endParaRPr lang="hr-HR" dirty="0"/>
          </a:p>
          <a:p>
            <a:r>
              <a:rPr lang="hr-HR" dirty="0" smtClean="0"/>
              <a:t>jednu originalnu </a:t>
            </a:r>
            <a:r>
              <a:rPr lang="hr-HR" dirty="0"/>
              <a:t>verziju u papirnatom/tiskanom obliku ispunjenu na prijavnom obrascu koji je dio natječajne dokumentacije i koja sadržava sve zahtijevane obvezne </a:t>
            </a:r>
            <a:r>
              <a:rPr lang="hr-HR" dirty="0" smtClean="0"/>
              <a:t>priloge;</a:t>
            </a:r>
            <a:endParaRPr lang="hr-HR" dirty="0"/>
          </a:p>
          <a:p>
            <a:r>
              <a:rPr lang="hr-HR" dirty="0" smtClean="0"/>
              <a:t>jednu elektroničku </a:t>
            </a:r>
            <a:r>
              <a:rPr lang="hr-HR" dirty="0"/>
              <a:t>verziju na </a:t>
            </a:r>
            <a:r>
              <a:rPr lang="hr-HR" dirty="0" smtClean="0"/>
              <a:t>CD-u/DVD-u </a:t>
            </a:r>
            <a:r>
              <a:rPr lang="hr-HR" dirty="0"/>
              <a:t>koja sadrži ispunjen prijavni obrazac  i skenirane zahtijevane obvezne priloge. </a:t>
            </a:r>
          </a:p>
          <a:p>
            <a:pPr marL="0" indent="0">
              <a:buNone/>
            </a:pPr>
            <a:endParaRPr lang="hr-HR" dirty="0"/>
          </a:p>
          <a:p>
            <a:endParaRPr lang="hr-HR" dirty="0"/>
          </a:p>
        </p:txBody>
      </p:sp>
    </p:spTree>
    <p:extLst>
      <p:ext uri="{BB962C8B-B14F-4D97-AF65-F5344CB8AC3E}">
        <p14:creationId xmlns:p14="http://schemas.microsoft.com/office/powerpoint/2010/main" val="1273999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ctr"/>
            <a:r>
              <a:rPr lang="hr-HR" sz="3600" dirty="0" smtClean="0"/>
              <a:t/>
            </a:r>
            <a:br>
              <a:rPr lang="hr-HR" sz="3600" dirty="0" smtClean="0"/>
            </a:br>
            <a:r>
              <a:rPr lang="hr-HR" sz="3600" dirty="0"/>
              <a:t>	</a:t>
            </a:r>
            <a:r>
              <a:rPr lang="hr-HR" sz="3600" b="1" dirty="0" smtClean="0"/>
              <a:t>OPĆE INFORMACIJE </a:t>
            </a:r>
            <a:endParaRPr lang="hr-HR" sz="3600" b="1" dirty="0"/>
          </a:p>
        </p:txBody>
      </p:sp>
      <p:sp>
        <p:nvSpPr>
          <p:cNvPr id="3" name="Rezervirano mjesto sadržaja 2"/>
          <p:cNvSpPr>
            <a:spLocks noGrp="1"/>
          </p:cNvSpPr>
          <p:nvPr>
            <p:ph idx="1"/>
          </p:nvPr>
        </p:nvSpPr>
        <p:spPr/>
        <p:txBody>
          <a:bodyPr>
            <a:normAutofit fontScale="85000" lnSpcReduction="20000"/>
          </a:bodyPr>
          <a:lstStyle/>
          <a:p>
            <a:r>
              <a:rPr lang="hr-HR" dirty="0" smtClean="0"/>
              <a:t>Ovaj Poziv na dostavu projektnih prijedloga usmjeren je na ublažavanje </a:t>
            </a:r>
            <a:r>
              <a:rPr lang="hr-HR" dirty="0"/>
              <a:t>najgorih oblika siromaštva, pružanjem nefinancijske pomoći, odnosno hrane i osnovne materijalne pomoći, najpotrebitijim osobama kao dodana vrijednost već postojećim nacionalnim programima</a:t>
            </a:r>
            <a:r>
              <a:rPr lang="hr-HR" dirty="0" smtClean="0"/>
              <a:t>. </a:t>
            </a:r>
          </a:p>
          <a:p>
            <a:r>
              <a:rPr lang="hr-HR" dirty="0" smtClean="0"/>
              <a:t>Pozivom će biti obuhvaćena </a:t>
            </a:r>
            <a:r>
              <a:rPr lang="hr-HR" dirty="0"/>
              <a:t>sve </a:t>
            </a:r>
            <a:r>
              <a:rPr lang="hr-HR" dirty="0" smtClean="0"/>
              <a:t>županije, uzimajući </a:t>
            </a:r>
            <a:r>
              <a:rPr lang="hr-HR" dirty="0"/>
              <a:t>u obzir rezultate provedenih konzultacija prilikom izrade Operativnog programa gdje je istaknuta važnost regionalnog pristupa u distribuciji pomoći, no budući je siromaštvo izraženo i u urbanim sredinama zaključeno je da nije moguće isključiti distribuciju pomoći i u velikim gradovima</a:t>
            </a:r>
            <a:r>
              <a:rPr lang="hr-HR" dirty="0" smtClean="0"/>
              <a:t>.</a:t>
            </a:r>
          </a:p>
          <a:p>
            <a:r>
              <a:rPr lang="hr-HR" dirty="0" smtClean="0"/>
              <a:t>Cilj Poziva na dostavu projektnih prijedloga je ublažavanje </a:t>
            </a:r>
            <a:r>
              <a:rPr lang="hr-HR" dirty="0"/>
              <a:t>najgorih oblika siromaštva, pružanjem nefinancijske pomoći najpotrebitijim osobama i to hrane i/ili osnovne materijalne pomoći.</a:t>
            </a:r>
          </a:p>
          <a:p>
            <a:r>
              <a:rPr lang="hr-HR" dirty="0" smtClean="0"/>
              <a:t>Ciljne skupine Poziva su samci </a:t>
            </a:r>
            <a:r>
              <a:rPr lang="hr-HR" dirty="0"/>
              <a:t>i obitelji koji žive u siromaštvu ili su u riziku od </a:t>
            </a:r>
            <a:r>
              <a:rPr lang="hr-HR" dirty="0" smtClean="0"/>
              <a:t>siromaštva </a:t>
            </a:r>
            <a:r>
              <a:rPr lang="hr-HR" dirty="0"/>
              <a:t>i definirani su kao najpotrebitiji prema kriterijima partnerske organizacije za primanje hrane i/ili osnovne materijalne pomoći</a:t>
            </a:r>
            <a:r>
              <a:rPr lang="hr-HR" dirty="0" smtClean="0"/>
              <a:t>. </a:t>
            </a:r>
            <a:endParaRPr lang="hr-HR" dirty="0"/>
          </a:p>
        </p:txBody>
      </p:sp>
    </p:spTree>
    <p:extLst>
      <p:ext uri="{BB962C8B-B14F-4D97-AF65-F5344CB8AC3E}">
        <p14:creationId xmlns:p14="http://schemas.microsoft.com/office/powerpoint/2010/main" val="38457290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t/>
            </a:r>
            <a:br>
              <a:rPr lang="hr-HR" dirty="0" smtClean="0"/>
            </a:br>
            <a:r>
              <a:rPr lang="hr-HR" b="1" dirty="0" smtClean="0"/>
              <a:t>Postupak </a:t>
            </a:r>
            <a:r>
              <a:rPr lang="hr-HR" b="1" dirty="0"/>
              <a:t>prijave</a:t>
            </a:r>
          </a:p>
        </p:txBody>
      </p:sp>
      <p:sp>
        <p:nvSpPr>
          <p:cNvPr id="3" name="Content Placeholder 2"/>
          <p:cNvSpPr>
            <a:spLocks noGrp="1"/>
          </p:cNvSpPr>
          <p:nvPr>
            <p:ph idx="1"/>
          </p:nvPr>
        </p:nvSpPr>
        <p:spPr/>
        <p:txBody>
          <a:bodyPr>
            <a:normAutofit fontScale="70000" lnSpcReduction="20000"/>
          </a:bodyPr>
          <a:lstStyle/>
          <a:p>
            <a:pPr marL="0" indent="0">
              <a:buNone/>
            </a:pPr>
            <a:r>
              <a:rPr lang="hr-HR" u="sng" dirty="0"/>
              <a:t>Potpuna prijava sadrži sljedeće dokumente</a:t>
            </a:r>
            <a:r>
              <a:rPr lang="hr-HR" dirty="0"/>
              <a:t>: </a:t>
            </a:r>
          </a:p>
          <a:p>
            <a:pPr marL="0" indent="0">
              <a:buNone/>
            </a:pPr>
            <a:r>
              <a:rPr lang="hr-HR" dirty="0"/>
              <a:t>1. Prijavni obrazac s popunjenim </a:t>
            </a:r>
            <a:r>
              <a:rPr lang="hr-HR" dirty="0" err="1"/>
              <a:t>excell</a:t>
            </a:r>
            <a:r>
              <a:rPr lang="hr-HR" dirty="0"/>
              <a:t> obrascima proračuna za MD1/MD2/TP (ako je primjenjivo);</a:t>
            </a:r>
          </a:p>
          <a:p>
            <a:pPr marL="0" indent="0">
              <a:buNone/>
            </a:pPr>
            <a:r>
              <a:rPr lang="hr-HR" dirty="0"/>
              <a:t>2. Izjava prijavitelja (vodeće partnerske organizacije) o istinitosti podataka, izbjegavanju dvostrukog financiranja i ispunjavanju preduvjeta za sudjelovanje u postupku dodjele bespovratnih sredstava i Izjava o partnerstvu (Obrazac 2);</a:t>
            </a:r>
          </a:p>
          <a:p>
            <a:pPr marL="0" indent="0">
              <a:buNone/>
            </a:pPr>
            <a:r>
              <a:rPr lang="hr-HR" dirty="0"/>
              <a:t>3. Izjava partnera (partnerske organizacije) o istinitosti podataka, izbjegavanju dvostrukog financiranja i ispunjavanju preduvjeta za sudjelovanje u postupku dodjele bespovratnih sredstava i Izjava o partnerstvu (Obrazac 3);</a:t>
            </a:r>
          </a:p>
          <a:p>
            <a:pPr marL="0" indent="0">
              <a:buNone/>
            </a:pPr>
            <a:r>
              <a:rPr lang="hr-HR" dirty="0"/>
              <a:t>4. Kopija odluke o osnivanju, potvrde o registraciji, statuta ili drugog odgovarajućeg dokumenta/akta o osnivanju/registraciji za sve partnerske organizacije;</a:t>
            </a:r>
          </a:p>
          <a:p>
            <a:pPr marL="0" indent="0">
              <a:buNone/>
            </a:pPr>
            <a:r>
              <a:rPr lang="hr-HR" dirty="0"/>
              <a:t>5. Kopiju rješenja kojim se odobrava prikupljanje i pružanje humanitarne pomoći (u skladu s čl. 14. st. 1. Zakona o humanitarnoj pomoći) za sve partnerske organizacije;</a:t>
            </a:r>
          </a:p>
          <a:p>
            <a:pPr marL="0" indent="0">
              <a:buNone/>
            </a:pPr>
            <a:r>
              <a:rPr lang="hr-HR" dirty="0"/>
              <a:t>6. Kopiju godišnjeg izvješća pravnih osoba o prikupljenoj i pruženoj humanitarnoj pomoći za 2015., 2014. i 2013. godini za sve partnerske organizacije.</a:t>
            </a:r>
          </a:p>
          <a:p>
            <a:endParaRPr lang="hr-HR" dirty="0"/>
          </a:p>
        </p:txBody>
      </p:sp>
    </p:spTree>
    <p:extLst>
      <p:ext uri="{BB962C8B-B14F-4D97-AF65-F5344CB8AC3E}">
        <p14:creationId xmlns:p14="http://schemas.microsoft.com/office/powerpoint/2010/main" val="21691883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
            </a:r>
            <a:br>
              <a:rPr lang="hr-HR" dirty="0" smtClean="0"/>
            </a:br>
            <a:r>
              <a:rPr lang="hr-HR" dirty="0"/>
              <a:t>	</a:t>
            </a:r>
            <a:r>
              <a:rPr lang="hr-HR" dirty="0" smtClean="0"/>
              <a:t>		</a:t>
            </a:r>
            <a:r>
              <a:rPr lang="hr-HR" b="1" dirty="0" smtClean="0"/>
              <a:t>Postupak </a:t>
            </a:r>
            <a:r>
              <a:rPr lang="hr-HR" b="1" dirty="0"/>
              <a:t>prijave</a:t>
            </a:r>
          </a:p>
        </p:txBody>
      </p:sp>
      <p:sp>
        <p:nvSpPr>
          <p:cNvPr id="3" name="Content Placeholder 2"/>
          <p:cNvSpPr>
            <a:spLocks noGrp="1"/>
          </p:cNvSpPr>
          <p:nvPr>
            <p:ph idx="1"/>
          </p:nvPr>
        </p:nvSpPr>
        <p:spPr/>
        <p:txBody>
          <a:bodyPr>
            <a:normAutofit fontScale="70000" lnSpcReduction="20000"/>
          </a:bodyPr>
          <a:lstStyle/>
          <a:p>
            <a:pPr marL="0" indent="0">
              <a:buNone/>
            </a:pPr>
            <a:endParaRPr lang="hr-HR" dirty="0" smtClean="0"/>
          </a:p>
          <a:p>
            <a:pPr marL="0" indent="0">
              <a:buNone/>
            </a:pPr>
            <a:r>
              <a:rPr lang="hr-HR" dirty="0" smtClean="0"/>
              <a:t>Projektni </a:t>
            </a:r>
            <a:r>
              <a:rPr lang="hr-HR" dirty="0"/>
              <a:t>prijedlozi podnose se isključivo preporučenom poštanskom pošiljkom ili osobnom dostavom na adresu:</a:t>
            </a:r>
          </a:p>
          <a:p>
            <a:endParaRPr lang="hr-HR" dirty="0"/>
          </a:p>
          <a:p>
            <a:pPr marL="0" indent="0" algn="ctr">
              <a:buNone/>
            </a:pPr>
            <a:r>
              <a:rPr lang="hr-HR" b="1" i="1" dirty="0"/>
              <a:t>Ministarstvo socijalne politike i mladih</a:t>
            </a:r>
          </a:p>
          <a:p>
            <a:pPr marL="0" indent="0" algn="ctr">
              <a:buNone/>
            </a:pPr>
            <a:r>
              <a:rPr lang="hr-HR" b="1" i="1" dirty="0"/>
              <a:t>Trg Nevenke </a:t>
            </a:r>
            <a:r>
              <a:rPr lang="hr-HR" b="1" i="1" dirty="0" err="1"/>
              <a:t>Topalušić</a:t>
            </a:r>
            <a:r>
              <a:rPr lang="hr-HR" b="1" i="1" dirty="0"/>
              <a:t> 1, 10 000 Zagreb</a:t>
            </a:r>
          </a:p>
          <a:p>
            <a:endParaRPr lang="hr-HR" dirty="0"/>
          </a:p>
          <a:p>
            <a:pPr marL="0" indent="0">
              <a:buNone/>
            </a:pPr>
            <a:r>
              <a:rPr lang="hr-HR" dirty="0"/>
              <a:t>Prijavu je potrebno poslati ili dostaviti u zatvorenoj omotnici. Na vanjskoj strani omotnice obvezno </a:t>
            </a:r>
            <a:r>
              <a:rPr lang="hr-HR" dirty="0" smtClean="0"/>
              <a:t>je navesti</a:t>
            </a:r>
            <a:r>
              <a:rPr lang="hr-HR" dirty="0"/>
              <a:t>:</a:t>
            </a:r>
          </a:p>
          <a:p>
            <a:endParaRPr lang="hr-HR" dirty="0"/>
          </a:p>
          <a:p>
            <a:r>
              <a:rPr lang="hr-HR" dirty="0" smtClean="0"/>
              <a:t>naziv </a:t>
            </a:r>
            <a:r>
              <a:rPr lang="hr-HR" dirty="0"/>
              <a:t>poziva za dostavu projektnih prijava – </a:t>
            </a:r>
            <a:r>
              <a:rPr lang="hr-HR" dirty="0" smtClean="0"/>
              <a:t>„Ublažavanje siromaštva pružanjem pomoći najpotrebitijim osobama podjelom hrane i/ili osnovne materijalne pomoći“ </a:t>
            </a:r>
            <a:endParaRPr lang="hr-HR" dirty="0"/>
          </a:p>
          <a:p>
            <a:r>
              <a:rPr lang="hr-HR" dirty="0" smtClean="0"/>
              <a:t>naziv </a:t>
            </a:r>
            <a:r>
              <a:rPr lang="hr-HR" dirty="0"/>
              <a:t>i adresu prijavitelja </a:t>
            </a:r>
          </a:p>
          <a:p>
            <a:r>
              <a:rPr lang="hr-HR" dirty="0" smtClean="0"/>
              <a:t>naznaku </a:t>
            </a:r>
            <a:r>
              <a:rPr lang="hr-HR" dirty="0"/>
              <a:t>»NE OTVARATI– PRIJAVA NA POZIV NA DOSTAVU PROJEKTNIH </a:t>
            </a:r>
            <a:r>
              <a:rPr lang="hr-HR" dirty="0" smtClean="0"/>
              <a:t>PRIJEDLOGA</a:t>
            </a:r>
            <a:r>
              <a:rPr lang="hr-HR" dirty="0"/>
              <a:t>«</a:t>
            </a:r>
          </a:p>
          <a:p>
            <a:pPr marL="0" indent="0">
              <a:buNone/>
            </a:pPr>
            <a:endParaRPr lang="hr-HR" dirty="0" smtClean="0"/>
          </a:p>
          <a:p>
            <a:pPr marL="0" indent="0">
              <a:buNone/>
            </a:pPr>
            <a:endParaRPr lang="hr-HR" dirty="0"/>
          </a:p>
          <a:p>
            <a:pPr marL="0" indent="0">
              <a:buNone/>
            </a:pPr>
            <a:endParaRPr lang="hr-HR" dirty="0"/>
          </a:p>
          <a:p>
            <a:endParaRPr lang="hr-HR" dirty="0"/>
          </a:p>
        </p:txBody>
      </p:sp>
    </p:spTree>
    <p:extLst>
      <p:ext uri="{BB962C8B-B14F-4D97-AF65-F5344CB8AC3E}">
        <p14:creationId xmlns:p14="http://schemas.microsoft.com/office/powerpoint/2010/main" val="11415539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t/>
            </a:r>
            <a:br>
              <a:rPr lang="hr-HR" dirty="0" smtClean="0"/>
            </a:br>
            <a:r>
              <a:rPr lang="hr-HR" b="1" dirty="0" smtClean="0"/>
              <a:t>Postupak prijave</a:t>
            </a:r>
            <a:endParaRPr lang="hr-HR" b="1" dirty="0"/>
          </a:p>
        </p:txBody>
      </p:sp>
      <p:sp>
        <p:nvSpPr>
          <p:cNvPr id="3" name="Content Placeholder 2"/>
          <p:cNvSpPr>
            <a:spLocks noGrp="1"/>
          </p:cNvSpPr>
          <p:nvPr>
            <p:ph idx="1"/>
          </p:nvPr>
        </p:nvSpPr>
        <p:spPr/>
        <p:txBody>
          <a:bodyPr>
            <a:normAutofit fontScale="77500" lnSpcReduction="20000"/>
          </a:bodyPr>
          <a:lstStyle/>
          <a:p>
            <a:pPr algn="just"/>
            <a:r>
              <a:rPr lang="hr-HR" dirty="0"/>
              <a:t>Predaja prijave znači da se prijavitelj i svi partneri, u slučaju projektnog partnerstva, slažu s uvjetima natječaja i kriterijima za ocjenjivanje. Potpisivanjem Prijavnog obrasca (obrazac 1.), prijavitelj izjavljuje da prihvaća ugovorne uvjete u slučaju dodjele bespovratnih sredstava</a:t>
            </a:r>
            <a:r>
              <a:rPr lang="hr-HR" dirty="0" smtClean="0"/>
              <a:t>.</a:t>
            </a:r>
            <a:endParaRPr lang="hr-HR" dirty="0"/>
          </a:p>
          <a:p>
            <a:r>
              <a:rPr lang="hr-HR" dirty="0"/>
              <a:t>Projektne prijave dostavljene na neki drugi način, nepravilno označene, dostavljene na drugu adresu ili nakon naznačenog roka za dostavu bit će odbačene. Odbačene </a:t>
            </a:r>
            <a:r>
              <a:rPr lang="hr-HR" dirty="0" smtClean="0"/>
              <a:t>prijave </a:t>
            </a:r>
            <a:r>
              <a:rPr lang="hr-HR" dirty="0"/>
              <a:t>ne vraćaju se prijaviteljima. </a:t>
            </a:r>
          </a:p>
          <a:p>
            <a:r>
              <a:rPr lang="hr-HR" dirty="0"/>
              <a:t>U obzir će se kao pravodobne uzimati prijave poslane poštom kao preporučene pošiljke koje na dostavnici budu označene poštanskim žigom do uključivo </a:t>
            </a:r>
            <a:r>
              <a:rPr lang="hr-HR" b="1" dirty="0" smtClean="0"/>
              <a:t>23. kolovoza 2016</a:t>
            </a:r>
            <a:r>
              <a:rPr lang="hr-HR" dirty="0"/>
              <a:t>. Osobno dostavljene prijave uzet će se u obzir kao pravodobne ako budu zaprimljene u urudžbenom uredu </a:t>
            </a:r>
            <a:r>
              <a:rPr lang="hr-HR" dirty="0" smtClean="0"/>
              <a:t>Ministarstva </a:t>
            </a:r>
            <a:r>
              <a:rPr lang="hr-HR" b="1" dirty="0" smtClean="0"/>
              <a:t>23. kolovoza 2016</a:t>
            </a:r>
            <a:r>
              <a:rPr lang="hr-HR" b="1" dirty="0"/>
              <a:t>. do </a:t>
            </a:r>
            <a:r>
              <a:rPr lang="hr-HR" b="1" dirty="0" smtClean="0"/>
              <a:t>16:00 </a:t>
            </a:r>
            <a:r>
              <a:rPr lang="hr-HR" dirty="0"/>
              <a:t>sati</a:t>
            </a:r>
            <a:r>
              <a:rPr lang="hr-HR" dirty="0" smtClean="0"/>
              <a:t>.</a:t>
            </a:r>
          </a:p>
          <a:p>
            <a:pPr algn="just"/>
            <a:r>
              <a:rPr lang="hr-HR" dirty="0"/>
              <a:t>Nakon isteka roka za podnošenje prijava prijavitelju nije dopušteno ispravljanje projektnog prijedloga ili dopunjavanje obveznih dokumenata propisanih Uputama za prijavitelje. Sve do trenutka potpisivanja Ugovora o dodjeli bespovratnih sredstava prijavitelj ima pravo povući projektnu prijavu u bilo kojoj fazi postupka evaluacije dostavom odgovarajućeg pisanog  zahtjeva.</a:t>
            </a:r>
          </a:p>
          <a:p>
            <a:endParaRPr lang="hr-HR" dirty="0"/>
          </a:p>
        </p:txBody>
      </p:sp>
    </p:spTree>
    <p:extLst>
      <p:ext uri="{BB962C8B-B14F-4D97-AF65-F5344CB8AC3E}">
        <p14:creationId xmlns:p14="http://schemas.microsoft.com/office/powerpoint/2010/main" val="6047684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t/>
            </a:r>
            <a:br>
              <a:rPr lang="hr-HR" dirty="0" smtClean="0"/>
            </a:br>
            <a:r>
              <a:rPr lang="hr-HR" b="1" dirty="0" smtClean="0"/>
              <a:t>Postupak </a:t>
            </a:r>
            <a:r>
              <a:rPr lang="hr-HR" b="1" dirty="0"/>
              <a:t>prijave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19714270"/>
              </p:ext>
            </p:extLst>
          </p:nvPr>
        </p:nvGraphicFramePr>
        <p:xfrm>
          <a:off x="2133600" y="2479587"/>
          <a:ext cx="6557319" cy="3297824"/>
        </p:xfrm>
        <a:graphic>
          <a:graphicData uri="http://schemas.openxmlformats.org/drawingml/2006/table">
            <a:tbl>
              <a:tblPr firstRow="1" firstCol="1" bandRow="1">
                <a:tableStyleId>{5C22544A-7EE6-4342-B048-85BDC9FD1C3A}</a:tableStyleId>
              </a:tblPr>
              <a:tblGrid>
                <a:gridCol w="3130378"/>
                <a:gridCol w="3426941"/>
              </a:tblGrid>
              <a:tr h="766121">
                <a:tc gridSpan="2">
                  <a:txBody>
                    <a:bodyPr/>
                    <a:lstStyle/>
                    <a:p>
                      <a:pPr algn="ctr">
                        <a:lnSpc>
                          <a:spcPct val="115000"/>
                        </a:lnSpc>
                        <a:spcAft>
                          <a:spcPts val="0"/>
                        </a:spcAft>
                      </a:pPr>
                      <a:r>
                        <a:rPr lang="it-IT" sz="1200" dirty="0">
                          <a:effectLst/>
                        </a:rPr>
                        <a:t> </a:t>
                      </a:r>
                      <a:endParaRPr lang="hr-HR" sz="1200" dirty="0" smtClean="0">
                        <a:effectLst/>
                      </a:endParaRPr>
                    </a:p>
                    <a:p>
                      <a:pPr algn="ctr">
                        <a:lnSpc>
                          <a:spcPct val="115000"/>
                        </a:lnSpc>
                        <a:spcAft>
                          <a:spcPts val="0"/>
                        </a:spcAft>
                      </a:pPr>
                      <a:r>
                        <a:rPr lang="it-IT" sz="2000" dirty="0" smtClean="0">
                          <a:effectLst/>
                        </a:rPr>
                        <a:t>Indikativni raspored procesa prijave i odabira</a:t>
                      </a:r>
                      <a:endParaRPr lang="hr-HR"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just">
                        <a:lnSpc>
                          <a:spcPct val="115000"/>
                        </a:lnSpc>
                        <a:spcAft>
                          <a:spcPts val="0"/>
                        </a:spcAft>
                      </a:pPr>
                      <a:endParaRPr lang="hr-H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75585">
                <a:tc>
                  <a:txBody>
                    <a:bodyPr/>
                    <a:lstStyle/>
                    <a:p>
                      <a:pPr algn="just">
                        <a:lnSpc>
                          <a:spcPct val="115000"/>
                        </a:lnSpc>
                        <a:spcAft>
                          <a:spcPts val="0"/>
                        </a:spcAft>
                      </a:pPr>
                      <a:r>
                        <a:rPr lang="en-US" sz="1200">
                          <a:effectLst/>
                        </a:rPr>
                        <a:t>Rok za dostavu pitanja </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hr-HR" sz="1200" b="1" dirty="0" smtClean="0">
                          <a:effectLst/>
                        </a:rPr>
                        <a:t>08. kolovoza </a:t>
                      </a:r>
                      <a:r>
                        <a:rPr lang="de-DE" sz="1200" b="1" dirty="0" smtClean="0">
                          <a:effectLst/>
                        </a:rPr>
                        <a:t>2016</a:t>
                      </a:r>
                      <a:r>
                        <a:rPr lang="de-DE" sz="1200" b="1" dirty="0">
                          <a:effectLst/>
                        </a:rPr>
                        <a:t>. </a:t>
                      </a:r>
                      <a:endParaRPr lang="hr-HR"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75585">
                <a:tc>
                  <a:txBody>
                    <a:bodyPr/>
                    <a:lstStyle/>
                    <a:p>
                      <a:pPr algn="just">
                        <a:lnSpc>
                          <a:spcPct val="115000"/>
                        </a:lnSpc>
                        <a:spcAft>
                          <a:spcPts val="0"/>
                        </a:spcAft>
                      </a:pPr>
                      <a:r>
                        <a:rPr lang="en-US" sz="1200">
                          <a:effectLst/>
                        </a:rPr>
                        <a:t>Rok za objavu odgovora</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hr-HR" sz="1200" b="1" dirty="0" smtClean="0">
                          <a:effectLst/>
                        </a:rPr>
                        <a:t>16</a:t>
                      </a:r>
                      <a:r>
                        <a:rPr lang="de-DE" sz="1200" b="1" dirty="0" smtClean="0">
                          <a:effectLst/>
                        </a:rPr>
                        <a:t>. </a:t>
                      </a:r>
                      <a:r>
                        <a:rPr lang="hr-HR" sz="1200" b="1" dirty="0" smtClean="0">
                          <a:effectLst/>
                        </a:rPr>
                        <a:t>kolovoza</a:t>
                      </a:r>
                      <a:r>
                        <a:rPr lang="de-DE" sz="1200" b="1" dirty="0" smtClean="0">
                          <a:effectLst/>
                        </a:rPr>
                        <a:t> </a:t>
                      </a:r>
                      <a:r>
                        <a:rPr lang="de-DE" sz="1200" b="1" dirty="0">
                          <a:effectLst/>
                        </a:rPr>
                        <a:t>2016. </a:t>
                      </a:r>
                      <a:endParaRPr lang="hr-HR"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75585">
                <a:tc>
                  <a:txBody>
                    <a:bodyPr/>
                    <a:lstStyle/>
                    <a:p>
                      <a:pPr algn="just">
                        <a:lnSpc>
                          <a:spcPct val="115000"/>
                        </a:lnSpc>
                        <a:spcAft>
                          <a:spcPts val="0"/>
                        </a:spcAft>
                      </a:pPr>
                      <a:r>
                        <a:rPr lang="en-US" sz="1200">
                          <a:effectLst/>
                        </a:rPr>
                        <a:t>Rok za podnošenje prijava</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lvl="0" indent="0" algn="ctr">
                        <a:lnSpc>
                          <a:spcPct val="115000"/>
                        </a:lnSpc>
                        <a:spcAft>
                          <a:spcPts val="0"/>
                        </a:spcAft>
                        <a:buFont typeface="+mj-lt"/>
                        <a:buNone/>
                      </a:pPr>
                      <a:r>
                        <a:rPr lang="hr-HR" sz="1200" b="1" dirty="0" smtClean="0">
                          <a:effectLst/>
                        </a:rPr>
                        <a:t>23. kolovoza</a:t>
                      </a:r>
                      <a:r>
                        <a:rPr lang="de-DE" sz="1200" b="1" dirty="0" smtClean="0">
                          <a:effectLst/>
                        </a:rPr>
                        <a:t> </a:t>
                      </a:r>
                      <a:r>
                        <a:rPr lang="de-DE" sz="1200" b="1" dirty="0">
                          <a:effectLst/>
                        </a:rPr>
                        <a:t>2016.</a:t>
                      </a:r>
                      <a:endParaRPr lang="hr-HR"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568316">
                <a:tc>
                  <a:txBody>
                    <a:bodyPr/>
                    <a:lstStyle/>
                    <a:p>
                      <a:pPr algn="just">
                        <a:lnSpc>
                          <a:spcPct val="115000"/>
                        </a:lnSpc>
                        <a:spcAft>
                          <a:spcPts val="0"/>
                        </a:spcAft>
                      </a:pPr>
                      <a:r>
                        <a:rPr lang="it-IT" sz="1200">
                          <a:effectLst/>
                        </a:rPr>
                        <a:t>Informacija prijavitelju o stanju prijave nakon administrativne provjere</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15000"/>
                        </a:lnSpc>
                        <a:spcAft>
                          <a:spcPts val="0"/>
                        </a:spcAft>
                      </a:pPr>
                      <a:r>
                        <a:rPr lang="hr-HR" sz="1200" dirty="0" smtClean="0">
                          <a:effectLst/>
                        </a:rPr>
                        <a:t>           </a:t>
                      </a:r>
                      <a:r>
                        <a:rPr lang="it-IT" sz="1200" dirty="0" smtClean="0">
                          <a:effectLst/>
                        </a:rPr>
                        <a:t> </a:t>
                      </a:r>
                      <a:r>
                        <a:rPr lang="de-DE" sz="1200" b="1" dirty="0">
                          <a:effectLst/>
                        </a:rPr>
                        <a:t>8 radnih dana od dana donošenja Odluke</a:t>
                      </a:r>
                      <a:endParaRPr lang="hr-HR"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568316">
                <a:tc>
                  <a:txBody>
                    <a:bodyPr/>
                    <a:lstStyle/>
                    <a:p>
                      <a:pPr algn="just">
                        <a:lnSpc>
                          <a:spcPct val="115000"/>
                        </a:lnSpc>
                        <a:spcAft>
                          <a:spcPts val="0"/>
                        </a:spcAft>
                      </a:pPr>
                      <a:r>
                        <a:rPr lang="hr-HR" sz="1200" dirty="0">
                          <a:effectLst/>
                        </a:rPr>
                        <a:t>Informacija prijavitelju o stanju prijave nakon postupka procjene kvalitete</a:t>
                      </a:r>
                      <a:endParaRPr lang="hr-H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hr-HR" sz="1200" dirty="0">
                          <a:effectLst/>
                        </a:rPr>
                        <a:t> </a:t>
                      </a:r>
                      <a:r>
                        <a:rPr lang="de-DE" sz="1200" b="1" dirty="0">
                          <a:effectLst/>
                        </a:rPr>
                        <a:t>8 radnih dana od dana donošenja Odluke</a:t>
                      </a:r>
                      <a:endParaRPr lang="hr-HR"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568316">
                <a:tc>
                  <a:txBody>
                    <a:bodyPr/>
                    <a:lstStyle/>
                    <a:p>
                      <a:pPr algn="just">
                        <a:lnSpc>
                          <a:spcPct val="115000"/>
                        </a:lnSpc>
                        <a:spcAft>
                          <a:spcPts val="0"/>
                        </a:spcAft>
                      </a:pPr>
                      <a:r>
                        <a:rPr lang="hr-HR" sz="1200">
                          <a:effectLst/>
                        </a:rPr>
                        <a:t>Potpisivanje Ugovora o dodjeli bespovratnih sredstava</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hr-HR" sz="1200" b="1" dirty="0">
                          <a:effectLst/>
                        </a:rPr>
                        <a:t>U roku od 30 kalendarskih dana od donošenja Odluke o </a:t>
                      </a:r>
                      <a:r>
                        <a:rPr lang="hr-HR" sz="1200" b="1" dirty="0" smtClean="0">
                          <a:effectLst/>
                        </a:rPr>
                        <a:t>financiranju</a:t>
                      </a:r>
                      <a:endParaRPr lang="hr-HR" sz="11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42750265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dirty="0" smtClean="0"/>
              <a:t/>
            </a:r>
            <a:br>
              <a:rPr lang="hr-HR" dirty="0" smtClean="0"/>
            </a:br>
            <a:r>
              <a:rPr lang="hr-HR" dirty="0"/>
              <a:t/>
            </a:r>
            <a:br>
              <a:rPr lang="hr-HR" dirty="0"/>
            </a:br>
            <a:r>
              <a:rPr lang="hr-HR" dirty="0" smtClean="0"/>
              <a:t>		</a:t>
            </a:r>
            <a:r>
              <a:rPr lang="hr-HR" b="1" dirty="0" smtClean="0"/>
              <a:t>	Pitanja </a:t>
            </a:r>
            <a:r>
              <a:rPr lang="hr-HR" b="1" dirty="0"/>
              <a:t>i odgovori</a:t>
            </a:r>
            <a:r>
              <a:rPr lang="hr-HR" dirty="0"/>
              <a:t/>
            </a:r>
            <a:br>
              <a:rPr lang="hr-HR" dirty="0"/>
            </a:br>
            <a:endParaRPr lang="hr-HR" dirty="0"/>
          </a:p>
        </p:txBody>
      </p:sp>
      <p:sp>
        <p:nvSpPr>
          <p:cNvPr id="3" name="Content Placeholder 2"/>
          <p:cNvSpPr>
            <a:spLocks noGrp="1"/>
          </p:cNvSpPr>
          <p:nvPr>
            <p:ph idx="1"/>
          </p:nvPr>
        </p:nvSpPr>
        <p:spPr/>
        <p:txBody>
          <a:bodyPr>
            <a:normAutofit fontScale="92500" lnSpcReduction="20000"/>
          </a:bodyPr>
          <a:lstStyle/>
          <a:p>
            <a:endParaRPr lang="hr-HR" dirty="0"/>
          </a:p>
          <a:p>
            <a:r>
              <a:rPr lang="hr-HR" dirty="0"/>
              <a:t>Pitanja mogu biti poslana elektroničkom poštom najkasnije 14 kalendarskih dana prije isteka roka za podnošenje projektnih prijedloga na adresu </a:t>
            </a:r>
            <a:r>
              <a:rPr lang="hr-HR" dirty="0" smtClean="0">
                <a:hlinkClick r:id="rId2"/>
              </a:rPr>
              <a:t>fead@mspm.hr</a:t>
            </a:r>
            <a:r>
              <a:rPr lang="hr-HR" dirty="0" smtClean="0"/>
              <a:t>  </a:t>
            </a:r>
            <a:r>
              <a:rPr lang="hr-HR" dirty="0"/>
              <a:t>s napomenom  „Pitanja i odgovori“ i </a:t>
            </a:r>
            <a:r>
              <a:rPr lang="hr-HR" dirty="0" smtClean="0"/>
              <a:t>nazivom Poziva</a:t>
            </a:r>
            <a:r>
              <a:rPr lang="hr-HR" dirty="0"/>
              <a:t>. </a:t>
            </a:r>
          </a:p>
          <a:p>
            <a:pPr marL="0" indent="0">
              <a:buNone/>
            </a:pPr>
            <a:endParaRPr lang="hr-HR" dirty="0"/>
          </a:p>
          <a:p>
            <a:r>
              <a:rPr lang="hr-HR" dirty="0"/>
              <a:t>Posredničko tijelo nije obvezno davati pojašnjenja na pitanja pristigla nakon navedenog roka.</a:t>
            </a:r>
          </a:p>
          <a:p>
            <a:endParaRPr lang="hr-HR" dirty="0"/>
          </a:p>
          <a:p>
            <a:r>
              <a:rPr lang="hr-HR" dirty="0" smtClean="0"/>
              <a:t>Sva </a:t>
            </a:r>
            <a:r>
              <a:rPr lang="hr-HR" dirty="0"/>
              <a:t>zaprimljena pitanja </a:t>
            </a:r>
            <a:r>
              <a:rPr lang="hr-HR" dirty="0" smtClean="0"/>
              <a:t>s </a:t>
            </a:r>
            <a:r>
              <a:rPr lang="hr-HR" dirty="0"/>
              <a:t>odgovorima objavljuju </a:t>
            </a:r>
            <a:r>
              <a:rPr lang="hr-HR" dirty="0" smtClean="0"/>
              <a:t>se na </a:t>
            </a:r>
            <a:r>
              <a:rPr lang="hr-HR" dirty="0"/>
              <a:t>središnjoj Internetskoj stranici za FEAD i/ili Internet stranici  </a:t>
            </a:r>
            <a:r>
              <a:rPr lang="hr-HR" dirty="0" smtClean="0">
                <a:hlinkClick r:id="rId3"/>
              </a:rPr>
              <a:t>www.esf.hr</a:t>
            </a:r>
            <a:r>
              <a:rPr lang="hr-HR" dirty="0" smtClean="0"/>
              <a:t>   </a:t>
            </a:r>
            <a:r>
              <a:rPr lang="hr-HR" dirty="0"/>
              <a:t>te stranici Posredničkog tijela </a:t>
            </a:r>
            <a:r>
              <a:rPr lang="hr-HR" dirty="0" smtClean="0">
                <a:hlinkClick r:id="rId4"/>
              </a:rPr>
              <a:t>www.mspm.hr</a:t>
            </a:r>
            <a:r>
              <a:rPr lang="hr-HR" dirty="0" smtClean="0"/>
              <a:t>  </a:t>
            </a:r>
            <a:r>
              <a:rPr lang="hr-HR" dirty="0"/>
              <a:t>najkasnije 7  kalendarskih dana prije isteka roka za podnošenje projektnih prijedloga. </a:t>
            </a:r>
          </a:p>
        </p:txBody>
      </p:sp>
    </p:spTree>
    <p:extLst>
      <p:ext uri="{BB962C8B-B14F-4D97-AF65-F5344CB8AC3E}">
        <p14:creationId xmlns:p14="http://schemas.microsoft.com/office/powerpoint/2010/main" val="25592212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hr-HR" dirty="0" smtClean="0"/>
              <a:t/>
            </a:r>
            <a:br>
              <a:rPr lang="hr-HR" dirty="0" smtClean="0"/>
            </a:br>
            <a:r>
              <a:rPr lang="hr-HR" dirty="0"/>
              <a:t/>
            </a:r>
            <a:br>
              <a:rPr lang="hr-HR" dirty="0"/>
            </a:br>
            <a:r>
              <a:rPr lang="hr-HR" dirty="0" smtClean="0"/>
              <a:t/>
            </a:r>
            <a:br>
              <a:rPr lang="hr-HR" dirty="0" smtClean="0"/>
            </a:br>
            <a:r>
              <a:rPr lang="hr-HR" b="1" dirty="0" smtClean="0"/>
              <a:t>Postupak evaluacije</a:t>
            </a:r>
            <a:r>
              <a:rPr lang="hr-HR" b="1" dirty="0"/>
              <a:t/>
            </a:r>
            <a:br>
              <a:rPr lang="hr-HR" b="1" dirty="0"/>
            </a:br>
            <a:r>
              <a:rPr lang="hr-HR" b="1" dirty="0"/>
              <a:t/>
            </a:r>
            <a:br>
              <a:rPr lang="hr-HR" b="1" dirty="0"/>
            </a:br>
            <a:endParaRPr lang="hr-HR" b="1" dirty="0"/>
          </a:p>
        </p:txBody>
      </p:sp>
      <p:sp>
        <p:nvSpPr>
          <p:cNvPr id="3" name="Content Placeholder 2"/>
          <p:cNvSpPr>
            <a:spLocks noGrp="1"/>
          </p:cNvSpPr>
          <p:nvPr>
            <p:ph idx="1"/>
          </p:nvPr>
        </p:nvSpPr>
        <p:spPr/>
        <p:txBody>
          <a:bodyPr/>
          <a:lstStyle/>
          <a:p>
            <a:pPr marL="0" indent="0">
              <a:buNone/>
            </a:pPr>
            <a:r>
              <a:rPr lang="hr-HR" u="sng" dirty="0" smtClean="0"/>
              <a:t> 3 faze evaluacije</a:t>
            </a:r>
          </a:p>
          <a:p>
            <a:pPr marL="0" indent="0">
              <a:buNone/>
            </a:pPr>
            <a:endParaRPr lang="hr-HR" u="sng" dirty="0" smtClean="0"/>
          </a:p>
          <a:p>
            <a:r>
              <a:rPr lang="hr-HR" dirty="0"/>
              <a:t>Administrativna provjera (zaprimanje, registracija i administrativna provjera; provjera prihvatljivosti prijavitelja i partnera</a:t>
            </a:r>
            <a:r>
              <a:rPr lang="hr-HR" dirty="0" smtClean="0"/>
              <a:t>) </a:t>
            </a:r>
            <a:endParaRPr lang="hr-HR" dirty="0"/>
          </a:p>
          <a:p>
            <a:r>
              <a:rPr lang="hr-HR" dirty="0" smtClean="0"/>
              <a:t>Procjena </a:t>
            </a:r>
            <a:r>
              <a:rPr lang="hr-HR" dirty="0"/>
              <a:t>kvalitete (provjera prihvatljivosti projektnih aktivnosti i prihvatljivosti izdataka te ocjenjivanje kvalitete/ispravljanje proračuna);</a:t>
            </a:r>
          </a:p>
          <a:p>
            <a:r>
              <a:rPr lang="hr-HR" dirty="0" smtClean="0"/>
              <a:t>Donošenje </a:t>
            </a:r>
            <a:r>
              <a:rPr lang="hr-HR" dirty="0"/>
              <a:t>Odluke o </a:t>
            </a:r>
            <a:r>
              <a:rPr lang="hr-HR" dirty="0" smtClean="0"/>
              <a:t>financiranju</a:t>
            </a:r>
            <a:endParaRPr lang="hr-HR" dirty="0"/>
          </a:p>
        </p:txBody>
      </p:sp>
    </p:spTree>
    <p:extLst>
      <p:ext uri="{BB962C8B-B14F-4D97-AF65-F5344CB8AC3E}">
        <p14:creationId xmlns:p14="http://schemas.microsoft.com/office/powerpoint/2010/main" val="14575256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
            </a:r>
            <a:br>
              <a:rPr lang="hr-HR" dirty="0" smtClean="0"/>
            </a:br>
            <a:r>
              <a:rPr lang="hr-HR" dirty="0"/>
              <a:t>	</a:t>
            </a:r>
            <a:r>
              <a:rPr lang="hr-HR" dirty="0" smtClean="0"/>
              <a:t>	</a:t>
            </a:r>
            <a:r>
              <a:rPr lang="hr-HR" b="1" dirty="0" smtClean="0"/>
              <a:t>	Postupak </a:t>
            </a:r>
            <a:r>
              <a:rPr lang="hr-HR" b="1" dirty="0"/>
              <a:t>evaluacije</a:t>
            </a:r>
          </a:p>
        </p:txBody>
      </p:sp>
      <p:sp>
        <p:nvSpPr>
          <p:cNvPr id="3" name="Content Placeholder 2"/>
          <p:cNvSpPr>
            <a:spLocks noGrp="1"/>
          </p:cNvSpPr>
          <p:nvPr>
            <p:ph idx="1"/>
          </p:nvPr>
        </p:nvSpPr>
        <p:spPr/>
        <p:txBody>
          <a:bodyPr/>
          <a:lstStyle/>
          <a:p>
            <a:pPr marL="0" indent="0">
              <a:buNone/>
            </a:pPr>
            <a:r>
              <a:rPr lang="hr-HR" u="sng" dirty="0" smtClean="0"/>
              <a:t>1. Administrativna </a:t>
            </a:r>
            <a:r>
              <a:rPr lang="hr-HR" u="sng" dirty="0"/>
              <a:t>provjera (zaprimanje, registracija i administrativna provjera; </a:t>
            </a:r>
            <a:r>
              <a:rPr lang="hr-HR" u="sng" dirty="0" smtClean="0"/>
              <a:t>provjera </a:t>
            </a:r>
            <a:r>
              <a:rPr lang="hr-HR" u="sng" dirty="0"/>
              <a:t>prihvatljivosti prijavitelja i partnera) </a:t>
            </a:r>
            <a:endParaRPr lang="hr-HR" u="sng" dirty="0" smtClean="0"/>
          </a:p>
          <a:p>
            <a:pPr marL="0" indent="0">
              <a:buNone/>
            </a:pPr>
            <a:endParaRPr lang="hr-HR" u="sng" dirty="0"/>
          </a:p>
        </p:txBody>
      </p:sp>
      <p:graphicFrame>
        <p:nvGraphicFramePr>
          <p:cNvPr id="4" name="Table 3"/>
          <p:cNvGraphicFramePr>
            <a:graphicFrameLocks noGrp="1"/>
          </p:cNvGraphicFramePr>
          <p:nvPr>
            <p:extLst>
              <p:ext uri="{D42A27DB-BD31-4B8C-83A1-F6EECF244321}">
                <p14:modId xmlns:p14="http://schemas.microsoft.com/office/powerpoint/2010/main" val="3858473951"/>
              </p:ext>
            </p:extLst>
          </p:nvPr>
        </p:nvGraphicFramePr>
        <p:xfrm>
          <a:off x="2561968" y="3270422"/>
          <a:ext cx="6384324" cy="2125363"/>
        </p:xfrm>
        <a:graphic>
          <a:graphicData uri="http://schemas.openxmlformats.org/drawingml/2006/table">
            <a:tbl>
              <a:tblPr/>
              <a:tblGrid>
                <a:gridCol w="400427"/>
                <a:gridCol w="4786836"/>
                <a:gridCol w="598883"/>
                <a:gridCol w="598178"/>
              </a:tblGrid>
              <a:tr h="303623">
                <a:tc>
                  <a:txBody>
                    <a:bodyPr/>
                    <a:lstStyle/>
                    <a:p>
                      <a:pPr algn="just">
                        <a:lnSpc>
                          <a:spcPct val="115000"/>
                        </a:lnSpc>
                        <a:spcAft>
                          <a:spcPts val="0"/>
                        </a:spcAft>
                      </a:pPr>
                      <a:r>
                        <a:rPr lang="hr-HR" sz="1200" b="1" dirty="0">
                          <a:effectLst/>
                          <a:latin typeface="Calibri" panose="020F0502020204030204" pitchFamily="34" charset="0"/>
                          <a:ea typeface="Times New Roman" panose="02020603050405020304" pitchFamily="18" charset="0"/>
                          <a:cs typeface="Lucida Sans Unicode" panose="020B0602030504020204" pitchFamily="34" charset="0"/>
                        </a:rPr>
                        <a:t>RB</a:t>
                      </a:r>
                      <a:endParaRPr lang="hr-H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hr-HR" sz="1200" b="1">
                          <a:effectLst/>
                          <a:latin typeface="Calibri" panose="020F0502020204030204" pitchFamily="34" charset="0"/>
                          <a:ea typeface="Times New Roman" panose="02020603050405020304" pitchFamily="18" charset="0"/>
                          <a:cs typeface="Lucida Sans Unicode" panose="020B0602030504020204" pitchFamily="34" charset="0"/>
                        </a:rPr>
                        <a:t>Uvjeti za zaprimanje i registraciju </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hr-HR" sz="1200" b="1">
                          <a:effectLst/>
                          <a:latin typeface="Calibri" panose="020F0502020204030204" pitchFamily="34" charset="0"/>
                          <a:ea typeface="Times New Roman" panose="02020603050405020304" pitchFamily="18" charset="0"/>
                          <a:cs typeface="Lucida Sans Unicode" panose="020B0602030504020204" pitchFamily="34" charset="0"/>
                        </a:rPr>
                        <a:t>DA</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just">
                        <a:lnSpc>
                          <a:spcPct val="115000"/>
                        </a:lnSpc>
                        <a:spcAft>
                          <a:spcPts val="0"/>
                        </a:spcAft>
                      </a:pPr>
                      <a:r>
                        <a:rPr lang="hr-HR" sz="1200" b="1">
                          <a:effectLst/>
                          <a:latin typeface="Calibri" panose="020F0502020204030204" pitchFamily="34" charset="0"/>
                          <a:ea typeface="Times New Roman" panose="02020603050405020304" pitchFamily="18" charset="0"/>
                          <a:cs typeface="Lucida Sans Unicode" panose="020B0602030504020204" pitchFamily="34" charset="0"/>
                        </a:rPr>
                        <a:t>NE</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303623">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1</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dirty="0">
                          <a:effectLst/>
                          <a:latin typeface="Calibri" panose="020F0502020204030204" pitchFamily="34" charset="0"/>
                          <a:ea typeface="Times New Roman" panose="02020603050405020304" pitchFamily="18" charset="0"/>
                          <a:cs typeface="Lucida Sans Unicode" panose="020B0602030504020204" pitchFamily="34" charset="0"/>
                        </a:rPr>
                        <a:t>Zaprimljeni prijavni paket/omotnica je zatvoren.</a:t>
                      </a:r>
                      <a:endParaRPr lang="hr-H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7247">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2</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dirty="0">
                          <a:effectLst/>
                          <a:latin typeface="Calibri" panose="020F0502020204030204" pitchFamily="34" charset="0"/>
                          <a:ea typeface="Times New Roman" panose="02020603050405020304" pitchFamily="18" charset="0"/>
                          <a:cs typeface="Lucida Sans Unicode" panose="020B0602030504020204" pitchFamily="34" charset="0"/>
                        </a:rPr>
                        <a:t>Na zaprimljenom prijavnom paketu/omotnici naznačen je naziv  postupka dodjele. </a:t>
                      </a:r>
                      <a:endParaRPr lang="hr-H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7247">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3</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Na zaprimljenom prijavnom paketu/omotnici zabilježen je datum i točno vrijeme (sat i minute) podnošenja projektnog prijedloga.</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dirty="0">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3623">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4</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Prijavni paket/omotnica predan je u propisnom roku.</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hr-HR" sz="1200" dirty="0">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19273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
            </a:r>
            <a:br>
              <a:rPr lang="hr-HR" dirty="0" smtClean="0"/>
            </a:br>
            <a:r>
              <a:rPr lang="hr-HR" dirty="0"/>
              <a:t>	</a:t>
            </a:r>
            <a:r>
              <a:rPr lang="hr-HR" dirty="0" smtClean="0"/>
              <a:t>		</a:t>
            </a:r>
            <a:r>
              <a:rPr lang="hr-HR" b="1" dirty="0" smtClean="0"/>
              <a:t>Postupak </a:t>
            </a:r>
            <a:r>
              <a:rPr lang="hr-HR" b="1" dirty="0"/>
              <a:t>evaluacije</a:t>
            </a:r>
          </a:p>
        </p:txBody>
      </p:sp>
      <p:sp>
        <p:nvSpPr>
          <p:cNvPr id="3" name="Content Placeholder 2"/>
          <p:cNvSpPr>
            <a:spLocks noGrp="1"/>
          </p:cNvSpPr>
          <p:nvPr>
            <p:ph idx="1"/>
          </p:nvPr>
        </p:nvSpPr>
        <p:spPr/>
        <p:txBody>
          <a:bodyPr/>
          <a:lstStyle/>
          <a:p>
            <a:pPr marL="0" indent="0">
              <a:buNone/>
            </a:pPr>
            <a:r>
              <a:rPr lang="hr-HR" dirty="0" smtClean="0"/>
              <a:t>Administrativna provjera/provjera </a:t>
            </a:r>
            <a:r>
              <a:rPr lang="hr-HR" dirty="0"/>
              <a:t>prihvatljivosti prijavitelja i </a:t>
            </a:r>
            <a:r>
              <a:rPr lang="hr-HR" dirty="0" smtClean="0"/>
              <a:t>partnera:</a:t>
            </a:r>
            <a:endParaRPr lang="hr-HR" dirty="0"/>
          </a:p>
        </p:txBody>
      </p:sp>
      <p:graphicFrame>
        <p:nvGraphicFramePr>
          <p:cNvPr id="4" name="Object 3"/>
          <p:cNvGraphicFramePr>
            <a:graphicFrameLocks noChangeAspect="1"/>
          </p:cNvGraphicFramePr>
          <p:nvPr>
            <p:extLst>
              <p:ext uri="{D42A27DB-BD31-4B8C-83A1-F6EECF244321}">
                <p14:modId xmlns:p14="http://schemas.microsoft.com/office/powerpoint/2010/main" val="2976542033"/>
              </p:ext>
            </p:extLst>
          </p:nvPr>
        </p:nvGraphicFramePr>
        <p:xfrm>
          <a:off x="3076575" y="2329351"/>
          <a:ext cx="5838825" cy="4783137"/>
        </p:xfrm>
        <a:graphic>
          <a:graphicData uri="http://schemas.openxmlformats.org/presentationml/2006/ole">
            <mc:AlternateContent xmlns:mc="http://schemas.openxmlformats.org/markup-compatibility/2006">
              <mc:Choice xmlns:v="urn:schemas-microsoft-com:vml" Requires="v">
                <p:oleObj spid="_x0000_s2073" name="Document" r:id="rId4" imgW="5746651" imgH="4726406" progId="Word.Document.12">
                  <p:embed/>
                </p:oleObj>
              </mc:Choice>
              <mc:Fallback>
                <p:oleObj name="Document" r:id="rId4" imgW="5746651" imgH="4726406" progId="Word.Document.12">
                  <p:embed/>
                  <p:pic>
                    <p:nvPicPr>
                      <p:cNvPr id="0" name=""/>
                      <p:cNvPicPr/>
                      <p:nvPr/>
                    </p:nvPicPr>
                    <p:blipFill>
                      <a:blip r:embed="rId5"/>
                      <a:stretch>
                        <a:fillRect/>
                      </a:stretch>
                    </p:blipFill>
                    <p:spPr>
                      <a:xfrm>
                        <a:off x="3076575" y="2329351"/>
                        <a:ext cx="5838825" cy="4783137"/>
                      </a:xfrm>
                      <a:prstGeom prst="rect">
                        <a:avLst/>
                      </a:prstGeom>
                    </p:spPr>
                  </p:pic>
                </p:oleObj>
              </mc:Fallback>
            </mc:AlternateContent>
          </a:graphicData>
        </a:graphic>
      </p:graphicFrame>
    </p:spTree>
    <p:extLst>
      <p:ext uri="{BB962C8B-B14F-4D97-AF65-F5344CB8AC3E}">
        <p14:creationId xmlns:p14="http://schemas.microsoft.com/office/powerpoint/2010/main" val="25082811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
            </a:r>
            <a:br>
              <a:rPr lang="hr-HR" dirty="0" smtClean="0"/>
            </a:br>
            <a:r>
              <a:rPr lang="hr-HR" dirty="0"/>
              <a:t>	</a:t>
            </a:r>
            <a:r>
              <a:rPr lang="hr-HR" dirty="0" smtClean="0"/>
              <a:t>		</a:t>
            </a:r>
            <a:r>
              <a:rPr lang="hr-HR" b="1" dirty="0" smtClean="0"/>
              <a:t>Postupak </a:t>
            </a:r>
            <a:r>
              <a:rPr lang="hr-HR" b="1" dirty="0"/>
              <a:t>evaluacije</a:t>
            </a:r>
          </a:p>
        </p:txBody>
      </p:sp>
      <p:sp>
        <p:nvSpPr>
          <p:cNvPr id="3" name="Content Placeholder 2"/>
          <p:cNvSpPr>
            <a:spLocks noGrp="1"/>
          </p:cNvSpPr>
          <p:nvPr>
            <p:ph idx="1"/>
          </p:nvPr>
        </p:nvSpPr>
        <p:spPr/>
        <p:txBody>
          <a:bodyPr/>
          <a:lstStyle/>
          <a:p>
            <a:pPr marL="0" indent="0" algn="ctr">
              <a:buNone/>
            </a:pPr>
            <a:r>
              <a:rPr lang="hr-HR" u="sng" dirty="0" smtClean="0"/>
              <a:t>Procjena </a:t>
            </a:r>
            <a:r>
              <a:rPr lang="hr-HR" u="sng" dirty="0"/>
              <a:t>kvalitete projekta i provjera prihvatljivosti aktivnosti i izdataka (i ispravljanje proračuna) </a:t>
            </a:r>
            <a:endParaRPr lang="hr-HR" u="sng" dirty="0" smtClean="0"/>
          </a:p>
          <a:p>
            <a:pPr marL="0" indent="0" algn="ctr">
              <a:buNone/>
            </a:pPr>
            <a:endParaRPr lang="hr-HR" u="sng" dirty="0"/>
          </a:p>
          <a:p>
            <a:r>
              <a:rPr lang="hr-HR" dirty="0" smtClean="0"/>
              <a:t>postupak provodi Odbor za procjenu projekata temeljem </a:t>
            </a:r>
            <a:r>
              <a:rPr lang="hr-HR" dirty="0"/>
              <a:t>propisanih </a:t>
            </a:r>
            <a:r>
              <a:rPr lang="hr-HR" dirty="0" smtClean="0"/>
              <a:t>kriterijima dodjele</a:t>
            </a:r>
          </a:p>
          <a:p>
            <a:r>
              <a:rPr lang="hr-HR" dirty="0" smtClean="0"/>
              <a:t>kriteriji </a:t>
            </a:r>
            <a:r>
              <a:rPr lang="hr-HR" dirty="0"/>
              <a:t>prihvatljivosti projektnih </a:t>
            </a:r>
            <a:r>
              <a:rPr lang="hr-HR" dirty="0" smtClean="0"/>
              <a:t>aktivnosti/izdataka (DA/NE)</a:t>
            </a:r>
          </a:p>
          <a:p>
            <a:r>
              <a:rPr lang="hr-HR" dirty="0"/>
              <a:t>Kriterij odabira </a:t>
            </a:r>
            <a:r>
              <a:rPr lang="hr-HR" dirty="0" smtClean="0"/>
              <a:t>(ocjenjivanje kvalitete, bodovi 1-5) </a:t>
            </a:r>
            <a:endParaRPr lang="hr-HR" dirty="0"/>
          </a:p>
          <a:p>
            <a:endParaRPr lang="hr-HR" dirty="0"/>
          </a:p>
        </p:txBody>
      </p:sp>
    </p:spTree>
    <p:extLst>
      <p:ext uri="{BB962C8B-B14F-4D97-AF65-F5344CB8AC3E}">
        <p14:creationId xmlns:p14="http://schemas.microsoft.com/office/powerpoint/2010/main" val="3194681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a:t>	</a:t>
            </a:r>
            <a:r>
              <a:rPr lang="hr-HR" dirty="0" smtClean="0"/>
              <a:t/>
            </a:r>
            <a:br>
              <a:rPr lang="hr-HR" dirty="0" smtClean="0"/>
            </a:br>
            <a:r>
              <a:rPr lang="hr-HR" b="1" dirty="0" smtClean="0"/>
              <a:t>Postupak </a:t>
            </a:r>
            <a:r>
              <a:rPr lang="hr-HR" b="1" dirty="0"/>
              <a:t>evaluacije</a:t>
            </a:r>
          </a:p>
        </p:txBody>
      </p:sp>
      <p:sp>
        <p:nvSpPr>
          <p:cNvPr id="3" name="Content Placeholder 2"/>
          <p:cNvSpPr>
            <a:spLocks noGrp="1"/>
          </p:cNvSpPr>
          <p:nvPr>
            <p:ph idx="1"/>
          </p:nvPr>
        </p:nvSpPr>
        <p:spPr/>
        <p:txBody>
          <a:bodyPr>
            <a:normAutofit/>
          </a:bodyPr>
          <a:lstStyle/>
          <a:p>
            <a:pPr marL="0" indent="0">
              <a:buNone/>
            </a:pPr>
            <a:r>
              <a:rPr lang="hr-HR" sz="2400" dirty="0" smtClean="0"/>
              <a:t>Kriteriji </a:t>
            </a:r>
            <a:r>
              <a:rPr lang="hr-HR" sz="2400" dirty="0"/>
              <a:t>prihvatljivosti projektnih </a:t>
            </a:r>
            <a:r>
              <a:rPr lang="hr-HR" sz="2400" dirty="0" smtClean="0"/>
              <a:t>aktivnosti/izdataka </a:t>
            </a:r>
          </a:p>
          <a:p>
            <a:pPr marL="0" indent="0">
              <a:buNone/>
            </a:pPr>
            <a:endParaRPr lang="hr-HR" sz="2400" dirty="0" smtClean="0"/>
          </a:p>
          <a:p>
            <a:pPr marL="0" indent="0">
              <a:buNone/>
            </a:pPr>
            <a:endParaRPr lang="hr-HR" sz="2400" dirty="0"/>
          </a:p>
        </p:txBody>
      </p:sp>
      <p:sp>
        <p:nvSpPr>
          <p:cNvPr id="9" name="Rectangle 4"/>
          <p:cNvSpPr>
            <a:spLocks noChangeArrowheads="1"/>
          </p:cNvSpPr>
          <p:nvPr/>
        </p:nvSpPr>
        <p:spPr bwMode="auto">
          <a:xfrm>
            <a:off x="4040188" y="17843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r-HR" sz="1800" b="0" i="0" u="none" strike="noStrike" cap="none" normalizeH="0" baseline="0" smtClean="0">
                <a:ln>
                  <a:noFill/>
                </a:ln>
                <a:solidFill>
                  <a:schemeClr val="tx1"/>
                </a:solidFill>
                <a:effectLst/>
                <a:latin typeface="Arial" panose="020B0604020202020204" pitchFamily="34" charset="0"/>
              </a:rPr>
              <a:t/>
            </a:r>
            <a:br>
              <a:rPr kumimoji="0" lang="hr-HR" sz="1800" b="0" i="0" u="none" strike="noStrike" cap="none" normalizeH="0" baseline="0" smtClean="0">
                <a:ln>
                  <a:noFill/>
                </a:ln>
                <a:solidFill>
                  <a:schemeClr val="tx1"/>
                </a:solidFill>
                <a:effectLst/>
                <a:latin typeface="Arial" panose="020B0604020202020204" pitchFamily="34" charset="0"/>
              </a:rPr>
            </a:br>
            <a:endParaRPr kumimoji="0" lang="hr-HR" sz="1800" b="0" i="0" u="none" strike="noStrike" cap="none" normalizeH="0" baseline="0" smtClean="0">
              <a:ln>
                <a:noFill/>
              </a:ln>
              <a:solidFill>
                <a:schemeClr val="tx1"/>
              </a:solidFill>
              <a:effectLst/>
              <a:latin typeface="Arial" panose="020B0604020202020204" pitchFamily="34" charset="0"/>
            </a:endParaRPr>
          </a:p>
        </p:txBody>
      </p:sp>
      <p:sp>
        <p:nvSpPr>
          <p:cNvPr id="10" name="Rectangle 5"/>
          <p:cNvSpPr>
            <a:spLocks noChangeArrowheads="1"/>
          </p:cNvSpPr>
          <p:nvPr/>
        </p:nvSpPr>
        <p:spPr bwMode="auto">
          <a:xfrm>
            <a:off x="4040188" y="1784350"/>
            <a:ext cx="4022725" cy="6350"/>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r-HR"/>
          </a:p>
        </p:txBody>
      </p:sp>
      <p:sp>
        <p:nvSpPr>
          <p:cNvPr id="11" name="Rectangle 6"/>
          <p:cNvSpPr>
            <a:spLocks noChangeArrowheads="1"/>
          </p:cNvSpPr>
          <p:nvPr/>
        </p:nvSpPr>
        <p:spPr bwMode="auto">
          <a:xfrm>
            <a:off x="4040188" y="1903884"/>
            <a:ext cx="208711"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r-HR" sz="900" b="0" i="0" u="none" strike="noStrike" cap="none" normalizeH="0" baseline="30000" dirty="0" smtClean="0">
                <a:ln>
                  <a:noFill/>
                </a:ln>
                <a:solidFill>
                  <a:srgbClr val="00000A"/>
                </a:solidFill>
                <a:effectLst/>
                <a:latin typeface="Calibri" panose="020F0502020204030204" pitchFamily="34" charset="0"/>
                <a:ea typeface="Droid Sans Fallback" charset="0"/>
                <a:cs typeface="Lucida Sans Unicode" panose="020B0602030504020204" pitchFamily="34" charset="0"/>
                <a:hlinkClick r:id="rId2"/>
              </a:rPr>
              <a:t>[</a:t>
            </a:r>
            <a:endParaRPr kumimoji="0" lang="hr-HR" sz="18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15" name="Table 14"/>
          <p:cNvGraphicFramePr>
            <a:graphicFrameLocks noGrp="1"/>
          </p:cNvGraphicFramePr>
          <p:nvPr>
            <p:extLst>
              <p:ext uri="{D42A27DB-BD31-4B8C-83A1-F6EECF244321}">
                <p14:modId xmlns:p14="http://schemas.microsoft.com/office/powerpoint/2010/main" val="1216460644"/>
              </p:ext>
            </p:extLst>
          </p:nvPr>
        </p:nvGraphicFramePr>
        <p:xfrm>
          <a:off x="2553730" y="2231138"/>
          <a:ext cx="5641364" cy="4058814"/>
        </p:xfrm>
        <a:graphic>
          <a:graphicData uri="http://schemas.openxmlformats.org/drawingml/2006/table">
            <a:tbl>
              <a:tblPr firstRow="1" firstCol="1" bandRow="1"/>
              <a:tblGrid>
                <a:gridCol w="681920"/>
                <a:gridCol w="3092825"/>
                <a:gridCol w="890074"/>
                <a:gridCol w="976545"/>
              </a:tblGrid>
              <a:tr h="363443">
                <a:tc>
                  <a:txBody>
                    <a:bodyPr/>
                    <a:lstStyle/>
                    <a:p>
                      <a:pPr algn="ctr">
                        <a:lnSpc>
                          <a:spcPct val="115000"/>
                        </a:lnSpc>
                        <a:spcAft>
                          <a:spcPts val="0"/>
                        </a:spcAft>
                      </a:pPr>
                      <a:r>
                        <a:rPr lang="hr-HR" sz="1100" b="1"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Br.</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EEECE1"/>
                    </a:solidFill>
                  </a:tcPr>
                </a:tc>
                <a:tc>
                  <a:txBody>
                    <a:bodyPr/>
                    <a:lstStyle/>
                    <a:p>
                      <a:pPr algn="ctr">
                        <a:lnSpc>
                          <a:spcPct val="115000"/>
                        </a:lnSpc>
                        <a:spcAft>
                          <a:spcPts val="0"/>
                        </a:spcAft>
                      </a:pPr>
                      <a:r>
                        <a:rPr lang="hr-HR" sz="1100" b="1"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Pitanje za provjeru prihvatljivosti  </a:t>
                      </a:r>
                      <a:r>
                        <a:rPr lang="hr-HR" sz="1100" b="1" dirty="0">
                          <a:effectLst/>
                          <a:latin typeface="Calibri" panose="020F0502020204030204" pitchFamily="34" charset="0"/>
                          <a:ea typeface="Times New Roman" panose="02020603050405020304" pitchFamily="18" charset="0"/>
                          <a:cs typeface="Lucida Sans Unicode" panose="020B0602030504020204" pitchFamily="34" charset="0"/>
                        </a:rPr>
                        <a:t>projekta </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EEECE1"/>
                    </a:solidFill>
                  </a:tcPr>
                </a:tc>
                <a:tc>
                  <a:txBody>
                    <a:bodyPr/>
                    <a:lstStyle/>
                    <a:p>
                      <a:pPr algn="ctr">
                        <a:lnSpc>
                          <a:spcPct val="115000"/>
                        </a:lnSpc>
                        <a:spcAft>
                          <a:spcPts val="0"/>
                        </a:spcAft>
                      </a:pPr>
                      <a:r>
                        <a:rPr lang="hr-HR" sz="1100" b="1">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DA</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EEECE1"/>
                    </a:solidFill>
                  </a:tcPr>
                </a:tc>
                <a:tc>
                  <a:txBody>
                    <a:bodyPr/>
                    <a:lstStyle/>
                    <a:p>
                      <a:pPr algn="ctr">
                        <a:lnSpc>
                          <a:spcPct val="115000"/>
                        </a:lnSpc>
                        <a:spcAft>
                          <a:spcPts val="0"/>
                        </a:spcAft>
                      </a:pPr>
                      <a:r>
                        <a:rPr lang="hr-HR" sz="1100" b="1">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NE</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EEECE1"/>
                    </a:solidFill>
                  </a:tcPr>
                </a:tc>
              </a:tr>
              <a:tr h="384951">
                <a:tc>
                  <a:txBody>
                    <a:bodyPr/>
                    <a:lstStyle/>
                    <a:p>
                      <a:pPr algn="ctr">
                        <a:lnSpc>
                          <a:spcPct val="115000"/>
                        </a:lnSpc>
                        <a:spcAft>
                          <a:spcPts val="0"/>
                        </a:spcAft>
                      </a:pPr>
                      <a:r>
                        <a:rPr lang="hr-HR" sz="1100"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1.</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marL="60960" algn="just">
                        <a:lnSpc>
                          <a:spcPct val="115000"/>
                        </a:lnSpc>
                        <a:spcAft>
                          <a:spcPts val="0"/>
                        </a:spcAft>
                      </a:pPr>
                      <a:r>
                        <a:rPr lang="hr-HR" sz="1100" dirty="0">
                          <a:solidFill>
                            <a:srgbClr val="00000A"/>
                          </a:solidFill>
                          <a:effectLst/>
                          <a:latin typeface="Calibri" panose="020F0502020204030204" pitchFamily="34" charset="0"/>
                          <a:ea typeface="Cambria" panose="02040503050406030204" pitchFamily="18" charset="0"/>
                          <a:cs typeface="Lucida Sans Unicode" panose="020B0602030504020204" pitchFamily="34" charset="0"/>
                        </a:rPr>
                        <a:t>Projekt se provodi na području Republike Hrvatske.</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0"/>
                        </a:spcAft>
                      </a:pPr>
                      <a:r>
                        <a:rPr lang="hr-HR" sz="110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0"/>
                        </a:spcAft>
                      </a:pPr>
                      <a:r>
                        <a:rPr lang="hr-HR" sz="1100"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r>
              <a:tr h="272583">
                <a:tc>
                  <a:txBody>
                    <a:bodyPr/>
                    <a:lstStyle/>
                    <a:p>
                      <a:pPr algn="ctr">
                        <a:lnSpc>
                          <a:spcPct val="115000"/>
                        </a:lnSpc>
                        <a:spcAft>
                          <a:spcPts val="0"/>
                        </a:spcAft>
                      </a:pPr>
                      <a:r>
                        <a:rPr lang="hr-HR" sz="1100"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2.</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marL="60960" algn="just">
                        <a:lnSpc>
                          <a:spcPct val="115000"/>
                        </a:lnSpc>
                        <a:spcAft>
                          <a:spcPts val="0"/>
                        </a:spcAft>
                      </a:pPr>
                      <a:r>
                        <a:rPr lang="hr-HR" sz="1100" dirty="0">
                          <a:solidFill>
                            <a:srgbClr val="00000A"/>
                          </a:solidFill>
                          <a:effectLst/>
                          <a:latin typeface="Calibri" panose="020F0502020204030204" pitchFamily="34" charset="0"/>
                          <a:ea typeface="Cambria" panose="02040503050406030204" pitchFamily="18" charset="0"/>
                          <a:cs typeface="Lucida Sans Unicode" panose="020B0602030504020204" pitchFamily="34" charset="0"/>
                        </a:rPr>
                        <a:t>Aktivnosti projekta su u skladu s prihvatljivim aktivnostima predmetne </a:t>
                      </a:r>
                      <a:r>
                        <a:rPr lang="hr-HR" sz="1100" dirty="0" smtClean="0">
                          <a:solidFill>
                            <a:srgbClr val="00000A"/>
                          </a:solidFill>
                          <a:effectLst/>
                          <a:latin typeface="Calibri" panose="020F0502020204030204" pitchFamily="34" charset="0"/>
                          <a:ea typeface="Cambria" panose="02040503050406030204" pitchFamily="18" charset="0"/>
                          <a:cs typeface="Lucida Sans Unicode" panose="020B0602030504020204" pitchFamily="34" charset="0"/>
                        </a:rPr>
                        <a:t>dodjele.</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0"/>
                        </a:spcAft>
                      </a:pPr>
                      <a:r>
                        <a:rPr lang="hr-HR" sz="1100"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0"/>
                        </a:spcAft>
                      </a:pPr>
                      <a:r>
                        <a:rPr lang="hr-HR" sz="1100"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r>
              <a:tr h="272583">
                <a:tc>
                  <a:txBody>
                    <a:bodyPr/>
                    <a:lstStyle/>
                    <a:p>
                      <a:pPr algn="ctr">
                        <a:lnSpc>
                          <a:spcPct val="115000"/>
                        </a:lnSpc>
                        <a:spcAft>
                          <a:spcPts val="0"/>
                        </a:spcAft>
                      </a:pPr>
                      <a:r>
                        <a:rPr lang="hr-HR" sz="1000" dirty="0" smtClean="0">
                          <a:effectLst/>
                          <a:latin typeface="Calibri" panose="020F0502020204030204" pitchFamily="34" charset="0"/>
                          <a:ea typeface="Times New Roman" panose="02020603050405020304" pitchFamily="18" charset="0"/>
                          <a:cs typeface="Times New Roman" panose="02020603050405020304" pitchFamily="18" charset="0"/>
                        </a:rPr>
                        <a:t>3.</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marL="60960" algn="just">
                        <a:lnSpc>
                          <a:spcPct val="115000"/>
                        </a:lnSpc>
                        <a:spcAft>
                          <a:spcPts val="0"/>
                        </a:spcAft>
                      </a:pPr>
                      <a:r>
                        <a:rPr lang="hr-HR" sz="1000" dirty="0" smtClean="0">
                          <a:effectLst/>
                          <a:latin typeface="Calibri" panose="020F0502020204030204" pitchFamily="34" charset="0"/>
                          <a:ea typeface="Times New Roman" panose="02020603050405020304" pitchFamily="18" charset="0"/>
                          <a:cs typeface="Times New Roman" panose="02020603050405020304" pitchFamily="18" charset="0"/>
                        </a:rPr>
                        <a:t>Projekt uključuje sve obvezne aktivnosti.</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0"/>
                        </a:spcAft>
                      </a:pP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0"/>
                        </a:spcAft>
                      </a:pP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r>
              <a:tr h="372315">
                <a:tc>
                  <a:txBody>
                    <a:bodyPr/>
                    <a:lstStyle/>
                    <a:p>
                      <a:pPr algn="ctr">
                        <a:lnSpc>
                          <a:spcPct val="115000"/>
                        </a:lnSpc>
                        <a:spcAft>
                          <a:spcPts val="0"/>
                        </a:spcAft>
                      </a:pPr>
                      <a:r>
                        <a:rPr lang="hr-HR" sz="1100"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4</a:t>
                      </a:r>
                      <a:r>
                        <a:rPr lang="hr-HR" sz="1100" dirty="0" smtClean="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marL="60960" algn="just">
                        <a:lnSpc>
                          <a:spcPct val="115000"/>
                        </a:lnSpc>
                        <a:spcAft>
                          <a:spcPts val="0"/>
                        </a:spcAft>
                      </a:pPr>
                      <a:r>
                        <a:rPr lang="hr-HR" sz="1100" dirty="0">
                          <a:solidFill>
                            <a:srgbClr val="00000A"/>
                          </a:solidFill>
                          <a:effectLst/>
                          <a:latin typeface="Calibri" panose="020F0502020204030204" pitchFamily="34" charset="0"/>
                          <a:ea typeface="Cambria" panose="02040503050406030204" pitchFamily="18" charset="0"/>
                          <a:cs typeface="Lucida Sans Unicode" panose="020B0602030504020204" pitchFamily="34" charset="0"/>
                        </a:rPr>
                        <a:t>Trajanje projekta je </a:t>
                      </a:r>
                      <a:r>
                        <a:rPr lang="hr-HR" sz="1100" dirty="0" smtClean="0">
                          <a:solidFill>
                            <a:srgbClr val="00000A"/>
                          </a:solidFill>
                          <a:effectLst/>
                          <a:latin typeface="Calibri" panose="020F0502020204030204" pitchFamily="34" charset="0"/>
                          <a:ea typeface="Cambria" panose="02040503050406030204" pitchFamily="18" charset="0"/>
                          <a:cs typeface="Lucida Sans Unicode" panose="020B0602030504020204" pitchFamily="34" charset="0"/>
                        </a:rPr>
                        <a:t>12 mjeseci.</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0"/>
                        </a:spcAft>
                      </a:pPr>
                      <a:r>
                        <a:rPr lang="hr-HR" sz="1100"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0"/>
                        </a:spcAft>
                      </a:pPr>
                      <a:r>
                        <a:rPr lang="hr-HR" sz="1100"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r>
              <a:tr h="545166">
                <a:tc>
                  <a:txBody>
                    <a:bodyPr/>
                    <a:lstStyle/>
                    <a:p>
                      <a:pPr algn="ctr">
                        <a:lnSpc>
                          <a:spcPct val="115000"/>
                        </a:lnSpc>
                        <a:spcAft>
                          <a:spcPts val="0"/>
                        </a:spcAft>
                      </a:pPr>
                      <a:r>
                        <a:rPr lang="hr-HR" sz="1100"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5</a:t>
                      </a:r>
                      <a:r>
                        <a:rPr lang="hr-HR" sz="1100" dirty="0" smtClean="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1000"/>
                        </a:spcAft>
                      </a:pPr>
                      <a:r>
                        <a:rPr lang="hr-HR" sz="1100" dirty="0">
                          <a:solidFill>
                            <a:srgbClr val="00000A"/>
                          </a:solidFill>
                          <a:effectLst/>
                          <a:latin typeface="Calibri" panose="020F0502020204030204" pitchFamily="34" charset="0"/>
                          <a:ea typeface="Cambria" panose="02040503050406030204" pitchFamily="18" charset="0"/>
                          <a:cs typeface="Lucida Sans Unicode" panose="020B0602030504020204" pitchFamily="34" charset="0"/>
                        </a:rPr>
                        <a:t>Projekt u trenutku podnošenja projektnog prijedloga nije fizički niti financijski završen.</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1000"/>
                        </a:spcAft>
                      </a:pPr>
                      <a:r>
                        <a:rPr lang="hr-HR" sz="110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1000"/>
                        </a:spcAft>
                      </a:pPr>
                      <a:r>
                        <a:rPr lang="hr-HR" sz="1100"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r>
              <a:tr h="941631">
                <a:tc>
                  <a:txBody>
                    <a:bodyPr/>
                    <a:lstStyle/>
                    <a:p>
                      <a:pPr algn="ctr">
                        <a:lnSpc>
                          <a:spcPct val="115000"/>
                        </a:lnSpc>
                        <a:spcAft>
                          <a:spcPts val="0"/>
                        </a:spcAft>
                      </a:pPr>
                      <a:r>
                        <a:rPr lang="hr-HR" sz="1100"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6</a:t>
                      </a:r>
                      <a:r>
                        <a:rPr lang="hr-HR" sz="1100" dirty="0" smtClean="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gn="just">
                        <a:lnSpc>
                          <a:spcPct val="115000"/>
                        </a:lnSpc>
                        <a:spcAft>
                          <a:spcPts val="1000"/>
                        </a:spcAft>
                      </a:pPr>
                      <a:r>
                        <a:rPr lang="hr-HR" sz="1100"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Izdaci su u skladu s Pravilnikom o prihvatljivosti izdataka u okviru Fonda europske pomoći za najpotrebitije i uvjetima za prihvatljivost izdataka primjenjivima na predmetnu dodjelu.</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1000"/>
                        </a:spcAft>
                      </a:pPr>
                      <a:r>
                        <a:rPr lang="hr-HR" sz="1100"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1000"/>
                        </a:spcAft>
                      </a:pPr>
                      <a:r>
                        <a:rPr lang="hr-HR" sz="110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r>
              <a:tr h="793153">
                <a:tc>
                  <a:txBody>
                    <a:bodyPr/>
                    <a:lstStyle/>
                    <a:p>
                      <a:pPr algn="ctr">
                        <a:lnSpc>
                          <a:spcPct val="115000"/>
                        </a:lnSpc>
                        <a:spcAft>
                          <a:spcPts val="0"/>
                        </a:spcAft>
                      </a:pPr>
                      <a:r>
                        <a:rPr lang="hr-HR" sz="1100"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7</a:t>
                      </a:r>
                      <a:r>
                        <a:rPr lang="hr-HR" sz="1100" dirty="0" smtClean="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gn="just">
                        <a:lnSpc>
                          <a:spcPct val="115000"/>
                        </a:lnSpc>
                        <a:spcAft>
                          <a:spcPts val="1000"/>
                        </a:spcAft>
                      </a:pPr>
                      <a:r>
                        <a:rPr lang="hr-HR" sz="1100">
                          <a:solidFill>
                            <a:srgbClr val="00000A"/>
                          </a:solidFill>
                          <a:effectLst/>
                          <a:latin typeface="Calibri" panose="020F0502020204030204" pitchFamily="34" charset="0"/>
                          <a:ea typeface="Cambria" panose="02040503050406030204" pitchFamily="18" charset="0"/>
                          <a:cs typeface="Lucida Sans Unicode" panose="020B0602030504020204" pitchFamily="34" charset="0"/>
                        </a:rPr>
                        <a:t>Nakon provedenog postupka provjere prihvatljivosti izdataka te po potrebi isključivanja neprihvatljivih izdataka izvedivost  projekta nije ugrožena.</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1000"/>
                        </a:spcAft>
                      </a:pPr>
                      <a:r>
                        <a:rPr lang="hr-HR" sz="110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c>
                  <a:txBody>
                    <a:bodyPr/>
                    <a:lstStyle/>
                    <a:p>
                      <a:pPr>
                        <a:lnSpc>
                          <a:spcPct val="115000"/>
                        </a:lnSpc>
                        <a:spcAft>
                          <a:spcPts val="1000"/>
                        </a:spcAft>
                      </a:pPr>
                      <a:r>
                        <a:rPr lang="hr-HR" sz="1100" dirty="0">
                          <a:solidFill>
                            <a:srgbClr val="00000A"/>
                          </a:solidFill>
                          <a:effectLst/>
                          <a:latin typeface="Calibri" panose="020F0502020204030204" pitchFamily="34" charset="0"/>
                          <a:ea typeface="Times New Roman" panose="02020603050405020304" pitchFamily="18" charset="0"/>
                          <a:cs typeface="Lucida Sans Unicode" panose="020B0602030504020204" pitchFamily="34" charset="0"/>
                        </a:rPr>
                        <a:t> </a:t>
                      </a:r>
                      <a:endParaRPr lang="hr-HR"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555" marR="61692" marT="0" marB="0">
                    <a:lnL w="12700" cap="flat" cmpd="sng" algn="ctr">
                      <a:solidFill>
                        <a:srgbClr val="00000A"/>
                      </a:solidFill>
                      <a:prstDash val="solid"/>
                      <a:round/>
                      <a:headEnd type="none" w="med" len="med"/>
                      <a:tailEnd type="none" w="med" len="med"/>
                    </a:lnL>
                    <a:lnR w="12700" cap="flat" cmpd="sng" algn="ctr">
                      <a:solidFill>
                        <a:srgbClr val="00000A"/>
                      </a:solidFill>
                      <a:prstDash val="solid"/>
                      <a:round/>
                      <a:headEnd type="none" w="med" len="med"/>
                      <a:tailEnd type="none" w="med" len="med"/>
                    </a:lnR>
                    <a:lnT w="12700" cap="flat" cmpd="sng" algn="ctr">
                      <a:solidFill>
                        <a:srgbClr val="00000A"/>
                      </a:solidFill>
                      <a:prstDash val="solid"/>
                      <a:round/>
                      <a:headEnd type="none" w="med" len="med"/>
                      <a:tailEnd type="none" w="med" len="med"/>
                    </a:lnT>
                    <a:lnB w="12700" cap="flat" cmpd="sng" algn="ctr">
                      <a:solidFill>
                        <a:srgbClr val="00000A"/>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39726854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993058"/>
            <a:ext cx="10515600" cy="697630"/>
          </a:xfrm>
        </p:spPr>
        <p:txBody>
          <a:bodyPr/>
          <a:lstStyle/>
          <a:p>
            <a:pPr lvl="1" algn="ctr" rtl="0">
              <a:lnSpc>
                <a:spcPct val="90000"/>
              </a:lnSpc>
              <a:spcBef>
                <a:spcPct val="0"/>
              </a:spcBef>
            </a:pPr>
            <a:r>
              <a:rPr lang="hr-HR" sz="2000" b="1" dirty="0"/>
              <a:t>Iznos raspoloživih bespovratnih sredstava</a:t>
            </a:r>
            <a:r>
              <a:rPr lang="hr-HR" sz="1600" dirty="0"/>
              <a:t/>
            </a:r>
            <a:br>
              <a:rPr lang="hr-HR" sz="1600" dirty="0"/>
            </a:br>
            <a:endParaRPr lang="hr-HR" dirty="0"/>
          </a:p>
        </p:txBody>
      </p:sp>
      <p:sp>
        <p:nvSpPr>
          <p:cNvPr id="3" name="Rezervirano mjesto sadržaja 2"/>
          <p:cNvSpPr>
            <a:spLocks noGrp="1"/>
          </p:cNvSpPr>
          <p:nvPr>
            <p:ph idx="1"/>
          </p:nvPr>
        </p:nvSpPr>
        <p:spPr>
          <a:xfrm>
            <a:off x="838200" y="1690688"/>
            <a:ext cx="10515600" cy="4486275"/>
          </a:xfrm>
        </p:spPr>
        <p:txBody>
          <a:bodyPr>
            <a:normAutofit/>
          </a:bodyPr>
          <a:lstStyle/>
          <a:p>
            <a:pPr marL="0" indent="0" algn="just">
              <a:buNone/>
            </a:pPr>
            <a:r>
              <a:rPr lang="hr-HR" dirty="0" smtClean="0"/>
              <a:t>Za financiranje projekata u okviru ovog poziva na dostavu projektnih prijedloga raspoloživ je indikativni iznos od </a:t>
            </a:r>
            <a:r>
              <a:rPr lang="hr-HR" b="1" dirty="0" smtClean="0"/>
              <a:t>34.476.000,00</a:t>
            </a:r>
            <a:r>
              <a:rPr lang="hr-HR" dirty="0" smtClean="0"/>
              <a:t> </a:t>
            </a:r>
            <a:r>
              <a:rPr lang="hr-HR" b="1" dirty="0" smtClean="0"/>
              <a:t>HRK, </a:t>
            </a:r>
            <a:r>
              <a:rPr lang="hr-HR" dirty="0" smtClean="0"/>
              <a:t>od čega indikativni iznos namijenjen podršci partnerskim organizacijama za provedbu projektnih aktivnosti kroz  tehničku pomoć iznosi  </a:t>
            </a:r>
            <a:r>
              <a:rPr lang="hr-HR" b="1" dirty="0" smtClean="0"/>
              <a:t>1.326.000,00 HRK</a:t>
            </a:r>
          </a:p>
          <a:p>
            <a:pPr marL="0" indent="0">
              <a:buNone/>
            </a:pPr>
            <a:r>
              <a:rPr lang="hr-HR" dirty="0" smtClean="0"/>
              <a:t> </a:t>
            </a:r>
          </a:p>
          <a:p>
            <a:pPr marL="0" indent="0">
              <a:buNone/>
            </a:pPr>
            <a:endParaRPr lang="hr-HR" dirty="0"/>
          </a:p>
        </p:txBody>
      </p:sp>
    </p:spTree>
    <p:extLst>
      <p:ext uri="{BB962C8B-B14F-4D97-AF65-F5344CB8AC3E}">
        <p14:creationId xmlns:p14="http://schemas.microsoft.com/office/powerpoint/2010/main" val="39150060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t/>
            </a:r>
            <a:br>
              <a:rPr lang="hr-HR" dirty="0" smtClean="0"/>
            </a:br>
            <a:r>
              <a:rPr lang="hr-HR" b="1" dirty="0" smtClean="0"/>
              <a:t>Postupak </a:t>
            </a:r>
            <a:r>
              <a:rPr lang="hr-HR" b="1" dirty="0"/>
              <a:t>evaluacije</a:t>
            </a:r>
          </a:p>
        </p:txBody>
      </p:sp>
      <p:sp>
        <p:nvSpPr>
          <p:cNvPr id="3" name="Content Placeholder 2"/>
          <p:cNvSpPr>
            <a:spLocks noGrp="1"/>
          </p:cNvSpPr>
          <p:nvPr>
            <p:ph idx="1"/>
          </p:nvPr>
        </p:nvSpPr>
        <p:spPr/>
        <p:txBody>
          <a:bodyPr>
            <a:normAutofit fontScale="62500" lnSpcReduction="20000"/>
          </a:bodyPr>
          <a:lstStyle/>
          <a:p>
            <a:r>
              <a:rPr lang="hr-HR" dirty="0" smtClean="0"/>
              <a:t>KRITERIJI ZA ODABIR (bodovanje) </a:t>
            </a:r>
          </a:p>
          <a:p>
            <a:pPr marL="514350" indent="-514350">
              <a:buAutoNum type="arabicPeriod"/>
            </a:pPr>
            <a:r>
              <a:rPr lang="hr-HR" b="1" dirty="0" smtClean="0"/>
              <a:t>ORGANIZACIJSKI I OPERATIVNI KAPACITETI ZA PROVEDBU NABAVE TE DISTRIBUCIJU ROBE</a:t>
            </a:r>
          </a:p>
          <a:p>
            <a:pPr marL="0" indent="0">
              <a:buNone/>
            </a:pPr>
            <a:r>
              <a:rPr lang="hr-HR" dirty="0"/>
              <a:t> </a:t>
            </a:r>
            <a:r>
              <a:rPr lang="hr-HR" dirty="0" smtClean="0"/>
              <a:t>            </a:t>
            </a:r>
            <a:r>
              <a:rPr lang="hr-HR" i="1" dirty="0" smtClean="0"/>
              <a:t>1.1</a:t>
            </a:r>
            <a:r>
              <a:rPr lang="hr-HR" i="1" dirty="0"/>
              <a:t>. </a:t>
            </a:r>
            <a:r>
              <a:rPr lang="hr-HR" i="1" dirty="0" smtClean="0"/>
              <a:t>Kapaciteti vodeće partnerske organizacije za provedbu nabave sukladno uvjetima natječaja(1-5)</a:t>
            </a:r>
          </a:p>
          <a:p>
            <a:pPr marL="0" indent="0">
              <a:buNone/>
            </a:pPr>
            <a:r>
              <a:rPr lang="hr-HR" i="1" dirty="0" smtClean="0"/>
              <a:t>             </a:t>
            </a:r>
            <a:r>
              <a:rPr lang="hr-HR" i="1" dirty="0"/>
              <a:t>1.2. Organizacijske i operativne sposobnosti partnerskih organizacija za distribuciju hrane i/ili osnovne materijalne pomoći (vodeća + partneri</a:t>
            </a:r>
            <a:r>
              <a:rPr lang="hr-HR" i="1" dirty="0" smtClean="0"/>
              <a:t>) (1-5)</a:t>
            </a:r>
          </a:p>
          <a:p>
            <a:pPr marL="0" indent="0">
              <a:buNone/>
            </a:pPr>
            <a:r>
              <a:rPr lang="hr-HR" b="1" dirty="0" smtClean="0"/>
              <a:t>2</a:t>
            </a:r>
            <a:r>
              <a:rPr lang="hr-HR" b="1" dirty="0"/>
              <a:t>. </a:t>
            </a:r>
            <a:r>
              <a:rPr lang="hr-HR" b="1" dirty="0" smtClean="0"/>
              <a:t>ZEMLJOPISNA POKRIVENOST</a:t>
            </a:r>
          </a:p>
          <a:p>
            <a:pPr marL="0" indent="0">
              <a:buNone/>
            </a:pPr>
            <a:r>
              <a:rPr lang="hr-HR" b="1" dirty="0"/>
              <a:t>	</a:t>
            </a:r>
            <a:r>
              <a:rPr lang="hr-HR" i="1" dirty="0" smtClean="0"/>
              <a:t>2.1</a:t>
            </a:r>
            <a:r>
              <a:rPr lang="hr-HR" i="1" dirty="0"/>
              <a:t>. Područje provedbe projektnih </a:t>
            </a:r>
            <a:r>
              <a:rPr lang="hr-HR" i="1" dirty="0" smtClean="0"/>
              <a:t>aktivnosti (1-5)</a:t>
            </a:r>
          </a:p>
          <a:p>
            <a:pPr marL="0" indent="0">
              <a:buNone/>
            </a:pPr>
            <a:r>
              <a:rPr lang="hr-HR" b="1" i="1" dirty="0" smtClean="0"/>
              <a:t>3. KRITERIJI ODREĐIVANJA NAJPOTREBITIJIH OSOBA UNUTAR RELEVANTNIH CILJANIH SKUPINA</a:t>
            </a:r>
          </a:p>
          <a:p>
            <a:pPr marL="0" indent="0">
              <a:buNone/>
            </a:pPr>
            <a:r>
              <a:rPr lang="hr-HR" i="1" dirty="0" smtClean="0"/>
              <a:t>	3.1</a:t>
            </a:r>
            <a:r>
              <a:rPr lang="hr-HR" i="1" dirty="0"/>
              <a:t>. Određenost najpotrebitijih osoba (definiranje socijalno osjetljivih skupina i mehanizam njihova odabira</a:t>
            </a:r>
            <a:r>
              <a:rPr lang="hr-HR" i="1" dirty="0" smtClean="0"/>
              <a:t>)(1-5)</a:t>
            </a:r>
          </a:p>
          <a:p>
            <a:pPr marL="0" indent="0">
              <a:buNone/>
            </a:pPr>
            <a:r>
              <a:rPr lang="hr-HR" i="1" dirty="0" smtClean="0">
                <a:solidFill>
                  <a:srgbClr val="FF0000"/>
                </a:solidFill>
              </a:rPr>
              <a:t>Minimalni broj bodova potreban za prolaz: 2</a:t>
            </a:r>
          </a:p>
          <a:p>
            <a:pPr marL="0" indent="0">
              <a:buNone/>
            </a:pPr>
            <a:r>
              <a:rPr lang="hr-HR" i="1" dirty="0" smtClean="0"/>
              <a:t>	3.2</a:t>
            </a:r>
            <a:r>
              <a:rPr lang="hr-HR" i="1" dirty="0"/>
              <a:t>. Poštivanje ravnopravnosti spolova, sprečavanje bilo kakve diskriminacije na temelju spola, rasnog ili etničkog podrijetla, vjere ili uvjerenja, invalidnosti, dobi ili spolne opredijeljenosti u ostvarivanju pristupa na primanje pomoći/ Poštivanje dostojanstva primatelja </a:t>
            </a:r>
            <a:r>
              <a:rPr lang="hr-HR" i="1" dirty="0" smtClean="0"/>
              <a:t>pomoći</a:t>
            </a:r>
          </a:p>
          <a:p>
            <a:pPr marL="0" indent="0">
              <a:buNone/>
            </a:pPr>
            <a:r>
              <a:rPr lang="pl-PL" i="1" dirty="0">
                <a:solidFill>
                  <a:srgbClr val="FF0000"/>
                </a:solidFill>
              </a:rPr>
              <a:t>Minimalni broj bodova potreban za prolaz: 2</a:t>
            </a:r>
          </a:p>
          <a:p>
            <a:pPr marL="0" indent="0">
              <a:buNone/>
            </a:pPr>
            <a:endParaRPr lang="hr-HR" i="1" dirty="0" smtClean="0"/>
          </a:p>
        </p:txBody>
      </p:sp>
    </p:spTree>
    <p:extLst>
      <p:ext uri="{BB962C8B-B14F-4D97-AF65-F5344CB8AC3E}">
        <p14:creationId xmlns:p14="http://schemas.microsoft.com/office/powerpoint/2010/main" val="17742329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78338"/>
            <a:ext cx="10515600" cy="1247287"/>
          </a:xfrm>
        </p:spPr>
        <p:txBody>
          <a:bodyPr/>
          <a:lstStyle/>
          <a:p>
            <a:pPr algn="ctr"/>
            <a:r>
              <a:rPr lang="hr-HR" b="1" dirty="0" smtClean="0"/>
              <a:t>Postupak evaluacije</a:t>
            </a:r>
            <a:endParaRPr lang="hr-HR" b="1" dirty="0"/>
          </a:p>
        </p:txBody>
      </p:sp>
      <p:sp>
        <p:nvSpPr>
          <p:cNvPr id="3" name="Content Placeholder 2"/>
          <p:cNvSpPr>
            <a:spLocks noGrp="1"/>
          </p:cNvSpPr>
          <p:nvPr>
            <p:ph idx="1"/>
          </p:nvPr>
        </p:nvSpPr>
        <p:spPr/>
        <p:txBody>
          <a:bodyPr>
            <a:normAutofit/>
          </a:bodyPr>
          <a:lstStyle/>
          <a:p>
            <a:pPr marL="0" indent="0">
              <a:buNone/>
            </a:pPr>
            <a:r>
              <a:rPr lang="hr-HR" b="1" dirty="0" smtClean="0"/>
              <a:t>4. PRIMJERENOST PROVEDBE AKTIVNOSTI</a:t>
            </a:r>
          </a:p>
          <a:p>
            <a:pPr marL="0" indent="0">
              <a:buNone/>
            </a:pPr>
            <a:r>
              <a:rPr lang="hr-HR" b="1" dirty="0"/>
              <a:t>	</a:t>
            </a:r>
            <a:r>
              <a:rPr lang="hr-HR" i="1" dirty="0"/>
              <a:t>4</a:t>
            </a:r>
            <a:r>
              <a:rPr lang="hr-HR" i="1" dirty="0" smtClean="0"/>
              <a:t>.1</a:t>
            </a:r>
            <a:r>
              <a:rPr lang="hr-HR" i="1" dirty="0"/>
              <a:t>. Primjerenost aktivnosti za najpotrebitije osobe, uključujući vrste popratnih mjera i način njihova pružanja(1-5</a:t>
            </a:r>
            <a:r>
              <a:rPr lang="hr-HR" i="1" dirty="0" smtClean="0"/>
              <a:t>)</a:t>
            </a:r>
          </a:p>
          <a:p>
            <a:pPr marL="0" indent="0">
              <a:buNone/>
            </a:pPr>
            <a:r>
              <a:rPr lang="hr-HR" i="1" dirty="0"/>
              <a:t>	4.2 Lokacije provedbe (prostorije PO, sklonište za beskućnike, domovi obitelji/samaca, ostalo…) a vezano uz dostupnost najpotrebitijim osobama (</a:t>
            </a:r>
            <a:r>
              <a:rPr lang="hr-HR" i="1" dirty="0" smtClean="0"/>
              <a:t>1-5)</a:t>
            </a:r>
          </a:p>
          <a:p>
            <a:pPr marL="0" indent="0">
              <a:buNone/>
            </a:pPr>
            <a:r>
              <a:rPr lang="hr-HR" i="1" dirty="0" smtClean="0"/>
              <a:t>	4.3</a:t>
            </a:r>
            <a:r>
              <a:rPr lang="hr-HR" i="1" dirty="0"/>
              <a:t>. Kriteriji odabira prehrambenih proizvoda/osnovne materijalne pomoći (ovisno o vrsti MD)</a:t>
            </a:r>
          </a:p>
        </p:txBody>
      </p:sp>
    </p:spTree>
    <p:extLst>
      <p:ext uri="{BB962C8B-B14F-4D97-AF65-F5344CB8AC3E}">
        <p14:creationId xmlns:p14="http://schemas.microsoft.com/office/powerpoint/2010/main" val="31076553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
            </a:r>
            <a:br>
              <a:rPr lang="hr-HR" dirty="0" smtClean="0"/>
            </a:br>
            <a:r>
              <a:rPr lang="hr-HR" dirty="0"/>
              <a:t>	</a:t>
            </a:r>
            <a:r>
              <a:rPr lang="hr-HR" dirty="0" smtClean="0"/>
              <a:t>		</a:t>
            </a:r>
            <a:r>
              <a:rPr lang="hr-HR" b="1" dirty="0" smtClean="0"/>
              <a:t>Postupak </a:t>
            </a:r>
            <a:r>
              <a:rPr lang="hr-HR" b="1" dirty="0"/>
              <a:t>evaluacije</a:t>
            </a:r>
          </a:p>
        </p:txBody>
      </p:sp>
      <p:sp>
        <p:nvSpPr>
          <p:cNvPr id="3" name="Content Placeholder 2"/>
          <p:cNvSpPr>
            <a:spLocks noGrp="1"/>
          </p:cNvSpPr>
          <p:nvPr>
            <p:ph idx="1"/>
          </p:nvPr>
        </p:nvSpPr>
        <p:spPr/>
        <p:txBody>
          <a:bodyPr>
            <a:normAutofit fontScale="92500"/>
          </a:bodyPr>
          <a:lstStyle/>
          <a:p>
            <a:pPr marL="0" indent="0">
              <a:buNone/>
            </a:pPr>
            <a:r>
              <a:rPr lang="hr-HR" b="1" dirty="0"/>
              <a:t>5</a:t>
            </a:r>
            <a:r>
              <a:rPr lang="hr-HR" b="1" dirty="0" smtClean="0"/>
              <a:t>. PRIKLADNOST  I PROPORCIONALNOST PREDLOŽENOG PRORAČUNA U ODNOSU NA BROJ KORISNIKA I NJIHOVE POTREBE</a:t>
            </a:r>
          </a:p>
          <a:p>
            <a:pPr marL="0" indent="0">
              <a:buNone/>
            </a:pPr>
            <a:r>
              <a:rPr lang="hr-HR" b="1" dirty="0"/>
              <a:t>	</a:t>
            </a:r>
            <a:r>
              <a:rPr lang="hr-HR" i="1" dirty="0"/>
              <a:t>5</a:t>
            </a:r>
            <a:r>
              <a:rPr lang="hr-HR" i="1" dirty="0" smtClean="0"/>
              <a:t>.1 Omjer </a:t>
            </a:r>
            <a:r>
              <a:rPr lang="hr-HR" i="1" dirty="0"/>
              <a:t>procijenjenih troškova, planirane količine </a:t>
            </a:r>
            <a:r>
              <a:rPr lang="hr-HR" i="1" dirty="0" smtClean="0"/>
              <a:t>namirnica/artikala  </a:t>
            </a:r>
            <a:r>
              <a:rPr lang="hr-HR" i="1" dirty="0"/>
              <a:t>i </a:t>
            </a:r>
            <a:r>
              <a:rPr lang="hr-HR" i="1" dirty="0" smtClean="0"/>
              <a:t>planiranog </a:t>
            </a:r>
            <a:r>
              <a:rPr lang="hr-HR" i="1" dirty="0"/>
              <a:t>broja </a:t>
            </a:r>
            <a:r>
              <a:rPr lang="hr-HR" i="1" dirty="0" smtClean="0"/>
              <a:t>korisnika (1-5) </a:t>
            </a:r>
            <a:endParaRPr lang="pl-PL" i="1" dirty="0" smtClean="0"/>
          </a:p>
          <a:p>
            <a:pPr marL="0" indent="0">
              <a:buNone/>
            </a:pPr>
            <a:r>
              <a:rPr lang="pl-PL" i="1" dirty="0" smtClean="0">
                <a:solidFill>
                  <a:srgbClr val="FF0000"/>
                </a:solidFill>
              </a:rPr>
              <a:t>Minimalni </a:t>
            </a:r>
            <a:r>
              <a:rPr lang="pl-PL" i="1" dirty="0">
                <a:solidFill>
                  <a:srgbClr val="FF0000"/>
                </a:solidFill>
              </a:rPr>
              <a:t>broj bodova potreban za prolaz: </a:t>
            </a:r>
            <a:r>
              <a:rPr lang="pl-PL" i="1" dirty="0" smtClean="0">
                <a:solidFill>
                  <a:srgbClr val="FF0000"/>
                </a:solidFill>
              </a:rPr>
              <a:t>2</a:t>
            </a:r>
          </a:p>
          <a:p>
            <a:pPr marL="0" indent="0">
              <a:buNone/>
            </a:pPr>
            <a:endParaRPr lang="hr-HR" i="1" dirty="0" smtClean="0">
              <a:solidFill>
                <a:srgbClr val="FF0000"/>
              </a:solidFill>
            </a:endParaRPr>
          </a:p>
          <a:p>
            <a:pPr marL="0" indent="0">
              <a:buNone/>
            </a:pPr>
            <a:r>
              <a:rPr lang="hr-HR" i="1" dirty="0" smtClean="0"/>
              <a:t>* u </a:t>
            </a:r>
            <a:r>
              <a:rPr lang="hr-HR" i="1" dirty="0"/>
              <a:t>obzir se uzimaju iznos traženih sredstava, </a:t>
            </a:r>
            <a:r>
              <a:rPr lang="hr-HR" i="1" dirty="0" smtClean="0"/>
              <a:t>vrsta, </a:t>
            </a:r>
            <a:r>
              <a:rPr lang="hr-HR" i="1" dirty="0"/>
              <a:t>trajanje i način pružanja aktivnosti, kao i same vrijednosti navedenih procjena pokazatelja rezultata odnosno ostvarenja, a sukladno stručnom mišljenju članova </a:t>
            </a:r>
            <a:r>
              <a:rPr lang="hr-HR" i="1" dirty="0" smtClean="0"/>
              <a:t>Odbora</a:t>
            </a:r>
          </a:p>
          <a:p>
            <a:pPr marL="0" indent="0">
              <a:buNone/>
            </a:pPr>
            <a:r>
              <a:rPr lang="pl-PL" b="1" i="1" dirty="0" smtClean="0">
                <a:solidFill>
                  <a:srgbClr val="FF0000"/>
                </a:solidFill>
              </a:rPr>
              <a:t>	</a:t>
            </a:r>
            <a:endParaRPr lang="hr-HR" b="1" i="1" dirty="0"/>
          </a:p>
        </p:txBody>
      </p:sp>
    </p:spTree>
    <p:extLst>
      <p:ext uri="{BB962C8B-B14F-4D97-AF65-F5344CB8AC3E}">
        <p14:creationId xmlns:p14="http://schemas.microsoft.com/office/powerpoint/2010/main" val="34579842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
            </a:r>
            <a:br>
              <a:rPr lang="hr-HR" dirty="0" smtClean="0"/>
            </a:br>
            <a:r>
              <a:rPr lang="hr-HR" dirty="0"/>
              <a:t>	</a:t>
            </a:r>
            <a:r>
              <a:rPr lang="hr-HR" dirty="0" smtClean="0"/>
              <a:t>		</a:t>
            </a:r>
            <a:r>
              <a:rPr lang="hr-HR" b="1" dirty="0" smtClean="0"/>
              <a:t>Postupak </a:t>
            </a:r>
            <a:r>
              <a:rPr lang="hr-HR" b="1" dirty="0"/>
              <a:t>evaluacije</a:t>
            </a:r>
          </a:p>
        </p:txBody>
      </p:sp>
      <p:sp>
        <p:nvSpPr>
          <p:cNvPr id="3" name="Content Placeholder 2"/>
          <p:cNvSpPr>
            <a:spLocks noGrp="1"/>
          </p:cNvSpPr>
          <p:nvPr>
            <p:ph idx="1"/>
          </p:nvPr>
        </p:nvSpPr>
        <p:spPr/>
        <p:txBody>
          <a:bodyPr>
            <a:normAutofit fontScale="70000" lnSpcReduction="20000"/>
          </a:bodyPr>
          <a:lstStyle/>
          <a:p>
            <a:r>
              <a:rPr lang="hr-HR" dirty="0" smtClean="0"/>
              <a:t>Uz posebne kriterije i bodovne pragove, ukupni zbroj za prolaz je minimalno 25 od mogućih 45</a:t>
            </a:r>
            <a:endParaRPr lang="hr-HR" dirty="0"/>
          </a:p>
          <a:p>
            <a:endParaRPr lang="hr-HR" dirty="0" smtClean="0"/>
          </a:p>
          <a:p>
            <a:pPr marL="0" indent="0">
              <a:buNone/>
            </a:pPr>
            <a:r>
              <a:rPr lang="hr-HR" b="1" u="sng" dirty="0" smtClean="0"/>
              <a:t>ISPRAVLJANJE PRORAČUNA </a:t>
            </a:r>
            <a:endParaRPr lang="hr-HR" b="1" u="sng" dirty="0"/>
          </a:p>
          <a:p>
            <a:r>
              <a:rPr lang="hr-HR" dirty="0" smtClean="0"/>
              <a:t>U </a:t>
            </a:r>
            <a:r>
              <a:rPr lang="hr-HR" dirty="0"/>
              <a:t>fazi ispravljanja </a:t>
            </a:r>
            <a:r>
              <a:rPr lang="hr-HR" dirty="0" smtClean="0"/>
              <a:t>proračuna uklanjaju se neprihvatljivi izdaci, </a:t>
            </a:r>
            <a:r>
              <a:rPr lang="hr-HR" dirty="0"/>
              <a:t>pri čemu </a:t>
            </a:r>
            <a:r>
              <a:rPr lang="hr-HR" dirty="0" smtClean="0"/>
              <a:t>se može </a:t>
            </a:r>
            <a:r>
              <a:rPr lang="hr-HR" dirty="0"/>
              <a:t>od prijavitelja zahtijevati pojašnjenja  kojima se opravdava potreba i novčana vrijednost pojedine </a:t>
            </a:r>
            <a:r>
              <a:rPr lang="hr-HR" dirty="0" smtClean="0"/>
              <a:t>stavke</a:t>
            </a:r>
            <a:endParaRPr lang="hr-HR" dirty="0"/>
          </a:p>
          <a:p>
            <a:r>
              <a:rPr lang="hr-HR" dirty="0"/>
              <a:t>Ako prijavitelj u navedenom roku, u skladu s uputom Posredničkog tijela, ne opravda pojedinu stavku i/ili iznos, ista se briše iz proračuna ili se smanjuje zatraženi iznos. </a:t>
            </a:r>
          </a:p>
          <a:p>
            <a:r>
              <a:rPr lang="hr-HR" dirty="0"/>
              <a:t>Posredničko tijelo  ispravlja predloženi proračun uklanjajući neprihvatljive izdatke samo i isključivo u opsegu u kojemu se ne utječe na rezultate prethodnih faza dodjele, ne mijenja se koncept projekta ili aktivnosti za koje je u fazi provjere prihvatljivosti projektnih aktivnosti utvrđeno da su prihvatljive, kao ni opseg intervencije ili ciljevi predloženog projektnog prijedloga.  </a:t>
            </a:r>
          </a:p>
          <a:p>
            <a:r>
              <a:rPr lang="hr-HR" dirty="0"/>
              <a:t>Partnerska organizacija je obvezna u postupku pregleda proračuna biti na raspolaganju u svrhu davanja svih potrebnih </a:t>
            </a:r>
            <a:r>
              <a:rPr lang="hr-HR" dirty="0" smtClean="0"/>
              <a:t>obrazloženja</a:t>
            </a:r>
            <a:endParaRPr lang="hr-HR" dirty="0"/>
          </a:p>
        </p:txBody>
      </p:sp>
    </p:spTree>
    <p:extLst>
      <p:ext uri="{BB962C8B-B14F-4D97-AF65-F5344CB8AC3E}">
        <p14:creationId xmlns:p14="http://schemas.microsoft.com/office/powerpoint/2010/main" val="397242738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
            </a:r>
            <a:br>
              <a:rPr lang="hr-HR" dirty="0" smtClean="0"/>
            </a:br>
            <a:r>
              <a:rPr lang="hr-HR" dirty="0"/>
              <a:t>	</a:t>
            </a:r>
            <a:r>
              <a:rPr lang="hr-HR" dirty="0" smtClean="0"/>
              <a:t>		</a:t>
            </a:r>
            <a:r>
              <a:rPr lang="hr-HR" b="1" dirty="0" smtClean="0"/>
              <a:t>Postupak </a:t>
            </a:r>
            <a:r>
              <a:rPr lang="hr-HR" b="1" dirty="0"/>
              <a:t>evaluacije</a:t>
            </a:r>
          </a:p>
        </p:txBody>
      </p:sp>
      <p:sp>
        <p:nvSpPr>
          <p:cNvPr id="3" name="Content Placeholder 2"/>
          <p:cNvSpPr>
            <a:spLocks noGrp="1"/>
          </p:cNvSpPr>
          <p:nvPr>
            <p:ph idx="1"/>
          </p:nvPr>
        </p:nvSpPr>
        <p:spPr/>
        <p:txBody>
          <a:bodyPr>
            <a:normAutofit fontScale="92500" lnSpcReduction="10000"/>
          </a:bodyPr>
          <a:lstStyle/>
          <a:p>
            <a:r>
              <a:rPr lang="hr-HR" dirty="0"/>
              <a:t>Nakon završetka faze procjene kvalitete i ispravljanja proračuna, Posredničko tijelo donosi Odluku o financiranju uzimajući u obzir popis rangiranih </a:t>
            </a:r>
            <a:r>
              <a:rPr lang="hr-HR" dirty="0" smtClean="0"/>
              <a:t>projektnih prijedloga</a:t>
            </a:r>
          </a:p>
          <a:p>
            <a:r>
              <a:rPr lang="hr-HR" dirty="0"/>
              <a:t>Postupak dodjele za projektne prijedloge s rezervne liste može se nastaviti isključivo pod jednakim </a:t>
            </a:r>
            <a:r>
              <a:rPr lang="hr-HR" dirty="0" smtClean="0"/>
              <a:t>uvjetima u </a:t>
            </a:r>
            <a:r>
              <a:rPr lang="hr-HR" dirty="0"/>
              <a:t>trenutku kada i ako potrebna financijska sredstva postanu raspoloživa. Pri tome se uvažava redoslijed projektnih prijedloga na rezervnoj listi te (preostala) raspoloživa financijska sredstva iz pripadajuće omotnice. </a:t>
            </a:r>
            <a:endParaRPr lang="hr-HR" dirty="0" smtClean="0"/>
          </a:p>
          <a:p>
            <a:r>
              <a:rPr lang="hr-HR" dirty="0" smtClean="0"/>
              <a:t>Ukoliko </a:t>
            </a:r>
            <a:r>
              <a:rPr lang="hr-HR" dirty="0"/>
              <a:t>prvi projektni prijedlog s rezervne liste prelazi preostali raspoloživi iznos, navedenom prijavitelju se nudi mogućnost da u odgovarajućoj mjeri osigura/poveća udio sufinanciranja, a ukoliko on to odbije, pristupa se prvom idućem projektnom prijedlogu s rezervne </a:t>
            </a:r>
            <a:r>
              <a:rPr lang="hr-HR" dirty="0" smtClean="0"/>
              <a:t>liste</a:t>
            </a:r>
          </a:p>
          <a:p>
            <a:pPr marL="0" indent="0">
              <a:buNone/>
            </a:pPr>
            <a:endParaRPr lang="hr-HR" dirty="0" smtClean="0"/>
          </a:p>
        </p:txBody>
      </p:sp>
    </p:spTree>
    <p:extLst>
      <p:ext uri="{BB962C8B-B14F-4D97-AF65-F5344CB8AC3E}">
        <p14:creationId xmlns:p14="http://schemas.microsoft.com/office/powerpoint/2010/main" val="425618950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
            </a:r>
            <a:br>
              <a:rPr lang="hr-HR" dirty="0" smtClean="0"/>
            </a:br>
            <a:r>
              <a:rPr lang="hr-HR" dirty="0"/>
              <a:t>	</a:t>
            </a:r>
            <a:r>
              <a:rPr lang="hr-HR" dirty="0" smtClean="0"/>
              <a:t>		</a:t>
            </a:r>
            <a:r>
              <a:rPr lang="hr-HR" b="1" dirty="0" smtClean="0"/>
              <a:t>Postupak </a:t>
            </a:r>
            <a:r>
              <a:rPr lang="hr-HR" b="1" dirty="0"/>
              <a:t>evaluacije</a:t>
            </a:r>
          </a:p>
        </p:txBody>
      </p:sp>
      <p:sp>
        <p:nvSpPr>
          <p:cNvPr id="3" name="Content Placeholder 2"/>
          <p:cNvSpPr>
            <a:spLocks noGrp="1"/>
          </p:cNvSpPr>
          <p:nvPr>
            <p:ph idx="1"/>
          </p:nvPr>
        </p:nvSpPr>
        <p:spPr/>
        <p:txBody>
          <a:bodyPr>
            <a:normAutofit fontScale="92500"/>
          </a:bodyPr>
          <a:lstStyle/>
          <a:p>
            <a:pPr algn="just"/>
            <a:r>
              <a:rPr lang="hr-HR" i="1" dirty="0"/>
              <a:t>Ako je projektna prijava ostvarila minimalni broj bodova definiran pozivom na dostavu projektnih prijedloga, može biti odbijena za financiranje ako raspoloživa sredstva nisu dostatna za financiranje svih projekata koji su postigli minimalni propisani broj bodova, te ako je drugom projektnom prijedlogu slične prirode dodijeljeno više </a:t>
            </a:r>
            <a:r>
              <a:rPr lang="hr-HR" i="1" dirty="0" smtClean="0"/>
              <a:t>bodova</a:t>
            </a:r>
            <a:endParaRPr lang="hr-HR" i="1" dirty="0"/>
          </a:p>
          <a:p>
            <a:pPr algn="just"/>
            <a:r>
              <a:rPr lang="hr-HR" i="1" dirty="0" smtClean="0"/>
              <a:t>U </a:t>
            </a:r>
            <a:r>
              <a:rPr lang="hr-HR" i="1" dirty="0"/>
              <a:t>slučaju da projektni prijedlozi dobiju isti broj bodova, a preostala sredstva nisu dostatna za financiranje oba projekta, prednost za financiranje dat će se projektnom prijedlogu u kojem se procjenjuje da će u svojim aktivnostima uključiti veći </a:t>
            </a:r>
            <a:r>
              <a:rPr lang="hr-HR" i="1" dirty="0" smtClean="0"/>
              <a:t>broj krajnjih </a:t>
            </a:r>
            <a:r>
              <a:rPr lang="hr-HR" i="1" dirty="0"/>
              <a:t>primatelja pomoći</a:t>
            </a:r>
            <a:endParaRPr lang="hr-HR" i="1" dirty="0" smtClean="0"/>
          </a:p>
          <a:p>
            <a:pPr marL="0" indent="0" algn="just">
              <a:buNone/>
            </a:pPr>
            <a:r>
              <a:rPr lang="hr-HR" i="1" dirty="0" smtClean="0"/>
              <a:t>!!! Posredničko </a:t>
            </a:r>
            <a:r>
              <a:rPr lang="hr-HR" i="1" dirty="0"/>
              <a:t>tijelo zadržava pravo ne dodijeliti sva dostupna </a:t>
            </a:r>
            <a:r>
              <a:rPr lang="hr-HR" i="1" dirty="0" smtClean="0"/>
              <a:t>sredstva!!!  </a:t>
            </a:r>
          </a:p>
          <a:p>
            <a:endParaRPr lang="hr-HR" i="1" dirty="0"/>
          </a:p>
        </p:txBody>
      </p:sp>
    </p:spTree>
    <p:extLst>
      <p:ext uri="{BB962C8B-B14F-4D97-AF65-F5344CB8AC3E}">
        <p14:creationId xmlns:p14="http://schemas.microsoft.com/office/powerpoint/2010/main" val="31781557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t/>
            </a:r>
            <a:br>
              <a:rPr lang="hr-HR" dirty="0" smtClean="0"/>
            </a:br>
            <a:r>
              <a:rPr lang="hr-HR" dirty="0"/>
              <a:t>	</a:t>
            </a:r>
            <a:r>
              <a:rPr lang="hr-HR" dirty="0" smtClean="0"/>
              <a:t>	</a:t>
            </a:r>
            <a:r>
              <a:rPr lang="hr-HR" b="1" dirty="0" smtClean="0"/>
              <a:t>	Postupak </a:t>
            </a:r>
            <a:r>
              <a:rPr lang="hr-HR" b="1" dirty="0"/>
              <a:t>evaluacije</a:t>
            </a:r>
          </a:p>
        </p:txBody>
      </p:sp>
      <p:sp>
        <p:nvSpPr>
          <p:cNvPr id="3" name="Content Placeholder 2"/>
          <p:cNvSpPr>
            <a:spLocks noGrp="1"/>
          </p:cNvSpPr>
          <p:nvPr>
            <p:ph idx="1"/>
          </p:nvPr>
        </p:nvSpPr>
        <p:spPr/>
        <p:txBody>
          <a:bodyPr>
            <a:normAutofit fontScale="77500" lnSpcReduction="20000"/>
          </a:bodyPr>
          <a:lstStyle/>
          <a:p>
            <a:pPr marL="0" indent="0">
              <a:buNone/>
            </a:pPr>
            <a:r>
              <a:rPr lang="hr-HR" u="sng" dirty="0" smtClean="0"/>
              <a:t>OBAVJEŠTAVANJE PRIJAVITELJA </a:t>
            </a:r>
          </a:p>
          <a:p>
            <a:pPr marL="0" indent="0">
              <a:buNone/>
            </a:pPr>
            <a:r>
              <a:rPr lang="hr-HR" dirty="0" smtClean="0"/>
              <a:t>Na </a:t>
            </a:r>
            <a:r>
              <a:rPr lang="hr-HR" dirty="0"/>
              <a:t>kraju </a:t>
            </a:r>
            <a:r>
              <a:rPr lang="hr-HR" dirty="0" smtClean="0"/>
              <a:t>faze administrativne provjere/ faze procjene </a:t>
            </a:r>
            <a:r>
              <a:rPr lang="hr-HR" dirty="0"/>
              <a:t>kvalitete </a:t>
            </a:r>
            <a:r>
              <a:rPr lang="hr-HR" dirty="0" smtClean="0"/>
              <a:t>Posredničko tijelo </a:t>
            </a:r>
            <a:r>
              <a:rPr lang="hr-HR" dirty="0"/>
              <a:t>obavještava prijavitelje o statusu njihova projektnog prijedloga pisanim </a:t>
            </a:r>
            <a:r>
              <a:rPr lang="hr-HR" dirty="0" smtClean="0"/>
              <a:t>putem:</a:t>
            </a:r>
            <a:endParaRPr lang="hr-HR" dirty="0"/>
          </a:p>
          <a:p>
            <a:endParaRPr lang="hr-HR" dirty="0"/>
          </a:p>
          <a:p>
            <a:pPr marL="0" indent="0">
              <a:buNone/>
            </a:pPr>
            <a:r>
              <a:rPr lang="hr-HR" dirty="0" smtClean="0"/>
              <a:t>	•	uspješne </a:t>
            </a:r>
            <a:r>
              <a:rPr lang="hr-HR" dirty="0"/>
              <a:t>prijavitelje – da su njihovi projektni prijedlozi odabrani za  </a:t>
            </a:r>
            <a:r>
              <a:rPr lang="hr-HR" dirty="0" smtClean="0"/>
              <a:t>		sljedeću </a:t>
            </a:r>
            <a:r>
              <a:rPr lang="hr-HR" dirty="0"/>
              <a:t>fazu dodjele ili</a:t>
            </a:r>
          </a:p>
          <a:p>
            <a:pPr marL="0" indent="0">
              <a:buNone/>
            </a:pPr>
            <a:r>
              <a:rPr lang="hr-HR" dirty="0" smtClean="0"/>
              <a:t>	•	neuspješne </a:t>
            </a:r>
            <a:r>
              <a:rPr lang="hr-HR" dirty="0"/>
              <a:t>prijavitelje – da njihovi projektni prijedlozi nisu odabrani za </a:t>
            </a:r>
            <a:r>
              <a:rPr lang="hr-HR" dirty="0" smtClean="0"/>
              <a:t>	sljedeću </a:t>
            </a:r>
            <a:r>
              <a:rPr lang="hr-HR" dirty="0"/>
              <a:t>fazu dodjele s </a:t>
            </a:r>
            <a:r>
              <a:rPr lang="hr-HR" dirty="0" smtClean="0"/>
              <a:t>obrazloženjem</a:t>
            </a:r>
            <a:endParaRPr lang="hr-HR" i="1" dirty="0" smtClean="0"/>
          </a:p>
          <a:p>
            <a:pPr marL="0" indent="0">
              <a:buNone/>
            </a:pPr>
            <a:r>
              <a:rPr lang="hr-HR" i="1" dirty="0" smtClean="0"/>
              <a:t>	</a:t>
            </a:r>
            <a:r>
              <a:rPr lang="hr-HR" b="1" i="1" dirty="0" smtClean="0"/>
              <a:t>u </a:t>
            </a:r>
            <a:r>
              <a:rPr lang="hr-HR" b="1" i="1" dirty="0"/>
              <a:t>roku od 8 radnih dana od dana donošenja odluke o statusu navedenog projektnog </a:t>
            </a:r>
            <a:r>
              <a:rPr lang="hr-HR" b="1" i="1" dirty="0" smtClean="0"/>
              <a:t>	prijedloga </a:t>
            </a:r>
            <a:r>
              <a:rPr lang="hr-HR" b="1" i="1" dirty="0"/>
              <a:t>(uspješan ili neuspješan</a:t>
            </a:r>
            <a:r>
              <a:rPr lang="hr-HR" b="1" i="1" dirty="0" smtClean="0"/>
              <a:t>) </a:t>
            </a:r>
          </a:p>
          <a:p>
            <a:pPr marL="0" indent="0">
              <a:buNone/>
            </a:pPr>
            <a:endParaRPr lang="hr-HR" b="1" i="1" dirty="0"/>
          </a:p>
          <a:p>
            <a:pPr marL="0" indent="0">
              <a:buNone/>
            </a:pPr>
            <a:r>
              <a:rPr lang="hr-HR" dirty="0" smtClean="0"/>
              <a:t>Po donošenju Odluke o financiranju </a:t>
            </a:r>
            <a:r>
              <a:rPr lang="hr-HR" dirty="0"/>
              <a:t>Posredničko tijelo  obavještava </a:t>
            </a:r>
            <a:r>
              <a:rPr lang="hr-HR" dirty="0" smtClean="0"/>
              <a:t>sve </a:t>
            </a:r>
            <a:r>
              <a:rPr lang="hr-HR" dirty="0"/>
              <a:t>uspješne prijavitelje </a:t>
            </a:r>
            <a:r>
              <a:rPr lang="hr-HR" dirty="0" smtClean="0"/>
              <a:t>pisanim </a:t>
            </a:r>
            <a:r>
              <a:rPr lang="hr-HR" dirty="0"/>
              <a:t>putem </a:t>
            </a:r>
            <a:r>
              <a:rPr lang="hr-HR" dirty="0" smtClean="0"/>
              <a:t>o </a:t>
            </a:r>
            <a:r>
              <a:rPr lang="hr-HR" dirty="0"/>
              <a:t>odabiru projektnih prijedloga u roku od 15 radnih dana od donošenja </a:t>
            </a:r>
            <a:r>
              <a:rPr lang="hr-HR" dirty="0" smtClean="0"/>
              <a:t>Odluke, koju im dostavlja zajedno s informacijama </a:t>
            </a:r>
            <a:r>
              <a:rPr lang="hr-HR" dirty="0"/>
              <a:t>o daljnjem </a:t>
            </a:r>
            <a:r>
              <a:rPr lang="hr-HR" dirty="0" smtClean="0"/>
              <a:t>postupku</a:t>
            </a:r>
            <a:endParaRPr lang="hr-HR" dirty="0"/>
          </a:p>
        </p:txBody>
      </p:sp>
    </p:spTree>
    <p:extLst>
      <p:ext uri="{BB962C8B-B14F-4D97-AF65-F5344CB8AC3E}">
        <p14:creationId xmlns:p14="http://schemas.microsoft.com/office/powerpoint/2010/main" val="41041087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t/>
            </a:r>
            <a:br>
              <a:rPr lang="hr-HR" dirty="0" smtClean="0"/>
            </a:br>
            <a:r>
              <a:rPr lang="hr-HR" b="1" dirty="0" smtClean="0"/>
              <a:t>Prigovori </a:t>
            </a:r>
            <a:endParaRPr lang="hr-HR" b="1" dirty="0"/>
          </a:p>
        </p:txBody>
      </p:sp>
      <p:sp>
        <p:nvSpPr>
          <p:cNvPr id="3" name="Content Placeholder 2"/>
          <p:cNvSpPr>
            <a:spLocks noGrp="1"/>
          </p:cNvSpPr>
          <p:nvPr>
            <p:ph idx="1"/>
          </p:nvPr>
        </p:nvSpPr>
        <p:spPr/>
        <p:txBody>
          <a:bodyPr>
            <a:normAutofit fontScale="70000" lnSpcReduction="20000"/>
          </a:bodyPr>
          <a:lstStyle/>
          <a:p>
            <a:pPr marL="0" indent="0">
              <a:buNone/>
            </a:pPr>
            <a:r>
              <a:rPr lang="hr-HR" dirty="0"/>
              <a:t>Prijavitelji mogu podnijeti prigovor u roku od 8 radnih dana od dana primitka obavijesti o statusu njihovog projektnog prijedloga </a:t>
            </a:r>
            <a:r>
              <a:rPr lang="hr-HR" dirty="0" smtClean="0"/>
              <a:t>zbog:</a:t>
            </a:r>
            <a:endParaRPr lang="hr-HR" dirty="0"/>
          </a:p>
          <a:p>
            <a:r>
              <a:rPr lang="hr-HR" dirty="0" smtClean="0"/>
              <a:t>povrede </a:t>
            </a:r>
            <a:r>
              <a:rPr lang="hr-HR" dirty="0"/>
              <a:t>postupka opisanog u dokumentaciji predmetnog postupka dodjele sredstava;</a:t>
            </a:r>
          </a:p>
          <a:p>
            <a:r>
              <a:rPr lang="hr-HR" dirty="0" smtClean="0"/>
              <a:t>povrede načela dodjele </a:t>
            </a:r>
          </a:p>
          <a:p>
            <a:pPr marL="0" indent="0">
              <a:buNone/>
            </a:pPr>
            <a:r>
              <a:rPr lang="hr-HR" u="sng" dirty="0" smtClean="0"/>
              <a:t>Prigovor mora </a:t>
            </a:r>
            <a:r>
              <a:rPr lang="hr-HR" u="sng" dirty="0"/>
              <a:t>sadržavati najmanje</a:t>
            </a:r>
            <a:r>
              <a:rPr lang="hr-HR" dirty="0" smtClean="0"/>
              <a:t>:</a:t>
            </a:r>
            <a:endParaRPr lang="hr-HR" dirty="0"/>
          </a:p>
          <a:p>
            <a:r>
              <a:rPr lang="hr-HR" dirty="0" smtClean="0"/>
              <a:t>podatke </a:t>
            </a:r>
            <a:r>
              <a:rPr lang="hr-HR" dirty="0"/>
              <a:t>o prijavitelju (ime/naziv, adresa, OIB) </a:t>
            </a:r>
            <a:r>
              <a:rPr lang="hr-HR" dirty="0" smtClean="0"/>
              <a:t>i naziv Poziva;</a:t>
            </a:r>
          </a:p>
          <a:p>
            <a:r>
              <a:rPr lang="hr-HR" dirty="0" smtClean="0"/>
              <a:t>razloge </a:t>
            </a:r>
            <a:r>
              <a:rPr lang="hr-HR" dirty="0"/>
              <a:t>prigovora</a:t>
            </a:r>
            <a:r>
              <a:rPr lang="hr-HR" dirty="0" smtClean="0"/>
              <a:t>;</a:t>
            </a:r>
          </a:p>
          <a:p>
            <a:r>
              <a:rPr lang="hr-HR" dirty="0" smtClean="0"/>
              <a:t>potpis </a:t>
            </a:r>
            <a:r>
              <a:rPr lang="hr-HR" dirty="0"/>
              <a:t>prijavitelja ili ovlaštene osobe </a:t>
            </a:r>
            <a:r>
              <a:rPr lang="hr-HR" dirty="0" smtClean="0"/>
              <a:t>prijavitelja</a:t>
            </a:r>
            <a:endParaRPr lang="hr-HR" dirty="0"/>
          </a:p>
          <a:p>
            <a:r>
              <a:rPr lang="hr-HR" dirty="0" smtClean="0"/>
              <a:t>punomoć </a:t>
            </a:r>
            <a:r>
              <a:rPr lang="hr-HR" dirty="0"/>
              <a:t>za podnošenje </a:t>
            </a:r>
            <a:r>
              <a:rPr lang="hr-HR" dirty="0" smtClean="0"/>
              <a:t>prigovora (ako je primjenjivo) </a:t>
            </a:r>
          </a:p>
          <a:p>
            <a:pPr marL="0" indent="0" algn="just">
              <a:buNone/>
            </a:pPr>
            <a:r>
              <a:rPr lang="hr-HR" i="1" dirty="0" smtClean="0"/>
              <a:t>Posredničko </a:t>
            </a:r>
            <a:r>
              <a:rPr lang="hr-HR" i="1" dirty="0"/>
              <a:t>tijelo odlučuje o prigovoru u roku od 15 radnih dana od dana zaprimanja prigovora, o čemu prijavitelje obavještava pisanim putem. U slučaju da </a:t>
            </a:r>
            <a:r>
              <a:rPr lang="hr-HR" i="1" dirty="0" smtClean="0"/>
              <a:t>PT utvrdi </a:t>
            </a:r>
            <a:r>
              <a:rPr lang="hr-HR" i="1" dirty="0"/>
              <a:t>prigovor prijavitelja osnovanim, ponovno će uzeti u razmatranje projektni prijedlog i </a:t>
            </a:r>
            <a:r>
              <a:rPr lang="hr-HR" i="1" dirty="0" smtClean="0"/>
              <a:t>odlučiti </a:t>
            </a:r>
            <a:r>
              <a:rPr lang="hr-HR" i="1" dirty="0"/>
              <a:t>o njegovom statusu u konkretnoj fazi dodjele. Nakon Odluke o prigovoru ne postoji mogućnost izjavljivanja žalbe Posredničkom tijelu već je temeljem predmetnog rješenja moguće uputiti pritužbu Ministarstvu rada i mirovinskoga sustava kao Upravljačkom tijelu. </a:t>
            </a:r>
          </a:p>
          <a:p>
            <a:pPr marL="0" indent="0">
              <a:buNone/>
            </a:pPr>
            <a:endParaRPr lang="hr-HR" dirty="0"/>
          </a:p>
        </p:txBody>
      </p:sp>
    </p:spTree>
    <p:extLst>
      <p:ext uri="{BB962C8B-B14F-4D97-AF65-F5344CB8AC3E}">
        <p14:creationId xmlns:p14="http://schemas.microsoft.com/office/powerpoint/2010/main" val="6632541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t/>
            </a:r>
            <a:br>
              <a:rPr lang="hr-HR" dirty="0" smtClean="0"/>
            </a:br>
            <a:r>
              <a:rPr lang="hr-HR" b="1" dirty="0" smtClean="0"/>
              <a:t>UGOVARANJE</a:t>
            </a:r>
            <a:endParaRPr lang="hr-HR" b="1" dirty="0"/>
          </a:p>
        </p:txBody>
      </p:sp>
      <p:sp>
        <p:nvSpPr>
          <p:cNvPr id="3" name="Content Placeholder 2"/>
          <p:cNvSpPr>
            <a:spLocks noGrp="1"/>
          </p:cNvSpPr>
          <p:nvPr>
            <p:ph idx="1"/>
          </p:nvPr>
        </p:nvSpPr>
        <p:spPr/>
        <p:txBody>
          <a:bodyPr>
            <a:normAutofit/>
          </a:bodyPr>
          <a:lstStyle/>
          <a:p>
            <a:r>
              <a:rPr lang="hr-HR" dirty="0" smtClean="0"/>
              <a:t>Izrada i potpisivanje ugovora s uspješnim prijaviteljima odvija se u roku 30 dana od donošenja Odluke o financiranju</a:t>
            </a:r>
          </a:p>
          <a:p>
            <a:r>
              <a:rPr lang="hr-HR" dirty="0" smtClean="0"/>
              <a:t>Predviđeno je sklapanje ugovora za  </a:t>
            </a:r>
            <a:r>
              <a:rPr lang="hr-HR" dirty="0"/>
              <a:t>svaku  od 3</a:t>
            </a:r>
            <a:r>
              <a:rPr lang="hr-HR" dirty="0" smtClean="0"/>
              <a:t> vrste </a:t>
            </a:r>
            <a:r>
              <a:rPr lang="hr-HR" dirty="0"/>
              <a:t>pomoći </a:t>
            </a:r>
            <a:r>
              <a:rPr lang="hr-HR" dirty="0" smtClean="0"/>
              <a:t> - hrana, osnovna materijalna pomoć te  tehnička pomoć; ukoliko  </a:t>
            </a:r>
            <a:r>
              <a:rPr lang="hr-HR" dirty="0"/>
              <a:t>je  </a:t>
            </a:r>
            <a:r>
              <a:rPr lang="hr-HR" dirty="0" smtClean="0"/>
              <a:t>primjenjivo</a:t>
            </a:r>
          </a:p>
          <a:p>
            <a:r>
              <a:rPr lang="hr-HR" dirty="0" smtClean="0"/>
              <a:t>Ugovor potpisuje vodeća partnerska organizacija (prijavitelj) </a:t>
            </a:r>
          </a:p>
          <a:p>
            <a:r>
              <a:rPr lang="hr-HR" dirty="0" smtClean="0"/>
              <a:t>Odnosi između vodeće PO i ostalih PO reguliraju se Sporazumom o partnerstvu  (obrazac 3 natječajne dokumentacije) </a:t>
            </a:r>
          </a:p>
          <a:p>
            <a:r>
              <a:rPr lang="hr-HR" dirty="0" smtClean="0"/>
              <a:t>Po sklapanju ugovora bit će organizirane provedbene radionice </a:t>
            </a:r>
          </a:p>
          <a:p>
            <a:endParaRPr lang="hr-HR" dirty="0"/>
          </a:p>
        </p:txBody>
      </p:sp>
    </p:spTree>
    <p:extLst>
      <p:ext uri="{BB962C8B-B14F-4D97-AF65-F5344CB8AC3E}">
        <p14:creationId xmlns:p14="http://schemas.microsoft.com/office/powerpoint/2010/main" val="33407820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dirty="0" smtClean="0"/>
              <a:t/>
            </a:r>
            <a:br>
              <a:rPr lang="hr-HR" dirty="0" smtClean="0"/>
            </a:br>
            <a:r>
              <a:rPr lang="hr-HR" b="1" dirty="0" smtClean="0"/>
              <a:t>ZAKLJUČAK</a:t>
            </a:r>
            <a:endParaRPr lang="hr-HR" b="1" dirty="0"/>
          </a:p>
        </p:txBody>
      </p:sp>
      <p:sp>
        <p:nvSpPr>
          <p:cNvPr id="3" name="Content Placeholder 2"/>
          <p:cNvSpPr>
            <a:spLocks noGrp="1"/>
          </p:cNvSpPr>
          <p:nvPr>
            <p:ph idx="1"/>
          </p:nvPr>
        </p:nvSpPr>
        <p:spPr/>
        <p:txBody>
          <a:bodyPr>
            <a:normAutofit fontScale="92500" lnSpcReduction="20000"/>
          </a:bodyPr>
          <a:lstStyle/>
          <a:p>
            <a:r>
              <a:rPr lang="hr-HR" dirty="0" smtClean="0"/>
              <a:t>Rok za dostavu pitanja: 08. kolovoza 2016. </a:t>
            </a:r>
          </a:p>
          <a:p>
            <a:r>
              <a:rPr lang="hr-HR" dirty="0" smtClean="0"/>
              <a:t>Rok za dostavu projektnih prijedloga: 23. kolovoza 2016. </a:t>
            </a:r>
          </a:p>
          <a:p>
            <a:r>
              <a:rPr lang="hr-HR" u="sng" dirty="0" smtClean="0"/>
              <a:t>Prijava se sastoji od papirnate i elektronske verzije u koje ulaze: </a:t>
            </a:r>
          </a:p>
          <a:p>
            <a:pPr lvl="1"/>
            <a:r>
              <a:rPr lang="hr-HR" dirty="0"/>
              <a:t>Prijavni obrazac s popunjenim </a:t>
            </a:r>
            <a:r>
              <a:rPr lang="hr-HR" i="1" dirty="0" err="1"/>
              <a:t>excell</a:t>
            </a:r>
            <a:r>
              <a:rPr lang="hr-HR" i="1" dirty="0"/>
              <a:t> </a:t>
            </a:r>
            <a:r>
              <a:rPr lang="hr-HR" dirty="0"/>
              <a:t>obrascima proračuna za </a:t>
            </a:r>
            <a:r>
              <a:rPr lang="hr-HR" dirty="0" smtClean="0"/>
              <a:t>MD1/MD2/TP </a:t>
            </a:r>
            <a:r>
              <a:rPr lang="hr-HR" dirty="0"/>
              <a:t>(ako je primjenjivo);</a:t>
            </a:r>
          </a:p>
          <a:p>
            <a:pPr lvl="1"/>
            <a:r>
              <a:rPr lang="hr-HR" dirty="0"/>
              <a:t>Izjava prijavitelja (vodeće partnerske organizacije) </a:t>
            </a:r>
            <a:r>
              <a:rPr lang="hr-HR" dirty="0" smtClean="0"/>
              <a:t>(</a:t>
            </a:r>
            <a:r>
              <a:rPr lang="hr-HR" dirty="0"/>
              <a:t>Obrazac 2);</a:t>
            </a:r>
          </a:p>
          <a:p>
            <a:pPr lvl="1"/>
            <a:r>
              <a:rPr lang="hr-HR" dirty="0"/>
              <a:t>Izjava partnera (partnerske organizacije) </a:t>
            </a:r>
            <a:r>
              <a:rPr lang="hr-HR" dirty="0" smtClean="0"/>
              <a:t>(</a:t>
            </a:r>
            <a:r>
              <a:rPr lang="hr-HR" dirty="0"/>
              <a:t>Obrazac 3);</a:t>
            </a:r>
          </a:p>
          <a:p>
            <a:pPr lvl="1"/>
            <a:r>
              <a:rPr lang="hr-HR" dirty="0"/>
              <a:t>Kopija odluke o osnivanju, potvrde o registraciji, statuta ili drugog odgovarajućeg dokumenta/akta o osnivanju/registraciji za sve partnerske </a:t>
            </a:r>
            <a:r>
              <a:rPr lang="hr-HR" dirty="0" smtClean="0"/>
              <a:t>organizacije</a:t>
            </a:r>
          </a:p>
          <a:p>
            <a:pPr lvl="1"/>
            <a:r>
              <a:rPr lang="hr-HR" dirty="0"/>
              <a:t>Kopiju rješenja kojim se odobrava prikupljanje i pružanje humanitarne pomoći (u skladu s čl. 14. st. 1. Zakona o humanitarnoj pomoći) za sve partnerske organizacije</a:t>
            </a:r>
            <a:r>
              <a:rPr lang="hr-HR" dirty="0" smtClean="0"/>
              <a:t>;</a:t>
            </a:r>
          </a:p>
          <a:p>
            <a:pPr lvl="1"/>
            <a:r>
              <a:rPr lang="hr-HR" dirty="0"/>
              <a:t>Kopiju godišnjeg izvješća pravnih osoba o prikupljenoj i pruženoj humanitarnoj pomoći za 2015., 2014. i 2013. godini za sve partnerske organizacije</a:t>
            </a:r>
          </a:p>
          <a:p>
            <a:endParaRPr lang="hr-HR" dirty="0"/>
          </a:p>
        </p:txBody>
      </p:sp>
    </p:spTree>
    <p:extLst>
      <p:ext uri="{BB962C8B-B14F-4D97-AF65-F5344CB8AC3E}">
        <p14:creationId xmlns:p14="http://schemas.microsoft.com/office/powerpoint/2010/main" val="2585142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3050482" y="895350"/>
            <a:ext cx="6125961" cy="5591176"/>
          </a:xfrm>
          <a:prstGeom prst="rect">
            <a:avLst/>
          </a:prstGeom>
        </p:spPr>
      </p:pic>
    </p:spTree>
    <p:extLst>
      <p:ext uri="{BB962C8B-B14F-4D97-AF65-F5344CB8AC3E}">
        <p14:creationId xmlns:p14="http://schemas.microsoft.com/office/powerpoint/2010/main" val="1291261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1120877"/>
            <a:ext cx="10515600" cy="569811"/>
          </a:xfrm>
        </p:spPr>
        <p:txBody>
          <a:bodyPr>
            <a:normAutofit fontScale="90000"/>
          </a:bodyPr>
          <a:lstStyle/>
          <a:p>
            <a:pPr algn="ctr"/>
            <a:r>
              <a:rPr lang="hr-HR" b="1" dirty="0" smtClean="0"/>
              <a:t>Kriteriji prihvatljivosti</a:t>
            </a:r>
            <a:endParaRPr lang="hr-HR" b="1" dirty="0"/>
          </a:p>
        </p:txBody>
      </p:sp>
      <p:sp>
        <p:nvSpPr>
          <p:cNvPr id="3" name="Rezervirano mjesto sadržaja 2"/>
          <p:cNvSpPr>
            <a:spLocks noGrp="1"/>
          </p:cNvSpPr>
          <p:nvPr>
            <p:ph idx="1"/>
          </p:nvPr>
        </p:nvSpPr>
        <p:spPr/>
        <p:txBody>
          <a:bodyPr/>
          <a:lstStyle/>
          <a:p>
            <a:r>
              <a:rPr lang="hr-HR" dirty="0" smtClean="0"/>
              <a:t>Četiri su skupa kriterija prihvatljivosti, koji se odnose na:</a:t>
            </a:r>
          </a:p>
          <a:p>
            <a:endParaRPr lang="hr-HR" dirty="0" smtClean="0"/>
          </a:p>
          <a:p>
            <a:pPr marL="0" indent="0">
              <a:buNone/>
            </a:pPr>
            <a:r>
              <a:rPr lang="hr-HR" dirty="0" smtClean="0"/>
              <a:t>a. prijavitelje; </a:t>
            </a:r>
          </a:p>
          <a:p>
            <a:pPr marL="0" indent="0">
              <a:buNone/>
            </a:pPr>
            <a:r>
              <a:rPr lang="hr-HR" dirty="0" smtClean="0"/>
              <a:t>b. partnere; </a:t>
            </a:r>
          </a:p>
          <a:p>
            <a:pPr marL="0" indent="0">
              <a:buNone/>
            </a:pPr>
            <a:r>
              <a:rPr lang="hr-HR" dirty="0" smtClean="0"/>
              <a:t>c. projekt – aktivnosti za koje se mogu dodijeliti bespovratna sredstva; </a:t>
            </a:r>
          </a:p>
          <a:p>
            <a:pPr marL="0" indent="0">
              <a:buNone/>
            </a:pPr>
            <a:r>
              <a:rPr lang="hr-HR" dirty="0" smtClean="0"/>
              <a:t>d. izdatke – vrste izdataka koji se uzimaju u obzir pri određivanju ukupnih prihvatljivih troškova projekta.</a:t>
            </a:r>
          </a:p>
        </p:txBody>
      </p:sp>
    </p:spTree>
    <p:extLst>
      <p:ext uri="{BB962C8B-B14F-4D97-AF65-F5344CB8AC3E}">
        <p14:creationId xmlns:p14="http://schemas.microsoft.com/office/powerpoint/2010/main" val="817681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1160206"/>
            <a:ext cx="10515600" cy="530482"/>
          </a:xfrm>
        </p:spPr>
        <p:txBody>
          <a:bodyPr>
            <a:normAutofit fontScale="90000"/>
          </a:bodyPr>
          <a:lstStyle/>
          <a:p>
            <a:pPr algn="ctr"/>
            <a:r>
              <a:rPr lang="hr-HR" b="1" dirty="0" smtClean="0"/>
              <a:t>Prihvatljivi prijavitelji</a:t>
            </a:r>
            <a:endParaRPr lang="hr-HR" b="1" dirty="0"/>
          </a:p>
        </p:txBody>
      </p:sp>
      <p:sp>
        <p:nvSpPr>
          <p:cNvPr id="3" name="Rezervirano mjesto sadržaja 2"/>
          <p:cNvSpPr>
            <a:spLocks noGrp="1"/>
          </p:cNvSpPr>
          <p:nvPr>
            <p:ph idx="1"/>
          </p:nvPr>
        </p:nvSpPr>
        <p:spPr/>
        <p:txBody>
          <a:bodyPr/>
          <a:lstStyle/>
          <a:p>
            <a:pPr marL="0" indent="0">
              <a:buNone/>
            </a:pPr>
            <a:endParaRPr lang="hr-HR" dirty="0" smtClean="0"/>
          </a:p>
          <a:p>
            <a:pPr marL="0" indent="0">
              <a:buNone/>
            </a:pPr>
            <a:endParaRPr lang="hr-HR" dirty="0"/>
          </a:p>
          <a:p>
            <a:pPr marL="0" indent="0">
              <a:buNone/>
            </a:pPr>
            <a:r>
              <a:rPr lang="hr-HR" dirty="0"/>
              <a:t>neprofitne pravne osobe kojima je nadležni ured izdao rješenje kojim se odobrava stalno prikupljanje i pružanje humanitarne pomoći</a:t>
            </a:r>
          </a:p>
        </p:txBody>
      </p:sp>
    </p:spTree>
    <p:extLst>
      <p:ext uri="{BB962C8B-B14F-4D97-AF65-F5344CB8AC3E}">
        <p14:creationId xmlns:p14="http://schemas.microsoft.com/office/powerpoint/2010/main" val="768315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1120877"/>
            <a:ext cx="10515600" cy="569811"/>
          </a:xfrm>
        </p:spPr>
        <p:txBody>
          <a:bodyPr>
            <a:normAutofit fontScale="90000"/>
          </a:bodyPr>
          <a:lstStyle/>
          <a:p>
            <a:pPr algn="ctr"/>
            <a:r>
              <a:rPr lang="hr-HR" b="1" dirty="0" smtClean="0"/>
              <a:t>Uvjeti prihvatljivosti prijavitelja</a:t>
            </a:r>
            <a:endParaRPr lang="hr-HR" b="1" dirty="0"/>
          </a:p>
        </p:txBody>
      </p:sp>
      <p:sp>
        <p:nvSpPr>
          <p:cNvPr id="3" name="Rezervirano mjesto sadržaja 2"/>
          <p:cNvSpPr>
            <a:spLocks noGrp="1"/>
          </p:cNvSpPr>
          <p:nvPr>
            <p:ph idx="1"/>
          </p:nvPr>
        </p:nvSpPr>
        <p:spPr/>
        <p:txBody>
          <a:bodyPr>
            <a:normAutofit fontScale="70000" lnSpcReduction="20000"/>
          </a:bodyPr>
          <a:lstStyle/>
          <a:p>
            <a:pPr marL="0" indent="0">
              <a:buNone/>
            </a:pPr>
            <a:r>
              <a:rPr lang="hr-HR" dirty="0"/>
              <a:t>1. biti pravna osoba koja u svojem temeljnom aktu ima definirano neprofitno djelovanje i koja je na zadnji dan roka za dostavu prijava registrirana za obavljanje djelatnosti u Republici Hrvatskoj;</a:t>
            </a:r>
          </a:p>
          <a:p>
            <a:pPr marL="0" indent="0">
              <a:buNone/>
            </a:pPr>
            <a:r>
              <a:rPr lang="hr-HR" dirty="0"/>
              <a:t>2. posjedovati rješenje nadležnog ureda kojim se odobrava stalno prikupljanje i pružanje humanitarne pomoć (čl. 14. Zakona o humanitarnoj pomoći („Narodne novine“ broj 102/15);</a:t>
            </a:r>
          </a:p>
          <a:p>
            <a:pPr marL="0" indent="0">
              <a:buNone/>
            </a:pPr>
            <a:r>
              <a:rPr lang="hr-HR" dirty="0"/>
              <a:t>3. imati u protekle 3 godine iskustva u provedbi aktivnosti distribucije hrane i/ili osnovne materijalne pomoći namijenjene socijalno osjetljivim skupinama (ovisno o vrsti materijalne pomoći za koju se prijavljuje);</a:t>
            </a:r>
          </a:p>
          <a:p>
            <a:pPr marL="0" indent="0">
              <a:buNone/>
            </a:pPr>
            <a:r>
              <a:rPr lang="hr-HR" dirty="0"/>
              <a:t>4. imati plaćene sve poreze i druga obvezna davanja u skladu s nacionalnim zakonodavstvom dospjele za plaćanje do uključujući zadnjeg dana u mjesecu prije prijave projektnog prijedloga na natječaj;</a:t>
            </a:r>
          </a:p>
          <a:p>
            <a:pPr marL="0" indent="0">
              <a:buNone/>
            </a:pPr>
            <a:r>
              <a:rPr lang="hr-HR" dirty="0"/>
              <a:t>5. nije u postupku prestanka rada;</a:t>
            </a:r>
          </a:p>
          <a:p>
            <a:pPr marL="0" indent="0">
              <a:buNone/>
            </a:pPr>
            <a:r>
              <a:rPr lang="hr-HR" dirty="0"/>
              <a:t>6. nije u stečajnom postupku, postupku </a:t>
            </a:r>
            <a:r>
              <a:rPr lang="hr-HR" dirty="0" err="1"/>
              <a:t>predstečajne</a:t>
            </a:r>
            <a:r>
              <a:rPr lang="hr-HR" dirty="0"/>
              <a:t> nagodbe, postupku prisilne naplate ili u postupku likvidacije;</a:t>
            </a:r>
          </a:p>
          <a:p>
            <a:pPr marL="0" indent="0">
              <a:buNone/>
            </a:pPr>
            <a:r>
              <a:rPr lang="hr-HR" dirty="0"/>
              <a:t>7. nije prekršio odredbe o namjenskom korištenju sredstava iz Europskog fonda za najpotrebitije, ESI fondova ili drugih javnih izvora.</a:t>
            </a:r>
          </a:p>
        </p:txBody>
      </p:sp>
    </p:spTree>
    <p:extLst>
      <p:ext uri="{BB962C8B-B14F-4D97-AF65-F5344CB8AC3E}">
        <p14:creationId xmlns:p14="http://schemas.microsoft.com/office/powerpoint/2010/main" val="1973231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
            </a:r>
            <a:br>
              <a:rPr lang="hr-HR" dirty="0" smtClean="0"/>
            </a:br>
            <a:r>
              <a:rPr lang="hr-HR" dirty="0"/>
              <a:t>	</a:t>
            </a:r>
            <a:r>
              <a:rPr lang="hr-HR" b="1" dirty="0" smtClean="0"/>
              <a:t>Uvjeti </a:t>
            </a:r>
            <a:r>
              <a:rPr lang="hr-HR" b="1" dirty="0"/>
              <a:t>prihvatljivosti prijavitelja</a:t>
            </a:r>
          </a:p>
        </p:txBody>
      </p:sp>
      <p:sp>
        <p:nvSpPr>
          <p:cNvPr id="3" name="Rezervirano mjesto sadržaja 2"/>
          <p:cNvSpPr>
            <a:spLocks noGrp="1"/>
          </p:cNvSpPr>
          <p:nvPr>
            <p:ph idx="1"/>
          </p:nvPr>
        </p:nvSpPr>
        <p:spPr/>
        <p:txBody>
          <a:bodyPr>
            <a:normAutofit fontScale="92500" lnSpcReduction="20000"/>
          </a:bodyPr>
          <a:lstStyle/>
          <a:p>
            <a:pPr marL="0" indent="0">
              <a:buNone/>
            </a:pPr>
            <a:r>
              <a:rPr lang="hr-HR" dirty="0"/>
              <a:t>Za potrebe utvrđivanja kriterija prihvatljivosti pod r. </a:t>
            </a:r>
            <a:r>
              <a:rPr lang="hr-HR" dirty="0" err="1"/>
              <a:t>br</a:t>
            </a:r>
            <a:r>
              <a:rPr lang="hr-HR" dirty="0"/>
              <a:t> 1. – 3., prijavitelj je dužan dostaviti za vodeću partnersku organizaciju i sve partnerske organizacije (ako je primjenjivo) sljedeće dokumente:</a:t>
            </a:r>
          </a:p>
          <a:p>
            <a:pPr marL="0" indent="0">
              <a:buNone/>
            </a:pPr>
            <a:r>
              <a:rPr lang="hr-HR" dirty="0"/>
              <a:t>1. Kopiju odluke o osnivanju, potvrde o registraciji, statuta ili drugog odgovarajućeg dokumenta/akta o osnivanju/registraciji iz kojih je razvidno ispunjavanje uvjeta br. 1</a:t>
            </a:r>
          </a:p>
          <a:p>
            <a:pPr marL="0" indent="0">
              <a:buNone/>
            </a:pPr>
            <a:r>
              <a:rPr lang="hr-HR" dirty="0"/>
              <a:t>2. Kopiju rješenja kojim se odobrava prikupljanje i pružanje humanitarne pomoći (u skladu s čl. 14. st.1. Zakona o humanitarnoj pomoći)</a:t>
            </a:r>
          </a:p>
          <a:p>
            <a:pPr marL="0" indent="0">
              <a:buNone/>
            </a:pPr>
            <a:r>
              <a:rPr lang="hr-HR" dirty="0"/>
              <a:t>3. Kopiju godišnjeg izvješće pravnih osoba o prikupljenoj i pruženoj humanitarnoj pomoći za 2015., 2014. i 2013. godinu</a:t>
            </a:r>
          </a:p>
          <a:p>
            <a:pPr marL="0" indent="0">
              <a:buNone/>
            </a:pPr>
            <a:r>
              <a:rPr lang="hr-HR" dirty="0"/>
              <a:t>Za potrebe utvrđivanja kriterija prihvatljivosti pod r. br. 4., 5., 6. i 7. prijavitelj i partneri (ako je primjenjivo) dostavljaju Izjavu (vidi točku 4.1.3.).</a:t>
            </a:r>
          </a:p>
        </p:txBody>
      </p:sp>
    </p:spTree>
    <p:extLst>
      <p:ext uri="{BB962C8B-B14F-4D97-AF65-F5344CB8AC3E}">
        <p14:creationId xmlns:p14="http://schemas.microsoft.com/office/powerpoint/2010/main" val="965679099"/>
      </p:ext>
    </p:extLst>
  </p:cSld>
  <p:clrMapOvr>
    <a:masterClrMapping/>
  </p:clrMapOvr>
</p:sld>
</file>

<file path=ppt/theme/theme1.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1146</TotalTime>
  <Words>4028</Words>
  <Application>Microsoft Office PowerPoint</Application>
  <PresentationFormat>Široki zaslon</PresentationFormat>
  <Paragraphs>391</Paragraphs>
  <Slides>49</Slides>
  <Notes>0</Notes>
  <HiddenSlides>0</HiddenSlides>
  <MMClips>0</MMClips>
  <ScaleCrop>false</ScaleCrop>
  <HeadingPairs>
    <vt:vector size="8" baseType="variant">
      <vt:variant>
        <vt:lpstr>Korišteni fontovi</vt:lpstr>
      </vt:variant>
      <vt:variant>
        <vt:i4>7</vt:i4>
      </vt:variant>
      <vt:variant>
        <vt:lpstr>Tema</vt:lpstr>
      </vt:variant>
      <vt:variant>
        <vt:i4>1</vt:i4>
      </vt:variant>
      <vt:variant>
        <vt:lpstr>Uloženi OLE poslužitelji</vt:lpstr>
      </vt:variant>
      <vt:variant>
        <vt:i4>1</vt:i4>
      </vt:variant>
      <vt:variant>
        <vt:lpstr>Naslovi slajdova</vt:lpstr>
      </vt:variant>
      <vt:variant>
        <vt:i4>49</vt:i4>
      </vt:variant>
    </vt:vector>
  </HeadingPairs>
  <TitlesOfParts>
    <vt:vector size="58" baseType="lpstr">
      <vt:lpstr>Arial</vt:lpstr>
      <vt:lpstr>Calibri</vt:lpstr>
      <vt:lpstr>Calibri Light</vt:lpstr>
      <vt:lpstr>Cambria</vt:lpstr>
      <vt:lpstr>Droid Sans Fallback</vt:lpstr>
      <vt:lpstr>Lucida Sans Unicode</vt:lpstr>
      <vt:lpstr>Times New Roman</vt:lpstr>
      <vt:lpstr>Tema sustava Office</vt:lpstr>
      <vt:lpstr>Document</vt:lpstr>
      <vt:lpstr>OPERATIVNI PROGRAM ZA HRANU I/ILI OSNOVNU MATERIJALNU POMOĆ ZA RAZDOBLJE 2014.-2020.</vt:lpstr>
      <vt:lpstr> OPĆE INFORMACIJE </vt:lpstr>
      <vt:lpstr>  OPĆE INFORMACIJE </vt:lpstr>
      <vt:lpstr>Iznos raspoloživih bespovratnih sredstava </vt:lpstr>
      <vt:lpstr>PowerPointova prezentacija</vt:lpstr>
      <vt:lpstr>Kriteriji prihvatljivosti</vt:lpstr>
      <vt:lpstr>Prihvatljivi prijavitelji</vt:lpstr>
      <vt:lpstr>Uvjeti prihvatljivosti prijavitelja</vt:lpstr>
      <vt:lpstr>  Uvjeti prihvatljivosti prijavitelja</vt:lpstr>
      <vt:lpstr> Kriteriji prihvatljivosti partnera</vt:lpstr>
      <vt:lpstr>Prihvatljive aktivnosti</vt:lpstr>
      <vt:lpstr> Prihvatljive aktivnosti</vt:lpstr>
      <vt:lpstr>Prihvatljive aktivnosti</vt:lpstr>
      <vt:lpstr>Prihvatljive aktivnosti</vt:lpstr>
      <vt:lpstr>Prihvatljive aktivnosti </vt:lpstr>
      <vt:lpstr>Prihvatljive aktivnosti </vt:lpstr>
      <vt:lpstr>Neprihvatljive aktivnosti</vt:lpstr>
      <vt:lpstr>Informiranje i vidljivost</vt:lpstr>
      <vt:lpstr>PRIHVATLJIVOST IZDATAKA</vt:lpstr>
      <vt:lpstr> PRIHVATLJIVOST IZDATAKA </vt:lpstr>
      <vt:lpstr> PRIHVATLJIVOST IZDATAKA </vt:lpstr>
      <vt:lpstr> PRIHVATLJIVOST IZDATAKA </vt:lpstr>
      <vt:lpstr>PRIHVATLJIVOST IZDATAKA</vt:lpstr>
      <vt:lpstr>   PRIHVATLJIVOST IZDATAKA</vt:lpstr>
      <vt:lpstr>PRIHVATLJIVOST IZDATAKA</vt:lpstr>
      <vt:lpstr>PRIHVATLJIVOST IZDATAKA</vt:lpstr>
      <vt:lpstr> PRIHVATLJIVOST IZDATAKA </vt:lpstr>
      <vt:lpstr>   PRIHVATLJIVOST IZDATAKA </vt:lpstr>
      <vt:lpstr> Postupak prijave</vt:lpstr>
      <vt:lpstr> Postupak prijave</vt:lpstr>
      <vt:lpstr>    Postupak prijave</vt:lpstr>
      <vt:lpstr> Postupak prijave</vt:lpstr>
      <vt:lpstr> Postupak prijave</vt:lpstr>
      <vt:lpstr>     Pitanja i odgovori </vt:lpstr>
      <vt:lpstr>   Postupak evaluacije  </vt:lpstr>
      <vt:lpstr>    Postupak evaluacije</vt:lpstr>
      <vt:lpstr>    Postupak evaluacije</vt:lpstr>
      <vt:lpstr>    Postupak evaluacije</vt:lpstr>
      <vt:lpstr>  Postupak evaluacije</vt:lpstr>
      <vt:lpstr> Postupak evaluacije</vt:lpstr>
      <vt:lpstr>Postupak evaluacije</vt:lpstr>
      <vt:lpstr>    Postupak evaluacije</vt:lpstr>
      <vt:lpstr>    Postupak evaluacije</vt:lpstr>
      <vt:lpstr>    Postupak evaluacije</vt:lpstr>
      <vt:lpstr>    Postupak evaluacije</vt:lpstr>
      <vt:lpstr>    Postupak evaluacije</vt:lpstr>
      <vt:lpstr> Prigovori </vt:lpstr>
      <vt:lpstr> UGOVARANJE</vt:lpstr>
      <vt:lpstr> ZAKLJUČAK</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OPERATIVNI PROGRAM ZA HRANU I/ILI OSNOVNU MATERIJALNU POMOĆ ZA RAZDOBLJE 2014-2020.</dc:title>
  <dc:creator>Josip Lovrić</dc:creator>
  <cp:lastModifiedBy>Josip Lovrić</cp:lastModifiedBy>
  <cp:revision>67</cp:revision>
  <cp:lastPrinted>2016-07-28T11:27:43Z</cp:lastPrinted>
  <dcterms:created xsi:type="dcterms:W3CDTF">2016-06-09T14:23:23Z</dcterms:created>
  <dcterms:modified xsi:type="dcterms:W3CDTF">2016-08-01T09:15:24Z</dcterms:modified>
</cp:coreProperties>
</file>