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4">
  <p:sldMasterIdLst>
    <p:sldMasterId id="2147483648" r:id="rId1"/>
    <p:sldMasterId id="2147483673" r:id="rId2"/>
    <p:sldMasterId id="2147483661" r:id="rId3"/>
  </p:sldMasterIdLst>
  <p:notesMasterIdLst>
    <p:notesMasterId r:id="rId40"/>
  </p:notesMasterIdLst>
  <p:handoutMasterIdLst>
    <p:handoutMasterId r:id="rId41"/>
  </p:handoutMasterIdLst>
  <p:sldIdLst>
    <p:sldId id="256" r:id="rId4"/>
    <p:sldId id="258" r:id="rId5"/>
    <p:sldId id="259" r:id="rId6"/>
    <p:sldId id="308" r:id="rId7"/>
    <p:sldId id="310" r:id="rId8"/>
    <p:sldId id="320" r:id="rId9"/>
    <p:sldId id="317" r:id="rId10"/>
    <p:sldId id="260" r:id="rId11"/>
    <p:sldId id="261" r:id="rId12"/>
    <p:sldId id="312" r:id="rId13"/>
    <p:sldId id="264" r:id="rId14"/>
    <p:sldId id="265" r:id="rId15"/>
    <p:sldId id="318" r:id="rId16"/>
    <p:sldId id="267" r:id="rId17"/>
    <p:sldId id="269" r:id="rId18"/>
    <p:sldId id="300" r:id="rId19"/>
    <p:sldId id="319" r:id="rId20"/>
    <p:sldId id="302" r:id="rId21"/>
    <p:sldId id="316" r:id="rId22"/>
    <p:sldId id="274" r:id="rId23"/>
    <p:sldId id="268" r:id="rId24"/>
    <p:sldId id="276" r:id="rId25"/>
    <p:sldId id="278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90" r:id="rId34"/>
    <p:sldId id="292" r:id="rId35"/>
    <p:sldId id="321" r:id="rId36"/>
    <p:sldId id="294" r:id="rId37"/>
    <p:sldId id="295" r:id="rId38"/>
    <p:sldId id="305" r:id="rId39"/>
  </p:sldIdLst>
  <p:sldSz cx="12192000" cy="6858000"/>
  <p:notesSz cx="6797675" cy="9926638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152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42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slide" Target="slides/slide23.xml"/><Relationship Id="rId39" Type="http://schemas.openxmlformats.org/officeDocument/2006/relationships/slide" Target="slides/slide36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34" Type="http://schemas.openxmlformats.org/officeDocument/2006/relationships/slide" Target="slides/slide31.xml"/><Relationship Id="rId42" Type="http://schemas.openxmlformats.org/officeDocument/2006/relationships/presProps" Target="presProps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33" Type="http://schemas.openxmlformats.org/officeDocument/2006/relationships/slide" Target="slides/slide30.xml"/><Relationship Id="rId38" Type="http://schemas.openxmlformats.org/officeDocument/2006/relationships/slide" Target="slides/slide3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slide" Target="slides/slide26.xml"/><Relationship Id="rId41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32" Type="http://schemas.openxmlformats.org/officeDocument/2006/relationships/slide" Target="slides/slide29.xml"/><Relationship Id="rId37" Type="http://schemas.openxmlformats.org/officeDocument/2006/relationships/slide" Target="slides/slide34.xml"/><Relationship Id="rId40" Type="http://schemas.openxmlformats.org/officeDocument/2006/relationships/notesMaster" Target="notesMasters/notesMaster1.xml"/><Relationship Id="rId45" Type="http://schemas.openxmlformats.org/officeDocument/2006/relationships/tableStyles" Target="tableStyle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slide" Target="slides/slide25.xml"/><Relationship Id="rId36" Type="http://schemas.openxmlformats.org/officeDocument/2006/relationships/slide" Target="slides/slide33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31" Type="http://schemas.openxmlformats.org/officeDocument/2006/relationships/slide" Target="slides/slide28.xml"/><Relationship Id="rId44" Type="http://schemas.openxmlformats.org/officeDocument/2006/relationships/theme" Target="theme/theme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slide" Target="slides/slide24.xml"/><Relationship Id="rId30" Type="http://schemas.openxmlformats.org/officeDocument/2006/relationships/slide" Target="slides/slide27.xml"/><Relationship Id="rId35" Type="http://schemas.openxmlformats.org/officeDocument/2006/relationships/slide" Target="slides/slide32.xml"/><Relationship Id="rId43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4F93156-9A18-4A79-8FE0-F9A547293486}" type="datetimeFigureOut">
              <a:rPr lang="hr-HR" smtClean="0"/>
              <a:t>18.7.2018.</a:t>
            </a:fld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5467478-3D70-478B-9280-7174DB220941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82509950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zaglavlj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3" name="Rezervirano mjesto datuma 2"/>
          <p:cNvSpPr>
            <a:spLocks noGrp="1"/>
          </p:cNvSpPr>
          <p:nvPr>
            <p:ph type="dt" idx="1"/>
          </p:nvPr>
        </p:nvSpPr>
        <p:spPr>
          <a:xfrm>
            <a:off x="3850444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77BB55D-A612-4BE5-BC9E-3171C1EEF0D3}" type="datetimeFigureOut">
              <a:rPr lang="hr-HR" smtClean="0"/>
              <a:t>18.7.2018.</a:t>
            </a:fld>
            <a:endParaRPr lang="hr-HR"/>
          </a:p>
        </p:txBody>
      </p:sp>
      <p:sp>
        <p:nvSpPr>
          <p:cNvPr id="4" name="Rezervirano mjesto slike slajda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r-HR"/>
          </a:p>
        </p:txBody>
      </p:sp>
      <p:sp>
        <p:nvSpPr>
          <p:cNvPr id="5" name="Rezervirano mjesto bilježaka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4"/>
          </p:nvPr>
        </p:nvSpPr>
        <p:spPr>
          <a:xfrm>
            <a:off x="0" y="9428585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5"/>
          </p:nvPr>
        </p:nvSpPr>
        <p:spPr>
          <a:xfrm>
            <a:off x="3850444" y="9428585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AAC1EE9-D490-4D38-BA24-557FA5B769D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6398103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AC1EE9-D490-4D38-BA24-557FA5B769D5}" type="slidenum">
              <a:rPr lang="hr-HR" smtClean="0"/>
              <a:t>4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80769175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AC1EE9-D490-4D38-BA24-557FA5B769D5}" type="slidenum">
              <a:rPr lang="hr-HR" smtClean="0"/>
              <a:t>5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75004230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AC1EE9-D490-4D38-BA24-557FA5B769D5}" type="slidenum">
              <a:rPr lang="hr-HR" smtClean="0"/>
              <a:t>6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39487357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AC1EE9-D490-4D38-BA24-557FA5B769D5}" type="slidenum">
              <a:rPr lang="hr-HR" smtClean="0"/>
              <a:t>7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6902040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1683277" y="1823316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r-HR" dirty="0" smtClean="0"/>
              <a:t>Uredite stil naslova matrice</a:t>
            </a:r>
            <a:endParaRPr lang="hr-HR" dirty="0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r-HR" smtClean="0"/>
              <a:t>Uredite stil podnaslova matrice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4BE608-2CAB-4477-8C34-0AE719181ABD}" type="datetimeFigureOut">
              <a:rPr lang="hr-HR" smtClean="0"/>
              <a:t>18.7.2018.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F85A74-04AC-405B-BCB9-6131EC79C015}" type="slidenum">
              <a:rPr lang="hr-HR" smtClean="0"/>
              <a:t>‹#›</a:t>
            </a:fld>
            <a:endParaRPr lang="hr-HR"/>
          </a:p>
        </p:txBody>
      </p:sp>
      <p:pic>
        <p:nvPicPr>
          <p:cNvPr id="1026" name="Slika 1" descr="image002"/>
          <p:cNvPicPr>
            <a:picLocks noChangeAspect="1" noChangeArrowheads="1"/>
          </p:cNvPicPr>
          <p:nvPr userDrawn="1"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77518" y="5989638"/>
            <a:ext cx="1836964" cy="7879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5790635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slik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r-HR"/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4BE608-2CAB-4477-8C34-0AE719181ABD}" type="datetimeFigureOut">
              <a:rPr lang="hr-HR" smtClean="0"/>
              <a:t>18.7.2018.</a:t>
            </a:fld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F85A74-04AC-405B-BCB9-6131EC79C01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63696444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4BE608-2CAB-4477-8C34-0AE719181ABD}" type="datetimeFigureOut">
              <a:rPr lang="hr-HR" smtClean="0"/>
              <a:t>18.7.2018.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F85A74-04AC-405B-BCB9-6131EC79C01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46620163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4BE608-2CAB-4477-8C34-0AE719181ABD}" type="datetimeFigureOut">
              <a:rPr lang="hr-HR" smtClean="0"/>
              <a:t>18.7.2018.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F85A74-04AC-405B-BCB9-6131EC79C01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76149781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r-HR" smtClean="0"/>
              <a:t>Uredite stil podnaslova matrice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645B8B-88DC-4A81-BDEB-930DF534859D}" type="datetimeFigureOut">
              <a:rPr lang="hr-HR" smtClean="0"/>
              <a:t>18.7.2018.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B6CB41-D735-4F09-B969-AA7981A6114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565105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645B8B-88DC-4A81-BDEB-930DF534859D}" type="datetimeFigureOut">
              <a:rPr lang="hr-HR" smtClean="0"/>
              <a:t>18.7.2018.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B6CB41-D735-4F09-B969-AA7981A6114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02162181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sekci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645B8B-88DC-4A81-BDEB-930DF534859D}" type="datetimeFigureOut">
              <a:rPr lang="hr-HR" smtClean="0"/>
              <a:t>18.7.2018.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B6CB41-D735-4F09-B969-AA7981A6114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9483592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645B8B-88DC-4A81-BDEB-930DF534859D}" type="datetimeFigureOut">
              <a:rPr lang="hr-HR" smtClean="0"/>
              <a:t>18.7.2018.</a:t>
            </a:fld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B6CB41-D735-4F09-B969-AA7981A6114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70548856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5" name="Rezervirano mjesto teksta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6" name="Rezervirano mjesto sadržaja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7" name="Rezervirano mjesto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645B8B-88DC-4A81-BDEB-930DF534859D}" type="datetimeFigureOut">
              <a:rPr lang="hr-HR" smtClean="0"/>
              <a:t>18.7.2018.</a:t>
            </a:fld>
            <a:endParaRPr lang="hr-HR"/>
          </a:p>
        </p:txBody>
      </p:sp>
      <p:sp>
        <p:nvSpPr>
          <p:cNvPr id="8" name="Rezervirano mjesto podnožj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Rezervirano mjesto broja slajd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B6CB41-D735-4F09-B969-AA7981A6114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96329726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645B8B-88DC-4A81-BDEB-930DF534859D}" type="datetimeFigureOut">
              <a:rPr lang="hr-HR" smtClean="0"/>
              <a:t>18.7.2018.</a:t>
            </a:fld>
            <a:endParaRPr lang="hr-HR"/>
          </a:p>
        </p:txBody>
      </p:sp>
      <p:sp>
        <p:nvSpPr>
          <p:cNvPr id="4" name="Rezervirano mjesto podnožj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B6CB41-D735-4F09-B969-AA7981A6114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06468790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645B8B-88DC-4A81-BDEB-930DF534859D}" type="datetimeFigureOut">
              <a:rPr lang="hr-HR" smtClean="0"/>
              <a:t>18.7.2018.</a:t>
            </a:fld>
            <a:endParaRPr lang="hr-HR"/>
          </a:p>
        </p:txBody>
      </p:sp>
      <p:sp>
        <p:nvSpPr>
          <p:cNvPr id="3" name="Rezervirano mjesto podnožj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B6CB41-D735-4F09-B969-AA7981A6114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7086165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Uredite stil naslova matrice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 dirty="0" smtClean="0"/>
              <a:t>Uredite stilove teksta matrice</a:t>
            </a:r>
          </a:p>
          <a:p>
            <a:pPr lvl="1"/>
            <a:r>
              <a:rPr lang="hr-HR" dirty="0" smtClean="0"/>
              <a:t>Druga razina</a:t>
            </a:r>
          </a:p>
          <a:p>
            <a:pPr lvl="2"/>
            <a:r>
              <a:rPr lang="hr-HR" dirty="0" smtClean="0"/>
              <a:t>Treća razina</a:t>
            </a:r>
          </a:p>
          <a:p>
            <a:pPr lvl="3"/>
            <a:r>
              <a:rPr lang="hr-HR" dirty="0" smtClean="0"/>
              <a:t>Četvrta razina</a:t>
            </a:r>
          </a:p>
          <a:p>
            <a:pPr lvl="4"/>
            <a:r>
              <a:rPr lang="hr-HR" dirty="0" smtClean="0"/>
              <a:t>Peta razina</a:t>
            </a:r>
            <a:endParaRPr lang="hr-HR" dirty="0"/>
          </a:p>
        </p:txBody>
      </p:sp>
      <p:pic>
        <p:nvPicPr>
          <p:cNvPr id="8" name="Slika 7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65437" y="63950"/>
            <a:ext cx="4959806" cy="1644135"/>
          </a:xfrm>
          <a:prstGeom prst="rect">
            <a:avLst/>
          </a:prstGeom>
        </p:spPr>
      </p:pic>
      <p:pic>
        <p:nvPicPr>
          <p:cNvPr id="10" name="Slika 9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7658101" y="0"/>
            <a:ext cx="3695700" cy="2163664"/>
          </a:xfrm>
          <a:prstGeom prst="rect">
            <a:avLst/>
          </a:prstGeom>
        </p:spPr>
      </p:pic>
      <p:sp>
        <p:nvSpPr>
          <p:cNvPr id="7" name="Rezervirano mjesto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4BE608-2CAB-4477-8C34-0AE719181ABD}" type="datetimeFigureOut">
              <a:rPr lang="hr-HR" smtClean="0"/>
              <a:t>18.7.2018.</a:t>
            </a:fld>
            <a:endParaRPr lang="hr-HR"/>
          </a:p>
        </p:txBody>
      </p:sp>
      <p:sp>
        <p:nvSpPr>
          <p:cNvPr id="9" name="Rezervirano mjesto podnožja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11" name="Rezervirano mjesto broja slajda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F85A74-04AC-405B-BCB9-6131EC79C015}" type="slidenum">
              <a:rPr lang="hr-HR" smtClean="0"/>
              <a:t>‹#›</a:t>
            </a:fld>
            <a:endParaRPr lang="hr-HR"/>
          </a:p>
        </p:txBody>
      </p:sp>
      <p:pic>
        <p:nvPicPr>
          <p:cNvPr id="13" name="Slika 1" descr="image002"/>
          <p:cNvPicPr>
            <a:picLocks noChangeAspect="1" noChangeArrowheads="1"/>
          </p:cNvPicPr>
          <p:nvPr userDrawn="1"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77518" y="6017622"/>
            <a:ext cx="1836964" cy="7879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2735672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645B8B-88DC-4A81-BDEB-930DF534859D}" type="datetimeFigureOut">
              <a:rPr lang="hr-HR" smtClean="0"/>
              <a:t>18.7.2018.</a:t>
            </a:fld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B6CB41-D735-4F09-B969-AA7981A6114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03663406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slik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r-HR"/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645B8B-88DC-4A81-BDEB-930DF534859D}" type="datetimeFigureOut">
              <a:rPr lang="hr-HR" smtClean="0"/>
              <a:t>18.7.2018.</a:t>
            </a:fld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B6CB41-D735-4F09-B969-AA7981A6114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63577057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645B8B-88DC-4A81-BDEB-930DF534859D}" type="datetimeFigureOut">
              <a:rPr lang="hr-HR" smtClean="0"/>
              <a:t>18.7.2018.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B6CB41-D735-4F09-B969-AA7981A6114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50034378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645B8B-88DC-4A81-BDEB-930DF534859D}" type="datetimeFigureOut">
              <a:rPr lang="hr-HR" smtClean="0"/>
              <a:t>18.7.2018.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B6CB41-D735-4F09-B969-AA7981A6114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27837404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r-HR" smtClean="0"/>
              <a:t>Uredite stil podnaslova matrice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0E1700-8BC1-4FB5-928E-87E671BDB7C6}" type="datetimeFigureOut">
              <a:rPr lang="hr-HR" smtClean="0"/>
              <a:t>18.7.2018.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9FC52C-B185-4DFF-BB90-702AF8E954ED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0253898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0E1700-8BC1-4FB5-928E-87E671BDB7C6}" type="datetimeFigureOut">
              <a:rPr lang="hr-HR" smtClean="0"/>
              <a:t>18.7.2018.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9FC52C-B185-4DFF-BB90-702AF8E954ED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32871790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sekci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0E1700-8BC1-4FB5-928E-87E671BDB7C6}" type="datetimeFigureOut">
              <a:rPr lang="hr-HR" smtClean="0"/>
              <a:t>18.7.2018.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9FC52C-B185-4DFF-BB90-702AF8E954ED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906318457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0E1700-8BC1-4FB5-928E-87E671BDB7C6}" type="datetimeFigureOut">
              <a:rPr lang="hr-HR" smtClean="0"/>
              <a:t>18.7.2018.</a:t>
            </a:fld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9FC52C-B185-4DFF-BB90-702AF8E954ED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41854927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5" name="Rezervirano mjesto teksta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6" name="Rezervirano mjesto sadržaja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7" name="Rezervirano mjesto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0E1700-8BC1-4FB5-928E-87E671BDB7C6}" type="datetimeFigureOut">
              <a:rPr lang="hr-HR" smtClean="0"/>
              <a:t>18.7.2018.</a:t>
            </a:fld>
            <a:endParaRPr lang="hr-HR"/>
          </a:p>
        </p:txBody>
      </p:sp>
      <p:sp>
        <p:nvSpPr>
          <p:cNvPr id="8" name="Rezervirano mjesto podnožj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Rezervirano mjesto broja slajd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9FC52C-B185-4DFF-BB90-702AF8E954ED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08393989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0E1700-8BC1-4FB5-928E-87E671BDB7C6}" type="datetimeFigureOut">
              <a:rPr lang="hr-HR" smtClean="0"/>
              <a:t>18.7.2018.</a:t>
            </a:fld>
            <a:endParaRPr lang="hr-HR"/>
          </a:p>
        </p:txBody>
      </p:sp>
      <p:sp>
        <p:nvSpPr>
          <p:cNvPr id="4" name="Rezervirano mjesto podnožj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9FC52C-B185-4DFF-BB90-702AF8E954ED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8864660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sekci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4BE608-2CAB-4477-8C34-0AE719181ABD}" type="datetimeFigureOut">
              <a:rPr lang="hr-HR" smtClean="0"/>
              <a:t>18.7.2018.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F85A74-04AC-405B-BCB9-6131EC79C015}" type="slidenum">
              <a:rPr lang="hr-HR" smtClean="0"/>
              <a:t>‹#›</a:t>
            </a:fld>
            <a:endParaRPr lang="hr-HR"/>
          </a:p>
        </p:txBody>
      </p:sp>
      <p:pic>
        <p:nvPicPr>
          <p:cNvPr id="7" name="Slika 1" descr="image002"/>
          <p:cNvPicPr>
            <a:picLocks noChangeAspect="1" noChangeArrowheads="1"/>
          </p:cNvPicPr>
          <p:nvPr userDrawn="1"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31211" y="5825376"/>
            <a:ext cx="1836964" cy="7879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2179992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0E1700-8BC1-4FB5-928E-87E671BDB7C6}" type="datetimeFigureOut">
              <a:rPr lang="hr-HR" smtClean="0"/>
              <a:t>18.7.2018.</a:t>
            </a:fld>
            <a:endParaRPr lang="hr-HR"/>
          </a:p>
        </p:txBody>
      </p:sp>
      <p:sp>
        <p:nvSpPr>
          <p:cNvPr id="3" name="Rezervirano mjesto podnožj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9FC52C-B185-4DFF-BB90-702AF8E954ED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555918385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0E1700-8BC1-4FB5-928E-87E671BDB7C6}" type="datetimeFigureOut">
              <a:rPr lang="hr-HR" smtClean="0"/>
              <a:t>18.7.2018.</a:t>
            </a:fld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9FC52C-B185-4DFF-BB90-702AF8E954ED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859928590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slik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r-HR"/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0E1700-8BC1-4FB5-928E-87E671BDB7C6}" type="datetimeFigureOut">
              <a:rPr lang="hr-HR" smtClean="0"/>
              <a:t>18.7.2018.</a:t>
            </a:fld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9FC52C-B185-4DFF-BB90-702AF8E954ED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251239596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0E1700-8BC1-4FB5-928E-87E671BDB7C6}" type="datetimeFigureOut">
              <a:rPr lang="hr-HR" smtClean="0"/>
              <a:t>18.7.2018.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9FC52C-B185-4DFF-BB90-702AF8E954ED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915929451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0E1700-8BC1-4FB5-928E-87E671BDB7C6}" type="datetimeFigureOut">
              <a:rPr lang="hr-HR" smtClean="0"/>
              <a:t>18.7.2018.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9FC52C-B185-4DFF-BB90-702AF8E954ED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7363497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4BE608-2CAB-4477-8C34-0AE719181ABD}" type="datetimeFigureOut">
              <a:rPr lang="hr-HR" smtClean="0"/>
              <a:t>18.7.2018.</a:t>
            </a:fld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F85A74-04AC-405B-BCB9-6131EC79C015}" type="slidenum">
              <a:rPr lang="hr-HR" smtClean="0"/>
              <a:t>‹#›</a:t>
            </a:fld>
            <a:endParaRPr lang="hr-HR"/>
          </a:p>
        </p:txBody>
      </p:sp>
      <p:pic>
        <p:nvPicPr>
          <p:cNvPr id="9" name="Slika 1" descr="image002"/>
          <p:cNvPicPr>
            <a:picLocks noChangeAspect="1" noChangeArrowheads="1"/>
          </p:cNvPicPr>
          <p:nvPr userDrawn="1"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77518" y="6017622"/>
            <a:ext cx="1836964" cy="7879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1539323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5" name="Rezervirano mjesto teksta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6" name="Rezervirano mjesto sadržaja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7" name="Rezervirano mjesto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4BE608-2CAB-4477-8C34-0AE719181ABD}" type="datetimeFigureOut">
              <a:rPr lang="hr-HR" smtClean="0"/>
              <a:t>18.7.2018.</a:t>
            </a:fld>
            <a:endParaRPr lang="hr-HR"/>
          </a:p>
        </p:txBody>
      </p:sp>
      <p:pic>
        <p:nvPicPr>
          <p:cNvPr id="10" name="Slika 9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835055" cy="792549"/>
          </a:xfrm>
          <a:prstGeom prst="rect">
            <a:avLst/>
          </a:prstGeom>
        </p:spPr>
      </p:pic>
      <p:sp>
        <p:nvSpPr>
          <p:cNvPr id="8" name="Rezervirano mjesto podnožj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9" name="Rezervirano mjesto broja slajd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F85A74-04AC-405B-BCB9-6131EC79C015}" type="slidenum">
              <a:rPr lang="hr-HR" smtClean="0"/>
              <a:t>‹#›</a:t>
            </a:fld>
            <a:endParaRPr lang="hr-HR"/>
          </a:p>
        </p:txBody>
      </p:sp>
      <p:pic>
        <p:nvPicPr>
          <p:cNvPr id="11" name="Slika 1" descr="image002"/>
          <p:cNvPicPr>
            <a:picLocks noChangeAspect="1" noChangeArrowheads="1"/>
          </p:cNvPicPr>
          <p:nvPr userDrawn="1"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15600" y="5975577"/>
            <a:ext cx="1836964" cy="7615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4151225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Uredite stil naslova matrice</a:t>
            </a:r>
            <a:endParaRPr lang="hr-HR" dirty="0"/>
          </a:p>
        </p:txBody>
      </p:sp>
      <p:sp>
        <p:nvSpPr>
          <p:cNvPr id="3" name="Rezervirano mjesto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4BE608-2CAB-4477-8C34-0AE719181ABD}" type="datetimeFigureOut">
              <a:rPr lang="hr-HR" smtClean="0"/>
              <a:t>18.7.2018.</a:t>
            </a:fld>
            <a:endParaRPr lang="hr-HR"/>
          </a:p>
        </p:txBody>
      </p:sp>
      <p:sp>
        <p:nvSpPr>
          <p:cNvPr id="4" name="Rezervirano mjesto podnožj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F85A74-04AC-405B-BCB9-6131EC79C01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98602600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ilagođeni izgl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4BE608-2CAB-4477-8C34-0AE719181ABD}" type="datetimeFigureOut">
              <a:rPr lang="hr-HR" smtClean="0"/>
              <a:t>18.7.2018.</a:t>
            </a:fld>
            <a:endParaRPr lang="hr-HR"/>
          </a:p>
        </p:txBody>
      </p:sp>
      <p:sp>
        <p:nvSpPr>
          <p:cNvPr id="4" name="Rezervirano mjesto podnožj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F85A74-04AC-405B-BCB9-6131EC79C01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2247217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4BE608-2CAB-4477-8C34-0AE719181ABD}" type="datetimeFigureOut">
              <a:rPr lang="hr-HR" smtClean="0"/>
              <a:t>18.7.2018.</a:t>
            </a:fld>
            <a:endParaRPr lang="hr-HR"/>
          </a:p>
        </p:txBody>
      </p:sp>
      <p:sp>
        <p:nvSpPr>
          <p:cNvPr id="3" name="Rezervirano mjesto podnožj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F85A74-04AC-405B-BCB9-6131EC79C01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76905822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4BE608-2CAB-4477-8C34-0AE719181ABD}" type="datetimeFigureOut">
              <a:rPr lang="hr-HR" smtClean="0"/>
              <a:t>18.7.2018.</a:t>
            </a:fld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F85A74-04AC-405B-BCB9-6131EC79C01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7789955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image" Target="../media/image3.png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13" Type="http://schemas.openxmlformats.org/officeDocument/2006/relationships/image" Target="../media/image3.png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naslova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4BE608-2CAB-4477-8C34-0AE719181ABD}" type="datetimeFigureOut">
              <a:rPr lang="hr-HR" smtClean="0"/>
              <a:t>18.7.2018.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F85A74-04AC-405B-BCB9-6131EC79C015}" type="slidenum">
              <a:rPr lang="hr-HR" smtClean="0"/>
              <a:t>‹#›</a:t>
            </a:fld>
            <a:endParaRPr lang="hr-HR"/>
          </a:p>
        </p:txBody>
      </p:sp>
      <p:pic>
        <p:nvPicPr>
          <p:cNvPr id="7" name="Slika 6"/>
          <p:cNvPicPr>
            <a:picLocks noChangeAspect="1"/>
          </p:cNvPicPr>
          <p:nvPr userDrawn="1"/>
        </p:nvPicPr>
        <p:blipFill>
          <a:blip r:embed="rId14"/>
          <a:stretch>
            <a:fillRect/>
          </a:stretch>
        </p:blipFill>
        <p:spPr>
          <a:xfrm>
            <a:off x="1065437" y="63950"/>
            <a:ext cx="4959806" cy="1644135"/>
          </a:xfrm>
          <a:prstGeom prst="rect">
            <a:avLst/>
          </a:prstGeom>
        </p:spPr>
      </p:pic>
      <p:pic>
        <p:nvPicPr>
          <p:cNvPr id="8" name="Slika 7"/>
          <p:cNvPicPr>
            <a:picLocks noChangeAspect="1"/>
          </p:cNvPicPr>
          <p:nvPr userDrawn="1"/>
        </p:nvPicPr>
        <p:blipFill>
          <a:blip r:embed="rId15"/>
          <a:stretch>
            <a:fillRect/>
          </a:stretch>
        </p:blipFill>
        <p:spPr>
          <a:xfrm>
            <a:off x="7658101" y="0"/>
            <a:ext cx="3695700" cy="21636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3766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60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naslova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645B8B-88DC-4A81-BDEB-930DF534859D}" type="datetimeFigureOut">
              <a:rPr lang="hr-HR" smtClean="0"/>
              <a:t>18.7.2018.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B6CB41-D735-4F09-B969-AA7981A61145}" type="slidenum">
              <a:rPr lang="hr-HR" smtClean="0"/>
              <a:t>‹#›</a:t>
            </a:fld>
            <a:endParaRPr lang="hr-HR"/>
          </a:p>
        </p:txBody>
      </p:sp>
      <p:pic>
        <p:nvPicPr>
          <p:cNvPr id="2050" name="Slika 1" descr="image002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3" y="4763"/>
            <a:ext cx="1543050" cy="866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117996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naslova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0E1700-8BC1-4FB5-928E-87E671BDB7C6}" type="datetimeFigureOut">
              <a:rPr lang="hr-HR" smtClean="0"/>
              <a:t>18.7.2018.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 dirty="0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9FC52C-B185-4DFF-BB90-702AF8E954ED}" type="slidenum">
              <a:rPr lang="hr-HR" smtClean="0"/>
              <a:t>‹#›</a:t>
            </a:fld>
            <a:endParaRPr lang="hr-HR"/>
          </a:p>
        </p:txBody>
      </p:sp>
      <p:sp>
        <p:nvSpPr>
          <p:cNvPr id="7" name="Naslov 1"/>
          <p:cNvSpPr txBox="1">
            <a:spLocks/>
          </p:cNvSpPr>
          <p:nvPr userDrawn="1"/>
        </p:nvSpPr>
        <p:spPr>
          <a:xfrm>
            <a:off x="6806293" y="6972300"/>
            <a:ext cx="9144000" cy="2387600"/>
          </a:xfrm>
          <a:prstGeom prst="rect">
            <a:avLst/>
          </a:prstGeom>
        </p:spPr>
        <p:txBody>
          <a:bodyPr anchor="b"/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hr-HR" dirty="0" smtClean="0"/>
              <a:t>Uredite stil naslova matrice</a:t>
            </a:r>
            <a:endParaRPr lang="hr-HR" dirty="0"/>
          </a:p>
        </p:txBody>
      </p:sp>
      <p:pic>
        <p:nvPicPr>
          <p:cNvPr id="8" name="Slika 1" descr="image002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87056" y="5854700"/>
            <a:ext cx="1543050" cy="866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431355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hyperlink" Target="mailto:fead@mdomsp.hr" TargetMode="Externa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hyperlink" Target="#_ftnref1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1524000" y="1671484"/>
            <a:ext cx="9144000" cy="1170040"/>
          </a:xfrm>
        </p:spPr>
        <p:txBody>
          <a:bodyPr/>
          <a:lstStyle/>
          <a:p>
            <a:r>
              <a:rPr lang="pl-PL" sz="3200" b="1" dirty="0">
                <a:solidFill>
                  <a:srgbClr val="5B9BD5">
                    <a:lumMod val="50000"/>
                  </a:srgbClr>
                </a:solidFill>
              </a:rPr>
              <a:t>OPERATIVNI PROGRAM ZA HRANU I/ILI OSNOVNU MATERIJALNU POMOĆ ZA RAZDOBLJE </a:t>
            </a:r>
            <a:r>
              <a:rPr lang="pl-PL" sz="3200" b="1" dirty="0" smtClean="0">
                <a:solidFill>
                  <a:srgbClr val="5B9BD5">
                    <a:lumMod val="50000"/>
                  </a:srgbClr>
                </a:solidFill>
              </a:rPr>
              <a:t>2014.-</a:t>
            </a:r>
            <a:r>
              <a:rPr lang="pl-PL" sz="3200" b="1" dirty="0">
                <a:solidFill>
                  <a:srgbClr val="5B9BD5">
                    <a:lumMod val="50000"/>
                  </a:srgbClr>
                </a:solidFill>
              </a:rPr>
              <a:t>2020</a:t>
            </a:r>
            <a:r>
              <a:rPr lang="pl-PL" sz="3200" dirty="0">
                <a:solidFill>
                  <a:srgbClr val="5B9BD5">
                    <a:lumMod val="50000"/>
                  </a:srgbClr>
                </a:solidFill>
              </a:rPr>
              <a:t>.</a:t>
            </a:r>
            <a:endParaRPr lang="hr-HR" dirty="0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hr-HR" b="1" dirty="0" smtClean="0"/>
              <a:t>Upute za prijavitelje</a:t>
            </a:r>
          </a:p>
          <a:p>
            <a:r>
              <a:rPr lang="hr-HR" b="1" dirty="0"/>
              <a:t>„OSIGURAVANJE ŠKOLSKE PREHRANE ZA DJECU U RIZIKU OD SIROMAŠTVA</a:t>
            </a:r>
          </a:p>
          <a:p>
            <a:r>
              <a:rPr lang="hr-HR" b="1" dirty="0"/>
              <a:t>(školska godina 2018. – 2019.)“</a:t>
            </a:r>
            <a:endParaRPr lang="hr-HR" b="1" dirty="0" smtClean="0"/>
          </a:p>
        </p:txBody>
      </p:sp>
    </p:spTree>
    <p:extLst>
      <p:ext uri="{BB962C8B-B14F-4D97-AF65-F5344CB8AC3E}">
        <p14:creationId xmlns:p14="http://schemas.microsoft.com/office/powerpoint/2010/main" val="19231406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17600" y="2333241"/>
            <a:ext cx="4902200" cy="3843722"/>
          </a:xfrm>
        </p:spPr>
        <p:txBody>
          <a:bodyPr>
            <a:normAutofit fontScale="92500"/>
          </a:bodyPr>
          <a:lstStyle/>
          <a:p>
            <a:r>
              <a:rPr lang="hr-HR" dirty="0" smtClean="0"/>
              <a:t>Virovitičko-podravska </a:t>
            </a:r>
            <a:r>
              <a:rPr lang="hr-HR" dirty="0"/>
              <a:t>županija</a:t>
            </a:r>
          </a:p>
          <a:p>
            <a:r>
              <a:rPr lang="hr-HR" dirty="0" smtClean="0"/>
              <a:t>Brodsko-posavska </a:t>
            </a:r>
            <a:r>
              <a:rPr lang="hr-HR" dirty="0"/>
              <a:t>županija</a:t>
            </a:r>
          </a:p>
          <a:p>
            <a:r>
              <a:rPr lang="hr-HR" dirty="0" smtClean="0"/>
              <a:t>Vukovarsko-srijemska </a:t>
            </a:r>
            <a:r>
              <a:rPr lang="hr-HR" dirty="0"/>
              <a:t>županija</a:t>
            </a:r>
          </a:p>
          <a:p>
            <a:r>
              <a:rPr lang="hr-HR" dirty="0" smtClean="0"/>
              <a:t>Bjelovarsko-bilogorska </a:t>
            </a:r>
            <a:r>
              <a:rPr lang="hr-HR" dirty="0"/>
              <a:t>županija</a:t>
            </a:r>
          </a:p>
          <a:p>
            <a:r>
              <a:rPr lang="hr-HR" dirty="0" smtClean="0"/>
              <a:t>Požeško-slavonska </a:t>
            </a:r>
            <a:r>
              <a:rPr lang="hr-HR" dirty="0"/>
              <a:t>županija</a:t>
            </a:r>
          </a:p>
          <a:p>
            <a:r>
              <a:rPr lang="hr-HR" dirty="0" smtClean="0"/>
              <a:t>Sisačko-moslavačka </a:t>
            </a:r>
            <a:r>
              <a:rPr lang="hr-HR" dirty="0"/>
              <a:t>županija</a:t>
            </a:r>
          </a:p>
          <a:p>
            <a:r>
              <a:rPr lang="hr-HR" dirty="0" smtClean="0"/>
              <a:t>Osječko-baranjska županija</a:t>
            </a:r>
          </a:p>
          <a:p>
            <a:r>
              <a:rPr lang="hr-HR" dirty="0" smtClean="0"/>
              <a:t>Karlovačka </a:t>
            </a:r>
            <a:r>
              <a:rPr lang="hr-HR" dirty="0"/>
              <a:t>županija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15100" y="2333241"/>
            <a:ext cx="5003800" cy="3843722"/>
          </a:xfrm>
        </p:spPr>
        <p:txBody>
          <a:bodyPr>
            <a:normAutofit fontScale="92500"/>
          </a:bodyPr>
          <a:lstStyle/>
          <a:p>
            <a:r>
              <a:rPr lang="hr-HR" dirty="0"/>
              <a:t>Koprivničko-križevačka županija</a:t>
            </a:r>
          </a:p>
          <a:p>
            <a:r>
              <a:rPr lang="hr-HR" dirty="0" smtClean="0"/>
              <a:t>Ličko-senjska </a:t>
            </a:r>
            <a:r>
              <a:rPr lang="hr-HR" dirty="0"/>
              <a:t>županija</a:t>
            </a:r>
          </a:p>
          <a:p>
            <a:r>
              <a:rPr lang="hr-HR" dirty="0" smtClean="0"/>
              <a:t>Međimurska </a:t>
            </a:r>
            <a:r>
              <a:rPr lang="hr-HR" dirty="0"/>
              <a:t>županija</a:t>
            </a:r>
          </a:p>
          <a:p>
            <a:r>
              <a:rPr lang="hr-HR" dirty="0" smtClean="0"/>
              <a:t>Krapinsko-zagorska </a:t>
            </a:r>
            <a:r>
              <a:rPr lang="hr-HR" dirty="0"/>
              <a:t>županija</a:t>
            </a:r>
          </a:p>
          <a:p>
            <a:r>
              <a:rPr lang="hr-HR" dirty="0" smtClean="0"/>
              <a:t>Splitsko-dalmatinska </a:t>
            </a:r>
            <a:r>
              <a:rPr lang="hr-HR" dirty="0"/>
              <a:t>županija</a:t>
            </a:r>
          </a:p>
          <a:p>
            <a:r>
              <a:rPr lang="hr-HR" dirty="0" smtClean="0"/>
              <a:t>Šibensko-kninska </a:t>
            </a:r>
            <a:r>
              <a:rPr lang="hr-HR" dirty="0"/>
              <a:t>županija</a:t>
            </a:r>
          </a:p>
          <a:p>
            <a:r>
              <a:rPr lang="hr-HR" dirty="0" smtClean="0"/>
              <a:t>Varaždinska </a:t>
            </a:r>
            <a:r>
              <a:rPr lang="hr-HR" dirty="0"/>
              <a:t>županija</a:t>
            </a:r>
          </a:p>
          <a:p>
            <a:r>
              <a:rPr lang="hr-HR" dirty="0" smtClean="0"/>
              <a:t>Zadarska </a:t>
            </a:r>
            <a:r>
              <a:rPr lang="hr-HR" dirty="0"/>
              <a:t>županija</a:t>
            </a:r>
          </a:p>
        </p:txBody>
      </p:sp>
      <p:sp>
        <p:nvSpPr>
          <p:cNvPr id="5" name="Naslov 1"/>
          <p:cNvSpPr txBox="1">
            <a:spLocks/>
          </p:cNvSpPr>
          <p:nvPr/>
        </p:nvSpPr>
        <p:spPr>
          <a:xfrm>
            <a:off x="939114" y="1458097"/>
            <a:ext cx="10414686" cy="8751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hr-HR" sz="3600" b="1" dirty="0" smtClean="0"/>
              <a:t>PRIHVATLJIVI </a:t>
            </a:r>
            <a:r>
              <a:rPr lang="hr-HR" sz="3600" b="1" dirty="0" smtClean="0">
                <a:solidFill>
                  <a:schemeClr val="accent1">
                    <a:lumMod val="50000"/>
                  </a:schemeClr>
                </a:solidFill>
              </a:rPr>
              <a:t>PRIJAVITELJI</a:t>
            </a:r>
            <a:endParaRPr lang="hr-HR" sz="3600" b="1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644886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8200" y="864605"/>
            <a:ext cx="10515600" cy="1325563"/>
          </a:xfrm>
        </p:spPr>
        <p:txBody>
          <a:bodyPr/>
          <a:lstStyle/>
          <a:p>
            <a:pPr algn="ctr"/>
            <a:r>
              <a:rPr lang="hr-HR" dirty="0" smtClean="0"/>
              <a:t/>
            </a:r>
            <a:br>
              <a:rPr lang="hr-HR" dirty="0" smtClean="0"/>
            </a:br>
            <a:r>
              <a:rPr lang="hr-HR" sz="3600" b="1" dirty="0" smtClean="0"/>
              <a:t>PRIHVATLJIVI </a:t>
            </a:r>
            <a:r>
              <a:rPr lang="hr-HR" sz="3600" b="1" dirty="0" smtClean="0">
                <a:solidFill>
                  <a:schemeClr val="accent1">
                    <a:lumMod val="50000"/>
                  </a:schemeClr>
                </a:solidFill>
              </a:rPr>
              <a:t>PARTNERI</a:t>
            </a:r>
            <a:endParaRPr lang="hr-HR" sz="36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838200" y="2190168"/>
            <a:ext cx="10999573" cy="3913463"/>
          </a:xfrm>
        </p:spPr>
        <p:txBody>
          <a:bodyPr>
            <a:normAutofit fontScale="62500" lnSpcReduction="2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hr-HR" b="1" dirty="0" smtClean="0"/>
              <a:t> Obavezno </a:t>
            </a:r>
            <a:r>
              <a:rPr lang="hr-HR" b="1" dirty="0"/>
              <a:t>partnerstvo</a:t>
            </a:r>
            <a:r>
              <a:rPr lang="hr-HR" dirty="0"/>
              <a:t>: </a:t>
            </a:r>
            <a:endParaRPr lang="hr-HR" dirty="0" smtClean="0"/>
          </a:p>
          <a:p>
            <a:pPr marL="630238">
              <a:lnSpc>
                <a:spcPct val="120000"/>
              </a:lnSpc>
            </a:pPr>
            <a:r>
              <a:rPr lang="hr-HR" dirty="0"/>
              <a:t>Prijavitelj može prijaviti projektni prijedlog na Poziv </a:t>
            </a:r>
            <a:r>
              <a:rPr lang="hr-HR" b="1" dirty="0">
                <a:solidFill>
                  <a:schemeClr val="accent1">
                    <a:lumMod val="50000"/>
                  </a:schemeClr>
                </a:solidFill>
              </a:rPr>
              <a:t>isključivo u partnerstvu</a:t>
            </a:r>
            <a:r>
              <a:rPr lang="hr-HR" dirty="0"/>
              <a:t>, i to s najmanje jednom </a:t>
            </a:r>
            <a:r>
              <a:rPr lang="hr-HR" b="1" dirty="0">
                <a:solidFill>
                  <a:schemeClr val="accent1">
                    <a:lumMod val="50000"/>
                  </a:schemeClr>
                </a:solidFill>
              </a:rPr>
              <a:t>javnom osnovnom školom</a:t>
            </a:r>
            <a:r>
              <a:rPr lang="hr-HR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hr-HR" dirty="0"/>
              <a:t>koja može, no ne mora nužno biti osnovana od strane Prijavitelja tog projektnog prijedloga (vodeće partnerske organizacije</a:t>
            </a:r>
            <a:r>
              <a:rPr lang="hr-HR" dirty="0" smtClean="0"/>
              <a:t>)</a:t>
            </a:r>
          </a:p>
          <a:p>
            <a:pPr marL="630238">
              <a:lnSpc>
                <a:spcPct val="120000"/>
              </a:lnSpc>
            </a:pPr>
            <a:r>
              <a:rPr lang="hr-HR" b="1" dirty="0" smtClean="0">
                <a:solidFill>
                  <a:schemeClr val="accent1">
                    <a:lumMod val="50000"/>
                  </a:schemeClr>
                </a:solidFill>
              </a:rPr>
              <a:t>Javne </a:t>
            </a:r>
            <a:r>
              <a:rPr lang="hr-HR" b="1" dirty="0">
                <a:solidFill>
                  <a:schemeClr val="accent1">
                    <a:lumMod val="50000"/>
                  </a:schemeClr>
                </a:solidFill>
              </a:rPr>
              <a:t>osnovne škole </a:t>
            </a:r>
            <a:r>
              <a:rPr lang="hr-HR" dirty="0" smtClean="0"/>
              <a:t>moraju imati sjedište </a:t>
            </a:r>
            <a:r>
              <a:rPr lang="hr-HR" dirty="0"/>
              <a:t>u jedinicama područne (regionalne) samouprave s indeksom razvijenosti </a:t>
            </a:r>
            <a:r>
              <a:rPr lang="hr-HR" b="1" dirty="0">
                <a:solidFill>
                  <a:schemeClr val="accent1">
                    <a:lumMod val="50000"/>
                  </a:schemeClr>
                </a:solidFill>
              </a:rPr>
              <a:t>ispod 105% </a:t>
            </a:r>
            <a:r>
              <a:rPr lang="hr-HR" dirty="0"/>
              <a:t>prosjeka Republike </a:t>
            </a:r>
            <a:r>
              <a:rPr lang="hr-HR" dirty="0" smtClean="0"/>
              <a:t>Hrvatske</a:t>
            </a:r>
          </a:p>
          <a:p>
            <a:pPr marL="630238">
              <a:lnSpc>
                <a:spcPct val="120000"/>
              </a:lnSpc>
            </a:pPr>
            <a:r>
              <a:rPr lang="hr-HR" dirty="0" smtClean="0"/>
              <a:t>Jedna </a:t>
            </a:r>
            <a:r>
              <a:rPr lang="hr-HR" dirty="0"/>
              <a:t>osnovna škola može sudjelovati u ovom Pozivu kao obavezan partner u samo </a:t>
            </a:r>
            <a:r>
              <a:rPr lang="hr-HR" b="1" dirty="0">
                <a:solidFill>
                  <a:schemeClr val="accent1">
                    <a:lumMod val="50000"/>
                  </a:schemeClr>
                </a:solidFill>
              </a:rPr>
              <a:t>jednom</a:t>
            </a:r>
            <a:r>
              <a:rPr lang="hr-HR" dirty="0"/>
              <a:t> projektnom prijedlogu u okviru ovog </a:t>
            </a:r>
            <a:r>
              <a:rPr lang="hr-HR" dirty="0" smtClean="0"/>
              <a:t>Poziva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hr-HR" b="1" dirty="0"/>
              <a:t> </a:t>
            </a:r>
            <a:r>
              <a:rPr lang="hr-HR" b="1" dirty="0" smtClean="0"/>
              <a:t>Neobavezno </a:t>
            </a:r>
            <a:r>
              <a:rPr lang="hr-HR" b="1" dirty="0"/>
              <a:t>partnerstvo</a:t>
            </a:r>
            <a:r>
              <a:rPr lang="hr-HR" dirty="0"/>
              <a:t>: </a:t>
            </a:r>
          </a:p>
          <a:p>
            <a:pPr marL="630238">
              <a:lnSpc>
                <a:spcPct val="120000"/>
              </a:lnSpc>
            </a:pPr>
            <a:r>
              <a:rPr lang="hr-HR" dirty="0"/>
              <a:t>Uz javne osnovne škole kao obvezne partnere, prijavitelj može prijaviti projektni prijedlog na Poziv i u partnerstvu s </a:t>
            </a:r>
            <a:r>
              <a:rPr lang="hr-HR" b="1" dirty="0">
                <a:solidFill>
                  <a:schemeClr val="accent1">
                    <a:lumMod val="50000"/>
                  </a:schemeClr>
                </a:solidFill>
              </a:rPr>
              <a:t>drugim javnim tijelima koja su osnivači osnovnih škola iz županija koje su razvrstane kao područja s indeksom razvijenosti ispod 105</a:t>
            </a:r>
            <a:r>
              <a:rPr lang="hr-HR" b="1" dirty="0" smtClean="0">
                <a:solidFill>
                  <a:schemeClr val="accent1">
                    <a:lumMod val="50000"/>
                  </a:schemeClr>
                </a:solidFill>
              </a:rPr>
              <a:t>%</a:t>
            </a:r>
            <a:endParaRPr lang="hr-HR" b="1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951933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8200" y="1277306"/>
            <a:ext cx="10515600" cy="792330"/>
          </a:xfrm>
        </p:spPr>
        <p:txBody>
          <a:bodyPr>
            <a:normAutofit/>
          </a:bodyPr>
          <a:lstStyle/>
          <a:p>
            <a:pPr algn="ctr"/>
            <a:r>
              <a:rPr lang="hr-HR" sz="3600" b="1" dirty="0" smtClean="0"/>
              <a:t>PRIHVATLJIVE </a:t>
            </a:r>
            <a:r>
              <a:rPr lang="hr-HR" sz="3600" b="1" dirty="0" smtClean="0">
                <a:solidFill>
                  <a:schemeClr val="accent1">
                    <a:lumMod val="50000"/>
                  </a:schemeClr>
                </a:solidFill>
              </a:rPr>
              <a:t>AKTIVNOSTI</a:t>
            </a:r>
            <a:endParaRPr lang="hr-HR" sz="36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838200" y="1890758"/>
            <a:ext cx="10695039" cy="4524790"/>
          </a:xfrm>
        </p:spPr>
        <p:txBody>
          <a:bodyPr>
            <a:normAutofit fontScale="62500" lnSpcReduction="20000"/>
          </a:bodyPr>
          <a:lstStyle/>
          <a:p>
            <a:pPr marL="0" indent="0">
              <a:lnSpc>
                <a:spcPct val="170000"/>
              </a:lnSpc>
              <a:buNone/>
            </a:pPr>
            <a:r>
              <a:rPr lang="pl-PL" sz="3500" b="1" dirty="0" smtClean="0"/>
              <a:t>Prihvatljive </a:t>
            </a:r>
            <a:r>
              <a:rPr lang="pl-PL" sz="3500" b="1" dirty="0"/>
              <a:t>aktivnosti u sklopu ovog Poziva su: </a:t>
            </a:r>
            <a:endParaRPr lang="pl-PL" sz="3500" b="1" dirty="0" smtClean="0"/>
          </a:p>
          <a:p>
            <a:pPr lvl="1">
              <a:buFont typeface="Wingdings" panose="05000000000000000000" pitchFamily="2" charset="2"/>
              <a:buChar char="Ø"/>
            </a:pPr>
            <a:r>
              <a:rPr lang="pl-PL" sz="3800" b="1" dirty="0" smtClean="0"/>
              <a:t> </a:t>
            </a:r>
            <a:r>
              <a:rPr lang="pl-PL" sz="3700" b="1" dirty="0" smtClean="0">
                <a:solidFill>
                  <a:schemeClr val="accent1">
                    <a:lumMod val="50000"/>
                  </a:schemeClr>
                </a:solidFill>
              </a:rPr>
              <a:t>podjela obroka ciljnoj skupini po utvrđenoj cijeni jednog školskog obroka  </a:t>
            </a:r>
          </a:p>
          <a:p>
            <a:pPr marL="457200" lvl="1" indent="0">
              <a:buNone/>
            </a:pPr>
            <a:r>
              <a:rPr lang="pl-PL" sz="370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pl-PL" sz="3700" b="1" dirty="0" smtClean="0">
                <a:solidFill>
                  <a:schemeClr val="accent1">
                    <a:lumMod val="50000"/>
                  </a:schemeClr>
                </a:solidFill>
              </a:rPr>
              <a:t>   po učeniku u iznosu od 5,47 kn</a:t>
            </a:r>
          </a:p>
          <a:p>
            <a:pPr lvl="1">
              <a:buFont typeface="Wingdings" panose="05000000000000000000" pitchFamily="2" charset="2"/>
              <a:buChar char="Ø"/>
            </a:pPr>
            <a:endParaRPr lang="pl-PL" sz="34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457200" lvl="1" indent="-457200">
              <a:lnSpc>
                <a:spcPct val="120000"/>
              </a:lnSpc>
            </a:pPr>
            <a:r>
              <a:rPr lang="hr-HR" sz="3200" b="1" dirty="0"/>
              <a:t>DEFINICIJA </a:t>
            </a:r>
            <a:r>
              <a:rPr lang="hr-HR" sz="3200" b="1" dirty="0" smtClean="0"/>
              <a:t>OBROKA:</a:t>
            </a:r>
          </a:p>
          <a:p>
            <a:pPr marL="633413" lvl="1" indent="-190500">
              <a:lnSpc>
                <a:spcPct val="120000"/>
              </a:lnSpc>
              <a:buFont typeface="Wingdings" panose="05000000000000000000" pitchFamily="2" charset="2"/>
              <a:buChar char="Ø"/>
            </a:pPr>
            <a:r>
              <a:rPr lang="hr-HR" sz="3200" dirty="0" smtClean="0"/>
              <a:t>kvalitetna</a:t>
            </a:r>
            <a:r>
              <a:rPr lang="hr-HR" sz="3200" dirty="0"/>
              <a:t>, raznovrsna, količinski i nutritivno dostatna prehrana učenika, s optimalnom količinom kalorija koja omogućuje nesmetano obavljanje njegovih školskih aktivnosti, sukladno Normativima za prehranu učenika u osnovnoj </a:t>
            </a:r>
            <a:r>
              <a:rPr lang="hr-HR" sz="3200" dirty="0" smtClean="0"/>
              <a:t>školi</a:t>
            </a:r>
            <a:endParaRPr lang="pl-PL" sz="32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42913" indent="-442913"/>
            <a:r>
              <a:rPr lang="hr-HR" sz="3200" b="1" dirty="0" smtClean="0"/>
              <a:t>PODJELA OBROKA:</a:t>
            </a:r>
          </a:p>
          <a:p>
            <a:pPr marL="633413" indent="-190500">
              <a:lnSpc>
                <a:spcPct val="120000"/>
              </a:lnSpc>
              <a:buFont typeface="Wingdings" panose="05000000000000000000" pitchFamily="2" charset="2"/>
              <a:buChar char="Ø"/>
            </a:pPr>
            <a:r>
              <a:rPr lang="hr-HR" sz="3200" dirty="0" smtClean="0"/>
              <a:t>moguće </a:t>
            </a:r>
            <a:r>
              <a:rPr lang="hr-HR" sz="3200" dirty="0"/>
              <a:t>u prostorijama osnovnih škola koje su u svojstvu obaveznih partnera, odnosno na drugim lokacijama, pod uvjetom da je takva lokacija jasno obrazložena te je osigurano poštivanje dostojanstva djece kao krajnjih primatelja </a:t>
            </a:r>
            <a:r>
              <a:rPr lang="hr-HR" sz="3200" dirty="0" smtClean="0"/>
              <a:t>pomoći</a:t>
            </a:r>
            <a:endParaRPr lang="hr-HR" sz="3200" u="sng" dirty="0" smtClean="0"/>
          </a:p>
        </p:txBody>
      </p:sp>
    </p:spTree>
    <p:extLst>
      <p:ext uri="{BB962C8B-B14F-4D97-AF65-F5344CB8AC3E}">
        <p14:creationId xmlns:p14="http://schemas.microsoft.com/office/powerpoint/2010/main" val="26194867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8200" y="1277306"/>
            <a:ext cx="10515600" cy="792330"/>
          </a:xfrm>
        </p:spPr>
        <p:txBody>
          <a:bodyPr>
            <a:normAutofit/>
          </a:bodyPr>
          <a:lstStyle/>
          <a:p>
            <a:pPr algn="ctr"/>
            <a:r>
              <a:rPr lang="hr-HR" sz="3600" b="1" dirty="0" smtClean="0"/>
              <a:t>PRIHVATLJIVE </a:t>
            </a:r>
            <a:r>
              <a:rPr lang="hr-HR" sz="3600" b="1" dirty="0" smtClean="0">
                <a:solidFill>
                  <a:schemeClr val="accent1">
                    <a:lumMod val="50000"/>
                  </a:schemeClr>
                </a:solidFill>
              </a:rPr>
              <a:t>AKTIVNOSTI</a:t>
            </a:r>
            <a:endParaRPr lang="hr-HR" sz="36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838199" y="2227006"/>
            <a:ext cx="10695039" cy="429178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r-HR" b="1" i="1" u="sng" dirty="0" smtClean="0">
                <a:solidFill>
                  <a:schemeClr val="accent1">
                    <a:lumMod val="50000"/>
                  </a:schemeClr>
                </a:solidFill>
              </a:rPr>
              <a:t>Napomena</a:t>
            </a:r>
            <a:r>
              <a:rPr lang="hr-HR" sz="3200" b="1" i="1" u="sng" dirty="0" smtClean="0">
                <a:solidFill>
                  <a:schemeClr val="accent1">
                    <a:lumMod val="50000"/>
                  </a:schemeClr>
                </a:solidFill>
              </a:rPr>
              <a:t>: </a:t>
            </a:r>
          </a:p>
          <a:p>
            <a:pPr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hr-HR" sz="2400" dirty="0" smtClean="0"/>
              <a:t>Obroci koje nabavljaju partnerske organizacije </a:t>
            </a:r>
            <a:r>
              <a:rPr lang="hr-HR" sz="2400" b="1" dirty="0" smtClean="0">
                <a:solidFill>
                  <a:schemeClr val="accent1">
                    <a:lumMod val="50000"/>
                  </a:schemeClr>
                </a:solidFill>
              </a:rPr>
              <a:t>besplatno</a:t>
            </a:r>
            <a:r>
              <a:rPr lang="hr-HR" sz="2400" dirty="0" smtClean="0"/>
              <a:t> se dijele krajnjim primateljima. U sklopu projekta nije dozvoljeno ciljnim skupinama naplaćivati sudjelovanje u aktivnostima niti pružati bilo kakve usluge koje se naplaćuju</a:t>
            </a:r>
          </a:p>
          <a:p>
            <a:pPr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hr-HR" sz="2400" dirty="0" smtClean="0"/>
              <a:t>Maksimalno trajanje projekta je </a:t>
            </a:r>
            <a:r>
              <a:rPr lang="hr-HR" sz="2400" b="1" dirty="0" smtClean="0">
                <a:solidFill>
                  <a:schemeClr val="accent1">
                    <a:lumMod val="50000"/>
                  </a:schemeClr>
                </a:solidFill>
              </a:rPr>
              <a:t>10 mjeseci. </a:t>
            </a:r>
            <a:r>
              <a:rPr lang="hr-HR" sz="2400" dirty="0" smtClean="0"/>
              <a:t>Sve projektne aktivnosti moraju se odnositi na školsku godinu 2018./2019.</a:t>
            </a:r>
            <a:endParaRPr lang="hr-HR" sz="2400" dirty="0"/>
          </a:p>
        </p:txBody>
      </p:sp>
    </p:spTree>
    <p:extLst>
      <p:ext uri="{BB962C8B-B14F-4D97-AF65-F5344CB8AC3E}">
        <p14:creationId xmlns:p14="http://schemas.microsoft.com/office/powerpoint/2010/main" val="35580369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8200" y="1342899"/>
            <a:ext cx="10101649" cy="766120"/>
          </a:xfrm>
        </p:spPr>
        <p:txBody>
          <a:bodyPr>
            <a:normAutofit/>
          </a:bodyPr>
          <a:lstStyle/>
          <a:p>
            <a:pPr algn="ctr"/>
            <a:r>
              <a:rPr lang="hr-HR" sz="3600" b="1" dirty="0" smtClean="0"/>
              <a:t>NEPRIHVATLJIVE </a:t>
            </a:r>
            <a:r>
              <a:rPr lang="hr-HR" sz="3600" b="1" dirty="0" smtClean="0">
                <a:solidFill>
                  <a:schemeClr val="accent1">
                    <a:lumMod val="50000"/>
                  </a:schemeClr>
                </a:solidFill>
              </a:rPr>
              <a:t>AKTIVNOSTI</a:t>
            </a:r>
            <a:endParaRPr lang="hr-HR" sz="36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838200" y="2521973"/>
            <a:ext cx="10515600" cy="406794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r-HR" b="1" dirty="0">
                <a:solidFill>
                  <a:schemeClr val="accent1">
                    <a:lumMod val="50000"/>
                  </a:schemeClr>
                </a:solidFill>
              </a:rPr>
              <a:t>Neprihvatljive aktivnosti </a:t>
            </a:r>
            <a:r>
              <a:rPr lang="hr-HR" b="1" dirty="0"/>
              <a:t>u sklopu ovog Poziva su: </a:t>
            </a:r>
          </a:p>
          <a:p>
            <a:pPr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hr-HR" dirty="0" smtClean="0"/>
              <a:t>sve </a:t>
            </a:r>
            <a:r>
              <a:rPr lang="hr-HR" dirty="0"/>
              <a:t>ostale aktivnosti koje nisu vezane uz podjelu obroka ciljnoj skupini po utvrđenoj cijeni jednog školskog obroka po učeniku u iznosu od 5,47 kn </a:t>
            </a:r>
          </a:p>
        </p:txBody>
      </p:sp>
    </p:spTree>
    <p:extLst>
      <p:ext uri="{BB962C8B-B14F-4D97-AF65-F5344CB8AC3E}">
        <p14:creationId xmlns:p14="http://schemas.microsoft.com/office/powerpoint/2010/main" val="21242911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8200" y="1179619"/>
            <a:ext cx="10515600" cy="672328"/>
          </a:xfrm>
        </p:spPr>
        <p:txBody>
          <a:bodyPr>
            <a:noAutofit/>
          </a:bodyPr>
          <a:lstStyle/>
          <a:p>
            <a:pPr algn="ctr"/>
            <a:r>
              <a:rPr lang="hr-HR" sz="3600" b="1" dirty="0" smtClean="0"/>
              <a:t>PRIHVATLJIVI </a:t>
            </a:r>
            <a:r>
              <a:rPr lang="hr-HR" sz="3600" b="1" dirty="0" smtClean="0">
                <a:solidFill>
                  <a:schemeClr val="accent1">
                    <a:lumMod val="50000"/>
                  </a:schemeClr>
                </a:solidFill>
              </a:rPr>
              <a:t>IZDACI</a:t>
            </a:r>
            <a:endParaRPr lang="hr-HR" sz="36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838200" y="1851947"/>
            <a:ext cx="10515600" cy="4427692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120000"/>
              </a:lnSpc>
            </a:pPr>
            <a:r>
              <a:rPr lang="hr-HR" sz="2600" dirty="0" smtClean="0"/>
              <a:t>Prihvatljivi izdaci u sklopu ovog Poziva utvrđeni su temeljem </a:t>
            </a:r>
            <a:r>
              <a:rPr lang="hr-HR" sz="2600" b="1" dirty="0" smtClean="0">
                <a:solidFill>
                  <a:schemeClr val="accent1">
                    <a:lumMod val="50000"/>
                  </a:schemeClr>
                </a:solidFill>
              </a:rPr>
              <a:t>Pravilnika o prihvatljivosti izdataka u okviru Fonda europske pomoći za najpotrebitije (FEAD)</a:t>
            </a:r>
          </a:p>
          <a:p>
            <a:pPr>
              <a:lnSpc>
                <a:spcPct val="150000"/>
              </a:lnSpc>
            </a:pPr>
            <a:r>
              <a:rPr lang="hr-HR" sz="2400" dirty="0" smtClean="0"/>
              <a:t>Prihvatljivi izdaci u okviru ovog Poziva su:</a:t>
            </a:r>
          </a:p>
          <a:p>
            <a:pPr marL="914400" lvl="1" indent="-457200">
              <a:lnSpc>
                <a:spcPct val="100000"/>
              </a:lnSpc>
              <a:buAutoNum type="arabicPeriod"/>
            </a:pPr>
            <a:r>
              <a:rPr lang="hr-HR" b="1" dirty="0" smtClean="0"/>
              <a:t>Trošak kupnje hrane/trošak školskog obroka</a:t>
            </a:r>
          </a:p>
          <a:p>
            <a:pPr marL="914400" lvl="1" indent="-457200">
              <a:lnSpc>
                <a:spcPct val="120000"/>
              </a:lnSpc>
              <a:buAutoNum type="arabicPeriod"/>
            </a:pPr>
            <a:r>
              <a:rPr lang="hr-HR" b="1" dirty="0" smtClean="0"/>
              <a:t>Administrativni troškovi i troškovi prijevoza i skladištenja:</a:t>
            </a:r>
          </a:p>
          <a:p>
            <a:pPr marL="1419225" lvl="2" indent="-342900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hr-HR" dirty="0" smtClean="0"/>
              <a:t>Administrativni troškovi </a:t>
            </a:r>
          </a:p>
          <a:p>
            <a:pPr marL="1887538" lvl="3">
              <a:lnSpc>
                <a:spcPct val="100000"/>
              </a:lnSpc>
            </a:pPr>
            <a:r>
              <a:rPr lang="hr-HR" dirty="0" smtClean="0"/>
              <a:t>plaće osoblja (voditelj projekta)</a:t>
            </a:r>
          </a:p>
          <a:p>
            <a:pPr marL="1887538" lvl="3">
              <a:lnSpc>
                <a:spcPct val="100000"/>
              </a:lnSpc>
            </a:pPr>
            <a:r>
              <a:rPr lang="hr-HR" dirty="0" smtClean="0"/>
              <a:t>troškovi putovanja vezani uz provedbu projektnih aktivnosti </a:t>
            </a:r>
          </a:p>
          <a:p>
            <a:pPr marL="1887538" lvl="3">
              <a:lnSpc>
                <a:spcPct val="100000"/>
              </a:lnSpc>
            </a:pPr>
            <a:r>
              <a:rPr lang="hr-HR" dirty="0" smtClean="0"/>
              <a:t>troškovi izrade promotivnih materijala odnosno drugih aktivnosti promidžbe i </a:t>
            </a:r>
            <a:r>
              <a:rPr lang="hr-HR" dirty="0" err="1" smtClean="0"/>
              <a:t>vidljivostI</a:t>
            </a:r>
            <a:endParaRPr lang="hr-HR" dirty="0" smtClean="0"/>
          </a:p>
          <a:p>
            <a:pPr marL="1419225" lvl="2" indent="-342900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hr-HR" dirty="0" smtClean="0"/>
              <a:t>Troškovi prijevoza </a:t>
            </a:r>
          </a:p>
          <a:p>
            <a:pPr marL="1887538" lvl="3">
              <a:lnSpc>
                <a:spcPct val="100000"/>
              </a:lnSpc>
            </a:pPr>
            <a:r>
              <a:rPr lang="hr-HR" dirty="0" smtClean="0"/>
              <a:t>trošak </a:t>
            </a:r>
            <a:r>
              <a:rPr lang="hr-HR" dirty="0"/>
              <a:t>prijevoza od dobavljača do skladišta/lokacije podjele hrane</a:t>
            </a:r>
            <a:endParaRPr lang="hr-HR" dirty="0" smtClean="0"/>
          </a:p>
          <a:p>
            <a:pPr marL="1419225" lvl="2" indent="-342900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hr-HR" dirty="0" smtClean="0"/>
              <a:t>Skladištenje</a:t>
            </a:r>
          </a:p>
          <a:p>
            <a:pPr marL="1887538" lvl="3">
              <a:lnSpc>
                <a:spcPct val="100000"/>
              </a:lnSpc>
            </a:pPr>
            <a:r>
              <a:rPr lang="hr-HR" dirty="0"/>
              <a:t>trošak pohrane hrane (najam skladišta i režijski troškovi</a:t>
            </a:r>
            <a:r>
              <a:rPr lang="hr-HR" dirty="0" smtClean="0"/>
              <a:t>)</a:t>
            </a:r>
          </a:p>
          <a:p>
            <a:pPr marL="1828800" lvl="3" indent="-457200">
              <a:lnSpc>
                <a:spcPct val="100000"/>
              </a:lnSpc>
              <a:buFont typeface="+mj-lt"/>
              <a:buAutoNum type="alphaLcParenR"/>
            </a:pPr>
            <a:endParaRPr lang="hr-HR" dirty="0" smtClean="0"/>
          </a:p>
          <a:p>
            <a:pPr marL="1828800" lvl="3" indent="-457200">
              <a:lnSpc>
                <a:spcPct val="100000"/>
              </a:lnSpc>
              <a:buFont typeface="+mj-lt"/>
              <a:buAutoNum type="alphaLcParenR"/>
            </a:pPr>
            <a:endParaRPr lang="hr-HR" dirty="0" smtClean="0"/>
          </a:p>
          <a:p>
            <a:pPr lvl="1">
              <a:buFont typeface="Wingdings" panose="05000000000000000000" pitchFamily="2" charset="2"/>
              <a:buChar char="Ø"/>
            </a:pPr>
            <a:endParaRPr lang="hr-HR" dirty="0" smtClean="0"/>
          </a:p>
          <a:p>
            <a:pPr lvl="1">
              <a:buFont typeface="Wingdings" panose="05000000000000000000" pitchFamily="2" charset="2"/>
              <a:buChar char="Ø"/>
            </a:pPr>
            <a:endParaRPr lang="hr-HR" dirty="0" smtClean="0"/>
          </a:p>
          <a:p>
            <a:pPr lvl="1">
              <a:buFont typeface="Wingdings" panose="05000000000000000000" pitchFamily="2" charset="2"/>
              <a:buChar char="Ø"/>
            </a:pPr>
            <a:endParaRPr lang="hr-HR" dirty="0" smtClean="0"/>
          </a:p>
          <a:p>
            <a:pPr lvl="1">
              <a:buFont typeface="Wingdings" panose="05000000000000000000" pitchFamily="2" charset="2"/>
              <a:buChar char="Ø"/>
            </a:pPr>
            <a:endParaRPr lang="hr-HR" dirty="0" smtClean="0"/>
          </a:p>
        </p:txBody>
      </p:sp>
    </p:spTree>
    <p:extLst>
      <p:ext uri="{BB962C8B-B14F-4D97-AF65-F5344CB8AC3E}">
        <p14:creationId xmlns:p14="http://schemas.microsoft.com/office/powerpoint/2010/main" val="24391431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8200" y="897924"/>
            <a:ext cx="10515600" cy="927700"/>
          </a:xfrm>
        </p:spPr>
        <p:txBody>
          <a:bodyPr>
            <a:normAutofit fontScale="90000"/>
          </a:bodyPr>
          <a:lstStyle/>
          <a:p>
            <a:pPr algn="ctr"/>
            <a:r>
              <a:rPr lang="hr-HR" b="1" dirty="0" smtClean="0"/>
              <a:t/>
            </a:r>
            <a:br>
              <a:rPr lang="hr-HR" b="1" dirty="0" smtClean="0"/>
            </a:br>
            <a:r>
              <a:rPr lang="hr-HR" sz="4000" b="1" dirty="0" smtClean="0">
                <a:solidFill>
                  <a:schemeClr val="accent1">
                    <a:lumMod val="50000"/>
                  </a:schemeClr>
                </a:solidFill>
              </a:rPr>
              <a:t>IZRAČUN </a:t>
            </a:r>
            <a:r>
              <a:rPr lang="hr-HR" sz="4000" b="1" dirty="0" smtClean="0"/>
              <a:t>PRIHVATLJIVIH IZDATAKA</a:t>
            </a:r>
            <a:endParaRPr lang="hr-HR" sz="4000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545691" y="2001796"/>
            <a:ext cx="10808109" cy="3897560"/>
          </a:xfrm>
        </p:spPr>
        <p:txBody>
          <a:bodyPr>
            <a:normAutofit fontScale="40000" lnSpcReduction="20000"/>
          </a:bodyPr>
          <a:lstStyle/>
          <a:p>
            <a:pPr marL="0" indent="0">
              <a:lnSpc>
                <a:spcPct val="170000"/>
              </a:lnSpc>
              <a:buNone/>
            </a:pPr>
            <a:r>
              <a:rPr lang="hr-HR" sz="5000" b="1" dirty="0" smtClean="0"/>
              <a:t>1.   Trošak kupnje hrane/trošak školskog obroka </a:t>
            </a:r>
            <a:endParaRPr lang="hr-HR" sz="5000" dirty="0" smtClean="0"/>
          </a:p>
          <a:p>
            <a:pPr>
              <a:lnSpc>
                <a:spcPct val="120000"/>
              </a:lnSpc>
              <a:buFont typeface="Wingdings" panose="05000000000000000000" pitchFamily="2" charset="2"/>
              <a:buChar char="Ø"/>
            </a:pPr>
            <a:r>
              <a:rPr lang="hr-HR" sz="4500" dirty="0" smtClean="0"/>
              <a:t>Navedeni </a:t>
            </a:r>
            <a:r>
              <a:rPr lang="hr-HR" sz="4500" dirty="0"/>
              <a:t>troškovi se obračunavaju temeljem pojednostavljene mogućnosti financiranja, odnosno primjenom standardne veličine jediničnog troška izračunate primjenom metodologije odobrene od strane Upravljačkog </a:t>
            </a:r>
            <a:r>
              <a:rPr lang="hr-HR" sz="4500" dirty="0" smtClean="0"/>
              <a:t>tijela</a:t>
            </a:r>
          </a:p>
          <a:p>
            <a:pPr>
              <a:lnSpc>
                <a:spcPct val="120000"/>
              </a:lnSpc>
              <a:buFont typeface="Wingdings" panose="05000000000000000000" pitchFamily="2" charset="2"/>
              <a:buChar char="Ø"/>
            </a:pPr>
            <a:r>
              <a:rPr lang="hr-HR" sz="4500" dirty="0"/>
              <a:t>Sukladno spomenutoj metodologiji utvrđena je </a:t>
            </a:r>
            <a:r>
              <a:rPr lang="hr-HR" sz="4500" b="1" dirty="0"/>
              <a:t>cijena jednog školskog obroka po učeniku u iznosu od 5,47 </a:t>
            </a:r>
            <a:r>
              <a:rPr lang="hr-HR" sz="4500" b="1" dirty="0" smtClean="0"/>
              <a:t>kn</a:t>
            </a:r>
          </a:p>
          <a:p>
            <a:pPr>
              <a:lnSpc>
                <a:spcPct val="120000"/>
              </a:lnSpc>
              <a:buFont typeface="Wingdings" panose="05000000000000000000" pitchFamily="2" charset="2"/>
              <a:buChar char="Ø"/>
            </a:pPr>
            <a:r>
              <a:rPr lang="hr-HR" sz="4500" dirty="0"/>
              <a:t>Navedena cijena obroka primjenjivat će se prilikom izračuna troškova kupnje hrane/trošak školskog obroka na sljedeći način</a:t>
            </a:r>
            <a:r>
              <a:rPr lang="hr-HR" sz="4000" dirty="0" smtClean="0"/>
              <a:t>:</a:t>
            </a:r>
          </a:p>
          <a:p>
            <a:pPr marL="0" indent="0">
              <a:buNone/>
            </a:pPr>
            <a:r>
              <a:rPr lang="hr-HR" sz="3300" dirty="0"/>
              <a:t>	</a:t>
            </a:r>
            <a:r>
              <a:rPr lang="hr-HR" sz="3300" dirty="0" smtClean="0"/>
              <a:t>		</a:t>
            </a:r>
            <a:r>
              <a:rPr lang="hr-HR" sz="4200" b="1" dirty="0" smtClean="0">
                <a:solidFill>
                  <a:schemeClr val="accent1">
                    <a:lumMod val="50000"/>
                  </a:schemeClr>
                </a:solidFill>
              </a:rPr>
              <a:t>	</a:t>
            </a:r>
            <a:r>
              <a:rPr lang="hr-HR" sz="5000" b="1" dirty="0" smtClean="0">
                <a:solidFill>
                  <a:schemeClr val="accent1">
                    <a:lumMod val="50000"/>
                  </a:schemeClr>
                </a:solidFill>
              </a:rPr>
              <a:t>A = 5,47 HRK X Q</a:t>
            </a:r>
          </a:p>
          <a:p>
            <a:pPr marL="0" indent="0">
              <a:buNone/>
            </a:pPr>
            <a:r>
              <a:rPr lang="hr-HR" sz="3300" dirty="0" smtClean="0"/>
              <a:t> </a:t>
            </a:r>
            <a:r>
              <a:rPr lang="hr-HR" sz="2900" i="1" dirty="0" smtClean="0"/>
              <a:t>		</a:t>
            </a:r>
          </a:p>
          <a:p>
            <a:pPr marL="0" indent="0">
              <a:buNone/>
            </a:pPr>
            <a:r>
              <a:rPr lang="hr-HR" sz="2900" i="1" dirty="0"/>
              <a:t>	</a:t>
            </a:r>
            <a:r>
              <a:rPr lang="hr-HR" sz="2900" i="1" dirty="0" smtClean="0"/>
              <a:t>	A</a:t>
            </a:r>
            <a:r>
              <a:rPr lang="hr-HR" sz="2900" i="1" dirty="0"/>
              <a:t>= Ukupno prihvatljivi troškovi kupnje hrane / troškovi školskog </a:t>
            </a:r>
            <a:r>
              <a:rPr lang="hr-HR" sz="2900" i="1" dirty="0" smtClean="0"/>
              <a:t>obroka</a:t>
            </a:r>
          </a:p>
          <a:p>
            <a:pPr marL="0" indent="0">
              <a:buNone/>
            </a:pPr>
            <a:r>
              <a:rPr lang="hr-HR" sz="2900" i="1" dirty="0" smtClean="0"/>
              <a:t>		Q</a:t>
            </a:r>
            <a:r>
              <a:rPr lang="hr-HR" sz="2900" i="1" dirty="0"/>
              <a:t>= Ukupan broj obroka koje partnerska organizacija planira podijeliti tijekom provedbe </a:t>
            </a:r>
            <a:r>
              <a:rPr lang="hr-HR" sz="2900" i="1" dirty="0" smtClean="0"/>
              <a:t>projekta</a:t>
            </a:r>
            <a:endParaRPr lang="hr-HR" sz="3400" b="1" i="1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428982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8200" y="897924"/>
            <a:ext cx="10515600" cy="927700"/>
          </a:xfrm>
        </p:spPr>
        <p:txBody>
          <a:bodyPr>
            <a:normAutofit fontScale="90000"/>
          </a:bodyPr>
          <a:lstStyle/>
          <a:p>
            <a:pPr algn="ctr"/>
            <a:r>
              <a:rPr lang="hr-HR" b="1" dirty="0" smtClean="0"/>
              <a:t/>
            </a:r>
            <a:br>
              <a:rPr lang="hr-HR" b="1" dirty="0" smtClean="0"/>
            </a:br>
            <a:r>
              <a:rPr lang="hr-HR" sz="4000" b="1" dirty="0" smtClean="0">
                <a:solidFill>
                  <a:schemeClr val="accent1">
                    <a:lumMod val="50000"/>
                  </a:schemeClr>
                </a:solidFill>
              </a:rPr>
              <a:t>IZRAČUN </a:t>
            </a:r>
            <a:r>
              <a:rPr lang="hr-HR" sz="4000" b="1" dirty="0" smtClean="0"/>
              <a:t>PRIHVATLJIVIH IZDATAKA</a:t>
            </a:r>
            <a:endParaRPr lang="hr-HR" sz="4000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838200" y="1825624"/>
            <a:ext cx="10680290" cy="4291781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hr-HR" b="1" i="1" u="sng" dirty="0" smtClean="0">
                <a:solidFill>
                  <a:schemeClr val="accent1">
                    <a:lumMod val="50000"/>
                  </a:schemeClr>
                </a:solidFill>
              </a:rPr>
              <a:t>Napomena:</a:t>
            </a:r>
          </a:p>
          <a:p>
            <a:pPr>
              <a:lnSpc>
                <a:spcPct val="120000"/>
              </a:lnSpc>
              <a:buFont typeface="Wingdings" panose="05000000000000000000" pitchFamily="2" charset="2"/>
              <a:buChar char="Ø"/>
            </a:pPr>
            <a:r>
              <a:rPr lang="hr-HR" sz="3000" dirty="0" smtClean="0"/>
              <a:t>Uz </a:t>
            </a:r>
            <a:r>
              <a:rPr lang="hr-HR" sz="3000" dirty="0"/>
              <a:t>Zahtjev za nadoknadom sredstava </a:t>
            </a:r>
            <a:r>
              <a:rPr lang="hr-HR" sz="3000" b="1" dirty="0"/>
              <a:t>nije potrebno dostavljati popratnu dokumentaciju </a:t>
            </a:r>
            <a:r>
              <a:rPr lang="hr-HR" sz="3000" dirty="0"/>
              <a:t>za navedene troškove kupnje hrane/školskog obroka, već će korisnik bespovratnih sredstava u okviru svakog Zahtjeva za nadoknadom sredstava dostaviti </a:t>
            </a:r>
            <a:r>
              <a:rPr lang="hr-HR" sz="3000" b="1" dirty="0">
                <a:solidFill>
                  <a:schemeClr val="accent1">
                    <a:lumMod val="50000"/>
                  </a:schemeClr>
                </a:solidFill>
              </a:rPr>
              <a:t>Izjavu korisnika o dostavi proizvoda i pružanju usluga krajnjim primateljima </a:t>
            </a:r>
            <a:r>
              <a:rPr lang="hr-HR" sz="3000" b="1" dirty="0" smtClean="0">
                <a:solidFill>
                  <a:schemeClr val="accent1">
                    <a:lumMod val="50000"/>
                  </a:schemeClr>
                </a:solidFill>
              </a:rPr>
              <a:t>pomoći</a:t>
            </a:r>
          </a:p>
          <a:p>
            <a:pPr>
              <a:lnSpc>
                <a:spcPct val="120000"/>
              </a:lnSpc>
              <a:buFont typeface="Wingdings" panose="05000000000000000000" pitchFamily="2" charset="2"/>
              <a:buChar char="Ø"/>
            </a:pPr>
            <a:r>
              <a:rPr lang="hr-HR" sz="3000" dirty="0"/>
              <a:t>Korisnik bespovratnih sredstava osigurava da škole tijekom provedbe projekta vode </a:t>
            </a:r>
            <a:r>
              <a:rPr lang="hr-HR" sz="3000" b="1" dirty="0" smtClean="0">
                <a:solidFill>
                  <a:schemeClr val="accent1">
                    <a:lumMod val="50000"/>
                  </a:schemeClr>
                </a:solidFill>
              </a:rPr>
              <a:t>evidenciju </a:t>
            </a:r>
            <a:r>
              <a:rPr lang="hr-HR" sz="3000" b="1" dirty="0">
                <a:solidFill>
                  <a:schemeClr val="accent1">
                    <a:lumMod val="50000"/>
                  </a:schemeClr>
                </a:solidFill>
              </a:rPr>
              <a:t>svih korisnika školske </a:t>
            </a:r>
            <a:r>
              <a:rPr lang="hr-HR" sz="3000" b="1" dirty="0" smtClean="0">
                <a:solidFill>
                  <a:schemeClr val="accent1">
                    <a:lumMod val="50000"/>
                  </a:schemeClr>
                </a:solidFill>
              </a:rPr>
              <a:t>prehrane </a:t>
            </a:r>
            <a:r>
              <a:rPr lang="pl-PL" sz="3000" b="1" dirty="0" smtClean="0">
                <a:solidFill>
                  <a:schemeClr val="accent1">
                    <a:lumMod val="50000"/>
                  </a:schemeClr>
                </a:solidFill>
              </a:rPr>
              <a:t>iz </a:t>
            </a:r>
            <a:r>
              <a:rPr lang="pl-PL" sz="3000" b="1" dirty="0">
                <a:solidFill>
                  <a:schemeClr val="accent1">
                    <a:lumMod val="50000"/>
                  </a:schemeClr>
                </a:solidFill>
              </a:rPr>
              <a:t>koje je razvidan izvor financiranja </a:t>
            </a:r>
            <a:r>
              <a:rPr lang="pl-PL" sz="3000" dirty="0"/>
              <a:t>za prehranu i </a:t>
            </a:r>
            <a:r>
              <a:rPr lang="pl-PL" sz="3000" b="1" dirty="0">
                <a:solidFill>
                  <a:schemeClr val="accent1">
                    <a:lumMod val="50000"/>
                  </a:schemeClr>
                </a:solidFill>
              </a:rPr>
              <a:t>evidenciju svih korisnika školske prehrane i podijeljenih obroka financiranih iz </a:t>
            </a:r>
            <a:r>
              <a:rPr lang="pl-PL" sz="3000" b="1" dirty="0" smtClean="0">
                <a:solidFill>
                  <a:schemeClr val="accent1">
                    <a:lumMod val="50000"/>
                  </a:schemeClr>
                </a:solidFill>
              </a:rPr>
              <a:t>FEAD-a</a:t>
            </a:r>
            <a:r>
              <a:rPr lang="pl-PL" sz="30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pl-PL" sz="3000" dirty="0" smtClean="0"/>
              <a:t>koje </a:t>
            </a:r>
            <a:r>
              <a:rPr lang="pl-PL" sz="3000" dirty="0"/>
              <a:t>daje na uvid prilikom </a:t>
            </a:r>
            <a:r>
              <a:rPr lang="pl-PL" sz="3000" b="1" dirty="0"/>
              <a:t>provjere na licu mjesta </a:t>
            </a:r>
            <a:r>
              <a:rPr lang="pl-PL" sz="3000" dirty="0"/>
              <a:t>koju provodi Posredničko </a:t>
            </a:r>
            <a:r>
              <a:rPr lang="pl-PL" sz="3000" dirty="0" smtClean="0"/>
              <a:t>tijelo</a:t>
            </a:r>
          </a:p>
          <a:p>
            <a:pPr>
              <a:lnSpc>
                <a:spcPct val="120000"/>
              </a:lnSpc>
              <a:buFont typeface="Wingdings" panose="05000000000000000000" pitchFamily="2" charset="2"/>
              <a:buChar char="Ø"/>
            </a:pPr>
            <a:r>
              <a:rPr lang="hr-HR" sz="3000" dirty="0"/>
              <a:t>Partnerske organizacije dužne su omogućiti predstavnicima Posredničkog tijela prilikom </a:t>
            </a:r>
            <a:r>
              <a:rPr lang="hr-HR" sz="3000" b="1" dirty="0" smtClean="0"/>
              <a:t>provjere na </a:t>
            </a:r>
            <a:r>
              <a:rPr lang="hr-HR" sz="3000" b="1" dirty="0"/>
              <a:t>licu mjesta </a:t>
            </a:r>
            <a:r>
              <a:rPr lang="hr-HR" sz="3000" dirty="0"/>
              <a:t>uvid u </a:t>
            </a:r>
            <a:r>
              <a:rPr lang="hr-HR" sz="3000" b="1" dirty="0">
                <a:solidFill>
                  <a:schemeClr val="accent1">
                    <a:lumMod val="50000"/>
                  </a:schemeClr>
                </a:solidFill>
              </a:rPr>
              <a:t>evidencije prisutnosti </a:t>
            </a:r>
            <a:r>
              <a:rPr lang="hr-HR" sz="3000" dirty="0"/>
              <a:t>na nastavi učenika čija se prehrana financira kroz </a:t>
            </a:r>
            <a:r>
              <a:rPr lang="hr-HR" sz="3000" dirty="0" smtClean="0"/>
              <a:t>projekt</a:t>
            </a:r>
          </a:p>
          <a:p>
            <a:pPr>
              <a:lnSpc>
                <a:spcPct val="120000"/>
              </a:lnSpc>
              <a:buFont typeface="Wingdings" panose="05000000000000000000" pitchFamily="2" charset="2"/>
              <a:buChar char="Ø"/>
            </a:pPr>
            <a:r>
              <a:rPr lang="hr-HR" sz="3000" dirty="0"/>
              <a:t>Evidentiran </a:t>
            </a:r>
            <a:r>
              <a:rPr lang="hr-HR" sz="3000" b="1" dirty="0">
                <a:solidFill>
                  <a:schemeClr val="accent1">
                    <a:lumMod val="50000"/>
                  </a:schemeClr>
                </a:solidFill>
              </a:rPr>
              <a:t>izostanak </a:t>
            </a:r>
            <a:r>
              <a:rPr lang="hr-HR" sz="3000" b="1" dirty="0" smtClean="0">
                <a:solidFill>
                  <a:schemeClr val="accent1">
                    <a:lumMod val="50000"/>
                  </a:schemeClr>
                </a:solidFill>
              </a:rPr>
              <a:t>učenika </a:t>
            </a:r>
            <a:r>
              <a:rPr lang="hr-HR" sz="3000" b="1" dirty="0">
                <a:solidFill>
                  <a:schemeClr val="accent1">
                    <a:lumMod val="50000"/>
                  </a:schemeClr>
                </a:solidFill>
              </a:rPr>
              <a:t>iz škole do tri dana </a:t>
            </a:r>
            <a:r>
              <a:rPr lang="hr-HR" sz="3000" dirty="0"/>
              <a:t>ne utječe na prihvatljivost troška obroka obzirom se obroci planiraju i osiguravaju unaprijed, a izostanak može biti </a:t>
            </a:r>
            <a:r>
              <a:rPr lang="hr-HR" sz="3000" dirty="0" smtClean="0"/>
              <a:t>neplaniran</a:t>
            </a:r>
          </a:p>
        </p:txBody>
      </p:sp>
    </p:spTree>
    <p:extLst>
      <p:ext uri="{BB962C8B-B14F-4D97-AF65-F5344CB8AC3E}">
        <p14:creationId xmlns:p14="http://schemas.microsoft.com/office/powerpoint/2010/main" val="14448235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8200" y="711121"/>
            <a:ext cx="10515600" cy="1325563"/>
          </a:xfrm>
        </p:spPr>
        <p:txBody>
          <a:bodyPr/>
          <a:lstStyle/>
          <a:p>
            <a:pPr algn="ctr"/>
            <a:r>
              <a:rPr lang="hr-HR" b="1" dirty="0" smtClean="0"/>
              <a:t/>
            </a:r>
            <a:br>
              <a:rPr lang="hr-HR" b="1" dirty="0" smtClean="0"/>
            </a:br>
            <a:r>
              <a:rPr lang="hr-HR" sz="3600" b="1" dirty="0" smtClean="0"/>
              <a:t>IZRAČUN </a:t>
            </a:r>
            <a:r>
              <a:rPr lang="hr-HR" sz="3600" b="1" dirty="0"/>
              <a:t>PRIHVATLJIVIH IZDATAKA</a:t>
            </a:r>
            <a:endParaRPr lang="hr-HR" sz="3600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838198" y="2171620"/>
            <a:ext cx="11189045" cy="3833764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hr-HR" sz="2200" b="1" dirty="0" smtClean="0"/>
              <a:t>2. Administrativni troškovi i troškovi prijevoza i skladištenja</a:t>
            </a:r>
          </a:p>
          <a:p>
            <a:pPr>
              <a:lnSpc>
                <a:spcPct val="110000"/>
              </a:lnSpc>
              <a:buFont typeface="Wingdings" panose="05000000000000000000" pitchFamily="2" charset="2"/>
              <a:buChar char="Ø"/>
            </a:pPr>
            <a:r>
              <a:rPr lang="hr-HR" sz="1900" dirty="0"/>
              <a:t>Administrativni troškovi i troškovi prijevoza i skladištenja izračunavaju se primjenom fiksne stope od 5 % prihvatljivih troškova kupnje hrane/troškova školskog obroka, sukladno članku 26. Stavku 2. (c) Uredbe (EU) br. 223/2014</a:t>
            </a:r>
            <a:r>
              <a:rPr lang="hr-HR" sz="1900" dirty="0" smtClean="0"/>
              <a:t>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hr-HR" sz="1900" dirty="0" smtClean="0"/>
              <a:t>Izračun:</a:t>
            </a:r>
          </a:p>
          <a:p>
            <a:pPr marL="0" indent="0" algn="ctr">
              <a:buNone/>
            </a:pPr>
            <a:r>
              <a:rPr lang="hr-HR" b="1" dirty="0" smtClean="0">
                <a:solidFill>
                  <a:schemeClr val="accent1">
                    <a:lumMod val="50000"/>
                  </a:schemeClr>
                </a:solidFill>
              </a:rPr>
              <a:t>C = A X B</a:t>
            </a:r>
          </a:p>
          <a:p>
            <a:pPr marL="0" indent="0">
              <a:buNone/>
            </a:pPr>
            <a:r>
              <a:rPr lang="hr-HR" sz="1500" i="1" dirty="0" smtClean="0"/>
              <a:t>			A= </a:t>
            </a:r>
            <a:r>
              <a:rPr lang="hr-HR" sz="1500" i="1" dirty="0"/>
              <a:t>Ukupno prihvatljivi troškovi kupnje hrane / trošak školskog obroka (poglavlje 4.4.,točka a.–TOČKA 1</a:t>
            </a:r>
            <a:r>
              <a:rPr lang="hr-HR" sz="1500" i="1" dirty="0" smtClean="0"/>
              <a:t>.)</a:t>
            </a:r>
          </a:p>
          <a:p>
            <a:pPr marL="0" indent="0">
              <a:buNone/>
            </a:pPr>
            <a:r>
              <a:rPr lang="hr-HR" sz="1500" i="1" dirty="0" smtClean="0"/>
              <a:t>			B= Fiksna stopa (5%) </a:t>
            </a:r>
          </a:p>
          <a:p>
            <a:pPr marL="0" indent="0">
              <a:buNone/>
            </a:pPr>
            <a:r>
              <a:rPr lang="hr-HR" sz="1500" i="1" dirty="0" smtClean="0"/>
              <a:t>			C= Administrativni troškovi i troškovi prijevoza i skladištenja</a:t>
            </a:r>
          </a:p>
          <a:p>
            <a:pPr marL="0" indent="0">
              <a:buNone/>
            </a:pPr>
            <a:r>
              <a:rPr lang="hr-HR" sz="2200" b="1" i="1" u="sng" dirty="0" smtClean="0">
                <a:solidFill>
                  <a:schemeClr val="accent1">
                    <a:lumMod val="50000"/>
                  </a:schemeClr>
                </a:solidFill>
              </a:rPr>
              <a:t>Napomena</a:t>
            </a:r>
            <a:r>
              <a:rPr lang="hr-HR" sz="2200" b="1" i="1" u="sng" dirty="0">
                <a:solidFill>
                  <a:schemeClr val="accent1">
                    <a:lumMod val="50000"/>
                  </a:schemeClr>
                </a:solidFill>
              </a:rPr>
              <a:t>: </a:t>
            </a:r>
            <a:endParaRPr lang="hr-HR" sz="2200" b="1" i="1" u="sng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0" indent="0">
              <a:lnSpc>
                <a:spcPct val="110000"/>
              </a:lnSpc>
              <a:buNone/>
            </a:pPr>
            <a:r>
              <a:rPr lang="hr-HR" sz="1900" dirty="0"/>
              <a:t>Uz zahtjev za nadoknadom sredstava </a:t>
            </a:r>
            <a:r>
              <a:rPr lang="hr-HR" sz="1900" b="1" dirty="0"/>
              <a:t>nije potrebno dostavljati popratnu dokumentaciju </a:t>
            </a:r>
            <a:r>
              <a:rPr lang="hr-HR" sz="1900" dirty="0"/>
              <a:t>za navedene administrativne troškove i troškove prijevoza i skladištenja izračunate primjenom fiksne </a:t>
            </a:r>
            <a:r>
              <a:rPr lang="hr-HR" sz="1900" dirty="0" smtClean="0"/>
              <a:t>stope</a:t>
            </a:r>
            <a:endParaRPr lang="hr-HR" sz="1900" i="1" dirty="0" smtClean="0"/>
          </a:p>
          <a:p>
            <a:pPr marL="0" indent="0">
              <a:buNone/>
            </a:pPr>
            <a:endParaRPr lang="hr-HR" sz="1900" i="1" dirty="0" smtClean="0"/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7875261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8198" y="1065082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hr-HR" b="1" dirty="0" smtClean="0"/>
              <a:t/>
            </a:r>
            <a:br>
              <a:rPr lang="hr-HR" b="1" dirty="0" smtClean="0"/>
            </a:br>
            <a:r>
              <a:rPr lang="hr-HR" sz="3600" b="1" dirty="0" smtClean="0"/>
              <a:t>RETROAKTIVNO SUFINANCIRANJE TROŠKOVA</a:t>
            </a:r>
            <a:endParaRPr lang="hr-HR" sz="3600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838198" y="2757947"/>
            <a:ext cx="11189045" cy="3365423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hr-HR" sz="2400" dirty="0"/>
              <a:t>Retroaktivno sufinanciranje troškova prihvatljivo je za izdatke navedene u točki 4.4. Prihvatljivost izdataka, točka a. Prihvatljivi izdaci, koji su nastali u vezi sa školskom godinom 2018./2019., počevši od početka nastavne godine </a:t>
            </a:r>
            <a:r>
              <a:rPr lang="hr-HR" sz="2400" b="1" dirty="0">
                <a:solidFill>
                  <a:schemeClr val="accent1">
                    <a:lumMod val="50000"/>
                  </a:schemeClr>
                </a:solidFill>
              </a:rPr>
              <a:t>3. rujna 2018</a:t>
            </a:r>
            <a:r>
              <a:rPr lang="hr-HR" sz="2400" b="1" dirty="0"/>
              <a:t>. </a:t>
            </a:r>
            <a:r>
              <a:rPr lang="hr-HR" sz="2400" dirty="0"/>
              <a:t>do sklapanja Ugovora o dodjeli bespovratnih sredstava, uz uvjet da su jasno isplanirani u proračunu </a:t>
            </a:r>
            <a:r>
              <a:rPr lang="hr-HR" sz="2400" dirty="0" smtClean="0"/>
              <a:t>projekta</a:t>
            </a:r>
            <a:endParaRPr lang="hr-HR" sz="1900" i="1" dirty="0" smtClean="0"/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7677378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8200" y="815288"/>
            <a:ext cx="10515600" cy="1325563"/>
          </a:xfrm>
        </p:spPr>
        <p:txBody>
          <a:bodyPr/>
          <a:lstStyle/>
          <a:p>
            <a:pPr algn="ctr"/>
            <a:r>
              <a:rPr lang="hr-HR" dirty="0" smtClean="0"/>
              <a:t/>
            </a:r>
            <a:br>
              <a:rPr lang="hr-HR" dirty="0" smtClean="0"/>
            </a:br>
            <a:r>
              <a:rPr lang="hr-HR" sz="3600" b="1" dirty="0"/>
              <a:t>OPĆE INFORMACIJE 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838200" y="2263333"/>
            <a:ext cx="10515600" cy="4351338"/>
          </a:xfrm>
        </p:spPr>
        <p:txBody>
          <a:bodyPr>
            <a:normAutofit/>
          </a:bodyPr>
          <a:lstStyle/>
          <a:p>
            <a:r>
              <a:rPr lang="hr-HR" sz="2600" dirty="0" smtClean="0"/>
              <a:t>Fond europske pomoći za najpotrebitije FEAD podupire aktivnosti država članica EU u pružanju materijalne pomoći onima kojima je pomoć najpotrebnija </a:t>
            </a:r>
          </a:p>
          <a:p>
            <a:r>
              <a:rPr lang="hr-HR" sz="2600" dirty="0" smtClean="0"/>
              <a:t>Operativni program za hranu i osnovnu materijalnu pomoć za razdoblje 2014. -2020.  predstavlja osnovni strateški dokument za korištenje i provedbu FEAD-a</a:t>
            </a:r>
          </a:p>
          <a:p>
            <a:r>
              <a:rPr lang="hr-HR" sz="2600" dirty="0" smtClean="0"/>
              <a:t>Ministarstvo </a:t>
            </a:r>
            <a:r>
              <a:rPr lang="hr-HR" sz="2600" dirty="0"/>
              <a:t>za demografiju, obitelj, mlade i socijalnu politiku (MDOMSP) dio je sustava za upravljanje i kontrolu FEAD-a te provodi programe dodjele bespovratnih </a:t>
            </a:r>
            <a:r>
              <a:rPr lang="hr-HR" sz="2600" dirty="0" smtClean="0"/>
              <a:t>sredstava u ulozi </a:t>
            </a:r>
            <a:r>
              <a:rPr lang="hr-HR" sz="2600" dirty="0" smtClean="0">
                <a:solidFill>
                  <a:schemeClr val="accent1">
                    <a:lumMod val="50000"/>
                  </a:schemeClr>
                </a:solidFill>
              </a:rPr>
              <a:t>Posredničkog tijela</a:t>
            </a:r>
            <a:endParaRPr lang="hr-HR" sz="2600" dirty="0">
              <a:solidFill>
                <a:schemeClr val="accent1">
                  <a:lumMod val="50000"/>
                </a:schemeClr>
              </a:solidFill>
            </a:endParaRPr>
          </a:p>
          <a:p>
            <a:endParaRPr lang="hr-HR" dirty="0" smtClean="0"/>
          </a:p>
          <a:p>
            <a:endParaRPr lang="hr-HR" dirty="0"/>
          </a:p>
          <a:p>
            <a:pPr marL="0" indent="0">
              <a:buNone/>
            </a:pP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508378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587551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hr-HR" sz="4000" dirty="0" smtClean="0"/>
              <a:t/>
            </a:r>
            <a:br>
              <a:rPr lang="hr-HR" sz="4000" dirty="0" smtClean="0"/>
            </a:br>
            <a:r>
              <a:rPr lang="hr-HR" sz="4000" dirty="0" smtClean="0"/>
              <a:t>	</a:t>
            </a:r>
            <a:r>
              <a:rPr lang="hr-HR" sz="3600" b="1" dirty="0" smtClean="0"/>
              <a:t>NEPRIHVATLJI IZDACI </a:t>
            </a:r>
            <a:endParaRPr lang="hr-HR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048051"/>
            <a:ext cx="11164330" cy="3743149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hr-HR" b="1" dirty="0" smtClean="0">
                <a:solidFill>
                  <a:schemeClr val="accent1">
                    <a:lumMod val="50000"/>
                  </a:schemeClr>
                </a:solidFill>
              </a:rPr>
              <a:t>Neprihvatljivi </a:t>
            </a:r>
            <a:r>
              <a:rPr lang="hr-HR" b="1" dirty="0">
                <a:solidFill>
                  <a:schemeClr val="accent1">
                    <a:lumMod val="50000"/>
                  </a:schemeClr>
                </a:solidFill>
              </a:rPr>
              <a:t>izdaci </a:t>
            </a:r>
            <a:r>
              <a:rPr lang="hr-HR" b="1" dirty="0"/>
              <a:t>u okviru ovog </a:t>
            </a:r>
            <a:r>
              <a:rPr lang="hr-HR" b="1" dirty="0" smtClean="0"/>
              <a:t>Poziva:</a:t>
            </a:r>
            <a:endParaRPr lang="hr-HR" b="1" dirty="0"/>
          </a:p>
          <a:p>
            <a:endParaRPr lang="hr-HR" sz="2200" dirty="0"/>
          </a:p>
          <a:p>
            <a:r>
              <a:rPr lang="hr-HR" sz="2200" dirty="0" smtClean="0"/>
              <a:t>Administrativni </a:t>
            </a:r>
            <a:r>
              <a:rPr lang="hr-HR" sz="2200" dirty="0"/>
              <a:t>troškovi, troškovi prijevoza i skladištenja koji u svom zbroju premašuju vrijednost od 5 % ukupnog troška kupnje </a:t>
            </a:r>
            <a:r>
              <a:rPr lang="hr-HR" sz="2200" dirty="0" smtClean="0"/>
              <a:t>hrane</a:t>
            </a:r>
            <a:endParaRPr lang="hr-HR" sz="2200" dirty="0"/>
          </a:p>
          <a:p>
            <a:r>
              <a:rPr lang="hr-HR" sz="2200" dirty="0" smtClean="0"/>
              <a:t>Troškovi </a:t>
            </a:r>
            <a:r>
              <a:rPr lang="hr-HR" sz="2200" dirty="0"/>
              <a:t>podjele obroka ciljnoj skupini kojima se obrok u cijelosti financira iz već postojećih programa subvencionirane prehrane u </a:t>
            </a:r>
            <a:r>
              <a:rPr lang="hr-HR" sz="2200" dirty="0" smtClean="0"/>
              <a:t>školi</a:t>
            </a:r>
            <a:endParaRPr lang="hr-HR" sz="2200" dirty="0"/>
          </a:p>
          <a:p>
            <a:r>
              <a:rPr lang="hr-HR" sz="2200" dirty="0" smtClean="0"/>
              <a:t>Trošak </a:t>
            </a:r>
            <a:r>
              <a:rPr lang="hr-HR" sz="2200" dirty="0"/>
              <a:t>školskog obroka uslijed evidentiranog izostanka krajnjeg korisnika iz škole od četiri i više </a:t>
            </a:r>
            <a:r>
              <a:rPr lang="hr-HR" sz="2200" dirty="0" smtClean="0"/>
              <a:t>dana</a:t>
            </a:r>
            <a:endParaRPr lang="hr-HR" sz="2200" dirty="0"/>
          </a:p>
          <a:p>
            <a:r>
              <a:rPr lang="hr-HR" sz="2200" dirty="0" smtClean="0"/>
              <a:t>Drugi </a:t>
            </a:r>
            <a:r>
              <a:rPr lang="hr-HR" sz="2200" dirty="0"/>
              <a:t>troškovi koji nisu u neposrednoj povezanosti sa sadržajem projekta u skladu s Prilogom I Pravilnika o prihvatljivosti izdataka u okviru </a:t>
            </a:r>
            <a:r>
              <a:rPr lang="hr-HR" sz="2200" dirty="0" smtClean="0"/>
              <a:t>FEAD-a</a:t>
            </a:r>
            <a:endParaRPr lang="hr-HR" sz="2200" dirty="0"/>
          </a:p>
        </p:txBody>
      </p:sp>
    </p:spTree>
    <p:extLst>
      <p:ext uri="{BB962C8B-B14F-4D97-AF65-F5344CB8AC3E}">
        <p14:creationId xmlns:p14="http://schemas.microsoft.com/office/powerpoint/2010/main" val="8006013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8200" y="1459676"/>
            <a:ext cx="10515600" cy="664091"/>
          </a:xfrm>
        </p:spPr>
        <p:txBody>
          <a:bodyPr>
            <a:normAutofit/>
          </a:bodyPr>
          <a:lstStyle/>
          <a:p>
            <a:pPr algn="ctr"/>
            <a:r>
              <a:rPr lang="hr-HR" sz="3600" b="1" dirty="0" smtClean="0"/>
              <a:t>INFORMIRANJE I VIDLJIVOST</a:t>
            </a:r>
            <a:endParaRPr lang="hr-HR" sz="3600" b="1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838200" y="2286000"/>
            <a:ext cx="10515600" cy="3890962"/>
          </a:xfrm>
        </p:spPr>
        <p:txBody>
          <a:bodyPr>
            <a:normAutofit/>
          </a:bodyPr>
          <a:lstStyle/>
          <a:p>
            <a:r>
              <a:rPr lang="hr-HR" sz="2400" dirty="0"/>
              <a:t>Sve mjere informiranja i komunikacije koje poduzima korisnik moraju biti u skladu s </a:t>
            </a:r>
            <a:r>
              <a:rPr lang="hr-HR" sz="2400" dirty="0">
                <a:solidFill>
                  <a:schemeClr val="accent1">
                    <a:lumMod val="50000"/>
                  </a:schemeClr>
                </a:solidFill>
              </a:rPr>
              <a:t>Uputom za informiranje i promidžbu projekata financiranih u okviru Fonda europske pomoći za najpotrebitije (FEAD) za razdoblje 2014. – </a:t>
            </a:r>
            <a:r>
              <a:rPr lang="hr-HR" sz="2400" dirty="0" smtClean="0">
                <a:solidFill>
                  <a:schemeClr val="accent1">
                    <a:lumMod val="50000"/>
                  </a:schemeClr>
                </a:solidFill>
              </a:rPr>
              <a:t>2020.</a:t>
            </a:r>
            <a:endParaRPr lang="hr-HR" sz="2400" dirty="0" smtClean="0"/>
          </a:p>
          <a:p>
            <a:r>
              <a:rPr lang="hr-HR" sz="2400" dirty="0"/>
              <a:t>Upute su sastavljene kako bi se osiguralo da projekti koje sufinancira Europska unija uključuju mjere informiranja i komunikacije u cilju podizanja svijesti građana Europske unije o ulozi i ostvarenjima FEAD-a, kao i o rezultatima i učincima ove </a:t>
            </a:r>
            <a:r>
              <a:rPr lang="hr-HR" sz="2400" dirty="0" smtClean="0"/>
              <a:t>podrške</a:t>
            </a:r>
          </a:p>
          <a:p>
            <a:r>
              <a:rPr lang="hr-HR" sz="2400" dirty="0" smtClean="0"/>
              <a:t>Upute </a:t>
            </a:r>
            <a:r>
              <a:rPr lang="hr-HR" sz="2400" dirty="0"/>
              <a:t>služe kao pomoć partnerskim organizacijama prilikom ispunjavanja njihovih obveza vezanih uz informiranje i promidžbu o projektima sufinanciranim iz </a:t>
            </a:r>
            <a:r>
              <a:rPr lang="hr-HR" sz="2400" dirty="0" smtClean="0"/>
              <a:t>FEAD-a</a:t>
            </a:r>
            <a:endParaRPr lang="hr-HR" sz="2400" dirty="0"/>
          </a:p>
          <a:p>
            <a:pPr marL="0" indent="0">
              <a:buNone/>
            </a:pP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2130517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587551"/>
            <a:ext cx="10515600" cy="1325563"/>
          </a:xfrm>
        </p:spPr>
        <p:txBody>
          <a:bodyPr/>
          <a:lstStyle/>
          <a:p>
            <a:pPr algn="ctr"/>
            <a:r>
              <a:rPr lang="hr-HR" dirty="0"/>
              <a:t/>
            </a:r>
            <a:br>
              <a:rPr lang="hr-HR" dirty="0"/>
            </a:br>
            <a:r>
              <a:rPr lang="hr-HR" sz="3600" b="1" dirty="0" smtClean="0"/>
              <a:t>POSTUPAK PRIJAVE</a:t>
            </a:r>
            <a:endParaRPr lang="hr-HR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2000250"/>
            <a:ext cx="11016049" cy="4741744"/>
          </a:xfrm>
        </p:spPr>
        <p:txBody>
          <a:bodyPr>
            <a:normAutofit fontScale="70000" lnSpcReduction="2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hr-HR" sz="2600" dirty="0"/>
              <a:t>Prijavitelj ne može dostaviti više od jedne prijave na ovaj </a:t>
            </a:r>
            <a:r>
              <a:rPr lang="hr-HR" sz="2600" dirty="0" smtClean="0"/>
              <a:t>Poziv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hr-HR" sz="2600" dirty="0"/>
              <a:t>Prijavitelj može istovremeno biti partner u projektnom prijedlogu nekog drugog </a:t>
            </a:r>
            <a:r>
              <a:rPr lang="hr-HR" sz="2600" dirty="0" smtClean="0"/>
              <a:t>prijavitelja</a:t>
            </a:r>
            <a:endParaRPr lang="hr-HR" sz="2600" dirty="0"/>
          </a:p>
          <a:p>
            <a:pPr>
              <a:buFont typeface="Wingdings" panose="05000000000000000000" pitchFamily="2" charset="2"/>
              <a:buChar char="Ø"/>
            </a:pPr>
            <a:r>
              <a:rPr lang="hr-HR" sz="2600" dirty="0" smtClean="0"/>
              <a:t>Svi </a:t>
            </a:r>
            <a:r>
              <a:rPr lang="hr-HR" sz="2600" dirty="0"/>
              <a:t>projektni prijedlozi moraju biti na hrvatskom jeziku i ispunjeni elektronički na Prijavnom </a:t>
            </a:r>
            <a:r>
              <a:rPr lang="hr-HR" sz="2600" dirty="0" smtClean="0"/>
              <a:t>obrascu</a:t>
            </a:r>
            <a:endParaRPr lang="hr-HR" dirty="0" smtClean="0"/>
          </a:p>
          <a:p>
            <a:pPr marL="0" indent="0">
              <a:lnSpc>
                <a:spcPct val="120000"/>
              </a:lnSpc>
              <a:buNone/>
            </a:pPr>
            <a:r>
              <a:rPr lang="hr-HR" sz="2600" b="1" dirty="0" smtClean="0"/>
              <a:t>Potpuna </a:t>
            </a:r>
            <a:r>
              <a:rPr lang="hr-HR" sz="2600" b="1" dirty="0"/>
              <a:t>prijava </a:t>
            </a:r>
            <a:r>
              <a:rPr lang="hr-HR" sz="2600" dirty="0"/>
              <a:t>sadrži </a:t>
            </a:r>
            <a:r>
              <a:rPr lang="hr-HR" sz="2600" b="1" dirty="0">
                <a:solidFill>
                  <a:schemeClr val="accent1">
                    <a:lumMod val="50000"/>
                  </a:schemeClr>
                </a:solidFill>
              </a:rPr>
              <a:t>sljedeće dokumente u elektronskoj verziji </a:t>
            </a:r>
            <a:r>
              <a:rPr lang="hr-HR" sz="2600" dirty="0"/>
              <a:t>koji se dostavljaju </a:t>
            </a:r>
            <a:r>
              <a:rPr lang="hr-HR" sz="2600" b="1" dirty="0">
                <a:solidFill>
                  <a:schemeClr val="accent1">
                    <a:lumMod val="50000"/>
                  </a:schemeClr>
                </a:solidFill>
              </a:rPr>
              <a:t>uz popratni dopis u originalnoj papirnatoj verziji</a:t>
            </a:r>
            <a:r>
              <a:rPr lang="hr-HR" sz="2600" dirty="0"/>
              <a:t>, datiran i potpisan od ovlaštene osobe i ovjeren službenim pečatom organizacije</a:t>
            </a:r>
            <a:r>
              <a:rPr lang="hr-HR" sz="2600" dirty="0" smtClean="0"/>
              <a:t>:  </a:t>
            </a:r>
          </a:p>
          <a:p>
            <a:pPr marL="450850" lvl="1" indent="-171450">
              <a:lnSpc>
                <a:spcPct val="120000"/>
              </a:lnSpc>
              <a:buFont typeface="+mj-lt"/>
              <a:buAutoNum type="arabicPeriod"/>
            </a:pPr>
            <a:r>
              <a:rPr lang="hr-HR" sz="2000" b="1" dirty="0" smtClean="0"/>
              <a:t>Prijavni </a:t>
            </a:r>
            <a:r>
              <a:rPr lang="hr-HR" sz="2000" b="1" dirty="0"/>
              <a:t>obrazac </a:t>
            </a:r>
            <a:r>
              <a:rPr lang="hr-HR" sz="2000" dirty="0" smtClean="0"/>
              <a:t>(</a:t>
            </a:r>
            <a:r>
              <a:rPr lang="hr-HR" sz="2000" dirty="0"/>
              <a:t>Prijavni obrazac datiran, potpisan od ovlaštene osobe i ovjeren službenim pečatom organizacije </a:t>
            </a:r>
            <a:r>
              <a:rPr lang="hr-HR" sz="2000" dirty="0" smtClean="0"/>
              <a:t>- </a:t>
            </a:r>
            <a:r>
              <a:rPr lang="hr-HR" sz="2000" dirty="0" smtClean="0">
                <a:solidFill>
                  <a:schemeClr val="accent1">
                    <a:lumMod val="50000"/>
                  </a:schemeClr>
                </a:solidFill>
              </a:rPr>
              <a:t>elektronička preslika</a:t>
            </a:r>
            <a:r>
              <a:rPr lang="hr-HR" sz="2000" dirty="0" smtClean="0"/>
              <a:t> dokumenta </a:t>
            </a:r>
            <a:r>
              <a:rPr lang="hr-HR" sz="2000" dirty="0"/>
              <a:t>dostavljena na CD-R-u ili DVD-R-u</a:t>
            </a:r>
            <a:r>
              <a:rPr lang="hr-HR" sz="2000" dirty="0" smtClean="0"/>
              <a:t>);</a:t>
            </a:r>
          </a:p>
          <a:p>
            <a:pPr marL="450850" lvl="1" indent="-171450">
              <a:lnSpc>
                <a:spcPct val="120000"/>
              </a:lnSpc>
              <a:buFont typeface="+mj-lt"/>
              <a:buAutoNum type="arabicPeriod"/>
            </a:pPr>
            <a:r>
              <a:rPr lang="hr-HR" sz="2000" b="1" dirty="0" smtClean="0"/>
              <a:t>Izjava </a:t>
            </a:r>
            <a:r>
              <a:rPr lang="hr-HR" sz="2000" b="1" dirty="0"/>
              <a:t>prijavitelja (vodeće partnerske organizacije) o istinitosti podataka, izbjegavanju dvostrukog financiranja i ispunjavanju </a:t>
            </a:r>
            <a:r>
              <a:rPr lang="hr-HR" sz="2000" b="1" dirty="0" smtClean="0"/>
              <a:t>preduvjeta </a:t>
            </a:r>
            <a:r>
              <a:rPr lang="hr-HR" sz="2000" b="1" dirty="0"/>
              <a:t>za </a:t>
            </a:r>
            <a:r>
              <a:rPr lang="hr-HR" sz="2000" b="1" dirty="0" smtClean="0"/>
              <a:t>sudjelovanje </a:t>
            </a:r>
            <a:r>
              <a:rPr lang="hr-HR" sz="2000" b="1" dirty="0"/>
              <a:t>u postupku dodjele bespovratnih sredstava i Izjava o partnerstvu </a:t>
            </a:r>
            <a:r>
              <a:rPr lang="hr-HR" sz="2000" dirty="0"/>
              <a:t>(Obrazac 2 datiran, potpisan od ovlaštene </a:t>
            </a:r>
            <a:r>
              <a:rPr lang="hr-HR" sz="2000" dirty="0" smtClean="0"/>
              <a:t>osobe </a:t>
            </a:r>
            <a:r>
              <a:rPr lang="hr-HR" sz="2000" dirty="0"/>
              <a:t>i </a:t>
            </a:r>
            <a:r>
              <a:rPr lang="hr-HR" sz="2000" dirty="0" smtClean="0"/>
              <a:t>ovjeren </a:t>
            </a:r>
            <a:r>
              <a:rPr lang="hr-HR" sz="2000" dirty="0"/>
              <a:t>službenim pečatom organizacije - </a:t>
            </a:r>
            <a:r>
              <a:rPr lang="hr-HR" sz="2000" dirty="0">
                <a:solidFill>
                  <a:schemeClr val="accent1">
                    <a:lumMod val="50000"/>
                  </a:schemeClr>
                </a:solidFill>
              </a:rPr>
              <a:t>elektronička preslika </a:t>
            </a:r>
            <a:r>
              <a:rPr lang="hr-HR" sz="2000" dirty="0"/>
              <a:t>dokumenta dostavljena na CD-R-u ili DVD-R-u</a:t>
            </a:r>
            <a:r>
              <a:rPr lang="hr-HR" sz="2000" dirty="0" smtClean="0"/>
              <a:t>.);</a:t>
            </a:r>
          </a:p>
          <a:p>
            <a:pPr marL="450850" lvl="1" indent="-171450">
              <a:lnSpc>
                <a:spcPct val="120000"/>
              </a:lnSpc>
              <a:buFont typeface="+mj-lt"/>
              <a:buAutoNum type="arabicPeriod"/>
            </a:pPr>
            <a:r>
              <a:rPr lang="hr-HR" sz="2000" b="1" dirty="0" smtClean="0"/>
              <a:t>Izjava partnera (partnerske </a:t>
            </a:r>
            <a:r>
              <a:rPr lang="hr-HR" sz="2000" b="1" dirty="0"/>
              <a:t>organizacije) o istinitosti podataka, izbjegavanju dvostrukog financiranja i ispunjavanju preduvjeta za </a:t>
            </a:r>
            <a:r>
              <a:rPr lang="hr-HR" sz="2000" b="1" dirty="0" smtClean="0"/>
              <a:t>sudjelovanje </a:t>
            </a:r>
            <a:r>
              <a:rPr lang="hr-HR" sz="2000" b="1" dirty="0"/>
              <a:t>u </a:t>
            </a:r>
            <a:r>
              <a:rPr lang="hr-HR" sz="2000" b="1" dirty="0" smtClean="0"/>
              <a:t>postupku </a:t>
            </a:r>
            <a:r>
              <a:rPr lang="hr-HR" sz="2000" b="1" dirty="0"/>
              <a:t>dodjele bespovratnih sredstava i Izjava o partnerstvu </a:t>
            </a:r>
            <a:r>
              <a:rPr lang="hr-HR" sz="2000" dirty="0"/>
              <a:t>(Obrazac 3 datiran, potpisan od ovlaštene osobe i ovjeren službenim </a:t>
            </a:r>
            <a:r>
              <a:rPr lang="hr-HR" sz="2000" dirty="0" smtClean="0"/>
              <a:t>pečatom organizacije </a:t>
            </a:r>
            <a:r>
              <a:rPr lang="hr-HR" sz="2000" dirty="0"/>
              <a:t>- </a:t>
            </a:r>
            <a:r>
              <a:rPr lang="hr-HR" sz="2000" dirty="0">
                <a:solidFill>
                  <a:schemeClr val="accent1">
                    <a:lumMod val="50000"/>
                  </a:schemeClr>
                </a:solidFill>
              </a:rPr>
              <a:t>elektronička preslika </a:t>
            </a:r>
            <a:r>
              <a:rPr lang="hr-HR" sz="2000" dirty="0"/>
              <a:t>dokumenta dostavljena na CD-R-u ili DVD-R-u</a:t>
            </a:r>
            <a:r>
              <a:rPr lang="hr-HR" sz="2000" dirty="0" smtClean="0"/>
              <a:t>.);</a:t>
            </a:r>
          </a:p>
          <a:p>
            <a:pPr marL="450850" lvl="1" indent="-171450">
              <a:lnSpc>
                <a:spcPct val="120000"/>
              </a:lnSpc>
              <a:buFont typeface="+mj-lt"/>
              <a:buAutoNum type="arabicPeriod"/>
            </a:pPr>
            <a:r>
              <a:rPr lang="hr-HR" sz="2000" b="1" dirty="0" smtClean="0"/>
              <a:t>Obrazac </a:t>
            </a:r>
            <a:r>
              <a:rPr lang="hr-HR" sz="2000" b="1" dirty="0"/>
              <a:t>proračuna </a:t>
            </a:r>
            <a:r>
              <a:rPr lang="hr-HR" sz="2000" dirty="0"/>
              <a:t>(Obrazac 4 u </a:t>
            </a:r>
            <a:r>
              <a:rPr lang="hr-HR" sz="2000" dirty="0" err="1">
                <a:solidFill>
                  <a:schemeClr val="accent1">
                    <a:lumMod val="50000"/>
                  </a:schemeClr>
                </a:solidFill>
              </a:rPr>
              <a:t>excell</a:t>
            </a:r>
            <a:r>
              <a:rPr lang="hr-HR" sz="2000" dirty="0">
                <a:solidFill>
                  <a:schemeClr val="accent1">
                    <a:lumMod val="50000"/>
                  </a:schemeClr>
                </a:solidFill>
              </a:rPr>
              <a:t> formatu </a:t>
            </a:r>
            <a:r>
              <a:rPr lang="hr-HR" sz="2000" dirty="0"/>
              <a:t>dostavljen na CD-R-u ili DVD-R-u</a:t>
            </a:r>
            <a:r>
              <a:rPr lang="hr-HR" sz="2000" dirty="0" smtClean="0"/>
              <a:t>);</a:t>
            </a:r>
          </a:p>
          <a:p>
            <a:pPr marL="450850" lvl="1" indent="-171450">
              <a:lnSpc>
                <a:spcPct val="120000"/>
              </a:lnSpc>
              <a:buFont typeface="+mj-lt"/>
              <a:buAutoNum type="arabicPeriod"/>
            </a:pPr>
            <a:r>
              <a:rPr lang="hr-HR" sz="2000" b="1" dirty="0" smtClean="0"/>
              <a:t>Potvrda </a:t>
            </a:r>
            <a:r>
              <a:rPr lang="hr-HR" sz="2000" b="1" dirty="0"/>
              <a:t>o stanju poreznog duga za sve partnerske </a:t>
            </a:r>
            <a:r>
              <a:rPr lang="hr-HR" sz="2000" b="1" dirty="0" smtClean="0"/>
              <a:t>organizacije</a:t>
            </a:r>
            <a:r>
              <a:rPr lang="hr-HR" sz="2000" dirty="0" smtClean="0"/>
              <a:t> </a:t>
            </a:r>
            <a:r>
              <a:rPr lang="hr-HR" sz="2000" dirty="0"/>
              <a:t>(</a:t>
            </a:r>
            <a:r>
              <a:rPr lang="hr-HR" sz="2000" dirty="0">
                <a:solidFill>
                  <a:schemeClr val="accent1">
                    <a:lumMod val="50000"/>
                  </a:schemeClr>
                </a:solidFill>
              </a:rPr>
              <a:t>elektronička preslika </a:t>
            </a:r>
            <a:r>
              <a:rPr lang="hr-HR" sz="2000" dirty="0"/>
              <a:t>dokumenta dostavljena na CD-R-u ili DVD-R-u</a:t>
            </a:r>
            <a:r>
              <a:rPr lang="hr-HR" sz="2000" dirty="0" smtClean="0"/>
              <a:t>).</a:t>
            </a:r>
          </a:p>
          <a:p>
            <a:pPr marL="0" indent="0">
              <a:lnSpc>
                <a:spcPct val="120000"/>
              </a:lnSpc>
              <a:buNone/>
            </a:pPr>
            <a:endParaRPr lang="hr-HR" dirty="0" smtClean="0"/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2739992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546361"/>
            <a:ext cx="10515600" cy="1325563"/>
          </a:xfrm>
        </p:spPr>
        <p:txBody>
          <a:bodyPr/>
          <a:lstStyle/>
          <a:p>
            <a:pPr algn="ctr"/>
            <a:r>
              <a:rPr lang="hr-HR" dirty="0" smtClean="0"/>
              <a:t/>
            </a:r>
            <a:br>
              <a:rPr lang="hr-HR" dirty="0" smtClean="0"/>
            </a:br>
            <a:r>
              <a:rPr lang="hr-HR" sz="3600" b="1" dirty="0" smtClean="0"/>
              <a:t>POSTUPAK PRIJAVE</a:t>
            </a:r>
            <a:endParaRPr lang="hr-HR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71924"/>
            <a:ext cx="10515600" cy="4351338"/>
          </a:xfrm>
        </p:spPr>
        <p:txBody>
          <a:bodyPr>
            <a:normAutofit fontScale="47500" lnSpcReduction="20000"/>
          </a:bodyPr>
          <a:lstStyle/>
          <a:p>
            <a:pPr marL="0" indent="0">
              <a:buNone/>
            </a:pPr>
            <a:endParaRPr lang="hr-HR" dirty="0" smtClean="0"/>
          </a:p>
          <a:p>
            <a:pPr marL="0" indent="0">
              <a:buNone/>
            </a:pPr>
            <a:r>
              <a:rPr lang="hr-HR" sz="3300" dirty="0"/>
              <a:t>Projektni prijedlozi podnose se isključivo preporučenom </a:t>
            </a:r>
            <a:r>
              <a:rPr lang="hr-HR" sz="3300" b="1" dirty="0"/>
              <a:t>poštanskom pošiljkom </a:t>
            </a:r>
            <a:r>
              <a:rPr lang="hr-HR" sz="3300" dirty="0"/>
              <a:t>ili </a:t>
            </a:r>
            <a:r>
              <a:rPr lang="hr-HR" sz="3300" b="1" dirty="0"/>
              <a:t>osobnom dostavom </a:t>
            </a:r>
            <a:r>
              <a:rPr lang="hr-HR" sz="3300" dirty="0"/>
              <a:t>na adresu</a:t>
            </a:r>
            <a:r>
              <a:rPr lang="hr-HR" sz="3300" dirty="0" smtClean="0"/>
              <a:t>:</a:t>
            </a:r>
          </a:p>
          <a:p>
            <a:pPr marL="0" indent="0">
              <a:buNone/>
            </a:pPr>
            <a:endParaRPr lang="hr-HR" dirty="0"/>
          </a:p>
          <a:p>
            <a:pPr marL="0" indent="0" algn="ctr">
              <a:buNone/>
            </a:pPr>
            <a:r>
              <a:rPr lang="hr-HR" sz="3300" b="1" i="1" dirty="0">
                <a:solidFill>
                  <a:schemeClr val="accent1">
                    <a:lumMod val="50000"/>
                  </a:schemeClr>
                </a:solidFill>
              </a:rPr>
              <a:t>Ministarstvo za demografiju, obitelj, mlade i socijalnu politiku</a:t>
            </a:r>
          </a:p>
          <a:p>
            <a:pPr marL="0" indent="0" algn="ctr">
              <a:buNone/>
            </a:pPr>
            <a:r>
              <a:rPr lang="hr-HR" sz="3300" b="1" i="1" dirty="0">
                <a:solidFill>
                  <a:schemeClr val="accent1">
                    <a:lumMod val="50000"/>
                  </a:schemeClr>
                </a:solidFill>
              </a:rPr>
              <a:t>Trg Nevenke </a:t>
            </a:r>
            <a:r>
              <a:rPr lang="hr-HR" sz="3300" b="1" i="1" dirty="0" err="1">
                <a:solidFill>
                  <a:schemeClr val="accent1">
                    <a:lumMod val="50000"/>
                  </a:schemeClr>
                </a:solidFill>
              </a:rPr>
              <a:t>Topalušić</a:t>
            </a:r>
            <a:r>
              <a:rPr lang="hr-HR" sz="3300" b="1" i="1" dirty="0">
                <a:solidFill>
                  <a:schemeClr val="accent1">
                    <a:lumMod val="50000"/>
                  </a:schemeClr>
                </a:solidFill>
              </a:rPr>
              <a:t> 1</a:t>
            </a:r>
          </a:p>
          <a:p>
            <a:pPr marL="0" indent="0" algn="ctr">
              <a:buNone/>
            </a:pPr>
            <a:r>
              <a:rPr lang="hr-HR" sz="3300" b="1" i="1" dirty="0">
                <a:solidFill>
                  <a:schemeClr val="accent1">
                    <a:lumMod val="50000"/>
                  </a:schemeClr>
                </a:solidFill>
              </a:rPr>
              <a:t>10 000 </a:t>
            </a:r>
            <a:r>
              <a:rPr lang="hr-HR" sz="3300" b="1" i="1" dirty="0" smtClean="0">
                <a:solidFill>
                  <a:schemeClr val="accent1">
                    <a:lumMod val="50000"/>
                  </a:schemeClr>
                </a:solidFill>
              </a:rPr>
              <a:t>Zagreb</a:t>
            </a:r>
          </a:p>
          <a:p>
            <a:pPr marL="0" indent="0" algn="ctr">
              <a:buNone/>
            </a:pPr>
            <a:endParaRPr lang="hr-HR" dirty="0"/>
          </a:p>
          <a:p>
            <a:pPr marL="0" indent="0">
              <a:buNone/>
            </a:pPr>
            <a:r>
              <a:rPr lang="hr-HR" sz="2900" dirty="0"/>
              <a:t>Prijavu je potrebno poslati ili dostaviti u zatvorenoj omotnici. Na vanjskoj strani omotnice obvezno navesti:</a:t>
            </a:r>
          </a:p>
          <a:p>
            <a:pPr marL="514350" indent="-336550">
              <a:lnSpc>
                <a:spcPct val="120000"/>
              </a:lnSpc>
              <a:buFont typeface="+mj-lt"/>
              <a:buAutoNum type="alphaLcParenR"/>
            </a:pPr>
            <a:r>
              <a:rPr lang="hr-HR" sz="2900" dirty="0" smtClean="0"/>
              <a:t>naziv </a:t>
            </a:r>
            <a:r>
              <a:rPr lang="hr-HR" sz="2900" dirty="0"/>
              <a:t>Poziva za dostavu projektnih prijedloga –</a:t>
            </a:r>
            <a:r>
              <a:rPr lang="hr-HR" sz="2900" b="1" dirty="0"/>
              <a:t> „Osiguravanje školske prehrane za djecu u riziku od siromaštva – školska godina 2018./2019</a:t>
            </a:r>
            <a:r>
              <a:rPr lang="hr-HR" sz="2900" b="1" dirty="0" smtClean="0"/>
              <a:t>.“</a:t>
            </a:r>
          </a:p>
          <a:p>
            <a:pPr marL="514350" indent="-336550">
              <a:buFont typeface="+mj-lt"/>
              <a:buAutoNum type="alphaLcParenR"/>
            </a:pPr>
            <a:r>
              <a:rPr lang="hr-HR" sz="2900" dirty="0" smtClean="0"/>
              <a:t>naziv </a:t>
            </a:r>
            <a:r>
              <a:rPr lang="hr-HR" sz="2900" dirty="0"/>
              <a:t>i adresu </a:t>
            </a:r>
            <a:r>
              <a:rPr lang="hr-HR" sz="2900" dirty="0" smtClean="0"/>
              <a:t>prijavitelja</a:t>
            </a:r>
          </a:p>
          <a:p>
            <a:pPr marL="514350" indent="-336550">
              <a:buFont typeface="+mj-lt"/>
              <a:buAutoNum type="alphaLcParenR"/>
            </a:pPr>
            <a:r>
              <a:rPr lang="hr-HR" sz="2900" dirty="0" smtClean="0"/>
              <a:t>naznaku </a:t>
            </a:r>
            <a:r>
              <a:rPr lang="hr-HR" sz="2900" b="1" dirty="0"/>
              <a:t>»NE OTVARATI – PRIJAVA NA POZIV NA DOSTAVU PROJEKTNIH PRIJEDLOGA</a:t>
            </a:r>
            <a:r>
              <a:rPr lang="hr-HR" sz="2900" dirty="0"/>
              <a:t>«</a:t>
            </a:r>
            <a:endParaRPr lang="hr-HR" sz="2900" dirty="0" smtClean="0"/>
          </a:p>
          <a:p>
            <a:pPr marL="0" indent="0">
              <a:buNone/>
            </a:pPr>
            <a:endParaRPr lang="hr-HR" sz="2900" dirty="0" smtClean="0"/>
          </a:p>
          <a:p>
            <a:pPr marL="0" indent="0">
              <a:lnSpc>
                <a:spcPct val="120000"/>
              </a:lnSpc>
              <a:buNone/>
            </a:pPr>
            <a:r>
              <a:rPr lang="hr-HR" sz="3400" dirty="0" smtClean="0"/>
              <a:t>Rok </a:t>
            </a:r>
            <a:r>
              <a:rPr lang="hr-HR" sz="3400" dirty="0"/>
              <a:t>za podnošenje projektnih prijedloga ističe </a:t>
            </a:r>
            <a:r>
              <a:rPr lang="hr-HR" sz="3400" b="1" dirty="0">
                <a:solidFill>
                  <a:schemeClr val="accent1">
                    <a:lumMod val="50000"/>
                  </a:schemeClr>
                </a:solidFill>
              </a:rPr>
              <a:t>30. ožujka 2019. </a:t>
            </a:r>
            <a:r>
              <a:rPr lang="hr-HR" sz="3400" dirty="0"/>
              <a:t>ili danom odobrenja posljednjeg projektnog prijedloga </a:t>
            </a:r>
            <a:r>
              <a:rPr lang="hr-HR" sz="3400" dirty="0" smtClean="0"/>
              <a:t>koji </a:t>
            </a:r>
            <a:r>
              <a:rPr lang="hr-HR" sz="3400" dirty="0"/>
              <a:t>udovolji svim kriterijima, a kojim se </a:t>
            </a:r>
            <a:r>
              <a:rPr lang="hr-HR" sz="3400" b="1" dirty="0">
                <a:solidFill>
                  <a:schemeClr val="accent1">
                    <a:lumMod val="50000"/>
                  </a:schemeClr>
                </a:solidFill>
              </a:rPr>
              <a:t>iscrpljuju raspoloživa financijska sredstva</a:t>
            </a:r>
            <a:r>
              <a:rPr lang="hr-HR" sz="2900" b="1" dirty="0" smtClean="0">
                <a:solidFill>
                  <a:schemeClr val="accent1">
                    <a:lumMod val="50000"/>
                  </a:schemeClr>
                </a:solidFill>
              </a:rPr>
              <a:t>.</a:t>
            </a:r>
            <a:endParaRPr lang="hr-HR" sz="2900" dirty="0">
              <a:solidFill>
                <a:schemeClr val="accent1">
                  <a:lumMod val="50000"/>
                </a:schemeClr>
              </a:solidFill>
            </a:endParaRP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1415539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562837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hr-HR" dirty="0" smtClean="0"/>
              <a:t/>
            </a:r>
            <a:br>
              <a:rPr lang="hr-HR" dirty="0" smtClean="0"/>
            </a:br>
            <a:r>
              <a:rPr lang="hr-HR" dirty="0"/>
              <a:t/>
            </a:r>
            <a:br>
              <a:rPr lang="hr-HR" dirty="0"/>
            </a:br>
            <a:r>
              <a:rPr lang="hr-HR" dirty="0" smtClean="0"/>
              <a:t>		</a:t>
            </a:r>
            <a:r>
              <a:rPr lang="hr-HR" b="1" dirty="0" smtClean="0"/>
              <a:t>	</a:t>
            </a:r>
            <a:r>
              <a:rPr lang="hr-HR" sz="4000" b="1" dirty="0" smtClean="0"/>
              <a:t>DODATNE INFORMACIJE</a:t>
            </a:r>
            <a:r>
              <a:rPr lang="hr-HR" dirty="0"/>
              <a:t/>
            </a:r>
            <a:br>
              <a:rPr lang="hr-HR" dirty="0"/>
            </a:br>
            <a:endParaRPr lang="hr-HR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023337"/>
            <a:ext cx="10826578" cy="3935011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hr-HR" b="1" dirty="0">
                <a:solidFill>
                  <a:schemeClr val="accent1">
                    <a:lumMod val="50000"/>
                  </a:schemeClr>
                </a:solidFill>
              </a:rPr>
              <a:t>Pitanja i odgovori</a:t>
            </a:r>
          </a:p>
          <a:p>
            <a:pPr>
              <a:lnSpc>
                <a:spcPct val="120000"/>
              </a:lnSpc>
              <a:buFont typeface="Wingdings" panose="05000000000000000000" pitchFamily="2" charset="2"/>
              <a:buChar char="Ø"/>
            </a:pPr>
            <a:r>
              <a:rPr lang="hr-HR" dirty="0"/>
              <a:t>Prijavitelji mogu kontinuirano postavljati pitanja vezana za Poziv elektroničkom poštom na e-mail adresu </a:t>
            </a:r>
            <a:r>
              <a:rPr lang="hr-HR" dirty="0" smtClean="0">
                <a:solidFill>
                  <a:schemeClr val="accent1">
                    <a:lumMod val="50000"/>
                  </a:schemeClr>
                </a:solidFill>
                <a:hlinkClick r:id="rId2"/>
              </a:rPr>
              <a:t>fead@mdomsp.hr</a:t>
            </a:r>
            <a:r>
              <a:rPr lang="hr-HR" dirty="0" smtClean="0"/>
              <a:t> </a:t>
            </a:r>
            <a:r>
              <a:rPr lang="hr-HR" dirty="0"/>
              <a:t>s napomenom „Pitanja i odgovori</a:t>
            </a:r>
            <a:r>
              <a:rPr lang="hr-HR" dirty="0" smtClean="0"/>
              <a:t>“</a:t>
            </a:r>
            <a:endParaRPr lang="hr-HR" dirty="0"/>
          </a:p>
          <a:p>
            <a:pPr>
              <a:lnSpc>
                <a:spcPct val="120000"/>
              </a:lnSpc>
              <a:buFont typeface="Wingdings" panose="05000000000000000000" pitchFamily="2" charset="2"/>
              <a:buChar char="Ø"/>
            </a:pPr>
            <a:r>
              <a:rPr lang="hr-HR" dirty="0"/>
              <a:t>Sva zaprimljena pitanja se zajedno s odgovorima objavljuju u dijelu „Pitanja i odgovori“ na središnjoj mrežnoj stranici za FEAD www.fead.hr i/ili na mrežnim stranicama za strukturne fondove www.strukturnifondovi.hr najkasnije </a:t>
            </a:r>
            <a:r>
              <a:rPr lang="hr-HR" b="1" dirty="0"/>
              <a:t>7 kalendarskih dana </a:t>
            </a:r>
            <a:r>
              <a:rPr lang="hr-HR" dirty="0"/>
              <a:t>od dana zaprimanja pojedinog </a:t>
            </a:r>
            <a:r>
              <a:rPr lang="hr-HR" dirty="0" smtClean="0"/>
              <a:t>pitanja</a:t>
            </a:r>
          </a:p>
          <a:p>
            <a:pPr marL="0" indent="0">
              <a:buNone/>
            </a:pPr>
            <a:endParaRPr lang="hr-HR" dirty="0" smtClean="0"/>
          </a:p>
          <a:p>
            <a:pPr marL="0" indent="0">
              <a:buNone/>
            </a:pPr>
            <a:r>
              <a:rPr lang="hr-HR" b="1" dirty="0" smtClean="0">
                <a:solidFill>
                  <a:schemeClr val="accent1">
                    <a:lumMod val="50000"/>
                  </a:schemeClr>
                </a:solidFill>
              </a:rPr>
              <a:t>Obustava </a:t>
            </a:r>
            <a:r>
              <a:rPr lang="hr-HR" b="1" dirty="0">
                <a:solidFill>
                  <a:schemeClr val="accent1">
                    <a:lumMod val="50000"/>
                  </a:schemeClr>
                </a:solidFill>
              </a:rPr>
              <a:t>i zatvaranje </a:t>
            </a:r>
            <a:r>
              <a:rPr lang="hr-HR" b="1" dirty="0" smtClean="0">
                <a:solidFill>
                  <a:schemeClr val="accent1">
                    <a:lumMod val="50000"/>
                  </a:schemeClr>
                </a:solidFill>
              </a:rPr>
              <a:t>Poziva</a:t>
            </a:r>
          </a:p>
          <a:p>
            <a:pPr>
              <a:lnSpc>
                <a:spcPct val="120000"/>
              </a:lnSpc>
              <a:buFont typeface="Wingdings" panose="05000000000000000000" pitchFamily="2" charset="2"/>
              <a:buChar char="Ø"/>
            </a:pPr>
            <a:r>
              <a:rPr lang="hr-HR" dirty="0"/>
              <a:t>Poziv </a:t>
            </a:r>
            <a:r>
              <a:rPr lang="hr-HR" dirty="0" smtClean="0"/>
              <a:t>se obustavlja </a:t>
            </a:r>
            <a:r>
              <a:rPr lang="hr-HR" dirty="0"/>
              <a:t>u trenutku kada zaprimljeni projektni prijedlozi, u odnosu na zahtijevani iznos bespovratnih sredstava, dosegnu </a:t>
            </a:r>
            <a:r>
              <a:rPr lang="hr-HR" b="1" dirty="0"/>
              <a:t>105% ukupno raspoloživog iznosa </a:t>
            </a:r>
            <a:r>
              <a:rPr lang="hr-HR" b="1" dirty="0" smtClean="0"/>
              <a:t>Poziva</a:t>
            </a:r>
            <a:endParaRPr lang="hr-HR" dirty="0" smtClean="0"/>
          </a:p>
          <a:p>
            <a:pPr>
              <a:lnSpc>
                <a:spcPct val="120000"/>
              </a:lnSpc>
              <a:buFont typeface="Wingdings" panose="05000000000000000000" pitchFamily="2" charset="2"/>
              <a:buChar char="Ø"/>
            </a:pPr>
            <a:r>
              <a:rPr lang="hr-HR" dirty="0" smtClean="0"/>
              <a:t>Poziv se zatvara </a:t>
            </a:r>
            <a:r>
              <a:rPr lang="hr-HR" b="1" dirty="0" smtClean="0"/>
              <a:t>iscrpljenjem </a:t>
            </a:r>
            <a:r>
              <a:rPr lang="hr-HR" b="1" dirty="0"/>
              <a:t>raspoložive financijske omotnice</a:t>
            </a:r>
            <a:endParaRPr lang="hr-HR" b="1" dirty="0" smtClean="0"/>
          </a:p>
          <a:p>
            <a:pPr>
              <a:buFont typeface="Wingdings" panose="05000000000000000000" pitchFamily="2" charset="2"/>
              <a:buChar char="Ø"/>
            </a:pP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5592212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199" y="1086862"/>
            <a:ext cx="10515600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hr-HR" dirty="0" smtClean="0"/>
              <a:t/>
            </a:r>
            <a:br>
              <a:rPr lang="hr-HR" dirty="0" smtClean="0"/>
            </a:br>
            <a:r>
              <a:rPr lang="hr-HR" dirty="0"/>
              <a:t/>
            </a:r>
            <a:br>
              <a:rPr lang="hr-HR" dirty="0"/>
            </a:br>
            <a:r>
              <a:rPr lang="hr-HR" dirty="0" smtClean="0"/>
              <a:t/>
            </a:r>
            <a:br>
              <a:rPr lang="hr-HR" dirty="0" smtClean="0"/>
            </a:br>
            <a:r>
              <a:rPr lang="hr-HR" sz="4000" b="1" dirty="0" smtClean="0"/>
              <a:t>POSTUPAK EVALUACIJE PROJEKTNIH PRIJEDLOGA</a:t>
            </a:r>
            <a:r>
              <a:rPr lang="hr-HR" b="1" dirty="0"/>
              <a:t/>
            </a:r>
            <a:br>
              <a:rPr lang="hr-HR" b="1" dirty="0"/>
            </a:br>
            <a:r>
              <a:rPr lang="hr-HR" b="1" dirty="0"/>
              <a:t/>
            </a:r>
            <a:br>
              <a:rPr lang="hr-HR" b="1" dirty="0"/>
            </a:br>
            <a:endParaRPr lang="hr-HR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2015099"/>
            <a:ext cx="10999573" cy="3998523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hr-HR" u="sng" dirty="0" smtClean="0"/>
              <a:t> </a:t>
            </a:r>
          </a:p>
          <a:p>
            <a:pPr marL="0" indent="0">
              <a:buNone/>
            </a:pPr>
            <a:r>
              <a:rPr lang="hr-HR" b="1" dirty="0" smtClean="0">
                <a:solidFill>
                  <a:schemeClr val="accent1">
                    <a:lumMod val="50000"/>
                  </a:schemeClr>
                </a:solidFill>
              </a:rPr>
              <a:t>3 faze:</a:t>
            </a:r>
          </a:p>
          <a:p>
            <a:pPr marL="1160463" indent="-514350">
              <a:buAutoNum type="arabicPeriod"/>
            </a:pPr>
            <a:r>
              <a:rPr lang="hr-HR" b="1" dirty="0" smtClean="0"/>
              <a:t>Administrativna </a:t>
            </a:r>
            <a:r>
              <a:rPr lang="hr-HR" b="1" dirty="0"/>
              <a:t>provjera </a:t>
            </a:r>
            <a:r>
              <a:rPr lang="hr-HR" dirty="0"/>
              <a:t>(zaprimanje, registracija i administrativna provjera, provjera prihvatljivosti prijavitelja i partnera</a:t>
            </a:r>
            <a:r>
              <a:rPr lang="hr-HR" dirty="0" smtClean="0"/>
              <a:t>)</a:t>
            </a:r>
            <a:endParaRPr lang="hr-HR" dirty="0"/>
          </a:p>
          <a:p>
            <a:pPr marL="1160463" indent="-514350">
              <a:buAutoNum type="arabicPeriod"/>
            </a:pPr>
            <a:r>
              <a:rPr lang="hr-HR" b="1" dirty="0" smtClean="0"/>
              <a:t>Procjena </a:t>
            </a:r>
            <a:r>
              <a:rPr lang="hr-HR" b="1" dirty="0"/>
              <a:t>kvalitete </a:t>
            </a:r>
            <a:r>
              <a:rPr lang="hr-HR" dirty="0"/>
              <a:t>(provjera prihvatljivosti projektnih aktivnosti i prihvatljivosti izdataka te ocjenjivanje kvalitete/ispravljanje proračuna</a:t>
            </a:r>
            <a:r>
              <a:rPr lang="hr-HR" dirty="0" smtClean="0"/>
              <a:t>)</a:t>
            </a:r>
            <a:endParaRPr lang="hr-HR" dirty="0"/>
          </a:p>
          <a:p>
            <a:pPr marL="1160463" indent="-514350">
              <a:buAutoNum type="arabicPeriod"/>
            </a:pPr>
            <a:r>
              <a:rPr lang="hr-HR" b="1" dirty="0" smtClean="0"/>
              <a:t>Donošenje </a:t>
            </a:r>
            <a:r>
              <a:rPr lang="hr-HR" b="1" dirty="0"/>
              <a:t>Odluke o financiranju </a:t>
            </a:r>
            <a:r>
              <a:rPr lang="hr-HR" dirty="0"/>
              <a:t>(donosi se za projektne prijedloge koji </a:t>
            </a:r>
            <a:r>
              <a:rPr lang="hr-HR" dirty="0" smtClean="0"/>
              <a:t>su uspješno </a:t>
            </a:r>
            <a:r>
              <a:rPr lang="hr-HR" dirty="0"/>
              <a:t>prošli postupak dodjele bespovratnih sredstava</a:t>
            </a:r>
            <a:r>
              <a:rPr lang="hr-HR" dirty="0" smtClean="0"/>
              <a:t>)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4575256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319365"/>
            <a:ext cx="10515600" cy="1325563"/>
          </a:xfrm>
        </p:spPr>
        <p:txBody>
          <a:bodyPr>
            <a:noAutofit/>
          </a:bodyPr>
          <a:lstStyle/>
          <a:p>
            <a:r>
              <a:rPr lang="hr-HR" sz="3600" dirty="0" smtClean="0"/>
              <a:t/>
            </a:r>
            <a:br>
              <a:rPr lang="hr-HR" sz="3600" dirty="0" smtClean="0"/>
            </a:br>
            <a:r>
              <a:rPr lang="hr-HR" sz="3600" b="1" dirty="0"/>
              <a:t>POSTUPAK EVALUACIJE PROJEKTNIH </a:t>
            </a:r>
            <a:r>
              <a:rPr lang="hr-HR" sz="3600" b="1" dirty="0" smtClean="0"/>
              <a:t>PRIJEDLOGA</a:t>
            </a:r>
            <a:r>
              <a:rPr lang="hr-HR" sz="3600" dirty="0">
                <a:latin typeface="Arial" panose="020B0604020202020204" pitchFamily="34" charset="0"/>
              </a:rPr>
              <a:t/>
            </a:r>
            <a:br>
              <a:rPr lang="hr-HR" sz="3600" dirty="0">
                <a:latin typeface="Arial" panose="020B0604020202020204" pitchFamily="34" charset="0"/>
              </a:rPr>
            </a:br>
            <a:endParaRPr lang="hr-HR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982147"/>
            <a:ext cx="10515600" cy="4351338"/>
          </a:xfrm>
        </p:spPr>
        <p:txBody>
          <a:bodyPr/>
          <a:lstStyle/>
          <a:p>
            <a:pPr marL="0" indent="0">
              <a:buNone/>
            </a:pPr>
            <a:endParaRPr lang="hr-HR" u="sng" dirty="0" smtClean="0"/>
          </a:p>
          <a:p>
            <a:pPr marL="514350" indent="-514350">
              <a:buAutoNum type="arabicPeriod"/>
            </a:pPr>
            <a:r>
              <a:rPr lang="hr-HR" b="1" dirty="0" smtClean="0"/>
              <a:t>Administrativna </a:t>
            </a:r>
            <a:r>
              <a:rPr lang="hr-HR" b="1" dirty="0"/>
              <a:t>provjera </a:t>
            </a:r>
            <a:r>
              <a:rPr lang="hr-HR" dirty="0"/>
              <a:t>(zaprimanje, registracija i administrativna provjera, provjera prihvatljivosti prijavitelja i partnera</a:t>
            </a:r>
            <a:r>
              <a:rPr lang="hr-HR" dirty="0" smtClean="0"/>
              <a:t>)</a:t>
            </a:r>
          </a:p>
          <a:p>
            <a:pPr marL="0" indent="0">
              <a:buNone/>
            </a:pPr>
            <a:endParaRPr lang="hr-HR" sz="1800" dirty="0" smtClean="0"/>
          </a:p>
          <a:p>
            <a:pPr marL="0" indent="0">
              <a:buNone/>
            </a:pPr>
            <a:r>
              <a:rPr lang="hr-HR" sz="1800" dirty="0"/>
              <a:t> </a:t>
            </a:r>
            <a:r>
              <a:rPr lang="hr-HR" sz="1800" dirty="0" smtClean="0"/>
              <a:t>          Posredničko </a:t>
            </a:r>
            <a:r>
              <a:rPr lang="hr-HR" sz="1800" dirty="0"/>
              <a:t>tijelo provodi administrativnu provjeru projektnih prijedloga </a:t>
            </a:r>
            <a:r>
              <a:rPr lang="hr-HR" sz="1800" dirty="0" smtClean="0"/>
              <a:t>prema </a:t>
            </a:r>
            <a:r>
              <a:rPr lang="hr-HR" sz="1800" dirty="0"/>
              <a:t>sljedećim kriterijima:</a:t>
            </a:r>
          </a:p>
          <a:p>
            <a:pPr marL="514350" indent="-514350">
              <a:buAutoNum type="arabicPeriod"/>
            </a:pPr>
            <a:endParaRPr lang="hr-HR" b="1" dirty="0" smtClean="0"/>
          </a:p>
          <a:p>
            <a:pPr marL="514350" indent="-514350">
              <a:buAutoNum type="arabicPeriod"/>
            </a:pPr>
            <a:endParaRPr lang="hr-HR" b="1" dirty="0" smtClean="0"/>
          </a:p>
          <a:p>
            <a:pPr marL="514350" indent="-514350">
              <a:buAutoNum type="arabicPeriod"/>
            </a:pPr>
            <a:endParaRPr lang="hr-HR" u="sng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21933220"/>
              </p:ext>
            </p:extLst>
          </p:nvPr>
        </p:nvGraphicFramePr>
        <p:xfrm>
          <a:off x="1556505" y="4349546"/>
          <a:ext cx="7315200" cy="1634026"/>
        </p:xfrm>
        <a:graphic>
          <a:graphicData uri="http://schemas.openxmlformats.org/drawingml/2006/table">
            <a:tbl>
              <a:tblPr firstRow="1" firstCol="1" lastCol="1"/>
              <a:tblGrid>
                <a:gridCol w="379210"/>
                <a:gridCol w="4533200"/>
                <a:gridCol w="567151"/>
                <a:gridCol w="566483"/>
                <a:gridCol w="1269156"/>
              </a:tblGrid>
              <a:tr h="43672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200" b="1" dirty="0" smtClea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Lucida Sans Unicode" panose="020B0602030504020204" pitchFamily="34" charset="0"/>
                        </a:rPr>
                        <a:t>RB</a:t>
                      </a:r>
                      <a:endParaRPr lang="hr-HR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6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Lucida Sans Unicode" panose="020B0602030504020204" pitchFamily="34" charset="0"/>
                        </a:rPr>
                        <a:t>Uvjeti za zaprimanje i registraciju </a:t>
                      </a:r>
                      <a:endParaRPr lang="hr-HR" sz="14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200" b="1" dirty="0" smtClea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Lucida Sans Unicode" panose="020B0602030504020204" pitchFamily="34" charset="0"/>
                        </a:rPr>
                        <a:t>DA</a:t>
                      </a:r>
                      <a:endParaRPr lang="hr-HR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200" b="1" dirty="0" smtClea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Lucida Sans Unicode" panose="020B0602030504020204" pitchFamily="34" charset="0"/>
                        </a:rPr>
                        <a:t>NE</a:t>
                      </a:r>
                      <a:endParaRPr lang="hr-HR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100" b="1" dirty="0" smtClea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Mogućnost pojašnjenja</a:t>
                      </a:r>
                      <a:endParaRPr lang="hr-HR" sz="11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</a:tr>
              <a:tr h="344233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hr-HR" sz="1200" dirty="0" smtClea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Lucida Sans Unicode" panose="020B0602030504020204" pitchFamily="34" charset="0"/>
                        </a:rPr>
                        <a:t>1.</a:t>
                      </a:r>
                      <a:endParaRPr lang="hr-HR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hr-HR" sz="1200" dirty="0" smtClea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Lucida Sans Unicode" panose="020B0602030504020204" pitchFamily="34" charset="0"/>
                        </a:rPr>
                        <a:t>Zaprimljeni prijavni paket/omotnica je zatvoren.</a:t>
                      </a:r>
                      <a:endParaRPr lang="hr-HR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hr-HR" sz="1200" dirty="0" smtClea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Lucida Sans Unicode" panose="020B0602030504020204" pitchFamily="34" charset="0"/>
                        </a:rPr>
                        <a:t> </a:t>
                      </a:r>
                      <a:endParaRPr lang="hr-HR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hr-HR" sz="1200" dirty="0" smtClea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Lucida Sans Unicode" panose="020B0602030504020204" pitchFamily="34" charset="0"/>
                        </a:rPr>
                        <a:t> </a:t>
                      </a:r>
                      <a:endParaRPr lang="hr-HR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2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NE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hr-HR" sz="9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2412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hr-HR" sz="1200" dirty="0" smtClea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Lucida Sans Unicode" panose="020B0602030504020204" pitchFamily="34" charset="0"/>
                        </a:rPr>
                        <a:t>2.</a:t>
                      </a:r>
                      <a:endParaRPr lang="hr-HR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hr-HR" sz="1100" dirty="0" smtClea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Na zaprimljenom prijavnom paketu/omotnici naznačen je naziv Poziva.</a:t>
                      </a:r>
                      <a:endParaRPr lang="hr-HR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hr-HR" sz="1200" dirty="0" smtClea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Lucida Sans Unicode" panose="020B0602030504020204" pitchFamily="34" charset="0"/>
                        </a:rPr>
                        <a:t> </a:t>
                      </a:r>
                      <a:endParaRPr lang="hr-HR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hr-HR" sz="1200" dirty="0" smtClea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Lucida Sans Unicode" panose="020B0602030504020204" pitchFamily="34" charset="0"/>
                        </a:rPr>
                        <a:t> </a:t>
                      </a:r>
                      <a:endParaRPr lang="hr-HR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2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NE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hr-HR" sz="9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90653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hr-HR" sz="1200" dirty="0" smtClea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Lucida Sans Unicode" panose="020B0602030504020204" pitchFamily="34" charset="0"/>
                        </a:rPr>
                        <a:t>3.</a:t>
                      </a:r>
                      <a:endParaRPr lang="hr-HR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hr-HR" sz="1200" dirty="0" smtClea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Lucida Sans Unicode" panose="020B0602030504020204" pitchFamily="34" charset="0"/>
                        </a:rPr>
                        <a:t>Na zaprimljenom prijavnom paketu/omotnici zabilježen je datum i točno vrijeme (sat i minute) podnošenja projektnog prijedloga.</a:t>
                      </a:r>
                      <a:endParaRPr lang="hr-HR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hr-HR" sz="1200" dirty="0" smtClea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Lucida Sans Unicode" panose="020B0602030504020204" pitchFamily="34" charset="0"/>
                        </a:rPr>
                        <a:t> </a:t>
                      </a:r>
                      <a:endParaRPr lang="hr-HR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hr-HR" sz="1200" dirty="0" smtClea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Lucida Sans Unicode" panose="020B0602030504020204" pitchFamily="34" charset="0"/>
                        </a:rPr>
                        <a:t> </a:t>
                      </a:r>
                      <a:endParaRPr lang="hr-HR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hr-HR" sz="1200" dirty="0" smtClea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DA</a:t>
                      </a:r>
                      <a:endParaRPr lang="hr-HR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9273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049146"/>
            <a:ext cx="10515600" cy="1325563"/>
          </a:xfrm>
        </p:spPr>
        <p:txBody>
          <a:bodyPr>
            <a:normAutofit/>
          </a:bodyPr>
          <a:lstStyle/>
          <a:p>
            <a:r>
              <a:rPr lang="hr-HR" sz="3600" dirty="0" smtClean="0"/>
              <a:t/>
            </a:r>
            <a:br>
              <a:rPr lang="hr-HR" sz="3600" dirty="0" smtClean="0"/>
            </a:br>
            <a:r>
              <a:rPr lang="hr-HR" sz="3600" b="1" dirty="0" smtClean="0"/>
              <a:t>POSTUPAK </a:t>
            </a:r>
            <a:r>
              <a:rPr lang="hr-HR" sz="3600" b="1" dirty="0"/>
              <a:t>EVALUACIJE PROJEKTNIH </a:t>
            </a:r>
            <a:r>
              <a:rPr lang="hr-HR" sz="3600" b="1" dirty="0" smtClean="0"/>
              <a:t>PRIJEDLOGA</a:t>
            </a:r>
            <a:endParaRPr lang="hr-HR" sz="3600" b="1" dirty="0"/>
          </a:p>
        </p:txBody>
      </p:sp>
      <p:graphicFrame>
        <p:nvGraphicFramePr>
          <p:cNvPr id="5" name="Tablic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2660793"/>
              </p:ext>
            </p:extLst>
          </p:nvPr>
        </p:nvGraphicFramePr>
        <p:xfrm>
          <a:off x="1135626" y="2687754"/>
          <a:ext cx="9186703" cy="2919456"/>
        </p:xfrm>
        <a:graphic>
          <a:graphicData uri="http://schemas.openxmlformats.org/drawingml/2006/table">
            <a:tbl>
              <a:tblPr/>
              <a:tblGrid>
                <a:gridCol w="7152968"/>
                <a:gridCol w="486696"/>
                <a:gridCol w="530942"/>
                <a:gridCol w="1016097"/>
              </a:tblGrid>
              <a:tr h="430439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hr-HR" sz="18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Lucida Sans Unicode" panose="020B0602030504020204" pitchFamily="34" charset="0"/>
                        </a:rPr>
                        <a:t>Administrativni </a:t>
                      </a:r>
                      <a:r>
                        <a:rPr lang="hr-HR" sz="18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Lucida Sans Unicode" panose="020B0602030504020204" pitchFamily="34" charset="0"/>
                        </a:rPr>
                        <a:t>kriteriji/kriteriji prihvatljivosti partnerskih organizacija</a:t>
                      </a:r>
                      <a:endParaRPr lang="hr-HR" sz="16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hr-HR" sz="1200" b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Lucida Sans Unicode" panose="020B0602030504020204" pitchFamily="34" charset="0"/>
                        </a:rPr>
                        <a:t>DA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hr-HR" sz="12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Lucida Sans Unicode" panose="020B0602030504020204" pitchFamily="34" charset="0"/>
                        </a:rPr>
                        <a:t>NE</a:t>
                      </a:r>
                      <a:endParaRPr lang="hr-HR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hr-HR" sz="12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Lucida Sans Unicode" panose="020B0602030504020204" pitchFamily="34" charset="0"/>
                        </a:rPr>
                        <a:t>Mogućnost </a:t>
                      </a:r>
                      <a:r>
                        <a:rPr lang="hr-HR" sz="1200" b="1" dirty="0" smtClea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Lucida Sans Unicode" panose="020B0602030504020204" pitchFamily="34" charset="0"/>
                        </a:rPr>
                        <a:t>pojašnjenja</a:t>
                      </a:r>
                      <a:endParaRPr lang="hr-HR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</a:tr>
              <a:tr h="361357">
                <a:tc>
                  <a:txBody>
                    <a:bodyPr/>
                    <a:lstStyle/>
                    <a:p>
                      <a:pPr marL="0" lvl="0" indent="0" algn="just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+mj-lt"/>
                        <a:buNone/>
                        <a:tabLst>
                          <a:tab pos="228600" algn="l"/>
                        </a:tabLst>
                      </a:pPr>
                      <a:r>
                        <a:rPr lang="hr-HR" sz="1200" dirty="0" smtClea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Lucida Sans Unicode" panose="020B0602030504020204" pitchFamily="34" charset="0"/>
                        </a:rPr>
                        <a:t>1. Projektni prijedlog predan je za odgovarajući poziv na dostavu projektnih prijedloga.</a:t>
                      </a:r>
                      <a:endParaRPr lang="hr-HR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hr-HR" sz="12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Lucida Sans Unicode" panose="020B0602030504020204" pitchFamily="34" charset="0"/>
                        </a:rPr>
                        <a:t> 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hr-HR" sz="12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Lucida Sans Unicode" panose="020B0602030504020204" pitchFamily="34" charset="0"/>
                        </a:rPr>
                        <a:t> 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hr-HR" sz="12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Lucida Sans Unicode" panose="020B0602030504020204" pitchFamily="34" charset="0"/>
                        </a:rPr>
                        <a:t>NE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15873">
                <a:tc>
                  <a:txBody>
                    <a:bodyPr/>
                    <a:lstStyle/>
                    <a:p>
                      <a:pPr marL="0" lvl="0"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+mj-lt"/>
                        <a:buNone/>
                        <a:tabLst>
                          <a:tab pos="228600" algn="l"/>
                        </a:tabLst>
                      </a:pPr>
                      <a:r>
                        <a:rPr lang="hr-HR" sz="1200" dirty="0" smtClea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Lucida Sans Unicode" panose="020B0602030504020204" pitchFamily="34" charset="0"/>
                        </a:rPr>
                        <a:t>2.</a:t>
                      </a:r>
                      <a:r>
                        <a:rPr lang="hr-HR" sz="1200" baseline="0" dirty="0" smtClea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Lucida Sans Unicode" panose="020B0602030504020204" pitchFamily="34" charset="0"/>
                        </a:rPr>
                        <a:t> </a:t>
                      </a:r>
                      <a:r>
                        <a:rPr lang="hr-HR" sz="1200" dirty="0" smtClea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Lucida Sans Unicode" panose="020B0602030504020204" pitchFamily="34" charset="0"/>
                        </a:rPr>
                        <a:t>Projektni prijedlog predan je na propisanom mediju, u propisanom formatu te je istovjetan u svim dostavljenim medijskim formatima (u elektronskoj i papirnatoj verziji ispravnog obrasca gdje je to zatraženo).</a:t>
                      </a:r>
                      <a:endParaRPr lang="hr-HR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hr-HR" sz="12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Lucida Sans Unicode" panose="020B0602030504020204" pitchFamily="34" charset="0"/>
                        </a:rPr>
                        <a:t> </a:t>
                      </a:r>
                      <a:endParaRPr lang="hr-HR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hr-HR" sz="12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Lucida Sans Unicode" panose="020B0602030504020204" pitchFamily="34" charset="0"/>
                        </a:rPr>
                        <a:t> 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hr-HR" sz="12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Lucida Sans Unicode" panose="020B0602030504020204" pitchFamily="34" charset="0"/>
                        </a:rPr>
                        <a:t>DA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78852">
                <a:tc>
                  <a:txBody>
                    <a:bodyPr/>
                    <a:lstStyle/>
                    <a:p>
                      <a:pPr marL="0" lvl="0"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+mj-lt"/>
                        <a:buNone/>
                        <a:tabLst>
                          <a:tab pos="228600" algn="l"/>
                        </a:tabLst>
                      </a:pPr>
                      <a:r>
                        <a:rPr lang="hr-HR" sz="1200" dirty="0" smtClea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Lucida Sans Unicode" panose="020B0602030504020204" pitchFamily="34" charset="0"/>
                        </a:rPr>
                        <a:t>3.</a:t>
                      </a:r>
                      <a:r>
                        <a:rPr lang="hr-HR" sz="1200" baseline="0" dirty="0" smtClea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Lucida Sans Unicode" panose="020B0602030504020204" pitchFamily="34" charset="0"/>
                        </a:rPr>
                        <a:t> </a:t>
                      </a:r>
                      <a:r>
                        <a:rPr lang="hr-HR" sz="1200" dirty="0" smtClea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Lucida Sans Unicode" panose="020B0602030504020204" pitchFamily="34" charset="0"/>
                        </a:rPr>
                        <a:t>Projektni prijedlog sadrži sve obvezne priloge i prateće dokumente potpisane od ovlaštene osobe i ovjerene službenim pečatom organizacije.</a:t>
                      </a:r>
                      <a:endParaRPr lang="hr-HR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hr-HR" sz="12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Lucida Sans Unicode" panose="020B0602030504020204" pitchFamily="34" charset="0"/>
                        </a:rPr>
                        <a:t> 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hr-HR" sz="12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Lucida Sans Unicode" panose="020B0602030504020204" pitchFamily="34" charset="0"/>
                        </a:rPr>
                        <a:t> 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hr-HR" sz="12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Lucida Sans Unicode" panose="020B0602030504020204" pitchFamily="34" charset="0"/>
                        </a:rPr>
                        <a:t>DA</a:t>
                      </a:r>
                      <a:endParaRPr lang="hr-HR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64">
                <a:tc>
                  <a:txBody>
                    <a:bodyPr/>
                    <a:lstStyle/>
                    <a:p>
                      <a:pPr marL="0" lvl="0"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+mj-lt"/>
                        <a:buNone/>
                        <a:tabLst>
                          <a:tab pos="228600" algn="l"/>
                        </a:tabLst>
                      </a:pPr>
                      <a:r>
                        <a:rPr lang="hr-HR" sz="1200" dirty="0" smtClea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Lucida Sans Unicode" panose="020B0602030504020204" pitchFamily="34" charset="0"/>
                        </a:rPr>
                        <a:t>4.</a:t>
                      </a:r>
                      <a:r>
                        <a:rPr lang="hr-HR" sz="1200" baseline="0" dirty="0" smtClea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Lucida Sans Unicode" panose="020B0602030504020204" pitchFamily="34" charset="0"/>
                        </a:rPr>
                        <a:t> </a:t>
                      </a:r>
                      <a:r>
                        <a:rPr lang="hr-HR" sz="1200" dirty="0" smtClea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Lucida Sans Unicode" panose="020B0602030504020204" pitchFamily="34" charset="0"/>
                        </a:rPr>
                        <a:t>Zatraženi iznos bespovratnih sredstava je u okviru minimalnog i maksimalnog iznosa propisanog Pozivom.</a:t>
                      </a:r>
                      <a:endParaRPr lang="hr-HR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hr-HR" sz="12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Lucida Sans Unicode" panose="020B0602030504020204" pitchFamily="34" charset="0"/>
                        </a:rPr>
                        <a:t> 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hr-HR" sz="12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Lucida Sans Unicode" panose="020B0602030504020204" pitchFamily="34" charset="0"/>
                        </a:rPr>
                        <a:t> 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hr-HR" sz="12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Lucida Sans Unicode" panose="020B0602030504020204" pitchFamily="34" charset="0"/>
                        </a:rPr>
                        <a:t>NE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6460">
                <a:tc>
                  <a:txBody>
                    <a:bodyPr/>
                    <a:lstStyle/>
                    <a:p>
                      <a:pPr marL="0" lvl="0" indent="0" algn="just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+mj-lt"/>
                        <a:buNone/>
                        <a:tabLst>
                          <a:tab pos="228600" algn="l"/>
                        </a:tabLst>
                      </a:pPr>
                      <a:r>
                        <a:rPr lang="hr-HR" sz="1200" dirty="0" smtClea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Lucida Sans Unicode" panose="020B0602030504020204" pitchFamily="34" charset="0"/>
                        </a:rPr>
                        <a:t>5. </a:t>
                      </a:r>
                      <a:r>
                        <a:rPr lang="pl-PL" sz="1200" dirty="0" smtClea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Lucida Sans Unicode" panose="020B0602030504020204" pitchFamily="34" charset="0"/>
                        </a:rPr>
                        <a:t>Projektni prijedlog napisan je na hrvatskom jeziku.</a:t>
                      </a:r>
                      <a:endParaRPr lang="hr-HR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hr-HR" sz="12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Lucida Sans Unicode" panose="020B0602030504020204" pitchFamily="34" charset="0"/>
                        </a:rPr>
                        <a:t> 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hr-HR" sz="12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Lucida Sans Unicode" panose="020B0602030504020204" pitchFamily="34" charset="0"/>
                        </a:rPr>
                        <a:t> 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hr-HR" sz="12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Lucida Sans Unicode" panose="020B0602030504020204" pitchFamily="34" charset="0"/>
                        </a:rPr>
                        <a:t>NE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0210">
                <a:tc>
                  <a:txBody>
                    <a:bodyPr/>
                    <a:lstStyle/>
                    <a:p>
                      <a:pPr marL="0" lvl="0"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+mj-lt"/>
                        <a:buNone/>
                        <a:tabLst>
                          <a:tab pos="228600" algn="l"/>
                        </a:tabLst>
                      </a:pPr>
                      <a:r>
                        <a:rPr lang="hr-HR" sz="1200" dirty="0" smtClea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Lucida Sans Unicode" panose="020B0602030504020204" pitchFamily="34" charset="0"/>
                        </a:rPr>
                        <a:t>6. Prijavitelj (vodeća partnerska organizacija) i ostale partnerske organizacije su prihvatljive sukladno točki 4.1. i 4.2.</a:t>
                      </a:r>
                      <a:endParaRPr lang="hr-HR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hr-HR" sz="12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Lucida Sans Unicode" panose="020B0602030504020204" pitchFamily="34" charset="0"/>
                        </a:rPr>
                        <a:t> </a:t>
                      </a:r>
                      <a:endParaRPr lang="hr-HR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hr-HR" sz="12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Lucida Sans Unicode" panose="020B0602030504020204" pitchFamily="34" charset="0"/>
                        </a:rPr>
                        <a:t> 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hr-HR" sz="12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Lucida Sans Unicode" panose="020B0602030504020204" pitchFamily="34" charset="0"/>
                        </a:rPr>
                        <a:t>DA</a:t>
                      </a:r>
                      <a:endParaRPr lang="hr-HR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465974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541124"/>
            <a:ext cx="11090189" cy="3712192"/>
          </a:xfrm>
        </p:spPr>
        <p:txBody>
          <a:bodyPr>
            <a:normAutofit fontScale="55000" lnSpcReduction="20000"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hr-HR" sz="5100" b="1" dirty="0" smtClean="0"/>
              <a:t>2</a:t>
            </a:r>
            <a:r>
              <a:rPr lang="hr-HR" sz="5100" b="1" dirty="0"/>
              <a:t>. Procjena kvalitete projektnih prijedloga i provjera prihvatljivosti aktivnosti i izdataka (i ispravljanje proračuna)</a:t>
            </a:r>
            <a:endParaRPr lang="hr-HR" sz="5100" b="1" dirty="0" smtClean="0"/>
          </a:p>
          <a:p>
            <a:pPr marL="0" indent="0" algn="ctr">
              <a:buNone/>
            </a:pPr>
            <a:endParaRPr lang="hr-HR" u="sng" dirty="0"/>
          </a:p>
          <a:p>
            <a:pPr>
              <a:lnSpc>
                <a:spcPct val="120000"/>
              </a:lnSpc>
              <a:buFont typeface="Wingdings" panose="05000000000000000000" pitchFamily="2" charset="2"/>
              <a:buChar char="Ø"/>
            </a:pPr>
            <a:r>
              <a:rPr lang="hr-HR" sz="3300" dirty="0"/>
              <a:t>Tijekom ove faze postupka dodjele, </a:t>
            </a:r>
            <a:r>
              <a:rPr lang="hr-HR" sz="3300" b="1" dirty="0">
                <a:solidFill>
                  <a:schemeClr val="accent1">
                    <a:lumMod val="50000"/>
                  </a:schemeClr>
                </a:solidFill>
              </a:rPr>
              <a:t>Odbor za odabir projekata </a:t>
            </a:r>
            <a:r>
              <a:rPr lang="hr-HR" sz="3300" dirty="0" smtClean="0"/>
              <a:t>(OOP</a:t>
            </a:r>
            <a:r>
              <a:rPr lang="hr-HR" sz="3300" dirty="0"/>
              <a:t>) kojeg uspostavlja Posredničko tijelo, provodi provjeru prihvatljivosti projektnih aktivnosti i izdataka te ocjenjuje projektne prijedloge prema zadanim kriterijima </a:t>
            </a:r>
            <a:r>
              <a:rPr lang="hr-HR" sz="3300" dirty="0" smtClean="0"/>
              <a:t>dodjele</a:t>
            </a:r>
          </a:p>
          <a:p>
            <a:pPr>
              <a:lnSpc>
                <a:spcPct val="120000"/>
              </a:lnSpc>
              <a:buFont typeface="Wingdings" panose="05000000000000000000" pitchFamily="2" charset="2"/>
              <a:buChar char="Ø"/>
            </a:pPr>
            <a:r>
              <a:rPr lang="hr-HR" sz="3300" dirty="0" smtClean="0"/>
              <a:t>OOP </a:t>
            </a:r>
            <a:r>
              <a:rPr lang="hr-HR" sz="3300" dirty="0"/>
              <a:t>može od partnerskih organizacija tražiti dodatna </a:t>
            </a:r>
            <a:r>
              <a:rPr lang="hr-HR" sz="3300" dirty="0" smtClean="0"/>
              <a:t>pojašnjenja i/ili </a:t>
            </a:r>
            <a:r>
              <a:rPr lang="hr-HR" sz="3300" dirty="0"/>
              <a:t>obavljati provjere na licu mjesta kako bi utvrdio sve potrebne </a:t>
            </a:r>
            <a:r>
              <a:rPr lang="hr-HR" sz="3300" dirty="0" smtClean="0"/>
              <a:t>činjenice</a:t>
            </a:r>
          </a:p>
          <a:p>
            <a:pPr>
              <a:lnSpc>
                <a:spcPct val="120000"/>
              </a:lnSpc>
              <a:buFont typeface="Wingdings" panose="05000000000000000000" pitchFamily="2" charset="2"/>
              <a:buChar char="Ø"/>
            </a:pPr>
            <a:r>
              <a:rPr lang="hr-HR" sz="3300" dirty="0"/>
              <a:t>Kriteriji prihvatljivosti </a:t>
            </a:r>
            <a:r>
              <a:rPr lang="hr-HR" sz="3300" dirty="0" smtClean="0"/>
              <a:t>projektnih prijedloga </a:t>
            </a:r>
            <a:r>
              <a:rPr lang="hr-HR" sz="3300" dirty="0"/>
              <a:t>(DA/NE)</a:t>
            </a:r>
          </a:p>
          <a:p>
            <a:pPr>
              <a:lnSpc>
                <a:spcPct val="120000"/>
              </a:lnSpc>
              <a:buFont typeface="Wingdings" panose="05000000000000000000" pitchFamily="2" charset="2"/>
              <a:buChar char="Ø"/>
            </a:pPr>
            <a:r>
              <a:rPr lang="hr-HR" sz="3300" dirty="0"/>
              <a:t>Kriterij odabira (ocjenjivanje kvalitete, bodovi 1-5) </a:t>
            </a:r>
          </a:p>
          <a:p>
            <a:pPr>
              <a:buFont typeface="Wingdings" panose="05000000000000000000" pitchFamily="2" charset="2"/>
              <a:buChar char="Ø"/>
            </a:pPr>
            <a:endParaRPr lang="hr-HR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838200" y="1049146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hr-HR" sz="3600" dirty="0" smtClean="0"/>
              <a:t/>
            </a:r>
            <a:br>
              <a:rPr lang="hr-HR" sz="3600" dirty="0" smtClean="0"/>
            </a:br>
            <a:r>
              <a:rPr lang="hr-HR" sz="3600" b="1" dirty="0" smtClean="0"/>
              <a:t>POSTUPAK EVALUACIJE PROJEKTNIH PRIJEDLOGA</a:t>
            </a:r>
            <a:endParaRPr lang="hr-HR" sz="3600" b="1" dirty="0"/>
          </a:p>
        </p:txBody>
      </p:sp>
    </p:spTree>
    <p:extLst>
      <p:ext uri="{BB962C8B-B14F-4D97-AF65-F5344CB8AC3E}">
        <p14:creationId xmlns:p14="http://schemas.microsoft.com/office/powerpoint/2010/main" val="319468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8729" y="2042773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hr-HR" sz="2400" dirty="0" smtClean="0"/>
          </a:p>
          <a:p>
            <a:pPr marL="177800" indent="0">
              <a:buNone/>
            </a:pPr>
            <a:r>
              <a:rPr lang="hr-HR" sz="2400" b="1" dirty="0" smtClean="0">
                <a:solidFill>
                  <a:schemeClr val="accent1">
                    <a:lumMod val="50000"/>
                  </a:schemeClr>
                </a:solidFill>
              </a:rPr>
              <a:t>Kriteriji prihvatljivosti </a:t>
            </a:r>
            <a:r>
              <a:rPr lang="hr-HR" sz="2400" b="1" dirty="0">
                <a:solidFill>
                  <a:schemeClr val="accent1">
                    <a:lumMod val="50000"/>
                  </a:schemeClr>
                </a:solidFill>
              </a:rPr>
              <a:t>projektnih </a:t>
            </a:r>
            <a:r>
              <a:rPr lang="hr-HR" sz="2400" b="1" dirty="0" smtClean="0">
                <a:solidFill>
                  <a:schemeClr val="accent1">
                    <a:lumMod val="50000"/>
                  </a:schemeClr>
                </a:solidFill>
              </a:rPr>
              <a:t>prijedloga:</a:t>
            </a:r>
          </a:p>
          <a:p>
            <a:pPr marL="0" indent="0">
              <a:buNone/>
            </a:pPr>
            <a:endParaRPr lang="hr-HR" sz="2400" dirty="0" smtClean="0"/>
          </a:p>
          <a:p>
            <a:pPr marL="0" indent="0">
              <a:buNone/>
            </a:pPr>
            <a:endParaRPr lang="hr-HR" sz="2400" dirty="0"/>
          </a:p>
        </p:txBody>
      </p:sp>
      <p:sp>
        <p:nvSpPr>
          <p:cNvPr id="11" name="Rectangle 6"/>
          <p:cNvSpPr>
            <a:spLocks noChangeArrowheads="1"/>
          </p:cNvSpPr>
          <p:nvPr/>
        </p:nvSpPr>
        <p:spPr bwMode="auto">
          <a:xfrm>
            <a:off x="4040188" y="1903884"/>
            <a:ext cx="208711" cy="2308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r-HR" sz="900" b="0" i="0" u="none" strike="noStrike" cap="none" normalizeH="0" baseline="30000" dirty="0" smtClean="0">
                <a:ln>
                  <a:noFill/>
                </a:ln>
                <a:solidFill>
                  <a:srgbClr val="00000A"/>
                </a:solidFill>
                <a:effectLst/>
                <a:latin typeface="Calibri" panose="020F0502020204030204" pitchFamily="34" charset="0"/>
                <a:ea typeface="Droid Sans Fallback" charset="0"/>
                <a:cs typeface="Lucida Sans Unicode" panose="020B0602030504020204" pitchFamily="34" charset="0"/>
                <a:hlinkClick r:id="rId2"/>
              </a:rPr>
              <a:t>[</a:t>
            </a:r>
            <a:endParaRPr kumimoji="0" lang="hr-H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12" name="Tablica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68816618"/>
              </p:ext>
            </p:extLst>
          </p:nvPr>
        </p:nvGraphicFramePr>
        <p:xfrm>
          <a:off x="1053490" y="3128343"/>
          <a:ext cx="7790108" cy="2771502"/>
        </p:xfrm>
        <a:graphic>
          <a:graphicData uri="http://schemas.openxmlformats.org/drawingml/2006/table">
            <a:tbl>
              <a:tblPr firstRow="1" firstCol="1" bandRow="1"/>
              <a:tblGrid>
                <a:gridCol w="524588"/>
                <a:gridCol w="5191432"/>
                <a:gridCol w="398206"/>
                <a:gridCol w="398207"/>
                <a:gridCol w="1277675"/>
              </a:tblGrid>
              <a:tr h="403067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hr-HR" sz="900" b="1" dirty="0">
                          <a:solidFill>
                            <a:srgbClr val="00000A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Lucida Sans Unicode" panose="020B0602030504020204" pitchFamily="34" charset="0"/>
                        </a:rPr>
                        <a:t>RB.</a:t>
                      </a:r>
                      <a:endParaRPr lang="hr-HR" sz="9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309" marR="53044" marT="0" marB="0" anchor="ctr">
                    <a:lnL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hr-HR" sz="1100" b="1" dirty="0" smtClean="0">
                          <a:solidFill>
                            <a:srgbClr val="00000A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Lucida Sans Unicode" panose="020B0602030504020204" pitchFamily="34" charset="0"/>
                        </a:rPr>
                        <a:t>Pitanja za provjeru prihvatljivosti projektnih prijedloga</a:t>
                      </a:r>
                      <a:endParaRPr lang="hr-HR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309" marR="53044" marT="0" marB="0" anchor="ctr">
                    <a:lnL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hr-HR" sz="900" b="1" dirty="0">
                          <a:solidFill>
                            <a:srgbClr val="00000A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Lucida Sans Unicode" panose="020B0602030504020204" pitchFamily="34" charset="0"/>
                        </a:rPr>
                        <a:t>DA</a:t>
                      </a:r>
                      <a:endParaRPr lang="hr-HR" sz="9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309" marR="53044" marT="0" marB="0" anchor="ctr">
                    <a:lnL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hr-HR" sz="900" b="1" dirty="0">
                          <a:solidFill>
                            <a:srgbClr val="00000A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Lucida Sans Unicode" panose="020B0602030504020204" pitchFamily="34" charset="0"/>
                        </a:rPr>
                        <a:t>NE</a:t>
                      </a:r>
                      <a:endParaRPr lang="hr-HR" sz="9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309" marR="53044" marT="0" marB="0" anchor="ctr">
                    <a:lnL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hr-HR" sz="900" b="1" dirty="0">
                          <a:solidFill>
                            <a:srgbClr val="00000A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Lucida Sans Unicode" panose="020B0602030504020204" pitchFamily="34" charset="0"/>
                        </a:rPr>
                        <a:t>Mogućnost za traženje pojašnjenja </a:t>
                      </a:r>
                      <a:endParaRPr lang="hr-HR" sz="9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309" marR="53044" marT="0" marB="0" anchor="ctr">
                    <a:lnL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</a:tr>
              <a:tr h="403067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hr-HR" sz="900" dirty="0">
                          <a:solidFill>
                            <a:srgbClr val="00000A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Lucida Sans Unicode" panose="020B0602030504020204" pitchFamily="34" charset="0"/>
                        </a:rPr>
                        <a:t>1.</a:t>
                      </a:r>
                      <a:endParaRPr lang="hr-HR" sz="9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309" marR="53044" marT="0" marB="0" anchor="ctr">
                    <a:lnL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6096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hr-HR" sz="1000" dirty="0" smtClean="0">
                          <a:solidFill>
                            <a:srgbClr val="00000A"/>
                          </a:solidFill>
                          <a:effectLst/>
                          <a:latin typeface="Calibri" panose="020F0502020204030204" pitchFamily="34" charset="0"/>
                          <a:ea typeface="Cambria" panose="02040503050406030204" pitchFamily="18" charset="0"/>
                          <a:cs typeface="Lucida Sans Unicode" panose="020B0602030504020204" pitchFamily="34" charset="0"/>
                        </a:rPr>
                        <a:t>Projekt se provodi na području Republike Hrvatske u županijama koje su razvrstane kao područja s indeksom razvijenosti ispod 105%.</a:t>
                      </a:r>
                      <a:endParaRPr lang="hr-HR" sz="1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309" marR="53044" marT="0" marB="0" anchor="ctr">
                    <a:lnL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hr-HR" sz="900">
                          <a:solidFill>
                            <a:srgbClr val="00000A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Lucida Sans Unicode" panose="020B0602030504020204" pitchFamily="34" charset="0"/>
                        </a:rPr>
                        <a:t> </a:t>
                      </a:r>
                      <a:endParaRPr lang="hr-HR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309" marR="53044" marT="0" marB="0" anchor="ctr">
                    <a:lnL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hr-HR" sz="900">
                          <a:solidFill>
                            <a:srgbClr val="00000A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Lucida Sans Unicode" panose="020B0602030504020204" pitchFamily="34" charset="0"/>
                        </a:rPr>
                        <a:t> </a:t>
                      </a:r>
                      <a:endParaRPr lang="hr-HR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309" marR="53044" marT="0" marB="0" anchor="ctr">
                    <a:lnL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hr-HR" sz="900" dirty="0">
                          <a:solidFill>
                            <a:srgbClr val="00000A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Lucida Sans Unicode" panose="020B0602030504020204" pitchFamily="34" charset="0"/>
                        </a:rPr>
                        <a:t>NE</a:t>
                      </a:r>
                      <a:endParaRPr lang="hr-HR" sz="9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309" marR="53044" marT="0" marB="0" anchor="ctr">
                    <a:lnL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60631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hr-HR" sz="900" dirty="0">
                          <a:solidFill>
                            <a:srgbClr val="00000A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Lucida Sans Unicode" panose="020B0602030504020204" pitchFamily="34" charset="0"/>
                        </a:rPr>
                        <a:t>2.</a:t>
                      </a:r>
                      <a:endParaRPr lang="hr-HR" sz="9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309" marR="53044" marT="0" marB="0" anchor="ctr">
                    <a:lnL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6096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000" dirty="0" smtClean="0">
                          <a:solidFill>
                            <a:srgbClr val="00000A"/>
                          </a:solidFill>
                          <a:effectLst/>
                          <a:latin typeface="Calibri" panose="020F0502020204030204" pitchFamily="34" charset="0"/>
                          <a:ea typeface="Cambria" panose="02040503050406030204" pitchFamily="18" charset="0"/>
                          <a:cs typeface="Lucida Sans Unicode" panose="020B0602030504020204" pitchFamily="34" charset="0"/>
                        </a:rPr>
                        <a:t>Trajanje projekta je maksimalno 10 mjeseci.</a:t>
                      </a:r>
                      <a:endParaRPr lang="hr-HR" sz="1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309" marR="53044" marT="0" marB="0" anchor="ctr">
                    <a:lnL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hr-HR" sz="900" dirty="0">
                          <a:solidFill>
                            <a:srgbClr val="00000A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Lucida Sans Unicode" panose="020B0602030504020204" pitchFamily="34" charset="0"/>
                        </a:rPr>
                        <a:t> </a:t>
                      </a:r>
                      <a:endParaRPr lang="hr-HR" sz="9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309" marR="53044" marT="0" marB="0" anchor="ctr">
                    <a:lnL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hr-HR" sz="900" dirty="0">
                          <a:solidFill>
                            <a:srgbClr val="00000A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Lucida Sans Unicode" panose="020B0602030504020204" pitchFamily="34" charset="0"/>
                        </a:rPr>
                        <a:t> </a:t>
                      </a:r>
                      <a:endParaRPr lang="hr-HR" sz="9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309" marR="53044" marT="0" marB="0" anchor="ctr">
                    <a:lnL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hr-HR" sz="900" dirty="0">
                          <a:solidFill>
                            <a:srgbClr val="00000A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Lucida Sans Unicode" panose="020B0602030504020204" pitchFamily="34" charset="0"/>
                        </a:rPr>
                        <a:t>DA</a:t>
                      </a:r>
                      <a:endParaRPr lang="hr-HR" sz="9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309" marR="53044" marT="0" marB="0" anchor="ctr">
                    <a:lnL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83812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hr-HR" sz="900" dirty="0">
                          <a:solidFill>
                            <a:srgbClr val="00000A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Lucida Sans Unicode" panose="020B0602030504020204" pitchFamily="34" charset="0"/>
                        </a:rPr>
                        <a:t>3.</a:t>
                      </a:r>
                      <a:endParaRPr lang="hr-HR" sz="9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309" marR="53044" marT="0" marB="0" anchor="ctr">
                    <a:lnL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6096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hr-HR" sz="1000" dirty="0" smtClean="0">
                          <a:solidFill>
                            <a:srgbClr val="00000A"/>
                          </a:solidFill>
                          <a:effectLst/>
                          <a:latin typeface="Calibri" panose="020F0502020204030204" pitchFamily="34" charset="0"/>
                          <a:ea typeface="Cambria" panose="02040503050406030204" pitchFamily="18" charset="0"/>
                          <a:cs typeface="Lucida Sans Unicode" panose="020B0602030504020204" pitchFamily="34" charset="0"/>
                        </a:rPr>
                        <a:t>Projekt u trenutku podnošenja projektnog prijedloga nije fizički niti financijski završen.</a:t>
                      </a:r>
                      <a:endParaRPr lang="hr-HR" sz="1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309" marR="53044" marT="0" marB="0" anchor="ctr">
                    <a:lnL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hr-HR" sz="900" dirty="0">
                          <a:solidFill>
                            <a:srgbClr val="00000A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Lucida Sans Unicode" panose="020B0602030504020204" pitchFamily="34" charset="0"/>
                        </a:rPr>
                        <a:t> </a:t>
                      </a:r>
                      <a:endParaRPr lang="hr-HR" sz="9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309" marR="53044" marT="0" marB="0" anchor="ctr">
                    <a:lnL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hr-HR" sz="900" dirty="0">
                          <a:solidFill>
                            <a:srgbClr val="00000A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Lucida Sans Unicode" panose="020B0602030504020204" pitchFamily="34" charset="0"/>
                        </a:rPr>
                        <a:t> </a:t>
                      </a:r>
                      <a:endParaRPr lang="hr-HR" sz="9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309" marR="53044" marT="0" marB="0" anchor="ctr">
                    <a:lnL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hr-HR" sz="900" dirty="0">
                          <a:solidFill>
                            <a:srgbClr val="00000A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Lucida Sans Unicode" panose="020B0602030504020204" pitchFamily="34" charset="0"/>
                        </a:rPr>
                        <a:t>NE</a:t>
                      </a:r>
                      <a:endParaRPr lang="hr-HR" sz="9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309" marR="53044" marT="0" marB="0" anchor="ctr">
                    <a:lnL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26418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hr-HR" sz="900" dirty="0">
                          <a:solidFill>
                            <a:srgbClr val="00000A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Lucida Sans Unicode" panose="020B0602030504020204" pitchFamily="34" charset="0"/>
                        </a:rPr>
                        <a:t>4.</a:t>
                      </a:r>
                      <a:endParaRPr lang="hr-HR" sz="9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309" marR="53044" marT="0" marB="0" anchor="ctr">
                    <a:lnL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6096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hr-HR" sz="1000" dirty="0" smtClean="0">
                          <a:solidFill>
                            <a:srgbClr val="00000A"/>
                          </a:solidFill>
                          <a:effectLst/>
                          <a:latin typeface="Calibri" panose="020F0502020204030204" pitchFamily="34" charset="0"/>
                          <a:ea typeface="Cambria" panose="02040503050406030204" pitchFamily="18" charset="0"/>
                          <a:cs typeface="Lucida Sans Unicode" panose="020B0602030504020204" pitchFamily="34" charset="0"/>
                        </a:rPr>
                        <a:t>U projektu je jasno naznačen planirani broj najpotrebitijih učenika ukupno i prema pojedinoj partnerskoj organizaciji (školi).</a:t>
                      </a:r>
                      <a:endParaRPr lang="hr-HR" sz="1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309" marR="53044" marT="0" marB="0" anchor="ctr">
                    <a:lnL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hr-HR" sz="900">
                          <a:solidFill>
                            <a:srgbClr val="00000A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Lucida Sans Unicode" panose="020B0602030504020204" pitchFamily="34" charset="0"/>
                        </a:rPr>
                        <a:t> </a:t>
                      </a:r>
                      <a:endParaRPr lang="hr-HR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309" marR="53044" marT="0" marB="0" anchor="ctr">
                    <a:lnL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hr-HR" sz="900" dirty="0">
                          <a:solidFill>
                            <a:srgbClr val="00000A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Lucida Sans Unicode" panose="020B0602030504020204" pitchFamily="34" charset="0"/>
                        </a:rPr>
                        <a:t> </a:t>
                      </a:r>
                      <a:endParaRPr lang="hr-HR" sz="9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309" marR="53044" marT="0" marB="0" anchor="ctr">
                    <a:lnL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hr-HR" sz="900" dirty="0">
                          <a:solidFill>
                            <a:srgbClr val="00000A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Lucida Sans Unicode" panose="020B0602030504020204" pitchFamily="34" charset="0"/>
                        </a:rPr>
                        <a:t>NE</a:t>
                      </a:r>
                      <a:endParaRPr lang="hr-HR" sz="9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309" marR="53044" marT="0" marB="0" anchor="ctr">
                    <a:lnL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67849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hr-HR" sz="900" dirty="0">
                          <a:solidFill>
                            <a:srgbClr val="00000A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Lucida Sans Unicode" panose="020B0602030504020204" pitchFamily="34" charset="0"/>
                        </a:rPr>
                        <a:t>5.</a:t>
                      </a:r>
                      <a:endParaRPr lang="hr-HR" sz="9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309" marR="53044" marT="0" marB="0" anchor="ctr">
                    <a:lnL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6096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hr-HR" sz="1000" dirty="0" smtClean="0">
                          <a:solidFill>
                            <a:srgbClr val="00000A"/>
                          </a:solidFill>
                          <a:effectLst/>
                          <a:latin typeface="Calibri" panose="020F0502020204030204" pitchFamily="34" charset="0"/>
                          <a:ea typeface="Cambria" panose="02040503050406030204" pitchFamily="18" charset="0"/>
                          <a:cs typeface="Lucida Sans Unicode" panose="020B0602030504020204" pitchFamily="34" charset="0"/>
                        </a:rPr>
                        <a:t>Aktivnosti projekta su u skladu s prihvatljivim aktivnostima predmetne dodjele.</a:t>
                      </a:r>
                      <a:endParaRPr lang="hr-HR" sz="1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309" marR="53044" marT="0" marB="0" anchor="ctr">
                    <a:lnL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hr-HR" sz="900">
                          <a:solidFill>
                            <a:srgbClr val="00000A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Lucida Sans Unicode" panose="020B0602030504020204" pitchFamily="34" charset="0"/>
                        </a:rPr>
                        <a:t> </a:t>
                      </a:r>
                      <a:endParaRPr lang="hr-HR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309" marR="53044" marT="0" marB="0" anchor="ctr">
                    <a:lnL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hr-HR" sz="900">
                          <a:solidFill>
                            <a:srgbClr val="00000A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Lucida Sans Unicode" panose="020B0602030504020204" pitchFamily="34" charset="0"/>
                        </a:rPr>
                        <a:t> </a:t>
                      </a:r>
                      <a:endParaRPr lang="hr-HR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309" marR="53044" marT="0" marB="0" anchor="ctr">
                    <a:lnL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hr-HR" sz="900" dirty="0">
                          <a:solidFill>
                            <a:srgbClr val="00000A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Lucida Sans Unicode" panose="020B0602030504020204" pitchFamily="34" charset="0"/>
                        </a:rPr>
                        <a:t>NE</a:t>
                      </a:r>
                      <a:endParaRPr lang="hr-HR" sz="9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309" marR="53044" marT="0" marB="0" anchor="ctr">
                    <a:lnL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70933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hr-HR" sz="900" dirty="0">
                          <a:solidFill>
                            <a:srgbClr val="00000A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Lucida Sans Unicode" panose="020B0602030504020204" pitchFamily="34" charset="0"/>
                        </a:rPr>
                        <a:t>6.</a:t>
                      </a:r>
                      <a:endParaRPr lang="hr-HR" sz="9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309" marR="53044" marT="0" marB="0" anchor="ctr">
                    <a:lnL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6096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hr-HR" sz="1000" dirty="0" smtClean="0">
                          <a:solidFill>
                            <a:srgbClr val="00000A"/>
                          </a:solidFill>
                          <a:effectLst/>
                          <a:latin typeface="Calibri" panose="020F0502020204030204" pitchFamily="34" charset="0"/>
                          <a:ea typeface="Cambria" panose="02040503050406030204" pitchFamily="18" charset="0"/>
                          <a:cs typeface="Lucida Sans Unicode" panose="020B0602030504020204" pitchFamily="34" charset="0"/>
                        </a:rPr>
                        <a:t>Uklanjanje neprihvatljivih aktivnosti ne utječe na izvedivost projekta.</a:t>
                      </a:r>
                      <a:endParaRPr lang="hr-HR" sz="1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309" marR="53044" marT="0" marB="0" anchor="ctr">
                    <a:lnL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hr-HR" sz="900">
                          <a:solidFill>
                            <a:srgbClr val="00000A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Lucida Sans Unicode" panose="020B0602030504020204" pitchFamily="34" charset="0"/>
                        </a:rPr>
                        <a:t> </a:t>
                      </a:r>
                      <a:endParaRPr lang="hr-HR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309" marR="53044" marT="0" marB="0" anchor="ctr">
                    <a:lnL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hr-HR" sz="900">
                          <a:solidFill>
                            <a:srgbClr val="00000A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Lucida Sans Unicode" panose="020B0602030504020204" pitchFamily="34" charset="0"/>
                        </a:rPr>
                        <a:t> </a:t>
                      </a:r>
                      <a:endParaRPr lang="hr-HR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309" marR="53044" marT="0" marB="0" anchor="ctr">
                    <a:lnL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hr-HR" sz="900" dirty="0">
                          <a:solidFill>
                            <a:srgbClr val="00000A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Lucida Sans Unicode" panose="020B0602030504020204" pitchFamily="34" charset="0"/>
                        </a:rPr>
                        <a:t>NE</a:t>
                      </a:r>
                      <a:endParaRPr lang="hr-HR" sz="9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309" marR="53044" marT="0" marB="0" anchor="ctr">
                    <a:lnL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47312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hr-HR" sz="900" dirty="0">
                          <a:solidFill>
                            <a:srgbClr val="00000A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Lucida Sans Unicode" panose="020B0602030504020204" pitchFamily="34" charset="0"/>
                        </a:rPr>
                        <a:t>7.</a:t>
                      </a:r>
                      <a:endParaRPr lang="hr-HR" sz="9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309" marR="53044" marT="0" marB="0" anchor="ctr">
                    <a:lnL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85725" indent="0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hr-HR" sz="1000" dirty="0" smtClean="0">
                          <a:solidFill>
                            <a:srgbClr val="00000A"/>
                          </a:solidFill>
                          <a:effectLst/>
                          <a:latin typeface="Calibri" panose="020F0502020204030204" pitchFamily="34" charset="0"/>
                          <a:ea typeface="Cambria" panose="02040503050406030204" pitchFamily="18" charset="0"/>
                          <a:cs typeface="Lucida Sans Unicode" panose="020B0602030504020204" pitchFamily="34" charset="0"/>
                        </a:rPr>
                        <a:t>Projekt uključuje adekvatne mjere kojima se osigurava poštivanje načela jednakih mogućnosti i nediskriminacije.</a:t>
                      </a:r>
                      <a:endParaRPr lang="hr-HR" sz="1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309" marR="53044" marT="0" marB="0" anchor="ctr">
                    <a:lnL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hr-HR" sz="900">
                          <a:solidFill>
                            <a:srgbClr val="00000A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Lucida Sans Unicode" panose="020B0602030504020204" pitchFamily="34" charset="0"/>
                        </a:rPr>
                        <a:t> </a:t>
                      </a:r>
                      <a:endParaRPr lang="hr-HR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309" marR="53044" marT="0" marB="0" anchor="ctr">
                    <a:lnL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hr-HR" sz="900">
                          <a:solidFill>
                            <a:srgbClr val="00000A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Lucida Sans Unicode" panose="020B0602030504020204" pitchFamily="34" charset="0"/>
                        </a:rPr>
                        <a:t> </a:t>
                      </a:r>
                      <a:endParaRPr lang="hr-HR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309" marR="53044" marT="0" marB="0" anchor="ctr">
                    <a:lnL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hr-HR" sz="900" dirty="0">
                          <a:solidFill>
                            <a:srgbClr val="00000A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Lucida Sans Unicode" panose="020B0602030504020204" pitchFamily="34" charset="0"/>
                        </a:rPr>
                        <a:t>NE</a:t>
                      </a:r>
                      <a:endParaRPr lang="hr-HR" sz="9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309" marR="53044" marT="0" marB="0" anchor="ctr">
                    <a:lnL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7" name="Title 1"/>
          <p:cNvSpPr txBox="1">
            <a:spLocks/>
          </p:cNvSpPr>
          <p:nvPr/>
        </p:nvSpPr>
        <p:spPr>
          <a:xfrm>
            <a:off x="838200" y="1049146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hr-HR" sz="3600" dirty="0" smtClean="0"/>
              <a:t/>
            </a:r>
            <a:br>
              <a:rPr lang="hr-HR" sz="3600" dirty="0" smtClean="0"/>
            </a:br>
            <a:r>
              <a:rPr lang="hr-HR" sz="3600" b="1" dirty="0" smtClean="0"/>
              <a:t>POSTUPAK EVALUACIJE PROJEKTNIH PRIJEDLOGA</a:t>
            </a:r>
            <a:endParaRPr lang="hr-HR" sz="3600" b="1" dirty="0"/>
          </a:p>
        </p:txBody>
      </p:sp>
    </p:spTree>
    <p:extLst>
      <p:ext uri="{BB962C8B-B14F-4D97-AF65-F5344CB8AC3E}">
        <p14:creationId xmlns:p14="http://schemas.microsoft.com/office/powerpoint/2010/main" val="39726854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8199" y="1554564"/>
            <a:ext cx="10515600" cy="697630"/>
          </a:xfrm>
        </p:spPr>
        <p:txBody>
          <a:bodyPr>
            <a:noAutofit/>
          </a:bodyPr>
          <a:lstStyle/>
          <a:p>
            <a:pPr lvl="1" algn="ctr" rtl="0">
              <a:lnSpc>
                <a:spcPct val="90000"/>
              </a:lnSpc>
              <a:spcBef>
                <a:spcPct val="0"/>
              </a:spcBef>
            </a:pPr>
            <a:r>
              <a:rPr lang="hr-HR" sz="3600" b="1" dirty="0" smtClean="0">
                <a:latin typeface="+mj-lt"/>
              </a:rPr>
              <a:t>FINANCIRANJE</a:t>
            </a:r>
            <a:r>
              <a:rPr lang="hr-HR" sz="3600" b="1" dirty="0"/>
              <a:t/>
            </a:r>
            <a:br>
              <a:rPr lang="hr-HR" sz="3600" b="1" dirty="0"/>
            </a:br>
            <a:endParaRPr lang="hr-HR" sz="3600" b="1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838199" y="2020530"/>
            <a:ext cx="11263185" cy="4034282"/>
          </a:xfrm>
        </p:spPr>
        <p:txBody>
          <a:bodyPr>
            <a:normAutofit fontScale="92500" lnSpcReduction="10000"/>
          </a:bodyPr>
          <a:lstStyle/>
          <a:p>
            <a:r>
              <a:rPr lang="hr-HR" sz="2600" dirty="0"/>
              <a:t>Za financiranje projekata u okviru ovog Poziva raspoloživ je indikativan iznos od </a:t>
            </a:r>
            <a:r>
              <a:rPr lang="hr-HR" sz="2600" b="1" dirty="0">
                <a:solidFill>
                  <a:schemeClr val="accent1">
                    <a:lumMod val="50000"/>
                  </a:schemeClr>
                </a:solidFill>
              </a:rPr>
              <a:t>27.000.000,00 kn </a:t>
            </a:r>
            <a:endParaRPr lang="hr-HR" sz="26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endParaRPr lang="hr-HR" b="1" dirty="0" smtClean="0"/>
          </a:p>
          <a:p>
            <a:endParaRPr lang="hr-HR" b="1" dirty="0" smtClean="0"/>
          </a:p>
          <a:p>
            <a:endParaRPr lang="hr-HR" b="1" dirty="0" smtClean="0"/>
          </a:p>
          <a:p>
            <a:endParaRPr lang="hr-HR" b="1" dirty="0" smtClean="0"/>
          </a:p>
          <a:p>
            <a:r>
              <a:rPr lang="hr-HR" sz="2200" dirty="0" smtClean="0"/>
              <a:t>Projekti </a:t>
            </a:r>
            <a:r>
              <a:rPr lang="hr-HR" sz="2200" dirty="0"/>
              <a:t>se financiraju u iznosu od </a:t>
            </a:r>
            <a:r>
              <a:rPr lang="hr-HR" sz="2200" b="1" dirty="0">
                <a:solidFill>
                  <a:schemeClr val="accent1">
                    <a:lumMod val="50000"/>
                  </a:schemeClr>
                </a:solidFill>
              </a:rPr>
              <a:t>100% </a:t>
            </a:r>
            <a:r>
              <a:rPr lang="hr-HR" sz="2200" dirty="0"/>
              <a:t>prihvatljivih troškova projekta odnosno prijavitelj nije dužan osigurati vlastito </a:t>
            </a:r>
            <a:r>
              <a:rPr lang="hr-HR" sz="2200" dirty="0" smtClean="0"/>
              <a:t>sufinanciranje</a:t>
            </a:r>
            <a:r>
              <a:rPr lang="hr-HR" sz="2600" dirty="0" smtClean="0"/>
              <a:t>.</a:t>
            </a:r>
          </a:p>
          <a:p>
            <a:pPr lvl="1">
              <a:lnSpc>
                <a:spcPct val="120000"/>
              </a:lnSpc>
              <a:buFont typeface="Wingdings" panose="05000000000000000000" pitchFamily="2" charset="2"/>
              <a:buChar char="Ø"/>
            </a:pPr>
            <a:r>
              <a:rPr lang="hr-HR" dirty="0" smtClean="0"/>
              <a:t> Najniži </a:t>
            </a:r>
            <a:r>
              <a:rPr lang="hr-HR" dirty="0"/>
              <a:t>iznos zatraženih bespovratnih sredstava</a:t>
            </a:r>
            <a:r>
              <a:rPr lang="hr-HR" dirty="0" smtClean="0"/>
              <a:t>:	</a:t>
            </a:r>
            <a:r>
              <a:rPr lang="hr-HR" b="1" dirty="0"/>
              <a:t>      </a:t>
            </a:r>
            <a:r>
              <a:rPr lang="hr-HR" b="1" dirty="0">
                <a:solidFill>
                  <a:schemeClr val="accent1">
                    <a:lumMod val="50000"/>
                  </a:schemeClr>
                </a:solidFill>
              </a:rPr>
              <a:t>200.000,00 </a:t>
            </a:r>
            <a:r>
              <a:rPr lang="hr-HR" b="1" dirty="0" smtClean="0">
                <a:solidFill>
                  <a:schemeClr val="accent1">
                    <a:lumMod val="50000"/>
                  </a:schemeClr>
                </a:solidFill>
              </a:rPr>
              <a:t>kn</a:t>
            </a:r>
          </a:p>
          <a:p>
            <a:pPr lvl="1">
              <a:lnSpc>
                <a:spcPct val="120000"/>
              </a:lnSpc>
              <a:buFont typeface="Wingdings" panose="05000000000000000000" pitchFamily="2" charset="2"/>
              <a:buChar char="Ø"/>
            </a:pPr>
            <a:r>
              <a:rPr lang="hr-HR" dirty="0" smtClean="0"/>
              <a:t> Najviši </a:t>
            </a:r>
            <a:r>
              <a:rPr lang="hr-HR" dirty="0"/>
              <a:t>iznos zatraženih bespovratnih sredstava: </a:t>
            </a:r>
            <a:r>
              <a:rPr lang="hr-HR" dirty="0" smtClean="0"/>
              <a:t>	   </a:t>
            </a:r>
            <a:r>
              <a:rPr lang="hr-HR" b="1" dirty="0" smtClean="0">
                <a:solidFill>
                  <a:schemeClr val="accent1">
                    <a:lumMod val="50000"/>
                  </a:schemeClr>
                </a:solidFill>
              </a:rPr>
              <a:t>1.500.000,00 </a:t>
            </a:r>
            <a:r>
              <a:rPr lang="hr-HR" b="1" dirty="0">
                <a:solidFill>
                  <a:schemeClr val="accent1">
                    <a:lumMod val="50000"/>
                  </a:schemeClr>
                </a:solidFill>
              </a:rPr>
              <a:t>kn</a:t>
            </a:r>
            <a:endParaRPr lang="hr-HR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0" indent="0">
              <a:buNone/>
            </a:pPr>
            <a:endParaRPr lang="hr-HR" b="1" dirty="0" smtClean="0"/>
          </a:p>
          <a:p>
            <a:pPr marL="0" indent="0">
              <a:buNone/>
            </a:pPr>
            <a:endParaRPr lang="hr-HR" b="1" dirty="0" smtClean="0"/>
          </a:p>
          <a:p>
            <a:endParaRPr lang="hr-HR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69702477"/>
              </p:ext>
            </p:extLst>
          </p:nvPr>
        </p:nvGraphicFramePr>
        <p:xfrm>
          <a:off x="1124691" y="2929827"/>
          <a:ext cx="7841509" cy="129288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50241"/>
                <a:gridCol w="2091268"/>
              </a:tblGrid>
              <a:tr h="489721">
                <a:tc>
                  <a:txBody>
                    <a:bodyPr/>
                    <a:lstStyle/>
                    <a:p>
                      <a:r>
                        <a:rPr lang="hr-HR" sz="2000" dirty="0" smtClean="0"/>
                        <a:t>1. (Ukupna) Bespovratna sredstva 100 % </a:t>
                      </a:r>
                      <a:endParaRPr lang="hr-H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2000" dirty="0" smtClean="0"/>
                        <a:t>27.000.000,00 kn</a:t>
                      </a:r>
                      <a:endParaRPr lang="hr-HR" sz="2000" dirty="0"/>
                    </a:p>
                  </a:txBody>
                  <a:tcPr/>
                </a:tc>
              </a:tr>
              <a:tr h="401584">
                <a:tc>
                  <a:txBody>
                    <a:bodyPr/>
                    <a:lstStyle/>
                    <a:p>
                      <a:r>
                        <a:rPr lang="hr-HR" dirty="0" smtClean="0"/>
                        <a:t>1.1. Sredstva Europske unije (85%)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b="1" dirty="0" smtClean="0"/>
                        <a:t>22.950.000,00 kn</a:t>
                      </a:r>
                      <a:endParaRPr lang="hr-HR" b="1" dirty="0"/>
                    </a:p>
                  </a:txBody>
                  <a:tcPr/>
                </a:tc>
              </a:tr>
              <a:tr h="401584">
                <a:tc>
                  <a:txBody>
                    <a:bodyPr/>
                    <a:lstStyle/>
                    <a:p>
                      <a:r>
                        <a:rPr lang="hr-HR" dirty="0" smtClean="0"/>
                        <a:t>1.2. Sredstva Državnog proračuna Republike Hrvatske (15%)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800" b="1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4.050.000,00 kn </a:t>
                      </a:r>
                      <a:endParaRPr lang="hr-HR" sz="1800" b="0" i="0" u="none" strike="noStrike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150060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2483893"/>
            <a:ext cx="10892482" cy="3798920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hr-HR" sz="4400" b="1" dirty="0">
                <a:solidFill>
                  <a:schemeClr val="accent1">
                    <a:lumMod val="50000"/>
                  </a:schemeClr>
                </a:solidFill>
              </a:rPr>
              <a:t>Kriterij odabira </a:t>
            </a:r>
            <a:r>
              <a:rPr lang="hr-HR" sz="4400" b="1" dirty="0" smtClean="0">
                <a:solidFill>
                  <a:schemeClr val="accent1">
                    <a:lumMod val="50000"/>
                  </a:schemeClr>
                </a:solidFill>
              </a:rPr>
              <a:t>za kvalitativnu procjenu:</a:t>
            </a:r>
          </a:p>
          <a:p>
            <a:pPr marL="0" indent="0">
              <a:buNone/>
            </a:pPr>
            <a:endParaRPr lang="hr-HR" b="1" dirty="0" smtClean="0"/>
          </a:p>
          <a:p>
            <a:pPr marL="514350" indent="-514350">
              <a:buAutoNum type="arabicPeriod"/>
            </a:pPr>
            <a:r>
              <a:rPr lang="hr-HR" sz="2900" b="1" dirty="0" smtClean="0"/>
              <a:t>Kapaciteti partnerskih organizacija za provedbu aktivnosti (1/5)</a:t>
            </a:r>
          </a:p>
          <a:p>
            <a:pPr marL="514350" indent="-514350">
              <a:buAutoNum type="arabicPeriod"/>
            </a:pPr>
            <a:r>
              <a:rPr lang="hr-HR" sz="2900" b="1" dirty="0" smtClean="0">
                <a:solidFill>
                  <a:prstClr val="black"/>
                </a:solidFill>
              </a:rPr>
              <a:t>Prikladnost </a:t>
            </a:r>
            <a:r>
              <a:rPr lang="hr-HR" sz="2900" b="1" dirty="0">
                <a:solidFill>
                  <a:prstClr val="black"/>
                </a:solidFill>
              </a:rPr>
              <a:t>kriterija odabira najpotrebitije djece (</a:t>
            </a:r>
            <a:r>
              <a:rPr lang="hr-HR" sz="2900" b="1" dirty="0" smtClean="0">
                <a:solidFill>
                  <a:prstClr val="black"/>
                </a:solidFill>
              </a:rPr>
              <a:t>1/5)</a:t>
            </a:r>
          </a:p>
          <a:p>
            <a:pPr marL="514350" indent="-514350">
              <a:buAutoNum type="arabicPeriod"/>
            </a:pPr>
            <a:r>
              <a:rPr lang="hr-HR" sz="2900" b="1" dirty="0">
                <a:solidFill>
                  <a:prstClr val="black"/>
                </a:solidFill>
              </a:rPr>
              <a:t>Primjerenost kriterija odabira vrste školskog obroka, uključujući i lokaciju podjele </a:t>
            </a:r>
            <a:r>
              <a:rPr lang="hr-HR" sz="2900" b="1" dirty="0" smtClean="0">
                <a:solidFill>
                  <a:prstClr val="black"/>
                </a:solidFill>
              </a:rPr>
              <a:t>obroka (1/5)</a:t>
            </a:r>
          </a:p>
          <a:p>
            <a:pPr marL="0" indent="0">
              <a:buNone/>
            </a:pPr>
            <a:endParaRPr lang="hr-HR" b="1" dirty="0" smtClean="0">
              <a:solidFill>
                <a:prstClr val="black"/>
              </a:solidFill>
            </a:endParaRPr>
          </a:p>
          <a:p>
            <a:pPr marL="0" indent="0">
              <a:buNone/>
            </a:pPr>
            <a:r>
              <a:rPr lang="hr-HR" sz="3300" b="1" dirty="0" smtClean="0">
                <a:solidFill>
                  <a:prstClr val="black"/>
                </a:solidFill>
              </a:rPr>
              <a:t>Maksimalni iznos bodova: </a:t>
            </a:r>
            <a:r>
              <a:rPr lang="hr-HR" sz="3300" b="1" dirty="0" smtClean="0">
                <a:solidFill>
                  <a:schemeClr val="accent1">
                    <a:lumMod val="50000"/>
                  </a:schemeClr>
                </a:solidFill>
              </a:rPr>
              <a:t>15</a:t>
            </a:r>
          </a:p>
          <a:p>
            <a:pPr marL="0" indent="0">
              <a:buNone/>
            </a:pPr>
            <a:r>
              <a:rPr lang="hr-HR" sz="3300" b="1" dirty="0" smtClean="0">
                <a:solidFill>
                  <a:prstClr val="black"/>
                </a:solidFill>
              </a:rPr>
              <a:t>Bodovni prag: </a:t>
            </a:r>
            <a:r>
              <a:rPr lang="hr-HR" sz="3300" b="1" dirty="0" smtClean="0">
                <a:solidFill>
                  <a:schemeClr val="accent1">
                    <a:lumMod val="50000"/>
                  </a:schemeClr>
                </a:solidFill>
              </a:rPr>
              <a:t>10</a:t>
            </a:r>
            <a:endParaRPr lang="hr-HR" sz="33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0" indent="0">
              <a:buNone/>
            </a:pPr>
            <a:endParaRPr lang="hr-HR" dirty="0" smtClean="0"/>
          </a:p>
          <a:p>
            <a:pPr marL="0" indent="0">
              <a:buNone/>
            </a:pPr>
            <a:r>
              <a:rPr lang="hr-HR" sz="3300" b="1" i="1" u="sng" dirty="0" smtClean="0">
                <a:solidFill>
                  <a:schemeClr val="accent1">
                    <a:lumMod val="50000"/>
                  </a:schemeClr>
                </a:solidFill>
              </a:rPr>
              <a:t>Napomena: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hr-HR" sz="3300" dirty="0" smtClean="0"/>
              <a:t>Projektni </a:t>
            </a:r>
            <a:r>
              <a:rPr lang="hr-HR" sz="3300" dirty="0"/>
              <a:t>prijedlozi koji u postupku odabira ne postignu minimalno 10 bodova, uz postavljeni posebni uvjet za kriterij 2, neće biti uzeti u daljnje </a:t>
            </a:r>
            <a:r>
              <a:rPr lang="hr-HR" sz="3300" dirty="0" smtClean="0"/>
              <a:t>razmatranje</a:t>
            </a:r>
            <a:r>
              <a:rPr lang="hr-HR" b="1" dirty="0" smtClean="0"/>
              <a:t>	</a:t>
            </a:r>
            <a:r>
              <a:rPr lang="hr-HR" i="1" dirty="0" smtClean="0"/>
              <a:t>	</a:t>
            </a:r>
            <a:endParaRPr lang="hr-HR" i="1" dirty="0">
              <a:solidFill>
                <a:srgbClr val="FF0000"/>
              </a:solidFill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838200" y="1049146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hr-HR" sz="3600" smtClean="0"/>
              <a:t/>
            </a:r>
            <a:br>
              <a:rPr lang="hr-HR" sz="3600" smtClean="0"/>
            </a:br>
            <a:r>
              <a:rPr lang="hr-HR" sz="3600" b="1" smtClean="0"/>
              <a:t>POSTUPAK EVALUACIJE PROJEKTNIH PRIJEDLOGA</a:t>
            </a:r>
            <a:endParaRPr lang="hr-HR" sz="3600" b="1" dirty="0"/>
          </a:p>
        </p:txBody>
      </p:sp>
    </p:spTree>
    <p:extLst>
      <p:ext uri="{BB962C8B-B14F-4D97-AF65-F5344CB8AC3E}">
        <p14:creationId xmlns:p14="http://schemas.microsoft.com/office/powerpoint/2010/main" val="17742329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95864" y="1815166"/>
            <a:ext cx="11296136" cy="4237421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hr-HR" dirty="0" smtClean="0"/>
          </a:p>
          <a:p>
            <a:pPr marL="0" indent="0">
              <a:buNone/>
            </a:pPr>
            <a:r>
              <a:rPr lang="hr-HR" sz="2400" b="1" dirty="0" smtClean="0">
                <a:solidFill>
                  <a:schemeClr val="accent1">
                    <a:lumMod val="50000"/>
                  </a:schemeClr>
                </a:solidFill>
              </a:rPr>
              <a:t>Ispravljanje proračuna </a:t>
            </a:r>
            <a:endParaRPr lang="hr-HR" sz="2400" b="1" dirty="0">
              <a:solidFill>
                <a:schemeClr val="accent1">
                  <a:lumMod val="50000"/>
                </a:schemeClr>
              </a:solidFill>
            </a:endParaRPr>
          </a:p>
          <a:p>
            <a:pPr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hr-HR" sz="1800" dirty="0"/>
              <a:t>U fazi ispravljanja proračuna, temeljem uputa OOP, Posredničko tijelo usklađuje predloženi proračun projektnog prijedloga, uklanjajući </a:t>
            </a:r>
            <a:r>
              <a:rPr lang="hr-HR" sz="1800" dirty="0" smtClean="0"/>
              <a:t>neprihvatljive izdatke</a:t>
            </a:r>
            <a:r>
              <a:rPr lang="hr-HR" sz="1800" dirty="0"/>
              <a:t>, pri čemu može od prijavitelja zahtijevati pojašnjenja kojima se opravdava potreba i novčana vrijednost pojedine stavke, ostavljajući mu za navedeno primjereni </a:t>
            </a:r>
            <a:r>
              <a:rPr lang="hr-HR" sz="1800" dirty="0" smtClean="0"/>
              <a:t>rok</a:t>
            </a:r>
          </a:p>
          <a:p>
            <a:pPr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hr-HR" sz="1800" dirty="0"/>
              <a:t>Vodeća partnerska organizacija je obvezna u postupku pregleda proračuna biti na raspolaganju u svrhu davanja svih potrebnih </a:t>
            </a:r>
            <a:r>
              <a:rPr lang="hr-HR" sz="1800" dirty="0" smtClean="0"/>
              <a:t>obrazloženja</a:t>
            </a:r>
          </a:p>
          <a:p>
            <a:pPr>
              <a:buFont typeface="Wingdings" panose="05000000000000000000" pitchFamily="2" charset="2"/>
              <a:buChar char="Ø"/>
            </a:pPr>
            <a:endParaRPr lang="hr-HR" dirty="0" smtClean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838200" y="1049146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hr-HR" sz="3600" dirty="0" smtClean="0"/>
              <a:t/>
            </a:r>
            <a:br>
              <a:rPr lang="hr-HR" sz="3600" dirty="0" smtClean="0"/>
            </a:br>
            <a:r>
              <a:rPr lang="hr-HR" sz="3600" b="1" dirty="0" smtClean="0"/>
              <a:t>POSTUPAK EVALUACIJE PROJEKTNIH PRIJEDLOGA</a:t>
            </a:r>
            <a:endParaRPr lang="hr-HR" sz="3600" b="1" dirty="0"/>
          </a:p>
        </p:txBody>
      </p:sp>
      <p:graphicFrame>
        <p:nvGraphicFramePr>
          <p:cNvPr id="7" name="Rezervirano mjesto sadržaja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24108744"/>
              </p:ext>
            </p:extLst>
          </p:nvPr>
        </p:nvGraphicFramePr>
        <p:xfrm>
          <a:off x="1227667" y="4614333"/>
          <a:ext cx="7298758" cy="1311045"/>
        </p:xfrm>
        <a:graphic>
          <a:graphicData uri="http://schemas.openxmlformats.org/drawingml/2006/table">
            <a:tbl>
              <a:tblPr firstRow="1" firstCol="1" bandRow="1"/>
              <a:tblGrid>
                <a:gridCol w="562321"/>
                <a:gridCol w="5651927"/>
                <a:gridCol w="570968"/>
                <a:gridCol w="513542"/>
              </a:tblGrid>
              <a:tr h="35602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200" b="1" dirty="0">
                          <a:solidFill>
                            <a:srgbClr val="00000A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Lucida Sans Unicode" panose="020B0602030504020204" pitchFamily="34" charset="0"/>
                        </a:rPr>
                        <a:t>Br.</a:t>
                      </a:r>
                      <a:endParaRPr lang="hr-HR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530" marR="68580" marT="0" marB="0" anchor="ctr">
                    <a:lnL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200" b="1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Pitanja za provjeru prihvatljivosti izdataka </a:t>
                      </a:r>
                      <a:r>
                        <a:rPr lang="hr-HR" sz="20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	</a:t>
                      </a:r>
                    </a:p>
                  </a:txBody>
                  <a:tcPr marL="49530" marR="68580" marT="0" marB="0" anchor="ctr">
                    <a:lnL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200" b="1" dirty="0">
                          <a:solidFill>
                            <a:srgbClr val="00000A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Lucida Sans Unicode" panose="020B0602030504020204" pitchFamily="34" charset="0"/>
                        </a:rPr>
                        <a:t>DA</a:t>
                      </a:r>
                      <a:endParaRPr lang="hr-HR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530" marR="68580" marT="0" marB="0" anchor="ctr">
                    <a:lnL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200" b="1" dirty="0">
                          <a:solidFill>
                            <a:srgbClr val="00000A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Lucida Sans Unicode" panose="020B0602030504020204" pitchFamily="34" charset="0"/>
                        </a:rPr>
                        <a:t>NE</a:t>
                      </a:r>
                      <a:endParaRPr lang="hr-HR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530" marR="68580" marT="0" marB="0" anchor="ctr">
                    <a:lnL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</a:tr>
              <a:tr h="499114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hr-HR" sz="1200" dirty="0">
                          <a:solidFill>
                            <a:srgbClr val="00000A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Lucida Sans Unicode" panose="020B0602030504020204" pitchFamily="34" charset="0"/>
                        </a:rPr>
                        <a:t> </a:t>
                      </a:r>
                      <a:endParaRPr lang="hr-HR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530" marR="68580" marT="0" marB="0">
                    <a:lnL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100" dirty="0" smtClean="0">
                          <a:solidFill>
                            <a:srgbClr val="00000A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Lucida Sans Unicode" panose="020B0602030504020204" pitchFamily="34" charset="0"/>
                        </a:rPr>
                        <a:t>Izdaci su u skladu s Pravilnikom o prihvatljivosti izdataka u okviru Fonda europske pomoći za najpotrebitije i ostalim propisanim uvjetima za prihvatljivost izdataka primjenjivima na ovaj Poziv.</a:t>
                      </a:r>
                      <a:endParaRPr lang="hr-HR" sz="105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530" marR="68580" marT="0" marB="0">
                    <a:lnL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200">
                          <a:solidFill>
                            <a:srgbClr val="00000A"/>
                          </a:solidFill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  <a:ea typeface="Times New Roman" panose="02020603050405020304" pitchFamily="18" charset="0"/>
                          <a:cs typeface="Lucida Sans Unicode" panose="020B0602030504020204" pitchFamily="34" charset="0"/>
                        </a:rPr>
                        <a:t> 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530" marR="68580" marT="0" marB="0">
                    <a:lnL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200">
                          <a:solidFill>
                            <a:srgbClr val="00000A"/>
                          </a:solidFill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  <a:ea typeface="Times New Roman" panose="02020603050405020304" pitchFamily="18" charset="0"/>
                          <a:cs typeface="Lucida Sans Unicode" panose="020B0602030504020204" pitchFamily="34" charset="0"/>
                        </a:rPr>
                        <a:t> 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530" marR="68580" marT="0" marB="0">
                    <a:lnL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55911"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hr-HR" sz="1200" dirty="0" smtClean="0">
                          <a:solidFill>
                            <a:srgbClr val="00000A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Lucida Sans Unicode" panose="020B0602030504020204" pitchFamily="34" charset="0"/>
                        </a:rPr>
                        <a:t>2.</a:t>
                      </a:r>
                      <a:r>
                        <a:rPr lang="hr-HR" sz="1200" dirty="0">
                          <a:solidFill>
                            <a:srgbClr val="00000A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Lucida Sans Unicode" panose="020B0602030504020204" pitchFamily="34" charset="0"/>
                        </a:rPr>
                        <a:t> </a:t>
                      </a:r>
                      <a:endParaRPr lang="hr-HR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530" marR="68580" marT="0" marB="0">
                    <a:lnL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100" dirty="0" smtClean="0">
                          <a:solidFill>
                            <a:srgbClr val="00000A"/>
                          </a:solidFill>
                          <a:effectLst/>
                          <a:latin typeface="Calibri" panose="020F0502020204030204" pitchFamily="34" charset="0"/>
                          <a:ea typeface="Cambria" panose="02040503050406030204" pitchFamily="18" charset="0"/>
                          <a:cs typeface="Lucida Sans Unicode" panose="020B0602030504020204" pitchFamily="34" charset="0"/>
                        </a:rPr>
                        <a:t>Nakon provedenog postupka provjere prihvatljivosti izdataka te po potrebi isključivanja neprihvatljivih izdataka izvedivost projekta nije ugrožena.</a:t>
                      </a:r>
                      <a:endParaRPr lang="hr-HR" sz="105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530" marR="68580" marT="0" marB="0">
                    <a:lnL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200">
                          <a:solidFill>
                            <a:srgbClr val="00000A"/>
                          </a:solidFill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  <a:ea typeface="Times New Roman" panose="02020603050405020304" pitchFamily="18" charset="0"/>
                          <a:cs typeface="Lucida Sans Unicode" panose="020B0602030504020204" pitchFamily="34" charset="0"/>
                        </a:rPr>
                        <a:t> 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530" marR="68580" marT="0" marB="0">
                    <a:lnL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200" dirty="0">
                          <a:solidFill>
                            <a:srgbClr val="00000A"/>
                          </a:solidFill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  <a:ea typeface="Times New Roman" panose="02020603050405020304" pitchFamily="18" charset="0"/>
                          <a:cs typeface="Lucida Sans Unicode" panose="020B0602030504020204" pitchFamily="34" charset="0"/>
                        </a:rPr>
                        <a:t> </a:t>
                      </a:r>
                      <a:endParaRPr lang="hr-HR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530" marR="68580" marT="0" marB="0">
                    <a:lnL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724273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143050"/>
            <a:ext cx="11213757" cy="3951555"/>
          </a:xfrm>
        </p:spPr>
        <p:txBody>
          <a:bodyPr>
            <a:normAutofit fontScale="70000" lnSpcReduction="20000"/>
          </a:bodyPr>
          <a:lstStyle/>
          <a:p>
            <a:pPr algn="just"/>
            <a:endParaRPr lang="hr-HR" dirty="0" smtClean="0"/>
          </a:p>
          <a:p>
            <a:pPr marL="0" indent="0" algn="just">
              <a:buNone/>
            </a:pPr>
            <a:r>
              <a:rPr lang="hr-HR" sz="4000" b="1" dirty="0" smtClean="0"/>
              <a:t>3. Odluka </a:t>
            </a:r>
            <a:r>
              <a:rPr lang="hr-HR" sz="4000" b="1" dirty="0"/>
              <a:t>o </a:t>
            </a:r>
            <a:r>
              <a:rPr lang="hr-HR" sz="4000" b="1" dirty="0" smtClean="0"/>
              <a:t>financiranju</a:t>
            </a:r>
          </a:p>
          <a:p>
            <a:pPr algn="just">
              <a:lnSpc>
                <a:spcPct val="120000"/>
              </a:lnSpc>
              <a:buFont typeface="Wingdings" panose="05000000000000000000" pitchFamily="2" charset="2"/>
              <a:buChar char="Ø"/>
            </a:pPr>
            <a:r>
              <a:rPr lang="hr-HR" sz="2600" dirty="0"/>
              <a:t>Nakon završetka faze procjene kvalitete projektnih prijedloga i ispravljanja proračuna, Posredničko tijelo donosi Odluku o financiranju </a:t>
            </a:r>
          </a:p>
          <a:p>
            <a:pPr algn="just">
              <a:lnSpc>
                <a:spcPct val="120000"/>
              </a:lnSpc>
              <a:buFont typeface="Wingdings" panose="05000000000000000000" pitchFamily="2" charset="2"/>
              <a:buChar char="Ø"/>
            </a:pPr>
            <a:r>
              <a:rPr lang="hr-HR" sz="2600" dirty="0" smtClean="0"/>
              <a:t>U </a:t>
            </a:r>
            <a:r>
              <a:rPr lang="hr-HR" sz="2600" dirty="0"/>
              <a:t>slučaju da raspoloživa financijska sredstva nisu u potpunosti iscrpljena, no preostala sredstva nisu dostatna za financiranje utvrđenog iznosa prihvatljivih troškova projektnog prijedloga na popisu rangiranih projektnih prijedloga, prijavitelju će biti ponuđeno da osigura/poveća vlastito sufinanciranje projektnog prijedloga kako bi se premostio manjak sredstava. U slučaju da prijavitelj nije u mogućnosti osigurati dodatna sredstva s njim se neće sklopiti Ugovor o dodjeli bespovratnih sredstava, već će se financiranje ponuditi sljedećem kandidatu na popisu (rang-listi) projektnih </a:t>
            </a:r>
            <a:r>
              <a:rPr lang="hr-HR" sz="2600" dirty="0" smtClean="0"/>
              <a:t>prijedloga</a:t>
            </a:r>
          </a:p>
          <a:p>
            <a:pPr algn="just">
              <a:buFont typeface="Wingdings" panose="05000000000000000000" pitchFamily="2" charset="2"/>
              <a:buChar char="Ø"/>
            </a:pPr>
            <a:endParaRPr lang="hr-HR" sz="2600" dirty="0"/>
          </a:p>
          <a:p>
            <a:pPr marL="0" indent="0" algn="ctr">
              <a:buNone/>
            </a:pPr>
            <a:r>
              <a:rPr lang="hr-HR" b="1" dirty="0" smtClean="0">
                <a:solidFill>
                  <a:schemeClr val="accent1">
                    <a:lumMod val="50000"/>
                  </a:schemeClr>
                </a:solidFill>
              </a:rPr>
              <a:t>Posredničko </a:t>
            </a:r>
            <a:r>
              <a:rPr lang="hr-HR" b="1" dirty="0">
                <a:solidFill>
                  <a:schemeClr val="accent1">
                    <a:lumMod val="50000"/>
                  </a:schemeClr>
                </a:solidFill>
              </a:rPr>
              <a:t>tijelo zadržava pravo ne dodijeliti sva dostupna </a:t>
            </a:r>
            <a:r>
              <a:rPr lang="hr-HR" b="1" dirty="0" smtClean="0">
                <a:solidFill>
                  <a:schemeClr val="accent1">
                    <a:lumMod val="50000"/>
                  </a:schemeClr>
                </a:solidFill>
              </a:rPr>
              <a:t>sredstva!</a:t>
            </a:r>
          </a:p>
          <a:p>
            <a:endParaRPr lang="hr-HR" i="1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838200" y="1049146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hr-HR" sz="3600" smtClean="0"/>
              <a:t/>
            </a:r>
            <a:br>
              <a:rPr lang="hr-HR" sz="3600" smtClean="0"/>
            </a:br>
            <a:r>
              <a:rPr lang="hr-HR" sz="3600" b="1" smtClean="0"/>
              <a:t>POSTUPAK EVALUACIJE PROJEKTNIH PRIJEDLOGA</a:t>
            </a:r>
            <a:endParaRPr lang="hr-HR" sz="3600" b="1" dirty="0"/>
          </a:p>
        </p:txBody>
      </p:sp>
    </p:spTree>
    <p:extLst>
      <p:ext uri="{BB962C8B-B14F-4D97-AF65-F5344CB8AC3E}">
        <p14:creationId xmlns:p14="http://schemas.microsoft.com/office/powerpoint/2010/main" val="31781557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374709"/>
            <a:ext cx="11007812" cy="393760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r-HR" b="1" dirty="0" smtClean="0"/>
              <a:t>Obavještavanje Prijavitelja </a:t>
            </a:r>
          </a:p>
          <a:p>
            <a:pPr marL="0" indent="0">
              <a:buNone/>
            </a:pPr>
            <a:endParaRPr lang="hr-HR" sz="4500" b="1" dirty="0" smtClean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838200" y="1049146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hr-HR" sz="3600" dirty="0" smtClean="0"/>
              <a:t/>
            </a:r>
            <a:br>
              <a:rPr lang="hr-HR" sz="3600" dirty="0" smtClean="0"/>
            </a:br>
            <a:r>
              <a:rPr lang="hr-HR" sz="3600" b="1" dirty="0" smtClean="0"/>
              <a:t>POSTUPAK EVALUACIJE PROJEKTNIH PRIJEDLOGA</a:t>
            </a:r>
            <a:endParaRPr lang="hr-HR" sz="3600" b="1" dirty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12311750"/>
              </p:ext>
            </p:extLst>
          </p:nvPr>
        </p:nvGraphicFramePr>
        <p:xfrm>
          <a:off x="1129889" y="3003098"/>
          <a:ext cx="9356214" cy="2926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78107"/>
                <a:gridCol w="4678107"/>
              </a:tblGrid>
              <a:tr h="362029">
                <a:tc>
                  <a:txBody>
                    <a:bodyPr/>
                    <a:lstStyle/>
                    <a:p>
                      <a:r>
                        <a:rPr lang="hr-HR" dirty="0" smtClean="0"/>
                        <a:t>OBAVIJEST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 smtClean="0"/>
                        <a:t>ROK</a:t>
                      </a:r>
                      <a:endParaRPr lang="hr-HR" dirty="0"/>
                    </a:p>
                  </a:txBody>
                  <a:tcPr/>
                </a:tc>
              </a:tr>
              <a:tr h="624871">
                <a:tc>
                  <a:txBody>
                    <a:bodyPr/>
                    <a:lstStyle/>
                    <a:p>
                      <a:r>
                        <a:rPr lang="hr-HR" dirty="0" smtClean="0"/>
                        <a:t>Informacija prijavitelju o stanju prijave nakon administrativne provjere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 smtClean="0"/>
                        <a:t>U roku od 8 radnih dana od dana donošenja odluke o statusu projektnog prijedloga</a:t>
                      </a:r>
                      <a:endParaRPr lang="hr-HR" dirty="0"/>
                    </a:p>
                  </a:txBody>
                  <a:tcPr/>
                </a:tc>
              </a:tr>
              <a:tr h="624871">
                <a:tc>
                  <a:txBody>
                    <a:bodyPr/>
                    <a:lstStyle/>
                    <a:p>
                      <a:r>
                        <a:rPr lang="hr-HR" dirty="0" smtClean="0"/>
                        <a:t>Informacija prijavitelju o stanju prijave nakon postupka procjene kvalitete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 smtClean="0"/>
                        <a:t>U roku od 8 radnih dana od dana donošenja odluke o statusu projektnog prijedloga</a:t>
                      </a:r>
                      <a:endParaRPr lang="hr-HR" dirty="0"/>
                    </a:p>
                  </a:txBody>
                  <a:tcPr/>
                </a:tc>
              </a:tr>
              <a:tr h="624871">
                <a:tc>
                  <a:txBody>
                    <a:bodyPr/>
                    <a:lstStyle/>
                    <a:p>
                      <a:r>
                        <a:rPr lang="hr-HR" dirty="0" smtClean="0"/>
                        <a:t>Informacija prijavitelju o odabiru projektnog prijedloga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 smtClean="0"/>
                        <a:t>U roku od 15 radnih dana od dana donošenja Odluke o financiranju</a:t>
                      </a:r>
                      <a:endParaRPr lang="hr-HR" dirty="0"/>
                    </a:p>
                  </a:txBody>
                  <a:tcPr/>
                </a:tc>
              </a:tr>
              <a:tr h="624871">
                <a:tc>
                  <a:txBody>
                    <a:bodyPr/>
                    <a:lstStyle/>
                    <a:p>
                      <a:r>
                        <a:rPr lang="hr-HR" dirty="0" smtClean="0"/>
                        <a:t>Potpisivanje Ugovora o dodjeli bespovratnih sredstava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 smtClean="0"/>
                        <a:t>U roku od 30 kalendarskih dana od dana donošenja Odluke o financiranju</a:t>
                      </a:r>
                      <a:endParaRPr lang="hr-HR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012352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634313"/>
            <a:ext cx="10515600" cy="1128583"/>
          </a:xfrm>
        </p:spPr>
        <p:txBody>
          <a:bodyPr>
            <a:normAutofit fontScale="90000"/>
          </a:bodyPr>
          <a:lstStyle/>
          <a:p>
            <a:pPr algn="ctr"/>
            <a:r>
              <a:rPr lang="hr-HR" dirty="0" smtClean="0"/>
              <a:t/>
            </a:r>
            <a:br>
              <a:rPr lang="hr-HR" dirty="0" smtClean="0"/>
            </a:br>
            <a:r>
              <a:rPr lang="hr-HR" sz="4000" b="1" dirty="0" smtClean="0"/>
              <a:t>PRIGOVORI </a:t>
            </a:r>
            <a:endParaRPr lang="hr-HR" sz="4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843054" cy="4486686"/>
          </a:xfrm>
        </p:spPr>
        <p:txBody>
          <a:bodyPr>
            <a:normAutofit fontScale="55000" lnSpcReduction="20000"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hr-HR" sz="3300" dirty="0"/>
              <a:t>Prijavitelji mogu podnijeti prigovor </a:t>
            </a:r>
            <a:r>
              <a:rPr lang="hr-HR" sz="3300" b="1" dirty="0">
                <a:solidFill>
                  <a:schemeClr val="accent1">
                    <a:lumMod val="50000"/>
                  </a:schemeClr>
                </a:solidFill>
              </a:rPr>
              <a:t>u roku od 8 radnih dana</a:t>
            </a:r>
            <a:r>
              <a:rPr lang="hr-HR" sz="3300" dirty="0"/>
              <a:t> od dana primitka obavijesti o statusu njihovog projektnog prijedloga zbog sljedećih razloga:</a:t>
            </a:r>
          </a:p>
          <a:p>
            <a:pPr>
              <a:lnSpc>
                <a:spcPct val="120000"/>
              </a:lnSpc>
              <a:buFont typeface="Wingdings" panose="05000000000000000000" pitchFamily="2" charset="2"/>
              <a:buChar char="Ø"/>
            </a:pPr>
            <a:r>
              <a:rPr lang="hr-HR" sz="2900" dirty="0" smtClean="0"/>
              <a:t>povrede </a:t>
            </a:r>
            <a:r>
              <a:rPr lang="hr-HR" sz="2900" dirty="0"/>
              <a:t>postupka opisanog u dokumentaciji predmetnog postupka dodjele </a:t>
            </a:r>
            <a:r>
              <a:rPr lang="hr-HR" sz="2900" dirty="0" smtClean="0"/>
              <a:t>sredstava</a:t>
            </a:r>
          </a:p>
          <a:p>
            <a:pPr>
              <a:lnSpc>
                <a:spcPct val="120000"/>
              </a:lnSpc>
              <a:buFont typeface="Wingdings" panose="05000000000000000000" pitchFamily="2" charset="2"/>
              <a:buChar char="Ø"/>
            </a:pPr>
            <a:r>
              <a:rPr lang="hr-HR" sz="2900" dirty="0" smtClean="0"/>
              <a:t>povrede </a:t>
            </a:r>
            <a:r>
              <a:rPr lang="hr-HR" sz="2900" dirty="0"/>
              <a:t>načela </a:t>
            </a:r>
            <a:r>
              <a:rPr lang="hr-HR" sz="2900" dirty="0" smtClean="0"/>
              <a:t>dodjele</a:t>
            </a:r>
          </a:p>
          <a:p>
            <a:pPr marL="0" indent="0">
              <a:buNone/>
            </a:pPr>
            <a:endParaRPr lang="hr-HR" dirty="0" smtClean="0"/>
          </a:p>
          <a:p>
            <a:pPr marL="0" indent="0">
              <a:buNone/>
            </a:pPr>
            <a:r>
              <a:rPr lang="hr-HR" sz="2900" dirty="0" smtClean="0"/>
              <a:t>Prigovori </a:t>
            </a:r>
            <a:r>
              <a:rPr lang="hr-HR" sz="2900" dirty="0"/>
              <a:t>se podnose Posredničkom tijelu preporučenom pošiljkom s povratnicom na adresu:</a:t>
            </a:r>
          </a:p>
          <a:p>
            <a:pPr marL="0" indent="0" algn="ctr">
              <a:lnSpc>
                <a:spcPct val="120000"/>
              </a:lnSpc>
              <a:buNone/>
            </a:pPr>
            <a:r>
              <a:rPr lang="hr-HR" b="1" dirty="0">
                <a:solidFill>
                  <a:schemeClr val="accent1">
                    <a:lumMod val="50000"/>
                  </a:schemeClr>
                </a:solidFill>
              </a:rPr>
              <a:t>Ministarstvo za demografiju, obitelj, mlade i socijalnu politiku</a:t>
            </a:r>
          </a:p>
          <a:p>
            <a:pPr marL="0" indent="0" algn="ctr">
              <a:lnSpc>
                <a:spcPct val="120000"/>
              </a:lnSpc>
              <a:buNone/>
            </a:pPr>
            <a:r>
              <a:rPr lang="hr-HR" b="1" dirty="0">
                <a:solidFill>
                  <a:schemeClr val="accent1">
                    <a:lumMod val="50000"/>
                  </a:schemeClr>
                </a:solidFill>
              </a:rPr>
              <a:t>Trg Nevenke </a:t>
            </a:r>
            <a:r>
              <a:rPr lang="hr-HR" b="1" dirty="0" err="1">
                <a:solidFill>
                  <a:schemeClr val="accent1">
                    <a:lumMod val="50000"/>
                  </a:schemeClr>
                </a:solidFill>
              </a:rPr>
              <a:t>Topalušić</a:t>
            </a:r>
            <a:r>
              <a:rPr lang="hr-HR" b="1" dirty="0">
                <a:solidFill>
                  <a:schemeClr val="accent1">
                    <a:lumMod val="50000"/>
                  </a:schemeClr>
                </a:solidFill>
              </a:rPr>
              <a:t> 1, </a:t>
            </a:r>
            <a:r>
              <a:rPr lang="hr-HR" b="1" dirty="0" smtClean="0">
                <a:solidFill>
                  <a:schemeClr val="accent1">
                    <a:lumMod val="50000"/>
                  </a:schemeClr>
                </a:solidFill>
              </a:rPr>
              <a:t>10 </a:t>
            </a:r>
            <a:r>
              <a:rPr lang="hr-HR" b="1" dirty="0">
                <a:solidFill>
                  <a:schemeClr val="accent1">
                    <a:lumMod val="50000"/>
                  </a:schemeClr>
                </a:solidFill>
              </a:rPr>
              <a:t>000 </a:t>
            </a:r>
            <a:r>
              <a:rPr lang="hr-HR" b="1" dirty="0" smtClean="0">
                <a:solidFill>
                  <a:schemeClr val="accent1">
                    <a:lumMod val="50000"/>
                  </a:schemeClr>
                </a:solidFill>
              </a:rPr>
              <a:t>Zagreb</a:t>
            </a:r>
          </a:p>
          <a:p>
            <a:pPr marL="0" indent="0" algn="ctr">
              <a:buNone/>
            </a:pPr>
            <a:endParaRPr lang="hr-HR" b="1" dirty="0">
              <a:solidFill>
                <a:schemeClr val="accent1">
                  <a:lumMod val="50000"/>
                </a:schemeClr>
              </a:solidFill>
            </a:endParaRPr>
          </a:p>
          <a:p>
            <a:pPr marL="0" indent="0" algn="just">
              <a:lnSpc>
                <a:spcPct val="120000"/>
              </a:lnSpc>
              <a:buNone/>
            </a:pPr>
            <a:r>
              <a:rPr lang="hr-HR" sz="2900" dirty="0" smtClean="0"/>
              <a:t>Posredničko </a:t>
            </a:r>
            <a:r>
              <a:rPr lang="hr-HR" sz="2900" dirty="0"/>
              <a:t>tijelo odlučuje o prigovoru u roku od </a:t>
            </a:r>
            <a:r>
              <a:rPr lang="hr-HR" sz="2900" b="1" dirty="0">
                <a:solidFill>
                  <a:schemeClr val="accent1">
                    <a:lumMod val="50000"/>
                  </a:schemeClr>
                </a:solidFill>
              </a:rPr>
              <a:t>15 radnih dana </a:t>
            </a:r>
            <a:r>
              <a:rPr lang="hr-HR" sz="2900" dirty="0"/>
              <a:t>od dana zaprimanja prigovora, o čemu prijavitelje obavještava pisanim putem</a:t>
            </a:r>
            <a:r>
              <a:rPr lang="hr-HR" sz="2900" dirty="0" smtClean="0"/>
              <a:t>.</a:t>
            </a:r>
          </a:p>
          <a:p>
            <a:pPr marL="0" indent="0" algn="just">
              <a:lnSpc>
                <a:spcPct val="120000"/>
              </a:lnSpc>
              <a:buNone/>
            </a:pPr>
            <a:r>
              <a:rPr lang="hr-HR" sz="2900" dirty="0" smtClean="0"/>
              <a:t>Nakon </a:t>
            </a:r>
            <a:r>
              <a:rPr lang="hr-HR" sz="2900" dirty="0"/>
              <a:t>Odluke o prigovoru </a:t>
            </a:r>
            <a:r>
              <a:rPr lang="hr-HR" sz="2900" b="1" dirty="0"/>
              <a:t>ne postoji mogućnost izjavljivanja žalbe </a:t>
            </a:r>
            <a:r>
              <a:rPr lang="hr-HR" sz="2900" dirty="0"/>
              <a:t>Posredničkom tijelu već je temeljem predmetne Odluke moguće uputiti</a:t>
            </a:r>
            <a:r>
              <a:rPr lang="hr-HR" sz="2900" b="1" dirty="0"/>
              <a:t> pritužbu </a:t>
            </a:r>
            <a:r>
              <a:rPr lang="hr-HR" sz="2900" dirty="0"/>
              <a:t>Ministarstvu rada i mirovinskoga sustava kao Upravljačkom </a:t>
            </a:r>
            <a:r>
              <a:rPr lang="hr-HR" sz="2900" dirty="0" smtClean="0"/>
              <a:t>tijelu</a:t>
            </a:r>
            <a:endParaRPr lang="hr-HR" sz="2900" dirty="0"/>
          </a:p>
          <a:p>
            <a:pPr marL="0" indent="0">
              <a:buNone/>
            </a:pP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6632541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155041"/>
            <a:ext cx="10515600" cy="1325563"/>
          </a:xfrm>
        </p:spPr>
        <p:txBody>
          <a:bodyPr/>
          <a:lstStyle/>
          <a:p>
            <a:pPr algn="ctr"/>
            <a:r>
              <a:rPr lang="hr-HR" dirty="0" smtClean="0"/>
              <a:t/>
            </a:r>
            <a:br>
              <a:rPr lang="hr-HR" dirty="0" smtClean="0"/>
            </a:br>
            <a:r>
              <a:rPr lang="hr-HR" sz="3600" b="1" dirty="0" smtClean="0"/>
              <a:t>UGOVOR O DODJELI BESPOVRATNIH SREDSTAVA</a:t>
            </a:r>
            <a:endParaRPr lang="hr-HR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647665"/>
            <a:ext cx="10867768" cy="3291815"/>
          </a:xfrm>
        </p:spPr>
        <p:txBody>
          <a:bodyPr>
            <a:normAutofit fontScale="77500" lnSpcReduction="20000"/>
          </a:bodyPr>
          <a:lstStyle/>
          <a:p>
            <a:pPr marL="678815" indent="-457200" algn="just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hr-HR" dirty="0">
                <a:latin typeface="Calibri" panose="020F0502020204030204" pitchFamily="34" charset="0"/>
                <a:ea typeface="Times New Roman" panose="02020603050405020304" pitchFamily="18" charset="0"/>
                <a:cs typeface="Lucida Sans Unicode" panose="020B0602030504020204" pitchFamily="34" charset="0"/>
              </a:rPr>
              <a:t>Nakon završetka postupka vrednovanja projektnih prijedloga i donošenja Odluke o financiranju, s uspješnim prijaviteljima se sklapa Ugovor o dodjeli bespovratnih </a:t>
            </a:r>
            <a:r>
              <a:rPr lang="hr-HR" dirty="0" smtClean="0">
                <a:latin typeface="Calibri" panose="020F0502020204030204" pitchFamily="34" charset="0"/>
                <a:ea typeface="Times New Roman" panose="02020603050405020304" pitchFamily="18" charset="0"/>
                <a:cs typeface="Lucida Sans Unicode" panose="020B0602030504020204" pitchFamily="34" charset="0"/>
              </a:rPr>
              <a:t>sredstava</a:t>
            </a:r>
          </a:p>
          <a:p>
            <a:pPr marL="678815" indent="-457200" algn="just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hr-HR" dirty="0" smtClean="0">
                <a:latin typeface="Calibri" panose="020F0502020204030204" pitchFamily="34" charset="0"/>
                <a:ea typeface="Times New Roman" panose="02020603050405020304" pitchFamily="18" charset="0"/>
                <a:cs typeface="Lucida Sans Unicode" panose="020B0602030504020204" pitchFamily="34" charset="0"/>
              </a:rPr>
              <a:t>Ugovor </a:t>
            </a:r>
            <a:r>
              <a:rPr lang="hr-HR" dirty="0">
                <a:latin typeface="Calibri" panose="020F0502020204030204" pitchFamily="34" charset="0"/>
                <a:ea typeface="Times New Roman" panose="02020603050405020304" pitchFamily="18" charset="0"/>
                <a:cs typeface="Lucida Sans Unicode" panose="020B0602030504020204" pitchFamily="34" charset="0"/>
              </a:rPr>
              <a:t>o dodjeli bespovratnih sredstava sklapa se između Korisnika i Posredničkog tijela i njime se utvrđuje najviši iznos bespovratnih sredstava dodijeljen projektnom prijedlogu (iz izvora Državnog proračuna RH i izvora EU), kao i drugi financijski i provedbeni uvjeti </a:t>
            </a:r>
            <a:r>
              <a:rPr lang="hr-HR" dirty="0" smtClean="0">
                <a:latin typeface="Calibri" panose="020F0502020204030204" pitchFamily="34" charset="0"/>
                <a:ea typeface="Times New Roman" panose="02020603050405020304" pitchFamily="18" charset="0"/>
                <a:cs typeface="Lucida Sans Unicode" panose="020B0602030504020204" pitchFamily="34" charset="0"/>
              </a:rPr>
              <a:t>projekta</a:t>
            </a:r>
          </a:p>
          <a:p>
            <a:pPr marL="678815" indent="-457200" algn="just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hr-HR" dirty="0" smtClean="0">
                <a:latin typeface="Calibri" panose="020F0502020204030204" pitchFamily="34" charset="0"/>
                <a:ea typeface="Times New Roman" panose="02020603050405020304" pitchFamily="18" charset="0"/>
                <a:cs typeface="Lucida Sans Unicode" panose="020B0602030504020204" pitchFamily="34" charset="0"/>
              </a:rPr>
              <a:t>Ugovor </a:t>
            </a:r>
            <a:r>
              <a:rPr lang="hr-HR" dirty="0">
                <a:latin typeface="Calibri" panose="020F0502020204030204" pitchFamily="34" charset="0"/>
                <a:ea typeface="Times New Roman" panose="02020603050405020304" pitchFamily="18" charset="0"/>
                <a:cs typeface="Lucida Sans Unicode" panose="020B0602030504020204" pitchFamily="34" charset="0"/>
              </a:rPr>
              <a:t>o dodjeli bespovratnih sredstava sklapa se u </a:t>
            </a:r>
            <a:r>
              <a:rPr lang="hr-HR" b="1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Lucida Sans Unicode" panose="020B0602030504020204" pitchFamily="34" charset="0"/>
              </a:rPr>
              <a:t>roku od 30 kalendarskih dana </a:t>
            </a:r>
            <a:r>
              <a:rPr lang="hr-HR" dirty="0">
                <a:latin typeface="Calibri" panose="020F0502020204030204" pitchFamily="34" charset="0"/>
                <a:ea typeface="Times New Roman" panose="02020603050405020304" pitchFamily="18" charset="0"/>
                <a:cs typeface="Lucida Sans Unicode" panose="020B0602030504020204" pitchFamily="34" charset="0"/>
              </a:rPr>
              <a:t>od dana donošenja Odluke o </a:t>
            </a:r>
            <a:r>
              <a:rPr lang="hr-HR" dirty="0" smtClean="0">
                <a:latin typeface="Calibri" panose="020F0502020204030204" pitchFamily="34" charset="0"/>
                <a:ea typeface="Times New Roman" panose="02020603050405020304" pitchFamily="18" charset="0"/>
                <a:cs typeface="Lucida Sans Unicode" panose="020B0602030504020204" pitchFamily="34" charset="0"/>
              </a:rPr>
              <a:t>financiranju</a:t>
            </a:r>
            <a:endParaRPr lang="hr-HR" sz="24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3407820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1696925" y="2448221"/>
            <a:ext cx="9144000" cy="1153817"/>
          </a:xfrm>
        </p:spPr>
        <p:txBody>
          <a:bodyPr/>
          <a:lstStyle/>
          <a:p>
            <a:r>
              <a:rPr lang="hr-HR" b="1" dirty="0" smtClean="0">
                <a:solidFill>
                  <a:schemeClr val="accent1">
                    <a:lumMod val="50000"/>
                  </a:schemeClr>
                </a:solidFill>
              </a:rPr>
              <a:t>Hvala na pozornosti!</a:t>
            </a:r>
            <a:endParaRPr lang="hr-HR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524000" y="3602037"/>
            <a:ext cx="9144000" cy="2366963"/>
          </a:xfrm>
        </p:spPr>
        <p:txBody>
          <a:bodyPr>
            <a:normAutofit fontScale="85000" lnSpcReduction="20000"/>
          </a:bodyPr>
          <a:lstStyle/>
          <a:p>
            <a:endParaRPr lang="hr-HR" dirty="0" smtClean="0"/>
          </a:p>
          <a:p>
            <a:r>
              <a:rPr lang="hr-HR" dirty="0" smtClean="0"/>
              <a:t>Ministarstvo za demografiju, obitelj, mlade i socijalnu </a:t>
            </a:r>
            <a:r>
              <a:rPr lang="hr-HR" dirty="0" smtClean="0"/>
              <a:t>politiku</a:t>
            </a:r>
          </a:p>
          <a:p>
            <a:endParaRPr lang="hr-HR" dirty="0"/>
          </a:p>
          <a:p>
            <a:endParaRPr lang="hr-HR" dirty="0" smtClean="0"/>
          </a:p>
          <a:p>
            <a:endParaRPr lang="hr-HR" dirty="0"/>
          </a:p>
          <a:p>
            <a:endParaRPr lang="hr-HR" dirty="0"/>
          </a:p>
          <a:p>
            <a:r>
              <a:rPr lang="hr-HR" sz="1500" dirty="0"/>
              <a:t>Organizacija </a:t>
            </a:r>
            <a:r>
              <a:rPr lang="hr-HR" sz="1500" dirty="0" smtClean="0"/>
              <a:t>info </a:t>
            </a:r>
            <a:r>
              <a:rPr lang="hr-HR" sz="1500" dirty="0"/>
              <a:t>radionice je sufinancirana iz sredstava Fonda europske pomoći za najpotrebitije.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3602903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8200" y="815465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hr-HR" sz="3600" dirty="0" smtClean="0"/>
              <a:t/>
            </a:r>
            <a:br>
              <a:rPr lang="hr-HR" sz="3600" dirty="0" smtClean="0"/>
            </a:br>
            <a:r>
              <a:rPr lang="hr-HR" sz="3600" b="1" dirty="0" smtClean="0"/>
              <a:t>CILJ I CILJNE SKUPINE POZIVA</a:t>
            </a:r>
            <a:endParaRPr lang="hr-HR" sz="3600" b="1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838200" y="1899767"/>
            <a:ext cx="10515600" cy="4351338"/>
          </a:xfrm>
        </p:spPr>
        <p:txBody>
          <a:bodyPr>
            <a:normAutofit/>
          </a:bodyPr>
          <a:lstStyle/>
          <a:p>
            <a:pPr marL="457200" lvl="1" indent="0">
              <a:buNone/>
            </a:pPr>
            <a:endParaRPr lang="hr-HR" dirty="0" smtClean="0"/>
          </a:p>
          <a:p>
            <a:r>
              <a:rPr lang="hr-HR" b="1" dirty="0" smtClean="0"/>
              <a:t>Cilj </a:t>
            </a:r>
            <a:r>
              <a:rPr lang="hr-HR" dirty="0" smtClean="0"/>
              <a:t>Poziva: </a:t>
            </a:r>
          </a:p>
          <a:p>
            <a:pPr lvl="1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hr-HR" dirty="0" smtClean="0"/>
              <a:t>ublažavanje </a:t>
            </a:r>
            <a:r>
              <a:rPr lang="hr-HR" dirty="0"/>
              <a:t>najgorih oblika dječjeg siromaštva, pružanjem nefinancijske pomoći djeci u siromaštvu ili u riziku od siromaštva i to u vidu podjele obroka u osnovnim </a:t>
            </a:r>
            <a:r>
              <a:rPr lang="hr-HR" dirty="0" smtClean="0"/>
              <a:t>školama</a:t>
            </a:r>
          </a:p>
          <a:p>
            <a:pPr marL="457200" lvl="1" indent="0">
              <a:buNone/>
            </a:pPr>
            <a:endParaRPr lang="hr-HR" dirty="0"/>
          </a:p>
          <a:p>
            <a:r>
              <a:rPr lang="hr-HR" b="1" dirty="0" smtClean="0"/>
              <a:t>Ciljne skupine </a:t>
            </a:r>
            <a:r>
              <a:rPr lang="hr-HR" dirty="0" smtClean="0"/>
              <a:t>Poziva: </a:t>
            </a:r>
          </a:p>
          <a:p>
            <a:pPr lvl="1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hr-HR" b="1" dirty="0" smtClean="0"/>
              <a:t> </a:t>
            </a:r>
            <a:r>
              <a:rPr lang="hr-HR" b="1" dirty="0" smtClean="0">
                <a:solidFill>
                  <a:schemeClr val="accent1">
                    <a:lumMod val="50000"/>
                  </a:schemeClr>
                </a:solidFill>
              </a:rPr>
              <a:t>djeca </a:t>
            </a:r>
            <a:r>
              <a:rPr lang="hr-HR" b="1" dirty="0">
                <a:solidFill>
                  <a:schemeClr val="accent1">
                    <a:lumMod val="50000"/>
                  </a:schemeClr>
                </a:solidFill>
              </a:rPr>
              <a:t>koja žive u siromaštvu ili su u riziku od siromaštva </a:t>
            </a:r>
            <a:r>
              <a:rPr lang="hr-HR" dirty="0"/>
              <a:t>te koja su</a:t>
            </a:r>
            <a:r>
              <a:rPr lang="hr-HR" b="1" dirty="0"/>
              <a:t> </a:t>
            </a:r>
            <a:r>
              <a:rPr lang="hr-HR" b="1" dirty="0">
                <a:solidFill>
                  <a:schemeClr val="accent1">
                    <a:lumMod val="50000"/>
                  </a:schemeClr>
                </a:solidFill>
              </a:rPr>
              <a:t>polaznici</a:t>
            </a:r>
            <a:r>
              <a:rPr lang="hr-HR" b="1" dirty="0"/>
              <a:t> </a:t>
            </a:r>
            <a:r>
              <a:rPr lang="hr-HR" b="1" dirty="0">
                <a:solidFill>
                  <a:schemeClr val="accent1">
                    <a:lumMod val="50000"/>
                  </a:schemeClr>
                </a:solidFill>
              </a:rPr>
              <a:t>obveznog osnovnoškolskog programa </a:t>
            </a:r>
            <a:r>
              <a:rPr lang="hr-HR" dirty="0"/>
              <a:t>i definirana su kao najpotrebitija prema kriterijima partnerskih </a:t>
            </a:r>
            <a:r>
              <a:rPr lang="hr-HR" dirty="0" smtClean="0"/>
              <a:t>organizacija</a:t>
            </a:r>
          </a:p>
        </p:txBody>
      </p:sp>
    </p:spTree>
    <p:extLst>
      <p:ext uri="{BB962C8B-B14F-4D97-AF65-F5344CB8AC3E}">
        <p14:creationId xmlns:p14="http://schemas.microsoft.com/office/powerpoint/2010/main" val="19130562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8200" y="767287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hr-HR" sz="3600" dirty="0" smtClean="0"/>
              <a:t/>
            </a:r>
            <a:br>
              <a:rPr lang="hr-HR" sz="3600" dirty="0" smtClean="0"/>
            </a:br>
            <a:r>
              <a:rPr lang="hr-HR" sz="3600" b="1" dirty="0" smtClean="0"/>
              <a:t>CILJNE SKUPINE POZIVA</a:t>
            </a:r>
            <a:endParaRPr lang="hr-HR" sz="3600" b="1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838200" y="1826025"/>
            <a:ext cx="10515600" cy="4294556"/>
          </a:xfrm>
          <a:solidFill>
            <a:schemeClr val="bg1"/>
          </a:solidFill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hr-HR" b="1" i="1" u="sng" dirty="0" smtClean="0">
                <a:solidFill>
                  <a:schemeClr val="accent1">
                    <a:lumMod val="50000"/>
                  </a:schemeClr>
                </a:solidFill>
              </a:rPr>
              <a:t>Napomena:</a:t>
            </a:r>
            <a:endParaRPr lang="hr-HR" i="1" u="sng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lvl="1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hr-HR" dirty="0" smtClean="0"/>
              <a:t>Posredničko </a:t>
            </a:r>
            <a:r>
              <a:rPr lang="hr-HR" dirty="0"/>
              <a:t>tijelo tijekom procesa </a:t>
            </a:r>
            <a:r>
              <a:rPr lang="hr-HR" dirty="0" smtClean="0"/>
              <a:t>evaluacije projektnih prijedloga </a:t>
            </a:r>
            <a:r>
              <a:rPr lang="hr-HR" b="1" dirty="0" smtClean="0"/>
              <a:t>odobrava</a:t>
            </a:r>
            <a:r>
              <a:rPr lang="hr-HR" dirty="0" smtClean="0"/>
              <a:t> </a:t>
            </a:r>
            <a:r>
              <a:rPr lang="hr-HR" dirty="0"/>
              <a:t>kriterije određivanja najpotrebitijih </a:t>
            </a:r>
            <a:r>
              <a:rPr lang="hr-HR" dirty="0" smtClean="0"/>
              <a:t>učenika koje </a:t>
            </a:r>
            <a:r>
              <a:rPr lang="hr-HR" dirty="0"/>
              <a:t>predlaže vodeća partnerska organizacija u suradnji s partnerskim </a:t>
            </a:r>
            <a:r>
              <a:rPr lang="hr-HR" dirty="0" smtClean="0"/>
              <a:t>organizacijama</a:t>
            </a:r>
          </a:p>
          <a:p>
            <a:pPr lvl="1">
              <a:lnSpc>
                <a:spcPct val="110000"/>
              </a:lnSpc>
              <a:buFont typeface="Wingdings" panose="05000000000000000000" pitchFamily="2" charset="2"/>
              <a:buChar char="Ø"/>
            </a:pPr>
            <a:r>
              <a:rPr lang="hr-HR" dirty="0" smtClean="0"/>
              <a:t>Vodeća </a:t>
            </a:r>
            <a:r>
              <a:rPr lang="hr-HR" dirty="0"/>
              <a:t>partnerska organizacija i škole kao obavezne partnerske organizacije moraju voditi računa da se navedeni kriteriji uklapaju u </a:t>
            </a:r>
            <a:r>
              <a:rPr lang="hr-HR" dirty="0" smtClean="0"/>
              <a:t>jedno ili više </a:t>
            </a:r>
            <a:r>
              <a:rPr lang="hr-HR" b="1" dirty="0" smtClean="0">
                <a:solidFill>
                  <a:schemeClr val="accent1">
                    <a:lumMod val="50000"/>
                  </a:schemeClr>
                </a:solidFill>
              </a:rPr>
              <a:t>područja isključenosti:</a:t>
            </a:r>
          </a:p>
          <a:p>
            <a:pPr marL="2595563" lvl="1">
              <a:buFont typeface="Wingdings" panose="05000000000000000000" pitchFamily="2" charset="2"/>
              <a:buChar char="q"/>
            </a:pPr>
            <a:r>
              <a:rPr lang="hr-HR" sz="2000" dirty="0"/>
              <a:t>	</a:t>
            </a:r>
            <a:r>
              <a:rPr lang="pl-PL" sz="2000" dirty="0"/>
              <a:t>Isključenost s obzirom na obiteljsku strukturu</a:t>
            </a:r>
          </a:p>
          <a:p>
            <a:pPr marL="2595563" lvl="1">
              <a:buFont typeface="Wingdings" panose="05000000000000000000" pitchFamily="2" charset="2"/>
              <a:buChar char="q"/>
            </a:pPr>
            <a:r>
              <a:rPr lang="hr-HR" sz="2000" dirty="0"/>
              <a:t>	</a:t>
            </a:r>
            <a:r>
              <a:rPr lang="pl-PL" sz="2000" dirty="0"/>
              <a:t>Isključenost s obzirom na ekonomski status 	</a:t>
            </a:r>
          </a:p>
          <a:p>
            <a:pPr marL="2595563" lvl="1">
              <a:buFont typeface="Wingdings" panose="05000000000000000000" pitchFamily="2" charset="2"/>
              <a:buChar char="q"/>
            </a:pPr>
            <a:r>
              <a:rPr lang="pl-PL" sz="2000" dirty="0" smtClean="0"/>
              <a:t>	Isključenost </a:t>
            </a:r>
            <a:r>
              <a:rPr lang="pl-PL" sz="2000" dirty="0"/>
              <a:t>s obzirom na </a:t>
            </a:r>
            <a:r>
              <a:rPr lang="pl-PL" sz="2000" dirty="0" smtClean="0"/>
              <a:t>identifikaciju</a:t>
            </a:r>
          </a:p>
          <a:p>
            <a:pPr marL="2595563" lvl="1">
              <a:buFont typeface="Wingdings" panose="05000000000000000000" pitchFamily="2" charset="2"/>
              <a:buChar char="q"/>
            </a:pPr>
            <a:r>
              <a:rPr lang="pl-PL" sz="2000" dirty="0" smtClean="0"/>
              <a:t> 	Isključenost </a:t>
            </a:r>
            <a:r>
              <a:rPr lang="pl-PL" sz="2000" dirty="0"/>
              <a:t>s obzirom na zdravstveni status i / ili </a:t>
            </a:r>
            <a:r>
              <a:rPr lang="pl-PL" sz="2000" dirty="0" smtClean="0"/>
              <a:t>invaliditet</a:t>
            </a:r>
          </a:p>
          <a:p>
            <a:pPr marL="2595563" lvl="1">
              <a:buFont typeface="Wingdings" panose="05000000000000000000" pitchFamily="2" charset="2"/>
              <a:buChar char="q"/>
            </a:pPr>
            <a:r>
              <a:rPr lang="pl-PL" sz="2000" dirty="0" smtClean="0"/>
              <a:t> 	Ostala </a:t>
            </a:r>
            <a:r>
              <a:rPr lang="pl-PL" sz="2000" dirty="0"/>
              <a:t>područja isključenosti</a:t>
            </a:r>
            <a:endParaRPr lang="pl-PL" sz="2000" dirty="0" smtClean="0"/>
          </a:p>
          <a:p>
            <a:pPr marL="2330450" lvl="1">
              <a:buFont typeface="Wingdings" panose="05000000000000000000" pitchFamily="2" charset="2"/>
              <a:buChar char="q"/>
            </a:pPr>
            <a:endParaRPr lang="pl-PL" dirty="0"/>
          </a:p>
          <a:p>
            <a:pPr marL="2330450" lvl="1">
              <a:buFont typeface="Wingdings" panose="05000000000000000000" pitchFamily="2" charset="2"/>
              <a:buChar char="q"/>
            </a:pP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6070028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8200" y="767287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hr-HR" sz="3600" dirty="0" smtClean="0"/>
              <a:t/>
            </a:r>
            <a:br>
              <a:rPr lang="hr-HR" sz="3600" dirty="0" smtClean="0"/>
            </a:br>
            <a:r>
              <a:rPr lang="hr-HR" sz="3600" b="1" dirty="0" smtClean="0"/>
              <a:t>CILJNE SKUPINE POZIVA</a:t>
            </a:r>
            <a:endParaRPr lang="hr-HR" sz="3600" b="1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838200" y="2212257"/>
            <a:ext cx="10515600" cy="3908323"/>
          </a:xfrm>
          <a:solidFill>
            <a:schemeClr val="bg1"/>
          </a:solidFill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r-HR" b="1" i="1" u="sng" dirty="0" smtClean="0">
                <a:solidFill>
                  <a:schemeClr val="accent1">
                    <a:lumMod val="50000"/>
                  </a:schemeClr>
                </a:solidFill>
              </a:rPr>
              <a:t>Napomena:</a:t>
            </a:r>
            <a:endParaRPr lang="hr-HR" i="1" u="sng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lvl="1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hr-HR" dirty="0"/>
              <a:t>Vodeća partnerska organizacija u projektnom prijedlogu predlaže kriterije za utvrđivanje najpotrebitije djece u riziku od siromaštva temeljem </a:t>
            </a:r>
            <a:r>
              <a:rPr lang="hr-HR" b="1" dirty="0">
                <a:solidFill>
                  <a:schemeClr val="accent1">
                    <a:lumMod val="50000"/>
                  </a:schemeClr>
                </a:solidFill>
              </a:rPr>
              <a:t>Odluke ili drugog odgovarajućeg dokumenta</a:t>
            </a:r>
            <a:r>
              <a:rPr lang="hr-HR" dirty="0"/>
              <a:t> kojeg donose škole kao obavezne partnerske organizacije, kao i dokumente kojima se utvrđuje provjera predloženih </a:t>
            </a:r>
            <a:r>
              <a:rPr lang="hr-HR" dirty="0" smtClean="0"/>
              <a:t>kriterija</a:t>
            </a:r>
          </a:p>
          <a:p>
            <a:pPr lvl="1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hr-HR" dirty="0"/>
              <a:t>Prilikom </a:t>
            </a:r>
            <a:r>
              <a:rPr lang="hr-HR" b="1" dirty="0"/>
              <a:t>provjere na licu mjesta </a:t>
            </a:r>
            <a:r>
              <a:rPr lang="hr-HR" dirty="0"/>
              <a:t>korisnik bespovratnih sredstava dužan je Posredničkom tijelu ustupiti na uvid navedenu </a:t>
            </a:r>
            <a:r>
              <a:rPr lang="hr-HR" b="1" dirty="0">
                <a:solidFill>
                  <a:schemeClr val="accent1">
                    <a:lumMod val="50000"/>
                  </a:schemeClr>
                </a:solidFill>
              </a:rPr>
              <a:t>Odluku/dokument</a:t>
            </a:r>
            <a:r>
              <a:rPr lang="hr-HR" dirty="0"/>
              <a:t>, kao i popratne </a:t>
            </a:r>
            <a:r>
              <a:rPr lang="hr-HR" b="1" dirty="0">
                <a:solidFill>
                  <a:schemeClr val="accent1">
                    <a:lumMod val="50000"/>
                  </a:schemeClr>
                </a:solidFill>
              </a:rPr>
              <a:t>dokazne dokumente </a:t>
            </a:r>
            <a:r>
              <a:rPr lang="hr-HR" dirty="0"/>
              <a:t>kojima se utvrđuje provjera predloženih </a:t>
            </a:r>
            <a:r>
              <a:rPr lang="hr-HR" dirty="0" smtClean="0"/>
              <a:t>kriterija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598884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8200" y="737790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hr-HR" sz="3600" dirty="0" smtClean="0"/>
              <a:t/>
            </a:r>
            <a:br>
              <a:rPr lang="hr-HR" sz="3600" dirty="0" smtClean="0"/>
            </a:br>
            <a:r>
              <a:rPr lang="hr-HR" sz="3600" b="1" dirty="0" smtClean="0"/>
              <a:t>ZAJEDNIČKI POKAZATELJI</a:t>
            </a:r>
            <a:endParaRPr lang="hr-HR" sz="3600" b="1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838200" y="2063353"/>
            <a:ext cx="10515600" cy="3865499"/>
          </a:xfrm>
          <a:solidFill>
            <a:schemeClr val="bg1"/>
          </a:solidFill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hr-HR" dirty="0"/>
              <a:t>Partnerska organizacija koja provodi projekt ima obvezu prikupljati i redovito izvještavati o sljedećim </a:t>
            </a:r>
            <a:r>
              <a:rPr lang="hr-HR" b="1" dirty="0"/>
              <a:t>zajedničkim pokazateljima ostvarenja i rezultata</a:t>
            </a:r>
            <a:r>
              <a:rPr lang="hr-HR" b="1" dirty="0" smtClean="0"/>
              <a:t>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hr-HR" dirty="0" smtClean="0"/>
              <a:t>Pokazatelji </a:t>
            </a:r>
            <a:r>
              <a:rPr lang="hr-HR" dirty="0"/>
              <a:t>ostvarenja za podijeljenu pomoć u hrani</a:t>
            </a:r>
          </a:p>
          <a:p>
            <a:pPr lvl="1"/>
            <a:r>
              <a:rPr lang="hr-HR" b="1" dirty="0">
                <a:solidFill>
                  <a:schemeClr val="accent1">
                    <a:lumMod val="50000"/>
                  </a:schemeClr>
                </a:solidFill>
              </a:rPr>
              <a:t>Ukupan broj podijeljenih obroka koji se djelomično ili u cijelosti financiraju iz </a:t>
            </a:r>
            <a:r>
              <a:rPr lang="hr-HR" b="1" dirty="0" smtClean="0">
                <a:solidFill>
                  <a:schemeClr val="accent1">
                    <a:lumMod val="50000"/>
                  </a:schemeClr>
                </a:solidFill>
              </a:rPr>
              <a:t>projekta (broj)</a:t>
            </a:r>
            <a:endParaRPr lang="hr-HR" b="1" dirty="0">
              <a:solidFill>
                <a:schemeClr val="accent1">
                  <a:lumMod val="50000"/>
                </a:schemeClr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hr-HR" b="1" i="1" dirty="0" smtClean="0"/>
              <a:t> </a:t>
            </a:r>
            <a:r>
              <a:rPr lang="hr-HR" dirty="0" smtClean="0"/>
              <a:t>Pokazatelji </a:t>
            </a:r>
            <a:r>
              <a:rPr lang="hr-HR" dirty="0"/>
              <a:t>rezultata za podijeljenu pomoć u hrani</a:t>
            </a:r>
          </a:p>
          <a:p>
            <a:pPr lvl="1"/>
            <a:r>
              <a:rPr lang="hr-HR" b="1" dirty="0">
                <a:solidFill>
                  <a:schemeClr val="accent1">
                    <a:lumMod val="50000"/>
                  </a:schemeClr>
                </a:solidFill>
              </a:rPr>
              <a:t>Ukupan broj učenika koji će primati obrok financiran iz ovog projekta </a:t>
            </a:r>
            <a:r>
              <a:rPr lang="hr-HR" b="1" dirty="0" smtClean="0">
                <a:solidFill>
                  <a:schemeClr val="accent1">
                    <a:lumMod val="50000"/>
                  </a:schemeClr>
                </a:solidFill>
              </a:rPr>
              <a:t>(broj)</a:t>
            </a:r>
            <a:endParaRPr lang="pl-PL" b="1" dirty="0">
              <a:solidFill>
                <a:schemeClr val="accent1">
                  <a:lumMod val="50000"/>
                </a:schemeClr>
              </a:solidFill>
            </a:endParaRPr>
          </a:p>
          <a:p>
            <a:pPr marL="2330450" lvl="1">
              <a:buFont typeface="Wingdings" panose="05000000000000000000" pitchFamily="2" charset="2"/>
              <a:buChar char="q"/>
            </a:pP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8291216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8200" y="1368020"/>
            <a:ext cx="10515600" cy="569811"/>
          </a:xfrm>
        </p:spPr>
        <p:txBody>
          <a:bodyPr>
            <a:noAutofit/>
          </a:bodyPr>
          <a:lstStyle/>
          <a:p>
            <a:pPr algn="ctr"/>
            <a:r>
              <a:rPr lang="hr-HR" sz="3600" b="1" dirty="0" smtClean="0"/>
              <a:t>KRITERIJI PRIHVATLJIVOSTI</a:t>
            </a:r>
            <a:endParaRPr lang="hr-HR" sz="3600" b="1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838200" y="2097312"/>
            <a:ext cx="10876005" cy="3817286"/>
          </a:xfrm>
        </p:spPr>
        <p:txBody>
          <a:bodyPr>
            <a:normAutofit fontScale="92500" lnSpcReduction="10000"/>
          </a:bodyPr>
          <a:lstStyle/>
          <a:p>
            <a:pPr marL="0" indent="0">
              <a:lnSpc>
                <a:spcPct val="200000"/>
              </a:lnSpc>
              <a:buNone/>
            </a:pPr>
            <a:r>
              <a:rPr lang="hr-HR" sz="3200" dirty="0" smtClean="0">
                <a:solidFill>
                  <a:schemeClr val="accent1">
                    <a:lumMod val="50000"/>
                  </a:schemeClr>
                </a:solidFill>
              </a:rPr>
              <a:t>Četiri </a:t>
            </a:r>
            <a:r>
              <a:rPr lang="hr-HR" sz="3200" dirty="0" smtClean="0"/>
              <a:t>su skupa kriterija prihvatljivosti, koji se odnose na: </a:t>
            </a:r>
          </a:p>
          <a:p>
            <a:pPr marL="1074738">
              <a:buFont typeface="Wingdings" panose="05000000000000000000" pitchFamily="2" charset="2"/>
              <a:buChar char="Ø"/>
            </a:pPr>
            <a:r>
              <a:rPr lang="hr-HR" b="1" dirty="0" smtClean="0"/>
              <a:t> </a:t>
            </a:r>
            <a:r>
              <a:rPr lang="hr-HR" b="1" dirty="0" smtClean="0">
                <a:solidFill>
                  <a:schemeClr val="accent1">
                    <a:lumMod val="50000"/>
                  </a:schemeClr>
                </a:solidFill>
              </a:rPr>
              <a:t>prijavitelje</a:t>
            </a:r>
            <a:endParaRPr lang="hr-HR" b="1" dirty="0">
              <a:solidFill>
                <a:schemeClr val="accent1">
                  <a:lumMod val="50000"/>
                </a:schemeClr>
              </a:solidFill>
            </a:endParaRPr>
          </a:p>
          <a:p>
            <a:pPr marL="1074738">
              <a:buFont typeface="Wingdings" panose="05000000000000000000" pitchFamily="2" charset="2"/>
              <a:buChar char="Ø"/>
            </a:pPr>
            <a:r>
              <a:rPr lang="hr-HR" dirty="0" smtClean="0"/>
              <a:t> </a:t>
            </a:r>
            <a:r>
              <a:rPr lang="hr-HR" b="1" dirty="0" smtClean="0">
                <a:solidFill>
                  <a:schemeClr val="accent1">
                    <a:lumMod val="50000"/>
                  </a:schemeClr>
                </a:solidFill>
              </a:rPr>
              <a:t>partnere</a:t>
            </a:r>
          </a:p>
          <a:p>
            <a:pPr marL="1074738">
              <a:buFont typeface="Wingdings" panose="05000000000000000000" pitchFamily="2" charset="2"/>
              <a:buChar char="Ø"/>
            </a:pPr>
            <a:r>
              <a:rPr lang="hr-HR" dirty="0" smtClean="0"/>
              <a:t> </a:t>
            </a:r>
            <a:r>
              <a:rPr lang="hr-HR" b="1" dirty="0" smtClean="0">
                <a:solidFill>
                  <a:schemeClr val="accent1">
                    <a:lumMod val="50000"/>
                  </a:schemeClr>
                </a:solidFill>
              </a:rPr>
              <a:t>projektne </a:t>
            </a:r>
            <a:r>
              <a:rPr lang="hr-HR" b="1" dirty="0">
                <a:solidFill>
                  <a:schemeClr val="accent1">
                    <a:lumMod val="50000"/>
                  </a:schemeClr>
                </a:solidFill>
              </a:rPr>
              <a:t>prijedloge </a:t>
            </a:r>
            <a:r>
              <a:rPr lang="hr-HR" dirty="0"/>
              <a:t>– aktivnosti za koje se mogu dodijeliti </a:t>
            </a:r>
            <a:r>
              <a:rPr lang="hr-HR" dirty="0" smtClean="0"/>
              <a:t> </a:t>
            </a:r>
          </a:p>
          <a:p>
            <a:pPr marL="846138" indent="0">
              <a:buNone/>
            </a:pPr>
            <a:r>
              <a:rPr lang="hr-HR" dirty="0" smtClean="0"/>
              <a:t>	    bespovratna sredstva</a:t>
            </a:r>
          </a:p>
          <a:p>
            <a:pPr marL="1074738">
              <a:buFont typeface="Wingdings" panose="05000000000000000000" pitchFamily="2" charset="2"/>
              <a:buChar char="Ø"/>
            </a:pPr>
            <a:r>
              <a:rPr lang="hr-HR" dirty="0" smtClean="0"/>
              <a:t> </a:t>
            </a:r>
            <a:r>
              <a:rPr lang="fi-FI" b="1" dirty="0" smtClean="0">
                <a:solidFill>
                  <a:schemeClr val="accent1">
                    <a:lumMod val="50000"/>
                  </a:schemeClr>
                </a:solidFill>
              </a:rPr>
              <a:t>izdatke</a:t>
            </a:r>
            <a:r>
              <a:rPr lang="fi-FI" dirty="0" smtClean="0"/>
              <a:t> </a:t>
            </a:r>
            <a:r>
              <a:rPr lang="fi-FI" dirty="0"/>
              <a:t>– vrste izdataka koji se uzimaju u obzir pri određivanju </a:t>
            </a:r>
            <a:r>
              <a:rPr lang="hr-HR" dirty="0" smtClean="0"/>
              <a:t>  </a:t>
            </a:r>
          </a:p>
          <a:p>
            <a:pPr marL="846138" indent="0">
              <a:buNone/>
            </a:pPr>
            <a:r>
              <a:rPr lang="hr-HR" dirty="0" smtClean="0"/>
              <a:t>    </a:t>
            </a:r>
            <a:r>
              <a:rPr lang="fi-FI" dirty="0" smtClean="0"/>
              <a:t>ukupnih </a:t>
            </a:r>
            <a:r>
              <a:rPr lang="fi-FI" dirty="0"/>
              <a:t>prihvatljivih troškova </a:t>
            </a:r>
            <a:r>
              <a:rPr lang="fi-FI" dirty="0" smtClean="0"/>
              <a:t>projekta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8176817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939114" y="1458097"/>
            <a:ext cx="10414686" cy="875144"/>
          </a:xfrm>
        </p:spPr>
        <p:txBody>
          <a:bodyPr>
            <a:normAutofit/>
          </a:bodyPr>
          <a:lstStyle/>
          <a:p>
            <a:pPr algn="ctr"/>
            <a:r>
              <a:rPr lang="hr-HR" sz="3600" b="1" dirty="0" smtClean="0"/>
              <a:t>PRIHVATLJIVI </a:t>
            </a:r>
            <a:r>
              <a:rPr lang="hr-HR" sz="3600" b="1" dirty="0" smtClean="0">
                <a:solidFill>
                  <a:schemeClr val="accent1">
                    <a:lumMod val="50000"/>
                  </a:schemeClr>
                </a:solidFill>
              </a:rPr>
              <a:t>PRIJAVITELJI</a:t>
            </a:r>
            <a:endParaRPr lang="hr-HR" sz="36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838199" y="2468178"/>
            <a:ext cx="10703011" cy="3622906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hr-HR" sz="2400" b="1" dirty="0" smtClean="0"/>
              <a:t> </a:t>
            </a:r>
            <a:r>
              <a:rPr lang="hr-HR" sz="2400" b="1" dirty="0">
                <a:solidFill>
                  <a:schemeClr val="accent1">
                    <a:lumMod val="50000"/>
                  </a:schemeClr>
                </a:solidFill>
              </a:rPr>
              <a:t>J</a:t>
            </a:r>
            <a:r>
              <a:rPr lang="hr-HR" sz="2400" b="1" dirty="0" smtClean="0">
                <a:solidFill>
                  <a:schemeClr val="accent1">
                    <a:lumMod val="50000"/>
                  </a:schemeClr>
                </a:solidFill>
              </a:rPr>
              <a:t>edinice </a:t>
            </a:r>
            <a:r>
              <a:rPr lang="hr-HR" sz="2400" b="1" dirty="0">
                <a:solidFill>
                  <a:schemeClr val="accent1">
                    <a:lumMod val="50000"/>
                  </a:schemeClr>
                </a:solidFill>
              </a:rPr>
              <a:t>lokalne i/ili regionalne (područne) samouprave osnivači javnih odgojno-obrazovnih ustanova (osnovnih škola)</a:t>
            </a:r>
            <a:r>
              <a:rPr lang="hr-HR" sz="2400" dirty="0"/>
              <a:t>, prema Odluci Vlade Republike Hrvatske o donošenju Mreže osnovnih i srednjih škola, učeničkih domova i programa obrazovanja (Prilog 1. točka 1. Osnivači osnovnih škola u Republici </a:t>
            </a:r>
            <a:r>
              <a:rPr lang="hr-HR" sz="2400" dirty="0" smtClean="0"/>
              <a:t>Hrvatskoj)</a:t>
            </a:r>
          </a:p>
          <a:p>
            <a:pPr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hr-HR" sz="2400" dirty="0"/>
              <a:t>Vodeća partnerska organizacija može biti samo javno tijelo koje je – </a:t>
            </a:r>
            <a:r>
              <a:rPr lang="hr-HR" sz="2400" b="1" dirty="0">
                <a:solidFill>
                  <a:schemeClr val="accent1">
                    <a:lumMod val="50000"/>
                  </a:schemeClr>
                </a:solidFill>
              </a:rPr>
              <a:t>osnivač osnovnih škola iz županija razvrstanih u područja s indeksom razvijenosti ispod 105% </a:t>
            </a:r>
            <a:r>
              <a:rPr lang="hr-HR" sz="2400" dirty="0"/>
              <a:t>(skupina I., II. i III.), prema Vrijednosti indeksa razvijenosti i pokazatelja za izračun indeksa razvijenosti prema novom modelu izračuna na županijskoj razini za razdoblje 2014. – 2016</a:t>
            </a:r>
            <a:r>
              <a:rPr lang="hr-HR" sz="2400" dirty="0" smtClean="0"/>
              <a:t>. </a:t>
            </a:r>
            <a:r>
              <a:rPr lang="hr-HR" sz="2400" dirty="0"/>
              <a:t>i to:</a:t>
            </a:r>
            <a:endParaRPr lang="hr-HR" sz="2400" dirty="0" smtClean="0"/>
          </a:p>
          <a:p>
            <a:endParaRPr lang="hr-HR" sz="2400" dirty="0" smtClean="0"/>
          </a:p>
          <a:p>
            <a:endParaRPr lang="hr-HR" dirty="0"/>
          </a:p>
          <a:p>
            <a:pPr marL="0" indent="0">
              <a:buNone/>
            </a:pPr>
            <a:endParaRPr lang="hr-HR" b="1" dirty="0" smtClean="0"/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7683158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sustav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Prilagođeni dizaj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Prilagođeni dizaj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Tema sustav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1634</TotalTime>
  <Words>3068</Words>
  <Application>Microsoft Office PowerPoint</Application>
  <PresentationFormat>Widescreen</PresentationFormat>
  <Paragraphs>378</Paragraphs>
  <Slides>36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36</vt:i4>
      </vt:variant>
    </vt:vector>
  </HeadingPairs>
  <TitlesOfParts>
    <vt:vector size="47" baseType="lpstr">
      <vt:lpstr>Arial</vt:lpstr>
      <vt:lpstr>Calibri</vt:lpstr>
      <vt:lpstr>Calibri Light</vt:lpstr>
      <vt:lpstr>Cambria</vt:lpstr>
      <vt:lpstr>Droid Sans Fallback</vt:lpstr>
      <vt:lpstr>Lucida Sans Unicode</vt:lpstr>
      <vt:lpstr>Times New Roman</vt:lpstr>
      <vt:lpstr>Wingdings</vt:lpstr>
      <vt:lpstr>Tema sustava Office</vt:lpstr>
      <vt:lpstr>1_Prilagođeni dizajn</vt:lpstr>
      <vt:lpstr>Prilagođeni dizajn</vt:lpstr>
      <vt:lpstr>OPERATIVNI PROGRAM ZA HRANU I/ILI OSNOVNU MATERIJALNU POMOĆ ZA RAZDOBLJE 2014.-2020.</vt:lpstr>
      <vt:lpstr> OPĆE INFORMACIJE </vt:lpstr>
      <vt:lpstr>FINANCIRANJE </vt:lpstr>
      <vt:lpstr> CILJ I CILJNE SKUPINE POZIVA</vt:lpstr>
      <vt:lpstr> CILJNE SKUPINE POZIVA</vt:lpstr>
      <vt:lpstr> CILJNE SKUPINE POZIVA</vt:lpstr>
      <vt:lpstr> ZAJEDNIČKI POKAZATELJI</vt:lpstr>
      <vt:lpstr>KRITERIJI PRIHVATLJIVOSTI</vt:lpstr>
      <vt:lpstr>PRIHVATLJIVI PRIJAVITELJI</vt:lpstr>
      <vt:lpstr>PowerPoint Presentation</vt:lpstr>
      <vt:lpstr> PRIHVATLJIVI PARTNERI</vt:lpstr>
      <vt:lpstr>PRIHVATLJIVE AKTIVNOSTI</vt:lpstr>
      <vt:lpstr>PRIHVATLJIVE AKTIVNOSTI</vt:lpstr>
      <vt:lpstr>NEPRIHVATLJIVE AKTIVNOSTI</vt:lpstr>
      <vt:lpstr>PRIHVATLJIVI IZDACI</vt:lpstr>
      <vt:lpstr> IZRAČUN PRIHVATLJIVIH IZDATAKA</vt:lpstr>
      <vt:lpstr> IZRAČUN PRIHVATLJIVIH IZDATAKA</vt:lpstr>
      <vt:lpstr> IZRAČUN PRIHVATLJIVIH IZDATAKA</vt:lpstr>
      <vt:lpstr> RETROAKTIVNO SUFINANCIRANJE TROŠKOVA</vt:lpstr>
      <vt:lpstr>  NEPRIHVATLJI IZDACI </vt:lpstr>
      <vt:lpstr>INFORMIRANJE I VIDLJIVOST</vt:lpstr>
      <vt:lpstr> POSTUPAK PRIJAVE</vt:lpstr>
      <vt:lpstr> POSTUPAK PRIJAVE</vt:lpstr>
      <vt:lpstr>     DODATNE INFORMACIJE </vt:lpstr>
      <vt:lpstr>   POSTUPAK EVALUACIJE PROJEKTNIH PRIJEDLOGA  </vt:lpstr>
      <vt:lpstr> POSTUPAK EVALUACIJE PROJEKTNIH PRIJEDLOGA </vt:lpstr>
      <vt:lpstr> POSTUPAK EVALUACIJE PROJEKTNIH PRIJEDLOGA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 PRIGOVORI </vt:lpstr>
      <vt:lpstr> UGOVOR O DODJELI BESPOVRATNIH SREDSTAVA</vt:lpstr>
      <vt:lpstr>Hvala na pozornosti!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OPERATIVNI PROGRAM ZA HRANU I/ILI OSNOVNU MATERIJALNU POMOĆ ZA RAZDOBLJE 2014-2020.</dc:title>
  <dc:creator>Josip Lovrić</dc:creator>
  <cp:lastModifiedBy>Marina Nižetić Bulić</cp:lastModifiedBy>
  <cp:revision>149</cp:revision>
  <cp:lastPrinted>2018-07-18T13:03:44Z</cp:lastPrinted>
  <dcterms:created xsi:type="dcterms:W3CDTF">2016-06-09T14:23:23Z</dcterms:created>
  <dcterms:modified xsi:type="dcterms:W3CDTF">2018-07-18T13:35:31Z</dcterms:modified>
</cp:coreProperties>
</file>