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382" r:id="rId2"/>
    <p:sldId id="428" r:id="rId3"/>
    <p:sldId id="387" r:id="rId4"/>
    <p:sldId id="429" r:id="rId5"/>
    <p:sldId id="386" r:id="rId6"/>
    <p:sldId id="414" r:id="rId7"/>
    <p:sldId id="410" r:id="rId8"/>
    <p:sldId id="411" r:id="rId9"/>
    <p:sldId id="426" r:id="rId10"/>
    <p:sldId id="427" r:id="rId11"/>
    <p:sldId id="396" r:id="rId12"/>
    <p:sldId id="394" r:id="rId13"/>
    <p:sldId id="392" r:id="rId14"/>
    <p:sldId id="391" r:id="rId15"/>
    <p:sldId id="425" r:id="rId16"/>
    <p:sldId id="393" r:id="rId17"/>
    <p:sldId id="423" r:id="rId18"/>
    <p:sldId id="409" r:id="rId19"/>
    <p:sldId id="398" r:id="rId20"/>
    <p:sldId id="407" r:id="rId21"/>
    <p:sldId id="399" r:id="rId22"/>
    <p:sldId id="412" r:id="rId23"/>
    <p:sldId id="406" r:id="rId24"/>
    <p:sldId id="400" r:id="rId25"/>
    <p:sldId id="385" r:id="rId26"/>
  </p:sldIdLst>
  <p:sldSz cx="12192000" cy="6858000"/>
  <p:notesSz cx="6797675" cy="987425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ja Buterin" initials="MB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C674"/>
    <a:srgbClr val="A8D00F"/>
    <a:srgbClr val="4DB17B"/>
    <a:srgbClr val="A8D08D"/>
    <a:srgbClr val="83CAED"/>
    <a:srgbClr val="4472C4"/>
    <a:srgbClr val="9933FF"/>
    <a:srgbClr val="70AD47"/>
    <a:srgbClr val="43BB8D"/>
    <a:srgbClr val="45B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Srednji stil 2 - Isticanj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8D230F3-CF80-4859-8CE7-A43EE81993B5}" styleName="Svijetli stil 1 - Isticanj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Srednji stil 1 - Isticanj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9072" autoAdjust="0"/>
  </p:normalViewPr>
  <p:slideViewPr>
    <p:cSldViewPr snapToGrid="0">
      <p:cViewPr varScale="1">
        <p:scale>
          <a:sx n="98" d="100"/>
          <a:sy n="98" d="100"/>
        </p:scale>
        <p:origin x="990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5ADF31-B165-4754-BDEA-23C29BA3669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219E6603-E48A-49A2-BF3A-3EAA0A1C467E}">
      <dgm:prSet phldrT="[Tekst]"/>
      <dgm:spPr>
        <a:solidFill>
          <a:srgbClr val="95C674"/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r>
            <a:rPr lang="hr-HR" b="1" dirty="0"/>
            <a:t>OBJAVA PDP-a</a:t>
          </a:r>
        </a:p>
      </dgm:t>
    </dgm:pt>
    <dgm:pt modelId="{A19044F1-736B-4FD2-B43C-D2974627BEFB}" type="parTrans" cxnId="{2A52FDE5-D1E2-45A6-B88F-55AEF914C140}">
      <dgm:prSet/>
      <dgm:spPr/>
      <dgm:t>
        <a:bodyPr/>
        <a:lstStyle/>
        <a:p>
          <a:endParaRPr lang="hr-HR"/>
        </a:p>
      </dgm:t>
    </dgm:pt>
    <dgm:pt modelId="{0573D422-5813-4A11-A49B-672CD235FB79}" type="sibTrans" cxnId="{2A52FDE5-D1E2-45A6-B88F-55AEF914C140}">
      <dgm:prSet/>
      <dgm:spPr/>
      <dgm:t>
        <a:bodyPr/>
        <a:lstStyle/>
        <a:p>
          <a:endParaRPr lang="hr-HR"/>
        </a:p>
      </dgm:t>
    </dgm:pt>
    <dgm:pt modelId="{DB62F1F8-29E8-4B2E-8414-A5BDB42A1C9F}">
      <dgm:prSet phldrT="[Tekst]" custT="1"/>
      <dgm:spPr>
        <a:solidFill>
          <a:srgbClr val="95C674"/>
        </a:solidFill>
      </dgm:spPr>
      <dgm:t>
        <a:bodyPr anchor="ctr"/>
        <a:lstStyle/>
        <a:p>
          <a:r>
            <a:rPr lang="hr-HR" sz="1700" dirty="0">
              <a:solidFill>
                <a:schemeClr val="bg1"/>
              </a:solidFill>
            </a:rPr>
            <a:t>16.11.2017.</a:t>
          </a:r>
        </a:p>
      </dgm:t>
    </dgm:pt>
    <dgm:pt modelId="{AA24E0DB-CDFB-4598-BBFA-CFFD1BFE30DC}" type="parTrans" cxnId="{E1967952-CD37-4294-9C64-B67FF5FA2439}">
      <dgm:prSet/>
      <dgm:spPr/>
      <dgm:t>
        <a:bodyPr/>
        <a:lstStyle/>
        <a:p>
          <a:endParaRPr lang="hr-HR"/>
        </a:p>
      </dgm:t>
    </dgm:pt>
    <dgm:pt modelId="{E1CF1C09-1A21-4EFC-AE86-360C11240491}" type="sibTrans" cxnId="{E1967952-CD37-4294-9C64-B67FF5FA2439}">
      <dgm:prSet/>
      <dgm:spPr/>
      <dgm:t>
        <a:bodyPr/>
        <a:lstStyle/>
        <a:p>
          <a:endParaRPr lang="hr-HR"/>
        </a:p>
      </dgm:t>
    </dgm:pt>
    <dgm:pt modelId="{8B69F630-512D-46ED-A39B-5FDDBC4CBDCE}">
      <dgm:prSet phldrT="[Tekst]"/>
      <dgm:spPr>
        <a:solidFill>
          <a:srgbClr val="95C674"/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r>
            <a:rPr lang="hr-HR" b="1" dirty="0"/>
            <a:t>UGOVARANJE</a:t>
          </a:r>
        </a:p>
      </dgm:t>
    </dgm:pt>
    <dgm:pt modelId="{77DCA193-7D21-4BD8-88DD-DB2D4D5F9384}" type="parTrans" cxnId="{C4D99D81-0DCC-4A71-A592-0A0B5DBA4E69}">
      <dgm:prSet/>
      <dgm:spPr/>
      <dgm:t>
        <a:bodyPr/>
        <a:lstStyle/>
        <a:p>
          <a:endParaRPr lang="hr-HR"/>
        </a:p>
      </dgm:t>
    </dgm:pt>
    <dgm:pt modelId="{A5634ED8-BAB5-4607-A465-7F9A606868AE}" type="sibTrans" cxnId="{C4D99D81-0DCC-4A71-A592-0A0B5DBA4E69}">
      <dgm:prSet/>
      <dgm:spPr/>
      <dgm:t>
        <a:bodyPr/>
        <a:lstStyle/>
        <a:p>
          <a:endParaRPr lang="hr-HR"/>
        </a:p>
      </dgm:t>
    </dgm:pt>
    <dgm:pt modelId="{743A514E-B3DB-42B3-B8F9-06451A1FF278}">
      <dgm:prSet phldrT="[Tekst]" custT="1"/>
      <dgm:spPr>
        <a:solidFill>
          <a:srgbClr val="95C674"/>
        </a:solidFill>
      </dgm:spPr>
      <dgm:t>
        <a:bodyPr anchor="ctr"/>
        <a:lstStyle/>
        <a:p>
          <a:r>
            <a:rPr lang="hr-HR" sz="1700" dirty="0">
              <a:solidFill>
                <a:schemeClr val="bg1"/>
              </a:solidFill>
            </a:rPr>
            <a:t>45 dana</a:t>
          </a:r>
        </a:p>
      </dgm:t>
    </dgm:pt>
    <dgm:pt modelId="{445E939E-F047-4ECA-B7A2-1B66A247DFA0}" type="parTrans" cxnId="{A1B7606D-914F-4D66-B4C3-92E4234CDCF3}">
      <dgm:prSet/>
      <dgm:spPr/>
      <dgm:t>
        <a:bodyPr/>
        <a:lstStyle/>
        <a:p>
          <a:endParaRPr lang="hr-HR"/>
        </a:p>
      </dgm:t>
    </dgm:pt>
    <dgm:pt modelId="{B407E2B4-8291-440B-B34F-40FB856D91CC}" type="sibTrans" cxnId="{A1B7606D-914F-4D66-B4C3-92E4234CDCF3}">
      <dgm:prSet/>
      <dgm:spPr/>
      <dgm:t>
        <a:bodyPr/>
        <a:lstStyle/>
        <a:p>
          <a:endParaRPr lang="hr-HR"/>
        </a:p>
      </dgm:t>
    </dgm:pt>
    <dgm:pt modelId="{059E7228-D200-4863-989D-C0BFC085EE46}">
      <dgm:prSet phldrT="[Tekst]"/>
      <dgm:spPr>
        <a:solidFill>
          <a:srgbClr val="95C674"/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r>
            <a:rPr lang="hr-HR" b="1" dirty="0"/>
            <a:t>PROVEDBA PROJEKATA</a:t>
          </a:r>
        </a:p>
      </dgm:t>
    </dgm:pt>
    <dgm:pt modelId="{0E05BE22-D6C9-4F24-AF83-18B22E3C1312}" type="parTrans" cxnId="{3FC24AD2-580C-4CF4-B981-A788CC3788E5}">
      <dgm:prSet/>
      <dgm:spPr/>
      <dgm:t>
        <a:bodyPr/>
        <a:lstStyle/>
        <a:p>
          <a:endParaRPr lang="hr-HR"/>
        </a:p>
      </dgm:t>
    </dgm:pt>
    <dgm:pt modelId="{D842DD29-E29C-4F2F-870B-485E1B18046A}" type="sibTrans" cxnId="{3FC24AD2-580C-4CF4-B981-A788CC3788E5}">
      <dgm:prSet/>
      <dgm:spPr/>
      <dgm:t>
        <a:bodyPr/>
        <a:lstStyle/>
        <a:p>
          <a:endParaRPr lang="hr-HR"/>
        </a:p>
      </dgm:t>
    </dgm:pt>
    <dgm:pt modelId="{42EAFF47-EAC3-4F23-B520-AD998700391B}">
      <dgm:prSet phldrT="[Tekst]" custT="1"/>
      <dgm:spPr>
        <a:solidFill>
          <a:srgbClr val="95C674"/>
        </a:solidFill>
      </dgm:spPr>
      <dgm:t>
        <a:bodyPr anchor="ctr"/>
        <a:lstStyle/>
        <a:p>
          <a:r>
            <a:rPr lang="hr-HR" sz="1700" dirty="0">
              <a:solidFill>
                <a:schemeClr val="bg1"/>
              </a:solidFill>
            </a:rPr>
            <a:t>24 mjeseca</a:t>
          </a:r>
          <a:br>
            <a:rPr lang="hr-HR" sz="1700" dirty="0">
              <a:solidFill>
                <a:schemeClr val="bg1"/>
              </a:solidFill>
            </a:rPr>
          </a:br>
          <a:endParaRPr lang="hr-HR" sz="1700" dirty="0">
            <a:solidFill>
              <a:schemeClr val="bg1"/>
            </a:solidFill>
          </a:endParaRPr>
        </a:p>
      </dgm:t>
    </dgm:pt>
    <dgm:pt modelId="{19CDC12F-FB68-49AF-B9FD-499E2652190D}" type="parTrans" cxnId="{AD6A42C4-D163-4B39-986C-311FE54750CB}">
      <dgm:prSet/>
      <dgm:spPr/>
      <dgm:t>
        <a:bodyPr/>
        <a:lstStyle/>
        <a:p>
          <a:endParaRPr lang="hr-HR"/>
        </a:p>
      </dgm:t>
    </dgm:pt>
    <dgm:pt modelId="{5E86549C-9C7A-4135-A226-A821463092DA}" type="sibTrans" cxnId="{AD6A42C4-D163-4B39-986C-311FE54750CB}">
      <dgm:prSet/>
      <dgm:spPr/>
      <dgm:t>
        <a:bodyPr/>
        <a:lstStyle/>
        <a:p>
          <a:endParaRPr lang="hr-HR"/>
        </a:p>
      </dgm:t>
    </dgm:pt>
    <dgm:pt modelId="{65FA564D-2D66-4426-8257-5336B108AE33}">
      <dgm:prSet phldrT="[Tekst]" custT="1"/>
      <dgm:spPr>
        <a:solidFill>
          <a:srgbClr val="95C674"/>
        </a:solidFill>
      </dgm:spPr>
      <dgm:t>
        <a:bodyPr anchor="ctr"/>
        <a:lstStyle/>
        <a:p>
          <a:r>
            <a:rPr lang="hr-HR" sz="1700" dirty="0">
              <a:solidFill>
                <a:schemeClr val="bg1"/>
              </a:solidFill>
            </a:rPr>
            <a:t>najkasnije do 31.12.2022.</a:t>
          </a:r>
        </a:p>
      </dgm:t>
    </dgm:pt>
    <dgm:pt modelId="{BD824C76-910D-41AA-B025-A7B7F9534ECE}" type="parTrans" cxnId="{518194C8-493F-4E3F-9BC2-E32CE298EE9D}">
      <dgm:prSet/>
      <dgm:spPr/>
      <dgm:t>
        <a:bodyPr/>
        <a:lstStyle/>
        <a:p>
          <a:endParaRPr lang="hr-HR"/>
        </a:p>
      </dgm:t>
    </dgm:pt>
    <dgm:pt modelId="{18F05019-DE8A-40BF-97A2-87F7B7810FED}" type="sibTrans" cxnId="{518194C8-493F-4E3F-9BC2-E32CE298EE9D}">
      <dgm:prSet/>
      <dgm:spPr/>
      <dgm:t>
        <a:bodyPr/>
        <a:lstStyle/>
        <a:p>
          <a:endParaRPr lang="hr-HR"/>
        </a:p>
      </dgm:t>
    </dgm:pt>
    <dgm:pt modelId="{C5010A4F-04DA-41A5-A7AF-67449ADF9E92}">
      <dgm:prSet/>
      <dgm:spPr>
        <a:solidFill>
          <a:srgbClr val="95C674"/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r>
            <a:rPr lang="hr-HR" b="1" dirty="0"/>
            <a:t>POSTUPAK DODJELE</a:t>
          </a:r>
        </a:p>
      </dgm:t>
    </dgm:pt>
    <dgm:pt modelId="{50DE91AC-4D85-4664-8562-7CF90BD520A8}" type="parTrans" cxnId="{31C01362-9D5A-45C9-A12D-C1BCB205495E}">
      <dgm:prSet/>
      <dgm:spPr/>
      <dgm:t>
        <a:bodyPr/>
        <a:lstStyle/>
        <a:p>
          <a:endParaRPr lang="hr-HR"/>
        </a:p>
      </dgm:t>
    </dgm:pt>
    <dgm:pt modelId="{35B73DAC-8EFA-4D7E-AAB7-501224E6B179}" type="sibTrans" cxnId="{31C01362-9D5A-45C9-A12D-C1BCB205495E}">
      <dgm:prSet/>
      <dgm:spPr/>
      <dgm:t>
        <a:bodyPr/>
        <a:lstStyle/>
        <a:p>
          <a:endParaRPr lang="hr-HR"/>
        </a:p>
      </dgm:t>
    </dgm:pt>
    <dgm:pt modelId="{C3B16155-D66A-46B4-86F7-CF5C74FCBB14}">
      <dgm:prSet custT="1"/>
      <dgm:spPr>
        <a:solidFill>
          <a:srgbClr val="95C674"/>
        </a:solidFill>
      </dgm:spPr>
      <dgm:t>
        <a:bodyPr anchor="ctr"/>
        <a:lstStyle/>
        <a:p>
          <a:r>
            <a:rPr lang="hr-HR" sz="1700" dirty="0">
              <a:solidFill>
                <a:schemeClr val="bg1"/>
              </a:solidFill>
            </a:rPr>
            <a:t>120 dana</a:t>
          </a:r>
        </a:p>
      </dgm:t>
    </dgm:pt>
    <dgm:pt modelId="{6F45A223-128E-4D68-8F62-B32C8AE1B2CC}" type="parTrans" cxnId="{63C53E78-E939-43BA-BB61-DA207B959F1D}">
      <dgm:prSet/>
      <dgm:spPr/>
      <dgm:t>
        <a:bodyPr/>
        <a:lstStyle/>
        <a:p>
          <a:endParaRPr lang="hr-HR"/>
        </a:p>
      </dgm:t>
    </dgm:pt>
    <dgm:pt modelId="{CDFB5E7C-9D51-4AAF-BCA2-0C07F0FB5EF4}" type="sibTrans" cxnId="{63C53E78-E939-43BA-BB61-DA207B959F1D}">
      <dgm:prSet/>
      <dgm:spPr/>
      <dgm:t>
        <a:bodyPr/>
        <a:lstStyle/>
        <a:p>
          <a:endParaRPr lang="hr-HR"/>
        </a:p>
      </dgm:t>
    </dgm:pt>
    <dgm:pt modelId="{53AEF35F-5EBF-4F7F-9424-8BA0A4C3C64B}">
      <dgm:prSet/>
      <dgm:spPr>
        <a:solidFill>
          <a:srgbClr val="95C674"/>
        </a:solidFill>
        <a:ln>
          <a:solidFill>
            <a:schemeClr val="bg1">
              <a:lumMod val="75000"/>
            </a:schemeClr>
          </a:solidFill>
        </a:ln>
      </dgm:spPr>
      <dgm:t>
        <a:bodyPr/>
        <a:lstStyle/>
        <a:p>
          <a:r>
            <a:rPr lang="hr-HR" b="1" dirty="0"/>
            <a:t>PODNOŠENJE PROJEKTNE PRIJAVE</a:t>
          </a:r>
        </a:p>
      </dgm:t>
    </dgm:pt>
    <dgm:pt modelId="{0C8E3B2E-C3C0-4E3A-B3A2-AA56931CB4A1}" type="parTrans" cxnId="{A44BDC59-ACBD-4307-AB30-9C29FB9146BA}">
      <dgm:prSet/>
      <dgm:spPr/>
      <dgm:t>
        <a:bodyPr/>
        <a:lstStyle/>
        <a:p>
          <a:endParaRPr lang="hr-HR"/>
        </a:p>
      </dgm:t>
    </dgm:pt>
    <dgm:pt modelId="{CD7DD17E-48A4-4A68-AFC9-2E7A647BC863}" type="sibTrans" cxnId="{A44BDC59-ACBD-4307-AB30-9C29FB9146BA}">
      <dgm:prSet/>
      <dgm:spPr/>
      <dgm:t>
        <a:bodyPr/>
        <a:lstStyle/>
        <a:p>
          <a:endParaRPr lang="hr-HR"/>
        </a:p>
      </dgm:t>
    </dgm:pt>
    <dgm:pt modelId="{64848E09-2807-410D-A629-DAAB0DCE40C3}">
      <dgm:prSet custT="1"/>
      <dgm:spPr>
        <a:solidFill>
          <a:srgbClr val="95C674"/>
        </a:solidFill>
      </dgm:spPr>
      <dgm:t>
        <a:bodyPr anchor="ctr"/>
        <a:lstStyle/>
        <a:p>
          <a:r>
            <a:rPr lang="hr-HR" sz="1700" dirty="0">
              <a:solidFill>
                <a:schemeClr val="bg1"/>
              </a:solidFill>
            </a:rPr>
            <a:t>15.01.2018. do 05.02.2018.</a:t>
          </a:r>
          <a:br>
            <a:rPr lang="hr-HR" sz="1700" dirty="0">
              <a:solidFill>
                <a:schemeClr val="bg1"/>
              </a:solidFill>
            </a:rPr>
          </a:br>
          <a:r>
            <a:rPr lang="hr-HR" sz="1700" dirty="0">
              <a:solidFill>
                <a:schemeClr val="bg1"/>
              </a:solidFill>
            </a:rPr>
            <a:t>  </a:t>
          </a:r>
        </a:p>
      </dgm:t>
    </dgm:pt>
    <dgm:pt modelId="{AE69E288-F051-4627-BD22-96A7498DC7AD}" type="parTrans" cxnId="{6DA0AE63-4437-4D37-A4BF-87311CB3CD63}">
      <dgm:prSet/>
      <dgm:spPr/>
      <dgm:t>
        <a:bodyPr/>
        <a:lstStyle/>
        <a:p>
          <a:endParaRPr lang="hr-HR"/>
        </a:p>
      </dgm:t>
    </dgm:pt>
    <dgm:pt modelId="{852B8ABA-BA57-46DA-B041-08F635DA8846}" type="sibTrans" cxnId="{6DA0AE63-4437-4D37-A4BF-87311CB3CD63}">
      <dgm:prSet/>
      <dgm:spPr/>
      <dgm:t>
        <a:bodyPr/>
        <a:lstStyle/>
        <a:p>
          <a:endParaRPr lang="hr-HR"/>
        </a:p>
      </dgm:t>
    </dgm:pt>
    <dgm:pt modelId="{8C0DA334-CE2B-4CE2-8F70-E2B7F74BA55B}">
      <dgm:prSet custT="1"/>
      <dgm:spPr>
        <a:solidFill>
          <a:srgbClr val="95C674"/>
        </a:solidFill>
      </dgm:spPr>
      <dgm:t>
        <a:bodyPr anchor="ctr"/>
        <a:lstStyle/>
        <a:p>
          <a:r>
            <a:rPr lang="hr-HR" sz="1700" dirty="0">
              <a:solidFill>
                <a:schemeClr val="bg1"/>
              </a:solidFill>
            </a:rPr>
            <a:t>04.09.2018. do 31.12.2020. ili iskorištenja sredstava</a:t>
          </a:r>
        </a:p>
      </dgm:t>
    </dgm:pt>
    <dgm:pt modelId="{5E6BDCE8-1A9F-48E3-A06E-9B2C2A729FE7}" type="parTrans" cxnId="{E8609DFD-046B-45C1-BE19-3CC5FCF38698}">
      <dgm:prSet/>
      <dgm:spPr/>
      <dgm:t>
        <a:bodyPr/>
        <a:lstStyle/>
        <a:p>
          <a:endParaRPr lang="hr-HR"/>
        </a:p>
      </dgm:t>
    </dgm:pt>
    <dgm:pt modelId="{83683357-EBB4-4509-B9FF-13D5E7D55AE7}" type="sibTrans" cxnId="{E8609DFD-046B-45C1-BE19-3CC5FCF38698}">
      <dgm:prSet/>
      <dgm:spPr/>
      <dgm:t>
        <a:bodyPr/>
        <a:lstStyle/>
        <a:p>
          <a:endParaRPr lang="hr-HR"/>
        </a:p>
      </dgm:t>
    </dgm:pt>
    <dgm:pt modelId="{69011023-F691-42CE-A996-C91B746B0608}" type="pres">
      <dgm:prSet presAssocID="{0C5ADF31-B165-4754-BDEA-23C29BA3669F}" presName="Name0" presStyleCnt="0">
        <dgm:presLayoutVars>
          <dgm:dir/>
          <dgm:animLvl val="lvl"/>
          <dgm:resizeHandles val="exact"/>
        </dgm:presLayoutVars>
      </dgm:prSet>
      <dgm:spPr/>
    </dgm:pt>
    <dgm:pt modelId="{D9804DA1-67CB-4382-9434-3911859B666D}" type="pres">
      <dgm:prSet presAssocID="{219E6603-E48A-49A2-BF3A-3EAA0A1C467E}" presName="composite" presStyleCnt="0"/>
      <dgm:spPr/>
    </dgm:pt>
    <dgm:pt modelId="{DF0D093E-1E1C-421C-A30E-9E2EA4BAAE75}" type="pres">
      <dgm:prSet presAssocID="{219E6603-E48A-49A2-BF3A-3EAA0A1C467E}" presName="parTx" presStyleLbl="alignNode1" presStyleIdx="0" presStyleCnt="5" custScaleY="12838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</dgm:pt>
    <dgm:pt modelId="{48B9B641-E6EC-4F23-B0FA-29240291D598}" type="pres">
      <dgm:prSet presAssocID="{219E6603-E48A-49A2-BF3A-3EAA0A1C467E}" presName="desTx" presStyleLbl="alignAccFollowNode1" presStyleIdx="0" presStyleCnt="5" custScaleY="103971" custLinFactNeighborX="-261" custLinFactNeighborY="14433">
        <dgm:presLayoutVars>
          <dgm:bulletEnabled val="1"/>
        </dgm:presLayoutVars>
      </dgm:prSet>
      <dgm:spPr>
        <a:prstGeom prst="roundRect">
          <a:avLst/>
        </a:prstGeom>
      </dgm:spPr>
    </dgm:pt>
    <dgm:pt modelId="{74A22738-AA5F-411D-BDC2-45801CBB429D}" type="pres">
      <dgm:prSet presAssocID="{0573D422-5813-4A11-A49B-672CD235FB79}" presName="space" presStyleCnt="0"/>
      <dgm:spPr/>
    </dgm:pt>
    <dgm:pt modelId="{BAA43806-86C2-4B4D-A5D5-788B83B20BB8}" type="pres">
      <dgm:prSet presAssocID="{53AEF35F-5EBF-4F7F-9424-8BA0A4C3C64B}" presName="composite" presStyleCnt="0"/>
      <dgm:spPr/>
    </dgm:pt>
    <dgm:pt modelId="{8CE47B91-5000-4E97-8ECC-B1FA2B2F8EA2}" type="pres">
      <dgm:prSet presAssocID="{53AEF35F-5EBF-4F7F-9424-8BA0A4C3C64B}" presName="parTx" presStyleLbl="alignNode1" presStyleIdx="1" presStyleCnt="5" custScaleY="12838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</dgm:pt>
    <dgm:pt modelId="{2319825D-E614-4727-BEB3-91745BEE4832}" type="pres">
      <dgm:prSet presAssocID="{53AEF35F-5EBF-4F7F-9424-8BA0A4C3C64B}" presName="desTx" presStyleLbl="alignAccFollowNode1" presStyleIdx="1" presStyleCnt="5" custScaleY="103971" custLinFactNeighborX="-261" custLinFactNeighborY="14433">
        <dgm:presLayoutVars>
          <dgm:bulletEnabled val="1"/>
        </dgm:presLayoutVars>
      </dgm:prSet>
      <dgm:spPr>
        <a:prstGeom prst="roundRect">
          <a:avLst/>
        </a:prstGeom>
      </dgm:spPr>
    </dgm:pt>
    <dgm:pt modelId="{B845C22B-481F-4B4A-9ABF-8EA771A9A455}" type="pres">
      <dgm:prSet presAssocID="{CD7DD17E-48A4-4A68-AFC9-2E7A647BC863}" presName="space" presStyleCnt="0"/>
      <dgm:spPr/>
    </dgm:pt>
    <dgm:pt modelId="{6278BF88-1229-4E3F-9D6D-288D07F70BC6}" type="pres">
      <dgm:prSet presAssocID="{C5010A4F-04DA-41A5-A7AF-67449ADF9E92}" presName="composite" presStyleCnt="0"/>
      <dgm:spPr/>
    </dgm:pt>
    <dgm:pt modelId="{DA3121B8-AF6F-44B7-8EA1-EF7012A02E3F}" type="pres">
      <dgm:prSet presAssocID="{C5010A4F-04DA-41A5-A7AF-67449ADF9E92}" presName="parTx" presStyleLbl="alignNode1" presStyleIdx="2" presStyleCnt="5" custScaleY="12838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</dgm:pt>
    <dgm:pt modelId="{541CF4A9-C75F-43C1-A4D9-B2E75D4BFD43}" type="pres">
      <dgm:prSet presAssocID="{C5010A4F-04DA-41A5-A7AF-67449ADF9E92}" presName="desTx" presStyleLbl="alignAccFollowNode1" presStyleIdx="2" presStyleCnt="5" custScaleY="103971" custLinFactNeighborX="-261" custLinFactNeighborY="14433">
        <dgm:presLayoutVars>
          <dgm:bulletEnabled val="1"/>
        </dgm:presLayoutVars>
      </dgm:prSet>
      <dgm:spPr>
        <a:prstGeom prst="roundRect">
          <a:avLst/>
        </a:prstGeom>
      </dgm:spPr>
    </dgm:pt>
    <dgm:pt modelId="{C68B4743-9C2D-453D-A81D-96B9F7455237}" type="pres">
      <dgm:prSet presAssocID="{35B73DAC-8EFA-4D7E-AAB7-501224E6B179}" presName="space" presStyleCnt="0"/>
      <dgm:spPr/>
    </dgm:pt>
    <dgm:pt modelId="{9C5BD303-A0AC-4042-8E69-F50D576C6A04}" type="pres">
      <dgm:prSet presAssocID="{8B69F630-512D-46ED-A39B-5FDDBC4CBDCE}" presName="composite" presStyleCnt="0"/>
      <dgm:spPr/>
    </dgm:pt>
    <dgm:pt modelId="{458FA28F-3D5C-461C-A4D3-F763EFD5B846}" type="pres">
      <dgm:prSet presAssocID="{8B69F630-512D-46ED-A39B-5FDDBC4CBDCE}" presName="parTx" presStyleLbl="alignNode1" presStyleIdx="3" presStyleCnt="5" custScaleY="12838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</dgm:pt>
    <dgm:pt modelId="{174919F7-6DB4-4A39-BCE1-01A609F5DBD4}" type="pres">
      <dgm:prSet presAssocID="{8B69F630-512D-46ED-A39B-5FDDBC4CBDCE}" presName="desTx" presStyleLbl="alignAccFollowNode1" presStyleIdx="3" presStyleCnt="5" custScaleY="103971" custLinFactNeighborX="-261" custLinFactNeighborY="14433">
        <dgm:presLayoutVars>
          <dgm:bulletEnabled val="1"/>
        </dgm:presLayoutVars>
      </dgm:prSet>
      <dgm:spPr>
        <a:prstGeom prst="roundRect">
          <a:avLst/>
        </a:prstGeom>
      </dgm:spPr>
    </dgm:pt>
    <dgm:pt modelId="{A43CB3F9-BCE6-423D-9666-2F4D18F60ADC}" type="pres">
      <dgm:prSet presAssocID="{A5634ED8-BAB5-4607-A465-7F9A606868AE}" presName="space" presStyleCnt="0"/>
      <dgm:spPr/>
    </dgm:pt>
    <dgm:pt modelId="{0AA6DBE4-1135-44AE-8B7D-153C930BE481}" type="pres">
      <dgm:prSet presAssocID="{059E7228-D200-4863-989D-C0BFC085EE46}" presName="composite" presStyleCnt="0"/>
      <dgm:spPr/>
    </dgm:pt>
    <dgm:pt modelId="{A8204121-6AD8-4311-A4B8-3EA5891AFBDE}" type="pres">
      <dgm:prSet presAssocID="{059E7228-D200-4863-989D-C0BFC085EE46}" presName="parTx" presStyleLbl="alignNode1" presStyleIdx="4" presStyleCnt="5" custScaleY="128384">
        <dgm:presLayoutVars>
          <dgm:chMax val="0"/>
          <dgm:chPref val="0"/>
          <dgm:bulletEnabled val="1"/>
        </dgm:presLayoutVars>
      </dgm:prSet>
      <dgm:spPr>
        <a:prstGeom prst="roundRect">
          <a:avLst/>
        </a:prstGeom>
      </dgm:spPr>
    </dgm:pt>
    <dgm:pt modelId="{B14BFC0A-F7A3-496E-A653-D2E858B4D9AE}" type="pres">
      <dgm:prSet presAssocID="{059E7228-D200-4863-989D-C0BFC085EE46}" presName="desTx" presStyleLbl="alignAccFollowNode1" presStyleIdx="4" presStyleCnt="5" custScaleY="103971" custLinFactNeighborY="14433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4F652A08-8F93-4C26-84D5-9100E49542AA}" type="presOf" srcId="{53AEF35F-5EBF-4F7F-9424-8BA0A4C3C64B}" destId="{8CE47B91-5000-4E97-8ECC-B1FA2B2F8EA2}" srcOrd="0" destOrd="0" presId="urn:microsoft.com/office/officeart/2005/8/layout/hList1"/>
    <dgm:cxn modelId="{1CEDAA2D-0C9B-44B3-A1D1-D49CB412C796}" type="presOf" srcId="{743A514E-B3DB-42B3-B8F9-06451A1FF278}" destId="{174919F7-6DB4-4A39-BCE1-01A609F5DBD4}" srcOrd="0" destOrd="0" presId="urn:microsoft.com/office/officeart/2005/8/layout/hList1"/>
    <dgm:cxn modelId="{31C01362-9D5A-45C9-A12D-C1BCB205495E}" srcId="{0C5ADF31-B165-4754-BDEA-23C29BA3669F}" destId="{C5010A4F-04DA-41A5-A7AF-67449ADF9E92}" srcOrd="2" destOrd="0" parTransId="{50DE91AC-4D85-4664-8562-7CF90BD520A8}" sibTransId="{35B73DAC-8EFA-4D7E-AAB7-501224E6B179}"/>
    <dgm:cxn modelId="{6DA0AE63-4437-4D37-A4BF-87311CB3CD63}" srcId="{53AEF35F-5EBF-4F7F-9424-8BA0A4C3C64B}" destId="{64848E09-2807-410D-A629-DAAB0DCE40C3}" srcOrd="0" destOrd="0" parTransId="{AE69E288-F051-4627-BD22-96A7498DC7AD}" sibTransId="{852B8ABA-BA57-46DA-B041-08F635DA8846}"/>
    <dgm:cxn modelId="{8F9E8764-E6F4-4436-9C85-F94237E14262}" type="presOf" srcId="{8C0DA334-CE2B-4CE2-8F70-E2B7F74BA55B}" destId="{2319825D-E614-4727-BEB3-91745BEE4832}" srcOrd="0" destOrd="1" presId="urn:microsoft.com/office/officeart/2005/8/layout/hList1"/>
    <dgm:cxn modelId="{8F869048-FB74-44DE-9CAC-3D47BDC0FDFB}" type="presOf" srcId="{219E6603-E48A-49A2-BF3A-3EAA0A1C467E}" destId="{DF0D093E-1E1C-421C-A30E-9E2EA4BAAE75}" srcOrd="0" destOrd="0" presId="urn:microsoft.com/office/officeart/2005/8/layout/hList1"/>
    <dgm:cxn modelId="{CABC5A49-0299-483E-8C6F-610A54BB97EE}" type="presOf" srcId="{64848E09-2807-410D-A629-DAAB0DCE40C3}" destId="{2319825D-E614-4727-BEB3-91745BEE4832}" srcOrd="0" destOrd="0" presId="urn:microsoft.com/office/officeart/2005/8/layout/hList1"/>
    <dgm:cxn modelId="{C64BBC69-5E54-463F-9669-11FFB11BE8C4}" type="presOf" srcId="{65FA564D-2D66-4426-8257-5336B108AE33}" destId="{B14BFC0A-F7A3-496E-A653-D2E858B4D9AE}" srcOrd="0" destOrd="1" presId="urn:microsoft.com/office/officeart/2005/8/layout/hList1"/>
    <dgm:cxn modelId="{A1B7606D-914F-4D66-B4C3-92E4234CDCF3}" srcId="{8B69F630-512D-46ED-A39B-5FDDBC4CBDCE}" destId="{743A514E-B3DB-42B3-B8F9-06451A1FF278}" srcOrd="0" destOrd="0" parTransId="{445E939E-F047-4ECA-B7A2-1B66A247DFA0}" sibTransId="{B407E2B4-8291-440B-B34F-40FB856D91CC}"/>
    <dgm:cxn modelId="{E1967952-CD37-4294-9C64-B67FF5FA2439}" srcId="{219E6603-E48A-49A2-BF3A-3EAA0A1C467E}" destId="{DB62F1F8-29E8-4B2E-8414-A5BDB42A1C9F}" srcOrd="0" destOrd="0" parTransId="{AA24E0DB-CDFB-4598-BBFA-CFFD1BFE30DC}" sibTransId="{E1CF1C09-1A21-4EFC-AE86-360C11240491}"/>
    <dgm:cxn modelId="{B9657453-572D-4340-BCCC-08BA158733B6}" type="presOf" srcId="{0C5ADF31-B165-4754-BDEA-23C29BA3669F}" destId="{69011023-F691-42CE-A996-C91B746B0608}" srcOrd="0" destOrd="0" presId="urn:microsoft.com/office/officeart/2005/8/layout/hList1"/>
    <dgm:cxn modelId="{4B241957-DC4E-4D64-B909-5E5A90501A7A}" type="presOf" srcId="{C5010A4F-04DA-41A5-A7AF-67449ADF9E92}" destId="{DA3121B8-AF6F-44B7-8EA1-EF7012A02E3F}" srcOrd="0" destOrd="0" presId="urn:microsoft.com/office/officeart/2005/8/layout/hList1"/>
    <dgm:cxn modelId="{63C53E78-E939-43BA-BB61-DA207B959F1D}" srcId="{C5010A4F-04DA-41A5-A7AF-67449ADF9E92}" destId="{C3B16155-D66A-46B4-86F7-CF5C74FCBB14}" srcOrd="0" destOrd="0" parTransId="{6F45A223-128E-4D68-8F62-B32C8AE1B2CC}" sibTransId="{CDFB5E7C-9D51-4AAF-BCA2-0C07F0FB5EF4}"/>
    <dgm:cxn modelId="{A84A5C79-907E-4150-AD88-FF8E3964940F}" type="presOf" srcId="{42EAFF47-EAC3-4F23-B520-AD998700391B}" destId="{B14BFC0A-F7A3-496E-A653-D2E858B4D9AE}" srcOrd="0" destOrd="0" presId="urn:microsoft.com/office/officeart/2005/8/layout/hList1"/>
    <dgm:cxn modelId="{A44BDC59-ACBD-4307-AB30-9C29FB9146BA}" srcId="{0C5ADF31-B165-4754-BDEA-23C29BA3669F}" destId="{53AEF35F-5EBF-4F7F-9424-8BA0A4C3C64B}" srcOrd="1" destOrd="0" parTransId="{0C8E3B2E-C3C0-4E3A-B3A2-AA56931CB4A1}" sibTransId="{CD7DD17E-48A4-4A68-AFC9-2E7A647BC863}"/>
    <dgm:cxn modelId="{C4D99D81-0DCC-4A71-A592-0A0B5DBA4E69}" srcId="{0C5ADF31-B165-4754-BDEA-23C29BA3669F}" destId="{8B69F630-512D-46ED-A39B-5FDDBC4CBDCE}" srcOrd="3" destOrd="0" parTransId="{77DCA193-7D21-4BD8-88DD-DB2D4D5F9384}" sibTransId="{A5634ED8-BAB5-4607-A465-7F9A606868AE}"/>
    <dgm:cxn modelId="{52ABB792-8E4F-4738-AE97-4703B08B388C}" type="presOf" srcId="{DB62F1F8-29E8-4B2E-8414-A5BDB42A1C9F}" destId="{48B9B641-E6EC-4F23-B0FA-29240291D598}" srcOrd="0" destOrd="0" presId="urn:microsoft.com/office/officeart/2005/8/layout/hList1"/>
    <dgm:cxn modelId="{0B08C9B8-A166-459F-8E45-23293F677C70}" type="presOf" srcId="{8B69F630-512D-46ED-A39B-5FDDBC4CBDCE}" destId="{458FA28F-3D5C-461C-A4D3-F763EFD5B846}" srcOrd="0" destOrd="0" presId="urn:microsoft.com/office/officeart/2005/8/layout/hList1"/>
    <dgm:cxn modelId="{AD6A42C4-D163-4B39-986C-311FE54750CB}" srcId="{059E7228-D200-4863-989D-C0BFC085EE46}" destId="{42EAFF47-EAC3-4F23-B520-AD998700391B}" srcOrd="0" destOrd="0" parTransId="{19CDC12F-FB68-49AF-B9FD-499E2652190D}" sibTransId="{5E86549C-9C7A-4135-A226-A821463092DA}"/>
    <dgm:cxn modelId="{518194C8-493F-4E3F-9BC2-E32CE298EE9D}" srcId="{059E7228-D200-4863-989D-C0BFC085EE46}" destId="{65FA564D-2D66-4426-8257-5336B108AE33}" srcOrd="1" destOrd="0" parTransId="{BD824C76-910D-41AA-B025-A7B7F9534ECE}" sibTransId="{18F05019-DE8A-40BF-97A2-87F7B7810FED}"/>
    <dgm:cxn modelId="{15CE51D1-C722-4CAE-8523-CE73C87B5BB0}" type="presOf" srcId="{059E7228-D200-4863-989D-C0BFC085EE46}" destId="{A8204121-6AD8-4311-A4B8-3EA5891AFBDE}" srcOrd="0" destOrd="0" presId="urn:microsoft.com/office/officeart/2005/8/layout/hList1"/>
    <dgm:cxn modelId="{3FC24AD2-580C-4CF4-B981-A788CC3788E5}" srcId="{0C5ADF31-B165-4754-BDEA-23C29BA3669F}" destId="{059E7228-D200-4863-989D-C0BFC085EE46}" srcOrd="4" destOrd="0" parTransId="{0E05BE22-D6C9-4F24-AF83-18B22E3C1312}" sibTransId="{D842DD29-E29C-4F2F-870B-485E1B18046A}"/>
    <dgm:cxn modelId="{CDE686D4-8611-4A6A-8A3B-71B76257EF21}" type="presOf" srcId="{C3B16155-D66A-46B4-86F7-CF5C74FCBB14}" destId="{541CF4A9-C75F-43C1-A4D9-B2E75D4BFD43}" srcOrd="0" destOrd="0" presId="urn:microsoft.com/office/officeart/2005/8/layout/hList1"/>
    <dgm:cxn modelId="{2A52FDE5-D1E2-45A6-B88F-55AEF914C140}" srcId="{0C5ADF31-B165-4754-BDEA-23C29BA3669F}" destId="{219E6603-E48A-49A2-BF3A-3EAA0A1C467E}" srcOrd="0" destOrd="0" parTransId="{A19044F1-736B-4FD2-B43C-D2974627BEFB}" sibTransId="{0573D422-5813-4A11-A49B-672CD235FB79}"/>
    <dgm:cxn modelId="{E8609DFD-046B-45C1-BE19-3CC5FCF38698}" srcId="{53AEF35F-5EBF-4F7F-9424-8BA0A4C3C64B}" destId="{8C0DA334-CE2B-4CE2-8F70-E2B7F74BA55B}" srcOrd="1" destOrd="0" parTransId="{5E6BDCE8-1A9F-48E3-A06E-9B2C2A729FE7}" sibTransId="{83683357-EBB4-4509-B9FF-13D5E7D55AE7}"/>
    <dgm:cxn modelId="{E496E79A-3BBF-4A18-8916-622942E84D39}" type="presParOf" srcId="{69011023-F691-42CE-A996-C91B746B0608}" destId="{D9804DA1-67CB-4382-9434-3911859B666D}" srcOrd="0" destOrd="0" presId="urn:microsoft.com/office/officeart/2005/8/layout/hList1"/>
    <dgm:cxn modelId="{13B824EF-5645-4207-8E87-5ACB27D2EE76}" type="presParOf" srcId="{D9804DA1-67CB-4382-9434-3911859B666D}" destId="{DF0D093E-1E1C-421C-A30E-9E2EA4BAAE75}" srcOrd="0" destOrd="0" presId="urn:microsoft.com/office/officeart/2005/8/layout/hList1"/>
    <dgm:cxn modelId="{BB896917-4FB4-4002-9C50-81FAD219A0C0}" type="presParOf" srcId="{D9804DA1-67CB-4382-9434-3911859B666D}" destId="{48B9B641-E6EC-4F23-B0FA-29240291D598}" srcOrd="1" destOrd="0" presId="urn:microsoft.com/office/officeart/2005/8/layout/hList1"/>
    <dgm:cxn modelId="{BDAAC12F-89E9-47FC-BEBD-D689A3596223}" type="presParOf" srcId="{69011023-F691-42CE-A996-C91B746B0608}" destId="{74A22738-AA5F-411D-BDC2-45801CBB429D}" srcOrd="1" destOrd="0" presId="urn:microsoft.com/office/officeart/2005/8/layout/hList1"/>
    <dgm:cxn modelId="{AD2CB1BD-CD13-4345-85DD-119B41B90A5A}" type="presParOf" srcId="{69011023-F691-42CE-A996-C91B746B0608}" destId="{BAA43806-86C2-4B4D-A5D5-788B83B20BB8}" srcOrd="2" destOrd="0" presId="urn:microsoft.com/office/officeart/2005/8/layout/hList1"/>
    <dgm:cxn modelId="{6BC0D794-58F1-492C-98E5-ACBE3A5E9B7C}" type="presParOf" srcId="{BAA43806-86C2-4B4D-A5D5-788B83B20BB8}" destId="{8CE47B91-5000-4E97-8ECC-B1FA2B2F8EA2}" srcOrd="0" destOrd="0" presId="urn:microsoft.com/office/officeart/2005/8/layout/hList1"/>
    <dgm:cxn modelId="{C9897997-A888-4609-9F75-1D7A7C5CE6AD}" type="presParOf" srcId="{BAA43806-86C2-4B4D-A5D5-788B83B20BB8}" destId="{2319825D-E614-4727-BEB3-91745BEE4832}" srcOrd="1" destOrd="0" presId="urn:microsoft.com/office/officeart/2005/8/layout/hList1"/>
    <dgm:cxn modelId="{084DDFD6-5E94-42C9-B7C0-6B7234E7D490}" type="presParOf" srcId="{69011023-F691-42CE-A996-C91B746B0608}" destId="{B845C22B-481F-4B4A-9ABF-8EA771A9A455}" srcOrd="3" destOrd="0" presId="urn:microsoft.com/office/officeart/2005/8/layout/hList1"/>
    <dgm:cxn modelId="{799272C8-8CBC-4843-8694-4AC0A6D7A2C6}" type="presParOf" srcId="{69011023-F691-42CE-A996-C91B746B0608}" destId="{6278BF88-1229-4E3F-9D6D-288D07F70BC6}" srcOrd="4" destOrd="0" presId="urn:microsoft.com/office/officeart/2005/8/layout/hList1"/>
    <dgm:cxn modelId="{659E17EF-0AF6-4208-9DCC-5154E4D1AFE9}" type="presParOf" srcId="{6278BF88-1229-4E3F-9D6D-288D07F70BC6}" destId="{DA3121B8-AF6F-44B7-8EA1-EF7012A02E3F}" srcOrd="0" destOrd="0" presId="urn:microsoft.com/office/officeart/2005/8/layout/hList1"/>
    <dgm:cxn modelId="{4C7A4898-3705-4FE7-912E-987E173091C9}" type="presParOf" srcId="{6278BF88-1229-4E3F-9D6D-288D07F70BC6}" destId="{541CF4A9-C75F-43C1-A4D9-B2E75D4BFD43}" srcOrd="1" destOrd="0" presId="urn:microsoft.com/office/officeart/2005/8/layout/hList1"/>
    <dgm:cxn modelId="{55815945-E9F2-4029-A7FD-FB6D9F4B4A12}" type="presParOf" srcId="{69011023-F691-42CE-A996-C91B746B0608}" destId="{C68B4743-9C2D-453D-A81D-96B9F7455237}" srcOrd="5" destOrd="0" presId="urn:microsoft.com/office/officeart/2005/8/layout/hList1"/>
    <dgm:cxn modelId="{66D848D2-DAB2-4E0D-9AA5-74AA8613CB4A}" type="presParOf" srcId="{69011023-F691-42CE-A996-C91B746B0608}" destId="{9C5BD303-A0AC-4042-8E69-F50D576C6A04}" srcOrd="6" destOrd="0" presId="urn:microsoft.com/office/officeart/2005/8/layout/hList1"/>
    <dgm:cxn modelId="{88D91FEF-C09D-4000-B4FA-218C95B7FA55}" type="presParOf" srcId="{9C5BD303-A0AC-4042-8E69-F50D576C6A04}" destId="{458FA28F-3D5C-461C-A4D3-F763EFD5B846}" srcOrd="0" destOrd="0" presId="urn:microsoft.com/office/officeart/2005/8/layout/hList1"/>
    <dgm:cxn modelId="{44C8DD8C-7031-46B1-ABA0-C9F7376E6A20}" type="presParOf" srcId="{9C5BD303-A0AC-4042-8E69-F50D576C6A04}" destId="{174919F7-6DB4-4A39-BCE1-01A609F5DBD4}" srcOrd="1" destOrd="0" presId="urn:microsoft.com/office/officeart/2005/8/layout/hList1"/>
    <dgm:cxn modelId="{682C5E39-E024-436A-AA9D-7969F42F353B}" type="presParOf" srcId="{69011023-F691-42CE-A996-C91B746B0608}" destId="{A43CB3F9-BCE6-423D-9666-2F4D18F60ADC}" srcOrd="7" destOrd="0" presId="urn:microsoft.com/office/officeart/2005/8/layout/hList1"/>
    <dgm:cxn modelId="{9FA4ACF5-0424-47F9-B386-6A0548A37159}" type="presParOf" srcId="{69011023-F691-42CE-A996-C91B746B0608}" destId="{0AA6DBE4-1135-44AE-8B7D-153C930BE481}" srcOrd="8" destOrd="0" presId="urn:microsoft.com/office/officeart/2005/8/layout/hList1"/>
    <dgm:cxn modelId="{C4D1A069-CCD4-4C2B-9C6D-3B6DDA820718}" type="presParOf" srcId="{0AA6DBE4-1135-44AE-8B7D-153C930BE481}" destId="{A8204121-6AD8-4311-A4B8-3EA5891AFBDE}" srcOrd="0" destOrd="0" presId="urn:microsoft.com/office/officeart/2005/8/layout/hList1"/>
    <dgm:cxn modelId="{26F93194-9355-4A7B-91BD-161E6D05FB54}" type="presParOf" srcId="{0AA6DBE4-1135-44AE-8B7D-153C930BE481}" destId="{B14BFC0A-F7A3-496E-A653-D2E858B4D9A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4073F8-EC17-4C40-8277-CD5E2CE4B22A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hr-HR"/>
        </a:p>
      </dgm:t>
    </dgm:pt>
    <dgm:pt modelId="{38B125E1-3671-4D6E-9768-6A1E2B1FE837}">
      <dgm:prSet phldrT="[Tekst]" custT="1"/>
      <dgm:spPr/>
      <dgm:t>
        <a:bodyPr/>
        <a:lstStyle/>
        <a:p>
          <a:r>
            <a:rPr lang="hr-HR" sz="2800" b="1" dirty="0"/>
            <a:t>PREDUJAM</a:t>
          </a:r>
        </a:p>
      </dgm:t>
    </dgm:pt>
    <dgm:pt modelId="{C3949F08-E2A2-466F-85F4-939157331DBD}" type="parTrans" cxnId="{95EEA86A-E606-4861-ADFF-3EF40CF0685B}">
      <dgm:prSet/>
      <dgm:spPr/>
      <dgm:t>
        <a:bodyPr/>
        <a:lstStyle/>
        <a:p>
          <a:endParaRPr lang="hr-HR"/>
        </a:p>
      </dgm:t>
    </dgm:pt>
    <dgm:pt modelId="{A172C68D-B3AA-4350-B9C1-DF5EC2101A37}" type="sibTrans" cxnId="{95EEA86A-E606-4861-ADFF-3EF40CF0685B}">
      <dgm:prSet/>
      <dgm:spPr/>
      <dgm:t>
        <a:bodyPr/>
        <a:lstStyle/>
        <a:p>
          <a:endParaRPr lang="hr-HR"/>
        </a:p>
      </dgm:t>
    </dgm:pt>
    <dgm:pt modelId="{0A6D9982-6C59-4479-9BCB-1534F336F327}">
      <dgm:prSet phldrT="[Tekst]" custT="1"/>
      <dgm:spPr/>
      <dgm:t>
        <a:bodyPr/>
        <a:lstStyle/>
        <a:p>
          <a:pPr algn="l"/>
          <a:r>
            <a:rPr lang="hr-HR" sz="2000" b="1" dirty="0"/>
            <a:t>najviše 20 % </a:t>
          </a:r>
          <a:r>
            <a:rPr lang="hr-HR" sz="2000" dirty="0"/>
            <a:t>odobrenih bespovratnih sredstava</a:t>
          </a:r>
        </a:p>
      </dgm:t>
    </dgm:pt>
    <dgm:pt modelId="{B4078344-F5EE-43DA-8F0E-CBBD3DFA0D2B}" type="parTrans" cxnId="{73F5D227-8CAA-49F3-8A1C-BBDB28B4641E}">
      <dgm:prSet/>
      <dgm:spPr/>
      <dgm:t>
        <a:bodyPr/>
        <a:lstStyle/>
        <a:p>
          <a:endParaRPr lang="hr-HR"/>
        </a:p>
      </dgm:t>
    </dgm:pt>
    <dgm:pt modelId="{83716D5A-FD21-411B-AD01-D67A44D753F4}" type="sibTrans" cxnId="{73F5D227-8CAA-49F3-8A1C-BBDB28B4641E}">
      <dgm:prSet/>
      <dgm:spPr/>
      <dgm:t>
        <a:bodyPr/>
        <a:lstStyle/>
        <a:p>
          <a:endParaRPr lang="hr-HR"/>
        </a:p>
      </dgm:t>
    </dgm:pt>
    <dgm:pt modelId="{C50AD645-E7D4-4A20-9939-FB7B6FF04875}">
      <dgm:prSet phldrT="[Tekst]" custT="1"/>
      <dgm:spPr/>
      <dgm:t>
        <a:bodyPr/>
        <a:lstStyle/>
        <a:p>
          <a:r>
            <a:rPr lang="hr-HR" sz="2800" b="1" dirty="0"/>
            <a:t>METODA NADOKNADE</a:t>
          </a:r>
        </a:p>
      </dgm:t>
    </dgm:pt>
    <dgm:pt modelId="{84B3C8B2-29B3-4865-B016-0A309EE8507F}" type="parTrans" cxnId="{6670C472-6C83-4DA9-B5D5-C9263E646448}">
      <dgm:prSet/>
      <dgm:spPr/>
      <dgm:t>
        <a:bodyPr/>
        <a:lstStyle/>
        <a:p>
          <a:endParaRPr lang="hr-HR"/>
        </a:p>
      </dgm:t>
    </dgm:pt>
    <dgm:pt modelId="{715AE841-24A6-41F4-A6FD-80D6EC59C196}" type="sibTrans" cxnId="{6670C472-6C83-4DA9-B5D5-C9263E646448}">
      <dgm:prSet/>
      <dgm:spPr/>
      <dgm:t>
        <a:bodyPr/>
        <a:lstStyle/>
        <a:p>
          <a:endParaRPr lang="hr-HR"/>
        </a:p>
      </dgm:t>
    </dgm:pt>
    <dgm:pt modelId="{F6B42CC6-707F-4537-83E4-5267462EFA38}">
      <dgm:prSet phldrT="[Tekst]" custT="1"/>
      <dgm:spPr/>
      <dgm:t>
        <a:bodyPr/>
        <a:lstStyle/>
        <a:p>
          <a:pPr algn="just"/>
          <a:r>
            <a:rPr lang="hr-HR" sz="2000" dirty="0"/>
            <a:t>postupak </a:t>
          </a:r>
          <a:r>
            <a:rPr lang="hr-HR" sz="2000" b="1" dirty="0"/>
            <a:t>potraživanja plaćenih troškova</a:t>
          </a:r>
          <a:endParaRPr lang="hr-HR" sz="2000" dirty="0"/>
        </a:p>
      </dgm:t>
    </dgm:pt>
    <dgm:pt modelId="{F45C22AC-D70B-4696-9643-C99E473CB070}" type="parTrans" cxnId="{1069132F-411A-4EC7-AD83-E072FF72BFCC}">
      <dgm:prSet/>
      <dgm:spPr/>
      <dgm:t>
        <a:bodyPr/>
        <a:lstStyle/>
        <a:p>
          <a:endParaRPr lang="hr-HR"/>
        </a:p>
      </dgm:t>
    </dgm:pt>
    <dgm:pt modelId="{C2D5D1A7-140F-48E9-9B4D-97CF5B257670}" type="sibTrans" cxnId="{1069132F-411A-4EC7-AD83-E072FF72BFCC}">
      <dgm:prSet/>
      <dgm:spPr/>
      <dgm:t>
        <a:bodyPr/>
        <a:lstStyle/>
        <a:p>
          <a:endParaRPr lang="hr-HR"/>
        </a:p>
      </dgm:t>
    </dgm:pt>
    <dgm:pt modelId="{4C5691D8-CDB9-411F-9FC5-CF4EF4E88107}">
      <dgm:prSet phldrT="[Tekst]" custT="1"/>
      <dgm:spPr/>
      <dgm:t>
        <a:bodyPr/>
        <a:lstStyle/>
        <a:p>
          <a:r>
            <a:rPr lang="hr-HR" sz="2800" b="1" dirty="0"/>
            <a:t>METODA PLAĆANJA </a:t>
          </a:r>
        </a:p>
      </dgm:t>
    </dgm:pt>
    <dgm:pt modelId="{DE0E1E47-937E-4710-8EDD-5C35A6B594EB}" type="parTrans" cxnId="{DDA1257F-1C7A-4886-9CE4-BA600D077E4C}">
      <dgm:prSet/>
      <dgm:spPr/>
      <dgm:t>
        <a:bodyPr/>
        <a:lstStyle/>
        <a:p>
          <a:endParaRPr lang="hr-HR"/>
        </a:p>
      </dgm:t>
    </dgm:pt>
    <dgm:pt modelId="{A3ADD27D-EBC9-43E7-880D-682581BE580C}" type="sibTrans" cxnId="{DDA1257F-1C7A-4886-9CE4-BA600D077E4C}">
      <dgm:prSet/>
      <dgm:spPr/>
      <dgm:t>
        <a:bodyPr/>
        <a:lstStyle/>
        <a:p>
          <a:endParaRPr lang="hr-HR"/>
        </a:p>
      </dgm:t>
    </dgm:pt>
    <dgm:pt modelId="{4E975DEF-C73A-40A0-9233-86A7240AADAD}">
      <dgm:prSet phldrT="[Tekst]" custT="1"/>
      <dgm:spPr/>
      <dgm:t>
        <a:bodyPr/>
        <a:lstStyle/>
        <a:p>
          <a:pPr algn="l"/>
          <a:r>
            <a:rPr lang="hr-HR" sz="2000" dirty="0"/>
            <a:t>potraživanje </a:t>
          </a:r>
          <a:r>
            <a:rPr lang="hr-HR" sz="2000" b="1" dirty="0"/>
            <a:t>nastalih, ali neplaćenih izdataka </a:t>
          </a:r>
          <a:r>
            <a:rPr lang="hr-HR" sz="2000" b="0" dirty="0"/>
            <a:t>(prihvatljiva metoda za troškove aktivnosti energetske obnove za korisnike koji su primatelji ESIF kredita)</a:t>
          </a:r>
        </a:p>
      </dgm:t>
    </dgm:pt>
    <dgm:pt modelId="{846C28F2-3941-428A-A509-97A221C7FA19}" type="parTrans" cxnId="{BC4BF679-B51E-4B37-94B8-C5D76459296F}">
      <dgm:prSet/>
      <dgm:spPr/>
      <dgm:t>
        <a:bodyPr/>
        <a:lstStyle/>
        <a:p>
          <a:endParaRPr lang="hr-HR"/>
        </a:p>
      </dgm:t>
    </dgm:pt>
    <dgm:pt modelId="{7EC68A0F-B20C-4ECC-AA2B-8BDD34B59795}" type="sibTrans" cxnId="{BC4BF679-B51E-4B37-94B8-C5D76459296F}">
      <dgm:prSet/>
      <dgm:spPr/>
      <dgm:t>
        <a:bodyPr/>
        <a:lstStyle/>
        <a:p>
          <a:endParaRPr lang="hr-HR"/>
        </a:p>
      </dgm:t>
    </dgm:pt>
    <dgm:pt modelId="{649414E7-9DCF-4619-AFAE-197FC593F072}">
      <dgm:prSet custT="1"/>
      <dgm:spPr/>
      <dgm:t>
        <a:bodyPr/>
        <a:lstStyle/>
        <a:p>
          <a:pPr algn="l"/>
          <a:r>
            <a:rPr lang="hr-HR" sz="2000" dirty="0"/>
            <a:t>Korisnik je uz zahtjev dužan priložiti presliku            </a:t>
          </a:r>
          <a:r>
            <a:rPr lang="hr-HR" sz="2000" b="1" dirty="0"/>
            <a:t>prijave početka građenja </a:t>
          </a:r>
          <a:r>
            <a:rPr lang="en-US" sz="2000" b="0" dirty="0"/>
            <a:t>(</a:t>
          </a:r>
          <a:r>
            <a:rPr lang="hr-HR" sz="2000" b="0" dirty="0"/>
            <a:t>ZOG, </a:t>
          </a:r>
          <a:r>
            <a:rPr lang="en-US" sz="2000" b="0" dirty="0" err="1"/>
            <a:t>čl</a:t>
          </a:r>
          <a:r>
            <a:rPr lang="hr-HR" sz="2000" b="0" dirty="0"/>
            <a:t>.</a:t>
          </a:r>
          <a:r>
            <a:rPr lang="en-US" sz="2000" b="0" dirty="0"/>
            <a:t> 131.)</a:t>
          </a:r>
          <a:endParaRPr lang="hr-HR" sz="2000" b="0" dirty="0"/>
        </a:p>
      </dgm:t>
    </dgm:pt>
    <dgm:pt modelId="{FA796F34-8C31-422E-959D-DB38930A139C}" type="parTrans" cxnId="{2A6531D8-2BE8-4205-8CC3-0E7E25BAFB23}">
      <dgm:prSet/>
      <dgm:spPr/>
      <dgm:t>
        <a:bodyPr/>
        <a:lstStyle/>
        <a:p>
          <a:endParaRPr lang="hr-HR"/>
        </a:p>
      </dgm:t>
    </dgm:pt>
    <dgm:pt modelId="{9F876F58-C0CB-42FC-9E0C-0109083D0C57}" type="sibTrans" cxnId="{2A6531D8-2BE8-4205-8CC3-0E7E25BAFB23}">
      <dgm:prSet/>
      <dgm:spPr/>
      <dgm:t>
        <a:bodyPr/>
        <a:lstStyle/>
        <a:p>
          <a:endParaRPr lang="hr-HR"/>
        </a:p>
      </dgm:t>
    </dgm:pt>
    <dgm:pt modelId="{D5CA697A-8CA0-4B5A-8311-BF398D4E0493}">
      <dgm:prSet custT="1"/>
      <dgm:spPr/>
      <dgm:t>
        <a:bodyPr/>
        <a:lstStyle/>
        <a:p>
          <a:pPr algn="l"/>
          <a:r>
            <a:rPr lang="hr-HR" sz="2000" b="0" dirty="0"/>
            <a:t>pravda se prvim ZNS-ovima po metodi nadoknade (nije prihvatljivo za ESIF kredite)</a:t>
          </a:r>
        </a:p>
      </dgm:t>
    </dgm:pt>
    <dgm:pt modelId="{D17027DB-6CA3-4C0D-BD20-9283D0FD37B5}" type="parTrans" cxnId="{788C6A86-84F3-4588-96FF-32D846662F0F}">
      <dgm:prSet/>
      <dgm:spPr/>
      <dgm:t>
        <a:bodyPr/>
        <a:lstStyle/>
        <a:p>
          <a:endParaRPr lang="en-US"/>
        </a:p>
      </dgm:t>
    </dgm:pt>
    <dgm:pt modelId="{E75BAF56-2981-4DB1-9EF3-392C279DC197}" type="sibTrans" cxnId="{788C6A86-84F3-4588-96FF-32D846662F0F}">
      <dgm:prSet/>
      <dgm:spPr/>
      <dgm:t>
        <a:bodyPr/>
        <a:lstStyle/>
        <a:p>
          <a:endParaRPr lang="en-US"/>
        </a:p>
      </dgm:t>
    </dgm:pt>
    <dgm:pt modelId="{6F8A57D9-75C1-4BFE-AD28-1E247273F68E}" type="pres">
      <dgm:prSet presAssocID="{C44073F8-EC17-4C40-8277-CD5E2CE4B22A}" presName="Name0" presStyleCnt="0">
        <dgm:presLayoutVars>
          <dgm:dir/>
          <dgm:animLvl val="lvl"/>
          <dgm:resizeHandles val="exact"/>
        </dgm:presLayoutVars>
      </dgm:prSet>
      <dgm:spPr/>
    </dgm:pt>
    <dgm:pt modelId="{DB86AE86-0C7B-40A3-AB5D-94083A18BE1C}" type="pres">
      <dgm:prSet presAssocID="{38B125E1-3671-4D6E-9768-6A1E2B1FE837}" presName="linNode" presStyleCnt="0"/>
      <dgm:spPr/>
    </dgm:pt>
    <dgm:pt modelId="{A69179B9-9985-45BC-8BB6-EDA2B3D6332C}" type="pres">
      <dgm:prSet presAssocID="{38B125E1-3671-4D6E-9768-6A1E2B1FE837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C9B75BE-6047-4CFA-BB0C-D592F3EBBD9F}" type="pres">
      <dgm:prSet presAssocID="{38B125E1-3671-4D6E-9768-6A1E2B1FE837}" presName="descendantText" presStyleLbl="alignAccFollowNode1" presStyleIdx="0" presStyleCnt="3" custScaleY="107980">
        <dgm:presLayoutVars>
          <dgm:bulletEnabled val="1"/>
        </dgm:presLayoutVars>
      </dgm:prSet>
      <dgm:spPr/>
    </dgm:pt>
    <dgm:pt modelId="{A45B20CF-4E41-4D7D-80B1-BCAD0DF2CAC9}" type="pres">
      <dgm:prSet presAssocID="{A172C68D-B3AA-4350-B9C1-DF5EC2101A37}" presName="sp" presStyleCnt="0"/>
      <dgm:spPr/>
    </dgm:pt>
    <dgm:pt modelId="{9012F124-C4F4-4688-8BA0-8919A4A67A0A}" type="pres">
      <dgm:prSet presAssocID="{C50AD645-E7D4-4A20-9939-FB7B6FF04875}" presName="linNode" presStyleCnt="0"/>
      <dgm:spPr/>
    </dgm:pt>
    <dgm:pt modelId="{CEBECAB6-440D-4614-8A3E-B42D46EC1819}" type="pres">
      <dgm:prSet presAssocID="{C50AD645-E7D4-4A20-9939-FB7B6FF04875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AE0AD949-BE05-411B-BF01-C3E129E9272D}" type="pres">
      <dgm:prSet presAssocID="{C50AD645-E7D4-4A20-9939-FB7B6FF04875}" presName="descendantText" presStyleLbl="alignAccFollowNode1" presStyleIdx="1" presStyleCnt="3" custScaleY="108662">
        <dgm:presLayoutVars>
          <dgm:bulletEnabled val="1"/>
        </dgm:presLayoutVars>
      </dgm:prSet>
      <dgm:spPr/>
    </dgm:pt>
    <dgm:pt modelId="{2842D28B-BA03-479A-A937-74EA84FA7D82}" type="pres">
      <dgm:prSet presAssocID="{715AE841-24A6-41F4-A6FD-80D6EC59C196}" presName="sp" presStyleCnt="0"/>
      <dgm:spPr/>
    </dgm:pt>
    <dgm:pt modelId="{0E7A19FC-781C-4E79-8AD3-515EA08F0EA4}" type="pres">
      <dgm:prSet presAssocID="{4C5691D8-CDB9-411F-9FC5-CF4EF4E88107}" presName="linNode" presStyleCnt="0"/>
      <dgm:spPr/>
    </dgm:pt>
    <dgm:pt modelId="{330EDA1B-E586-4593-823C-C0B74291E524}" type="pres">
      <dgm:prSet presAssocID="{4C5691D8-CDB9-411F-9FC5-CF4EF4E88107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30E808D9-9EA2-4C40-ACFD-C93A139694FB}" type="pres">
      <dgm:prSet presAssocID="{4C5691D8-CDB9-411F-9FC5-CF4EF4E88107}" presName="descendantText" presStyleLbl="alignAccFollowNode1" presStyleIdx="2" presStyleCnt="3" custScaleY="107906">
        <dgm:presLayoutVars>
          <dgm:bulletEnabled val="1"/>
        </dgm:presLayoutVars>
      </dgm:prSet>
      <dgm:spPr/>
    </dgm:pt>
  </dgm:ptLst>
  <dgm:cxnLst>
    <dgm:cxn modelId="{73F5D227-8CAA-49F3-8A1C-BBDB28B4641E}" srcId="{38B125E1-3671-4D6E-9768-6A1E2B1FE837}" destId="{0A6D9982-6C59-4479-9BCB-1534F336F327}" srcOrd="0" destOrd="0" parTransId="{B4078344-F5EE-43DA-8F0E-CBBD3DFA0D2B}" sibTransId="{83716D5A-FD21-411B-AD01-D67A44D753F4}"/>
    <dgm:cxn modelId="{1069132F-411A-4EC7-AD83-E072FF72BFCC}" srcId="{C50AD645-E7D4-4A20-9939-FB7B6FF04875}" destId="{F6B42CC6-707F-4537-83E4-5267462EFA38}" srcOrd="0" destOrd="0" parTransId="{F45C22AC-D70B-4696-9643-C99E473CB070}" sibTransId="{C2D5D1A7-140F-48E9-9B4D-97CF5B257670}"/>
    <dgm:cxn modelId="{54862461-3AE9-4F1B-B4AE-C16BFD8CE6D1}" type="presOf" srcId="{C44073F8-EC17-4C40-8277-CD5E2CE4B22A}" destId="{6F8A57D9-75C1-4BFE-AD28-1E247273F68E}" srcOrd="0" destOrd="0" presId="urn:microsoft.com/office/officeart/2005/8/layout/vList5"/>
    <dgm:cxn modelId="{DA954061-E82A-45B8-A700-E0F0947A8FA6}" type="presOf" srcId="{D5CA697A-8CA0-4B5A-8311-BF398D4E0493}" destId="{DC9B75BE-6047-4CFA-BB0C-D592F3EBBD9F}" srcOrd="0" destOrd="2" presId="urn:microsoft.com/office/officeart/2005/8/layout/vList5"/>
    <dgm:cxn modelId="{C665F766-4079-4F7C-AA9C-33CCF484B61D}" type="presOf" srcId="{0A6D9982-6C59-4479-9BCB-1534F336F327}" destId="{DC9B75BE-6047-4CFA-BB0C-D592F3EBBD9F}" srcOrd="0" destOrd="0" presId="urn:microsoft.com/office/officeart/2005/8/layout/vList5"/>
    <dgm:cxn modelId="{05D86767-A43B-4275-9B94-0B49413B4DDE}" type="presOf" srcId="{38B125E1-3671-4D6E-9768-6A1E2B1FE837}" destId="{A69179B9-9985-45BC-8BB6-EDA2B3D6332C}" srcOrd="0" destOrd="0" presId="urn:microsoft.com/office/officeart/2005/8/layout/vList5"/>
    <dgm:cxn modelId="{95EEA86A-E606-4861-ADFF-3EF40CF0685B}" srcId="{C44073F8-EC17-4C40-8277-CD5E2CE4B22A}" destId="{38B125E1-3671-4D6E-9768-6A1E2B1FE837}" srcOrd="0" destOrd="0" parTransId="{C3949F08-E2A2-466F-85F4-939157331DBD}" sibTransId="{A172C68D-B3AA-4350-B9C1-DF5EC2101A37}"/>
    <dgm:cxn modelId="{8072A64E-1B28-4CBA-B597-7ADDDBB48342}" type="presOf" srcId="{4C5691D8-CDB9-411F-9FC5-CF4EF4E88107}" destId="{330EDA1B-E586-4593-823C-C0B74291E524}" srcOrd="0" destOrd="0" presId="urn:microsoft.com/office/officeart/2005/8/layout/vList5"/>
    <dgm:cxn modelId="{6670C472-6C83-4DA9-B5D5-C9263E646448}" srcId="{C44073F8-EC17-4C40-8277-CD5E2CE4B22A}" destId="{C50AD645-E7D4-4A20-9939-FB7B6FF04875}" srcOrd="1" destOrd="0" parTransId="{84B3C8B2-29B3-4865-B016-0A309EE8507F}" sibTransId="{715AE841-24A6-41F4-A6FD-80D6EC59C196}"/>
    <dgm:cxn modelId="{33F7E279-44C0-4040-9D25-78DD0F0C311C}" type="presOf" srcId="{C50AD645-E7D4-4A20-9939-FB7B6FF04875}" destId="{CEBECAB6-440D-4614-8A3E-B42D46EC1819}" srcOrd="0" destOrd="0" presId="urn:microsoft.com/office/officeart/2005/8/layout/vList5"/>
    <dgm:cxn modelId="{BC4BF679-B51E-4B37-94B8-C5D76459296F}" srcId="{4C5691D8-CDB9-411F-9FC5-CF4EF4E88107}" destId="{4E975DEF-C73A-40A0-9233-86A7240AADAD}" srcOrd="0" destOrd="0" parTransId="{846C28F2-3941-428A-A509-97A221C7FA19}" sibTransId="{7EC68A0F-B20C-4ECC-AA2B-8BDD34B59795}"/>
    <dgm:cxn modelId="{DDA1257F-1C7A-4886-9CE4-BA600D077E4C}" srcId="{C44073F8-EC17-4C40-8277-CD5E2CE4B22A}" destId="{4C5691D8-CDB9-411F-9FC5-CF4EF4E88107}" srcOrd="2" destOrd="0" parTransId="{DE0E1E47-937E-4710-8EDD-5C35A6B594EB}" sibTransId="{A3ADD27D-EBC9-43E7-880D-682581BE580C}"/>
    <dgm:cxn modelId="{788C6A86-84F3-4588-96FF-32D846662F0F}" srcId="{38B125E1-3671-4D6E-9768-6A1E2B1FE837}" destId="{D5CA697A-8CA0-4B5A-8311-BF398D4E0493}" srcOrd="2" destOrd="0" parTransId="{D17027DB-6CA3-4C0D-BD20-9283D0FD37B5}" sibTransId="{E75BAF56-2981-4DB1-9EF3-392C279DC197}"/>
    <dgm:cxn modelId="{624824B5-AC1C-4436-9E88-EB4842E9A9DC}" type="presOf" srcId="{F6B42CC6-707F-4537-83E4-5267462EFA38}" destId="{AE0AD949-BE05-411B-BF01-C3E129E9272D}" srcOrd="0" destOrd="0" presId="urn:microsoft.com/office/officeart/2005/8/layout/vList5"/>
    <dgm:cxn modelId="{2A6531D8-2BE8-4205-8CC3-0E7E25BAFB23}" srcId="{38B125E1-3671-4D6E-9768-6A1E2B1FE837}" destId="{649414E7-9DCF-4619-AFAE-197FC593F072}" srcOrd="1" destOrd="0" parTransId="{FA796F34-8C31-422E-959D-DB38930A139C}" sibTransId="{9F876F58-C0CB-42FC-9E0C-0109083D0C57}"/>
    <dgm:cxn modelId="{F37A64EE-DFBC-40ED-BB68-F2DD4AAA528F}" type="presOf" srcId="{649414E7-9DCF-4619-AFAE-197FC593F072}" destId="{DC9B75BE-6047-4CFA-BB0C-D592F3EBBD9F}" srcOrd="0" destOrd="1" presId="urn:microsoft.com/office/officeart/2005/8/layout/vList5"/>
    <dgm:cxn modelId="{FD3C03F3-C32C-4CF5-A0F8-E1FF319D818C}" type="presOf" srcId="{4E975DEF-C73A-40A0-9233-86A7240AADAD}" destId="{30E808D9-9EA2-4C40-ACFD-C93A139694FB}" srcOrd="0" destOrd="0" presId="urn:microsoft.com/office/officeart/2005/8/layout/vList5"/>
    <dgm:cxn modelId="{0E372F4A-98C6-48BD-85BB-911C369AEB48}" type="presParOf" srcId="{6F8A57D9-75C1-4BFE-AD28-1E247273F68E}" destId="{DB86AE86-0C7B-40A3-AB5D-94083A18BE1C}" srcOrd="0" destOrd="0" presId="urn:microsoft.com/office/officeart/2005/8/layout/vList5"/>
    <dgm:cxn modelId="{664D720E-7E69-4BE6-B545-57DE3ED9265A}" type="presParOf" srcId="{DB86AE86-0C7B-40A3-AB5D-94083A18BE1C}" destId="{A69179B9-9985-45BC-8BB6-EDA2B3D6332C}" srcOrd="0" destOrd="0" presId="urn:microsoft.com/office/officeart/2005/8/layout/vList5"/>
    <dgm:cxn modelId="{9DEB3A7A-CD58-4652-8DFB-B9786F5293F0}" type="presParOf" srcId="{DB86AE86-0C7B-40A3-AB5D-94083A18BE1C}" destId="{DC9B75BE-6047-4CFA-BB0C-D592F3EBBD9F}" srcOrd="1" destOrd="0" presId="urn:microsoft.com/office/officeart/2005/8/layout/vList5"/>
    <dgm:cxn modelId="{DE6E48A1-FEA9-4AE6-8E3B-0393B99E02B7}" type="presParOf" srcId="{6F8A57D9-75C1-4BFE-AD28-1E247273F68E}" destId="{A45B20CF-4E41-4D7D-80B1-BCAD0DF2CAC9}" srcOrd="1" destOrd="0" presId="urn:microsoft.com/office/officeart/2005/8/layout/vList5"/>
    <dgm:cxn modelId="{72301CE9-4B28-4DE3-9F7B-22F970E80AC7}" type="presParOf" srcId="{6F8A57D9-75C1-4BFE-AD28-1E247273F68E}" destId="{9012F124-C4F4-4688-8BA0-8919A4A67A0A}" srcOrd="2" destOrd="0" presId="urn:microsoft.com/office/officeart/2005/8/layout/vList5"/>
    <dgm:cxn modelId="{3511241C-47A3-48D1-AEAB-AC352F26BC00}" type="presParOf" srcId="{9012F124-C4F4-4688-8BA0-8919A4A67A0A}" destId="{CEBECAB6-440D-4614-8A3E-B42D46EC1819}" srcOrd="0" destOrd="0" presId="urn:microsoft.com/office/officeart/2005/8/layout/vList5"/>
    <dgm:cxn modelId="{B7722471-2AA4-4D80-A382-AAAB4E4DFDE5}" type="presParOf" srcId="{9012F124-C4F4-4688-8BA0-8919A4A67A0A}" destId="{AE0AD949-BE05-411B-BF01-C3E129E9272D}" srcOrd="1" destOrd="0" presId="urn:microsoft.com/office/officeart/2005/8/layout/vList5"/>
    <dgm:cxn modelId="{311796AD-7C71-4513-ADFE-1317880678DC}" type="presParOf" srcId="{6F8A57D9-75C1-4BFE-AD28-1E247273F68E}" destId="{2842D28B-BA03-479A-A937-74EA84FA7D82}" srcOrd="3" destOrd="0" presId="urn:microsoft.com/office/officeart/2005/8/layout/vList5"/>
    <dgm:cxn modelId="{68A29DDD-2D65-44D5-AD68-3560F5CD9259}" type="presParOf" srcId="{6F8A57D9-75C1-4BFE-AD28-1E247273F68E}" destId="{0E7A19FC-781C-4E79-8AD3-515EA08F0EA4}" srcOrd="4" destOrd="0" presId="urn:microsoft.com/office/officeart/2005/8/layout/vList5"/>
    <dgm:cxn modelId="{F3608684-338B-44F4-B732-66E9A154533A}" type="presParOf" srcId="{0E7A19FC-781C-4E79-8AD3-515EA08F0EA4}" destId="{330EDA1B-E586-4593-823C-C0B74291E524}" srcOrd="0" destOrd="0" presId="urn:microsoft.com/office/officeart/2005/8/layout/vList5"/>
    <dgm:cxn modelId="{0D0F8C66-9687-464B-894A-8EF5AA93C806}" type="presParOf" srcId="{0E7A19FC-781C-4E79-8AD3-515EA08F0EA4}" destId="{30E808D9-9EA2-4C40-ACFD-C93A139694F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206852-1F93-4304-8B51-766EB47C760F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hr-HR"/>
        </a:p>
      </dgm:t>
    </dgm:pt>
    <dgm:pt modelId="{82046D4C-079A-45F3-A641-E93883674897}">
      <dgm:prSet phldrT="[Tekst]" custT="1"/>
      <dgm:spPr/>
      <dgm:t>
        <a:bodyPr/>
        <a:lstStyle/>
        <a:p>
          <a:pPr algn="l"/>
          <a:r>
            <a:rPr lang="hr-HR" sz="2000" dirty="0"/>
            <a:t>postavljanje pitanja u vezi pojašnjenja dokumentacije Poziva</a:t>
          </a:r>
        </a:p>
      </dgm:t>
    </dgm:pt>
    <dgm:pt modelId="{B1D9FBE2-1648-4BBD-A70C-E0039F77BAA0}" type="parTrans" cxnId="{7AF2E8C7-2C33-401D-BBBE-304BAA7A9313}">
      <dgm:prSet/>
      <dgm:spPr/>
      <dgm:t>
        <a:bodyPr/>
        <a:lstStyle/>
        <a:p>
          <a:endParaRPr lang="hr-HR"/>
        </a:p>
      </dgm:t>
    </dgm:pt>
    <dgm:pt modelId="{02944087-A5E1-44CD-8F6C-60A7A4CA1854}" type="sibTrans" cxnId="{7AF2E8C7-2C33-401D-BBBE-304BAA7A9313}">
      <dgm:prSet/>
      <dgm:spPr/>
      <dgm:t>
        <a:bodyPr/>
        <a:lstStyle/>
        <a:p>
          <a:endParaRPr lang="hr-HR"/>
        </a:p>
      </dgm:t>
    </dgm:pt>
    <dgm:pt modelId="{64CA3A69-5A6C-4251-9053-2030C7BE3525}">
      <dgm:prSet phldrT="[Tekst]" custT="1"/>
      <dgm:spPr/>
      <dgm:t>
        <a:bodyPr/>
        <a:lstStyle/>
        <a:p>
          <a:r>
            <a:rPr lang="hr-HR" altLang="sr-Latn-RS" sz="2000" dirty="0"/>
            <a:t>objava odgovora u roku 7 radnih dana  na web stranicama</a:t>
          </a:r>
          <a:endParaRPr lang="hr-HR" sz="2000" dirty="0"/>
        </a:p>
      </dgm:t>
    </dgm:pt>
    <dgm:pt modelId="{B47740D9-AA83-4F77-B3B7-0CBC82F313F5}" type="parTrans" cxnId="{AC51FF93-D4B3-4F0C-8BE8-836D85B5025D}">
      <dgm:prSet/>
      <dgm:spPr/>
      <dgm:t>
        <a:bodyPr/>
        <a:lstStyle/>
        <a:p>
          <a:endParaRPr lang="hr-HR"/>
        </a:p>
      </dgm:t>
    </dgm:pt>
    <dgm:pt modelId="{A473BC8A-AEFC-4694-9D7F-5FE4D6C3E381}" type="sibTrans" cxnId="{AC51FF93-D4B3-4F0C-8BE8-836D85B5025D}">
      <dgm:prSet/>
      <dgm:spPr/>
      <dgm:t>
        <a:bodyPr/>
        <a:lstStyle/>
        <a:p>
          <a:endParaRPr lang="hr-HR"/>
        </a:p>
      </dgm:t>
    </dgm:pt>
    <dgm:pt modelId="{6CE8CDCA-C7AA-4140-A71A-8B713B51F6A7}">
      <dgm:prSet phldrT="[Tekst]" custT="1"/>
      <dgm:spPr/>
      <dgm:t>
        <a:bodyPr/>
        <a:lstStyle/>
        <a:p>
          <a:r>
            <a:rPr lang="hr-HR" sz="2800" b="1" dirty="0"/>
            <a:t>RADIONICE</a:t>
          </a:r>
        </a:p>
      </dgm:t>
    </dgm:pt>
    <dgm:pt modelId="{50680806-E3DA-4EE9-BFF7-B7914D13B9DA}" type="parTrans" cxnId="{51F93DE3-FBF5-4AEC-817C-483D80BC77D7}">
      <dgm:prSet/>
      <dgm:spPr/>
      <dgm:t>
        <a:bodyPr/>
        <a:lstStyle/>
        <a:p>
          <a:endParaRPr lang="hr-HR"/>
        </a:p>
      </dgm:t>
    </dgm:pt>
    <dgm:pt modelId="{6655AB7B-4066-4B40-BFB2-E07044516A86}" type="sibTrans" cxnId="{51F93DE3-FBF5-4AEC-817C-483D80BC77D7}">
      <dgm:prSet/>
      <dgm:spPr/>
      <dgm:t>
        <a:bodyPr/>
        <a:lstStyle/>
        <a:p>
          <a:endParaRPr lang="hr-HR"/>
        </a:p>
      </dgm:t>
    </dgm:pt>
    <dgm:pt modelId="{5B709542-CDC3-400C-BEF5-99D821E951F7}">
      <dgm:prSet phldrT="[Tekst]" custT="1"/>
      <dgm:spPr/>
      <dgm:t>
        <a:bodyPr/>
        <a:lstStyle/>
        <a:p>
          <a:r>
            <a:rPr lang="pl-PL" sz="2000" dirty="0"/>
            <a:t>informativne radionice u organizaciji MGIPU u Zagrebu</a:t>
          </a:r>
          <a:endParaRPr lang="hr-HR" sz="2000" dirty="0"/>
        </a:p>
      </dgm:t>
    </dgm:pt>
    <dgm:pt modelId="{60B74551-1C84-4020-9667-1809B14DE2FF}" type="parTrans" cxnId="{0BBE3FDB-8FE7-4E05-B842-D40D7D84010A}">
      <dgm:prSet/>
      <dgm:spPr/>
      <dgm:t>
        <a:bodyPr/>
        <a:lstStyle/>
        <a:p>
          <a:endParaRPr lang="hr-HR"/>
        </a:p>
      </dgm:t>
    </dgm:pt>
    <dgm:pt modelId="{144421C7-7176-4C65-8AE8-CA19F127975F}" type="sibTrans" cxnId="{0BBE3FDB-8FE7-4E05-B842-D40D7D84010A}">
      <dgm:prSet/>
      <dgm:spPr/>
      <dgm:t>
        <a:bodyPr/>
        <a:lstStyle/>
        <a:p>
          <a:endParaRPr lang="hr-HR"/>
        </a:p>
      </dgm:t>
    </dgm:pt>
    <dgm:pt modelId="{6089160A-4395-447F-BFA7-E64632F01398}">
      <dgm:prSet custT="1"/>
      <dgm:spPr/>
      <dgm:t>
        <a:bodyPr/>
        <a:lstStyle/>
        <a:p>
          <a:r>
            <a:rPr lang="hr-HR" sz="2800" b="1" dirty="0"/>
            <a:t>ODGOVORI</a:t>
          </a:r>
        </a:p>
      </dgm:t>
    </dgm:pt>
    <dgm:pt modelId="{1EFC4EB8-F24D-42C6-8D6F-34DD58FE4596}" type="parTrans" cxnId="{B97B8F20-0529-4D59-99DF-1A8F316108F7}">
      <dgm:prSet/>
      <dgm:spPr/>
      <dgm:t>
        <a:bodyPr/>
        <a:lstStyle/>
        <a:p>
          <a:endParaRPr lang="hr-HR"/>
        </a:p>
      </dgm:t>
    </dgm:pt>
    <dgm:pt modelId="{7277929D-5A1F-4490-B41A-ABE8F544BF47}" type="sibTrans" cxnId="{B97B8F20-0529-4D59-99DF-1A8F316108F7}">
      <dgm:prSet/>
      <dgm:spPr/>
      <dgm:t>
        <a:bodyPr/>
        <a:lstStyle/>
        <a:p>
          <a:endParaRPr lang="hr-HR"/>
        </a:p>
      </dgm:t>
    </dgm:pt>
    <dgm:pt modelId="{EE91720C-0B30-4005-B761-5B958C68891B}">
      <dgm:prSet phldrT="[Tekst]" custT="1"/>
      <dgm:spPr/>
      <dgm:t>
        <a:bodyPr/>
        <a:lstStyle/>
        <a:p>
          <a:r>
            <a:rPr lang="hr-HR" sz="2800" b="1" dirty="0"/>
            <a:t>PITANJA</a:t>
          </a:r>
        </a:p>
      </dgm:t>
    </dgm:pt>
    <dgm:pt modelId="{E16650FD-6A98-4662-9D41-6FDA57544E39}" type="parTrans" cxnId="{3BBA9EE1-63F8-43C7-8548-284AB7EF5D02}">
      <dgm:prSet/>
      <dgm:spPr/>
      <dgm:t>
        <a:bodyPr/>
        <a:lstStyle/>
        <a:p>
          <a:endParaRPr lang="hr-HR"/>
        </a:p>
      </dgm:t>
    </dgm:pt>
    <dgm:pt modelId="{D9436327-2658-4ADE-A254-7E1E42C85418}" type="sibTrans" cxnId="{3BBA9EE1-63F8-43C7-8548-284AB7EF5D02}">
      <dgm:prSet/>
      <dgm:spPr/>
      <dgm:t>
        <a:bodyPr/>
        <a:lstStyle/>
        <a:p>
          <a:endParaRPr lang="hr-HR"/>
        </a:p>
      </dgm:t>
    </dgm:pt>
    <dgm:pt modelId="{2A8A9DDC-B439-444A-8D75-D3775BC10597}">
      <dgm:prSet phldrT="[Tekst]" custT="1"/>
      <dgm:spPr/>
      <dgm:t>
        <a:bodyPr/>
        <a:lstStyle/>
        <a:p>
          <a:r>
            <a:rPr lang="hr-HR" sz="2000" dirty="0"/>
            <a:t>prijave putem web stranica</a:t>
          </a:r>
        </a:p>
      </dgm:t>
    </dgm:pt>
    <dgm:pt modelId="{B1F6F89D-ED78-4F53-AD08-0B8A297252DA}" type="parTrans" cxnId="{168ADFD1-EE52-4D5B-9441-31775F399519}">
      <dgm:prSet/>
      <dgm:spPr/>
      <dgm:t>
        <a:bodyPr/>
        <a:lstStyle/>
        <a:p>
          <a:endParaRPr lang="hr-HR"/>
        </a:p>
      </dgm:t>
    </dgm:pt>
    <dgm:pt modelId="{E8D18A04-AAFE-4F48-9EAC-472AD42CC3E2}" type="sibTrans" cxnId="{168ADFD1-EE52-4D5B-9441-31775F399519}">
      <dgm:prSet/>
      <dgm:spPr/>
      <dgm:t>
        <a:bodyPr/>
        <a:lstStyle/>
        <a:p>
          <a:endParaRPr lang="hr-HR"/>
        </a:p>
      </dgm:t>
    </dgm:pt>
    <dgm:pt modelId="{52007A37-4B42-4719-BB42-BA300037D95D}">
      <dgm:prSet phldrT="[Tekst]" custT="1"/>
      <dgm:spPr/>
      <dgm:t>
        <a:bodyPr/>
        <a:lstStyle/>
        <a:p>
          <a:pPr algn="l"/>
          <a:r>
            <a:rPr lang="hr-HR" sz="2000" u="sng" dirty="0"/>
            <a:t>ee4@mgipu.hr</a:t>
          </a:r>
        </a:p>
      </dgm:t>
    </dgm:pt>
    <dgm:pt modelId="{081D518A-5FDA-4296-AC72-DA47B93C9452}" type="parTrans" cxnId="{577DBD2D-2F81-414F-B729-1D01D9E9AF69}">
      <dgm:prSet/>
      <dgm:spPr/>
      <dgm:t>
        <a:bodyPr/>
        <a:lstStyle/>
        <a:p>
          <a:endParaRPr lang="hr-HR"/>
        </a:p>
      </dgm:t>
    </dgm:pt>
    <dgm:pt modelId="{9E5E7E34-4038-4447-90A7-41642221D8B7}" type="sibTrans" cxnId="{577DBD2D-2F81-414F-B729-1D01D9E9AF69}">
      <dgm:prSet/>
      <dgm:spPr/>
      <dgm:t>
        <a:bodyPr/>
        <a:lstStyle/>
        <a:p>
          <a:endParaRPr lang="hr-HR"/>
        </a:p>
      </dgm:t>
    </dgm:pt>
    <dgm:pt modelId="{61C5F35D-CB32-4847-9D00-D7D1664714B5}" type="pres">
      <dgm:prSet presAssocID="{53206852-1F93-4304-8B51-766EB47C760F}" presName="Name0" presStyleCnt="0">
        <dgm:presLayoutVars>
          <dgm:dir/>
          <dgm:animLvl val="lvl"/>
          <dgm:resizeHandles val="exact"/>
        </dgm:presLayoutVars>
      </dgm:prSet>
      <dgm:spPr/>
    </dgm:pt>
    <dgm:pt modelId="{71BF4061-DF7A-4B5E-98CF-6ED331BF8F6F}" type="pres">
      <dgm:prSet presAssocID="{EE91720C-0B30-4005-B761-5B958C68891B}" presName="composite" presStyleCnt="0"/>
      <dgm:spPr/>
    </dgm:pt>
    <dgm:pt modelId="{99E7F13B-9CE0-42B8-9718-BE16A6C32EBE}" type="pres">
      <dgm:prSet presAssocID="{EE91720C-0B30-4005-B761-5B958C68891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9A8B2DFF-7654-4338-B084-1DD71CB32F9E}" type="pres">
      <dgm:prSet presAssocID="{EE91720C-0B30-4005-B761-5B958C68891B}" presName="desTx" presStyleLbl="alignAccFollowNode1" presStyleIdx="0" presStyleCnt="3" custScaleY="100000">
        <dgm:presLayoutVars>
          <dgm:bulletEnabled val="1"/>
        </dgm:presLayoutVars>
      </dgm:prSet>
      <dgm:spPr/>
    </dgm:pt>
    <dgm:pt modelId="{E3D24059-189E-4515-8258-7213E6D39DCE}" type="pres">
      <dgm:prSet presAssocID="{D9436327-2658-4ADE-A254-7E1E42C85418}" presName="space" presStyleCnt="0"/>
      <dgm:spPr/>
    </dgm:pt>
    <dgm:pt modelId="{602A73A8-1FA9-49D6-B1B1-2DA204457838}" type="pres">
      <dgm:prSet presAssocID="{6089160A-4395-447F-BFA7-E64632F01398}" presName="composite" presStyleCnt="0"/>
      <dgm:spPr/>
    </dgm:pt>
    <dgm:pt modelId="{1A6C8838-2B81-454C-B9DE-BAEE75C5F4AA}" type="pres">
      <dgm:prSet presAssocID="{6089160A-4395-447F-BFA7-E64632F0139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B9D047CF-80F6-45A5-BCA9-68179F8D64C0}" type="pres">
      <dgm:prSet presAssocID="{6089160A-4395-447F-BFA7-E64632F01398}" presName="desTx" presStyleLbl="alignAccFollowNode1" presStyleIdx="1" presStyleCnt="3" custScaleY="100000">
        <dgm:presLayoutVars>
          <dgm:bulletEnabled val="1"/>
        </dgm:presLayoutVars>
      </dgm:prSet>
      <dgm:spPr/>
    </dgm:pt>
    <dgm:pt modelId="{85422261-E180-4174-920F-5D77C3765010}" type="pres">
      <dgm:prSet presAssocID="{7277929D-5A1F-4490-B41A-ABE8F544BF47}" presName="space" presStyleCnt="0"/>
      <dgm:spPr/>
    </dgm:pt>
    <dgm:pt modelId="{A21DCC26-4622-49C3-980D-004C65E895B8}" type="pres">
      <dgm:prSet presAssocID="{6CE8CDCA-C7AA-4140-A71A-8B713B51F6A7}" presName="composite" presStyleCnt="0"/>
      <dgm:spPr/>
    </dgm:pt>
    <dgm:pt modelId="{573AD37B-B948-4EEE-900F-67675E4C33C4}" type="pres">
      <dgm:prSet presAssocID="{6CE8CDCA-C7AA-4140-A71A-8B713B51F6A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87671EB5-FE0B-4CCA-A64E-88223E0812A2}" type="pres">
      <dgm:prSet presAssocID="{6CE8CDCA-C7AA-4140-A71A-8B713B51F6A7}" presName="desTx" presStyleLbl="alignAccFollowNode1" presStyleIdx="2" presStyleCnt="3" custScaleY="100000">
        <dgm:presLayoutVars>
          <dgm:bulletEnabled val="1"/>
        </dgm:presLayoutVars>
      </dgm:prSet>
      <dgm:spPr/>
    </dgm:pt>
  </dgm:ptLst>
  <dgm:cxnLst>
    <dgm:cxn modelId="{5323370C-CCEC-4245-8797-EF3CB30B92F7}" type="presOf" srcId="{EE91720C-0B30-4005-B761-5B958C68891B}" destId="{99E7F13B-9CE0-42B8-9718-BE16A6C32EBE}" srcOrd="0" destOrd="0" presId="urn:microsoft.com/office/officeart/2005/8/layout/hList1"/>
    <dgm:cxn modelId="{B97B8F20-0529-4D59-99DF-1A8F316108F7}" srcId="{53206852-1F93-4304-8B51-766EB47C760F}" destId="{6089160A-4395-447F-BFA7-E64632F01398}" srcOrd="1" destOrd="0" parTransId="{1EFC4EB8-F24D-42C6-8D6F-34DD58FE4596}" sibTransId="{7277929D-5A1F-4490-B41A-ABE8F544BF47}"/>
    <dgm:cxn modelId="{577DBD2D-2F81-414F-B729-1D01D9E9AF69}" srcId="{EE91720C-0B30-4005-B761-5B958C68891B}" destId="{52007A37-4B42-4719-BB42-BA300037D95D}" srcOrd="1" destOrd="0" parTransId="{081D518A-5FDA-4296-AC72-DA47B93C9452}" sibTransId="{9E5E7E34-4038-4447-90A7-41642221D8B7}"/>
    <dgm:cxn modelId="{E1A0A12E-7094-4170-9A4C-C83A20FA54CC}" type="presOf" srcId="{82046D4C-079A-45F3-A641-E93883674897}" destId="{9A8B2DFF-7654-4338-B084-1DD71CB32F9E}" srcOrd="0" destOrd="0" presId="urn:microsoft.com/office/officeart/2005/8/layout/hList1"/>
    <dgm:cxn modelId="{15CA1631-5232-4588-91AA-973B9D75BFCB}" type="presOf" srcId="{64CA3A69-5A6C-4251-9053-2030C7BE3525}" destId="{B9D047CF-80F6-45A5-BCA9-68179F8D64C0}" srcOrd="0" destOrd="0" presId="urn:microsoft.com/office/officeart/2005/8/layout/hList1"/>
    <dgm:cxn modelId="{FC36F936-F021-48D3-8393-E3C25B3609F1}" type="presOf" srcId="{52007A37-4B42-4719-BB42-BA300037D95D}" destId="{9A8B2DFF-7654-4338-B084-1DD71CB32F9E}" srcOrd="0" destOrd="1" presId="urn:microsoft.com/office/officeart/2005/8/layout/hList1"/>
    <dgm:cxn modelId="{E83B6A8B-7BF4-484A-AE82-4F699D79442C}" type="presOf" srcId="{6CE8CDCA-C7AA-4140-A71A-8B713B51F6A7}" destId="{573AD37B-B948-4EEE-900F-67675E4C33C4}" srcOrd="0" destOrd="0" presId="urn:microsoft.com/office/officeart/2005/8/layout/hList1"/>
    <dgm:cxn modelId="{AC51FF93-D4B3-4F0C-8BE8-836D85B5025D}" srcId="{6089160A-4395-447F-BFA7-E64632F01398}" destId="{64CA3A69-5A6C-4251-9053-2030C7BE3525}" srcOrd="0" destOrd="0" parTransId="{B47740D9-AA83-4F77-B3B7-0CBC82F313F5}" sibTransId="{A473BC8A-AEFC-4694-9D7F-5FE4D6C3E381}"/>
    <dgm:cxn modelId="{527E17AE-BC4B-4088-B3DC-2401470F6FD6}" type="presOf" srcId="{53206852-1F93-4304-8B51-766EB47C760F}" destId="{61C5F35D-CB32-4847-9D00-D7D1664714B5}" srcOrd="0" destOrd="0" presId="urn:microsoft.com/office/officeart/2005/8/layout/hList1"/>
    <dgm:cxn modelId="{209CDDB4-3AC9-4B60-A5B3-404DBF38C82E}" type="presOf" srcId="{6089160A-4395-447F-BFA7-E64632F01398}" destId="{1A6C8838-2B81-454C-B9DE-BAEE75C5F4AA}" srcOrd="0" destOrd="0" presId="urn:microsoft.com/office/officeart/2005/8/layout/hList1"/>
    <dgm:cxn modelId="{7AF2E8C7-2C33-401D-BBBE-304BAA7A9313}" srcId="{EE91720C-0B30-4005-B761-5B958C68891B}" destId="{82046D4C-079A-45F3-A641-E93883674897}" srcOrd="0" destOrd="0" parTransId="{B1D9FBE2-1648-4BBD-A70C-E0039F77BAA0}" sibTransId="{02944087-A5E1-44CD-8F6C-60A7A4CA1854}"/>
    <dgm:cxn modelId="{168ADFD1-EE52-4D5B-9441-31775F399519}" srcId="{6CE8CDCA-C7AA-4140-A71A-8B713B51F6A7}" destId="{2A8A9DDC-B439-444A-8D75-D3775BC10597}" srcOrd="1" destOrd="0" parTransId="{B1F6F89D-ED78-4F53-AD08-0B8A297252DA}" sibTransId="{E8D18A04-AAFE-4F48-9EAC-472AD42CC3E2}"/>
    <dgm:cxn modelId="{B1CD3DD5-9123-4647-B2CA-BC04C5C6C254}" type="presOf" srcId="{2A8A9DDC-B439-444A-8D75-D3775BC10597}" destId="{87671EB5-FE0B-4CCA-A64E-88223E0812A2}" srcOrd="0" destOrd="1" presId="urn:microsoft.com/office/officeart/2005/8/layout/hList1"/>
    <dgm:cxn modelId="{0BBE3FDB-8FE7-4E05-B842-D40D7D84010A}" srcId="{6CE8CDCA-C7AA-4140-A71A-8B713B51F6A7}" destId="{5B709542-CDC3-400C-BEF5-99D821E951F7}" srcOrd="0" destOrd="0" parTransId="{60B74551-1C84-4020-9667-1809B14DE2FF}" sibTransId="{144421C7-7176-4C65-8AE8-CA19F127975F}"/>
    <dgm:cxn modelId="{3BBA9EE1-63F8-43C7-8548-284AB7EF5D02}" srcId="{53206852-1F93-4304-8B51-766EB47C760F}" destId="{EE91720C-0B30-4005-B761-5B958C68891B}" srcOrd="0" destOrd="0" parTransId="{E16650FD-6A98-4662-9D41-6FDA57544E39}" sibTransId="{D9436327-2658-4ADE-A254-7E1E42C85418}"/>
    <dgm:cxn modelId="{51F93DE3-FBF5-4AEC-817C-483D80BC77D7}" srcId="{53206852-1F93-4304-8B51-766EB47C760F}" destId="{6CE8CDCA-C7AA-4140-A71A-8B713B51F6A7}" srcOrd="2" destOrd="0" parTransId="{50680806-E3DA-4EE9-BFF7-B7914D13B9DA}" sibTransId="{6655AB7B-4066-4B40-BFB2-E07044516A86}"/>
    <dgm:cxn modelId="{572FE4EA-175A-4592-BF90-96A137AC7D23}" type="presOf" srcId="{5B709542-CDC3-400C-BEF5-99D821E951F7}" destId="{87671EB5-FE0B-4CCA-A64E-88223E0812A2}" srcOrd="0" destOrd="0" presId="urn:microsoft.com/office/officeart/2005/8/layout/hList1"/>
    <dgm:cxn modelId="{EDEC14A9-907E-4E25-A8E9-8C911A6C763A}" type="presParOf" srcId="{61C5F35D-CB32-4847-9D00-D7D1664714B5}" destId="{71BF4061-DF7A-4B5E-98CF-6ED331BF8F6F}" srcOrd="0" destOrd="0" presId="urn:microsoft.com/office/officeart/2005/8/layout/hList1"/>
    <dgm:cxn modelId="{E6830FCF-990F-4469-B28A-B9D083D1599A}" type="presParOf" srcId="{71BF4061-DF7A-4B5E-98CF-6ED331BF8F6F}" destId="{99E7F13B-9CE0-42B8-9718-BE16A6C32EBE}" srcOrd="0" destOrd="0" presId="urn:microsoft.com/office/officeart/2005/8/layout/hList1"/>
    <dgm:cxn modelId="{B18EDEFB-7628-4269-982A-1499BC7AF690}" type="presParOf" srcId="{71BF4061-DF7A-4B5E-98CF-6ED331BF8F6F}" destId="{9A8B2DFF-7654-4338-B084-1DD71CB32F9E}" srcOrd="1" destOrd="0" presId="urn:microsoft.com/office/officeart/2005/8/layout/hList1"/>
    <dgm:cxn modelId="{8709D800-AD0C-416B-A206-05B383914F4B}" type="presParOf" srcId="{61C5F35D-CB32-4847-9D00-D7D1664714B5}" destId="{E3D24059-189E-4515-8258-7213E6D39DCE}" srcOrd="1" destOrd="0" presId="urn:microsoft.com/office/officeart/2005/8/layout/hList1"/>
    <dgm:cxn modelId="{F01B4650-0CC0-450C-B7DB-6B0C21EFB0AF}" type="presParOf" srcId="{61C5F35D-CB32-4847-9D00-D7D1664714B5}" destId="{602A73A8-1FA9-49D6-B1B1-2DA204457838}" srcOrd="2" destOrd="0" presId="urn:microsoft.com/office/officeart/2005/8/layout/hList1"/>
    <dgm:cxn modelId="{20C2E79B-ED24-4C10-BFA5-4D301F238C37}" type="presParOf" srcId="{602A73A8-1FA9-49D6-B1B1-2DA204457838}" destId="{1A6C8838-2B81-454C-B9DE-BAEE75C5F4AA}" srcOrd="0" destOrd="0" presId="urn:microsoft.com/office/officeart/2005/8/layout/hList1"/>
    <dgm:cxn modelId="{035B57C1-9909-4237-B1E1-DAB79B5712B5}" type="presParOf" srcId="{602A73A8-1FA9-49D6-B1B1-2DA204457838}" destId="{B9D047CF-80F6-45A5-BCA9-68179F8D64C0}" srcOrd="1" destOrd="0" presId="urn:microsoft.com/office/officeart/2005/8/layout/hList1"/>
    <dgm:cxn modelId="{7995486C-8B09-4C93-BB04-9533A31576C4}" type="presParOf" srcId="{61C5F35D-CB32-4847-9D00-D7D1664714B5}" destId="{85422261-E180-4174-920F-5D77C3765010}" srcOrd="3" destOrd="0" presId="urn:microsoft.com/office/officeart/2005/8/layout/hList1"/>
    <dgm:cxn modelId="{D8CAA28C-C79C-47DB-84D9-3F56A32A9298}" type="presParOf" srcId="{61C5F35D-CB32-4847-9D00-D7D1664714B5}" destId="{A21DCC26-4622-49C3-980D-004C65E895B8}" srcOrd="4" destOrd="0" presId="urn:microsoft.com/office/officeart/2005/8/layout/hList1"/>
    <dgm:cxn modelId="{7F6382CE-CA03-43F8-8816-28641632F1D4}" type="presParOf" srcId="{A21DCC26-4622-49C3-980D-004C65E895B8}" destId="{573AD37B-B948-4EEE-900F-67675E4C33C4}" srcOrd="0" destOrd="0" presId="urn:microsoft.com/office/officeart/2005/8/layout/hList1"/>
    <dgm:cxn modelId="{4D9FFBF3-85FD-42AC-9AE5-D9C92CDEDB3E}" type="presParOf" srcId="{A21DCC26-4622-49C3-980D-004C65E895B8}" destId="{87671EB5-FE0B-4CCA-A64E-88223E0812A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D093E-1E1C-421C-A30E-9E2EA4BAAE75}">
      <dsp:nvSpPr>
        <dsp:cNvPr id="0" name=""/>
        <dsp:cNvSpPr/>
      </dsp:nvSpPr>
      <dsp:spPr>
        <a:xfrm>
          <a:off x="5286" y="1006012"/>
          <a:ext cx="2026661" cy="830215"/>
        </a:xfrm>
        <a:prstGeom prst="roundRect">
          <a:avLst/>
        </a:prstGeom>
        <a:solidFill>
          <a:srgbClr val="95C674"/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OBJAVA PDP-a</a:t>
          </a:r>
        </a:p>
      </dsp:txBody>
      <dsp:txXfrm>
        <a:off x="45814" y="1046540"/>
        <a:ext cx="1945605" cy="749159"/>
      </dsp:txXfrm>
    </dsp:sp>
    <dsp:sp modelId="{48B9B641-E6EC-4F23-B0FA-29240291D598}">
      <dsp:nvSpPr>
        <dsp:cNvPr id="0" name=""/>
        <dsp:cNvSpPr/>
      </dsp:nvSpPr>
      <dsp:spPr>
        <a:xfrm>
          <a:off x="0" y="2020201"/>
          <a:ext cx="2026661" cy="2303262"/>
        </a:xfrm>
        <a:prstGeom prst="roundRect">
          <a:avLst/>
        </a:prstGeom>
        <a:solidFill>
          <a:srgbClr val="95C674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dirty="0">
              <a:solidFill>
                <a:schemeClr val="bg1"/>
              </a:solidFill>
            </a:rPr>
            <a:t>16.11.2017.</a:t>
          </a:r>
        </a:p>
      </dsp:txBody>
      <dsp:txXfrm>
        <a:off x="98933" y="2119134"/>
        <a:ext cx="1828795" cy="2105396"/>
      </dsp:txXfrm>
    </dsp:sp>
    <dsp:sp modelId="{8CE47B91-5000-4E97-8ECC-B1FA2B2F8EA2}">
      <dsp:nvSpPr>
        <dsp:cNvPr id="0" name=""/>
        <dsp:cNvSpPr/>
      </dsp:nvSpPr>
      <dsp:spPr>
        <a:xfrm>
          <a:off x="2315680" y="1006012"/>
          <a:ext cx="2026661" cy="830215"/>
        </a:xfrm>
        <a:prstGeom prst="roundRect">
          <a:avLst/>
        </a:prstGeom>
        <a:solidFill>
          <a:srgbClr val="95C674"/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PODNOŠENJE PROJEKTNE PRIJAVE</a:t>
          </a:r>
        </a:p>
      </dsp:txBody>
      <dsp:txXfrm>
        <a:off x="2356208" y="1046540"/>
        <a:ext cx="1945605" cy="749159"/>
      </dsp:txXfrm>
    </dsp:sp>
    <dsp:sp modelId="{2319825D-E614-4727-BEB3-91745BEE4832}">
      <dsp:nvSpPr>
        <dsp:cNvPr id="0" name=""/>
        <dsp:cNvSpPr/>
      </dsp:nvSpPr>
      <dsp:spPr>
        <a:xfrm>
          <a:off x="2310391" y="2020201"/>
          <a:ext cx="2026661" cy="2303262"/>
        </a:xfrm>
        <a:prstGeom prst="roundRect">
          <a:avLst/>
        </a:prstGeom>
        <a:solidFill>
          <a:srgbClr val="95C674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dirty="0">
              <a:solidFill>
                <a:schemeClr val="bg1"/>
              </a:solidFill>
            </a:rPr>
            <a:t>15.01.2018. do 05.02.2018.</a:t>
          </a:r>
          <a:br>
            <a:rPr lang="hr-HR" sz="1700" kern="1200" dirty="0">
              <a:solidFill>
                <a:schemeClr val="bg1"/>
              </a:solidFill>
            </a:rPr>
          </a:br>
          <a:r>
            <a:rPr lang="hr-HR" sz="1700" kern="1200" dirty="0">
              <a:solidFill>
                <a:schemeClr val="bg1"/>
              </a:solidFill>
            </a:rPr>
            <a:t> 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dirty="0">
              <a:solidFill>
                <a:schemeClr val="bg1"/>
              </a:solidFill>
            </a:rPr>
            <a:t>04.09.2018. do 31.12.2020. ili iskorištenja sredstava</a:t>
          </a:r>
        </a:p>
      </dsp:txBody>
      <dsp:txXfrm>
        <a:off x="2409324" y="2119134"/>
        <a:ext cx="1828795" cy="2105396"/>
      </dsp:txXfrm>
    </dsp:sp>
    <dsp:sp modelId="{DA3121B8-AF6F-44B7-8EA1-EF7012A02E3F}">
      <dsp:nvSpPr>
        <dsp:cNvPr id="0" name=""/>
        <dsp:cNvSpPr/>
      </dsp:nvSpPr>
      <dsp:spPr>
        <a:xfrm>
          <a:off x="4626074" y="1006012"/>
          <a:ext cx="2026661" cy="830215"/>
        </a:xfrm>
        <a:prstGeom prst="roundRect">
          <a:avLst/>
        </a:prstGeom>
        <a:solidFill>
          <a:srgbClr val="95C674"/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POSTUPAK DODJELE</a:t>
          </a:r>
        </a:p>
      </dsp:txBody>
      <dsp:txXfrm>
        <a:off x="4666602" y="1046540"/>
        <a:ext cx="1945605" cy="749159"/>
      </dsp:txXfrm>
    </dsp:sp>
    <dsp:sp modelId="{541CF4A9-C75F-43C1-A4D9-B2E75D4BFD43}">
      <dsp:nvSpPr>
        <dsp:cNvPr id="0" name=""/>
        <dsp:cNvSpPr/>
      </dsp:nvSpPr>
      <dsp:spPr>
        <a:xfrm>
          <a:off x="4620784" y="2020201"/>
          <a:ext cx="2026661" cy="2303262"/>
        </a:xfrm>
        <a:prstGeom prst="roundRect">
          <a:avLst/>
        </a:prstGeom>
        <a:solidFill>
          <a:srgbClr val="95C674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dirty="0">
              <a:solidFill>
                <a:schemeClr val="bg1"/>
              </a:solidFill>
            </a:rPr>
            <a:t>120 dana</a:t>
          </a:r>
        </a:p>
      </dsp:txBody>
      <dsp:txXfrm>
        <a:off x="4719717" y="2119134"/>
        <a:ext cx="1828795" cy="2105396"/>
      </dsp:txXfrm>
    </dsp:sp>
    <dsp:sp modelId="{458FA28F-3D5C-461C-A4D3-F763EFD5B846}">
      <dsp:nvSpPr>
        <dsp:cNvPr id="0" name=""/>
        <dsp:cNvSpPr/>
      </dsp:nvSpPr>
      <dsp:spPr>
        <a:xfrm>
          <a:off x="6936468" y="1006012"/>
          <a:ext cx="2026661" cy="830215"/>
        </a:xfrm>
        <a:prstGeom prst="roundRect">
          <a:avLst/>
        </a:prstGeom>
        <a:solidFill>
          <a:srgbClr val="95C674"/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UGOVARANJE</a:t>
          </a:r>
        </a:p>
      </dsp:txBody>
      <dsp:txXfrm>
        <a:off x="6976996" y="1046540"/>
        <a:ext cx="1945605" cy="749159"/>
      </dsp:txXfrm>
    </dsp:sp>
    <dsp:sp modelId="{174919F7-6DB4-4A39-BCE1-01A609F5DBD4}">
      <dsp:nvSpPr>
        <dsp:cNvPr id="0" name=""/>
        <dsp:cNvSpPr/>
      </dsp:nvSpPr>
      <dsp:spPr>
        <a:xfrm>
          <a:off x="6931178" y="2020201"/>
          <a:ext cx="2026661" cy="2303262"/>
        </a:xfrm>
        <a:prstGeom prst="roundRect">
          <a:avLst/>
        </a:prstGeom>
        <a:solidFill>
          <a:srgbClr val="95C674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dirty="0">
              <a:solidFill>
                <a:schemeClr val="bg1"/>
              </a:solidFill>
            </a:rPr>
            <a:t>45 dana</a:t>
          </a:r>
        </a:p>
      </dsp:txBody>
      <dsp:txXfrm>
        <a:off x="7030111" y="2119134"/>
        <a:ext cx="1828795" cy="2105396"/>
      </dsp:txXfrm>
    </dsp:sp>
    <dsp:sp modelId="{A8204121-6AD8-4311-A4B8-3EA5891AFBDE}">
      <dsp:nvSpPr>
        <dsp:cNvPr id="0" name=""/>
        <dsp:cNvSpPr/>
      </dsp:nvSpPr>
      <dsp:spPr>
        <a:xfrm>
          <a:off x="9246861" y="1006012"/>
          <a:ext cx="2026661" cy="830215"/>
        </a:xfrm>
        <a:prstGeom prst="roundRect">
          <a:avLst/>
        </a:prstGeom>
        <a:solidFill>
          <a:srgbClr val="95C674"/>
        </a:solidFill>
        <a:ln w="12700" cap="flat" cmpd="sng" algn="ctr">
          <a:solidFill>
            <a:schemeClr val="bg1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PROVEDBA PROJEKATA</a:t>
          </a:r>
        </a:p>
      </dsp:txBody>
      <dsp:txXfrm>
        <a:off x="9287389" y="1046540"/>
        <a:ext cx="1945605" cy="749159"/>
      </dsp:txXfrm>
    </dsp:sp>
    <dsp:sp modelId="{B14BFC0A-F7A3-496E-A653-D2E858B4D9AE}">
      <dsp:nvSpPr>
        <dsp:cNvPr id="0" name=""/>
        <dsp:cNvSpPr/>
      </dsp:nvSpPr>
      <dsp:spPr>
        <a:xfrm>
          <a:off x="9246861" y="2020201"/>
          <a:ext cx="2026661" cy="2303262"/>
        </a:xfrm>
        <a:prstGeom prst="roundRect">
          <a:avLst/>
        </a:prstGeom>
        <a:solidFill>
          <a:srgbClr val="95C674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dirty="0">
              <a:solidFill>
                <a:schemeClr val="bg1"/>
              </a:solidFill>
            </a:rPr>
            <a:t>24 mjeseca</a:t>
          </a:r>
          <a:br>
            <a:rPr lang="hr-HR" sz="1700" kern="1200" dirty="0">
              <a:solidFill>
                <a:schemeClr val="bg1"/>
              </a:solidFill>
            </a:rPr>
          </a:br>
          <a:endParaRPr lang="hr-HR" sz="1700" kern="1200" dirty="0">
            <a:solidFill>
              <a:schemeClr val="bg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dirty="0">
              <a:solidFill>
                <a:schemeClr val="bg1"/>
              </a:solidFill>
            </a:rPr>
            <a:t>najkasnije do 31.12.2022.</a:t>
          </a:r>
        </a:p>
      </dsp:txBody>
      <dsp:txXfrm>
        <a:off x="9345794" y="2119134"/>
        <a:ext cx="1828795" cy="2105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9B75BE-6047-4CFA-BB0C-D592F3EBBD9F}">
      <dsp:nvSpPr>
        <dsp:cNvPr id="0" name=""/>
        <dsp:cNvSpPr/>
      </dsp:nvSpPr>
      <dsp:spPr>
        <a:xfrm rot="5400000">
          <a:off x="5356154" y="-1999709"/>
          <a:ext cx="1508480" cy="5750960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b="1" kern="1200" dirty="0"/>
            <a:t>najviše 20 % </a:t>
          </a:r>
          <a:r>
            <a:rPr lang="hr-HR" sz="2000" kern="1200" dirty="0"/>
            <a:t>odobrenih bespovratnih sredstava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Korisnik je uz zahtjev dužan priložiti presliku            </a:t>
          </a:r>
          <a:r>
            <a:rPr lang="hr-HR" sz="2000" b="1" kern="1200" dirty="0"/>
            <a:t>prijave početka građenja </a:t>
          </a:r>
          <a:r>
            <a:rPr lang="en-US" sz="2000" b="0" kern="1200" dirty="0"/>
            <a:t>(</a:t>
          </a:r>
          <a:r>
            <a:rPr lang="hr-HR" sz="2000" b="0" kern="1200" dirty="0"/>
            <a:t>ZOG, </a:t>
          </a:r>
          <a:r>
            <a:rPr lang="en-US" sz="2000" b="0" kern="1200" dirty="0" err="1"/>
            <a:t>čl</a:t>
          </a:r>
          <a:r>
            <a:rPr lang="hr-HR" sz="2000" b="0" kern="1200" dirty="0"/>
            <a:t>.</a:t>
          </a:r>
          <a:r>
            <a:rPr lang="en-US" sz="2000" b="0" kern="1200" dirty="0"/>
            <a:t> 131.)</a:t>
          </a:r>
          <a:endParaRPr lang="hr-HR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b="0" kern="1200" dirty="0"/>
            <a:t>pravda se prvim ZNS-ovima po metodi nadoknade (nije prihvatljivo za ESIF kredite)</a:t>
          </a:r>
        </a:p>
      </dsp:txBody>
      <dsp:txXfrm rot="-5400000">
        <a:off x="3234914" y="195169"/>
        <a:ext cx="5677322" cy="1361204"/>
      </dsp:txXfrm>
    </dsp:sp>
    <dsp:sp modelId="{A69179B9-9985-45BC-8BB6-EDA2B3D6332C}">
      <dsp:nvSpPr>
        <dsp:cNvPr id="0" name=""/>
        <dsp:cNvSpPr/>
      </dsp:nvSpPr>
      <dsp:spPr>
        <a:xfrm>
          <a:off x="0" y="2645"/>
          <a:ext cx="3234915" cy="17462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b="1" kern="1200" dirty="0"/>
            <a:t>PREDUJAM</a:t>
          </a:r>
        </a:p>
      </dsp:txBody>
      <dsp:txXfrm>
        <a:off x="85245" y="87890"/>
        <a:ext cx="3064425" cy="1575760"/>
      </dsp:txXfrm>
    </dsp:sp>
    <dsp:sp modelId="{AE0AD949-BE05-411B-BF01-C3E129E9272D}">
      <dsp:nvSpPr>
        <dsp:cNvPr id="0" name=""/>
        <dsp:cNvSpPr/>
      </dsp:nvSpPr>
      <dsp:spPr>
        <a:xfrm rot="5400000">
          <a:off x="5351390" y="-166146"/>
          <a:ext cx="1518008" cy="5750960"/>
        </a:xfrm>
        <a:prstGeom prst="round2SameRect">
          <a:avLst/>
        </a:prstGeom>
        <a:solidFill>
          <a:schemeClr val="accent5">
            <a:tint val="40000"/>
            <a:alpha val="90000"/>
            <a:hueOff val="-3695877"/>
            <a:satOff val="-6408"/>
            <a:lumOff val="-64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695877"/>
              <a:satOff val="-6408"/>
              <a:lumOff val="-6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postupak </a:t>
          </a:r>
          <a:r>
            <a:rPr lang="hr-HR" sz="2000" b="1" kern="1200" dirty="0"/>
            <a:t>potraživanja plaćenih troškova</a:t>
          </a:r>
          <a:endParaRPr lang="hr-HR" sz="2000" kern="1200" dirty="0"/>
        </a:p>
      </dsp:txBody>
      <dsp:txXfrm rot="-5400000">
        <a:off x="3234915" y="2024432"/>
        <a:ext cx="5676857" cy="1369802"/>
      </dsp:txXfrm>
    </dsp:sp>
    <dsp:sp modelId="{CEBECAB6-440D-4614-8A3E-B42D46EC1819}">
      <dsp:nvSpPr>
        <dsp:cNvPr id="0" name=""/>
        <dsp:cNvSpPr/>
      </dsp:nvSpPr>
      <dsp:spPr>
        <a:xfrm>
          <a:off x="0" y="1836208"/>
          <a:ext cx="3234915" cy="1746250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b="1" kern="1200" dirty="0"/>
            <a:t>METODA NADOKNADE</a:t>
          </a:r>
        </a:p>
      </dsp:txBody>
      <dsp:txXfrm>
        <a:off x="85245" y="1921453"/>
        <a:ext cx="3064425" cy="1575760"/>
      </dsp:txXfrm>
    </dsp:sp>
    <dsp:sp modelId="{30E808D9-9EA2-4C40-ACFD-C93A139694FB}">
      <dsp:nvSpPr>
        <dsp:cNvPr id="0" name=""/>
        <dsp:cNvSpPr/>
      </dsp:nvSpPr>
      <dsp:spPr>
        <a:xfrm rot="5400000">
          <a:off x="5356671" y="1667416"/>
          <a:ext cx="1507446" cy="5750960"/>
        </a:xfrm>
        <a:prstGeom prst="round2SameRect">
          <a:avLst/>
        </a:prstGeom>
        <a:solidFill>
          <a:schemeClr val="accent5">
            <a:tint val="40000"/>
            <a:alpha val="90000"/>
            <a:hueOff val="-7391755"/>
            <a:satOff val="-12816"/>
            <a:lumOff val="-1289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7391755"/>
              <a:satOff val="-12816"/>
              <a:lumOff val="-12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potraživanje </a:t>
          </a:r>
          <a:r>
            <a:rPr lang="hr-HR" sz="2000" b="1" kern="1200" dirty="0"/>
            <a:t>nastalih, ali neplaćenih izdataka </a:t>
          </a:r>
          <a:r>
            <a:rPr lang="hr-HR" sz="2000" b="0" kern="1200" dirty="0"/>
            <a:t>(prihvatljiva metoda za troškove aktivnosti energetske obnove za korisnike koji su primatelji ESIF kredita)</a:t>
          </a:r>
        </a:p>
      </dsp:txBody>
      <dsp:txXfrm rot="-5400000">
        <a:off x="3234915" y="3862760"/>
        <a:ext cx="5677373" cy="1360272"/>
      </dsp:txXfrm>
    </dsp:sp>
    <dsp:sp modelId="{330EDA1B-E586-4593-823C-C0B74291E524}">
      <dsp:nvSpPr>
        <dsp:cNvPr id="0" name=""/>
        <dsp:cNvSpPr/>
      </dsp:nvSpPr>
      <dsp:spPr>
        <a:xfrm>
          <a:off x="0" y="3669771"/>
          <a:ext cx="3234915" cy="174625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b="1" kern="1200" dirty="0"/>
            <a:t>METODA PLAĆANJA </a:t>
          </a:r>
        </a:p>
      </dsp:txBody>
      <dsp:txXfrm>
        <a:off x="85245" y="3755016"/>
        <a:ext cx="3064425" cy="15757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E7F13B-9CE0-42B8-9718-BE16A6C32EBE}">
      <dsp:nvSpPr>
        <dsp:cNvPr id="0" name=""/>
        <dsp:cNvSpPr/>
      </dsp:nvSpPr>
      <dsp:spPr>
        <a:xfrm>
          <a:off x="2781" y="12384"/>
          <a:ext cx="2711486" cy="9792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b="1" kern="1200" dirty="0"/>
            <a:t>PITANJA</a:t>
          </a:r>
        </a:p>
      </dsp:txBody>
      <dsp:txXfrm>
        <a:off x="2781" y="12384"/>
        <a:ext cx="2711486" cy="979200"/>
      </dsp:txXfrm>
    </dsp:sp>
    <dsp:sp modelId="{9A8B2DFF-7654-4338-B084-1DD71CB32F9E}">
      <dsp:nvSpPr>
        <dsp:cNvPr id="0" name=""/>
        <dsp:cNvSpPr/>
      </dsp:nvSpPr>
      <dsp:spPr>
        <a:xfrm>
          <a:off x="2781" y="991584"/>
          <a:ext cx="2711486" cy="199638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postavljanje pitanja u vezi pojašnjenja dokumentacije Poziva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u="sng" kern="1200" dirty="0"/>
            <a:t>ee4@mgipu.hr</a:t>
          </a:r>
        </a:p>
      </dsp:txBody>
      <dsp:txXfrm>
        <a:off x="2781" y="991584"/>
        <a:ext cx="2711486" cy="1996387"/>
      </dsp:txXfrm>
    </dsp:sp>
    <dsp:sp modelId="{1A6C8838-2B81-454C-B9DE-BAEE75C5F4AA}">
      <dsp:nvSpPr>
        <dsp:cNvPr id="0" name=""/>
        <dsp:cNvSpPr/>
      </dsp:nvSpPr>
      <dsp:spPr>
        <a:xfrm>
          <a:off x="3093875" y="12384"/>
          <a:ext cx="2711486" cy="979200"/>
        </a:xfrm>
        <a:prstGeom prst="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b="1" kern="1200" dirty="0"/>
            <a:t>ODGOVORI</a:t>
          </a:r>
        </a:p>
      </dsp:txBody>
      <dsp:txXfrm>
        <a:off x="3093875" y="12384"/>
        <a:ext cx="2711486" cy="979200"/>
      </dsp:txXfrm>
    </dsp:sp>
    <dsp:sp modelId="{B9D047CF-80F6-45A5-BCA9-68179F8D64C0}">
      <dsp:nvSpPr>
        <dsp:cNvPr id="0" name=""/>
        <dsp:cNvSpPr/>
      </dsp:nvSpPr>
      <dsp:spPr>
        <a:xfrm>
          <a:off x="3093875" y="991584"/>
          <a:ext cx="2711486" cy="1996387"/>
        </a:xfrm>
        <a:prstGeom prst="rect">
          <a:avLst/>
        </a:prstGeom>
        <a:solidFill>
          <a:schemeClr val="accent5">
            <a:tint val="40000"/>
            <a:alpha val="90000"/>
            <a:hueOff val="-3695877"/>
            <a:satOff val="-6408"/>
            <a:lumOff val="-64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695877"/>
              <a:satOff val="-6408"/>
              <a:lumOff val="-6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altLang="sr-Latn-RS" sz="2000" kern="1200" dirty="0"/>
            <a:t>objava odgovora u roku 7 radnih dana  na web stranicama</a:t>
          </a:r>
          <a:endParaRPr lang="hr-HR" sz="2000" kern="1200" dirty="0"/>
        </a:p>
      </dsp:txBody>
      <dsp:txXfrm>
        <a:off x="3093875" y="991584"/>
        <a:ext cx="2711486" cy="1996387"/>
      </dsp:txXfrm>
    </dsp:sp>
    <dsp:sp modelId="{573AD37B-B948-4EEE-900F-67675E4C33C4}">
      <dsp:nvSpPr>
        <dsp:cNvPr id="0" name=""/>
        <dsp:cNvSpPr/>
      </dsp:nvSpPr>
      <dsp:spPr>
        <a:xfrm>
          <a:off x="6184969" y="12384"/>
          <a:ext cx="2711486" cy="979200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800" b="1" kern="1200" dirty="0"/>
            <a:t>RADIONICE</a:t>
          </a:r>
        </a:p>
      </dsp:txBody>
      <dsp:txXfrm>
        <a:off x="6184969" y="12384"/>
        <a:ext cx="2711486" cy="979200"/>
      </dsp:txXfrm>
    </dsp:sp>
    <dsp:sp modelId="{87671EB5-FE0B-4CCA-A64E-88223E0812A2}">
      <dsp:nvSpPr>
        <dsp:cNvPr id="0" name=""/>
        <dsp:cNvSpPr/>
      </dsp:nvSpPr>
      <dsp:spPr>
        <a:xfrm>
          <a:off x="6184969" y="991584"/>
          <a:ext cx="2711486" cy="1996387"/>
        </a:xfrm>
        <a:prstGeom prst="rect">
          <a:avLst/>
        </a:prstGeom>
        <a:solidFill>
          <a:schemeClr val="accent5">
            <a:tint val="40000"/>
            <a:alpha val="90000"/>
            <a:hueOff val="-7391755"/>
            <a:satOff val="-12816"/>
            <a:lumOff val="-1289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7391755"/>
              <a:satOff val="-12816"/>
              <a:lumOff val="-12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2000" kern="1200" dirty="0"/>
            <a:t>informativne radionice u organizaciji MGIPU u Zagrebu</a:t>
          </a:r>
          <a:endParaRPr lang="hr-H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000" kern="1200" dirty="0"/>
            <a:t>prijave putem web stranica</a:t>
          </a:r>
        </a:p>
      </dsp:txBody>
      <dsp:txXfrm>
        <a:off x="6184969" y="991584"/>
        <a:ext cx="2711486" cy="19963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428"/>
          </a:xfrm>
          <a:prstGeom prst="rect">
            <a:avLst/>
          </a:prstGeom>
        </p:spPr>
        <p:txBody>
          <a:bodyPr vert="horz" lIns="92968" tIns="46485" rIns="92968" bIns="46485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5428"/>
          </a:xfrm>
          <a:prstGeom prst="rect">
            <a:avLst/>
          </a:prstGeom>
        </p:spPr>
        <p:txBody>
          <a:bodyPr vert="horz" lIns="92968" tIns="46485" rIns="92968" bIns="46485" rtlCol="0"/>
          <a:lstStyle>
            <a:lvl1pPr algn="r">
              <a:defRPr sz="1200"/>
            </a:lvl1pPr>
          </a:lstStyle>
          <a:p>
            <a:fld id="{9C70D2C6-BC8C-4416-832B-D6D87A4BDACA}" type="datetimeFigureOut">
              <a:rPr lang="hr-HR" smtClean="0"/>
              <a:t>7.8.2018.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1" y="9378825"/>
            <a:ext cx="2945659" cy="495427"/>
          </a:xfrm>
          <a:prstGeom prst="rect">
            <a:avLst/>
          </a:prstGeom>
        </p:spPr>
        <p:txBody>
          <a:bodyPr vert="horz" lIns="92968" tIns="46485" rIns="92968" bIns="46485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50444" y="9378825"/>
            <a:ext cx="2945659" cy="495427"/>
          </a:xfrm>
          <a:prstGeom prst="rect">
            <a:avLst/>
          </a:prstGeom>
        </p:spPr>
        <p:txBody>
          <a:bodyPr vert="horz" lIns="92968" tIns="46485" rIns="92968" bIns="46485" rtlCol="0" anchor="b"/>
          <a:lstStyle>
            <a:lvl1pPr algn="r">
              <a:defRPr sz="1200"/>
            </a:lvl1pPr>
          </a:lstStyle>
          <a:p>
            <a:fld id="{0730900E-A589-430B-9A9F-5B807F8D9A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016345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428"/>
          </a:xfrm>
          <a:prstGeom prst="rect">
            <a:avLst/>
          </a:prstGeom>
        </p:spPr>
        <p:txBody>
          <a:bodyPr vert="horz" lIns="92968" tIns="46485" rIns="92968" bIns="46485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5428"/>
          </a:xfrm>
          <a:prstGeom prst="rect">
            <a:avLst/>
          </a:prstGeom>
        </p:spPr>
        <p:txBody>
          <a:bodyPr vert="horz" lIns="92968" tIns="46485" rIns="92968" bIns="46485" rtlCol="0"/>
          <a:lstStyle>
            <a:lvl1pPr algn="r">
              <a:defRPr sz="1200"/>
            </a:lvl1pPr>
          </a:lstStyle>
          <a:p>
            <a:fld id="{2EB5569B-BCD0-4A31-A5D1-FA342CE15A69}" type="datetimeFigureOut">
              <a:rPr lang="hr-HR" smtClean="0"/>
              <a:t>7.8.2018.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5075"/>
            <a:ext cx="5924550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68" tIns="46485" rIns="92968" bIns="46485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2968" tIns="46485" rIns="92968" bIns="46485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1" y="9378825"/>
            <a:ext cx="2945659" cy="495427"/>
          </a:xfrm>
          <a:prstGeom prst="rect">
            <a:avLst/>
          </a:prstGeom>
        </p:spPr>
        <p:txBody>
          <a:bodyPr vert="horz" lIns="92968" tIns="46485" rIns="92968" bIns="46485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4" y="9378825"/>
            <a:ext cx="2945659" cy="495427"/>
          </a:xfrm>
          <a:prstGeom prst="rect">
            <a:avLst/>
          </a:prstGeom>
        </p:spPr>
        <p:txBody>
          <a:bodyPr vert="horz" lIns="92968" tIns="46485" rIns="92968" bIns="46485" rtlCol="0" anchor="b"/>
          <a:lstStyle>
            <a:lvl1pPr algn="r">
              <a:defRPr sz="1200"/>
            </a:lvl1pPr>
          </a:lstStyle>
          <a:p>
            <a:fld id="{A7F362C1-3B8C-4DDB-A2F2-7B5DB0F1FC4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3712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10008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47688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0112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32709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28082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sz="100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88034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32709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30285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32709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4937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1854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sz="100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25226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3616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78096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22286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334123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84168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1733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sz="100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50587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/>
              <a:t>POSTUPAK DODJELE</a:t>
            </a:r>
          </a:p>
          <a:p>
            <a:endParaRPr lang="hr-HR" b="1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69829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sz="100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3665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36651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F362C1-3B8C-4DDB-A2F2-7B5DB0F1FC4C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813471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37034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FD154-54CD-4C3C-8DE9-BE1B599CA8B4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hr-H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4768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E215-693A-458A-A1D9-45A235D29909}" type="datetimeFigureOut">
              <a:rPr lang="hr-HR" smtClean="0"/>
              <a:t>7.8.2018.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35F7-4E9B-45CA-96D0-57EEB1F53DC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84259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E215-693A-458A-A1D9-45A235D29909}" type="datetimeFigureOut">
              <a:rPr lang="hr-HR" smtClean="0"/>
              <a:t>7.8.2018.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35F7-4E9B-45CA-96D0-57EEB1F53DC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0830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E215-693A-458A-A1D9-45A235D29909}" type="datetimeFigureOut">
              <a:rPr lang="hr-HR" smtClean="0"/>
              <a:t>7.8.2018.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35F7-4E9B-45CA-96D0-57EEB1F53DC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6869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E215-693A-458A-A1D9-45A235D29909}" type="datetimeFigureOut">
              <a:rPr lang="hr-HR" smtClean="0"/>
              <a:t>7.8.2018.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35F7-4E9B-45CA-96D0-57EEB1F53DC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55954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E215-693A-458A-A1D9-45A235D29909}" type="datetimeFigureOut">
              <a:rPr lang="hr-HR" smtClean="0"/>
              <a:t>7.8.2018.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35F7-4E9B-45CA-96D0-57EEB1F53DC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6846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E215-693A-458A-A1D9-45A235D29909}" type="datetimeFigureOut">
              <a:rPr lang="hr-HR" smtClean="0"/>
              <a:t>7.8.2018.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35F7-4E9B-45CA-96D0-57EEB1F53DC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0818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E215-693A-458A-A1D9-45A235D29909}" type="datetimeFigureOut">
              <a:rPr lang="hr-HR" smtClean="0"/>
              <a:t>7.8.2018.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35F7-4E9B-45CA-96D0-57EEB1F53DC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2582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E215-693A-458A-A1D9-45A235D29909}" type="datetimeFigureOut">
              <a:rPr lang="hr-HR" smtClean="0"/>
              <a:t>7.8.2018.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35F7-4E9B-45CA-96D0-57EEB1F53DC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59784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E215-693A-458A-A1D9-45A235D29909}" type="datetimeFigureOut">
              <a:rPr lang="hr-HR" smtClean="0"/>
              <a:t>7.8.2018.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35F7-4E9B-45CA-96D0-57EEB1F53DC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94742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E215-693A-458A-A1D9-45A235D29909}" type="datetimeFigureOut">
              <a:rPr lang="hr-HR" smtClean="0"/>
              <a:t>7.8.2018.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35F7-4E9B-45CA-96D0-57EEB1F53DC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2066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8E215-693A-458A-A1D9-45A235D29909}" type="datetimeFigureOut">
              <a:rPr lang="hr-HR" smtClean="0"/>
              <a:t>7.8.2018.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35F7-4E9B-45CA-96D0-57EEB1F53DC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31893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8E215-693A-458A-A1D9-45A235D29909}" type="datetimeFigureOut">
              <a:rPr lang="hr-HR" smtClean="0"/>
              <a:t>7.8.2018.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835F7-4E9B-45CA-96D0-57EEB1F53DCE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55639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6.png"/><Relationship Id="rId9" Type="http://schemas.microsoft.com/office/2007/relationships/diagramDrawing" Target="../diagrams/drawing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6.png"/><Relationship Id="rId9" Type="http://schemas.microsoft.com/office/2007/relationships/diagramDrawing" Target="../diagrams/drawing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gipu.hr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6.pn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4130"/>
            <a:ext cx="362989" cy="483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515389" y="92402"/>
            <a:ext cx="21170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15" name="Rectangle 5"/>
          <p:cNvSpPr/>
          <p:nvPr/>
        </p:nvSpPr>
        <p:spPr>
          <a:xfrm>
            <a:off x="2124249" y="2269193"/>
            <a:ext cx="2671763" cy="2670175"/>
          </a:xfrm>
          <a:prstGeom prst="rect">
            <a:avLst/>
          </a:prstGeom>
          <a:solidFill>
            <a:srgbClr val="4DB17B"/>
          </a:solidFill>
          <a:ln>
            <a:solidFill>
              <a:srgbClr val="4DB1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prstClr val="white"/>
              </a:solidFill>
              <a:latin typeface="Neo San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2208042" y="2713197"/>
            <a:ext cx="2433075" cy="1638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hr-HR" altLang="sr-Latn-RS" sz="2600" b="1" dirty="0">
                <a:solidFill>
                  <a:schemeClr val="bg1"/>
                </a:solidFill>
              </a:rPr>
              <a:t>Sufinanciranje energetske obnove javnih zgrada iz EU fondova</a:t>
            </a:r>
          </a:p>
        </p:txBody>
      </p:sp>
      <p:pic>
        <p:nvPicPr>
          <p:cNvPr id="17" name="Picture 2" descr="paper clip prioritet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7380" y="1609908"/>
            <a:ext cx="914400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Pravokutnik 17"/>
          <p:cNvSpPr/>
          <p:nvPr/>
        </p:nvSpPr>
        <p:spPr>
          <a:xfrm>
            <a:off x="5080907" y="2384823"/>
            <a:ext cx="629755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hr-HR" sz="28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ENERGETSKA OBNOVA I KORIŠTENJE OBNOVLJIVIH IZVORA ENERGIJE U ZGRADAMA JAVNOG SEKTORA</a:t>
            </a:r>
          </a:p>
          <a:p>
            <a:pPr algn="ctr">
              <a:spcAft>
                <a:spcPts val="0"/>
              </a:spcAft>
            </a:pPr>
            <a:endParaRPr lang="hr-HR" sz="2800" b="1" dirty="0">
              <a:solidFill>
                <a:srgbClr val="4DB17B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hr-HR" b="1" dirty="0">
                <a:solidFill>
                  <a:schemeClr val="bg1">
                    <a:lumMod val="65000"/>
                  </a:schemeClr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(</a:t>
            </a:r>
            <a:r>
              <a:rPr lang="hr-HR" b="1" dirty="0" err="1">
                <a:solidFill>
                  <a:schemeClr val="bg1">
                    <a:lumMod val="65000"/>
                  </a:schemeClr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ref</a:t>
            </a:r>
            <a:r>
              <a:rPr lang="hr-HR" b="1" dirty="0">
                <a:solidFill>
                  <a:schemeClr val="bg1">
                    <a:lumMod val="65000"/>
                  </a:schemeClr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. broj: KK.04.2.1.04)  </a:t>
            </a:r>
          </a:p>
        </p:txBody>
      </p:sp>
      <p:pic>
        <p:nvPicPr>
          <p:cNvPr id="14" name="Picture 10" descr="MRRFEU pasica logotipi pptx 16x9 new.png">
            <a:extLst>
              <a:ext uri="{FF2B5EF4-FFF2-40B4-BE49-F238E27FC236}">
                <a16:creationId xmlns:a16="http://schemas.microsoft.com/office/drawing/2014/main" id="{FBBD7E96-6282-4272-A31B-E5977ED9277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88" y="5434946"/>
            <a:ext cx="11792936" cy="1586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04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41" name="TekstniOkvir 40">
            <a:extLst>
              <a:ext uri="{FF2B5EF4-FFF2-40B4-BE49-F238E27FC236}">
                <a16:creationId xmlns:a16="http://schemas.microsoft.com/office/drawing/2014/main" id="{DF47C980-F67F-4EDD-9C88-5CB30CBD14F8}"/>
              </a:ext>
            </a:extLst>
          </p:cNvPr>
          <p:cNvSpPr txBox="1"/>
          <p:nvPr/>
        </p:nvSpPr>
        <p:spPr>
          <a:xfrm>
            <a:off x="5644935" y="1130279"/>
            <a:ext cx="45719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hr-HR" dirty="0"/>
          </a:p>
        </p:txBody>
      </p:sp>
      <p:sp>
        <p:nvSpPr>
          <p:cNvPr id="3" name="Rounded Rectangle 2"/>
          <p:cNvSpPr/>
          <p:nvPr/>
        </p:nvSpPr>
        <p:spPr>
          <a:xfrm>
            <a:off x="1562100" y="3219451"/>
            <a:ext cx="4391024" cy="2624448"/>
          </a:xfrm>
          <a:prstGeom prst="roundRect">
            <a:avLst/>
          </a:prstGeom>
          <a:noFill/>
          <a:ln w="38100">
            <a:solidFill>
              <a:srgbClr val="95C6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hr-HR" b="1" dirty="0">
                <a:solidFill>
                  <a:schemeClr val="tx1"/>
                </a:solidFill>
              </a:rPr>
              <a:t>PROVEDBA MJERA EnU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hr-HR" b="1" dirty="0">
                <a:solidFill>
                  <a:schemeClr val="tx1"/>
                </a:solidFill>
              </a:rPr>
              <a:t>KORIŠTENJE OIE</a:t>
            </a: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hr-HR" b="1" dirty="0">
                <a:solidFill>
                  <a:schemeClr val="tx1"/>
                </a:solidFill>
              </a:rPr>
              <a:t>HORIZONTALNE MJERE</a:t>
            </a:r>
          </a:p>
          <a:p>
            <a:pPr marL="144000" indent="-1440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schemeClr val="tx1"/>
                </a:solidFill>
              </a:rPr>
              <a:t>maksimalni jedinični iznos prihvatljivih troškova iznosi </a:t>
            </a:r>
            <a:r>
              <a:rPr lang="hr-HR" sz="1600" b="1" dirty="0">
                <a:solidFill>
                  <a:schemeClr val="tx1"/>
                </a:solidFill>
              </a:rPr>
              <a:t>2</a:t>
            </a:r>
            <a:r>
              <a:rPr lang="hr-HR" sz="1600" dirty="0">
                <a:solidFill>
                  <a:schemeClr val="tx1"/>
                </a:solidFill>
              </a:rPr>
              <a:t>.</a:t>
            </a:r>
            <a:r>
              <a:rPr lang="hr-HR" sz="1600" b="1" dirty="0">
                <a:solidFill>
                  <a:schemeClr val="tx1"/>
                </a:solidFill>
              </a:rPr>
              <a:t>500,00 kn/m</a:t>
            </a:r>
            <a:r>
              <a:rPr lang="hr-HR" sz="1600" b="1" baseline="30000" dirty="0">
                <a:solidFill>
                  <a:schemeClr val="tx1"/>
                </a:solidFill>
              </a:rPr>
              <a:t>2</a:t>
            </a:r>
            <a:r>
              <a:rPr lang="hr-HR" sz="1600" b="1" dirty="0">
                <a:solidFill>
                  <a:schemeClr val="tx1"/>
                </a:solidFill>
              </a:rPr>
              <a:t> GBP-a</a:t>
            </a:r>
            <a:endParaRPr lang="hr-HR" sz="1600" dirty="0">
              <a:solidFill>
                <a:schemeClr val="tx1"/>
              </a:solidFill>
            </a:endParaRPr>
          </a:p>
          <a:p>
            <a:pPr marL="144000" indent="-1440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schemeClr val="tx1"/>
                </a:solidFill>
              </a:rPr>
              <a:t>maksimalni iznos bespovratnih sredstava iznosi </a:t>
            </a:r>
            <a:r>
              <a:rPr lang="hr-HR" sz="1600" b="1" dirty="0">
                <a:solidFill>
                  <a:schemeClr val="tx1"/>
                </a:solidFill>
              </a:rPr>
              <a:t>38.336.800,00 kn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232153" y="3219451"/>
            <a:ext cx="4371975" cy="2636198"/>
          </a:xfrm>
          <a:prstGeom prst="roundRect">
            <a:avLst/>
          </a:prstGeom>
          <a:noFill/>
          <a:ln w="38100">
            <a:solidFill>
              <a:srgbClr val="95C6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>
              <a:spcAft>
                <a:spcPts val="600"/>
              </a:spcAft>
              <a:defRPr/>
            </a:pPr>
            <a:r>
              <a:rPr lang="hr-HR" b="1" dirty="0">
                <a:solidFill>
                  <a:schemeClr val="tx1"/>
                </a:solidFill>
              </a:rPr>
              <a:t>STRUČNI NADZOR GRAĐENJA</a:t>
            </a:r>
          </a:p>
          <a:p>
            <a:pPr marL="0" lvl="1">
              <a:spcAft>
                <a:spcPts val="600"/>
              </a:spcAft>
              <a:defRPr/>
            </a:pPr>
            <a:r>
              <a:rPr lang="hr-HR" b="1" dirty="0">
                <a:solidFill>
                  <a:schemeClr val="tx1"/>
                </a:solidFill>
              </a:rPr>
              <a:t>PROJEKTANTSKI NADZOR GRAĐENJA</a:t>
            </a:r>
          </a:p>
          <a:p>
            <a:pPr marL="0" lvl="1">
              <a:spcAft>
                <a:spcPts val="600"/>
              </a:spcAft>
              <a:defRPr/>
            </a:pPr>
            <a:r>
              <a:rPr lang="hr-HR" b="1" dirty="0">
                <a:solidFill>
                  <a:schemeClr val="tx1"/>
                </a:solidFill>
              </a:rPr>
              <a:t>KOORDINATOR ZAŠTITE NA RADU TIJEKOM GRAĐENJA</a:t>
            </a:r>
          </a:p>
          <a:p>
            <a:pPr marL="144000" indent="-1440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schemeClr val="tx1"/>
                </a:solidFill>
              </a:rPr>
              <a:t>maksimalni iznos bespovratnih sredstava iznosi </a:t>
            </a:r>
            <a:r>
              <a:rPr lang="hr-HR" sz="1600" b="1" dirty="0">
                <a:solidFill>
                  <a:schemeClr val="tx1"/>
                </a:solidFill>
              </a:rPr>
              <a:t>1.150.000,00</a:t>
            </a:r>
            <a:r>
              <a:rPr lang="hr-HR" sz="1600" dirty="0">
                <a:solidFill>
                  <a:schemeClr val="tx1"/>
                </a:solidFill>
              </a:rPr>
              <a:t> </a:t>
            </a:r>
            <a:r>
              <a:rPr lang="hr-HR" sz="1600" b="1" dirty="0">
                <a:solidFill>
                  <a:schemeClr val="tx1"/>
                </a:solidFill>
              </a:rPr>
              <a:t>kn</a:t>
            </a:r>
            <a:r>
              <a:rPr lang="hr-HR" sz="1600" dirty="0">
                <a:solidFill>
                  <a:schemeClr val="tx1"/>
                </a:solidFill>
              </a:rPr>
              <a:t>, a ne više od </a:t>
            </a:r>
            <a:r>
              <a:rPr lang="hr-HR" sz="1600" b="1" dirty="0">
                <a:solidFill>
                  <a:schemeClr val="tx1"/>
                </a:solidFill>
              </a:rPr>
              <a:t>3 %</a:t>
            </a:r>
            <a:r>
              <a:rPr lang="hr-HR" sz="1600" dirty="0">
                <a:solidFill>
                  <a:schemeClr val="tx1"/>
                </a:solidFill>
              </a:rPr>
              <a:t> ukupne vrijednosti radova</a:t>
            </a:r>
            <a:endParaRPr lang="hr-HR" sz="1600" b="1" dirty="0">
              <a:solidFill>
                <a:schemeClr val="tx1"/>
              </a:solidFill>
            </a:endParaRPr>
          </a:p>
        </p:txBody>
      </p:sp>
      <p:sp>
        <p:nvSpPr>
          <p:cNvPr id="15" name="TekstniOkvir 47">
            <a:extLst>
              <a:ext uri="{FF2B5EF4-FFF2-40B4-BE49-F238E27FC236}">
                <a16:creationId xmlns:a16="http://schemas.microsoft.com/office/drawing/2014/main" id="{5D42AD80-15C6-43CA-8B80-CC274A846C59}"/>
              </a:ext>
            </a:extLst>
          </p:cNvPr>
          <p:cNvSpPr txBox="1"/>
          <p:nvPr/>
        </p:nvSpPr>
        <p:spPr>
          <a:xfrm>
            <a:off x="1693335" y="1563970"/>
            <a:ext cx="4128554" cy="1290597"/>
          </a:xfrm>
          <a:prstGeom prst="roundRect">
            <a:avLst/>
          </a:prstGeom>
          <a:solidFill>
            <a:srgbClr val="A8D08D"/>
          </a:solidFill>
          <a:ln w="38100">
            <a:solidFill>
              <a:srgbClr val="A8D08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6032" tIns="146304" rIns="256032" bIns="146304" numCol="1" spcCol="1270" anchor="ctr" anchorCtr="0">
            <a:noAutofit/>
          </a:bodyPr>
          <a:lstStyle/>
          <a:p>
            <a:pPr lvl="0"/>
            <a:r>
              <a:rPr lang="hr-HR" sz="2800" b="1" dirty="0">
                <a:solidFill>
                  <a:schemeClr val="bg1"/>
                </a:solidFill>
              </a:rPr>
              <a:t>45% - I. skupina</a:t>
            </a:r>
          </a:p>
          <a:p>
            <a:pPr lvl="0"/>
            <a:r>
              <a:rPr lang="hr-HR" sz="2800" b="1" dirty="0">
                <a:solidFill>
                  <a:schemeClr val="bg1"/>
                </a:solidFill>
              </a:rPr>
              <a:t>40% - II. skupina</a:t>
            </a:r>
          </a:p>
          <a:p>
            <a:pPr lvl="0"/>
            <a:r>
              <a:rPr lang="hr-HR" sz="2800" b="1" dirty="0">
                <a:solidFill>
                  <a:schemeClr val="bg1"/>
                </a:solidFill>
              </a:rPr>
              <a:t>35% - III. i IV. skupina**</a:t>
            </a:r>
            <a:r>
              <a:rPr lang="hr-HR" sz="2800" b="1" dirty="0">
                <a:solidFill>
                  <a:srgbClr val="0070C0"/>
                </a:solidFill>
              </a:rPr>
              <a:t>  </a:t>
            </a:r>
          </a:p>
        </p:txBody>
      </p:sp>
      <p:sp>
        <p:nvSpPr>
          <p:cNvPr id="16" name="TekstniOkvir 48">
            <a:extLst>
              <a:ext uri="{FF2B5EF4-FFF2-40B4-BE49-F238E27FC236}">
                <a16:creationId xmlns:a16="http://schemas.microsoft.com/office/drawing/2014/main" id="{BF42FBFC-6EC0-4693-AAC9-E019DDDDDDB4}"/>
              </a:ext>
            </a:extLst>
          </p:cNvPr>
          <p:cNvSpPr txBox="1"/>
          <p:nvPr/>
        </p:nvSpPr>
        <p:spPr>
          <a:xfrm>
            <a:off x="6362494" y="1572985"/>
            <a:ext cx="4111292" cy="1290596"/>
          </a:xfrm>
          <a:prstGeom prst="roundRect">
            <a:avLst/>
          </a:prstGeom>
          <a:solidFill>
            <a:srgbClr val="A8D08D"/>
          </a:solidFill>
          <a:ln w="38100">
            <a:solidFill>
              <a:srgbClr val="A8D08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6032" tIns="146304" rIns="256032" bIns="146304" numCol="1" spcCol="1270" anchor="ctr" anchorCtr="0">
            <a:noAutofit/>
          </a:bodyPr>
          <a:lstStyle/>
          <a:p>
            <a:pPr lvl="0"/>
            <a:r>
              <a:rPr lang="hr-HR" sz="2800" b="1" dirty="0">
                <a:solidFill>
                  <a:schemeClr val="bg1"/>
                </a:solidFill>
              </a:rPr>
              <a:t>60% - I. skupina</a:t>
            </a:r>
          </a:p>
          <a:p>
            <a:pPr lvl="0"/>
            <a:r>
              <a:rPr lang="hr-HR" sz="2800" b="1" dirty="0">
                <a:solidFill>
                  <a:schemeClr val="bg1"/>
                </a:solidFill>
              </a:rPr>
              <a:t>55% - II. skupina</a:t>
            </a:r>
          </a:p>
          <a:p>
            <a:pPr lvl="0"/>
            <a:r>
              <a:rPr lang="hr-HR" sz="2800" b="1" dirty="0">
                <a:solidFill>
                  <a:schemeClr val="bg1"/>
                </a:solidFill>
              </a:rPr>
              <a:t>50% - III. i IV. skupina**</a:t>
            </a:r>
            <a:r>
              <a:rPr lang="hr-HR" sz="3000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9" name="Pravokutnik 73"/>
          <p:cNvSpPr/>
          <p:nvPr/>
        </p:nvSpPr>
        <p:spPr>
          <a:xfrm>
            <a:off x="1562100" y="6199769"/>
            <a:ext cx="11353229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i="1" dirty="0"/>
              <a:t>*    podjela na primorsku i kontinentalnu Hrvatsku s obzirom na referentne klimatske podatke – Pravilnik o energetskom pregledu zgrade i energetskom certificiranju </a:t>
            </a:r>
          </a:p>
          <a:p>
            <a:r>
              <a:rPr lang="hr-HR" sz="1100" b="1" i="1" dirty="0"/>
              <a:t>**</a:t>
            </a:r>
            <a:r>
              <a:rPr lang="hr-HR" sz="1100" i="1" dirty="0"/>
              <a:t> </a:t>
            </a:r>
            <a:r>
              <a:rPr lang="hr-HR" sz="1100" b="1" i="1" dirty="0"/>
              <a:t>ovisno o indeksu razvijenosti jedinice područne (regionalne) samouprave na čijem području se projekt provodi</a:t>
            </a:r>
          </a:p>
          <a:p>
            <a:r>
              <a:rPr lang="hr-HR" sz="1100" b="1" i="1" dirty="0"/>
              <a:t>     </a:t>
            </a:r>
            <a:r>
              <a:rPr lang="hr-HR" sz="1100" b="1" i="1" dirty="0">
                <a:solidFill>
                  <a:srgbClr val="4DB17B"/>
                </a:solidFill>
              </a:rPr>
              <a:t>VAŽNO! </a:t>
            </a:r>
            <a:r>
              <a:rPr lang="hr-HR" sz="1100" b="1" i="1" dirty="0"/>
              <a:t>prema Odluci o razvrstavanju jedinica lokalne i područne (regionalne) samouprave prema stupnju razvijenosti iz 2013. godine (NN 158/13)</a:t>
            </a:r>
          </a:p>
          <a:p>
            <a:pPr marL="171450" indent="-171450">
              <a:buFont typeface="Arial" charset="0"/>
              <a:buChar char="•"/>
            </a:pPr>
            <a:endParaRPr lang="hr-HR" sz="1100" b="1" i="1" dirty="0"/>
          </a:p>
          <a:p>
            <a:endParaRPr lang="hr-HR" sz="11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" name="Pravokutnik 28">
            <a:extLst>
              <a:ext uri="{FF2B5EF4-FFF2-40B4-BE49-F238E27FC236}">
                <a16:creationId xmlns:a16="http://schemas.microsoft.com/office/drawing/2014/main" id="{F01359B3-5417-4525-80D9-0DBB5EA4165A}"/>
              </a:ext>
            </a:extLst>
          </p:cNvPr>
          <p:cNvSpPr/>
          <p:nvPr/>
        </p:nvSpPr>
        <p:spPr>
          <a:xfrm>
            <a:off x="1581150" y="397348"/>
            <a:ext cx="95496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INTENZITET SUFINANCIRANJA (2)</a:t>
            </a:r>
          </a:p>
        </p:txBody>
      </p:sp>
      <p:sp>
        <p:nvSpPr>
          <p:cNvPr id="13" name="Pravokutnik 45">
            <a:extLst>
              <a:ext uri="{FF2B5EF4-FFF2-40B4-BE49-F238E27FC236}">
                <a16:creationId xmlns:a16="http://schemas.microsoft.com/office/drawing/2014/main" id="{ADF4D4AD-E166-4ED1-AA22-5BCB2702D803}"/>
              </a:ext>
            </a:extLst>
          </p:cNvPr>
          <p:cNvSpPr/>
          <p:nvPr/>
        </p:nvSpPr>
        <p:spPr>
          <a:xfrm>
            <a:off x="1718214" y="1008632"/>
            <a:ext cx="4103675" cy="468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r-H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PRIMORSKA HRVATSKA*</a:t>
            </a:r>
            <a:endParaRPr lang="hr-HR" sz="2400" b="1" dirty="0">
              <a:solidFill>
                <a:schemeClr val="tx1">
                  <a:lumMod val="50000"/>
                  <a:lumOff val="50000"/>
                </a:schemeClr>
              </a:solidFill>
              <a:latin typeface="Gill Sans MT" panose="020B0502020104020203" pitchFamily="34" charset="-18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Pravokutnik 45">
            <a:extLst>
              <a:ext uri="{FF2B5EF4-FFF2-40B4-BE49-F238E27FC236}">
                <a16:creationId xmlns:a16="http://schemas.microsoft.com/office/drawing/2014/main" id="{CD0433C9-BA97-491D-B6DE-D708138EDE2A}"/>
              </a:ext>
            </a:extLst>
          </p:cNvPr>
          <p:cNvSpPr/>
          <p:nvPr/>
        </p:nvSpPr>
        <p:spPr>
          <a:xfrm>
            <a:off x="6362494" y="1008130"/>
            <a:ext cx="4111292" cy="468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r-H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KONTINENTALNA HRVATSKA*</a:t>
            </a:r>
            <a:endParaRPr lang="hr-HR" sz="2400" b="1" dirty="0">
              <a:solidFill>
                <a:schemeClr val="tx1">
                  <a:lumMod val="50000"/>
                  <a:lumOff val="50000"/>
                </a:schemeClr>
              </a:solidFill>
              <a:latin typeface="Gill Sans MT" panose="020B0502020104020203" pitchFamily="34" charset="-18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48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39" name="Pravokutnik 38">
            <a:extLst>
              <a:ext uri="{FF2B5EF4-FFF2-40B4-BE49-F238E27FC236}">
                <a16:creationId xmlns:a16="http://schemas.microsoft.com/office/drawing/2014/main" id="{AD9E6433-DEF7-40E9-9D00-D0B00D212757}"/>
              </a:ext>
            </a:extLst>
          </p:cNvPr>
          <p:cNvSpPr/>
          <p:nvPr/>
        </p:nvSpPr>
        <p:spPr>
          <a:xfrm>
            <a:off x="3608566" y="339452"/>
            <a:ext cx="43323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PROJEKTNI PRIJEDLOZI</a:t>
            </a:r>
          </a:p>
        </p:txBody>
      </p:sp>
      <p:grpSp>
        <p:nvGrpSpPr>
          <p:cNvPr id="51" name="Grupa 12">
            <a:extLst>
              <a:ext uri="{FF2B5EF4-FFF2-40B4-BE49-F238E27FC236}">
                <a16:creationId xmlns:a16="http://schemas.microsoft.com/office/drawing/2014/main" id="{F1E5560C-BE08-42B5-B212-E37EEA6629C1}"/>
              </a:ext>
            </a:extLst>
          </p:cNvPr>
          <p:cNvGrpSpPr/>
          <p:nvPr/>
        </p:nvGrpSpPr>
        <p:grpSpPr>
          <a:xfrm>
            <a:off x="6523930" y="1946613"/>
            <a:ext cx="4588453" cy="4354796"/>
            <a:chOff x="-2" y="2017950"/>
            <a:chExt cx="4938143" cy="939962"/>
          </a:xfrm>
          <a:solidFill>
            <a:srgbClr val="95C674"/>
          </a:solidFill>
        </p:grpSpPr>
        <p:sp>
          <p:nvSpPr>
            <p:cNvPr id="52" name="Zaobljeni pravokutnik 14">
              <a:extLst>
                <a:ext uri="{FF2B5EF4-FFF2-40B4-BE49-F238E27FC236}">
                  <a16:creationId xmlns:a16="http://schemas.microsoft.com/office/drawing/2014/main" id="{03F53108-3CF5-49EB-BC80-1C2AF10E5ECE}"/>
                </a:ext>
              </a:extLst>
            </p:cNvPr>
            <p:cNvSpPr/>
            <p:nvPr/>
          </p:nvSpPr>
          <p:spPr>
            <a:xfrm>
              <a:off x="-2" y="2017950"/>
              <a:ext cx="4938143" cy="939962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rgbClr val="95C674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4902230"/>
                <a:satOff val="-6819"/>
                <a:lumOff val="-2615"/>
                <a:alphaOff val="0"/>
              </a:schemeClr>
            </a:fillRef>
            <a:effectRef idx="0">
              <a:schemeClr val="accent5">
                <a:hueOff val="-4902230"/>
                <a:satOff val="-6819"/>
                <a:lumOff val="-261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3" name="Zaobljeni pravokutnik 4">
              <a:extLst>
                <a:ext uri="{FF2B5EF4-FFF2-40B4-BE49-F238E27FC236}">
                  <a16:creationId xmlns:a16="http://schemas.microsoft.com/office/drawing/2014/main" id="{57B82AC2-4625-4675-B73A-EDFE4973BF50}"/>
                </a:ext>
              </a:extLst>
            </p:cNvPr>
            <p:cNvSpPr txBox="1"/>
            <p:nvPr/>
          </p:nvSpPr>
          <p:spPr>
            <a:xfrm>
              <a:off x="214701" y="2134470"/>
              <a:ext cx="4249342" cy="722477"/>
            </a:xfrm>
            <a:prstGeom prst="rect">
              <a:avLst/>
            </a:prstGeom>
            <a:grpFill/>
            <a:ln>
              <a:solidFill>
                <a:srgbClr val="95C67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hr-HR" b="1" dirty="0"/>
            </a:p>
          </p:txBody>
        </p:sp>
      </p:grpSp>
      <p:sp>
        <p:nvSpPr>
          <p:cNvPr id="47" name="Pravokutnik 10">
            <a:extLst>
              <a:ext uri="{FF2B5EF4-FFF2-40B4-BE49-F238E27FC236}">
                <a16:creationId xmlns:a16="http://schemas.microsoft.com/office/drawing/2014/main" id="{0EB5D1C1-3CB0-4847-B0D4-8859189C23B7}"/>
              </a:ext>
            </a:extLst>
          </p:cNvPr>
          <p:cNvSpPr/>
          <p:nvPr/>
        </p:nvSpPr>
        <p:spPr>
          <a:xfrm>
            <a:off x="703195" y="1074928"/>
            <a:ext cx="5047755" cy="5043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r-HR" sz="1600" b="1" dirty="0">
              <a:solidFill>
                <a:srgbClr val="008F43"/>
              </a:solidFill>
            </a:endParaRPr>
          </a:p>
          <a:p>
            <a:r>
              <a:rPr lang="hr-HR" sz="2000" b="1" dirty="0">
                <a:solidFill>
                  <a:srgbClr val="4DB17B"/>
                </a:solidFill>
              </a:rPr>
              <a:t>BROJ PROJEKTNIH PRIJEDLOGA </a:t>
            </a:r>
          </a:p>
          <a:p>
            <a:r>
              <a:rPr lang="hr-HR" sz="2000" b="1" dirty="0">
                <a:solidFill>
                  <a:srgbClr val="4DB17B"/>
                </a:solidFill>
              </a:rPr>
              <a:t>PO PRIJAVITELJU</a:t>
            </a:r>
          </a:p>
          <a:p>
            <a:endParaRPr lang="hr-HR" sz="1600" b="1" dirty="0">
              <a:solidFill>
                <a:srgbClr val="008F43"/>
              </a:solidFill>
            </a:endParaRPr>
          </a:p>
          <a:p>
            <a:pPr marL="285750" indent="-28575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projektni prijedlog se podnosi za </a:t>
            </a:r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1 ETC</a:t>
            </a:r>
          </a:p>
          <a:p>
            <a:pPr marL="285750" indent="-28575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Prijavitelj može podnijeti </a:t>
            </a:r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više projektnih prijedloga za različite ETC-ove</a:t>
            </a:r>
          </a:p>
          <a:p>
            <a:pPr marL="285750" indent="-28575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Prijavitelj čiji projektni prijedlog bude isključen iz postupka dodjele, moći će </a:t>
            </a:r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ponovno podnijeti projektni prijedlog</a:t>
            </a:r>
          </a:p>
          <a:p>
            <a:pPr marL="285750" indent="-28575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Prijavitelj </a:t>
            </a:r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ne može podnijeti novi 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projektni prijedlog za isti ETC </a:t>
            </a:r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dok je prvotni 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još uvijek </a:t>
            </a:r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u postupku dodjele</a:t>
            </a:r>
          </a:p>
          <a:p>
            <a:pPr marL="285750" indent="-28575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Prijavitelj može biti samo </a:t>
            </a:r>
            <a:r>
              <a:rPr lang="hr-HR" b="1" dirty="0">
                <a:latin typeface="Calibri" panose="020F0502020204030204" pitchFamily="34" charset="0"/>
                <a:cs typeface="Calibri" panose="020F0502020204030204" pitchFamily="34" charset="0"/>
              </a:rPr>
              <a:t>jedna pravna osoba</a:t>
            </a:r>
            <a:endParaRPr lang="hr-HR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14000"/>
              </a:lnSpc>
              <a:buClr>
                <a:srgbClr val="008F43"/>
              </a:buClr>
              <a:buSzPct val="150000"/>
              <a:buFont typeface="Arial" panose="020B0604020202020204" pitchFamily="34" charset="0"/>
              <a:buChar char="•"/>
            </a:pPr>
            <a:endParaRPr lang="hr-H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vi-VN" sz="16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Rezervirano mjesto sadržaja 2">
            <a:extLst>
              <a:ext uri="{FF2B5EF4-FFF2-40B4-BE49-F238E27FC236}">
                <a16:creationId xmlns:a16="http://schemas.microsoft.com/office/drawing/2014/main" id="{D1DF2861-04F9-40FA-87C6-B474B5845E03}"/>
              </a:ext>
            </a:extLst>
          </p:cNvPr>
          <p:cNvSpPr txBox="1">
            <a:spLocks/>
          </p:cNvSpPr>
          <p:nvPr/>
        </p:nvSpPr>
        <p:spPr>
          <a:xfrm>
            <a:off x="6713798" y="1895535"/>
            <a:ext cx="4208719" cy="422276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hr-HR" sz="800" b="1" dirty="0">
              <a:solidFill>
                <a:schemeClr val="bg1"/>
              </a:solidFill>
            </a:endParaRP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</a:pPr>
            <a:r>
              <a:rPr lang="hr-HR" sz="1800" dirty="0">
                <a:solidFill>
                  <a:schemeClr val="bg1"/>
                </a:solidFill>
              </a:rPr>
              <a:t>zasebna funkcionalna i energetska cjelina za koju je moguće mjeriti pripadajuću potrošnju energije i vode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</a:pPr>
            <a:r>
              <a:rPr lang="hr-HR" sz="1800" b="1" dirty="0">
                <a:solidFill>
                  <a:schemeClr val="bg1"/>
                </a:solidFill>
              </a:rPr>
              <a:t>postojeći ETC ili formiranje ET</a:t>
            </a:r>
            <a:r>
              <a:rPr lang="hr-HR" sz="1800" dirty="0">
                <a:solidFill>
                  <a:schemeClr val="bg1"/>
                </a:solidFill>
              </a:rPr>
              <a:t>C predviđeno projektnim prijedlogom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</a:pPr>
            <a:r>
              <a:rPr lang="hr-HR" sz="1800" dirty="0">
                <a:solidFill>
                  <a:schemeClr val="bg1"/>
                </a:solidFill>
              </a:rPr>
              <a:t>formira se uvođenjem zasebnog mjerenja energenata i vode daljinskim mjerenjem spojenim na sustav ISGE-a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</a:pPr>
            <a:r>
              <a:rPr lang="hr-HR" sz="1800" dirty="0">
                <a:solidFill>
                  <a:schemeClr val="bg1"/>
                </a:solidFill>
              </a:rPr>
              <a:t>ETC može biti (uvjeti - točka 2.4 </a:t>
            </a:r>
            <a:r>
              <a:rPr lang="hr-HR" sz="1800" dirty="0" err="1">
                <a:solidFill>
                  <a:schemeClr val="bg1"/>
                </a:solidFill>
              </a:rPr>
              <a:t>UzP</a:t>
            </a:r>
            <a:r>
              <a:rPr lang="hr-HR" sz="1800" dirty="0">
                <a:solidFill>
                  <a:schemeClr val="bg1"/>
                </a:solidFill>
              </a:rPr>
              <a:t>-a):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  <a:buNone/>
            </a:pPr>
            <a:r>
              <a:rPr lang="hr-HR" sz="1800" dirty="0">
                <a:solidFill>
                  <a:schemeClr val="bg1"/>
                </a:solidFill>
              </a:rPr>
              <a:t>     - dio zgrade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  <a:buNone/>
            </a:pPr>
            <a:r>
              <a:rPr lang="hr-HR" sz="1800" dirty="0">
                <a:solidFill>
                  <a:schemeClr val="bg1"/>
                </a:solidFill>
              </a:rPr>
              <a:t>     - cjelovita zgrada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  <a:buNone/>
            </a:pPr>
            <a:r>
              <a:rPr lang="hr-HR" sz="1800" dirty="0">
                <a:solidFill>
                  <a:schemeClr val="bg1"/>
                </a:solidFill>
              </a:rPr>
              <a:t>     - kompleks zgrada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  <a:buNone/>
            </a:pPr>
            <a:r>
              <a:rPr lang="hr-HR" sz="1800" dirty="0">
                <a:solidFill>
                  <a:schemeClr val="bg1"/>
                </a:solidFill>
              </a:rPr>
              <a:t>     - dio kompleksa zgrada</a:t>
            </a:r>
          </a:p>
        </p:txBody>
      </p:sp>
      <p:sp>
        <p:nvSpPr>
          <p:cNvPr id="2" name="Pravokutnik 1"/>
          <p:cNvSpPr/>
          <p:nvPr/>
        </p:nvSpPr>
        <p:spPr>
          <a:xfrm>
            <a:off x="6387237" y="1312313"/>
            <a:ext cx="48618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sz="2000" b="1" dirty="0">
                <a:solidFill>
                  <a:srgbClr val="4DB17B"/>
                </a:solidFill>
              </a:rPr>
              <a:t>ENERGETSKA FUNKCIONALNA CJELINA (ETC)</a:t>
            </a:r>
            <a:endParaRPr lang="hr-HR" sz="2000" dirty="0">
              <a:solidFill>
                <a:srgbClr val="4DB17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047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6" name="Pravokutnik 5"/>
          <p:cNvSpPr/>
          <p:nvPr/>
        </p:nvSpPr>
        <p:spPr>
          <a:xfrm>
            <a:off x="3435181" y="520386"/>
            <a:ext cx="51143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KRITERIJI PRIHVATLJIVOSTI</a:t>
            </a:r>
          </a:p>
        </p:txBody>
      </p:sp>
      <p:graphicFrame>
        <p:nvGraphicFramePr>
          <p:cNvPr id="25" name="Table 13">
            <a:extLst>
              <a:ext uri="{FF2B5EF4-FFF2-40B4-BE49-F238E27FC236}">
                <a16:creationId xmlns:a16="http://schemas.microsoft.com/office/drawing/2014/main" id="{CA34A023-8EA2-45E3-8A2F-AAB40FA276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7385"/>
              </p:ext>
            </p:extLst>
          </p:nvPr>
        </p:nvGraphicFramePr>
        <p:xfrm>
          <a:off x="452747" y="1006209"/>
          <a:ext cx="5496884" cy="5638361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5496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982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predmet projekta je </a:t>
                      </a:r>
                      <a:r>
                        <a:rPr lang="hr-HR" sz="1600" b="1" dirty="0">
                          <a:solidFill>
                            <a:schemeClr val="tx1"/>
                          </a:solidFill>
                        </a:rPr>
                        <a:t>ETC</a:t>
                      </a:r>
                      <a:endParaRPr lang="hr-HR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</a:rPr>
                        <a:t>ušteda energije za </a:t>
                      </a:r>
                      <a:r>
                        <a:rPr lang="hr-HR" sz="1600" b="1" kern="1200" dirty="0">
                          <a:solidFill>
                            <a:schemeClr val="tx1"/>
                          </a:solidFill>
                        </a:rPr>
                        <a:t>grijanje/hlađenje (</a:t>
                      </a:r>
                      <a:r>
                        <a:rPr lang="hr-HR" sz="1600" b="1" dirty="0"/>
                        <a:t>Q</a:t>
                      </a:r>
                      <a:r>
                        <a:rPr lang="hr-HR" sz="1600" b="1" baseline="-25000" dirty="0"/>
                        <a:t>H,nd</a:t>
                      </a:r>
                      <a:r>
                        <a:rPr lang="hr-HR" sz="1600" b="1" kern="1200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hr-HR" sz="1600" b="0" kern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</a:rPr>
                        <a:t>na godišnjoj razini (kWh/god) od </a:t>
                      </a:r>
                      <a:r>
                        <a:rPr lang="hr-HR" sz="1600" b="1" kern="1200" dirty="0">
                          <a:solidFill>
                            <a:schemeClr val="tx1"/>
                          </a:solidFill>
                        </a:rPr>
                        <a:t>najmanje 50 %</a:t>
                      </a:r>
                      <a:endParaRPr lang="hr-HR" sz="16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u zgradi </a:t>
                      </a:r>
                      <a:r>
                        <a:rPr lang="hr-HR" sz="16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se obavlja </a:t>
                      </a:r>
                      <a:r>
                        <a:rPr lang="hr-HR" sz="1600" b="1" dirty="0">
                          <a:solidFill>
                            <a:schemeClr val="tx1"/>
                          </a:solidFill>
                        </a:rPr>
                        <a:t>društvena djelatnost 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na najmanje </a:t>
                      </a:r>
                      <a:r>
                        <a:rPr lang="hr-HR" sz="1600" b="1" dirty="0">
                          <a:solidFill>
                            <a:schemeClr val="tx1"/>
                          </a:solidFill>
                        </a:rPr>
                        <a:t>80 %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 ukupne korisne površine zgrade</a:t>
                      </a:r>
                      <a:endParaRPr lang="hr-HR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14000"/>
                        </a:lnSpc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</a:rPr>
                        <a:t>neostvarivanje prava na </a:t>
                      </a:r>
                      <a:r>
                        <a:rPr lang="hr-HR" sz="1600" b="1" kern="1200" dirty="0">
                          <a:solidFill>
                            <a:schemeClr val="tx1"/>
                          </a:solidFill>
                        </a:rPr>
                        <a:t>poticajnu cijenu 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</a:rPr>
                        <a:t>energije proizvedene iz OIE za mjere OIE koje se prijavljuju za financiranje</a:t>
                      </a:r>
                      <a:endParaRPr lang="hr-HR" sz="16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b="1" dirty="0">
                          <a:solidFill>
                            <a:schemeClr val="tx1"/>
                          </a:solidFill>
                        </a:rPr>
                        <a:t>dokaz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 da je zgrada </a:t>
                      </a:r>
                      <a:r>
                        <a:rPr lang="hr-HR" sz="1600" b="1" dirty="0">
                          <a:solidFill>
                            <a:schemeClr val="tx1"/>
                          </a:solidFill>
                        </a:rPr>
                        <a:t>postojeća</a:t>
                      </a:r>
                      <a:endParaRPr lang="hr-HR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b="1" dirty="0">
                          <a:solidFill>
                            <a:schemeClr val="tx1"/>
                          </a:solidFill>
                        </a:rPr>
                        <a:t>dokaz vlasništva 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ili pravnog slijeda izvanknjižnog vlasništva</a:t>
                      </a:r>
                      <a:endParaRPr lang="hr-HR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b="1" dirty="0">
                          <a:solidFill>
                            <a:schemeClr val="tx1"/>
                          </a:solidFill>
                        </a:rPr>
                        <a:t>suglasnost 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vlasnika/suvlasnika zgrade – ako je primjenjivo</a:t>
                      </a:r>
                      <a:endParaRPr lang="hr-HR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uz prijavu priloženo izvješće o energetskom pregledu i </a:t>
                      </a:r>
                      <a:r>
                        <a:rPr lang="hr-HR" sz="1600" b="1" dirty="0">
                          <a:solidFill>
                            <a:schemeClr val="tx1"/>
                          </a:solidFill>
                        </a:rPr>
                        <a:t>energetski certifikat 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prije obnove</a:t>
                      </a:r>
                      <a:endParaRPr lang="hr-HR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uz prijavu priložen </a:t>
                      </a:r>
                      <a:r>
                        <a:rPr lang="hr-HR" sz="1600" b="1" dirty="0">
                          <a:solidFill>
                            <a:schemeClr val="tx1"/>
                          </a:solidFill>
                        </a:rPr>
                        <a:t>glavni projekt 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energetske obnove</a:t>
                      </a:r>
                      <a:endParaRPr lang="hr-HR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uz prijavu priloženi </a:t>
                      </a:r>
                      <a:r>
                        <a:rPr lang="hr-HR" sz="1600" b="1" dirty="0">
                          <a:solidFill>
                            <a:schemeClr val="tx1"/>
                          </a:solidFill>
                        </a:rPr>
                        <a:t>akt za građenje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, odobrenja, suglasnosti i posebni uvjeti građenja – ako je primjenjivo</a:t>
                      </a:r>
                      <a:endParaRPr lang="hr-HR" sz="1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prijavitelj se obvezao osigurati </a:t>
                      </a:r>
                      <a:r>
                        <a:rPr lang="hr-HR" sz="1600" b="1" dirty="0">
                          <a:solidFill>
                            <a:schemeClr val="tx1"/>
                          </a:solidFill>
                        </a:rPr>
                        <a:t>stručni nadzor 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nad izvođenjem</a:t>
                      </a:r>
                      <a:r>
                        <a:rPr lang="hr-HR" sz="1600" baseline="0" dirty="0">
                          <a:solidFill>
                            <a:schemeClr val="tx1"/>
                          </a:solidFill>
                        </a:rPr>
                        <a:t> radova energetske obnove</a:t>
                      </a:r>
                      <a:endParaRPr lang="hr-HR" sz="1600" b="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Table 13">
            <a:extLst>
              <a:ext uri="{FF2B5EF4-FFF2-40B4-BE49-F238E27FC236}">
                <a16:creationId xmlns:a16="http://schemas.microsoft.com/office/drawing/2014/main" id="{CA34A023-8EA2-45E3-8A2F-AAB40FA276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785913"/>
              </p:ext>
            </p:extLst>
          </p:nvPr>
        </p:nvGraphicFramePr>
        <p:xfrm>
          <a:off x="6242370" y="982051"/>
          <a:ext cx="5356093" cy="202692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53560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baseline="0" dirty="0">
                          <a:solidFill>
                            <a:schemeClr val="tx1"/>
                          </a:solidFill>
                        </a:rPr>
                        <a:t>prijavitelj se obvezao provesti energetski pregled i izraditi energetski certifikat </a:t>
                      </a:r>
                      <a:r>
                        <a:rPr lang="hr-HR" sz="1600" b="1" baseline="0" dirty="0">
                          <a:solidFill>
                            <a:schemeClr val="tx1"/>
                          </a:solidFill>
                        </a:rPr>
                        <a:t>nakon energetske obnove</a:t>
                      </a:r>
                      <a:endParaRPr lang="hr-HR" sz="1600" b="1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zgrada prijavljena u </a:t>
                      </a:r>
                      <a:r>
                        <a:rPr lang="hr-HR" sz="1600" b="1" dirty="0">
                          <a:solidFill>
                            <a:schemeClr val="tx1"/>
                          </a:solidFill>
                        </a:rPr>
                        <a:t>ISGE</a:t>
                      </a:r>
                      <a:endParaRPr lang="hr-HR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zgrada </a:t>
                      </a:r>
                      <a:r>
                        <a:rPr lang="hr-HR" sz="1600" b="1" dirty="0">
                          <a:solidFill>
                            <a:schemeClr val="tx1"/>
                          </a:solidFill>
                        </a:rPr>
                        <a:t>nije pojedinačno zaštićeno kulturno dobro</a:t>
                      </a:r>
                      <a:endParaRPr lang="hr-HR" sz="16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b="1" dirty="0">
                          <a:solidFill>
                            <a:schemeClr val="tx1"/>
                          </a:solidFill>
                        </a:rPr>
                        <a:t>nema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</a:rPr>
                        <a:t> elemenata </a:t>
                      </a:r>
                      <a:r>
                        <a:rPr lang="hr-HR" sz="1600" b="1" dirty="0">
                          <a:solidFill>
                            <a:schemeClr val="tx1"/>
                          </a:solidFill>
                        </a:rPr>
                        <a:t>državnih potpora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6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nema dvostrukog financiranja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9" name="TekstniOkvir 9">
            <a:extLst>
              <a:ext uri="{FF2B5EF4-FFF2-40B4-BE49-F238E27FC236}">
                <a16:creationId xmlns:a16="http://schemas.microsoft.com/office/drawing/2014/main" id="{5BC0C423-6671-4010-9F93-8368FD65A7CB}"/>
              </a:ext>
            </a:extLst>
          </p:cNvPr>
          <p:cNvSpPr txBox="1"/>
          <p:nvPr/>
        </p:nvSpPr>
        <p:spPr>
          <a:xfrm>
            <a:off x="6491390" y="3105762"/>
            <a:ext cx="5842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008F43"/>
                </a:solidFill>
              </a:rPr>
              <a:t>TRAJNOST PROJEKTA</a:t>
            </a:r>
          </a:p>
        </p:txBody>
      </p:sp>
      <p:sp>
        <p:nvSpPr>
          <p:cNvPr id="13" name="Pravokutnik 1"/>
          <p:cNvSpPr/>
          <p:nvPr/>
        </p:nvSpPr>
        <p:spPr>
          <a:xfrm>
            <a:off x="6242370" y="3606079"/>
            <a:ext cx="5867298" cy="2062103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marL="144000" indent="-144000">
              <a:buFontTx/>
              <a:buChar char="-"/>
            </a:pPr>
            <a:r>
              <a:rPr lang="hr-HR" altLang="sr-Latn-RS" sz="1600" b="1" dirty="0"/>
              <a:t>prati se 5 godina od završetka projekta</a:t>
            </a:r>
          </a:p>
          <a:p>
            <a:pPr marL="144000" indent="-144000">
              <a:buFontTx/>
              <a:buChar char="-"/>
            </a:pPr>
            <a:r>
              <a:rPr lang="hr-HR" altLang="sr-Latn-RS" sz="1600" b="1" dirty="0"/>
              <a:t>ne smiju nastupiti promjene koje bi utjecale na prirodu projekta, ciljeve ili provedbene uvjete</a:t>
            </a:r>
          </a:p>
          <a:p>
            <a:pPr marL="144000" indent="-144000">
              <a:buFontTx/>
              <a:buChar char="-"/>
            </a:pPr>
            <a:r>
              <a:rPr lang="hr-HR" altLang="sr-Latn-RS" sz="1600" b="1" dirty="0"/>
              <a:t>obveza održavanja opreme i druge imovine nabavljene tijekom projekta </a:t>
            </a:r>
          </a:p>
          <a:p>
            <a:pPr marL="144000" indent="-144000">
              <a:buFontTx/>
              <a:buChar char="-"/>
            </a:pPr>
            <a:r>
              <a:rPr lang="hr-HR" altLang="sr-Latn-RS" sz="1600" b="1" dirty="0"/>
              <a:t>održivost aktivnosti i rezultata</a:t>
            </a:r>
          </a:p>
          <a:p>
            <a:pPr marL="144000" indent="-144000">
              <a:buFontTx/>
              <a:buChar char="-"/>
            </a:pPr>
            <a:r>
              <a:rPr lang="hr-HR" altLang="sr-Latn-RS" sz="1600" b="1" dirty="0"/>
              <a:t>nije dozvoljena daljnja prodaja ili iznajmljivanje korisnicima koji nisu iz javnog sektora i čija djelatnost nije društvena</a:t>
            </a:r>
          </a:p>
        </p:txBody>
      </p:sp>
      <p:pic>
        <p:nvPicPr>
          <p:cNvPr id="14" name="Slika 10">
            <a:extLst>
              <a:ext uri="{FF2B5EF4-FFF2-40B4-BE49-F238E27FC236}">
                <a16:creationId xmlns:a16="http://schemas.microsoft.com/office/drawing/2014/main" id="{2DD61DD9-0E03-43C5-92FD-32C6989CAD4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2" t="63583" r="3478" b="10326"/>
          <a:stretch/>
        </p:blipFill>
        <p:spPr>
          <a:xfrm>
            <a:off x="8645236" y="5707606"/>
            <a:ext cx="3324606" cy="1154471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6242370" y="3567427"/>
            <a:ext cx="5727472" cy="2140179"/>
          </a:xfrm>
          <a:prstGeom prst="roundRect">
            <a:avLst/>
          </a:prstGeom>
          <a:noFill/>
          <a:ln w="38100">
            <a:solidFill>
              <a:srgbClr val="95C6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31367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7" name="Pravokutnik 6"/>
          <p:cNvSpPr/>
          <p:nvPr/>
        </p:nvSpPr>
        <p:spPr>
          <a:xfrm>
            <a:off x="4210905" y="374980"/>
            <a:ext cx="35628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DRŽAVNE POTPORE</a:t>
            </a:r>
          </a:p>
        </p:txBody>
      </p:sp>
      <p:sp>
        <p:nvSpPr>
          <p:cNvPr id="13" name="Pravokutnik 12">
            <a:extLst>
              <a:ext uri="{FF2B5EF4-FFF2-40B4-BE49-F238E27FC236}">
                <a16:creationId xmlns:a16="http://schemas.microsoft.com/office/drawing/2014/main" id="{D3B4143F-6DC6-4FEF-998F-E11BBB5722F6}"/>
              </a:ext>
            </a:extLst>
          </p:cNvPr>
          <p:cNvSpPr/>
          <p:nvPr/>
        </p:nvSpPr>
        <p:spPr>
          <a:xfrm>
            <a:off x="452747" y="1082867"/>
            <a:ext cx="5141353" cy="357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buClr>
                <a:srgbClr val="008F43"/>
              </a:buClr>
              <a:buSzPct val="150000"/>
            </a:pPr>
            <a:r>
              <a:rPr lang="hr-HR" sz="1600" b="1" dirty="0"/>
              <a:t>DRŽAVNE POTPORE NISU PRISUTNE KADA SE:</a:t>
            </a:r>
          </a:p>
        </p:txBody>
      </p:sp>
      <p:sp>
        <p:nvSpPr>
          <p:cNvPr id="2" name="Pravokutnik 1"/>
          <p:cNvSpPr/>
          <p:nvPr/>
        </p:nvSpPr>
        <p:spPr>
          <a:xfrm>
            <a:off x="582773" y="1589075"/>
            <a:ext cx="5867298" cy="1039708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buClr>
                <a:srgbClr val="008F43"/>
              </a:buClr>
              <a:buSzPct val="120000"/>
            </a:pPr>
            <a:r>
              <a:rPr lang="hr-HR" b="1" dirty="0"/>
              <a:t>najmanje 80 % ukupne korisne površine zgrade (ETC-a) koristi za obavljanje društvenih djelatnosti, koje ne predstavljaju gospodarsku aktivnost </a:t>
            </a:r>
          </a:p>
        </p:txBody>
      </p:sp>
      <p:sp>
        <p:nvSpPr>
          <p:cNvPr id="40" name="Pravokutnik 39">
            <a:extLst>
              <a:ext uri="{FF2B5EF4-FFF2-40B4-BE49-F238E27FC236}">
                <a16:creationId xmlns:a16="http://schemas.microsoft.com/office/drawing/2014/main" id="{D3B4143F-6DC6-4FEF-998F-E11BBB5722F6}"/>
              </a:ext>
            </a:extLst>
          </p:cNvPr>
          <p:cNvSpPr/>
          <p:nvPr/>
        </p:nvSpPr>
        <p:spPr>
          <a:xfrm>
            <a:off x="217106" y="3184323"/>
            <a:ext cx="6803020" cy="3232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14000"/>
              </a:lnSpc>
              <a:buClr>
                <a:srgbClr val="4DB17B"/>
              </a:buClr>
              <a:buSzPct val="120000"/>
              <a:buFont typeface="Wingdings" panose="05000000000000000000" pitchFamily="2" charset="2"/>
              <a:buChar char="§"/>
            </a:pPr>
            <a:r>
              <a:rPr lang="hr-HR" dirty="0"/>
              <a:t>ne obavlja se pomoćna gospodarska ni gospodarska aktivnost</a:t>
            </a:r>
          </a:p>
          <a:p>
            <a:pPr marL="285750" indent="-285750">
              <a:lnSpc>
                <a:spcPct val="114000"/>
              </a:lnSpc>
              <a:buClr>
                <a:srgbClr val="4DB17B"/>
              </a:buClr>
              <a:buSzPct val="120000"/>
              <a:buFont typeface="Wingdings" panose="05000000000000000000" pitchFamily="2" charset="2"/>
              <a:buChar char="§"/>
            </a:pPr>
            <a:r>
              <a:rPr lang="hr-HR" dirty="0"/>
              <a:t>obavlja se </a:t>
            </a:r>
            <a:r>
              <a:rPr lang="hr-HR" b="1" dirty="0"/>
              <a:t>pomoćna gospodarska aktivnost </a:t>
            </a:r>
            <a:r>
              <a:rPr lang="hr-HR" dirty="0"/>
              <a:t>na </a:t>
            </a:r>
            <a:r>
              <a:rPr lang="hr-HR" b="1" dirty="0"/>
              <a:t>najviše 20 % ukupne</a:t>
            </a:r>
            <a:r>
              <a:rPr lang="hr-HR" dirty="0"/>
              <a:t> </a:t>
            </a:r>
            <a:r>
              <a:rPr lang="hr-HR" b="1" dirty="0"/>
              <a:t>korisne površine </a:t>
            </a:r>
            <a:r>
              <a:rPr lang="hr-HR" dirty="0"/>
              <a:t>zgrade (ako je više od 20 % ukupne korisne površine zgrade, ne smije se koristiti više od 20 % ukupnog </a:t>
            </a:r>
            <a:r>
              <a:rPr lang="hr-HR" b="1" dirty="0"/>
              <a:t>godišnjeg vremenskog kapaciteta</a:t>
            </a:r>
            <a:r>
              <a:rPr lang="hr-HR" dirty="0"/>
              <a:t>)</a:t>
            </a:r>
          </a:p>
          <a:p>
            <a:pPr marL="285750" indent="-285750">
              <a:lnSpc>
                <a:spcPct val="114000"/>
              </a:lnSpc>
              <a:buClr>
                <a:srgbClr val="4DB17B"/>
              </a:buClr>
              <a:buSzPct val="120000"/>
              <a:buFont typeface="Wingdings" panose="05000000000000000000" pitchFamily="2" charset="2"/>
              <a:buChar char="§"/>
            </a:pPr>
            <a:r>
              <a:rPr lang="hr-HR" dirty="0"/>
              <a:t>obavlja se </a:t>
            </a:r>
            <a:r>
              <a:rPr lang="hr-HR" b="1" dirty="0"/>
              <a:t>gospodarska aktivnost </a:t>
            </a:r>
            <a:r>
              <a:rPr lang="hr-HR" dirty="0"/>
              <a:t>na </a:t>
            </a:r>
            <a:r>
              <a:rPr lang="hr-HR" b="1" dirty="0"/>
              <a:t>najviše 10 % ukupne korisne površine</a:t>
            </a:r>
            <a:r>
              <a:rPr lang="hr-HR" dirty="0"/>
              <a:t> zgrade ili 10 % ukupnog godišnjeg vremenskog kapaciteta</a:t>
            </a:r>
          </a:p>
          <a:p>
            <a:pPr marL="285750" indent="-285750">
              <a:lnSpc>
                <a:spcPct val="114000"/>
              </a:lnSpc>
              <a:buClr>
                <a:srgbClr val="4DB17B"/>
              </a:buClr>
              <a:buSzPct val="120000"/>
              <a:buFont typeface="Wingdings" panose="05000000000000000000" pitchFamily="2" charset="2"/>
              <a:buChar char="§"/>
            </a:pPr>
            <a:r>
              <a:rPr lang="hr-HR" dirty="0"/>
              <a:t>kada se </a:t>
            </a:r>
            <a:r>
              <a:rPr lang="hr-HR" b="1" dirty="0"/>
              <a:t>istovremeno</a:t>
            </a:r>
            <a:r>
              <a:rPr lang="hr-HR" dirty="0"/>
              <a:t> obavljaju i pomoćna gospodarska i gospodarska aktivnost smije se koristiti </a:t>
            </a:r>
            <a:r>
              <a:rPr lang="hr-HR" b="1" dirty="0"/>
              <a:t>najviše 20 % ukupne korisne površine</a:t>
            </a:r>
            <a:r>
              <a:rPr lang="hr-HR" dirty="0"/>
              <a:t> zgrade ili 20 % </a:t>
            </a:r>
            <a:r>
              <a:rPr lang="hr-HR" b="1" dirty="0"/>
              <a:t>ukupnog godišnjeg vremenskog kapaciteta</a:t>
            </a:r>
            <a:r>
              <a:rPr lang="hr-HR" dirty="0"/>
              <a:t> </a:t>
            </a:r>
          </a:p>
        </p:txBody>
      </p:sp>
      <p:sp>
        <p:nvSpPr>
          <p:cNvPr id="41" name="Pravokutnik 40">
            <a:extLst>
              <a:ext uri="{FF2B5EF4-FFF2-40B4-BE49-F238E27FC236}">
                <a16:creationId xmlns:a16="http://schemas.microsoft.com/office/drawing/2014/main" id="{D3B4143F-6DC6-4FEF-998F-E11BBB5722F6}"/>
              </a:ext>
            </a:extLst>
          </p:cNvPr>
          <p:cNvSpPr/>
          <p:nvPr/>
        </p:nvSpPr>
        <p:spPr>
          <a:xfrm>
            <a:off x="475312" y="2848405"/>
            <a:ext cx="3631175" cy="373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buClr>
                <a:srgbClr val="008F43"/>
              </a:buClr>
              <a:buSzPct val="150000"/>
            </a:pPr>
            <a:r>
              <a:rPr lang="hr-HR" sz="1600" b="1" dirty="0"/>
              <a:t>TE JE ISPUNJEN JEDAN OD UVJETA:</a:t>
            </a:r>
          </a:p>
        </p:txBody>
      </p:sp>
      <p:sp>
        <p:nvSpPr>
          <p:cNvPr id="3" name="Pravokutnik 2"/>
          <p:cNvSpPr/>
          <p:nvPr/>
        </p:nvSpPr>
        <p:spPr>
          <a:xfrm>
            <a:off x="7020126" y="1648076"/>
            <a:ext cx="46965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b="1" dirty="0">
                <a:solidFill>
                  <a:srgbClr val="4DB17B"/>
                </a:solidFill>
              </a:rPr>
              <a:t>POMOĆNA GOSPODARSKA AKTIVNOST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dirty="0"/>
              <a:t>aktivnost izravno </a:t>
            </a:r>
            <a:r>
              <a:rPr lang="hr-HR" b="1" dirty="0"/>
              <a:t>vezana ili u funkciji temeljne društvene</a:t>
            </a:r>
            <a:r>
              <a:rPr lang="hr-HR" dirty="0"/>
              <a:t> djelatnosti koja se obavlja u zgradi</a:t>
            </a:r>
          </a:p>
        </p:txBody>
      </p:sp>
      <p:sp>
        <p:nvSpPr>
          <p:cNvPr id="16" name="Pravokutnik 15"/>
          <p:cNvSpPr/>
          <p:nvPr/>
        </p:nvSpPr>
        <p:spPr>
          <a:xfrm>
            <a:off x="7020126" y="3342891"/>
            <a:ext cx="469656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b="1" dirty="0">
                <a:solidFill>
                  <a:srgbClr val="4DB17B"/>
                </a:solidFill>
              </a:rPr>
              <a:t>NE SMATRA SE GOSPODARSKOM AKTIVNOSTI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b="1" dirty="0"/>
              <a:t>sportska</a:t>
            </a:r>
            <a:r>
              <a:rPr lang="hr-HR" dirty="0"/>
              <a:t> djelatnost kada služi lokalnom stanovništvu i amaterskim sportskim klubovima (bez većih međunarodnih događanja)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b="1" dirty="0"/>
              <a:t>kulturna</a:t>
            </a:r>
            <a:r>
              <a:rPr lang="hr-HR" dirty="0"/>
              <a:t> djelatnost kada udio prihoda koji su javno financirani čini više od 50 % ukupnih prihoda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r-HR" b="1" dirty="0"/>
              <a:t>tijela javne vlasti </a:t>
            </a:r>
            <a:r>
              <a:rPr lang="hr-HR" dirty="0"/>
              <a:t>(odnosi se na prvu i drugu skupinu prihvatljivih prijavitelja) </a:t>
            </a:r>
            <a:r>
              <a:rPr lang="hr-HR" b="1" dirty="0"/>
              <a:t>koja iznajmljuju prostor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75312" y="1589075"/>
            <a:ext cx="6257997" cy="1066268"/>
          </a:xfrm>
          <a:prstGeom prst="roundRect">
            <a:avLst/>
          </a:prstGeom>
          <a:noFill/>
          <a:ln w="38100">
            <a:solidFill>
              <a:srgbClr val="A8D0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5178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17" name="Pravokutnik 16"/>
          <p:cNvSpPr/>
          <p:nvPr/>
        </p:nvSpPr>
        <p:spPr>
          <a:xfrm>
            <a:off x="3923274" y="394547"/>
            <a:ext cx="41049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ŠTO SE SUFINANCIRA?</a:t>
            </a:r>
          </a:p>
        </p:txBody>
      </p:sp>
      <p:grpSp>
        <p:nvGrpSpPr>
          <p:cNvPr id="14" name="Group 1">
            <a:extLst>
              <a:ext uri="{FF2B5EF4-FFF2-40B4-BE49-F238E27FC236}">
                <a16:creationId xmlns:a16="http://schemas.microsoft.com/office/drawing/2014/main" id="{B8C5E789-6762-48D5-84DE-DF21182210F4}"/>
              </a:ext>
            </a:extLst>
          </p:cNvPr>
          <p:cNvGrpSpPr/>
          <p:nvPr/>
        </p:nvGrpSpPr>
        <p:grpSpPr>
          <a:xfrm>
            <a:off x="681180" y="1071892"/>
            <a:ext cx="10816618" cy="5786108"/>
            <a:chOff x="681180" y="1071892"/>
            <a:chExt cx="10816618" cy="5786108"/>
          </a:xfrm>
        </p:grpSpPr>
        <p:sp>
          <p:nvSpPr>
            <p:cNvPr id="19" name="Rectangle 2">
              <a:extLst>
                <a:ext uri="{FF2B5EF4-FFF2-40B4-BE49-F238E27FC236}">
                  <a16:creationId xmlns:a16="http://schemas.microsoft.com/office/drawing/2014/main" id="{117F71A6-8381-4AF7-AF83-8EC113CEC7E6}"/>
                </a:ext>
              </a:extLst>
            </p:cNvPr>
            <p:cNvSpPr/>
            <p:nvPr/>
          </p:nvSpPr>
          <p:spPr>
            <a:xfrm>
              <a:off x="681180" y="1071892"/>
              <a:ext cx="8629074" cy="5786108"/>
            </a:xfrm>
            <a:prstGeom prst="rect">
              <a:avLst/>
            </a:prstGeom>
            <a:noFill/>
          </p:spPr>
        </p:sp>
        <p:sp>
          <p:nvSpPr>
            <p:cNvPr id="23" name="Freeform 4">
              <a:extLst>
                <a:ext uri="{FF2B5EF4-FFF2-40B4-BE49-F238E27FC236}">
                  <a16:creationId xmlns:a16="http://schemas.microsoft.com/office/drawing/2014/main" id="{062E7D94-466C-4889-BDC9-702526E840BA}"/>
                </a:ext>
              </a:extLst>
            </p:cNvPr>
            <p:cNvSpPr/>
            <p:nvPr/>
          </p:nvSpPr>
          <p:spPr>
            <a:xfrm>
              <a:off x="683708" y="1257405"/>
              <a:ext cx="2005585" cy="1203351"/>
            </a:xfrm>
            <a:custGeom>
              <a:avLst/>
              <a:gdLst>
                <a:gd name="connsiteX0" fmla="*/ 0 w 2005585"/>
                <a:gd name="connsiteY0" fmla="*/ 0 h 1203351"/>
                <a:gd name="connsiteX1" fmla="*/ 2005585 w 2005585"/>
                <a:gd name="connsiteY1" fmla="*/ 0 h 1203351"/>
                <a:gd name="connsiteX2" fmla="*/ 2005585 w 2005585"/>
                <a:gd name="connsiteY2" fmla="*/ 1203351 h 1203351"/>
                <a:gd name="connsiteX3" fmla="*/ 0 w 2005585"/>
                <a:gd name="connsiteY3" fmla="*/ 1203351 h 1203351"/>
                <a:gd name="connsiteX4" fmla="*/ 0 w 2005585"/>
                <a:gd name="connsiteY4" fmla="*/ 0 h 1203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5585" h="1203351">
                  <a:moveTo>
                    <a:pt x="0" y="0"/>
                  </a:moveTo>
                  <a:lnTo>
                    <a:pt x="2005585" y="0"/>
                  </a:lnTo>
                  <a:lnTo>
                    <a:pt x="2005585" y="1203351"/>
                  </a:lnTo>
                  <a:lnTo>
                    <a:pt x="0" y="12033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72C4"/>
            </a:solidFill>
            <a:ln w="38100">
              <a:solidFill>
                <a:srgbClr val="4472C4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kern="1200" dirty="0">
                  <a:solidFill>
                    <a:schemeClr val="bg1"/>
                  </a:solidFill>
                </a:rPr>
                <a:t>GLAVNI PROJEKT</a:t>
              </a:r>
            </a:p>
          </p:txBody>
        </p:sp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3162ED4C-16DA-4CE5-A918-FB1EEA9AA7DC}"/>
                </a:ext>
              </a:extLst>
            </p:cNvPr>
            <p:cNvSpPr/>
            <p:nvPr/>
          </p:nvSpPr>
          <p:spPr>
            <a:xfrm>
              <a:off x="5095996" y="1257405"/>
              <a:ext cx="2005585" cy="1203351"/>
            </a:xfrm>
            <a:custGeom>
              <a:avLst/>
              <a:gdLst>
                <a:gd name="connsiteX0" fmla="*/ 0 w 2005585"/>
                <a:gd name="connsiteY0" fmla="*/ 0 h 1203351"/>
                <a:gd name="connsiteX1" fmla="*/ 2005585 w 2005585"/>
                <a:gd name="connsiteY1" fmla="*/ 0 h 1203351"/>
                <a:gd name="connsiteX2" fmla="*/ 2005585 w 2005585"/>
                <a:gd name="connsiteY2" fmla="*/ 1203351 h 1203351"/>
                <a:gd name="connsiteX3" fmla="*/ 0 w 2005585"/>
                <a:gd name="connsiteY3" fmla="*/ 1203351 h 1203351"/>
                <a:gd name="connsiteX4" fmla="*/ 0 w 2005585"/>
                <a:gd name="connsiteY4" fmla="*/ 0 h 1203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5585" h="1203351">
                  <a:moveTo>
                    <a:pt x="0" y="0"/>
                  </a:moveTo>
                  <a:lnTo>
                    <a:pt x="2005585" y="0"/>
                  </a:lnTo>
                  <a:lnTo>
                    <a:pt x="2005585" y="1203351"/>
                  </a:lnTo>
                  <a:lnTo>
                    <a:pt x="0" y="12033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72C4"/>
            </a:solidFill>
            <a:ln w="38100">
              <a:solidFill>
                <a:srgbClr val="4472C4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1050478"/>
                <a:satOff val="-1461"/>
                <a:lumOff val="-56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dirty="0">
                  <a:solidFill>
                    <a:schemeClr val="bg1"/>
                  </a:solidFill>
                </a:rPr>
                <a:t>OBNOVA OVOJNICE ZGRADE</a:t>
              </a:r>
            </a:p>
          </p:txBody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4DFED93D-8248-4575-8CB2-D87FF94E28B0}"/>
                </a:ext>
              </a:extLst>
            </p:cNvPr>
            <p:cNvSpPr/>
            <p:nvPr/>
          </p:nvSpPr>
          <p:spPr>
            <a:xfrm>
              <a:off x="7304667" y="1257405"/>
              <a:ext cx="2005585" cy="1203351"/>
            </a:xfrm>
            <a:custGeom>
              <a:avLst/>
              <a:gdLst>
                <a:gd name="connsiteX0" fmla="*/ 0 w 2005585"/>
                <a:gd name="connsiteY0" fmla="*/ 0 h 1203351"/>
                <a:gd name="connsiteX1" fmla="*/ 2005585 w 2005585"/>
                <a:gd name="connsiteY1" fmla="*/ 0 h 1203351"/>
                <a:gd name="connsiteX2" fmla="*/ 2005585 w 2005585"/>
                <a:gd name="connsiteY2" fmla="*/ 1203351 h 1203351"/>
                <a:gd name="connsiteX3" fmla="*/ 0 w 2005585"/>
                <a:gd name="connsiteY3" fmla="*/ 1203351 h 1203351"/>
                <a:gd name="connsiteX4" fmla="*/ 0 w 2005585"/>
                <a:gd name="connsiteY4" fmla="*/ 0 h 1203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5585" h="1203351">
                  <a:moveTo>
                    <a:pt x="0" y="0"/>
                  </a:moveTo>
                  <a:lnTo>
                    <a:pt x="2005585" y="0"/>
                  </a:lnTo>
                  <a:lnTo>
                    <a:pt x="2005585" y="1203351"/>
                  </a:lnTo>
                  <a:lnTo>
                    <a:pt x="0" y="12033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72C4"/>
            </a:solidFill>
            <a:ln w="38100">
              <a:solidFill>
                <a:srgbClr val="4472C4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1575717"/>
                <a:satOff val="-2192"/>
                <a:lumOff val="-84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dirty="0">
                  <a:solidFill>
                    <a:schemeClr val="bg1"/>
                  </a:solidFill>
                </a:rPr>
                <a:t>UGRADNJA NOVOG VISOKOUČINKOVITOG SUSTAVA GRIJANJA ILI POBOLJŠANJE POSTOJEĆEG</a:t>
              </a:r>
            </a:p>
          </p:txBody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F343EE2B-A7A5-4EC7-A159-EEA8C24E1D10}"/>
                </a:ext>
              </a:extLst>
            </p:cNvPr>
            <p:cNvSpPr/>
            <p:nvPr/>
          </p:nvSpPr>
          <p:spPr>
            <a:xfrm>
              <a:off x="2889850" y="2618246"/>
              <a:ext cx="2005585" cy="1203351"/>
            </a:xfrm>
            <a:custGeom>
              <a:avLst/>
              <a:gdLst>
                <a:gd name="connsiteX0" fmla="*/ 0 w 2005585"/>
                <a:gd name="connsiteY0" fmla="*/ 0 h 1203351"/>
                <a:gd name="connsiteX1" fmla="*/ 2005585 w 2005585"/>
                <a:gd name="connsiteY1" fmla="*/ 0 h 1203351"/>
                <a:gd name="connsiteX2" fmla="*/ 2005585 w 2005585"/>
                <a:gd name="connsiteY2" fmla="*/ 1203351 h 1203351"/>
                <a:gd name="connsiteX3" fmla="*/ 0 w 2005585"/>
                <a:gd name="connsiteY3" fmla="*/ 1203351 h 1203351"/>
                <a:gd name="connsiteX4" fmla="*/ 0 w 2005585"/>
                <a:gd name="connsiteY4" fmla="*/ 0 h 1203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5585" h="1203351">
                  <a:moveTo>
                    <a:pt x="0" y="0"/>
                  </a:moveTo>
                  <a:lnTo>
                    <a:pt x="2005585" y="0"/>
                  </a:lnTo>
                  <a:lnTo>
                    <a:pt x="2005585" y="1203351"/>
                  </a:lnTo>
                  <a:lnTo>
                    <a:pt x="0" y="12033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3B5BF"/>
            </a:solidFill>
            <a:ln w="38100">
              <a:solidFill>
                <a:srgbClr val="43B5BF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2100956"/>
                <a:satOff val="-2922"/>
                <a:lumOff val="-112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380" b="1" dirty="0">
                  <a:solidFill>
                    <a:schemeClr val="bg1"/>
                  </a:solidFill>
                </a:rPr>
                <a:t>ZAMJENA ILI UVOĐENJE SUSTAVA PROZRAČIVANJA VISOKOUČINKOVITIM SUSTAVOM ILI POBOLJŠANJE POSTOJEĆEG</a:t>
              </a:r>
            </a:p>
          </p:txBody>
        </p:sp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87AA08D1-D591-4589-9CAD-70B8D1454F10}"/>
                </a:ext>
              </a:extLst>
            </p:cNvPr>
            <p:cNvSpPr/>
            <p:nvPr/>
          </p:nvSpPr>
          <p:spPr>
            <a:xfrm>
              <a:off x="5095996" y="2629676"/>
              <a:ext cx="2005585" cy="1203351"/>
            </a:xfrm>
            <a:custGeom>
              <a:avLst/>
              <a:gdLst>
                <a:gd name="connsiteX0" fmla="*/ 0 w 2005585"/>
                <a:gd name="connsiteY0" fmla="*/ 0 h 1203351"/>
                <a:gd name="connsiteX1" fmla="*/ 2005585 w 2005585"/>
                <a:gd name="connsiteY1" fmla="*/ 0 h 1203351"/>
                <a:gd name="connsiteX2" fmla="*/ 2005585 w 2005585"/>
                <a:gd name="connsiteY2" fmla="*/ 1203351 h 1203351"/>
                <a:gd name="connsiteX3" fmla="*/ 0 w 2005585"/>
                <a:gd name="connsiteY3" fmla="*/ 1203351 h 1203351"/>
                <a:gd name="connsiteX4" fmla="*/ 0 w 2005585"/>
                <a:gd name="connsiteY4" fmla="*/ 0 h 1203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5585" h="1203351">
                  <a:moveTo>
                    <a:pt x="0" y="0"/>
                  </a:moveTo>
                  <a:lnTo>
                    <a:pt x="2005585" y="0"/>
                  </a:lnTo>
                  <a:lnTo>
                    <a:pt x="2005585" y="1203351"/>
                  </a:lnTo>
                  <a:lnTo>
                    <a:pt x="0" y="12033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3B5BF"/>
            </a:solidFill>
            <a:ln w="38100">
              <a:solidFill>
                <a:srgbClr val="43B5BF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2626195"/>
                <a:satOff val="-3653"/>
                <a:lumOff val="-140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0007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kern="1200" dirty="0">
                  <a:solidFill>
                    <a:schemeClr val="bg1"/>
                  </a:solidFill>
                </a:rPr>
                <a:t>ZAMJENA POSTOJEĆEG SUSTAVA PRIPREME POTROŠNE TOPLE VODE SUSTAVOM KOJI KORISTI OIE</a:t>
              </a:r>
            </a:p>
          </p:txBody>
        </p:sp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FA799DF8-247A-4FEC-A05D-B38262062C17}"/>
                </a:ext>
              </a:extLst>
            </p:cNvPr>
            <p:cNvSpPr/>
            <p:nvPr/>
          </p:nvSpPr>
          <p:spPr>
            <a:xfrm>
              <a:off x="7304669" y="2651210"/>
              <a:ext cx="2005585" cy="1203351"/>
            </a:xfrm>
            <a:custGeom>
              <a:avLst/>
              <a:gdLst>
                <a:gd name="connsiteX0" fmla="*/ 0 w 2005585"/>
                <a:gd name="connsiteY0" fmla="*/ 0 h 1203351"/>
                <a:gd name="connsiteX1" fmla="*/ 2005585 w 2005585"/>
                <a:gd name="connsiteY1" fmla="*/ 0 h 1203351"/>
                <a:gd name="connsiteX2" fmla="*/ 2005585 w 2005585"/>
                <a:gd name="connsiteY2" fmla="*/ 1203351 h 1203351"/>
                <a:gd name="connsiteX3" fmla="*/ 0 w 2005585"/>
                <a:gd name="connsiteY3" fmla="*/ 1203351 h 1203351"/>
                <a:gd name="connsiteX4" fmla="*/ 0 w 2005585"/>
                <a:gd name="connsiteY4" fmla="*/ 0 h 1203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5585" h="1203351">
                  <a:moveTo>
                    <a:pt x="0" y="0"/>
                  </a:moveTo>
                  <a:lnTo>
                    <a:pt x="2005585" y="0"/>
                  </a:lnTo>
                  <a:lnTo>
                    <a:pt x="2005585" y="1203351"/>
                  </a:lnTo>
                  <a:lnTo>
                    <a:pt x="0" y="12033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3B5BF"/>
            </a:solidFill>
            <a:ln w="38100">
              <a:solidFill>
                <a:srgbClr val="43B5BF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3151434"/>
                <a:satOff val="-4383"/>
                <a:lumOff val="-168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kern="1200" dirty="0">
                  <a:solidFill>
                    <a:schemeClr val="bg1"/>
                  </a:solidFill>
                </a:rPr>
                <a:t>ZAMJENA UNUTARNJE RASVJETE UČINKOVITIJOM</a:t>
              </a:r>
            </a:p>
          </p:txBody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5A2DFA0C-D11C-4A64-A45A-8F3E16E06FA8}"/>
                </a:ext>
              </a:extLst>
            </p:cNvPr>
            <p:cNvSpPr/>
            <p:nvPr/>
          </p:nvSpPr>
          <p:spPr>
            <a:xfrm>
              <a:off x="9492213" y="2651211"/>
              <a:ext cx="2005585" cy="1203351"/>
            </a:xfrm>
            <a:custGeom>
              <a:avLst/>
              <a:gdLst>
                <a:gd name="connsiteX0" fmla="*/ 0 w 2005585"/>
                <a:gd name="connsiteY0" fmla="*/ 0 h 1203351"/>
                <a:gd name="connsiteX1" fmla="*/ 2005585 w 2005585"/>
                <a:gd name="connsiteY1" fmla="*/ 0 h 1203351"/>
                <a:gd name="connsiteX2" fmla="*/ 2005585 w 2005585"/>
                <a:gd name="connsiteY2" fmla="*/ 1203351 h 1203351"/>
                <a:gd name="connsiteX3" fmla="*/ 0 w 2005585"/>
                <a:gd name="connsiteY3" fmla="*/ 1203351 h 1203351"/>
                <a:gd name="connsiteX4" fmla="*/ 0 w 2005585"/>
                <a:gd name="connsiteY4" fmla="*/ 0 h 1203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5585" h="1203351">
                  <a:moveTo>
                    <a:pt x="0" y="0"/>
                  </a:moveTo>
                  <a:lnTo>
                    <a:pt x="2005585" y="0"/>
                  </a:lnTo>
                  <a:lnTo>
                    <a:pt x="2005585" y="1203351"/>
                  </a:lnTo>
                  <a:lnTo>
                    <a:pt x="0" y="12033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3B5BF"/>
            </a:solidFill>
            <a:ln w="38100">
              <a:solidFill>
                <a:srgbClr val="43B5BF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3676673"/>
                <a:satOff val="-5114"/>
                <a:lumOff val="-196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kern="1200" dirty="0"/>
                <a:t>UGRADNJA</a:t>
              </a:r>
              <a:r>
                <a:rPr lang="hr-HR" sz="1400" b="1" kern="1200" dirty="0">
                  <a:effectLst>
                    <a:outerShdw blurRad="50800" dist="1270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 </a:t>
              </a:r>
              <a:r>
                <a:rPr lang="hr-HR" sz="1400" b="1" kern="1200" dirty="0"/>
                <a:t>FOTONAPONSKIH MODULA ZA PROIZVODNJU ELEKTRIČNE ENERGIJE IZ OIE ZA VL. POTREBE</a:t>
              </a:r>
            </a:p>
          </p:txBody>
        </p:sp>
        <p:sp>
          <p:nvSpPr>
            <p:cNvPr id="30" name="Freeform 12">
              <a:extLst>
                <a:ext uri="{FF2B5EF4-FFF2-40B4-BE49-F238E27FC236}">
                  <a16:creationId xmlns:a16="http://schemas.microsoft.com/office/drawing/2014/main" id="{02AE1FEB-20BC-4377-BD5B-C89782E94945}"/>
                </a:ext>
              </a:extLst>
            </p:cNvPr>
            <p:cNvSpPr/>
            <p:nvPr/>
          </p:nvSpPr>
          <p:spPr>
            <a:xfrm>
              <a:off x="683708" y="4065225"/>
              <a:ext cx="2005585" cy="1203351"/>
            </a:xfrm>
            <a:custGeom>
              <a:avLst/>
              <a:gdLst>
                <a:gd name="connsiteX0" fmla="*/ 0 w 2005585"/>
                <a:gd name="connsiteY0" fmla="*/ 0 h 1203351"/>
                <a:gd name="connsiteX1" fmla="*/ 2005585 w 2005585"/>
                <a:gd name="connsiteY1" fmla="*/ 0 h 1203351"/>
                <a:gd name="connsiteX2" fmla="*/ 2005585 w 2005585"/>
                <a:gd name="connsiteY2" fmla="*/ 1203351 h 1203351"/>
                <a:gd name="connsiteX3" fmla="*/ 0 w 2005585"/>
                <a:gd name="connsiteY3" fmla="*/ 1203351 h 1203351"/>
                <a:gd name="connsiteX4" fmla="*/ 0 w 2005585"/>
                <a:gd name="connsiteY4" fmla="*/ 0 h 1203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5585" h="1203351">
                  <a:moveTo>
                    <a:pt x="0" y="0"/>
                  </a:moveTo>
                  <a:lnTo>
                    <a:pt x="2005585" y="0"/>
                  </a:lnTo>
                  <a:lnTo>
                    <a:pt x="2005585" y="1203351"/>
                  </a:lnTo>
                  <a:lnTo>
                    <a:pt x="0" y="12033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B982"/>
            </a:solidFill>
            <a:ln w="38100">
              <a:solidFill>
                <a:srgbClr val="44B982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4201912"/>
                <a:satOff val="-5845"/>
                <a:lumOff val="-224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kern="1200" dirty="0">
                  <a:solidFill>
                    <a:schemeClr val="bg1"/>
                  </a:solidFill>
                </a:rPr>
                <a:t>UVOĐENJE SUSTAVA AUTOMATIZACIJE I UPRAVLJANJA ZGRADOM</a:t>
              </a:r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5F17A7F4-6F4E-4F84-B66C-A562B5C8564A}"/>
                </a:ext>
              </a:extLst>
            </p:cNvPr>
            <p:cNvSpPr/>
            <p:nvPr/>
          </p:nvSpPr>
          <p:spPr>
            <a:xfrm>
              <a:off x="2889852" y="4065225"/>
              <a:ext cx="2005585" cy="1203351"/>
            </a:xfrm>
            <a:custGeom>
              <a:avLst/>
              <a:gdLst>
                <a:gd name="connsiteX0" fmla="*/ 0 w 2005585"/>
                <a:gd name="connsiteY0" fmla="*/ 0 h 1203351"/>
                <a:gd name="connsiteX1" fmla="*/ 2005585 w 2005585"/>
                <a:gd name="connsiteY1" fmla="*/ 0 h 1203351"/>
                <a:gd name="connsiteX2" fmla="*/ 2005585 w 2005585"/>
                <a:gd name="connsiteY2" fmla="*/ 1203351 h 1203351"/>
                <a:gd name="connsiteX3" fmla="*/ 0 w 2005585"/>
                <a:gd name="connsiteY3" fmla="*/ 1203351 h 1203351"/>
                <a:gd name="connsiteX4" fmla="*/ 0 w 2005585"/>
                <a:gd name="connsiteY4" fmla="*/ 0 h 1203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5585" h="1203351">
                  <a:moveTo>
                    <a:pt x="0" y="0"/>
                  </a:moveTo>
                  <a:lnTo>
                    <a:pt x="2005585" y="0"/>
                  </a:lnTo>
                  <a:lnTo>
                    <a:pt x="2005585" y="1203351"/>
                  </a:lnTo>
                  <a:lnTo>
                    <a:pt x="0" y="12033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B982"/>
            </a:solidFill>
            <a:ln w="28575">
              <a:solidFill>
                <a:srgbClr val="44B982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4727151"/>
                <a:satOff val="-6575"/>
                <a:lumOff val="-252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kern="1200" dirty="0"/>
                <a:t>UVOĐENJE SUSTAVA DALJINSKOG OČITANJA POTROŠNJE ENERGIJE I VODE I SUSTAVA KONTROLNIH MJERILA ENERGENATA I VODE</a:t>
              </a:r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68236098-92AB-4183-B48D-16DC3AFFC73D}"/>
                </a:ext>
              </a:extLst>
            </p:cNvPr>
            <p:cNvSpPr/>
            <p:nvPr/>
          </p:nvSpPr>
          <p:spPr>
            <a:xfrm>
              <a:off x="5095996" y="4065225"/>
              <a:ext cx="2005585" cy="1203351"/>
            </a:xfrm>
            <a:custGeom>
              <a:avLst/>
              <a:gdLst>
                <a:gd name="connsiteX0" fmla="*/ 0 w 2005585"/>
                <a:gd name="connsiteY0" fmla="*/ 0 h 1203351"/>
                <a:gd name="connsiteX1" fmla="*/ 2005585 w 2005585"/>
                <a:gd name="connsiteY1" fmla="*/ 0 h 1203351"/>
                <a:gd name="connsiteX2" fmla="*/ 2005585 w 2005585"/>
                <a:gd name="connsiteY2" fmla="*/ 1203351 h 1203351"/>
                <a:gd name="connsiteX3" fmla="*/ 0 w 2005585"/>
                <a:gd name="connsiteY3" fmla="*/ 1203351 h 1203351"/>
                <a:gd name="connsiteX4" fmla="*/ 0 w 2005585"/>
                <a:gd name="connsiteY4" fmla="*/ 0 h 1203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5585" h="1203351">
                  <a:moveTo>
                    <a:pt x="0" y="0"/>
                  </a:moveTo>
                  <a:lnTo>
                    <a:pt x="2005585" y="0"/>
                  </a:lnTo>
                  <a:lnTo>
                    <a:pt x="2005585" y="1203351"/>
                  </a:lnTo>
                  <a:lnTo>
                    <a:pt x="0" y="12033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B982"/>
            </a:solidFill>
            <a:ln w="28575">
              <a:solidFill>
                <a:srgbClr val="44B982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5252390"/>
                <a:satOff val="-7306"/>
                <a:lumOff val="-280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kern="1200" dirty="0"/>
                <a:t>UVOĐENJE NOVIH NAPLATNIH MJERNIH MJESTA</a:t>
              </a:r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2EA7DFA0-C1A5-4253-B601-66B09250E3E4}"/>
                </a:ext>
              </a:extLst>
            </p:cNvPr>
            <p:cNvSpPr/>
            <p:nvPr/>
          </p:nvSpPr>
          <p:spPr>
            <a:xfrm>
              <a:off x="7304667" y="4076801"/>
              <a:ext cx="2005585" cy="1203351"/>
            </a:xfrm>
            <a:custGeom>
              <a:avLst/>
              <a:gdLst>
                <a:gd name="connsiteX0" fmla="*/ 0 w 2005585"/>
                <a:gd name="connsiteY0" fmla="*/ 0 h 1203351"/>
                <a:gd name="connsiteX1" fmla="*/ 2005585 w 2005585"/>
                <a:gd name="connsiteY1" fmla="*/ 0 h 1203351"/>
                <a:gd name="connsiteX2" fmla="*/ 2005585 w 2005585"/>
                <a:gd name="connsiteY2" fmla="*/ 1203351 h 1203351"/>
                <a:gd name="connsiteX3" fmla="*/ 0 w 2005585"/>
                <a:gd name="connsiteY3" fmla="*/ 1203351 h 1203351"/>
                <a:gd name="connsiteX4" fmla="*/ 0 w 2005585"/>
                <a:gd name="connsiteY4" fmla="*/ 0 h 1203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5585" h="1203351">
                  <a:moveTo>
                    <a:pt x="0" y="0"/>
                  </a:moveTo>
                  <a:lnTo>
                    <a:pt x="2005585" y="0"/>
                  </a:lnTo>
                  <a:lnTo>
                    <a:pt x="2005585" y="1203351"/>
                  </a:lnTo>
                  <a:lnTo>
                    <a:pt x="0" y="12033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4B982"/>
            </a:solidFill>
            <a:ln w="38100">
              <a:solidFill>
                <a:srgbClr val="44B982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5777628"/>
                <a:satOff val="-8036"/>
                <a:lumOff val="-308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kern="1200" dirty="0"/>
                <a:t>HORIZONTALNE MJERE-PROVEDBA ELEMENATA PRISTUPAČNOSTI ZA OSOBE S INVALIDITETOM I SMANJENOM POKRET.</a:t>
              </a:r>
              <a:endParaRPr lang="hr-HR" sz="14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E1CC448F-F282-4CE4-8FCB-1CF89E08291E}"/>
                </a:ext>
              </a:extLst>
            </p:cNvPr>
            <p:cNvSpPr/>
            <p:nvPr/>
          </p:nvSpPr>
          <p:spPr>
            <a:xfrm>
              <a:off x="681180" y="5470988"/>
              <a:ext cx="2005585" cy="1203351"/>
            </a:xfrm>
            <a:custGeom>
              <a:avLst/>
              <a:gdLst>
                <a:gd name="connsiteX0" fmla="*/ 0 w 2005585"/>
                <a:gd name="connsiteY0" fmla="*/ 0 h 1203351"/>
                <a:gd name="connsiteX1" fmla="*/ 2005585 w 2005585"/>
                <a:gd name="connsiteY1" fmla="*/ 0 h 1203351"/>
                <a:gd name="connsiteX2" fmla="*/ 2005585 w 2005585"/>
                <a:gd name="connsiteY2" fmla="*/ 1203351 h 1203351"/>
                <a:gd name="connsiteX3" fmla="*/ 0 w 2005585"/>
                <a:gd name="connsiteY3" fmla="*/ 1203351 h 1203351"/>
                <a:gd name="connsiteX4" fmla="*/ 0 w 2005585"/>
                <a:gd name="connsiteY4" fmla="*/ 0 h 1203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5585" h="1203351">
                  <a:moveTo>
                    <a:pt x="0" y="0"/>
                  </a:moveTo>
                  <a:lnTo>
                    <a:pt x="2005585" y="0"/>
                  </a:lnTo>
                  <a:lnTo>
                    <a:pt x="2005585" y="1203351"/>
                  </a:lnTo>
                  <a:lnTo>
                    <a:pt x="0" y="12033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9B246"/>
            </a:solidFill>
            <a:ln w="28575">
              <a:solidFill>
                <a:srgbClr val="49B246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6302867"/>
                <a:satOff val="-8767"/>
                <a:lumOff val="-336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</a:pPr>
              <a:r>
                <a:rPr lang="hr-HR" sz="1400" b="1" kern="1200" dirty="0">
                  <a:solidFill>
                    <a:schemeClr val="bg1"/>
                  </a:solidFill>
                </a:rPr>
                <a:t>PROJEKTANTSKI 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kern="1200" dirty="0">
                  <a:solidFill>
                    <a:schemeClr val="bg1"/>
                  </a:solidFill>
                </a:rPr>
                <a:t>NADZOR</a:t>
              </a:r>
              <a:endParaRPr lang="hr-HR" sz="1400" b="1" kern="1200" dirty="0"/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1A6E8BE1-AD9B-4202-952B-4E4D7559E75E}"/>
                </a:ext>
              </a:extLst>
            </p:cNvPr>
            <p:cNvSpPr/>
            <p:nvPr/>
          </p:nvSpPr>
          <p:spPr>
            <a:xfrm>
              <a:off x="5093208" y="5484020"/>
              <a:ext cx="2005585" cy="1203351"/>
            </a:xfrm>
            <a:custGeom>
              <a:avLst/>
              <a:gdLst>
                <a:gd name="connsiteX0" fmla="*/ 0 w 2005585"/>
                <a:gd name="connsiteY0" fmla="*/ 0 h 1203351"/>
                <a:gd name="connsiteX1" fmla="*/ 2005585 w 2005585"/>
                <a:gd name="connsiteY1" fmla="*/ 0 h 1203351"/>
                <a:gd name="connsiteX2" fmla="*/ 2005585 w 2005585"/>
                <a:gd name="connsiteY2" fmla="*/ 1203351 h 1203351"/>
                <a:gd name="connsiteX3" fmla="*/ 0 w 2005585"/>
                <a:gd name="connsiteY3" fmla="*/ 1203351 h 1203351"/>
                <a:gd name="connsiteX4" fmla="*/ 0 w 2005585"/>
                <a:gd name="connsiteY4" fmla="*/ 0 h 1203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5585" h="1203351">
                  <a:moveTo>
                    <a:pt x="0" y="0"/>
                  </a:moveTo>
                  <a:lnTo>
                    <a:pt x="2005585" y="0"/>
                  </a:lnTo>
                  <a:lnTo>
                    <a:pt x="2005585" y="1203351"/>
                  </a:lnTo>
                  <a:lnTo>
                    <a:pt x="0" y="12033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9B246"/>
            </a:solidFill>
            <a:ln w="38100">
              <a:solidFill>
                <a:srgbClr val="49B246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6828106"/>
                <a:satOff val="-9497"/>
                <a:lumOff val="-364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kern="1200" dirty="0">
                  <a:solidFill>
                    <a:schemeClr val="bg1"/>
                  </a:solidFill>
                </a:rPr>
                <a:t>ENERGETSKI PREGLED ZGRADE I IZRADA ENERGETSKOG CERTIFIKATA NAKON PROVEDENE OBNOVE</a:t>
              </a:r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5248691F-1F1C-4E29-BB85-25EA04C3F219}"/>
                </a:ext>
              </a:extLst>
            </p:cNvPr>
            <p:cNvSpPr/>
            <p:nvPr/>
          </p:nvSpPr>
          <p:spPr>
            <a:xfrm>
              <a:off x="7304668" y="5477931"/>
              <a:ext cx="2005585" cy="1203351"/>
            </a:xfrm>
            <a:custGeom>
              <a:avLst/>
              <a:gdLst>
                <a:gd name="connsiteX0" fmla="*/ 0 w 2005585"/>
                <a:gd name="connsiteY0" fmla="*/ 0 h 1203351"/>
                <a:gd name="connsiteX1" fmla="*/ 2005585 w 2005585"/>
                <a:gd name="connsiteY1" fmla="*/ 0 h 1203351"/>
                <a:gd name="connsiteX2" fmla="*/ 2005585 w 2005585"/>
                <a:gd name="connsiteY2" fmla="*/ 1203351 h 1203351"/>
                <a:gd name="connsiteX3" fmla="*/ 0 w 2005585"/>
                <a:gd name="connsiteY3" fmla="*/ 1203351 h 1203351"/>
                <a:gd name="connsiteX4" fmla="*/ 0 w 2005585"/>
                <a:gd name="connsiteY4" fmla="*/ 0 h 12033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05585" h="1203351">
                  <a:moveTo>
                    <a:pt x="0" y="0"/>
                  </a:moveTo>
                  <a:lnTo>
                    <a:pt x="2005585" y="0"/>
                  </a:lnTo>
                  <a:lnTo>
                    <a:pt x="2005585" y="1203351"/>
                  </a:lnTo>
                  <a:lnTo>
                    <a:pt x="0" y="12033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9B246"/>
            </a:solidFill>
            <a:ln w="38100">
              <a:solidFill>
                <a:srgbClr val="49B246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7353345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dirty="0">
                  <a:solidFill>
                    <a:schemeClr val="bg1"/>
                  </a:solidFill>
                </a:rPr>
                <a:t>UPRAVLJANJE PROJEKTOM I ADMINISTRACIJA</a:t>
              </a:r>
            </a:p>
          </p:txBody>
        </p:sp>
      </p:grpSp>
      <p:grpSp>
        <p:nvGrpSpPr>
          <p:cNvPr id="37" name="Grupa 36">
            <a:extLst>
              <a:ext uri="{FF2B5EF4-FFF2-40B4-BE49-F238E27FC236}">
                <a16:creationId xmlns:a16="http://schemas.microsoft.com/office/drawing/2014/main" id="{1B438782-6FC9-4075-AF5F-80B2614C38BE}"/>
              </a:ext>
            </a:extLst>
          </p:cNvPr>
          <p:cNvGrpSpPr/>
          <p:nvPr/>
        </p:nvGrpSpPr>
        <p:grpSpPr>
          <a:xfrm>
            <a:off x="2942750" y="5484027"/>
            <a:ext cx="1972843" cy="1184496"/>
            <a:chOff x="3119437" y="4126177"/>
            <a:chExt cx="1889124" cy="1133475"/>
          </a:xfrm>
          <a:solidFill>
            <a:srgbClr val="49B246"/>
          </a:solidFill>
        </p:grpSpPr>
        <p:sp>
          <p:nvSpPr>
            <p:cNvPr id="38" name="Pravokutnik 37">
              <a:extLst>
                <a:ext uri="{FF2B5EF4-FFF2-40B4-BE49-F238E27FC236}">
                  <a16:creationId xmlns:a16="http://schemas.microsoft.com/office/drawing/2014/main" id="{C49A7E03-352F-400E-A650-90E52CF2FC3E}"/>
                </a:ext>
              </a:extLst>
            </p:cNvPr>
            <p:cNvSpPr/>
            <p:nvPr/>
          </p:nvSpPr>
          <p:spPr>
            <a:xfrm>
              <a:off x="3119437" y="4126177"/>
              <a:ext cx="1889124" cy="1133475"/>
            </a:xfrm>
            <a:prstGeom prst="rect">
              <a:avLst/>
            </a:prstGeom>
            <a:grpFill/>
            <a:ln w="28575">
              <a:solidFill>
                <a:srgbClr val="49B246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353344"/>
                <a:satOff val="-10228"/>
                <a:lumOff val="-3922"/>
                <a:alphaOff val="0"/>
              </a:schemeClr>
            </a:fillRef>
            <a:effectRef idx="0">
              <a:schemeClr val="accent5">
                <a:hueOff val="-7353344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TekstniOkvir 38">
              <a:extLst>
                <a:ext uri="{FF2B5EF4-FFF2-40B4-BE49-F238E27FC236}">
                  <a16:creationId xmlns:a16="http://schemas.microsoft.com/office/drawing/2014/main" id="{B160540D-828B-44E2-8136-03911E02EA9C}"/>
                </a:ext>
              </a:extLst>
            </p:cNvPr>
            <p:cNvSpPr txBox="1"/>
            <p:nvPr/>
          </p:nvSpPr>
          <p:spPr>
            <a:xfrm>
              <a:off x="3119437" y="4126177"/>
              <a:ext cx="1889124" cy="1133475"/>
            </a:xfrm>
            <a:prstGeom prst="rect">
              <a:avLst/>
            </a:prstGeom>
            <a:grpFill/>
            <a:ln w="28575">
              <a:solidFill>
                <a:srgbClr val="49B246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8121" tIns="198121" rIns="198121" bIns="198121" numCol="1" spcCol="1270" anchor="ctr" anchorCtr="0">
              <a:noAutofit/>
            </a:bodyPr>
            <a:lstStyle/>
            <a:p>
              <a:pPr algn="ctr" defTabSz="231143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hr-HR" sz="5200" dirty="0"/>
            </a:p>
          </p:txBody>
        </p:sp>
      </p:grpSp>
      <p:sp>
        <p:nvSpPr>
          <p:cNvPr id="40" name="Pravokutnik 39">
            <a:extLst>
              <a:ext uri="{FF2B5EF4-FFF2-40B4-BE49-F238E27FC236}">
                <a16:creationId xmlns:a16="http://schemas.microsoft.com/office/drawing/2014/main" id="{364BB641-032B-443B-AD5E-8F4B584A21C1}"/>
              </a:ext>
            </a:extLst>
          </p:cNvPr>
          <p:cNvSpPr/>
          <p:nvPr/>
        </p:nvSpPr>
        <p:spPr>
          <a:xfrm>
            <a:off x="2891514" y="5716370"/>
            <a:ext cx="207531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1400" b="1" dirty="0">
                <a:solidFill>
                  <a:schemeClr val="bg1"/>
                </a:solidFill>
              </a:rPr>
              <a:t>USLUGA KOORDINATORA ZAŠTITE NA RADU TIJEKOM GRAĐENJA</a:t>
            </a:r>
          </a:p>
        </p:txBody>
      </p:sp>
      <p:grpSp>
        <p:nvGrpSpPr>
          <p:cNvPr id="41" name="Group 22">
            <a:extLst>
              <a:ext uri="{FF2B5EF4-FFF2-40B4-BE49-F238E27FC236}">
                <a16:creationId xmlns:a16="http://schemas.microsoft.com/office/drawing/2014/main" id="{B62043E3-90F2-4C92-AB64-C617F2F8645C}"/>
              </a:ext>
            </a:extLst>
          </p:cNvPr>
          <p:cNvGrpSpPr/>
          <p:nvPr/>
        </p:nvGrpSpPr>
        <p:grpSpPr>
          <a:xfrm>
            <a:off x="9492213" y="5484027"/>
            <a:ext cx="2005585" cy="1203351"/>
            <a:chOff x="6623488" y="4406039"/>
            <a:chExt cx="2005585" cy="1203351"/>
          </a:xfrm>
          <a:solidFill>
            <a:srgbClr val="6A8ED0"/>
          </a:solidFill>
        </p:grpSpPr>
        <p:sp>
          <p:nvSpPr>
            <p:cNvPr id="42" name="Rectangle 23">
              <a:extLst>
                <a:ext uri="{FF2B5EF4-FFF2-40B4-BE49-F238E27FC236}">
                  <a16:creationId xmlns:a16="http://schemas.microsoft.com/office/drawing/2014/main" id="{8489C6C9-3DBC-4EAB-949C-5A53D2C5FBE9}"/>
                </a:ext>
              </a:extLst>
            </p:cNvPr>
            <p:cNvSpPr/>
            <p:nvPr/>
          </p:nvSpPr>
          <p:spPr>
            <a:xfrm>
              <a:off x="6623488" y="4406039"/>
              <a:ext cx="2005585" cy="1203351"/>
            </a:xfrm>
            <a:prstGeom prst="rect">
              <a:avLst/>
            </a:prstGeom>
            <a:grpFill/>
            <a:ln w="38100">
              <a:solidFill>
                <a:srgbClr val="49B246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7353345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Rectangle 24">
              <a:extLst>
                <a:ext uri="{FF2B5EF4-FFF2-40B4-BE49-F238E27FC236}">
                  <a16:creationId xmlns:a16="http://schemas.microsoft.com/office/drawing/2014/main" id="{A68E9FA6-69AB-4DC2-B7FD-D45FD963AB81}"/>
                </a:ext>
              </a:extLst>
            </p:cNvPr>
            <p:cNvSpPr/>
            <p:nvPr/>
          </p:nvSpPr>
          <p:spPr>
            <a:xfrm>
              <a:off x="6623488" y="4406039"/>
              <a:ext cx="2005585" cy="1203351"/>
            </a:xfrm>
            <a:prstGeom prst="rect">
              <a:avLst/>
            </a:prstGeom>
            <a:solidFill>
              <a:srgbClr val="49B246"/>
            </a:solidFill>
            <a:ln>
              <a:solidFill>
                <a:srgbClr val="49B246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dirty="0">
                  <a:solidFill>
                    <a:schemeClr val="bg1"/>
                  </a:solidFill>
                </a:rPr>
                <a:t>PROMIDŽBA I VIDLJIVOST PROJEKTA</a:t>
              </a:r>
            </a:p>
          </p:txBody>
        </p:sp>
      </p:grpSp>
      <p:grpSp>
        <p:nvGrpSpPr>
          <p:cNvPr id="44" name="Grupa 43">
            <a:extLst>
              <a:ext uri="{FF2B5EF4-FFF2-40B4-BE49-F238E27FC236}">
                <a16:creationId xmlns:a16="http://schemas.microsoft.com/office/drawing/2014/main" id="{58E7AA5E-7797-43F7-AD91-816CB44079FB}"/>
              </a:ext>
            </a:extLst>
          </p:cNvPr>
          <p:cNvGrpSpPr/>
          <p:nvPr/>
        </p:nvGrpSpPr>
        <p:grpSpPr>
          <a:xfrm>
            <a:off x="9492213" y="4076801"/>
            <a:ext cx="2005585" cy="1203351"/>
            <a:chOff x="6623487" y="3004909"/>
            <a:chExt cx="2005585" cy="1203351"/>
          </a:xfrm>
          <a:solidFill>
            <a:srgbClr val="44B982"/>
          </a:solidFill>
        </p:grpSpPr>
        <p:sp>
          <p:nvSpPr>
            <p:cNvPr id="45" name="Pravokutnik 44">
              <a:extLst>
                <a:ext uri="{FF2B5EF4-FFF2-40B4-BE49-F238E27FC236}">
                  <a16:creationId xmlns:a16="http://schemas.microsoft.com/office/drawing/2014/main" id="{A8981CCF-F1AC-49F2-B49D-80B0CA0EC8F4}"/>
                </a:ext>
              </a:extLst>
            </p:cNvPr>
            <p:cNvSpPr/>
            <p:nvPr/>
          </p:nvSpPr>
          <p:spPr>
            <a:xfrm>
              <a:off x="6623487" y="3004909"/>
              <a:ext cx="2005585" cy="1203351"/>
            </a:xfrm>
            <a:prstGeom prst="rect">
              <a:avLst/>
            </a:prstGeom>
            <a:grpFill/>
            <a:ln w="38100">
              <a:solidFill>
                <a:srgbClr val="44B982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5">
                <a:hueOff val="-5777628"/>
                <a:satOff val="-8036"/>
                <a:lumOff val="-308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TekstniOkvir 45">
              <a:extLst>
                <a:ext uri="{FF2B5EF4-FFF2-40B4-BE49-F238E27FC236}">
                  <a16:creationId xmlns:a16="http://schemas.microsoft.com/office/drawing/2014/main" id="{8527DC72-2794-40CB-9072-9B8ECB605B46}"/>
                </a:ext>
              </a:extLst>
            </p:cNvPr>
            <p:cNvSpPr txBox="1"/>
            <p:nvPr/>
          </p:nvSpPr>
          <p:spPr>
            <a:xfrm>
              <a:off x="6623487" y="3004909"/>
              <a:ext cx="2005585" cy="1203351"/>
            </a:xfrm>
            <a:prstGeom prst="rect">
              <a:avLst/>
            </a:prstGeom>
            <a:grpFill/>
            <a:ln>
              <a:solidFill>
                <a:srgbClr val="44B982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0" b="1" kern="1200" dirty="0">
                  <a:solidFill>
                    <a:schemeClr val="bg1"/>
                  </a:solidFill>
                </a:rPr>
                <a:t>STRUČNI NADZOR GRAĐENJA</a:t>
              </a:r>
            </a:p>
          </p:txBody>
        </p:sp>
      </p:grpSp>
      <p:sp>
        <p:nvSpPr>
          <p:cNvPr id="47" name="Freeform 37">
            <a:extLst>
              <a:ext uri="{FF2B5EF4-FFF2-40B4-BE49-F238E27FC236}">
                <a16:creationId xmlns:a16="http://schemas.microsoft.com/office/drawing/2014/main" id="{33388691-9AEC-427E-A988-B21A86495BF4}"/>
              </a:ext>
            </a:extLst>
          </p:cNvPr>
          <p:cNvSpPr/>
          <p:nvPr/>
        </p:nvSpPr>
        <p:spPr>
          <a:xfrm>
            <a:off x="683708" y="2628456"/>
            <a:ext cx="2005585" cy="1203351"/>
          </a:xfrm>
          <a:custGeom>
            <a:avLst/>
            <a:gdLst>
              <a:gd name="connsiteX0" fmla="*/ 0 w 2005585"/>
              <a:gd name="connsiteY0" fmla="*/ 0 h 1203351"/>
              <a:gd name="connsiteX1" fmla="*/ 2005585 w 2005585"/>
              <a:gd name="connsiteY1" fmla="*/ 0 h 1203351"/>
              <a:gd name="connsiteX2" fmla="*/ 2005585 w 2005585"/>
              <a:gd name="connsiteY2" fmla="*/ 1203351 h 1203351"/>
              <a:gd name="connsiteX3" fmla="*/ 0 w 2005585"/>
              <a:gd name="connsiteY3" fmla="*/ 1203351 h 1203351"/>
              <a:gd name="connsiteX4" fmla="*/ 0 w 2005585"/>
              <a:gd name="connsiteY4" fmla="*/ 0 h 1203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5585" h="1203351">
                <a:moveTo>
                  <a:pt x="0" y="0"/>
                </a:moveTo>
                <a:lnTo>
                  <a:pt x="2005585" y="0"/>
                </a:lnTo>
                <a:lnTo>
                  <a:pt x="2005585" y="1203351"/>
                </a:lnTo>
                <a:lnTo>
                  <a:pt x="0" y="1203351"/>
                </a:lnTo>
                <a:lnTo>
                  <a:pt x="0" y="0"/>
                </a:lnTo>
                <a:close/>
              </a:path>
            </a:pathLst>
          </a:custGeom>
          <a:solidFill>
            <a:srgbClr val="43B5BF"/>
          </a:solidFill>
          <a:ln w="38100">
            <a:solidFill>
              <a:srgbClr val="43B5B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hueOff val="-1575717"/>
              <a:satOff val="-2192"/>
              <a:lumOff val="-84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400" b="1" kern="1200" dirty="0">
                <a:solidFill>
                  <a:schemeClr val="bg1"/>
                </a:solidFill>
              </a:rPr>
              <a:t>ZAMJENA ILI UVOĐENJE SUSTAVA HLAĐENJA VISOKOUČINKOVITIM SUSTAVOM ILI POBOLJŠANJE POSTOJEĆEG</a:t>
            </a:r>
          </a:p>
        </p:txBody>
      </p:sp>
      <p:sp>
        <p:nvSpPr>
          <p:cNvPr id="48" name="Freeform 38">
            <a:extLst>
              <a:ext uri="{FF2B5EF4-FFF2-40B4-BE49-F238E27FC236}">
                <a16:creationId xmlns:a16="http://schemas.microsoft.com/office/drawing/2014/main" id="{9E31FECD-8156-493C-A5F9-72351C0A6D12}"/>
              </a:ext>
            </a:extLst>
          </p:cNvPr>
          <p:cNvSpPr/>
          <p:nvPr/>
        </p:nvSpPr>
        <p:spPr>
          <a:xfrm>
            <a:off x="2889851" y="1257403"/>
            <a:ext cx="2005585" cy="1203351"/>
          </a:xfrm>
          <a:custGeom>
            <a:avLst/>
            <a:gdLst>
              <a:gd name="connsiteX0" fmla="*/ 0 w 2005585"/>
              <a:gd name="connsiteY0" fmla="*/ 0 h 1203351"/>
              <a:gd name="connsiteX1" fmla="*/ 2005585 w 2005585"/>
              <a:gd name="connsiteY1" fmla="*/ 0 h 1203351"/>
              <a:gd name="connsiteX2" fmla="*/ 2005585 w 2005585"/>
              <a:gd name="connsiteY2" fmla="*/ 1203351 h 1203351"/>
              <a:gd name="connsiteX3" fmla="*/ 0 w 2005585"/>
              <a:gd name="connsiteY3" fmla="*/ 1203351 h 1203351"/>
              <a:gd name="connsiteX4" fmla="*/ 0 w 2005585"/>
              <a:gd name="connsiteY4" fmla="*/ 0 h 1203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5585" h="1203351">
                <a:moveTo>
                  <a:pt x="0" y="0"/>
                </a:moveTo>
                <a:lnTo>
                  <a:pt x="2005585" y="0"/>
                </a:lnTo>
                <a:lnTo>
                  <a:pt x="2005585" y="1203351"/>
                </a:lnTo>
                <a:lnTo>
                  <a:pt x="0" y="1203351"/>
                </a:lnTo>
                <a:lnTo>
                  <a:pt x="0" y="0"/>
                </a:lnTo>
                <a:close/>
              </a:path>
            </a:pathLst>
          </a:custGeom>
          <a:solidFill>
            <a:srgbClr val="4472C4"/>
          </a:solidFill>
          <a:ln w="38100">
            <a:solidFill>
              <a:srgbClr val="4472C4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1400" b="1" dirty="0">
                <a:solidFill>
                  <a:schemeClr val="bg1"/>
                </a:solidFill>
              </a:rPr>
              <a:t>ENERGETSKI PREGLED ZGRADE I IZRADA ENERG. CERTIFIKATA PRIJE OBNOVE ZA ZGRADE </a:t>
            </a:r>
            <a:r>
              <a:rPr lang="hr-HR" sz="1400" b="1" dirty="0">
                <a:solidFill>
                  <a:schemeClr val="bg1"/>
                </a:solidFill>
                <a:sym typeface="Symbol"/>
              </a:rPr>
              <a:t>MANJE ILI JEDNAKE </a:t>
            </a:r>
            <a:r>
              <a:rPr lang="hr-HR" sz="1400" b="1" dirty="0">
                <a:solidFill>
                  <a:schemeClr val="bg1"/>
                </a:solidFill>
              </a:rPr>
              <a:t>250m</a:t>
            </a:r>
            <a:r>
              <a:rPr lang="hr-HR" sz="1400" b="1" baseline="30000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86204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6" name="Pravokutnik 5"/>
          <p:cNvSpPr/>
          <p:nvPr/>
        </p:nvSpPr>
        <p:spPr>
          <a:xfrm>
            <a:off x="3650403" y="394547"/>
            <a:ext cx="46839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PRIHVATLJIVI TROŠKOVI </a:t>
            </a:r>
          </a:p>
        </p:txBody>
      </p:sp>
      <p:graphicFrame>
        <p:nvGraphicFramePr>
          <p:cNvPr id="25" name="Table 13">
            <a:extLst>
              <a:ext uri="{FF2B5EF4-FFF2-40B4-BE49-F238E27FC236}">
                <a16:creationId xmlns:a16="http://schemas.microsoft.com/office/drawing/2014/main" id="{CA34A023-8EA2-45E3-8A2F-AAB40FA276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376387"/>
              </p:ext>
            </p:extLst>
          </p:nvPr>
        </p:nvGraphicFramePr>
        <p:xfrm>
          <a:off x="474517" y="3602435"/>
          <a:ext cx="5517841" cy="3097874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5517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9827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glavni projekt energetske obnove i, ako je primjenjivo, pripadajući elaborati, ne stariji od 1. siječnja 2014. godine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energetski pregled, izvješće o energetskom pregledu zgrade te energetski certifikat prije provedene energetske obnove (za zgrade čija ukupna korisna površina ne prelazi 250 m</a:t>
                      </a:r>
                      <a:r>
                        <a:rPr lang="hr-HR" sz="140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energetska obnova zgrade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novi elementi pristupačnosti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834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stručni nadzor građenja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projektantski nadzor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koordinator zaštite na radu tijekom građenja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Table 13">
            <a:extLst>
              <a:ext uri="{FF2B5EF4-FFF2-40B4-BE49-F238E27FC236}">
                <a16:creationId xmlns:a16="http://schemas.microsoft.com/office/drawing/2014/main" id="{CA34A023-8EA2-45E3-8A2F-AAB40FA276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201620"/>
              </p:ext>
            </p:extLst>
          </p:nvPr>
        </p:nvGraphicFramePr>
        <p:xfrm>
          <a:off x="6157871" y="1219971"/>
          <a:ext cx="5517841" cy="552704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5517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provođenje ispitivanja čija obveza je određena glavnim projektom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energetski pregled, izvješće o energetskom pregledu zgrade te energetski certifikat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nakon provedene energetske obnove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izrada Obrazaca 1. i 2. Poziva</a:t>
                      </a:r>
                      <a:endParaRPr lang="hr-HR" sz="1400" b="1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izrada dokumentacije za javnu nabavu roba, pružanja usluga i izvođenja radova i objave javne nabave u elektroničkom oglasniku javne nabave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izrada dokumentacije prema Postupcima nabave za osobe koje nisu obveznici Zakona o javnoj nabavi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upravljanje projektom i administracija - savjetodavne usluga koje pružaju vanjski konzultanti</a:t>
                      </a:r>
                      <a:r>
                        <a:rPr lang="hr-HR" sz="1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izabrani u postupku javne nabave, odnosno u postupku  nabave za osobe koje nisu obveznici Zakona o javnoj nabavi)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upravljanje projektom i administracija - troškovi provedbe projekta osoblja Prijavitelja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putni troškovi zaposlenika Prijavitelja koji rade na projektu</a:t>
                      </a:r>
                      <a:r>
                        <a:rPr lang="hr-HR" sz="1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(troškovi putovanja, smještaja i dnevnica u RH)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promidžba</a:t>
                      </a:r>
                      <a:r>
                        <a:rPr lang="hr-HR" sz="1400" b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 vidljivost (privremena informacijska ploča, trajna ploča ili pano, naljepnice, priopćenje ili konferencije za medije)</a:t>
                      </a:r>
                      <a:endParaRPr lang="hr-HR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50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r-HR" sz="1400" b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porez na dodanu vrijednost (PDV) za koji Prijavitelj/Korisnik nema pravo ostvariti odbitak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2" name="Pravokutnik 1"/>
          <p:cNvSpPr/>
          <p:nvPr/>
        </p:nvSpPr>
        <p:spPr>
          <a:xfrm>
            <a:off x="425531" y="1020703"/>
            <a:ext cx="5680899" cy="2492990"/>
          </a:xfrm>
          <a:prstGeom prst="rect">
            <a:avLst/>
          </a:prstGeom>
          <a:noFill/>
          <a:ln w="38100">
            <a:noFill/>
          </a:ln>
        </p:spPr>
        <p:txBody>
          <a:bodyPr wrap="square">
            <a:spAutoFit/>
          </a:bodyPr>
          <a:lstStyle/>
          <a:p>
            <a:pPr marL="180000" lvl="1"/>
            <a:r>
              <a:rPr lang="hr-HR" sz="1600" b="1" dirty="0"/>
              <a:t>NEKI OD OPĆIH UVJETA PRIHVATLJIVOSTI TROŠKOVA:</a:t>
            </a:r>
          </a:p>
          <a:p>
            <a:pPr marL="144000" indent="-144000">
              <a:buFontTx/>
              <a:buChar char="-"/>
            </a:pPr>
            <a:endParaRPr lang="hr-HR" sz="1400" b="1" dirty="0"/>
          </a:p>
          <a:p>
            <a:pPr marL="144000" indent="-144000">
              <a:buFontTx/>
              <a:buChar char="-"/>
            </a:pPr>
            <a:r>
              <a:rPr lang="hr-HR" sz="1400" b="1" dirty="0"/>
              <a:t>usklađenost s Pravilnikom o prihvatljivosti izdataka (NN 143/14)</a:t>
            </a:r>
          </a:p>
          <a:p>
            <a:pPr marL="144000" indent="-144000">
              <a:buFontTx/>
              <a:buChar char="-"/>
            </a:pPr>
            <a:r>
              <a:rPr lang="hr-HR" sz="1400" b="1" dirty="0"/>
              <a:t>nastati kod Prijavitelja i biti plaćeni od strane Prijavitelja/Korisnika tijekom razdoblja prihvatljivosti izdataka</a:t>
            </a:r>
          </a:p>
          <a:p>
            <a:pPr marL="144000" indent="-144000">
              <a:buFontTx/>
              <a:buChar char="-"/>
            </a:pPr>
            <a:r>
              <a:rPr lang="hr-HR" sz="1400" b="1" dirty="0"/>
              <a:t>nastati za vrijeme trajanja (razdoblja) provedbe projekta</a:t>
            </a:r>
            <a:endParaRPr lang="hr-HR" altLang="sr-Latn-RS" sz="1400" b="1" dirty="0"/>
          </a:p>
          <a:p>
            <a:pPr marL="144000" indent="-144000">
              <a:buFontTx/>
              <a:buChar char="-"/>
            </a:pPr>
            <a:r>
              <a:rPr lang="hr-HR" sz="1400" b="1" dirty="0"/>
              <a:t>biti povezani i nastati u okviru projekta </a:t>
            </a:r>
          </a:p>
          <a:p>
            <a:pPr marL="144000" indent="-144000">
              <a:buFontTx/>
              <a:buChar char="-"/>
            </a:pPr>
            <a:r>
              <a:rPr lang="hr-HR" sz="1400" b="1" dirty="0"/>
              <a:t>biti u skladu s pravilima o javnoj nabavi ili nabavi koje obavljaju osobe koje nisu obveznici Zakona o javnoj nabavi</a:t>
            </a:r>
            <a:endParaRPr lang="hr-HR" altLang="sr-Latn-RS" sz="1400" b="1" dirty="0"/>
          </a:p>
          <a:p>
            <a:pPr marL="144000" lvl="0" indent="-144000">
              <a:buFontTx/>
              <a:buChar char="-"/>
            </a:pPr>
            <a:r>
              <a:rPr lang="hr-HR" sz="1400" b="1" dirty="0"/>
              <a:t>biti stvarni, odnosno potkrijepljeni računima ili računovodstvenim dokumentima jednake dokazne vrijednosti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25531" y="1020703"/>
            <a:ext cx="5566827" cy="2492990"/>
          </a:xfrm>
          <a:prstGeom prst="roundRect">
            <a:avLst/>
          </a:prstGeom>
          <a:noFill/>
          <a:ln w="38100">
            <a:solidFill>
              <a:srgbClr val="95C6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8143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27" name="Pravokutnik 26">
            <a:extLst>
              <a:ext uri="{FF2B5EF4-FFF2-40B4-BE49-F238E27FC236}">
                <a16:creationId xmlns:a16="http://schemas.microsoft.com/office/drawing/2014/main" id="{43DD5585-587D-486F-9A4E-9DEF1D3ED50C}"/>
              </a:ext>
            </a:extLst>
          </p:cNvPr>
          <p:cNvSpPr/>
          <p:nvPr/>
        </p:nvSpPr>
        <p:spPr>
          <a:xfrm>
            <a:off x="4044503" y="394547"/>
            <a:ext cx="38608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PROJEKTNA PRIJAVA</a:t>
            </a:r>
          </a:p>
        </p:txBody>
      </p:sp>
      <p:sp>
        <p:nvSpPr>
          <p:cNvPr id="33" name="Pravokutnik 32">
            <a:extLst>
              <a:ext uri="{FF2B5EF4-FFF2-40B4-BE49-F238E27FC236}">
                <a16:creationId xmlns:a16="http://schemas.microsoft.com/office/drawing/2014/main" id="{5190DC9F-8742-44B7-84C6-92117C03B490}"/>
              </a:ext>
            </a:extLst>
          </p:cNvPr>
          <p:cNvSpPr/>
          <p:nvPr/>
        </p:nvSpPr>
        <p:spPr>
          <a:xfrm>
            <a:off x="6044170" y="1459589"/>
            <a:ext cx="5593649" cy="301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hr-HR" altLang="sr-Latn-RS" sz="2400" b="1" dirty="0">
                <a:solidFill>
                  <a:srgbClr val="4DB17B"/>
                </a:solidFill>
              </a:rPr>
              <a:t>STRUČNA PODRŠKA</a:t>
            </a:r>
          </a:p>
          <a:p>
            <a:pPr>
              <a:spcBef>
                <a:spcPct val="20000"/>
              </a:spcBef>
              <a:defRPr/>
            </a:pPr>
            <a:endParaRPr lang="hr-HR" altLang="sr-Latn-RS" sz="2400" b="1" dirty="0">
              <a:solidFill>
                <a:srgbClr val="008F43"/>
              </a:solidFill>
            </a:endParaRPr>
          </a:p>
          <a:p>
            <a:pPr>
              <a:spcBef>
                <a:spcPct val="20000"/>
              </a:spcBef>
              <a:buClr>
                <a:srgbClr val="008F43"/>
              </a:buClr>
              <a:buSzPct val="150000"/>
              <a:defRPr/>
            </a:pPr>
            <a:r>
              <a:rPr lang="hr-HR" altLang="sr-Latn-RS" b="1" dirty="0"/>
              <a:t>Fond za zaštitu okoliša i energetsku učinkovitost - Sektor za energetsku učinkovitost </a:t>
            </a:r>
            <a:r>
              <a:rPr lang="hr-HR" altLang="sr-Latn-RS" dirty="0"/>
              <a:t>može pružiti prijaviteljima stručnu podršku u pripremi projektnog prijedloga -&gt; Izjava o spremnosti dokumentacije</a:t>
            </a:r>
          </a:p>
          <a:p>
            <a:pPr marL="180000" indent="-180000">
              <a:spcBef>
                <a:spcPct val="20000"/>
              </a:spcBef>
              <a:buClr>
                <a:srgbClr val="008F43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hr-HR" altLang="sr-Latn-RS" dirty="0"/>
          </a:p>
          <a:p>
            <a:pPr>
              <a:spcBef>
                <a:spcPct val="20000"/>
              </a:spcBef>
              <a:buClr>
                <a:srgbClr val="008F43"/>
              </a:buClr>
              <a:buSzPct val="150000"/>
              <a:defRPr/>
            </a:pPr>
            <a:r>
              <a:rPr lang="hr-HR" altLang="sr-Latn-RS" dirty="0"/>
              <a:t>U Uputama za prijavitelje opisan je postupak vezano uz pružanje stručne podrške</a:t>
            </a:r>
          </a:p>
        </p:txBody>
      </p:sp>
      <p:pic>
        <p:nvPicPr>
          <p:cNvPr id="35" name="Grafika 3" descr="Rukovanje">
            <a:extLst>
              <a:ext uri="{FF2B5EF4-FFF2-40B4-BE49-F238E27FC236}">
                <a16:creationId xmlns:a16="http://schemas.microsoft.com/office/drawing/2014/main" id="{E74104BE-2644-4B92-B7FA-EB23E14DD48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123489" y="1172096"/>
            <a:ext cx="1210068" cy="1210068"/>
          </a:xfrm>
          <a:prstGeom prst="rect">
            <a:avLst/>
          </a:prstGeom>
        </p:spPr>
      </p:pic>
      <p:sp>
        <p:nvSpPr>
          <p:cNvPr id="9" name="Pravokutnik 8">
            <a:extLst>
              <a:ext uri="{FF2B5EF4-FFF2-40B4-BE49-F238E27FC236}">
                <a16:creationId xmlns:a16="http://schemas.microsoft.com/office/drawing/2014/main" id="{5190DC9F-8742-44B7-84C6-92117C03B490}"/>
              </a:ext>
            </a:extLst>
          </p:cNvPr>
          <p:cNvSpPr/>
          <p:nvPr/>
        </p:nvSpPr>
        <p:spPr>
          <a:xfrm>
            <a:off x="393244" y="1459589"/>
            <a:ext cx="4918588" cy="326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hr-HR" altLang="sr-Latn-RS" sz="2400" b="1" dirty="0">
                <a:solidFill>
                  <a:srgbClr val="4DB17B"/>
                </a:solidFill>
              </a:rPr>
              <a:t>KAKO SE PRIJAVITI? </a:t>
            </a:r>
          </a:p>
          <a:p>
            <a:pPr algn="ctr">
              <a:spcBef>
                <a:spcPct val="20000"/>
              </a:spcBef>
              <a:defRPr/>
            </a:pPr>
            <a:endParaRPr lang="hr-HR" altLang="sr-Latn-RS" sz="2400" b="1" dirty="0">
              <a:solidFill>
                <a:srgbClr val="008F43"/>
              </a:solidFill>
            </a:endParaRPr>
          </a:p>
          <a:p>
            <a:pPr algn="ctr">
              <a:spcBef>
                <a:spcPct val="20000"/>
              </a:spcBef>
              <a:buClr>
                <a:srgbClr val="008F43"/>
              </a:buClr>
              <a:buSzPct val="150000"/>
              <a:defRPr/>
            </a:pPr>
            <a:r>
              <a:rPr lang="hr-HR" altLang="sr-Latn-RS" dirty="0"/>
              <a:t>Putem sustava </a:t>
            </a:r>
            <a:r>
              <a:rPr lang="hr-HR" altLang="sr-Latn-RS" b="1" dirty="0" err="1"/>
              <a:t>eFondovi</a:t>
            </a:r>
            <a:endParaRPr lang="hr-HR" altLang="sr-Latn-RS" b="1" dirty="0"/>
          </a:p>
          <a:p>
            <a:pPr algn="ctr">
              <a:spcBef>
                <a:spcPct val="20000"/>
              </a:spcBef>
              <a:buClr>
                <a:srgbClr val="008F43"/>
              </a:buClr>
              <a:buSzPct val="150000"/>
              <a:defRPr/>
            </a:pPr>
            <a:r>
              <a:rPr lang="hr-HR" sz="2000" u="sng" dirty="0">
                <a:solidFill>
                  <a:srgbClr val="4DB17B"/>
                </a:solidFill>
              </a:rPr>
              <a:t>http://efondovi.mrrfeu.hr</a:t>
            </a:r>
          </a:p>
          <a:p>
            <a:pPr marL="180000" indent="-180000" algn="ctr">
              <a:spcBef>
                <a:spcPct val="20000"/>
              </a:spcBef>
              <a:buClr>
                <a:srgbClr val="008F43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hr-HR" altLang="sr-Latn-RS" b="1" dirty="0"/>
          </a:p>
          <a:p>
            <a:pPr algn="ctr">
              <a:spcBef>
                <a:spcPct val="20000"/>
              </a:spcBef>
              <a:buClr>
                <a:srgbClr val="008F43"/>
              </a:buClr>
              <a:buSzPct val="150000"/>
              <a:defRPr/>
            </a:pPr>
            <a:r>
              <a:rPr lang="hr-HR" altLang="sr-Latn-RS" dirty="0"/>
              <a:t>Podnošenje projektnih prijedloga </a:t>
            </a:r>
          </a:p>
          <a:p>
            <a:pPr algn="ctr">
              <a:spcBef>
                <a:spcPct val="20000"/>
              </a:spcBef>
              <a:buClr>
                <a:srgbClr val="008F43"/>
              </a:buClr>
              <a:buSzPct val="150000"/>
              <a:defRPr/>
            </a:pPr>
            <a:r>
              <a:rPr lang="hr-HR" altLang="sr-Latn-RS" b="1" dirty="0">
                <a:solidFill>
                  <a:srgbClr val="4DB17B"/>
                </a:solidFill>
              </a:rPr>
              <a:t>od </a:t>
            </a:r>
            <a:r>
              <a:rPr lang="hr-HR" altLang="sr-Latn-RS" b="1" u="sng" dirty="0">
                <a:solidFill>
                  <a:srgbClr val="4DB17B"/>
                </a:solidFill>
              </a:rPr>
              <a:t>4.9.2018.</a:t>
            </a:r>
            <a:r>
              <a:rPr lang="hr-HR" altLang="sr-Latn-RS" b="1" dirty="0">
                <a:solidFill>
                  <a:srgbClr val="4DB17B"/>
                </a:solidFill>
              </a:rPr>
              <a:t> u 9:00 sati do </a:t>
            </a:r>
            <a:r>
              <a:rPr lang="hr-HR" altLang="sr-Latn-RS" b="1" u="sng" dirty="0">
                <a:solidFill>
                  <a:srgbClr val="4DB17B"/>
                </a:solidFill>
              </a:rPr>
              <a:t>31.12.2020.</a:t>
            </a:r>
          </a:p>
          <a:p>
            <a:pPr algn="ctr">
              <a:spcBef>
                <a:spcPct val="20000"/>
              </a:spcBef>
              <a:buClr>
                <a:srgbClr val="008F43"/>
              </a:buClr>
              <a:buSzPct val="150000"/>
              <a:defRPr/>
            </a:pPr>
            <a:r>
              <a:rPr lang="hr-HR" altLang="sr-Latn-RS" dirty="0"/>
              <a:t>(ili do iskorištenja financijskih sredstava)</a:t>
            </a:r>
          </a:p>
          <a:p>
            <a:pPr marL="180000" indent="-180000" algn="ctr">
              <a:spcBef>
                <a:spcPct val="20000"/>
              </a:spcBef>
              <a:buClr>
                <a:srgbClr val="008F43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hr-HR" altLang="sr-Latn-RS" dirty="0"/>
          </a:p>
        </p:txBody>
      </p:sp>
      <p:sp>
        <p:nvSpPr>
          <p:cNvPr id="2" name="Pravokutnik 1"/>
          <p:cNvSpPr/>
          <p:nvPr/>
        </p:nvSpPr>
        <p:spPr>
          <a:xfrm>
            <a:off x="6126480" y="4950503"/>
            <a:ext cx="5237018" cy="978729"/>
          </a:xfrm>
          <a:prstGeom prst="rect">
            <a:avLst/>
          </a:prstGeom>
          <a:ln w="28575">
            <a:solidFill>
              <a:srgbClr val="4DB17B"/>
            </a:solidFill>
          </a:ln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Clr>
                <a:srgbClr val="008F43"/>
              </a:buClr>
              <a:buSzPct val="150000"/>
              <a:defRPr/>
            </a:pPr>
            <a:r>
              <a:rPr lang="hr-HR" altLang="sr-Latn-RS" dirty="0"/>
              <a:t>zainteresirani prijavitelji mogu se javiti na </a:t>
            </a:r>
            <a:r>
              <a:rPr lang="hr-HR" altLang="sr-Latn-RS" b="1" u="sng" dirty="0">
                <a:solidFill>
                  <a:srgbClr val="4DB17B"/>
                </a:solidFill>
              </a:rPr>
              <a:t>javne.eu@fzoeu.hr </a:t>
            </a:r>
            <a:r>
              <a:rPr lang="hr-HR" altLang="sr-Latn-RS" u="sng" dirty="0">
                <a:solidFill>
                  <a:srgbClr val="4DB17B"/>
                </a:solidFill>
              </a:rPr>
              <a:t> </a:t>
            </a:r>
          </a:p>
          <a:p>
            <a:pPr algn="ctr">
              <a:spcBef>
                <a:spcPct val="20000"/>
              </a:spcBef>
              <a:buClr>
                <a:srgbClr val="008F43"/>
              </a:buClr>
              <a:buSzPct val="150000"/>
              <a:defRPr/>
            </a:pPr>
            <a:r>
              <a:rPr lang="hr-HR" altLang="sr-Latn-RS" dirty="0"/>
              <a:t>od 6.8.2018. u 9:00 sati</a:t>
            </a:r>
          </a:p>
        </p:txBody>
      </p:sp>
      <p:pic>
        <p:nvPicPr>
          <p:cNvPr id="1026" name="Picture 2" descr="Slikovni rezultat za document icon"/>
          <p:cNvPicPr>
            <a:picLocks noChangeAspect="1" noChangeArrowheads="1"/>
          </p:cNvPicPr>
          <p:nvPr/>
        </p:nvPicPr>
        <p:blipFill>
          <a:blip r:embed="rId7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274" y="4950503"/>
            <a:ext cx="1366527" cy="1366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4655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6" name="Pravokutnik 5"/>
          <p:cNvSpPr/>
          <p:nvPr/>
        </p:nvSpPr>
        <p:spPr>
          <a:xfrm>
            <a:off x="2319629" y="416169"/>
            <a:ext cx="73454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POTREBNA DOKUMENTACIJA ZA PRIJAVU</a:t>
            </a:r>
          </a:p>
        </p:txBody>
      </p:sp>
      <p:graphicFrame>
        <p:nvGraphicFramePr>
          <p:cNvPr id="25" name="Table 13">
            <a:extLst>
              <a:ext uri="{FF2B5EF4-FFF2-40B4-BE49-F238E27FC236}">
                <a16:creationId xmlns:a16="http://schemas.microsoft.com/office/drawing/2014/main" id="{CA34A023-8EA2-45E3-8A2F-AAB40FA276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9988854"/>
              </p:ext>
            </p:extLst>
          </p:nvPr>
        </p:nvGraphicFramePr>
        <p:xfrm>
          <a:off x="452747" y="1049702"/>
          <a:ext cx="5735786" cy="5427112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57357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9827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Prijavni</a:t>
                      </a:r>
                      <a:r>
                        <a:rPr lang="hr-HR" sz="1400" b="1" baseline="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 obrazac – ispunjava se u sustavu eFondovi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+mj-lt"/>
                        <a:buAutoNum type="arabicPeriod" startAt="2"/>
                        <a:tabLst/>
                        <a:defRPr/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</a:rPr>
                        <a:t>Obrazac s dodatnim podacima o projektnom prijedlogu</a:t>
                      </a:r>
                      <a:endParaRPr lang="hr-HR" sz="14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+mj-lt"/>
                        <a:buAutoNum type="arabicPeriod" startAt="3"/>
                        <a:tabLst/>
                        <a:defRPr/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</a:rPr>
                        <a:t>Izjava prijavitelja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14000"/>
                        </a:lnSpc>
                        <a:buClrTx/>
                        <a:buSzPct val="100000"/>
                        <a:buFont typeface="+mj-lt"/>
                        <a:buAutoNum type="arabicPeriod" startAt="4"/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</a:rPr>
                        <a:t>Izjava ovlaštenog</a:t>
                      </a:r>
                      <a:r>
                        <a:rPr lang="hr-HR" sz="1400" b="1" kern="1200" baseline="0" dirty="0">
                          <a:solidFill>
                            <a:schemeClr val="tx1"/>
                          </a:solidFill>
                        </a:rPr>
                        <a:t> arhitekta</a:t>
                      </a:r>
                      <a:endParaRPr lang="hr-HR" sz="1400" b="1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+mj-lt"/>
                        <a:buAutoNum type="arabicPeriod" startAt="5"/>
                        <a:tabLst/>
                        <a:defRPr/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</a:rPr>
                        <a:t>Izjava o imenovanju voditelja projekta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+mj-lt"/>
                        <a:buAutoNum type="arabicPeriod" startAt="6"/>
                        <a:tabLst/>
                        <a:defRPr/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</a:rPr>
                        <a:t>Životopis voditelja projekta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+mj-lt"/>
                        <a:buAutoNum type="arabicPeriod" startAt="7"/>
                        <a:tabLst/>
                        <a:defRPr/>
                      </a:pPr>
                      <a:r>
                        <a:rPr lang="hr-HR" sz="1400" b="1" dirty="0">
                          <a:solidFill>
                            <a:srgbClr val="4DB17B"/>
                          </a:solidFill>
                        </a:rPr>
                        <a:t>Statut javne ustanove/ustanove/udruge – ako je primjenjivo</a:t>
                      </a:r>
                      <a:endParaRPr lang="hr-HR" sz="1400" b="1" dirty="0">
                        <a:solidFill>
                          <a:srgbClr val="4DB17B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+mj-lt"/>
                        <a:buAutoNum type="arabicPeriod" startAt="8"/>
                        <a:tabLst/>
                        <a:defRPr/>
                      </a:pPr>
                      <a:r>
                        <a:rPr lang="hr-HR" sz="1400" b="1" dirty="0">
                          <a:solidFill>
                            <a:srgbClr val="4DB17B"/>
                          </a:solidFill>
                        </a:rPr>
                        <a:t>Financijsko izvješće iz prethodne 3 kalendarske godine – ako je primjenjivo</a:t>
                      </a:r>
                      <a:endParaRPr lang="hr-HR" sz="1400" b="1" dirty="0">
                        <a:solidFill>
                          <a:srgbClr val="4DB17B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6085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+mj-lt"/>
                        <a:buAutoNum type="arabicPeriod" startAt="9"/>
                        <a:tabLst/>
                        <a:defRPr/>
                      </a:pPr>
                      <a:r>
                        <a:rPr lang="hr-HR" sz="1400" b="1" kern="1200" dirty="0">
                          <a:solidFill>
                            <a:srgbClr val="4DB17B"/>
                          </a:solidFill>
                          <a:latin typeface="+mn-lt"/>
                          <a:ea typeface="+mn-ea"/>
                          <a:cs typeface="+mn-cs"/>
                        </a:rPr>
                        <a:t>Sklopljeni ugovori za aktivnosti provedbe energetske obnove na predmetnoj zgradi (ETC-u) – ako je primjenjivo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+mj-lt"/>
                        <a:buAutoNum type="arabicPeriod" startAt="10"/>
                        <a:tabLst/>
                        <a:defRPr/>
                      </a:pPr>
                      <a:r>
                        <a:rPr lang="hr-HR" sz="1400" b="1" kern="1200" dirty="0">
                          <a:solidFill>
                            <a:srgbClr val="4DB17B"/>
                          </a:solidFill>
                          <a:latin typeface="+mn-lt"/>
                          <a:ea typeface="+mn-ea"/>
                          <a:cs typeface="+mn-cs"/>
                        </a:rPr>
                        <a:t>Dokaz pravnog slijeda izvanknjižnog vlasništva nad zgradom koja je predmet energetske obnove* – ako je primjenjivo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+mj-lt"/>
                        <a:buAutoNum type="arabicPeriod" startAt="11"/>
                        <a:tabLst/>
                        <a:defRPr/>
                      </a:pPr>
                      <a:r>
                        <a:rPr lang="hr-HR" sz="1400" b="1" kern="1200" dirty="0">
                          <a:solidFill>
                            <a:srgbClr val="4DB17B"/>
                          </a:solidFill>
                          <a:latin typeface="+mn-lt"/>
                          <a:ea typeface="+mn-ea"/>
                          <a:cs typeface="+mn-cs"/>
                        </a:rPr>
                        <a:t>Izjava o suglasnosti vlasnika/suvlasnika zgrade* – ako je primjenjivo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+mj-lt"/>
                        <a:buAutoNum type="arabicPeriod" startAt="12"/>
                        <a:tabLst/>
                        <a:defRPr/>
                      </a:pPr>
                      <a:r>
                        <a:rPr lang="hr-HR" sz="1400" b="1" kern="1200" dirty="0">
                          <a:solidFill>
                            <a:srgbClr val="4DB17B"/>
                          </a:solidFill>
                          <a:latin typeface="+mn-lt"/>
                          <a:ea typeface="+mn-ea"/>
                          <a:cs typeface="+mn-cs"/>
                        </a:rPr>
                        <a:t>Identifikacija čestica nadležnog ureda za katastar* – ako je primjenjivo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+mj-lt"/>
                        <a:buAutoNum type="arabicPeriod" startAt="13"/>
                        <a:tabLst/>
                        <a:defRPr/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Zadnji važeći dokaz da je zgrada koja je predmet energetske obnove postojeća*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7" name="Table 13">
            <a:extLst>
              <a:ext uri="{FF2B5EF4-FFF2-40B4-BE49-F238E27FC236}">
                <a16:creationId xmlns:a16="http://schemas.microsoft.com/office/drawing/2014/main" id="{CA34A023-8EA2-45E3-8A2F-AAB40FA276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268483"/>
              </p:ext>
            </p:extLst>
          </p:nvPr>
        </p:nvGraphicFramePr>
        <p:xfrm>
          <a:off x="6229828" y="1036713"/>
          <a:ext cx="5517841" cy="4609275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5517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+mj-lt"/>
                        <a:buAutoNum type="arabicPeriod" startAt="14"/>
                        <a:tabLst/>
                        <a:defRPr/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Izvješće o energetskom pregledu zgrade i važeći energetski certifikat za zgradu (ETC) koja je predmet energetske obnove, ne stariji od 13. studenoga 2012. godine</a:t>
                      </a:r>
                      <a:endParaRPr lang="hr-HR" sz="1400" b="1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00000"/>
                        <a:buFont typeface="+mj-lt"/>
                        <a:buAutoNum type="arabicPeriod" startAt="15"/>
                        <a:tabLst/>
                        <a:defRPr/>
                      </a:pPr>
                      <a:r>
                        <a:rPr lang="hr-HR" sz="1400" b="1" kern="1200" dirty="0">
                          <a:solidFill>
                            <a:srgbClr val="4DB17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Izvješće o energetskom pregledu zgrade i važeći energetski certifikat za dio zgrade (ETC-a) koji se ne obnavlja, ne stariji od 13. studenoga 2012. godine – ako je primjenjivo</a:t>
                      </a:r>
                      <a:endParaRPr lang="hr-HR" sz="1400" b="1" baseline="0" dirty="0">
                        <a:solidFill>
                          <a:srgbClr val="4DB17B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+mj-lt"/>
                        <a:buAutoNum type="arabicPeriod" startAt="16"/>
                        <a:tabLst/>
                        <a:defRPr/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Glavni projekt energetske obnove predmetne zgrade (i pripadajući elaborati ako je primjenjivo), ne stariji od 1. srpnja 2013. godine</a:t>
                      </a:r>
                      <a:endParaRPr lang="hr-HR" sz="1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+mj-lt"/>
                        <a:buAutoNum type="arabicPeriod" startAt="17"/>
                        <a:tabLst/>
                        <a:defRPr/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Fotodokumentacija dijelova zgrade i tehničkih sustava za koje je predviđena energetska obnova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00000"/>
                        <a:buFont typeface="+mj-lt"/>
                        <a:buAutoNum type="arabicPeriod" startAt="18"/>
                        <a:tabLst/>
                        <a:defRPr/>
                      </a:pPr>
                      <a:r>
                        <a:rPr lang="hr-HR" sz="1400" b="1" kern="1200" dirty="0">
                          <a:solidFill>
                            <a:srgbClr val="4DB17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 za građenje za planirani zahvat – ako je primjenjivo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DB17B"/>
                        </a:buClr>
                        <a:buSzPct val="100000"/>
                        <a:buFont typeface="+mj-lt"/>
                        <a:buAutoNum type="arabicPeriod" startAt="19"/>
                        <a:tabLst/>
                        <a:defRPr/>
                      </a:pPr>
                      <a:r>
                        <a:rPr lang="hr-HR" sz="1400" b="1" kern="1200" dirty="0">
                          <a:solidFill>
                            <a:srgbClr val="4DB17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Odobrenja, suglasnosti i posebni uvjeti građenja za planirani zahvat* - ako je primjenjivo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4000"/>
                        </a:lnSpc>
                        <a:buClr>
                          <a:srgbClr val="4DB17B"/>
                        </a:buClr>
                        <a:buSzPct val="100000"/>
                        <a:buFont typeface="+mj-lt"/>
                        <a:buAutoNum type="arabicPeriod" startAt="20"/>
                      </a:pPr>
                      <a:r>
                        <a:rPr lang="hr-HR" sz="1400" b="1" kern="1200" dirty="0">
                          <a:solidFill>
                            <a:srgbClr val="4DB17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 uklanjanja – ako je primjenjivo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4000"/>
                        </a:lnSpc>
                        <a:buClr>
                          <a:srgbClr val="4DB17B"/>
                        </a:buClr>
                        <a:buSzPct val="100000"/>
                        <a:buFont typeface="+mj-lt"/>
                        <a:buAutoNum type="arabicPeriod" startAt="21"/>
                      </a:pPr>
                      <a:r>
                        <a:rPr lang="hr-HR" sz="1400" b="1" kern="1200" dirty="0">
                          <a:solidFill>
                            <a:srgbClr val="4DB17B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Izjava o spremnosti dokumentacije – ako je primjenjivo</a:t>
                      </a:r>
                      <a:endParaRPr lang="hr-HR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114000"/>
                        </a:lnSpc>
                        <a:buClr>
                          <a:srgbClr val="4DB17B"/>
                        </a:buClr>
                        <a:buSzPct val="100000"/>
                        <a:buFontTx/>
                        <a:buNone/>
                      </a:pPr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 Dokument nije potrebno priložiti u projektnom prijedlogu u slučaju kad se predaje Akt za građenje za planirani zahvat, naveden </a:t>
                      </a:r>
                      <a:r>
                        <a:rPr lang="hr-HR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 </a:t>
                      </a:r>
                      <a:r>
                        <a:rPr lang="hr-HR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brojem 18.</a:t>
                      </a:r>
                      <a:endParaRPr lang="hr-HR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Slika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2" t="13823" r="3478" b="52937"/>
          <a:stretch/>
        </p:blipFill>
        <p:spPr>
          <a:xfrm>
            <a:off x="9372600" y="5610707"/>
            <a:ext cx="2819400" cy="1247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68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31" name="Pravokutnik 30"/>
          <p:cNvSpPr/>
          <p:nvPr/>
        </p:nvSpPr>
        <p:spPr>
          <a:xfrm>
            <a:off x="4487787" y="362545"/>
            <a:ext cx="37508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POSTUPAK DODJELE</a:t>
            </a:r>
          </a:p>
        </p:txBody>
      </p:sp>
      <p:grpSp>
        <p:nvGrpSpPr>
          <p:cNvPr id="26" name="Grupa 14">
            <a:extLst>
              <a:ext uri="{FF2B5EF4-FFF2-40B4-BE49-F238E27FC236}">
                <a16:creationId xmlns:a16="http://schemas.microsoft.com/office/drawing/2014/main" id="{60FD4FCC-0B14-46EE-B3FF-B4C731BA99F9}"/>
              </a:ext>
            </a:extLst>
          </p:cNvPr>
          <p:cNvGrpSpPr/>
          <p:nvPr/>
        </p:nvGrpSpPr>
        <p:grpSpPr>
          <a:xfrm>
            <a:off x="910850" y="945018"/>
            <a:ext cx="1332747" cy="1534809"/>
            <a:chOff x="5533994" y="3132973"/>
            <a:chExt cx="1072290" cy="1232517"/>
          </a:xfrm>
          <a:solidFill>
            <a:srgbClr val="4472C4"/>
          </a:solidFill>
        </p:grpSpPr>
        <p:sp>
          <p:nvSpPr>
            <p:cNvPr id="27" name="Šesterokut 15">
              <a:extLst>
                <a:ext uri="{FF2B5EF4-FFF2-40B4-BE49-F238E27FC236}">
                  <a16:creationId xmlns:a16="http://schemas.microsoft.com/office/drawing/2014/main" id="{26762262-B800-4F84-B6D9-1BF014AA3198}"/>
                </a:ext>
              </a:extLst>
            </p:cNvPr>
            <p:cNvSpPr/>
            <p:nvPr/>
          </p:nvSpPr>
          <p:spPr>
            <a:xfrm rot="5400000">
              <a:off x="5453880" y="3213087"/>
              <a:ext cx="1232517" cy="1072290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solidFill>
                <a:srgbClr val="4472C4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353344"/>
                <a:satOff val="-10228"/>
                <a:lumOff val="-3922"/>
                <a:alphaOff val="0"/>
              </a:schemeClr>
            </a:fillRef>
            <a:effectRef idx="0">
              <a:schemeClr val="accent5">
                <a:hueOff val="-7353344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Šesterokut 4">
              <a:extLst>
                <a:ext uri="{FF2B5EF4-FFF2-40B4-BE49-F238E27FC236}">
                  <a16:creationId xmlns:a16="http://schemas.microsoft.com/office/drawing/2014/main" id="{D7C111B7-860F-4A52-A76B-30FA9BC396AA}"/>
                </a:ext>
              </a:extLst>
            </p:cNvPr>
            <p:cNvSpPr txBox="1"/>
            <p:nvPr/>
          </p:nvSpPr>
          <p:spPr>
            <a:xfrm>
              <a:off x="5678596" y="3422256"/>
              <a:ext cx="783079" cy="669663"/>
            </a:xfrm>
            <a:prstGeom prst="rect">
              <a:avLst/>
            </a:prstGeom>
            <a:grpFill/>
            <a:ln>
              <a:solidFill>
                <a:srgbClr val="4472C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44450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2000" b="1" dirty="0"/>
                <a:t>FAZA 1</a:t>
              </a:r>
              <a:r>
                <a:rPr lang="hr-HR" sz="1600" b="1" dirty="0"/>
                <a:t> </a:t>
              </a:r>
            </a:p>
          </p:txBody>
        </p:sp>
      </p:grpSp>
      <p:grpSp>
        <p:nvGrpSpPr>
          <p:cNvPr id="29" name="Grupa 23">
            <a:extLst>
              <a:ext uri="{FF2B5EF4-FFF2-40B4-BE49-F238E27FC236}">
                <a16:creationId xmlns:a16="http://schemas.microsoft.com/office/drawing/2014/main" id="{1CD07FEE-ED94-4266-80F2-376488A01B86}"/>
              </a:ext>
            </a:extLst>
          </p:cNvPr>
          <p:cNvGrpSpPr/>
          <p:nvPr/>
        </p:nvGrpSpPr>
        <p:grpSpPr>
          <a:xfrm>
            <a:off x="904520" y="4962599"/>
            <a:ext cx="1332747" cy="1534809"/>
            <a:chOff x="5533994" y="3132973"/>
            <a:chExt cx="1072290" cy="1232517"/>
          </a:xfrm>
          <a:solidFill>
            <a:srgbClr val="70AD47"/>
          </a:solidFill>
        </p:grpSpPr>
        <p:sp>
          <p:nvSpPr>
            <p:cNvPr id="30" name="Šesterokut 24">
              <a:extLst>
                <a:ext uri="{FF2B5EF4-FFF2-40B4-BE49-F238E27FC236}">
                  <a16:creationId xmlns:a16="http://schemas.microsoft.com/office/drawing/2014/main" id="{28594EC7-7218-492A-8280-467D1F1C921D}"/>
                </a:ext>
              </a:extLst>
            </p:cNvPr>
            <p:cNvSpPr/>
            <p:nvPr/>
          </p:nvSpPr>
          <p:spPr>
            <a:xfrm rot="5400000">
              <a:off x="5453880" y="3213087"/>
              <a:ext cx="1232517" cy="1072290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solidFill>
                <a:srgbClr val="70AD47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353344"/>
                <a:satOff val="-10228"/>
                <a:lumOff val="-3922"/>
                <a:alphaOff val="0"/>
              </a:schemeClr>
            </a:fillRef>
            <a:effectRef idx="0">
              <a:schemeClr val="accent5">
                <a:hueOff val="-7353344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Šesterokut 4">
              <a:extLst>
                <a:ext uri="{FF2B5EF4-FFF2-40B4-BE49-F238E27FC236}">
                  <a16:creationId xmlns:a16="http://schemas.microsoft.com/office/drawing/2014/main" id="{E5471B7D-457C-4395-A5BF-4E4CEA2BB44B}"/>
                </a:ext>
              </a:extLst>
            </p:cNvPr>
            <p:cNvSpPr txBox="1"/>
            <p:nvPr/>
          </p:nvSpPr>
          <p:spPr>
            <a:xfrm>
              <a:off x="5678596" y="3429815"/>
              <a:ext cx="783079" cy="649995"/>
            </a:xfrm>
            <a:prstGeom prst="rect">
              <a:avLst/>
            </a:prstGeom>
            <a:grpFill/>
            <a:ln>
              <a:solidFill>
                <a:srgbClr val="70AD47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44450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000" b="1" dirty="0"/>
                <a:t>FAZA 3</a:t>
              </a:r>
              <a:endParaRPr lang="hr-HR" sz="2000" b="1" dirty="0"/>
            </a:p>
            <a:p>
              <a:pPr algn="ctr" defTabSz="44450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1" b="1" dirty="0"/>
                <a:t>PT1/MGIPU</a:t>
              </a:r>
            </a:p>
          </p:txBody>
        </p:sp>
      </p:grpSp>
      <p:sp>
        <p:nvSpPr>
          <p:cNvPr id="33" name="Pravokutnik 3">
            <a:extLst>
              <a:ext uri="{FF2B5EF4-FFF2-40B4-BE49-F238E27FC236}">
                <a16:creationId xmlns:a16="http://schemas.microsoft.com/office/drawing/2014/main" id="{31A98681-989F-4068-A5CB-830BE99767F0}"/>
              </a:ext>
            </a:extLst>
          </p:cNvPr>
          <p:cNvSpPr/>
          <p:nvPr/>
        </p:nvSpPr>
        <p:spPr>
          <a:xfrm>
            <a:off x="2703406" y="1269411"/>
            <a:ext cx="7338443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  <a:buClr>
                <a:srgbClr val="008F43"/>
              </a:buClr>
              <a:buSzPct val="150000"/>
            </a:pPr>
            <a:r>
              <a:rPr lang="hr-HR" b="1" dirty="0">
                <a:solidFill>
                  <a:srgbClr val="4472C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REGISTRACIJA</a:t>
            </a:r>
          </a:p>
          <a:p>
            <a:pPr marL="285750" indent="-285750" algn="just">
              <a:buClr>
                <a:srgbClr val="4472C4"/>
              </a:buClr>
              <a:buSzPct val="150000"/>
              <a:buFont typeface="Wingdings" panose="05000000000000000000" pitchFamily="2" charset="2"/>
              <a:buChar char="§"/>
            </a:pPr>
            <a:r>
              <a:rPr lang="hr-HR" sz="1600" dirty="0"/>
              <a:t>putem sustava </a:t>
            </a:r>
            <a:r>
              <a:rPr lang="hr-HR" sz="1600" b="1" dirty="0"/>
              <a:t>eFondovi</a:t>
            </a:r>
          </a:p>
        </p:txBody>
      </p:sp>
      <p:sp>
        <p:nvSpPr>
          <p:cNvPr id="34" name="Pravokutnik 5">
            <a:extLst>
              <a:ext uri="{FF2B5EF4-FFF2-40B4-BE49-F238E27FC236}">
                <a16:creationId xmlns:a16="http://schemas.microsoft.com/office/drawing/2014/main" id="{EB39C492-CFF1-4EB8-81B5-C55A3F69879F}"/>
              </a:ext>
            </a:extLst>
          </p:cNvPr>
          <p:cNvSpPr/>
          <p:nvPr/>
        </p:nvSpPr>
        <p:spPr>
          <a:xfrm>
            <a:off x="2703406" y="2350090"/>
            <a:ext cx="8577737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rgbClr val="008F43"/>
              </a:buClr>
              <a:buSzPct val="150000"/>
            </a:pPr>
            <a:r>
              <a:rPr lang="hr-HR" b="1" dirty="0">
                <a:solidFill>
                  <a:srgbClr val="43BB8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ADMINISTRATIVNA PROVJERA, PROVJERA PRIHVATLJIVOSTI PRIJAVITELJA,  PRIHVATLJIVOSTI PROJEKTA I AKTIVNOSTI, OCJENA KVALITETE TE PROVJERA PRIHVATLJIVOSTI IZDATAKA</a:t>
            </a:r>
          </a:p>
          <a:p>
            <a:pPr marL="285750" indent="-285750">
              <a:buClr>
                <a:srgbClr val="43BB8D"/>
              </a:buClr>
              <a:buSzPct val="150000"/>
              <a:buFont typeface="Wingdings" panose="05000000000000000000" pitchFamily="2" charset="2"/>
              <a:buChar char="§"/>
            </a:pPr>
            <a:r>
              <a:rPr lang="hr-HR" sz="1600" dirty="0"/>
              <a:t>provjerava se udovoljava li projektni prijedlog kriterijima prihvatljivosti za prijavitelja, projekt i aktivnosti</a:t>
            </a:r>
          </a:p>
          <a:p>
            <a:pPr marL="285750" indent="-285750">
              <a:buClr>
                <a:srgbClr val="43BB8D"/>
              </a:buClr>
              <a:buSzPct val="150000"/>
              <a:buFont typeface="Wingdings" panose="05000000000000000000" pitchFamily="2" charset="2"/>
              <a:buChar char="§"/>
            </a:pPr>
            <a:r>
              <a:rPr lang="hr-HR" sz="1600" dirty="0"/>
              <a:t>ocjenjivanje prema kriterijima odabira – definirani </a:t>
            </a:r>
            <a:r>
              <a:rPr lang="hr-HR" sz="1600" b="1" dirty="0"/>
              <a:t>minimalni bodovni prag </a:t>
            </a:r>
            <a:r>
              <a:rPr lang="hr-HR" sz="1600" dirty="0"/>
              <a:t>koji projektni prijedlog treba ostvariti</a:t>
            </a:r>
          </a:p>
          <a:p>
            <a:pPr marL="285750" indent="-285750">
              <a:buClr>
                <a:srgbClr val="43BB8D"/>
              </a:buClr>
              <a:buSzPct val="150000"/>
              <a:buFont typeface="Wingdings" panose="05000000000000000000" pitchFamily="2" charset="2"/>
              <a:buChar char="§"/>
            </a:pPr>
            <a:r>
              <a:rPr lang="hr-HR" sz="1600" dirty="0"/>
              <a:t>formiranje </a:t>
            </a:r>
            <a:r>
              <a:rPr lang="hr-HR" sz="1600" b="1" dirty="0"/>
              <a:t>liste projektnih prijedloga </a:t>
            </a:r>
            <a:r>
              <a:rPr lang="hr-HR" sz="1600" dirty="0"/>
              <a:t>koji su udovoljili kriterijima prihvatljivosti i ostvarili barem minimalan broj bodova – prema datumu i vremenu predaje, uključuje i </a:t>
            </a:r>
            <a:r>
              <a:rPr lang="hr-HR" sz="1600" b="1" dirty="0"/>
              <a:t>rezervnu listu</a:t>
            </a:r>
          </a:p>
          <a:p>
            <a:pPr marL="285750" indent="-285750">
              <a:buClr>
                <a:srgbClr val="43BB8D"/>
              </a:buClr>
              <a:buSzPct val="150000"/>
              <a:buFont typeface="Wingdings" panose="05000000000000000000" pitchFamily="2" charset="2"/>
              <a:buChar char="§"/>
            </a:pPr>
            <a:r>
              <a:rPr lang="hr-HR" sz="1600" dirty="0"/>
              <a:t>provjera prihvatljivosti izdataka</a:t>
            </a:r>
          </a:p>
        </p:txBody>
      </p:sp>
      <p:grpSp>
        <p:nvGrpSpPr>
          <p:cNvPr id="35" name="Grupa 22">
            <a:extLst>
              <a:ext uri="{FF2B5EF4-FFF2-40B4-BE49-F238E27FC236}">
                <a16:creationId xmlns:a16="http://schemas.microsoft.com/office/drawing/2014/main" id="{E743D15B-A434-4C7F-BF7A-E7F2193F31D1}"/>
              </a:ext>
            </a:extLst>
          </p:cNvPr>
          <p:cNvGrpSpPr/>
          <p:nvPr/>
        </p:nvGrpSpPr>
        <p:grpSpPr>
          <a:xfrm>
            <a:off x="904524" y="2953808"/>
            <a:ext cx="1332747" cy="1534809"/>
            <a:chOff x="5533994" y="3132973"/>
            <a:chExt cx="1072290" cy="1232517"/>
          </a:xfrm>
          <a:solidFill>
            <a:srgbClr val="43BB8D"/>
          </a:solidFill>
        </p:grpSpPr>
        <p:sp>
          <p:nvSpPr>
            <p:cNvPr id="36" name="Šesterokut 26">
              <a:extLst>
                <a:ext uri="{FF2B5EF4-FFF2-40B4-BE49-F238E27FC236}">
                  <a16:creationId xmlns:a16="http://schemas.microsoft.com/office/drawing/2014/main" id="{376FCB0E-1036-4453-A0EF-608943AE2922}"/>
                </a:ext>
              </a:extLst>
            </p:cNvPr>
            <p:cNvSpPr/>
            <p:nvPr/>
          </p:nvSpPr>
          <p:spPr>
            <a:xfrm rot="5400000">
              <a:off x="5453880" y="3213087"/>
              <a:ext cx="1232517" cy="1072290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solidFill>
                <a:srgbClr val="43BB8D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353344"/>
                <a:satOff val="-10228"/>
                <a:lumOff val="-3922"/>
                <a:alphaOff val="0"/>
              </a:schemeClr>
            </a:fillRef>
            <a:effectRef idx="0">
              <a:schemeClr val="accent5">
                <a:hueOff val="-7353344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Šesterokut 4">
              <a:extLst>
                <a:ext uri="{FF2B5EF4-FFF2-40B4-BE49-F238E27FC236}">
                  <a16:creationId xmlns:a16="http://schemas.microsoft.com/office/drawing/2014/main" id="{3164FEC1-0DC0-49F8-B853-936CF5C31C2E}"/>
                </a:ext>
              </a:extLst>
            </p:cNvPr>
            <p:cNvSpPr txBox="1"/>
            <p:nvPr/>
          </p:nvSpPr>
          <p:spPr>
            <a:xfrm>
              <a:off x="5678597" y="3432917"/>
              <a:ext cx="783079" cy="672116"/>
            </a:xfrm>
            <a:prstGeom prst="rect">
              <a:avLst/>
            </a:prstGeom>
            <a:grpFill/>
            <a:ln>
              <a:solidFill>
                <a:srgbClr val="43BB8D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44450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000" b="1" dirty="0"/>
                <a:t>FAZA </a:t>
              </a:r>
              <a:r>
                <a:rPr lang="hr-HR" sz="2000" b="1" dirty="0"/>
                <a:t>2</a:t>
              </a:r>
              <a:r>
                <a:rPr lang="hr-HR" sz="2000" b="1" baseline="-25000" dirty="0"/>
                <a:t> </a:t>
              </a:r>
            </a:p>
            <a:p>
              <a:pPr algn="ctr" defTabSz="44450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401" b="1" dirty="0"/>
                <a:t>PT2/FZOEU</a:t>
              </a:r>
            </a:p>
          </p:txBody>
        </p:sp>
      </p:grpSp>
      <p:sp>
        <p:nvSpPr>
          <p:cNvPr id="38" name="Pravokutnik 3">
            <a:extLst>
              <a:ext uri="{FF2B5EF4-FFF2-40B4-BE49-F238E27FC236}">
                <a16:creationId xmlns:a16="http://schemas.microsoft.com/office/drawing/2014/main" id="{61DB4E5F-3528-4605-820E-06621AE5AA72}"/>
              </a:ext>
            </a:extLst>
          </p:cNvPr>
          <p:cNvSpPr/>
          <p:nvPr/>
        </p:nvSpPr>
        <p:spPr>
          <a:xfrm>
            <a:off x="2703406" y="5536807"/>
            <a:ext cx="85777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  <a:buClr>
                <a:srgbClr val="008F43"/>
              </a:buClr>
              <a:buSzPct val="150000"/>
            </a:pPr>
            <a:r>
              <a:rPr lang="hr-HR" b="1" dirty="0">
                <a:solidFill>
                  <a:srgbClr val="70AD4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DONOŠENJE ODLUKE O FINANCIRANJU</a:t>
            </a:r>
          </a:p>
        </p:txBody>
      </p:sp>
      <p:sp>
        <p:nvSpPr>
          <p:cNvPr id="2" name="Pravokutnik 1"/>
          <p:cNvSpPr/>
          <p:nvPr/>
        </p:nvSpPr>
        <p:spPr>
          <a:xfrm>
            <a:off x="7095298" y="6376177"/>
            <a:ext cx="42831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Clr>
                <a:srgbClr val="008F43"/>
              </a:buClr>
              <a:buSzPct val="150000"/>
            </a:pPr>
            <a:r>
              <a:rPr lang="hr-HR" b="1" dirty="0"/>
              <a:t>POSTUPAK DODJELE TRAJE MAX 120 DANA</a:t>
            </a:r>
          </a:p>
        </p:txBody>
      </p:sp>
    </p:spTree>
    <p:extLst>
      <p:ext uri="{BB962C8B-B14F-4D97-AF65-F5344CB8AC3E}">
        <p14:creationId xmlns:p14="http://schemas.microsoft.com/office/powerpoint/2010/main" val="3722748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6" name="Pravokutnik 5"/>
          <p:cNvSpPr/>
          <p:nvPr/>
        </p:nvSpPr>
        <p:spPr>
          <a:xfrm>
            <a:off x="2748268" y="394718"/>
            <a:ext cx="65482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KRITERIJI ODABIRA - OCJENJIVANJE</a:t>
            </a:r>
          </a:p>
        </p:txBody>
      </p:sp>
      <p:grpSp>
        <p:nvGrpSpPr>
          <p:cNvPr id="11" name="Grupa 10">
            <a:extLst>
              <a:ext uri="{FF2B5EF4-FFF2-40B4-BE49-F238E27FC236}">
                <a16:creationId xmlns:a16="http://schemas.microsoft.com/office/drawing/2014/main" id="{940827BD-D3E1-4A8E-BC0B-CA6417D6F99A}"/>
              </a:ext>
            </a:extLst>
          </p:cNvPr>
          <p:cNvGrpSpPr/>
          <p:nvPr/>
        </p:nvGrpSpPr>
        <p:grpSpPr>
          <a:xfrm>
            <a:off x="351290" y="1223502"/>
            <a:ext cx="9291119" cy="5400325"/>
            <a:chOff x="1877837" y="958682"/>
            <a:chExt cx="9291119" cy="5400325"/>
          </a:xfrm>
        </p:grpSpPr>
        <p:sp>
          <p:nvSpPr>
            <p:cNvPr id="13" name="Prostoručno 3">
              <a:extLst>
                <a:ext uri="{FF2B5EF4-FFF2-40B4-BE49-F238E27FC236}">
                  <a16:creationId xmlns:a16="http://schemas.microsoft.com/office/drawing/2014/main" id="{1D9B8E98-9BB4-4A4F-B502-1403A36D6D28}"/>
                </a:ext>
              </a:extLst>
            </p:cNvPr>
            <p:cNvSpPr/>
            <p:nvPr/>
          </p:nvSpPr>
          <p:spPr>
            <a:xfrm>
              <a:off x="4761027" y="969031"/>
              <a:ext cx="1328172" cy="1526633"/>
            </a:xfrm>
            <a:custGeom>
              <a:avLst/>
              <a:gdLst>
                <a:gd name="connsiteX0" fmla="*/ 0 w 1526633"/>
                <a:gd name="connsiteY0" fmla="*/ 664086 h 1328171"/>
                <a:gd name="connsiteX1" fmla="*/ 332043 w 1526633"/>
                <a:gd name="connsiteY1" fmla="*/ 0 h 1328171"/>
                <a:gd name="connsiteX2" fmla="*/ 1194590 w 1526633"/>
                <a:gd name="connsiteY2" fmla="*/ 0 h 1328171"/>
                <a:gd name="connsiteX3" fmla="*/ 1526633 w 1526633"/>
                <a:gd name="connsiteY3" fmla="*/ 664086 h 1328171"/>
                <a:gd name="connsiteX4" fmla="*/ 1194590 w 1526633"/>
                <a:gd name="connsiteY4" fmla="*/ 1328171 h 1328171"/>
                <a:gd name="connsiteX5" fmla="*/ 332043 w 1526633"/>
                <a:gd name="connsiteY5" fmla="*/ 1328171 h 1328171"/>
                <a:gd name="connsiteX6" fmla="*/ 0 w 1526633"/>
                <a:gd name="connsiteY6" fmla="*/ 664086 h 1328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6633" h="1328171">
                  <a:moveTo>
                    <a:pt x="763316" y="0"/>
                  </a:moveTo>
                  <a:lnTo>
                    <a:pt x="1526633" y="288877"/>
                  </a:lnTo>
                  <a:lnTo>
                    <a:pt x="1526633" y="1039294"/>
                  </a:lnTo>
                  <a:lnTo>
                    <a:pt x="763316" y="1328171"/>
                  </a:lnTo>
                  <a:lnTo>
                    <a:pt x="0" y="1039294"/>
                  </a:lnTo>
                  <a:lnTo>
                    <a:pt x="0" y="288877"/>
                  </a:lnTo>
                  <a:lnTo>
                    <a:pt x="763316" y="0"/>
                  </a:lnTo>
                  <a:close/>
                </a:path>
              </a:pathLst>
            </a:custGeom>
            <a:solidFill>
              <a:srgbClr val="6A8ED0"/>
            </a:solidFill>
            <a:ln>
              <a:solidFill>
                <a:srgbClr val="6A8ED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2693" tIns="283620" rIns="252694" bIns="2836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hr-HR" sz="1200" b="1" dirty="0"/>
            </a:p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b="1" dirty="0"/>
                <a:t>MJERE KORIŠTENJA OIE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hr-HR" sz="1200" b="1" kern="1200" dirty="0"/>
            </a:p>
          </p:txBody>
        </p:sp>
        <p:sp>
          <p:nvSpPr>
            <p:cNvPr id="15" name="Pravokutnik 14">
              <a:extLst>
                <a:ext uri="{FF2B5EF4-FFF2-40B4-BE49-F238E27FC236}">
                  <a16:creationId xmlns:a16="http://schemas.microsoft.com/office/drawing/2014/main" id="{FDC4C702-BACE-4A95-9B3B-2FA7DC93DED2}"/>
                </a:ext>
              </a:extLst>
            </p:cNvPr>
            <p:cNvSpPr/>
            <p:nvPr/>
          </p:nvSpPr>
          <p:spPr>
            <a:xfrm>
              <a:off x="6129501" y="1274358"/>
              <a:ext cx="1703723" cy="91598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Prostoručno 5">
              <a:extLst>
                <a:ext uri="{FF2B5EF4-FFF2-40B4-BE49-F238E27FC236}">
                  <a16:creationId xmlns:a16="http://schemas.microsoft.com/office/drawing/2014/main" id="{A6241B78-AE82-441F-99D9-E85C3345E629}"/>
                </a:ext>
              </a:extLst>
            </p:cNvPr>
            <p:cNvSpPr/>
            <p:nvPr/>
          </p:nvSpPr>
          <p:spPr>
            <a:xfrm>
              <a:off x="3326602" y="966726"/>
              <a:ext cx="1328171" cy="1526633"/>
            </a:xfrm>
            <a:custGeom>
              <a:avLst/>
              <a:gdLst>
                <a:gd name="connsiteX0" fmla="*/ 0 w 1526633"/>
                <a:gd name="connsiteY0" fmla="*/ 664086 h 1328171"/>
                <a:gd name="connsiteX1" fmla="*/ 332043 w 1526633"/>
                <a:gd name="connsiteY1" fmla="*/ 0 h 1328171"/>
                <a:gd name="connsiteX2" fmla="*/ 1194590 w 1526633"/>
                <a:gd name="connsiteY2" fmla="*/ 0 h 1328171"/>
                <a:gd name="connsiteX3" fmla="*/ 1526633 w 1526633"/>
                <a:gd name="connsiteY3" fmla="*/ 664086 h 1328171"/>
                <a:gd name="connsiteX4" fmla="*/ 1194590 w 1526633"/>
                <a:gd name="connsiteY4" fmla="*/ 1328171 h 1328171"/>
                <a:gd name="connsiteX5" fmla="*/ 332043 w 1526633"/>
                <a:gd name="connsiteY5" fmla="*/ 1328171 h 1328171"/>
                <a:gd name="connsiteX6" fmla="*/ 0 w 1526633"/>
                <a:gd name="connsiteY6" fmla="*/ 664086 h 1328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6633" h="1328171">
                  <a:moveTo>
                    <a:pt x="763316" y="0"/>
                  </a:moveTo>
                  <a:lnTo>
                    <a:pt x="1526633" y="288877"/>
                  </a:lnTo>
                  <a:lnTo>
                    <a:pt x="1526633" y="1039294"/>
                  </a:lnTo>
                  <a:lnTo>
                    <a:pt x="763316" y="1328171"/>
                  </a:lnTo>
                  <a:lnTo>
                    <a:pt x="0" y="1039294"/>
                  </a:lnTo>
                  <a:lnTo>
                    <a:pt x="0" y="288877"/>
                  </a:lnTo>
                  <a:lnTo>
                    <a:pt x="763316" y="0"/>
                  </a:lnTo>
                  <a:close/>
                </a:path>
              </a:pathLst>
            </a:custGeom>
            <a:solidFill>
              <a:srgbClr val="4472C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-1050478"/>
                <a:satOff val="-1461"/>
                <a:lumOff val="-56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6973" tIns="237900" rIns="206973" bIns="23790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b="1" kern="1200" dirty="0"/>
                <a:t>OSTVARENE UŠTEDE PRIMARNE ENERGIJE</a:t>
              </a:r>
            </a:p>
          </p:txBody>
        </p:sp>
        <p:sp>
          <p:nvSpPr>
            <p:cNvPr id="17" name="Pravokutnik 16">
              <a:extLst>
                <a:ext uri="{FF2B5EF4-FFF2-40B4-BE49-F238E27FC236}">
                  <a16:creationId xmlns:a16="http://schemas.microsoft.com/office/drawing/2014/main" id="{2B914152-564F-4873-AF17-BCFCCDC761C8}"/>
                </a:ext>
              </a:extLst>
            </p:cNvPr>
            <p:cNvSpPr/>
            <p:nvPr/>
          </p:nvSpPr>
          <p:spPr>
            <a:xfrm>
              <a:off x="2337344" y="2570165"/>
              <a:ext cx="1648764" cy="91598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Prostoručno 9">
              <a:extLst>
                <a:ext uri="{FF2B5EF4-FFF2-40B4-BE49-F238E27FC236}">
                  <a16:creationId xmlns:a16="http://schemas.microsoft.com/office/drawing/2014/main" id="{513DDFE6-1517-47AE-ACD7-015FC9CEA79C}"/>
                </a:ext>
              </a:extLst>
            </p:cNvPr>
            <p:cNvSpPr/>
            <p:nvPr/>
          </p:nvSpPr>
          <p:spPr>
            <a:xfrm>
              <a:off x="5509253" y="2257938"/>
              <a:ext cx="1328171" cy="1526633"/>
            </a:xfrm>
            <a:custGeom>
              <a:avLst/>
              <a:gdLst>
                <a:gd name="connsiteX0" fmla="*/ 0 w 1526633"/>
                <a:gd name="connsiteY0" fmla="*/ 664086 h 1328171"/>
                <a:gd name="connsiteX1" fmla="*/ 332043 w 1526633"/>
                <a:gd name="connsiteY1" fmla="*/ 0 h 1328171"/>
                <a:gd name="connsiteX2" fmla="*/ 1194590 w 1526633"/>
                <a:gd name="connsiteY2" fmla="*/ 0 h 1328171"/>
                <a:gd name="connsiteX3" fmla="*/ 1526633 w 1526633"/>
                <a:gd name="connsiteY3" fmla="*/ 664086 h 1328171"/>
                <a:gd name="connsiteX4" fmla="*/ 1194590 w 1526633"/>
                <a:gd name="connsiteY4" fmla="*/ 1328171 h 1328171"/>
                <a:gd name="connsiteX5" fmla="*/ 332043 w 1526633"/>
                <a:gd name="connsiteY5" fmla="*/ 1328171 h 1328171"/>
                <a:gd name="connsiteX6" fmla="*/ 0 w 1526633"/>
                <a:gd name="connsiteY6" fmla="*/ 664086 h 1328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6633" h="1328171">
                  <a:moveTo>
                    <a:pt x="763316" y="0"/>
                  </a:moveTo>
                  <a:lnTo>
                    <a:pt x="1526633" y="288877"/>
                  </a:lnTo>
                  <a:lnTo>
                    <a:pt x="1526633" y="1039294"/>
                  </a:lnTo>
                  <a:lnTo>
                    <a:pt x="763316" y="1328171"/>
                  </a:lnTo>
                  <a:lnTo>
                    <a:pt x="0" y="1039294"/>
                  </a:lnTo>
                  <a:lnTo>
                    <a:pt x="0" y="288877"/>
                  </a:lnTo>
                  <a:lnTo>
                    <a:pt x="763316" y="0"/>
                  </a:lnTo>
                  <a:close/>
                </a:path>
              </a:pathLst>
            </a:custGeom>
            <a:solidFill>
              <a:srgbClr val="5CB9C8"/>
            </a:solidFill>
            <a:ln>
              <a:solidFill>
                <a:srgbClr val="5CB9C8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-3151433"/>
                <a:satOff val="-4383"/>
                <a:lumOff val="-168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6973" tIns="237900" rIns="206973" bIns="23790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b="1" dirty="0"/>
                <a:t>GODINA IZGRADNJE </a:t>
              </a:r>
            </a:p>
          </p:txBody>
        </p:sp>
        <p:sp>
          <p:nvSpPr>
            <p:cNvPr id="19" name="Prostoručno 10">
              <a:extLst>
                <a:ext uri="{FF2B5EF4-FFF2-40B4-BE49-F238E27FC236}">
                  <a16:creationId xmlns:a16="http://schemas.microsoft.com/office/drawing/2014/main" id="{4CE66BD4-BFF2-471D-872C-F73BEC7196ED}"/>
                </a:ext>
              </a:extLst>
            </p:cNvPr>
            <p:cNvSpPr/>
            <p:nvPr/>
          </p:nvSpPr>
          <p:spPr>
            <a:xfrm>
              <a:off x="8364559" y="2254735"/>
              <a:ext cx="1328172" cy="1526634"/>
            </a:xfrm>
            <a:custGeom>
              <a:avLst/>
              <a:gdLst>
                <a:gd name="connsiteX0" fmla="*/ 0 w 1526633"/>
                <a:gd name="connsiteY0" fmla="*/ 664086 h 1328171"/>
                <a:gd name="connsiteX1" fmla="*/ 332043 w 1526633"/>
                <a:gd name="connsiteY1" fmla="*/ 0 h 1328171"/>
                <a:gd name="connsiteX2" fmla="*/ 1194590 w 1526633"/>
                <a:gd name="connsiteY2" fmla="*/ 0 h 1328171"/>
                <a:gd name="connsiteX3" fmla="*/ 1526633 w 1526633"/>
                <a:gd name="connsiteY3" fmla="*/ 664086 h 1328171"/>
                <a:gd name="connsiteX4" fmla="*/ 1194590 w 1526633"/>
                <a:gd name="connsiteY4" fmla="*/ 1328171 h 1328171"/>
                <a:gd name="connsiteX5" fmla="*/ 332043 w 1526633"/>
                <a:gd name="connsiteY5" fmla="*/ 1328171 h 1328171"/>
                <a:gd name="connsiteX6" fmla="*/ 0 w 1526633"/>
                <a:gd name="connsiteY6" fmla="*/ 664086 h 1328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6633" h="1328171">
                  <a:moveTo>
                    <a:pt x="763316" y="0"/>
                  </a:moveTo>
                  <a:lnTo>
                    <a:pt x="1526633" y="288877"/>
                  </a:lnTo>
                  <a:lnTo>
                    <a:pt x="1526633" y="1039294"/>
                  </a:lnTo>
                  <a:lnTo>
                    <a:pt x="763316" y="1328171"/>
                  </a:lnTo>
                  <a:lnTo>
                    <a:pt x="0" y="1039294"/>
                  </a:lnTo>
                  <a:lnTo>
                    <a:pt x="0" y="288877"/>
                  </a:lnTo>
                  <a:lnTo>
                    <a:pt x="763316" y="0"/>
                  </a:lnTo>
                  <a:close/>
                </a:path>
              </a:pathLst>
            </a:custGeom>
            <a:solidFill>
              <a:srgbClr val="6ABECC"/>
            </a:solidFill>
            <a:ln>
              <a:solidFill>
                <a:srgbClr val="6ABECC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-4201911"/>
                <a:satOff val="-5845"/>
                <a:lumOff val="-224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2693" tIns="283620" rIns="252694" bIns="283621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b="1" dirty="0"/>
                <a:t>OČEKIVANI ENERGETSKI RAZRED  NAKON OBNOVE</a:t>
              </a:r>
            </a:p>
          </p:txBody>
        </p:sp>
        <p:sp>
          <p:nvSpPr>
            <p:cNvPr id="23" name="Pravokutnik 22">
              <a:extLst>
                <a:ext uri="{FF2B5EF4-FFF2-40B4-BE49-F238E27FC236}">
                  <a16:creationId xmlns:a16="http://schemas.microsoft.com/office/drawing/2014/main" id="{D4A2EAA6-6780-4763-A278-070C92DA3A8E}"/>
                </a:ext>
              </a:extLst>
            </p:cNvPr>
            <p:cNvSpPr/>
            <p:nvPr/>
          </p:nvSpPr>
          <p:spPr>
            <a:xfrm>
              <a:off x="6129501" y="3865971"/>
              <a:ext cx="1703723" cy="91598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Prostoručno 20">
              <a:extLst>
                <a:ext uri="{FF2B5EF4-FFF2-40B4-BE49-F238E27FC236}">
                  <a16:creationId xmlns:a16="http://schemas.microsoft.com/office/drawing/2014/main" id="{B2F7588F-0C2C-4F62-B778-4E88693BFB2F}"/>
                </a:ext>
              </a:extLst>
            </p:cNvPr>
            <p:cNvSpPr/>
            <p:nvPr/>
          </p:nvSpPr>
          <p:spPr>
            <a:xfrm>
              <a:off x="3326602" y="3560645"/>
              <a:ext cx="1328171" cy="1526633"/>
            </a:xfrm>
            <a:custGeom>
              <a:avLst/>
              <a:gdLst>
                <a:gd name="connsiteX0" fmla="*/ 0 w 1526633"/>
                <a:gd name="connsiteY0" fmla="*/ 664086 h 1328171"/>
                <a:gd name="connsiteX1" fmla="*/ 332043 w 1526633"/>
                <a:gd name="connsiteY1" fmla="*/ 0 h 1328171"/>
                <a:gd name="connsiteX2" fmla="*/ 1194590 w 1526633"/>
                <a:gd name="connsiteY2" fmla="*/ 0 h 1328171"/>
                <a:gd name="connsiteX3" fmla="*/ 1526633 w 1526633"/>
                <a:gd name="connsiteY3" fmla="*/ 664086 h 1328171"/>
                <a:gd name="connsiteX4" fmla="*/ 1194590 w 1526633"/>
                <a:gd name="connsiteY4" fmla="*/ 1328171 h 1328171"/>
                <a:gd name="connsiteX5" fmla="*/ 332043 w 1526633"/>
                <a:gd name="connsiteY5" fmla="*/ 1328171 h 1328171"/>
                <a:gd name="connsiteX6" fmla="*/ 0 w 1526633"/>
                <a:gd name="connsiteY6" fmla="*/ 664086 h 1328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6633" h="1328171">
                  <a:moveTo>
                    <a:pt x="763316" y="0"/>
                  </a:moveTo>
                  <a:lnTo>
                    <a:pt x="1526633" y="288877"/>
                  </a:lnTo>
                  <a:lnTo>
                    <a:pt x="1526633" y="1039294"/>
                  </a:lnTo>
                  <a:lnTo>
                    <a:pt x="763316" y="1328171"/>
                  </a:lnTo>
                  <a:lnTo>
                    <a:pt x="0" y="1039294"/>
                  </a:lnTo>
                  <a:lnTo>
                    <a:pt x="0" y="288877"/>
                  </a:lnTo>
                  <a:lnTo>
                    <a:pt x="763316" y="0"/>
                  </a:lnTo>
                  <a:close/>
                </a:path>
              </a:pathLst>
            </a:custGeom>
            <a:solidFill>
              <a:srgbClr val="43BB8D"/>
            </a:solidFill>
            <a:ln>
              <a:solidFill>
                <a:srgbClr val="43BB8D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-5252389"/>
                <a:satOff val="-7306"/>
                <a:lumOff val="-280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6973" tIns="237900" rIns="206973" bIns="2379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b="1" dirty="0"/>
                <a:t>VELIČINA ZGRADE</a:t>
              </a:r>
              <a:endParaRPr lang="hr-HR" sz="1200" b="1" baseline="-25000" dirty="0"/>
            </a:p>
          </p:txBody>
        </p:sp>
        <p:sp>
          <p:nvSpPr>
            <p:cNvPr id="25" name="Pravokutnik 24">
              <a:extLst>
                <a:ext uri="{FF2B5EF4-FFF2-40B4-BE49-F238E27FC236}">
                  <a16:creationId xmlns:a16="http://schemas.microsoft.com/office/drawing/2014/main" id="{03D02EA5-5CBE-4A5D-9D0B-05A49C1C32B2}"/>
                </a:ext>
              </a:extLst>
            </p:cNvPr>
            <p:cNvSpPr/>
            <p:nvPr/>
          </p:nvSpPr>
          <p:spPr>
            <a:xfrm>
              <a:off x="2337344" y="5161778"/>
              <a:ext cx="1648764" cy="91598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26" name="Grupa 25">
              <a:extLst>
                <a:ext uri="{FF2B5EF4-FFF2-40B4-BE49-F238E27FC236}">
                  <a16:creationId xmlns:a16="http://schemas.microsoft.com/office/drawing/2014/main" id="{D52F78F5-FDD2-4500-840E-05EB0058A210}"/>
                </a:ext>
              </a:extLst>
            </p:cNvPr>
            <p:cNvGrpSpPr/>
            <p:nvPr/>
          </p:nvGrpSpPr>
          <p:grpSpPr>
            <a:xfrm>
              <a:off x="1877837" y="966725"/>
              <a:ext cx="1332746" cy="1534809"/>
              <a:chOff x="5533994" y="3132973"/>
              <a:chExt cx="1072290" cy="1232517"/>
            </a:xfrm>
            <a:solidFill>
              <a:srgbClr val="008F43"/>
            </a:solidFill>
          </p:grpSpPr>
          <p:sp>
            <p:nvSpPr>
              <p:cNvPr id="58" name="Šesterokut 57">
                <a:extLst>
                  <a:ext uri="{FF2B5EF4-FFF2-40B4-BE49-F238E27FC236}">
                    <a16:creationId xmlns:a16="http://schemas.microsoft.com/office/drawing/2014/main" id="{2ED9E651-5BE1-4A15-BA7D-C184CA980590}"/>
                  </a:ext>
                </a:extLst>
              </p:cNvPr>
              <p:cNvSpPr/>
              <p:nvPr/>
            </p:nvSpPr>
            <p:spPr>
              <a:xfrm rot="5400000">
                <a:off x="5453880" y="3213087"/>
                <a:ext cx="1232517" cy="107229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4472C4"/>
              </a:solidFill>
              <a:ln>
                <a:solidFill>
                  <a:srgbClr val="4472C4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-7353344"/>
                  <a:satOff val="-10228"/>
                  <a:lumOff val="-3922"/>
                  <a:alphaOff val="0"/>
                </a:schemeClr>
              </a:fillRef>
              <a:effectRef idx="0">
                <a:schemeClr val="accent5">
                  <a:hueOff val="-7353344"/>
                  <a:satOff val="-10228"/>
                  <a:lumOff val="-3922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9" name="Šesterokut 4">
                <a:extLst>
                  <a:ext uri="{FF2B5EF4-FFF2-40B4-BE49-F238E27FC236}">
                    <a16:creationId xmlns:a16="http://schemas.microsoft.com/office/drawing/2014/main" id="{E2EC4C5F-8EBF-446D-95F1-94205CBE7078}"/>
                  </a:ext>
                </a:extLst>
              </p:cNvPr>
              <p:cNvSpPr txBox="1"/>
              <p:nvPr/>
            </p:nvSpPr>
            <p:spPr>
              <a:xfrm>
                <a:off x="5678598" y="3345185"/>
                <a:ext cx="783079" cy="808093"/>
              </a:xfrm>
              <a:prstGeom prst="rect">
                <a:avLst/>
              </a:prstGeom>
              <a:solidFill>
                <a:srgbClr val="4472C4"/>
              </a:solidFill>
              <a:ln>
                <a:solidFill>
                  <a:srgbClr val="4472C4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algn="ctr" defTabSz="444505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hr-HR" sz="1200" b="1" dirty="0"/>
                  <a:t>OSTVARENE UŠTEDE TOPLINSKE ENERGIJE</a:t>
                </a:r>
                <a:endParaRPr lang="hr-HR" sz="1200" b="1" baseline="-25000" dirty="0"/>
              </a:p>
            </p:txBody>
          </p:sp>
        </p:grpSp>
        <p:grpSp>
          <p:nvGrpSpPr>
            <p:cNvPr id="27" name="Grupa 26">
              <a:extLst>
                <a:ext uri="{FF2B5EF4-FFF2-40B4-BE49-F238E27FC236}">
                  <a16:creationId xmlns:a16="http://schemas.microsoft.com/office/drawing/2014/main" id="{9101CDB0-B7C2-4AA7-B849-0BEB8679F708}"/>
                </a:ext>
              </a:extLst>
            </p:cNvPr>
            <p:cNvGrpSpPr/>
            <p:nvPr/>
          </p:nvGrpSpPr>
          <p:grpSpPr>
            <a:xfrm>
              <a:off x="2584784" y="2277808"/>
              <a:ext cx="1332746" cy="1534809"/>
              <a:chOff x="5533994" y="3132975"/>
              <a:chExt cx="1072290" cy="1232517"/>
            </a:xfrm>
            <a:solidFill>
              <a:srgbClr val="008F43"/>
            </a:solidFill>
          </p:grpSpPr>
          <p:sp>
            <p:nvSpPr>
              <p:cNvPr id="56" name="Šesterokut 55">
                <a:extLst>
                  <a:ext uri="{FF2B5EF4-FFF2-40B4-BE49-F238E27FC236}">
                    <a16:creationId xmlns:a16="http://schemas.microsoft.com/office/drawing/2014/main" id="{ADAD2F6F-1FBF-44FD-B17D-ED77D249F65A}"/>
                  </a:ext>
                </a:extLst>
              </p:cNvPr>
              <p:cNvSpPr/>
              <p:nvPr/>
            </p:nvSpPr>
            <p:spPr>
              <a:xfrm rot="5400000">
                <a:off x="5453880" y="3213089"/>
                <a:ext cx="1232517" cy="107229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43AFC0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-7353344"/>
                  <a:satOff val="-10228"/>
                  <a:lumOff val="-3922"/>
                  <a:alphaOff val="0"/>
                </a:schemeClr>
              </a:fillRef>
              <a:effectRef idx="0">
                <a:schemeClr val="accent5">
                  <a:hueOff val="-7353344"/>
                  <a:satOff val="-10228"/>
                  <a:lumOff val="-3922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7" name="Šesterokut 4">
                <a:extLst>
                  <a:ext uri="{FF2B5EF4-FFF2-40B4-BE49-F238E27FC236}">
                    <a16:creationId xmlns:a16="http://schemas.microsoft.com/office/drawing/2014/main" id="{FA420014-8759-4D6E-86EB-014B0C41A5AE}"/>
                  </a:ext>
                </a:extLst>
              </p:cNvPr>
              <p:cNvSpPr txBox="1"/>
              <p:nvPr/>
            </p:nvSpPr>
            <p:spPr>
              <a:xfrm>
                <a:off x="5678598" y="3345186"/>
                <a:ext cx="783079" cy="808093"/>
              </a:xfrm>
              <a:prstGeom prst="rect">
                <a:avLst/>
              </a:prstGeom>
              <a:solidFill>
                <a:srgbClr val="43AFC0"/>
              </a:solidFill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hr-HR" sz="1200" b="1" dirty="0"/>
                  <a:t>PROVEDBENI KAPACITETI</a:t>
                </a:r>
                <a:endParaRPr lang="hr-HR" sz="1200" b="1" baseline="-25000" dirty="0"/>
              </a:p>
            </p:txBody>
          </p:sp>
        </p:grpSp>
        <p:grpSp>
          <p:nvGrpSpPr>
            <p:cNvPr id="28" name="Grupa 27">
              <a:extLst>
                <a:ext uri="{FF2B5EF4-FFF2-40B4-BE49-F238E27FC236}">
                  <a16:creationId xmlns:a16="http://schemas.microsoft.com/office/drawing/2014/main" id="{A4A2B01C-F936-490E-BED7-BD6E6EDE6D77}"/>
                </a:ext>
              </a:extLst>
            </p:cNvPr>
            <p:cNvGrpSpPr/>
            <p:nvPr/>
          </p:nvGrpSpPr>
          <p:grpSpPr>
            <a:xfrm>
              <a:off x="6216203" y="3560172"/>
              <a:ext cx="1332746" cy="1534809"/>
              <a:chOff x="5533994" y="3132973"/>
              <a:chExt cx="1072290" cy="1232517"/>
            </a:xfrm>
            <a:solidFill>
              <a:srgbClr val="008F43"/>
            </a:solidFill>
          </p:grpSpPr>
          <p:sp>
            <p:nvSpPr>
              <p:cNvPr id="54" name="Šesterokut 53">
                <a:extLst>
                  <a:ext uri="{FF2B5EF4-FFF2-40B4-BE49-F238E27FC236}">
                    <a16:creationId xmlns:a16="http://schemas.microsoft.com/office/drawing/2014/main" id="{A0424109-DEE0-4200-B8A6-494B40FEEEE4}"/>
                  </a:ext>
                </a:extLst>
              </p:cNvPr>
              <p:cNvSpPr/>
              <p:nvPr/>
            </p:nvSpPr>
            <p:spPr>
              <a:xfrm rot="5400000">
                <a:off x="5453880" y="3213087"/>
                <a:ext cx="1232517" cy="107229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53C197"/>
              </a:solidFill>
              <a:ln>
                <a:solidFill>
                  <a:srgbClr val="43BB8D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-7353344"/>
                  <a:satOff val="-10228"/>
                  <a:lumOff val="-3922"/>
                  <a:alphaOff val="0"/>
                </a:schemeClr>
              </a:fillRef>
              <a:effectRef idx="0">
                <a:schemeClr val="accent5">
                  <a:hueOff val="-7353344"/>
                  <a:satOff val="-10228"/>
                  <a:lumOff val="-3922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5" name="Šesterokut 4">
                <a:extLst>
                  <a:ext uri="{FF2B5EF4-FFF2-40B4-BE49-F238E27FC236}">
                    <a16:creationId xmlns:a16="http://schemas.microsoft.com/office/drawing/2014/main" id="{5EE81A29-402C-4E77-9507-93031B2C60B6}"/>
                  </a:ext>
                </a:extLst>
              </p:cNvPr>
              <p:cNvSpPr txBox="1"/>
              <p:nvPr/>
            </p:nvSpPr>
            <p:spPr>
              <a:xfrm>
                <a:off x="5678598" y="3345185"/>
                <a:ext cx="783079" cy="808093"/>
              </a:xfrm>
              <a:prstGeom prst="rect">
                <a:avLst/>
              </a:prstGeom>
              <a:solidFill>
                <a:srgbClr val="53C197"/>
              </a:solidFill>
              <a:ln>
                <a:solidFill>
                  <a:srgbClr val="53C197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hr-HR" sz="1200" b="1" dirty="0"/>
                  <a:t>NAČIN UGRADNJE VANJSKE STOLARIJE</a:t>
                </a:r>
                <a:endParaRPr lang="hr-HR" sz="1200" b="1" kern="1200" baseline="-25000" dirty="0"/>
              </a:p>
            </p:txBody>
          </p:sp>
        </p:grpSp>
        <p:grpSp>
          <p:nvGrpSpPr>
            <p:cNvPr id="29" name="Grupa 28">
              <a:extLst>
                <a:ext uri="{FF2B5EF4-FFF2-40B4-BE49-F238E27FC236}">
                  <a16:creationId xmlns:a16="http://schemas.microsoft.com/office/drawing/2014/main" id="{A8F3CAF7-D9D7-48AA-836D-3B93E9EFF72A}"/>
                </a:ext>
              </a:extLst>
            </p:cNvPr>
            <p:cNvGrpSpPr/>
            <p:nvPr/>
          </p:nvGrpSpPr>
          <p:grpSpPr>
            <a:xfrm>
              <a:off x="7677593" y="3548355"/>
              <a:ext cx="1332746" cy="1534809"/>
              <a:chOff x="5322734" y="4161456"/>
              <a:chExt cx="1072290" cy="1232517"/>
            </a:xfrm>
            <a:solidFill>
              <a:srgbClr val="008F43"/>
            </a:solidFill>
          </p:grpSpPr>
          <p:sp>
            <p:nvSpPr>
              <p:cNvPr id="52" name="Šesterokut 51">
                <a:extLst>
                  <a:ext uri="{FF2B5EF4-FFF2-40B4-BE49-F238E27FC236}">
                    <a16:creationId xmlns:a16="http://schemas.microsoft.com/office/drawing/2014/main" id="{C87A7357-7875-4CE0-8231-01F8B5192840}"/>
                  </a:ext>
                </a:extLst>
              </p:cNvPr>
              <p:cNvSpPr/>
              <p:nvPr/>
            </p:nvSpPr>
            <p:spPr>
              <a:xfrm rot="5400000">
                <a:off x="5242620" y="4241570"/>
                <a:ext cx="1232517" cy="107229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53C197"/>
              </a:solidFill>
              <a:ln>
                <a:solidFill>
                  <a:srgbClr val="43BB8D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-7353344"/>
                  <a:satOff val="-10228"/>
                  <a:lumOff val="-3922"/>
                  <a:alphaOff val="0"/>
                </a:schemeClr>
              </a:fillRef>
              <a:effectRef idx="0">
                <a:schemeClr val="accent5">
                  <a:hueOff val="-7353344"/>
                  <a:satOff val="-10228"/>
                  <a:lumOff val="-3922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3" name="Šesterokut 4">
                <a:extLst>
                  <a:ext uri="{FF2B5EF4-FFF2-40B4-BE49-F238E27FC236}">
                    <a16:creationId xmlns:a16="http://schemas.microsoft.com/office/drawing/2014/main" id="{A7EB0292-D7BE-4058-9B3B-16A26CB198AB}"/>
                  </a:ext>
                </a:extLst>
              </p:cNvPr>
              <p:cNvSpPr txBox="1"/>
              <p:nvPr/>
            </p:nvSpPr>
            <p:spPr>
              <a:xfrm>
                <a:off x="5467338" y="4409187"/>
                <a:ext cx="783079" cy="699586"/>
              </a:xfrm>
              <a:prstGeom prst="rect">
                <a:avLst/>
              </a:prstGeom>
              <a:solidFill>
                <a:srgbClr val="53C197"/>
              </a:solidFill>
              <a:ln>
                <a:solidFill>
                  <a:srgbClr val="53C197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hr-HR" sz="1200" b="1" dirty="0"/>
                  <a:t>ZGRADA JE U VLASNIŠTVU I UPORABI SREDIŠNJE VLASTI</a:t>
                </a:r>
                <a:endParaRPr lang="hr-HR" sz="1200" b="1" kern="1200" baseline="-25000" dirty="0"/>
              </a:p>
            </p:txBody>
          </p:sp>
        </p:grpSp>
        <p:sp>
          <p:nvSpPr>
            <p:cNvPr id="30" name="Prostoručno 41">
              <a:extLst>
                <a:ext uri="{FF2B5EF4-FFF2-40B4-BE49-F238E27FC236}">
                  <a16:creationId xmlns:a16="http://schemas.microsoft.com/office/drawing/2014/main" id="{944257E2-51B9-4D17-BC8D-E4D447FED4CA}"/>
                </a:ext>
              </a:extLst>
            </p:cNvPr>
            <p:cNvSpPr/>
            <p:nvPr/>
          </p:nvSpPr>
          <p:spPr>
            <a:xfrm>
              <a:off x="6189422" y="958682"/>
              <a:ext cx="1328172" cy="1526633"/>
            </a:xfrm>
            <a:custGeom>
              <a:avLst/>
              <a:gdLst>
                <a:gd name="connsiteX0" fmla="*/ 0 w 1526633"/>
                <a:gd name="connsiteY0" fmla="*/ 664086 h 1328171"/>
                <a:gd name="connsiteX1" fmla="*/ 332043 w 1526633"/>
                <a:gd name="connsiteY1" fmla="*/ 0 h 1328171"/>
                <a:gd name="connsiteX2" fmla="*/ 1194590 w 1526633"/>
                <a:gd name="connsiteY2" fmla="*/ 0 h 1328171"/>
                <a:gd name="connsiteX3" fmla="*/ 1526633 w 1526633"/>
                <a:gd name="connsiteY3" fmla="*/ 664086 h 1328171"/>
                <a:gd name="connsiteX4" fmla="*/ 1194590 w 1526633"/>
                <a:gd name="connsiteY4" fmla="*/ 1328171 h 1328171"/>
                <a:gd name="connsiteX5" fmla="*/ 332043 w 1526633"/>
                <a:gd name="connsiteY5" fmla="*/ 1328171 h 1328171"/>
                <a:gd name="connsiteX6" fmla="*/ 0 w 1526633"/>
                <a:gd name="connsiteY6" fmla="*/ 664086 h 1328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6633" h="1328171">
                  <a:moveTo>
                    <a:pt x="763316" y="0"/>
                  </a:moveTo>
                  <a:lnTo>
                    <a:pt x="1526633" y="288877"/>
                  </a:lnTo>
                  <a:lnTo>
                    <a:pt x="1526633" y="1039294"/>
                  </a:lnTo>
                  <a:lnTo>
                    <a:pt x="763316" y="1328171"/>
                  </a:lnTo>
                  <a:lnTo>
                    <a:pt x="0" y="1039294"/>
                  </a:lnTo>
                  <a:lnTo>
                    <a:pt x="0" y="288877"/>
                  </a:lnTo>
                  <a:lnTo>
                    <a:pt x="763316" y="0"/>
                  </a:lnTo>
                  <a:close/>
                </a:path>
              </a:pathLst>
            </a:custGeom>
            <a:solidFill>
              <a:srgbClr val="6A8ED0"/>
            </a:solidFill>
            <a:ln>
              <a:solidFill>
                <a:srgbClr val="6A8ED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2693" tIns="283620" rIns="252694" bIns="283620" numCol="1" spcCol="1270" anchor="ctr" anchorCtr="0">
              <a:noAutofit/>
            </a:bodyPr>
            <a:lstStyle/>
            <a:p>
              <a:pPr lvl="0" algn="ctr"/>
              <a:r>
                <a:rPr lang="hr-HR" sz="1200" b="1" dirty="0"/>
                <a:t>JEDINIČNA CIJENA INVESTICIJE (OMJER TROŠKA I UŠTEDA)</a:t>
              </a:r>
            </a:p>
          </p:txBody>
        </p:sp>
        <p:sp>
          <p:nvSpPr>
            <p:cNvPr id="31" name="Prostoručno 42">
              <a:extLst>
                <a:ext uri="{FF2B5EF4-FFF2-40B4-BE49-F238E27FC236}">
                  <a16:creationId xmlns:a16="http://schemas.microsoft.com/office/drawing/2014/main" id="{E9BEFB7E-D3E7-4C08-A061-5B85F11F1911}"/>
                </a:ext>
              </a:extLst>
            </p:cNvPr>
            <p:cNvSpPr/>
            <p:nvPr/>
          </p:nvSpPr>
          <p:spPr>
            <a:xfrm>
              <a:off x="6940209" y="2271738"/>
              <a:ext cx="1328171" cy="1526633"/>
            </a:xfrm>
            <a:custGeom>
              <a:avLst/>
              <a:gdLst>
                <a:gd name="connsiteX0" fmla="*/ 0 w 1526633"/>
                <a:gd name="connsiteY0" fmla="*/ 664086 h 1328171"/>
                <a:gd name="connsiteX1" fmla="*/ 332043 w 1526633"/>
                <a:gd name="connsiteY1" fmla="*/ 0 h 1328171"/>
                <a:gd name="connsiteX2" fmla="*/ 1194590 w 1526633"/>
                <a:gd name="connsiteY2" fmla="*/ 0 h 1328171"/>
                <a:gd name="connsiteX3" fmla="*/ 1526633 w 1526633"/>
                <a:gd name="connsiteY3" fmla="*/ 664086 h 1328171"/>
                <a:gd name="connsiteX4" fmla="*/ 1194590 w 1526633"/>
                <a:gd name="connsiteY4" fmla="*/ 1328171 h 1328171"/>
                <a:gd name="connsiteX5" fmla="*/ 332043 w 1526633"/>
                <a:gd name="connsiteY5" fmla="*/ 1328171 h 1328171"/>
                <a:gd name="connsiteX6" fmla="*/ 0 w 1526633"/>
                <a:gd name="connsiteY6" fmla="*/ 664086 h 1328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6633" h="1328171">
                  <a:moveTo>
                    <a:pt x="763316" y="0"/>
                  </a:moveTo>
                  <a:lnTo>
                    <a:pt x="1526633" y="288877"/>
                  </a:lnTo>
                  <a:lnTo>
                    <a:pt x="1526633" y="1039294"/>
                  </a:lnTo>
                  <a:lnTo>
                    <a:pt x="763316" y="1328171"/>
                  </a:lnTo>
                  <a:lnTo>
                    <a:pt x="0" y="1039294"/>
                  </a:lnTo>
                  <a:lnTo>
                    <a:pt x="0" y="288877"/>
                  </a:lnTo>
                  <a:lnTo>
                    <a:pt x="763316" y="0"/>
                  </a:lnTo>
                  <a:close/>
                </a:path>
              </a:pathLst>
            </a:custGeom>
            <a:solidFill>
              <a:srgbClr val="5CB9C8"/>
            </a:solidFill>
            <a:ln>
              <a:solidFill>
                <a:srgbClr val="5CB9C8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-3151433"/>
                <a:satOff val="-4383"/>
                <a:lumOff val="-168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6973" tIns="237900" rIns="206973" bIns="23790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b="1" dirty="0"/>
                <a:t>TRENUTNI ENERGETSKI RAZRED </a:t>
              </a:r>
            </a:p>
          </p:txBody>
        </p:sp>
        <p:sp>
          <p:nvSpPr>
            <p:cNvPr id="32" name="Šesterokut 31">
              <a:extLst>
                <a:ext uri="{FF2B5EF4-FFF2-40B4-BE49-F238E27FC236}">
                  <a16:creationId xmlns:a16="http://schemas.microsoft.com/office/drawing/2014/main" id="{BECB10D0-ACF5-4EA5-A586-AC1D3B649879}"/>
                </a:ext>
              </a:extLst>
            </p:cNvPr>
            <p:cNvSpPr/>
            <p:nvPr/>
          </p:nvSpPr>
          <p:spPr>
            <a:xfrm rot="5400000">
              <a:off x="7513342" y="1064226"/>
              <a:ext cx="1534809" cy="1332746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7698D4"/>
            </a:solidFill>
            <a:ln>
              <a:solidFill>
                <a:srgbClr val="6A8ED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353344"/>
                <a:satOff val="-10228"/>
                <a:lumOff val="-3922"/>
                <a:alphaOff val="0"/>
              </a:schemeClr>
            </a:fillRef>
            <a:effectRef idx="0">
              <a:schemeClr val="accent5">
                <a:hueOff val="-7353344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Šesterokut 4">
              <a:extLst>
                <a:ext uri="{FF2B5EF4-FFF2-40B4-BE49-F238E27FC236}">
                  <a16:creationId xmlns:a16="http://schemas.microsoft.com/office/drawing/2014/main" id="{D72F42F9-06E9-4D95-A7AD-4EB7DDC9154C}"/>
                </a:ext>
              </a:extLst>
            </p:cNvPr>
            <p:cNvSpPr txBox="1"/>
            <p:nvPr/>
          </p:nvSpPr>
          <p:spPr>
            <a:xfrm>
              <a:off x="7794102" y="1227453"/>
              <a:ext cx="973287" cy="1006289"/>
            </a:xfrm>
            <a:prstGeom prst="rect">
              <a:avLst/>
            </a:prstGeom>
            <a:solidFill>
              <a:srgbClr val="7698D4"/>
            </a:solidFill>
            <a:ln>
              <a:solidFill>
                <a:srgbClr val="7698D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444505">
                <a:lnSpc>
                  <a:spcPct val="90000"/>
                </a:lnSpc>
                <a:spcBef>
                  <a:spcPct val="0"/>
                </a:spcBef>
              </a:pPr>
              <a:r>
                <a:rPr lang="hr-HR" sz="1200" b="1" dirty="0">
                  <a:solidFill>
                    <a:schemeClr val="bg1"/>
                  </a:solidFill>
                </a:rPr>
                <a:t>ODRŽIVOST FINANCIJSKIH UŠTEDA I KORISTI</a:t>
              </a:r>
              <a:endParaRPr lang="hr-HR" sz="1200" b="1" baseline="-25000" dirty="0">
                <a:solidFill>
                  <a:schemeClr val="bg1"/>
                </a:solidFill>
              </a:endParaRPr>
            </a:p>
          </p:txBody>
        </p:sp>
        <p:sp>
          <p:nvSpPr>
            <p:cNvPr id="34" name="Prostoručno 48">
              <a:extLst>
                <a:ext uri="{FF2B5EF4-FFF2-40B4-BE49-F238E27FC236}">
                  <a16:creationId xmlns:a16="http://schemas.microsoft.com/office/drawing/2014/main" id="{11FEF0D6-D32A-456A-A4C4-DB6668655AB8}"/>
                </a:ext>
              </a:extLst>
            </p:cNvPr>
            <p:cNvSpPr/>
            <p:nvPr/>
          </p:nvSpPr>
          <p:spPr>
            <a:xfrm>
              <a:off x="4050609" y="2281894"/>
              <a:ext cx="1328171" cy="1526633"/>
            </a:xfrm>
            <a:custGeom>
              <a:avLst/>
              <a:gdLst>
                <a:gd name="connsiteX0" fmla="*/ 0 w 1526633"/>
                <a:gd name="connsiteY0" fmla="*/ 664086 h 1328171"/>
                <a:gd name="connsiteX1" fmla="*/ 332043 w 1526633"/>
                <a:gd name="connsiteY1" fmla="*/ 0 h 1328171"/>
                <a:gd name="connsiteX2" fmla="*/ 1194590 w 1526633"/>
                <a:gd name="connsiteY2" fmla="*/ 0 h 1328171"/>
                <a:gd name="connsiteX3" fmla="*/ 1526633 w 1526633"/>
                <a:gd name="connsiteY3" fmla="*/ 664086 h 1328171"/>
                <a:gd name="connsiteX4" fmla="*/ 1194590 w 1526633"/>
                <a:gd name="connsiteY4" fmla="*/ 1328171 h 1328171"/>
                <a:gd name="connsiteX5" fmla="*/ 332043 w 1526633"/>
                <a:gd name="connsiteY5" fmla="*/ 1328171 h 1328171"/>
                <a:gd name="connsiteX6" fmla="*/ 0 w 1526633"/>
                <a:gd name="connsiteY6" fmla="*/ 664086 h 1328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6633" h="1328171">
                  <a:moveTo>
                    <a:pt x="763316" y="0"/>
                  </a:moveTo>
                  <a:lnTo>
                    <a:pt x="1526633" y="288877"/>
                  </a:lnTo>
                  <a:lnTo>
                    <a:pt x="1526633" y="1039294"/>
                  </a:lnTo>
                  <a:lnTo>
                    <a:pt x="763316" y="1328171"/>
                  </a:lnTo>
                  <a:lnTo>
                    <a:pt x="0" y="1039294"/>
                  </a:lnTo>
                  <a:lnTo>
                    <a:pt x="0" y="288877"/>
                  </a:lnTo>
                  <a:lnTo>
                    <a:pt x="763316" y="0"/>
                  </a:lnTo>
                  <a:close/>
                </a:path>
              </a:pathLst>
            </a:custGeom>
            <a:solidFill>
              <a:srgbClr val="43AFC0"/>
            </a:solidFill>
            <a:ln>
              <a:solidFill>
                <a:srgbClr val="43AFC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-3151433"/>
                <a:satOff val="-4383"/>
                <a:lumOff val="-168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6973" tIns="237900" rIns="206973" bIns="237900" numCol="1" spcCol="1270" anchor="ctr" anchorCtr="0">
              <a:noAutofit/>
            </a:bodyPr>
            <a:lstStyle/>
            <a:p>
              <a:pPr lvl="0" algn="ctr"/>
              <a:r>
                <a:rPr lang="hr-HR" sz="1200" b="1" dirty="0"/>
                <a:t>PRIKLADNOST BROJA I OPSEGA PLANIRANIH MJERA</a:t>
              </a:r>
            </a:p>
          </p:txBody>
        </p:sp>
        <p:sp>
          <p:nvSpPr>
            <p:cNvPr id="35" name="Šesterokut 34">
              <a:extLst>
                <a:ext uri="{FF2B5EF4-FFF2-40B4-BE49-F238E27FC236}">
                  <a16:creationId xmlns:a16="http://schemas.microsoft.com/office/drawing/2014/main" id="{43604984-9F6C-4CF3-8E3A-F4E7E81911E1}"/>
                </a:ext>
              </a:extLst>
            </p:cNvPr>
            <p:cNvSpPr/>
            <p:nvPr/>
          </p:nvSpPr>
          <p:spPr>
            <a:xfrm rot="5400000">
              <a:off x="4672842" y="3646600"/>
              <a:ext cx="1534809" cy="1332746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43BB8D"/>
            </a:solidFill>
            <a:ln>
              <a:solidFill>
                <a:srgbClr val="43BB8D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353344"/>
                <a:satOff val="-10228"/>
                <a:lumOff val="-3922"/>
                <a:alphaOff val="0"/>
              </a:schemeClr>
            </a:fillRef>
            <a:effectRef idx="0">
              <a:schemeClr val="accent5">
                <a:hueOff val="-7353344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Šesterokut 4">
              <a:extLst>
                <a:ext uri="{FF2B5EF4-FFF2-40B4-BE49-F238E27FC236}">
                  <a16:creationId xmlns:a16="http://schemas.microsoft.com/office/drawing/2014/main" id="{F060540D-080A-4629-A173-F27300B0C419}"/>
                </a:ext>
              </a:extLst>
            </p:cNvPr>
            <p:cNvSpPr txBox="1"/>
            <p:nvPr/>
          </p:nvSpPr>
          <p:spPr>
            <a:xfrm>
              <a:off x="4953602" y="3877388"/>
              <a:ext cx="973287" cy="871169"/>
            </a:xfrm>
            <a:prstGeom prst="rect">
              <a:avLst/>
            </a:prstGeom>
            <a:solidFill>
              <a:srgbClr val="43BB8D"/>
            </a:solidFill>
            <a:ln>
              <a:solidFill>
                <a:srgbClr val="43BB8D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b="1" dirty="0"/>
                <a:t>MATERIJAL VANJSKE STOLARIJE</a:t>
              </a:r>
              <a:endParaRPr lang="hr-HR" sz="1200" b="1" kern="1200" baseline="-25000" dirty="0"/>
            </a:p>
          </p:txBody>
        </p:sp>
        <p:grpSp>
          <p:nvGrpSpPr>
            <p:cNvPr id="37" name="Grupa 36">
              <a:extLst>
                <a:ext uri="{FF2B5EF4-FFF2-40B4-BE49-F238E27FC236}">
                  <a16:creationId xmlns:a16="http://schemas.microsoft.com/office/drawing/2014/main" id="{3CA4E4A1-A3F8-4F71-8741-0AE5DF1F3D74}"/>
                </a:ext>
              </a:extLst>
            </p:cNvPr>
            <p:cNvGrpSpPr/>
            <p:nvPr/>
          </p:nvGrpSpPr>
          <p:grpSpPr>
            <a:xfrm>
              <a:off x="9110171" y="3529668"/>
              <a:ext cx="1332746" cy="1534809"/>
              <a:chOff x="5322734" y="4161456"/>
              <a:chExt cx="1072290" cy="1232517"/>
            </a:xfrm>
            <a:solidFill>
              <a:srgbClr val="008F43"/>
            </a:solidFill>
          </p:grpSpPr>
          <p:sp>
            <p:nvSpPr>
              <p:cNvPr id="50" name="Šesterokut 49">
                <a:extLst>
                  <a:ext uri="{FF2B5EF4-FFF2-40B4-BE49-F238E27FC236}">
                    <a16:creationId xmlns:a16="http://schemas.microsoft.com/office/drawing/2014/main" id="{34076BD9-7970-41C7-98B8-291EADFA5961}"/>
                  </a:ext>
                </a:extLst>
              </p:cNvPr>
              <p:cNvSpPr/>
              <p:nvPr/>
            </p:nvSpPr>
            <p:spPr>
              <a:xfrm rot="5400000">
                <a:off x="5242620" y="4241570"/>
                <a:ext cx="1232517" cy="107229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5FC59E"/>
              </a:solidFill>
              <a:ln>
                <a:solidFill>
                  <a:srgbClr val="5FC59E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-7353344"/>
                  <a:satOff val="-10228"/>
                  <a:lumOff val="-3922"/>
                  <a:alphaOff val="0"/>
                </a:schemeClr>
              </a:fillRef>
              <a:effectRef idx="0">
                <a:schemeClr val="accent5">
                  <a:hueOff val="-7353344"/>
                  <a:satOff val="-10228"/>
                  <a:lumOff val="-3922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1" name="Šesterokut 4">
                <a:extLst>
                  <a:ext uri="{FF2B5EF4-FFF2-40B4-BE49-F238E27FC236}">
                    <a16:creationId xmlns:a16="http://schemas.microsoft.com/office/drawing/2014/main" id="{7A2B9173-F112-4805-BF1B-5B7E13FB2D13}"/>
                  </a:ext>
                </a:extLst>
              </p:cNvPr>
              <p:cNvSpPr txBox="1"/>
              <p:nvPr/>
            </p:nvSpPr>
            <p:spPr>
              <a:xfrm>
                <a:off x="5467338" y="4409187"/>
                <a:ext cx="783079" cy="699586"/>
              </a:xfrm>
              <a:prstGeom prst="rect">
                <a:avLst/>
              </a:prstGeom>
              <a:solidFill>
                <a:srgbClr val="5FC59E"/>
              </a:solidFill>
              <a:ln>
                <a:solidFill>
                  <a:srgbClr val="5FC59E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hr-HR" sz="1200" b="1" dirty="0"/>
                  <a:t>VRIJEDNOST ULAGANJA</a:t>
                </a:r>
                <a:endParaRPr lang="hr-HR" sz="1200" b="1" kern="1200" baseline="-25000" dirty="0"/>
              </a:p>
            </p:txBody>
          </p:sp>
        </p:grpSp>
        <p:sp>
          <p:nvSpPr>
            <p:cNvPr id="38" name="Šesterokut 37">
              <a:extLst>
                <a:ext uri="{FF2B5EF4-FFF2-40B4-BE49-F238E27FC236}">
                  <a16:creationId xmlns:a16="http://schemas.microsoft.com/office/drawing/2014/main" id="{F981982D-D0D1-47ED-A666-DDAF405326F5}"/>
                </a:ext>
              </a:extLst>
            </p:cNvPr>
            <p:cNvSpPr/>
            <p:nvPr/>
          </p:nvSpPr>
          <p:spPr>
            <a:xfrm rot="5400000">
              <a:off x="2499647" y="4918706"/>
              <a:ext cx="1534809" cy="1332746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70AD47"/>
            </a:solidFill>
            <a:ln>
              <a:solidFill>
                <a:srgbClr val="70AD47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353344"/>
                <a:satOff val="-10228"/>
                <a:lumOff val="-3922"/>
                <a:alphaOff val="0"/>
              </a:schemeClr>
            </a:fillRef>
            <a:effectRef idx="0">
              <a:schemeClr val="accent5">
                <a:hueOff val="-7353344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Šesterokut 4">
              <a:extLst>
                <a:ext uri="{FF2B5EF4-FFF2-40B4-BE49-F238E27FC236}">
                  <a16:creationId xmlns:a16="http://schemas.microsoft.com/office/drawing/2014/main" id="{A5DB8EF1-F92D-421E-8455-A12C6BC5F5D9}"/>
                </a:ext>
              </a:extLst>
            </p:cNvPr>
            <p:cNvSpPr txBox="1"/>
            <p:nvPr/>
          </p:nvSpPr>
          <p:spPr>
            <a:xfrm>
              <a:off x="2795627" y="5163891"/>
              <a:ext cx="973287" cy="871169"/>
            </a:xfrm>
            <a:prstGeom prst="rect">
              <a:avLst/>
            </a:prstGeom>
            <a:solidFill>
              <a:srgbClr val="70AD47"/>
            </a:solidFill>
            <a:ln>
              <a:solidFill>
                <a:srgbClr val="70AD47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b="1" dirty="0"/>
                <a:t>KORIŠTENJE LOKALNO/ REGIONALNO RASPOLOŽIVIH OIE</a:t>
              </a:r>
              <a:endParaRPr lang="hr-HR" sz="1200" b="1" kern="1200" baseline="-25000" dirty="0"/>
            </a:p>
          </p:txBody>
        </p:sp>
        <p:sp>
          <p:nvSpPr>
            <p:cNvPr id="40" name="Prostoručno 21">
              <a:extLst>
                <a:ext uri="{FF2B5EF4-FFF2-40B4-BE49-F238E27FC236}">
                  <a16:creationId xmlns:a16="http://schemas.microsoft.com/office/drawing/2014/main" id="{BE2F5A8E-2EFE-4BFE-A355-F66A9A994AF5}"/>
                </a:ext>
              </a:extLst>
            </p:cNvPr>
            <p:cNvSpPr/>
            <p:nvPr/>
          </p:nvSpPr>
          <p:spPr>
            <a:xfrm>
              <a:off x="5513093" y="4832374"/>
              <a:ext cx="1328171" cy="1526633"/>
            </a:xfrm>
            <a:custGeom>
              <a:avLst/>
              <a:gdLst>
                <a:gd name="connsiteX0" fmla="*/ 0 w 1526633"/>
                <a:gd name="connsiteY0" fmla="*/ 664086 h 1328171"/>
                <a:gd name="connsiteX1" fmla="*/ 332043 w 1526633"/>
                <a:gd name="connsiteY1" fmla="*/ 0 h 1328171"/>
                <a:gd name="connsiteX2" fmla="*/ 1194590 w 1526633"/>
                <a:gd name="connsiteY2" fmla="*/ 0 h 1328171"/>
                <a:gd name="connsiteX3" fmla="*/ 1526633 w 1526633"/>
                <a:gd name="connsiteY3" fmla="*/ 664086 h 1328171"/>
                <a:gd name="connsiteX4" fmla="*/ 1194590 w 1526633"/>
                <a:gd name="connsiteY4" fmla="*/ 1328171 h 1328171"/>
                <a:gd name="connsiteX5" fmla="*/ 332043 w 1526633"/>
                <a:gd name="connsiteY5" fmla="*/ 1328171 h 1328171"/>
                <a:gd name="connsiteX6" fmla="*/ 0 w 1526633"/>
                <a:gd name="connsiteY6" fmla="*/ 664086 h 1328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6633" h="1328171">
                  <a:moveTo>
                    <a:pt x="763316" y="0"/>
                  </a:moveTo>
                  <a:lnTo>
                    <a:pt x="1526633" y="288877"/>
                  </a:lnTo>
                  <a:lnTo>
                    <a:pt x="1526633" y="1039294"/>
                  </a:lnTo>
                  <a:lnTo>
                    <a:pt x="763316" y="1328171"/>
                  </a:lnTo>
                  <a:lnTo>
                    <a:pt x="0" y="1039294"/>
                  </a:lnTo>
                  <a:lnTo>
                    <a:pt x="0" y="288877"/>
                  </a:lnTo>
                  <a:lnTo>
                    <a:pt x="763316" y="0"/>
                  </a:lnTo>
                  <a:close/>
                </a:path>
              </a:pathLst>
            </a:custGeom>
            <a:solidFill>
              <a:srgbClr val="7AB850"/>
            </a:solidFill>
            <a:ln>
              <a:solidFill>
                <a:srgbClr val="7AB8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-6302867"/>
                <a:satOff val="-8767"/>
                <a:lumOff val="-336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2693" tIns="283620" rIns="252693" bIns="28362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hr-HR" sz="1200" b="1" baseline="-25000" dirty="0"/>
            </a:p>
          </p:txBody>
        </p:sp>
        <p:sp>
          <p:nvSpPr>
            <p:cNvPr id="41" name="Prostoručno 33">
              <a:extLst>
                <a:ext uri="{FF2B5EF4-FFF2-40B4-BE49-F238E27FC236}">
                  <a16:creationId xmlns:a16="http://schemas.microsoft.com/office/drawing/2014/main" id="{5A86DB74-1CDF-494D-BA0C-B7F1E323AAF7}"/>
                </a:ext>
              </a:extLst>
            </p:cNvPr>
            <p:cNvSpPr/>
            <p:nvPr/>
          </p:nvSpPr>
          <p:spPr>
            <a:xfrm>
              <a:off x="6946818" y="4825480"/>
              <a:ext cx="1328171" cy="1526633"/>
            </a:xfrm>
            <a:custGeom>
              <a:avLst/>
              <a:gdLst>
                <a:gd name="connsiteX0" fmla="*/ 0 w 1526633"/>
                <a:gd name="connsiteY0" fmla="*/ 664086 h 1328171"/>
                <a:gd name="connsiteX1" fmla="*/ 332043 w 1526633"/>
                <a:gd name="connsiteY1" fmla="*/ 0 h 1328171"/>
                <a:gd name="connsiteX2" fmla="*/ 1194590 w 1526633"/>
                <a:gd name="connsiteY2" fmla="*/ 0 h 1328171"/>
                <a:gd name="connsiteX3" fmla="*/ 1526633 w 1526633"/>
                <a:gd name="connsiteY3" fmla="*/ 664086 h 1328171"/>
                <a:gd name="connsiteX4" fmla="*/ 1194590 w 1526633"/>
                <a:gd name="connsiteY4" fmla="*/ 1328171 h 1328171"/>
                <a:gd name="connsiteX5" fmla="*/ 332043 w 1526633"/>
                <a:gd name="connsiteY5" fmla="*/ 1328171 h 1328171"/>
                <a:gd name="connsiteX6" fmla="*/ 0 w 1526633"/>
                <a:gd name="connsiteY6" fmla="*/ 664086 h 1328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6633" h="1328171">
                  <a:moveTo>
                    <a:pt x="763316" y="0"/>
                  </a:moveTo>
                  <a:lnTo>
                    <a:pt x="1526633" y="288877"/>
                  </a:lnTo>
                  <a:lnTo>
                    <a:pt x="1526633" y="1039294"/>
                  </a:lnTo>
                  <a:lnTo>
                    <a:pt x="763316" y="1328171"/>
                  </a:lnTo>
                  <a:lnTo>
                    <a:pt x="0" y="1039294"/>
                  </a:lnTo>
                  <a:lnTo>
                    <a:pt x="0" y="288877"/>
                  </a:lnTo>
                  <a:lnTo>
                    <a:pt x="763316" y="0"/>
                  </a:lnTo>
                  <a:close/>
                </a:path>
              </a:pathLst>
            </a:custGeom>
            <a:solidFill>
              <a:srgbClr val="7AB850"/>
            </a:solidFill>
            <a:ln>
              <a:solidFill>
                <a:srgbClr val="7AB850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-7353344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6973" tIns="237900" rIns="206973" bIns="2379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b="1" dirty="0"/>
                <a:t>SMANJENJE EMISIJA CO</a:t>
              </a:r>
              <a:r>
                <a:rPr lang="hr-HR" sz="1200" b="1" baseline="-25000" dirty="0"/>
                <a:t>2</a:t>
              </a:r>
            </a:p>
          </p:txBody>
        </p:sp>
        <p:sp>
          <p:nvSpPr>
            <p:cNvPr id="42" name="Šesterokut 41">
              <a:extLst>
                <a:ext uri="{FF2B5EF4-FFF2-40B4-BE49-F238E27FC236}">
                  <a16:creationId xmlns:a16="http://schemas.microsoft.com/office/drawing/2014/main" id="{B7EB2A36-0709-44E5-B51F-CA569DCE2549}"/>
                </a:ext>
              </a:extLst>
            </p:cNvPr>
            <p:cNvSpPr/>
            <p:nvPr/>
          </p:nvSpPr>
          <p:spPr>
            <a:xfrm rot="5400000">
              <a:off x="8302600" y="4924549"/>
              <a:ext cx="1534809" cy="1332746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80BC58"/>
            </a:solidFill>
            <a:ln>
              <a:solidFill>
                <a:srgbClr val="80BC58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353344"/>
                <a:satOff val="-10228"/>
                <a:lumOff val="-3922"/>
                <a:alphaOff val="0"/>
              </a:schemeClr>
            </a:fillRef>
            <a:effectRef idx="0">
              <a:schemeClr val="accent5">
                <a:hueOff val="-7353344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Šesterokut 4">
              <a:extLst>
                <a:ext uri="{FF2B5EF4-FFF2-40B4-BE49-F238E27FC236}">
                  <a16:creationId xmlns:a16="http://schemas.microsoft.com/office/drawing/2014/main" id="{E03FD067-6875-4401-9967-4A4E2CC01665}"/>
                </a:ext>
              </a:extLst>
            </p:cNvPr>
            <p:cNvSpPr txBox="1"/>
            <p:nvPr/>
          </p:nvSpPr>
          <p:spPr>
            <a:xfrm>
              <a:off x="8570573" y="5110611"/>
              <a:ext cx="917372" cy="969382"/>
            </a:xfrm>
            <a:prstGeom prst="rect">
              <a:avLst/>
            </a:prstGeom>
            <a:solidFill>
              <a:srgbClr val="80BC58"/>
            </a:solidFill>
            <a:ln>
              <a:solidFill>
                <a:srgbClr val="80BC58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b="1" dirty="0"/>
                <a:t>ZAMJENA IZVORA ENERGIJE ZA GRIJANJE</a:t>
              </a:r>
              <a:endParaRPr lang="hr-HR" sz="1200" b="1" kern="1200" baseline="-25000" dirty="0"/>
            </a:p>
          </p:txBody>
        </p:sp>
        <p:grpSp>
          <p:nvGrpSpPr>
            <p:cNvPr id="44" name="Grupa 43">
              <a:extLst>
                <a:ext uri="{FF2B5EF4-FFF2-40B4-BE49-F238E27FC236}">
                  <a16:creationId xmlns:a16="http://schemas.microsoft.com/office/drawing/2014/main" id="{70376EB4-402C-4018-B80A-C07AB60EC789}"/>
                </a:ext>
              </a:extLst>
            </p:cNvPr>
            <p:cNvGrpSpPr/>
            <p:nvPr/>
          </p:nvGrpSpPr>
          <p:grpSpPr>
            <a:xfrm>
              <a:off x="9836210" y="4817674"/>
              <a:ext cx="1332746" cy="1534809"/>
              <a:chOff x="5525260" y="3156242"/>
              <a:chExt cx="1072290" cy="1232517"/>
            </a:xfrm>
            <a:solidFill>
              <a:srgbClr val="008F43"/>
            </a:solidFill>
          </p:grpSpPr>
          <p:sp>
            <p:nvSpPr>
              <p:cNvPr id="48" name="Šesterokut 47">
                <a:extLst>
                  <a:ext uri="{FF2B5EF4-FFF2-40B4-BE49-F238E27FC236}">
                    <a16:creationId xmlns:a16="http://schemas.microsoft.com/office/drawing/2014/main" id="{C564B998-8C22-4FCB-98FB-93F2865AF692}"/>
                  </a:ext>
                </a:extLst>
              </p:cNvPr>
              <p:cNvSpPr/>
              <p:nvPr/>
            </p:nvSpPr>
            <p:spPr>
              <a:xfrm rot="5400000">
                <a:off x="5445146" y="3236356"/>
                <a:ext cx="1232517" cy="107229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rgbClr val="80BC58"/>
              </a:solidFill>
              <a:ln>
                <a:solidFill>
                  <a:srgbClr val="80BC58"/>
                </a:solidFill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-7353344"/>
                  <a:satOff val="-10228"/>
                  <a:lumOff val="-3922"/>
                  <a:alphaOff val="0"/>
                </a:schemeClr>
              </a:fillRef>
              <a:effectRef idx="0">
                <a:schemeClr val="accent5">
                  <a:hueOff val="-7353344"/>
                  <a:satOff val="-10228"/>
                  <a:lumOff val="-3922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9" name="Šesterokut 4">
                <a:extLst>
                  <a:ext uri="{FF2B5EF4-FFF2-40B4-BE49-F238E27FC236}">
                    <a16:creationId xmlns:a16="http://schemas.microsoft.com/office/drawing/2014/main" id="{59C14945-DE80-4F8B-B290-7FD3FD1879E6}"/>
                  </a:ext>
                </a:extLst>
              </p:cNvPr>
              <p:cNvSpPr txBox="1"/>
              <p:nvPr/>
            </p:nvSpPr>
            <p:spPr>
              <a:xfrm>
                <a:off x="5547889" y="3455841"/>
                <a:ext cx="1027027" cy="670137"/>
              </a:xfrm>
              <a:prstGeom prst="rect">
                <a:avLst/>
              </a:prstGeom>
              <a:solidFill>
                <a:srgbClr val="80BC58"/>
              </a:solidFill>
              <a:ln>
                <a:solidFill>
                  <a:srgbClr val="80BC58"/>
                </a:solidFill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hr-HR" sz="1200" b="1" dirty="0"/>
                  <a:t>DOPRINOS URAVNOTEŽENOM RAZVOJU</a:t>
                </a:r>
                <a:endParaRPr lang="hr-HR" sz="1200" b="1" kern="1200" baseline="-25000" dirty="0"/>
              </a:p>
            </p:txBody>
          </p:sp>
        </p:grpSp>
        <p:sp>
          <p:nvSpPr>
            <p:cNvPr id="45" name="Šesterokut 44">
              <a:extLst>
                <a:ext uri="{FF2B5EF4-FFF2-40B4-BE49-F238E27FC236}">
                  <a16:creationId xmlns:a16="http://schemas.microsoft.com/office/drawing/2014/main" id="{31C22871-12C1-4CE9-82E4-D5BFF661B82E}"/>
                </a:ext>
              </a:extLst>
            </p:cNvPr>
            <p:cNvSpPr/>
            <p:nvPr/>
          </p:nvSpPr>
          <p:spPr>
            <a:xfrm rot="5400000">
              <a:off x="3950672" y="4925230"/>
              <a:ext cx="1534809" cy="1332746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70AD47"/>
            </a:solidFill>
            <a:ln>
              <a:solidFill>
                <a:srgbClr val="70AD47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7353344"/>
                <a:satOff val="-10228"/>
                <a:lumOff val="-3922"/>
                <a:alphaOff val="0"/>
              </a:schemeClr>
            </a:fillRef>
            <a:effectRef idx="0">
              <a:schemeClr val="accent5">
                <a:hueOff val="-7353344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Šesterokut 4">
              <a:extLst>
                <a:ext uri="{FF2B5EF4-FFF2-40B4-BE49-F238E27FC236}">
                  <a16:creationId xmlns:a16="http://schemas.microsoft.com/office/drawing/2014/main" id="{DD33ABB7-CB83-41C4-8E63-320224B2E0B3}"/>
                </a:ext>
              </a:extLst>
            </p:cNvPr>
            <p:cNvSpPr txBox="1"/>
            <p:nvPr/>
          </p:nvSpPr>
          <p:spPr>
            <a:xfrm>
              <a:off x="4246652" y="5170415"/>
              <a:ext cx="973287" cy="871169"/>
            </a:xfrm>
            <a:prstGeom prst="rect">
              <a:avLst/>
            </a:prstGeom>
            <a:solidFill>
              <a:srgbClr val="70AD47"/>
            </a:solidFill>
            <a:ln>
              <a:solidFill>
                <a:srgbClr val="70AD47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b="1" dirty="0"/>
                <a:t>SPREMNOST PROJEKTA</a:t>
              </a:r>
              <a:endParaRPr lang="hr-HR" sz="1200" b="1" kern="1200" baseline="-25000" dirty="0"/>
            </a:p>
          </p:txBody>
        </p:sp>
        <p:sp>
          <p:nvSpPr>
            <p:cNvPr id="47" name="Šesterokut 4">
              <a:extLst>
                <a:ext uri="{FF2B5EF4-FFF2-40B4-BE49-F238E27FC236}">
                  <a16:creationId xmlns:a16="http://schemas.microsoft.com/office/drawing/2014/main" id="{B1E8C1D4-9830-4457-A2FF-1AB79EA33202}"/>
                </a:ext>
              </a:extLst>
            </p:cNvPr>
            <p:cNvSpPr txBox="1"/>
            <p:nvPr/>
          </p:nvSpPr>
          <p:spPr>
            <a:xfrm>
              <a:off x="5606826" y="5130801"/>
              <a:ext cx="1153018" cy="857138"/>
            </a:xfrm>
            <a:prstGeom prst="rect">
              <a:avLst/>
            </a:prstGeom>
            <a:solidFill>
              <a:srgbClr val="7AB850"/>
            </a:solidFill>
            <a:ln>
              <a:solidFill>
                <a:srgbClr val="7AB85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1200" b="1" dirty="0"/>
                <a:t>MJERE PRISTUPAČNOSTI OSOBAMA S INVALIDITETOM</a:t>
              </a:r>
              <a:endParaRPr lang="hr-HR" sz="1200" b="1" baseline="-25000" dirty="0"/>
            </a:p>
          </p:txBody>
        </p:sp>
      </p:grpSp>
      <p:sp>
        <p:nvSpPr>
          <p:cNvPr id="61" name="TekstniOkvir 1"/>
          <p:cNvSpPr txBox="1"/>
          <p:nvPr/>
        </p:nvSpPr>
        <p:spPr>
          <a:xfrm>
            <a:off x="8827063" y="2181305"/>
            <a:ext cx="32517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altLang="sr-Latn-R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 osnovnih kriterija odabira</a:t>
            </a:r>
          </a:p>
          <a:p>
            <a:pPr marL="180000" indent="-180000"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altLang="sr-Latn-R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projekt mora ostvariti min. 51 bod za sve kriterije odabira</a:t>
            </a:r>
          </a:p>
          <a:p>
            <a:pPr marL="180000" indent="-180000"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altLang="sr-Latn-R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za 1. kriterij –  min. 15 bodova</a:t>
            </a:r>
          </a:p>
          <a:p>
            <a:pPr marL="180000" indent="-180000"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altLang="sr-Latn-R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za 2. kriterij –  min. 1 bod</a:t>
            </a:r>
          </a:p>
          <a:p>
            <a:pPr marL="180000" indent="-180000"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altLang="sr-Latn-R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za 4. kriterij –  min. 12 bodova</a:t>
            </a:r>
          </a:p>
        </p:txBody>
      </p:sp>
    </p:spTree>
    <p:extLst>
      <p:ext uri="{BB962C8B-B14F-4D97-AF65-F5344CB8AC3E}">
        <p14:creationId xmlns:p14="http://schemas.microsoft.com/office/powerpoint/2010/main" val="3030166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4130"/>
            <a:ext cx="362989" cy="483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515389" y="92402"/>
            <a:ext cx="211703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18" name="Pravokutnik 17"/>
          <p:cNvSpPr/>
          <p:nvPr/>
        </p:nvSpPr>
        <p:spPr>
          <a:xfrm>
            <a:off x="732785" y="484066"/>
            <a:ext cx="107064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INFORMATIVNA RADIONICA</a:t>
            </a:r>
          </a:p>
        </p:txBody>
      </p:sp>
      <p:sp>
        <p:nvSpPr>
          <p:cNvPr id="2" name="Pravokutnik 1"/>
          <p:cNvSpPr/>
          <p:nvPr/>
        </p:nvSpPr>
        <p:spPr>
          <a:xfrm>
            <a:off x="1466336" y="2189863"/>
            <a:ext cx="50146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buClr>
                <a:srgbClr val="4DB17B"/>
              </a:buClr>
            </a:pPr>
            <a:r>
              <a:rPr lang="hr-HR" sz="2400" b="1" dirty="0">
                <a:solidFill>
                  <a:srgbClr val="4DB17B"/>
                </a:solidFill>
                <a:ea typeface="Times New Roman" panose="02020603050405020304" pitchFamily="18" charset="0"/>
              </a:rPr>
              <a:t>DNEVNI RED</a:t>
            </a:r>
          </a:p>
          <a:p>
            <a:pPr marL="180000" indent="-180000">
              <a:spcAft>
                <a:spcPts val="0"/>
              </a:spcAft>
              <a:buClr>
                <a:srgbClr val="4DB17B"/>
              </a:buClr>
              <a:buFont typeface="Arial" panose="020B0604020202020204" pitchFamily="34" charset="0"/>
              <a:buChar char="•"/>
            </a:pPr>
            <a:endParaRPr lang="hr-HR" sz="2000" dirty="0">
              <a:solidFill>
                <a:schemeClr val="bg2">
                  <a:lumMod val="50000"/>
                </a:schemeClr>
              </a:solidFill>
              <a:ea typeface="Times New Roman" panose="02020603050405020304" pitchFamily="18" charset="0"/>
            </a:endParaRPr>
          </a:p>
          <a:p>
            <a:pPr marL="180000" indent="-180000">
              <a:spcAft>
                <a:spcPts val="0"/>
              </a:spcAft>
              <a:buClr>
                <a:srgbClr val="4DB17B"/>
              </a:buClr>
              <a:buFont typeface="Arial" panose="020B0604020202020204" pitchFamily="34" charset="0"/>
              <a:buChar char="•"/>
            </a:pPr>
            <a:r>
              <a:rPr lang="hr-HR" sz="2000" b="1" dirty="0">
                <a:solidFill>
                  <a:schemeClr val="bg2">
                    <a:lumMod val="50000"/>
                  </a:schemeClr>
                </a:solidFill>
                <a:ea typeface="Times New Roman" panose="02020603050405020304" pitchFamily="18" charset="0"/>
              </a:rPr>
              <a:t>11.00 - 11.40 prezentacija MGIPU PT1</a:t>
            </a:r>
          </a:p>
          <a:p>
            <a:pPr marL="180000" indent="-180000">
              <a:spcAft>
                <a:spcPts val="0"/>
              </a:spcAft>
              <a:buClr>
                <a:srgbClr val="4DB17B"/>
              </a:buClr>
              <a:buFont typeface="Arial" panose="020B0604020202020204" pitchFamily="34" charset="0"/>
              <a:buChar char="•"/>
            </a:pPr>
            <a:r>
              <a:rPr lang="hr-HR" sz="2000" b="1" dirty="0">
                <a:solidFill>
                  <a:schemeClr val="bg2">
                    <a:lumMod val="50000"/>
                  </a:schemeClr>
                </a:solidFill>
                <a:ea typeface="Times New Roman" panose="02020603050405020304" pitchFamily="18" charset="0"/>
              </a:rPr>
              <a:t>11.40 - 12.00 prezentacija FZOEU PT2</a:t>
            </a:r>
          </a:p>
          <a:p>
            <a:pPr marL="180000" indent="-180000">
              <a:spcAft>
                <a:spcPts val="0"/>
              </a:spcAft>
              <a:buClr>
                <a:srgbClr val="4DB17B"/>
              </a:buClr>
              <a:buFont typeface="Arial" panose="020B0604020202020204" pitchFamily="34" charset="0"/>
              <a:buChar char="•"/>
            </a:pPr>
            <a:r>
              <a:rPr lang="hr-HR" sz="2000" b="1" dirty="0">
                <a:solidFill>
                  <a:schemeClr val="bg2">
                    <a:lumMod val="50000"/>
                  </a:schemeClr>
                </a:solidFill>
                <a:ea typeface="Times New Roman" panose="02020603050405020304" pitchFamily="18" charset="0"/>
              </a:rPr>
              <a:t>12.00 - 12.20 prezentacija FZOEU </a:t>
            </a:r>
            <a:r>
              <a:rPr lang="hr-HR" sz="2000" b="1" dirty="0" err="1">
                <a:solidFill>
                  <a:schemeClr val="bg2">
                    <a:lumMod val="50000"/>
                  </a:schemeClr>
                </a:solidFill>
                <a:ea typeface="Times New Roman" panose="02020603050405020304" pitchFamily="18" charset="0"/>
              </a:rPr>
              <a:t>SeU</a:t>
            </a:r>
            <a:endParaRPr lang="hr-HR" sz="2000" b="1" dirty="0">
              <a:solidFill>
                <a:schemeClr val="bg2">
                  <a:lumMod val="50000"/>
                </a:schemeClr>
              </a:solidFill>
              <a:ea typeface="Times New Roman" panose="02020603050405020304" pitchFamily="18" charset="0"/>
            </a:endParaRPr>
          </a:p>
          <a:p>
            <a:pPr marL="180000" indent="-180000">
              <a:spcAft>
                <a:spcPts val="0"/>
              </a:spcAft>
              <a:buClr>
                <a:srgbClr val="4DB17B"/>
              </a:buClr>
              <a:buFont typeface="Arial" panose="020B0604020202020204" pitchFamily="34" charset="0"/>
              <a:buChar char="•"/>
            </a:pPr>
            <a:r>
              <a:rPr lang="hr-HR" sz="2000" b="1" dirty="0">
                <a:solidFill>
                  <a:schemeClr val="bg2">
                    <a:lumMod val="50000"/>
                  </a:schemeClr>
                </a:solidFill>
                <a:ea typeface="Times New Roman" panose="02020603050405020304" pitchFamily="18" charset="0"/>
              </a:rPr>
              <a:t>12.20 - 12.40 prezentacija HBOR</a:t>
            </a:r>
          </a:p>
          <a:p>
            <a:pPr marL="180000" indent="-180000">
              <a:spcAft>
                <a:spcPts val="0"/>
              </a:spcAft>
              <a:buClr>
                <a:srgbClr val="4DB17B"/>
              </a:buClr>
              <a:buFont typeface="Arial" panose="020B0604020202020204" pitchFamily="34" charset="0"/>
              <a:buChar char="•"/>
            </a:pPr>
            <a:r>
              <a:rPr lang="hr-HR" sz="2000" b="1" dirty="0">
                <a:solidFill>
                  <a:schemeClr val="bg2">
                    <a:lumMod val="50000"/>
                  </a:schemeClr>
                </a:solidFill>
                <a:ea typeface="Times New Roman" panose="02020603050405020304" pitchFamily="18" charset="0"/>
              </a:rPr>
              <a:t>12.40 - 13.30 upiti potencijalnih prijavitelja  </a:t>
            </a:r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2DD61DD9-0E03-43C5-92FD-32C6989CAD4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2" t="63583" r="3478" b="10326"/>
          <a:stretch/>
        </p:blipFill>
        <p:spPr>
          <a:xfrm>
            <a:off x="6085994" y="4824412"/>
            <a:ext cx="5543113" cy="1924849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2DD61DD9-0E03-43C5-92FD-32C6989CAD4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2" t="63583" r="3478" b="10326"/>
          <a:stretch/>
        </p:blipFill>
        <p:spPr>
          <a:xfrm flipH="1">
            <a:off x="588908" y="4824413"/>
            <a:ext cx="5412880" cy="1924849"/>
          </a:xfrm>
          <a:prstGeom prst="rect">
            <a:avLst/>
          </a:prstGeom>
        </p:spPr>
      </p:pic>
      <p:grpSp>
        <p:nvGrpSpPr>
          <p:cNvPr id="11" name="Grupa 6"/>
          <p:cNvGrpSpPr/>
          <p:nvPr/>
        </p:nvGrpSpPr>
        <p:grpSpPr>
          <a:xfrm>
            <a:off x="7952934" y="1903149"/>
            <a:ext cx="3087378" cy="2766185"/>
            <a:chOff x="6758" y="595658"/>
            <a:chExt cx="1806747" cy="2510484"/>
          </a:xfrm>
          <a:solidFill>
            <a:srgbClr val="95C674"/>
          </a:solidFill>
        </p:grpSpPr>
        <p:sp>
          <p:nvSpPr>
            <p:cNvPr id="12" name="Zaobljeni pravokutnik 7"/>
            <p:cNvSpPr/>
            <p:nvPr/>
          </p:nvSpPr>
          <p:spPr>
            <a:xfrm>
              <a:off x="6758" y="595658"/>
              <a:ext cx="1806747" cy="2510484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rgbClr val="95C674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Zaobljeni pravokutnik 4"/>
            <p:cNvSpPr txBox="1"/>
            <p:nvPr/>
          </p:nvSpPr>
          <p:spPr>
            <a:xfrm>
              <a:off x="6758" y="595658"/>
              <a:ext cx="1806747" cy="805416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45720" numCol="1" spcCol="1270" anchor="t" anchorCtr="0">
              <a:noAutofit/>
            </a:bodyPr>
            <a:lstStyle/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hr-HR" sz="1400" b="1" kern="1200" dirty="0"/>
            </a:p>
            <a:p>
              <a:pPr marL="108000" lvl="0" indent="-10800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hr-HR" sz="1600" b="1" dirty="0"/>
                <a:t>radionica je informativnog karaktera</a:t>
              </a:r>
            </a:p>
            <a:p>
              <a:pPr marL="108000" lvl="0" indent="-10800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hr-HR" sz="1600" b="1" dirty="0"/>
                <a:t>za službene odgovore poslati upit na </a:t>
              </a:r>
              <a:r>
                <a:rPr lang="hr-HR" sz="1600" b="1" u="sng" dirty="0">
                  <a:solidFill>
                    <a:schemeClr val="bg1"/>
                  </a:solidFill>
                </a:rPr>
                <a:t>ee4@mgipu.hr</a:t>
              </a:r>
            </a:p>
            <a:p>
              <a:pPr marL="108000" lvl="0" indent="-10800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hr-HR" sz="1600" b="1" dirty="0"/>
                <a:t>svrha radionice nije davanje prethodnog mišljenja u vezi s prihvatljivošću prijavitelja, projekta, aktivnosti ili troškova</a:t>
              </a:r>
            </a:p>
            <a:p>
              <a:pPr lvl="0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hr-HR" sz="1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12271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60" name="Pravokutnik 59">
            <a:extLst>
              <a:ext uri="{FF2B5EF4-FFF2-40B4-BE49-F238E27FC236}">
                <a16:creationId xmlns:a16="http://schemas.microsoft.com/office/drawing/2014/main" id="{E8F5B456-9583-4CB3-88B7-1B19CB1AB6C0}"/>
              </a:ext>
            </a:extLst>
          </p:cNvPr>
          <p:cNvSpPr/>
          <p:nvPr/>
        </p:nvSpPr>
        <p:spPr>
          <a:xfrm>
            <a:off x="726243" y="1320405"/>
            <a:ext cx="4219829" cy="2723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  <a:spcBef>
                <a:spcPct val="20000"/>
              </a:spcBef>
              <a:defRPr/>
            </a:pPr>
            <a:r>
              <a:rPr lang="hr-HR" altLang="sr-Latn-RS" sz="2400" b="1" dirty="0">
                <a:solidFill>
                  <a:srgbClr val="4DB17B"/>
                </a:solidFill>
              </a:rPr>
              <a:t>POTPIS UGOVORA</a:t>
            </a:r>
          </a:p>
          <a:p>
            <a:pPr marL="18000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hr-HR" altLang="sr-Latn-RS" dirty="0"/>
              <a:t>po donošenju Odluke o financiranju </a:t>
            </a:r>
            <a:r>
              <a:rPr lang="hr-HR" altLang="sr-Latn-RS" b="1" dirty="0"/>
              <a:t>FZOEU-PT2 </a:t>
            </a:r>
            <a:r>
              <a:rPr lang="hr-HR" altLang="sr-Latn-RS" dirty="0"/>
              <a:t>priprema nacrt Ugovora o dodjeli bespovratnih sredstava </a:t>
            </a:r>
          </a:p>
          <a:p>
            <a:pPr marL="18000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hr-HR" altLang="sr-Latn-RS" dirty="0"/>
              <a:t>rok za potpisivanje je </a:t>
            </a:r>
            <a:r>
              <a:rPr lang="hr-HR" altLang="sr-Latn-RS" b="1" dirty="0"/>
              <a:t>45 kalendarskih dana</a:t>
            </a:r>
            <a:r>
              <a:rPr lang="hr-HR" altLang="sr-Latn-RS" dirty="0"/>
              <a:t> od donošenja Odluke o financiranju</a:t>
            </a:r>
          </a:p>
          <a:p>
            <a:pPr marL="18000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hr-HR" altLang="sr-Latn-RS" dirty="0"/>
              <a:t>Tripartitni ugovor – ugovor potpisuju </a:t>
            </a:r>
            <a:r>
              <a:rPr lang="hr-HR" altLang="sr-Latn-RS" b="1" dirty="0"/>
              <a:t>Korisnik, PT1 i PT2</a:t>
            </a:r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9AFCE2C3-5061-444A-9AF5-066EF4ED3CE5}"/>
              </a:ext>
            </a:extLst>
          </p:cNvPr>
          <p:cNvSpPr/>
          <p:nvPr/>
        </p:nvSpPr>
        <p:spPr>
          <a:xfrm>
            <a:off x="4710760" y="394547"/>
            <a:ext cx="25632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UGOVARANJE</a:t>
            </a:r>
          </a:p>
        </p:txBody>
      </p:sp>
      <p:sp>
        <p:nvSpPr>
          <p:cNvPr id="7" name="Pravokutnik 6">
            <a:extLst>
              <a:ext uri="{FF2B5EF4-FFF2-40B4-BE49-F238E27FC236}">
                <a16:creationId xmlns:a16="http://schemas.microsoft.com/office/drawing/2014/main" id="{E8F5B456-9583-4CB3-88B7-1B19CB1AB6C0}"/>
              </a:ext>
            </a:extLst>
          </p:cNvPr>
          <p:cNvSpPr/>
          <p:nvPr/>
        </p:nvSpPr>
        <p:spPr>
          <a:xfrm>
            <a:off x="5567315" y="1320405"/>
            <a:ext cx="5338424" cy="4635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  <a:spcBef>
                <a:spcPct val="20000"/>
              </a:spcBef>
              <a:defRPr/>
            </a:pPr>
            <a:r>
              <a:rPr lang="hr-HR" altLang="sr-Latn-RS" sz="2400" b="1" dirty="0">
                <a:solidFill>
                  <a:srgbClr val="4DB17B"/>
                </a:solidFill>
              </a:rPr>
              <a:t>RAZDOBLJE PROVEDBE PROJEKTA</a:t>
            </a:r>
          </a:p>
          <a:p>
            <a:pPr marL="18000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hr-HR" altLang="sr-Latn-RS" dirty="0"/>
              <a:t>od početka obavljanja aktivnosti projekta, najranije </a:t>
            </a:r>
            <a:r>
              <a:rPr lang="hr-HR" altLang="sr-Latn-RS" b="1" dirty="0"/>
              <a:t>od 1.1.2014.</a:t>
            </a:r>
          </a:p>
          <a:p>
            <a:pPr marL="18000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hr-HR" altLang="sr-Latn-RS" dirty="0"/>
              <a:t>do završetka obavljanja aktivnosti projekta, a najkasnije </a:t>
            </a:r>
            <a:r>
              <a:rPr lang="hr-HR" altLang="sr-Latn-RS" b="1" dirty="0"/>
              <a:t>24 mjeseca od dana sklapanja Ugovora</a:t>
            </a:r>
            <a:r>
              <a:rPr lang="hr-HR" altLang="sr-Latn-RS" dirty="0"/>
              <a:t>, odnosno </a:t>
            </a:r>
            <a:r>
              <a:rPr lang="hr-HR" altLang="sr-Latn-RS" b="1" dirty="0"/>
              <a:t>najkasnije do 31.12.2022</a:t>
            </a:r>
            <a:r>
              <a:rPr lang="hr-HR" altLang="sr-Latn-RS" dirty="0"/>
              <a:t>. (ovisno što nastupi ranije)</a:t>
            </a:r>
          </a:p>
          <a:p>
            <a:pPr marL="18000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hr-HR" altLang="sr-Latn-RS" b="1" dirty="0"/>
              <a:t>aktivnosti</a:t>
            </a:r>
            <a:r>
              <a:rPr lang="hr-HR" altLang="sr-Latn-RS" dirty="0"/>
              <a:t> za koje Korisnik traži sufinanciranje moraju biti </a:t>
            </a:r>
            <a:r>
              <a:rPr lang="hr-HR" altLang="sr-Latn-RS" b="1" dirty="0"/>
              <a:t>započete i izvršene </a:t>
            </a:r>
            <a:r>
              <a:rPr lang="hr-HR" altLang="sr-Latn-RS" dirty="0"/>
              <a:t>u vremenskom periodu razdoblja provedbe projekta</a:t>
            </a:r>
          </a:p>
          <a:p>
            <a:pPr marL="18000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hr-HR" altLang="sr-Latn-RS" dirty="0"/>
              <a:t>ako Korisnik ne započne s projektnim aktivnostima u roku od 3 mjeseca nakon stupanja Ugovora na snagu, može izgubiti pravo na bespovratna sredstva</a:t>
            </a:r>
          </a:p>
          <a:p>
            <a:pPr>
              <a:spcBef>
                <a:spcPct val="20000"/>
              </a:spcBef>
              <a:defRPr/>
            </a:pPr>
            <a:endParaRPr lang="hr-HR" altLang="sr-Latn-R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 descr="Povezana slik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43" y="4114800"/>
            <a:ext cx="3424793" cy="2283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6094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86A2F555-1E2D-4541-83DA-426AC8CD2BB1}"/>
              </a:ext>
            </a:extLst>
          </p:cNvPr>
          <p:cNvSpPr/>
          <p:nvPr/>
        </p:nvSpPr>
        <p:spPr>
          <a:xfrm>
            <a:off x="4981476" y="289553"/>
            <a:ext cx="2021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PLAĆANJA</a:t>
            </a:r>
          </a:p>
        </p:txBody>
      </p:sp>
      <p:graphicFrame>
        <p:nvGraphicFramePr>
          <p:cNvPr id="7" name="Dijagram 6"/>
          <p:cNvGraphicFramePr/>
          <p:nvPr>
            <p:extLst>
              <p:ext uri="{D42A27DB-BD31-4B8C-83A1-F6EECF244321}">
                <p14:modId xmlns:p14="http://schemas.microsoft.com/office/powerpoint/2010/main" val="2481652719"/>
              </p:ext>
            </p:extLst>
          </p:nvPr>
        </p:nvGraphicFramePr>
        <p:xfrm>
          <a:off x="1105694" y="1104371"/>
          <a:ext cx="898587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322312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2356" y="5361709"/>
            <a:ext cx="2899644" cy="1496291"/>
          </a:xfrm>
          <a:prstGeom prst="rect">
            <a:avLst/>
          </a:prstGeom>
        </p:spPr>
      </p:pic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4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16" name="Pravokutnik 15">
            <a:extLst>
              <a:ext uri="{FF2B5EF4-FFF2-40B4-BE49-F238E27FC236}">
                <a16:creationId xmlns:a16="http://schemas.microsoft.com/office/drawing/2014/main" id="{F0038D3E-4020-4BF5-B508-2CD3B47DFC43}"/>
              </a:ext>
            </a:extLst>
          </p:cNvPr>
          <p:cNvSpPr/>
          <p:nvPr/>
        </p:nvSpPr>
        <p:spPr>
          <a:xfrm>
            <a:off x="897100" y="1020661"/>
            <a:ext cx="9667817" cy="5724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hr-HR" altLang="sr-Latn-RS" sz="2400" b="1" dirty="0">
                <a:solidFill>
                  <a:srgbClr val="4DB17B"/>
                </a:solidFill>
              </a:rPr>
              <a:t>PROJEKTI KOJI SU ZAPOČELI S PROVEDBOM PRIJE POTPISIVANJA UGOVORA</a:t>
            </a:r>
          </a:p>
          <a:p>
            <a:pPr algn="just">
              <a:lnSpc>
                <a:spcPct val="114000"/>
              </a:lnSpc>
              <a:buClr>
                <a:srgbClr val="008F43"/>
              </a:buClr>
              <a:buSzPct val="150000"/>
              <a:defRPr/>
            </a:pPr>
            <a:endParaRPr lang="hr-HR" dirty="0"/>
          </a:p>
          <a:p>
            <a:pPr>
              <a:lnSpc>
                <a:spcPct val="114000"/>
              </a:lnSpc>
              <a:buClr>
                <a:srgbClr val="008F43"/>
              </a:buClr>
              <a:buSzPct val="150000"/>
              <a:defRPr/>
            </a:pPr>
            <a:r>
              <a:rPr lang="hr-HR" dirty="0"/>
              <a:t>Refinanciranje aktivnosti koje su započele ili su već izvršene prije potpisivanja Ugovora moguće je ako se radi o izdacima:</a:t>
            </a:r>
          </a:p>
          <a:p>
            <a:pPr>
              <a:lnSpc>
                <a:spcPct val="114000"/>
              </a:lnSpc>
              <a:buClr>
                <a:srgbClr val="008F43"/>
              </a:buClr>
              <a:buSzPct val="150000"/>
              <a:defRPr/>
            </a:pPr>
            <a:endParaRPr lang="hr-HR" dirty="0"/>
          </a:p>
          <a:p>
            <a:pPr marL="742950" lvl="1" indent="-28575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hr-HR" dirty="0"/>
              <a:t>ostvarenima tijekom razdoblja provedbe projekta, a </a:t>
            </a:r>
            <a:r>
              <a:rPr lang="hr-HR" b="1" dirty="0"/>
              <a:t>najranije od 1.1.2014. </a:t>
            </a:r>
          </a:p>
          <a:p>
            <a:pPr marL="742950" lvl="1" indent="-28575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hr-HR" sz="1200" dirty="0"/>
          </a:p>
          <a:p>
            <a:pPr marL="742950" lvl="1" indent="-28575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hr-HR" dirty="0"/>
              <a:t>izrade </a:t>
            </a:r>
            <a:r>
              <a:rPr lang="hr-HR" b="1" dirty="0"/>
              <a:t>glavnog projekta</a:t>
            </a:r>
            <a:r>
              <a:rPr lang="hr-HR" dirty="0"/>
              <a:t>, </a:t>
            </a:r>
            <a:r>
              <a:rPr lang="hr-HR" b="1" dirty="0"/>
              <a:t>izvješća o energetskom pregledu i energetskog certifikata prije obnove</a:t>
            </a:r>
            <a:r>
              <a:rPr lang="hr-HR" dirty="0"/>
              <a:t> za zgrade čija ukupna korisna površina </a:t>
            </a:r>
            <a:r>
              <a:rPr lang="hr-HR" b="1" dirty="0"/>
              <a:t>ne prelazi 250 m</a:t>
            </a:r>
            <a:r>
              <a:rPr lang="hr-HR" b="1" baseline="30000" dirty="0"/>
              <a:t>2</a:t>
            </a:r>
            <a:r>
              <a:rPr lang="hr-HR" dirty="0"/>
              <a:t>, a navedene aktivnosti su </a:t>
            </a:r>
            <a:r>
              <a:rPr lang="hr-HR" b="1" dirty="0"/>
              <a:t>100 % fizički izvršene</a:t>
            </a:r>
          </a:p>
          <a:p>
            <a:pPr marL="742950" lvl="1" indent="-28575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hr-HR" sz="1200" dirty="0"/>
          </a:p>
          <a:p>
            <a:pPr marL="742950" lvl="1" indent="-28575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hr-HR" dirty="0"/>
              <a:t>povezanima s </a:t>
            </a:r>
            <a:r>
              <a:rPr lang="hr-HR" b="1" dirty="0"/>
              <a:t>provedbom mjera </a:t>
            </a:r>
            <a:r>
              <a:rPr lang="hr-HR" dirty="0"/>
              <a:t>energetske učinkovitosti, a koje </a:t>
            </a:r>
            <a:r>
              <a:rPr lang="hr-HR" b="1" dirty="0"/>
              <a:t>nisu prešle 50 % gotovosti </a:t>
            </a:r>
            <a:r>
              <a:rPr lang="hr-HR" dirty="0"/>
              <a:t>(financijske izvršenosti svih ugovora na Projektu), odnosno ako se Projekt sastoji od više ugovora, svaki </a:t>
            </a:r>
            <a:r>
              <a:rPr lang="hr-HR" b="1" dirty="0"/>
              <a:t>pojedinačni ugovor nije prešao 80 % gotovosti </a:t>
            </a:r>
            <a:r>
              <a:rPr lang="hr-HR" dirty="0"/>
              <a:t>(financijske izvršenosti)</a:t>
            </a:r>
          </a:p>
          <a:p>
            <a:pPr marL="742950" lvl="1" indent="-28575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hr-HR" sz="1200" dirty="0"/>
          </a:p>
          <a:p>
            <a:pPr marL="742950" lvl="1" indent="-28575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hr-HR" dirty="0"/>
              <a:t>koji ispunjavaju  zahtjeve koji se odnose na </a:t>
            </a:r>
            <a:r>
              <a:rPr lang="hr-HR" b="1" dirty="0"/>
              <a:t>prihvatljivost izdataka</a:t>
            </a:r>
          </a:p>
          <a:p>
            <a:pPr marL="742950" lvl="1" indent="-28575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hr-HR" sz="1200" b="1" dirty="0"/>
          </a:p>
          <a:p>
            <a:pPr marL="742950" lvl="1" indent="-28575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hr-HR" dirty="0"/>
              <a:t>koji nisu </a:t>
            </a:r>
            <a:r>
              <a:rPr lang="hr-HR" b="1" dirty="0"/>
              <a:t>prethodno financirani javnim ili EU sredstvima </a:t>
            </a:r>
            <a:r>
              <a:rPr lang="hr-HR" dirty="0"/>
              <a:t>(izuzev vlastitih sredstava)</a:t>
            </a:r>
          </a:p>
          <a:p>
            <a:pPr marL="742950" lvl="1" indent="-285750" algn="just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hr-HR" b="1" dirty="0"/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86A2F555-1E2D-4541-83DA-426AC8CD2BB1}"/>
              </a:ext>
            </a:extLst>
          </p:cNvPr>
          <p:cNvSpPr/>
          <p:nvPr/>
        </p:nvSpPr>
        <p:spPr>
          <a:xfrm>
            <a:off x="3719241" y="332267"/>
            <a:ext cx="45462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PROVEDBA PROJEKTA (1)</a:t>
            </a:r>
          </a:p>
        </p:txBody>
      </p:sp>
      <p:sp>
        <p:nvSpPr>
          <p:cNvPr id="3" name="AutoShape 2" descr="Povezana slik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3722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a 12">
            <a:extLst>
              <a:ext uri="{FF2B5EF4-FFF2-40B4-BE49-F238E27FC236}">
                <a16:creationId xmlns:a16="http://schemas.microsoft.com/office/drawing/2014/main" id="{F1E5560C-BE08-42B5-B212-E37EEA6629C1}"/>
              </a:ext>
            </a:extLst>
          </p:cNvPr>
          <p:cNvGrpSpPr/>
          <p:nvPr/>
        </p:nvGrpSpPr>
        <p:grpSpPr>
          <a:xfrm>
            <a:off x="7214493" y="2172759"/>
            <a:ext cx="4546246" cy="3665914"/>
            <a:chOff x="0" y="2067917"/>
            <a:chExt cx="4938143" cy="939962"/>
          </a:xfrm>
          <a:solidFill>
            <a:srgbClr val="95C674"/>
          </a:solidFill>
        </p:grpSpPr>
        <p:sp>
          <p:nvSpPr>
            <p:cNvPr id="9" name="Zaobljeni pravokutnik 14">
              <a:extLst>
                <a:ext uri="{FF2B5EF4-FFF2-40B4-BE49-F238E27FC236}">
                  <a16:creationId xmlns:a16="http://schemas.microsoft.com/office/drawing/2014/main" id="{03F53108-3CF5-49EB-BC80-1C2AF10E5ECE}"/>
                </a:ext>
              </a:extLst>
            </p:cNvPr>
            <p:cNvSpPr/>
            <p:nvPr/>
          </p:nvSpPr>
          <p:spPr>
            <a:xfrm>
              <a:off x="0" y="2067917"/>
              <a:ext cx="4938143" cy="939962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4902230"/>
                <a:satOff val="-6819"/>
                <a:lumOff val="-2615"/>
                <a:alphaOff val="0"/>
              </a:schemeClr>
            </a:fillRef>
            <a:effectRef idx="0">
              <a:schemeClr val="accent5">
                <a:hueOff val="-4902230"/>
                <a:satOff val="-6819"/>
                <a:lumOff val="-261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Zaobljeni pravokutnik 4">
              <a:extLst>
                <a:ext uri="{FF2B5EF4-FFF2-40B4-BE49-F238E27FC236}">
                  <a16:creationId xmlns:a16="http://schemas.microsoft.com/office/drawing/2014/main" id="{57B82AC2-4625-4675-B73A-EDFE4973BF50}"/>
                </a:ext>
              </a:extLst>
            </p:cNvPr>
            <p:cNvSpPr txBox="1"/>
            <p:nvPr/>
          </p:nvSpPr>
          <p:spPr>
            <a:xfrm>
              <a:off x="214701" y="2134470"/>
              <a:ext cx="4529468" cy="85211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hr-HR" b="1" dirty="0"/>
            </a:p>
          </p:txBody>
        </p:sp>
      </p:grpSp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16" name="Pravokutnik 15">
            <a:extLst>
              <a:ext uri="{FF2B5EF4-FFF2-40B4-BE49-F238E27FC236}">
                <a16:creationId xmlns:a16="http://schemas.microsoft.com/office/drawing/2014/main" id="{3CBF831F-2F07-40A8-913D-6B0E66783574}"/>
              </a:ext>
            </a:extLst>
          </p:cNvPr>
          <p:cNvSpPr/>
          <p:nvPr/>
        </p:nvSpPr>
        <p:spPr>
          <a:xfrm>
            <a:off x="685413" y="854706"/>
            <a:ext cx="6363780" cy="574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spcBef>
                <a:spcPct val="20000"/>
              </a:spcBef>
              <a:defRPr/>
            </a:pPr>
            <a:r>
              <a:rPr lang="hr-HR" altLang="sr-Latn-RS" sz="2400" b="1" dirty="0">
                <a:solidFill>
                  <a:srgbClr val="4DB17B"/>
                </a:solidFill>
              </a:rPr>
              <a:t>NABAVA</a:t>
            </a:r>
          </a:p>
          <a:p>
            <a:pPr marL="18000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hr-HR" altLang="sr-Latn-RS" dirty="0"/>
              <a:t>Zakon o javnoj nabavi (NN 120/16) odnosno propisani postupci za osobe koje nisu obveznici ZJN (sastavni dio dokumentacije Poziva)</a:t>
            </a:r>
          </a:p>
          <a:p>
            <a:pPr marL="180000" indent="-180000">
              <a:lnSpc>
                <a:spcPct val="114000"/>
              </a:lnSpc>
              <a:buClr>
                <a:srgbClr val="4472C4"/>
              </a:buClr>
              <a:buSzPct val="150000"/>
              <a:buFont typeface="Arial" panose="020B0604020202020204" pitchFamily="34" charset="0"/>
              <a:buChar char="•"/>
              <a:defRPr/>
            </a:pPr>
            <a:endParaRPr lang="hr-HR" altLang="sr-Latn-RS" b="1" dirty="0"/>
          </a:p>
          <a:p>
            <a:pPr>
              <a:lnSpc>
                <a:spcPct val="114000"/>
              </a:lnSpc>
              <a:spcBef>
                <a:spcPct val="20000"/>
              </a:spcBef>
              <a:defRPr/>
            </a:pPr>
            <a:r>
              <a:rPr lang="hr-HR" altLang="sr-Latn-RS" sz="2400" b="1" dirty="0">
                <a:solidFill>
                  <a:srgbClr val="4DB17B"/>
                </a:solidFill>
              </a:rPr>
              <a:t>POVRAT SREDSTAVA</a:t>
            </a:r>
          </a:p>
          <a:p>
            <a:pPr marL="18000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hr-HR" altLang="sr-Latn-RS" dirty="0"/>
              <a:t>pogreške, nepravilnosti ili prijevare u provođenju projekta – financijske korekcije</a:t>
            </a:r>
          </a:p>
          <a:p>
            <a:pPr marL="18000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hr-HR" dirty="0">
                <a:sym typeface="Wingdings" panose="05000000000000000000" pitchFamily="2" charset="2"/>
              </a:rPr>
              <a:t>u </a:t>
            </a:r>
            <a:r>
              <a:rPr lang="hr-HR" dirty="0"/>
              <a:t>slučaju da Korisnik ne ostvari planiranu razinu pokazatelja navedenih u obrascu projektnog prijedloga, što se dokazuje sukladno Pravilniku o sustavu za praćenje, mjerenje i verifikaciju ušteda energije, nadležno tijelo ima pravo od Korisnika zatražiti izvršenje povrata dijela isplaćenih sredstava razmjerno neostvarenom udjelu pokazatelja</a:t>
            </a:r>
          </a:p>
          <a:p>
            <a:pPr marL="18000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  <a:defRPr/>
            </a:pPr>
            <a:r>
              <a:rPr lang="hr-HR" dirty="0"/>
              <a:t>u slučaju odstupanja ciljanih vrijednosti pokazatelja preko 15 % -izmjena ugovora</a:t>
            </a:r>
          </a:p>
          <a:p>
            <a:pPr>
              <a:lnSpc>
                <a:spcPct val="114000"/>
              </a:lnSpc>
              <a:buClr>
                <a:srgbClr val="008F43"/>
              </a:buClr>
              <a:buSzPct val="150000"/>
              <a:defRPr/>
            </a:pPr>
            <a:endParaRPr lang="hr-H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A8C2CDE4-5CD0-4FC1-98E2-4E82AE7DFD09}"/>
              </a:ext>
            </a:extLst>
          </p:cNvPr>
          <p:cNvSpPr/>
          <p:nvPr/>
        </p:nvSpPr>
        <p:spPr>
          <a:xfrm>
            <a:off x="3719241" y="289553"/>
            <a:ext cx="45462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PROVEDBA PROJEKTA (2)</a:t>
            </a:r>
          </a:p>
        </p:txBody>
      </p:sp>
      <p:sp>
        <p:nvSpPr>
          <p:cNvPr id="7" name="Pravokutnik 6">
            <a:extLst>
              <a:ext uri="{FF2B5EF4-FFF2-40B4-BE49-F238E27FC236}">
                <a16:creationId xmlns:a16="http://schemas.microsoft.com/office/drawing/2014/main" id="{3CBF831F-2F07-40A8-913D-6B0E66783574}"/>
              </a:ext>
            </a:extLst>
          </p:cNvPr>
          <p:cNvSpPr/>
          <p:nvPr/>
        </p:nvSpPr>
        <p:spPr>
          <a:xfrm>
            <a:off x="7412156" y="2272632"/>
            <a:ext cx="4348584" cy="2916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buClr>
                <a:srgbClr val="008F43"/>
              </a:buClr>
              <a:buSzPct val="150000"/>
            </a:pPr>
            <a:r>
              <a:rPr lang="hr-HR" b="1" u="sng" dirty="0">
                <a:solidFill>
                  <a:schemeClr val="bg1"/>
                </a:solidFill>
              </a:rPr>
              <a:t>obavezan</a:t>
            </a:r>
          </a:p>
          <a:p>
            <a:pPr>
              <a:lnSpc>
                <a:spcPct val="114000"/>
              </a:lnSpc>
              <a:spcBef>
                <a:spcPts val="0"/>
              </a:spcBef>
              <a:buClr>
                <a:srgbClr val="008F43"/>
              </a:buClr>
              <a:buSzPct val="150000"/>
            </a:pPr>
            <a:r>
              <a:rPr lang="hr-HR" b="1" dirty="0">
                <a:solidFill>
                  <a:schemeClr val="bg1"/>
                </a:solidFill>
              </a:rPr>
              <a:t>POKAZATELJ NEPOSREDNIH REZULTATA CO32-N:</a:t>
            </a:r>
          </a:p>
          <a:p>
            <a:pPr>
              <a:lnSpc>
                <a:spcPct val="114000"/>
              </a:lnSpc>
              <a:spcBef>
                <a:spcPts val="0"/>
              </a:spcBef>
              <a:buClr>
                <a:srgbClr val="008F43"/>
              </a:buClr>
              <a:buSzPct val="150000"/>
            </a:pPr>
            <a:r>
              <a:rPr lang="hr-HR" b="1" dirty="0">
                <a:solidFill>
                  <a:schemeClr val="bg1"/>
                </a:solidFill>
              </a:rPr>
              <a:t>Smanjenje godišnje potrošnje primarne energije u javnim zgradama (kWh/god) </a:t>
            </a:r>
          </a:p>
          <a:p>
            <a:pPr>
              <a:lnSpc>
                <a:spcPct val="114000"/>
              </a:lnSpc>
              <a:spcBef>
                <a:spcPts val="0"/>
              </a:spcBef>
              <a:buClr>
                <a:srgbClr val="008F43"/>
              </a:buClr>
              <a:buSzPct val="150000"/>
            </a:pPr>
            <a:endParaRPr lang="hr-HR" b="1" dirty="0">
              <a:solidFill>
                <a:schemeClr val="bg1"/>
              </a:solidFill>
            </a:endParaRPr>
          </a:p>
          <a:p>
            <a:pPr>
              <a:lnSpc>
                <a:spcPct val="114000"/>
              </a:lnSpc>
              <a:buClr>
                <a:srgbClr val="008F43"/>
              </a:buClr>
              <a:buSzPct val="150000"/>
            </a:pPr>
            <a:r>
              <a:rPr lang="hr-HR" b="1" u="sng" dirty="0">
                <a:solidFill>
                  <a:schemeClr val="bg1"/>
                </a:solidFill>
              </a:rPr>
              <a:t>neobavezan</a:t>
            </a:r>
          </a:p>
          <a:p>
            <a:pPr>
              <a:lnSpc>
                <a:spcPct val="114000"/>
              </a:lnSpc>
              <a:spcBef>
                <a:spcPts val="0"/>
              </a:spcBef>
              <a:buClr>
                <a:srgbClr val="008F43"/>
              </a:buClr>
              <a:buSzPct val="150000"/>
            </a:pPr>
            <a:r>
              <a:rPr lang="hr-HR" b="1" dirty="0">
                <a:solidFill>
                  <a:schemeClr val="bg1"/>
                </a:solidFill>
              </a:rPr>
              <a:t>POKAZATELJ POZIVA: </a:t>
            </a:r>
          </a:p>
          <a:p>
            <a:pPr>
              <a:lnSpc>
                <a:spcPct val="114000"/>
              </a:lnSpc>
              <a:spcBef>
                <a:spcPts val="0"/>
              </a:spcBef>
              <a:buClr>
                <a:srgbClr val="008F43"/>
              </a:buClr>
              <a:buSzPct val="150000"/>
            </a:pPr>
            <a:r>
              <a:rPr lang="hr-HR" b="1" dirty="0">
                <a:solidFill>
                  <a:schemeClr val="bg1"/>
                </a:solidFill>
              </a:rPr>
              <a:t>Doprinos povećanju korištenja OIE (broj)</a:t>
            </a:r>
          </a:p>
        </p:txBody>
      </p:sp>
      <p:sp>
        <p:nvSpPr>
          <p:cNvPr id="2" name="Pravokutnik 1"/>
          <p:cNvSpPr/>
          <p:nvPr/>
        </p:nvSpPr>
        <p:spPr>
          <a:xfrm>
            <a:off x="7412155" y="1610929"/>
            <a:ext cx="1840184" cy="4893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4000"/>
              </a:lnSpc>
              <a:spcBef>
                <a:spcPts val="2000"/>
              </a:spcBef>
              <a:buClr>
                <a:srgbClr val="008F43"/>
              </a:buClr>
            </a:pPr>
            <a:r>
              <a:rPr lang="hr-HR" sz="2400" b="1" dirty="0">
                <a:solidFill>
                  <a:srgbClr val="4DB17B"/>
                </a:solidFill>
              </a:rPr>
              <a:t>POKAZATELJI</a:t>
            </a:r>
          </a:p>
        </p:txBody>
      </p:sp>
    </p:spTree>
    <p:extLst>
      <p:ext uri="{BB962C8B-B14F-4D97-AF65-F5344CB8AC3E}">
        <p14:creationId xmlns:p14="http://schemas.microsoft.com/office/powerpoint/2010/main" val="976609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9" name="Pravokutnik 47">
            <a:extLst>
              <a:ext uri="{FF2B5EF4-FFF2-40B4-BE49-F238E27FC236}">
                <a16:creationId xmlns:a16="http://schemas.microsoft.com/office/drawing/2014/main" id="{AEA22A96-E970-48A7-881C-73F3F3774B53}"/>
              </a:ext>
            </a:extLst>
          </p:cNvPr>
          <p:cNvSpPr/>
          <p:nvPr/>
        </p:nvSpPr>
        <p:spPr>
          <a:xfrm>
            <a:off x="4295774" y="5121586"/>
            <a:ext cx="3692533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Clr>
                <a:srgbClr val="008F43"/>
              </a:buClr>
              <a:buSzPct val="100000"/>
              <a:defRPr/>
            </a:pPr>
            <a:r>
              <a:rPr lang="hr-HR" sz="2400" u="sng" dirty="0"/>
              <a:t>www.mgipu.hr</a:t>
            </a:r>
          </a:p>
          <a:p>
            <a:pPr algn="ctr">
              <a:spcBef>
                <a:spcPct val="20000"/>
              </a:spcBef>
              <a:buClr>
                <a:srgbClr val="008F43"/>
              </a:buClr>
              <a:buSzPct val="100000"/>
              <a:defRPr/>
            </a:pPr>
            <a:r>
              <a:rPr lang="hr-HR" sz="2400" u="sng" dirty="0"/>
              <a:t>www.strukturnifondovi.hr</a:t>
            </a:r>
            <a:r>
              <a:rPr lang="hr-HR" sz="2400" dirty="0"/>
              <a:t> </a:t>
            </a:r>
          </a:p>
          <a:p>
            <a:pPr algn="ctr">
              <a:spcBef>
                <a:spcPct val="20000"/>
              </a:spcBef>
              <a:buClr>
                <a:srgbClr val="008F43"/>
              </a:buClr>
              <a:buSzPct val="100000"/>
              <a:defRPr/>
            </a:pPr>
            <a:r>
              <a:rPr lang="hr-HR" sz="2400" u="sng" dirty="0"/>
              <a:t>http://efondovi.mrrfeu.hr</a:t>
            </a:r>
            <a:r>
              <a:rPr lang="hr-HR" sz="2400" dirty="0"/>
              <a:t> </a:t>
            </a:r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E1116793-3F6D-4E01-8721-B5833809FBC1}"/>
              </a:ext>
            </a:extLst>
          </p:cNvPr>
          <p:cNvSpPr/>
          <p:nvPr/>
        </p:nvSpPr>
        <p:spPr>
          <a:xfrm>
            <a:off x="3834500" y="394547"/>
            <a:ext cx="43157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DODATNE INFORMACIJE</a:t>
            </a:r>
          </a:p>
        </p:txBody>
      </p:sp>
      <p:graphicFrame>
        <p:nvGraphicFramePr>
          <p:cNvPr id="3" name="Dijagram 2"/>
          <p:cNvGraphicFramePr/>
          <p:nvPr>
            <p:extLst>
              <p:ext uri="{D42A27DB-BD31-4B8C-83A1-F6EECF244321}">
                <p14:modId xmlns:p14="http://schemas.microsoft.com/office/powerpoint/2010/main" val="3977655640"/>
              </p:ext>
            </p:extLst>
          </p:nvPr>
        </p:nvGraphicFramePr>
        <p:xfrm>
          <a:off x="1665680" y="1925239"/>
          <a:ext cx="8899237" cy="3000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648715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4130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34975" y="95250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pic>
        <p:nvPicPr>
          <p:cNvPr id="14" name="Picture 10" descr="MRRFEU pasica logotipi pptx 16x9 new.png">
            <a:extLst>
              <a:ext uri="{FF2B5EF4-FFF2-40B4-BE49-F238E27FC236}">
                <a16:creationId xmlns:a16="http://schemas.microsoft.com/office/drawing/2014/main" id="{FBBD7E96-6282-4272-A31B-E5977ED9277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05" y="5363256"/>
            <a:ext cx="11792936" cy="1586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ravokutnik 9"/>
          <p:cNvSpPr/>
          <p:nvPr/>
        </p:nvSpPr>
        <p:spPr>
          <a:xfrm>
            <a:off x="1726017" y="974961"/>
            <a:ext cx="84505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hr-HR" altLang="sr-Latn-RS" sz="66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Hvala na pažnji!</a:t>
            </a:r>
          </a:p>
        </p:txBody>
      </p:sp>
      <p:sp>
        <p:nvSpPr>
          <p:cNvPr id="11" name="Rezervirano mjesto sadržaja 2"/>
          <p:cNvSpPr txBox="1">
            <a:spLocks/>
          </p:cNvSpPr>
          <p:nvPr/>
        </p:nvSpPr>
        <p:spPr>
          <a:xfrm>
            <a:off x="2384009" y="1985578"/>
            <a:ext cx="7134543" cy="357407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hr-HR" sz="4300" dirty="0"/>
          </a:p>
          <a:p>
            <a:pPr marL="0" indent="0" algn="ctr">
              <a:spcAft>
                <a:spcPts val="1800"/>
              </a:spcAft>
              <a:buNone/>
            </a:pPr>
            <a:r>
              <a:rPr lang="hr-HR" sz="4300" dirty="0"/>
              <a:t>www.mgipu.hr</a:t>
            </a:r>
          </a:p>
          <a:p>
            <a:pPr marL="0" indent="0" algn="ctr">
              <a:spcAft>
                <a:spcPts val="1800"/>
              </a:spcAft>
              <a:buNone/>
            </a:pPr>
            <a:r>
              <a:rPr lang="hr-HR" sz="4300" dirty="0"/>
              <a:t>www.strukturnifondovi.hr</a:t>
            </a:r>
          </a:p>
          <a:p>
            <a:pPr marL="0" indent="0" algn="ctr">
              <a:buNone/>
            </a:pPr>
            <a:r>
              <a:rPr lang="hr-HR" sz="4300" dirty="0"/>
              <a:t>http://efondovi.mrrfeu.hr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hr-HR" sz="4300" dirty="0">
              <a:hlinkClick r:id="rId6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637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77" name="Pravokutnik 76"/>
          <p:cNvSpPr/>
          <p:nvPr/>
        </p:nvSpPr>
        <p:spPr>
          <a:xfrm>
            <a:off x="2112885" y="625379"/>
            <a:ext cx="84520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POZIV NA DOSTAVU PROJEKTNIH PRIJEDLOGA</a:t>
            </a:r>
          </a:p>
        </p:txBody>
      </p:sp>
      <p:sp>
        <p:nvSpPr>
          <p:cNvPr id="35" name="Pravokutnik 10"/>
          <p:cNvSpPr/>
          <p:nvPr/>
        </p:nvSpPr>
        <p:spPr>
          <a:xfrm>
            <a:off x="470976" y="523698"/>
            <a:ext cx="84505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endParaRPr lang="hr-HR" altLang="sr-Latn-RS" sz="2400" b="1" dirty="0">
              <a:solidFill>
                <a:srgbClr val="008F43"/>
              </a:solidFill>
            </a:endParaRPr>
          </a:p>
        </p:txBody>
      </p:sp>
      <p:sp>
        <p:nvSpPr>
          <p:cNvPr id="36" name="Rezervirano mjesto sadržaja 2"/>
          <p:cNvSpPr txBox="1">
            <a:spLocks/>
          </p:cNvSpPr>
          <p:nvPr/>
        </p:nvSpPr>
        <p:spPr>
          <a:xfrm>
            <a:off x="452747" y="1698099"/>
            <a:ext cx="6728476" cy="415797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r-HR" sz="1800" b="1" dirty="0">
                <a:solidFill>
                  <a:srgbClr val="4DB17B"/>
                </a:solidFill>
              </a:rPr>
              <a:t>VRSTA POZIVA: </a:t>
            </a:r>
            <a:r>
              <a:rPr lang="hr-HR" sz="1600" dirty="0"/>
              <a:t>otvoreni u modalitetu trajnog poziva</a:t>
            </a:r>
          </a:p>
          <a:p>
            <a:pPr marL="0" indent="0">
              <a:spcBef>
                <a:spcPts val="2000"/>
              </a:spcBef>
              <a:buNone/>
            </a:pPr>
            <a:r>
              <a:rPr lang="hr-HR" sz="1800" b="1" dirty="0">
                <a:solidFill>
                  <a:srgbClr val="4DB17B"/>
                </a:solidFill>
              </a:rPr>
              <a:t>SVRHA POZIVA</a:t>
            </a:r>
          </a:p>
          <a:p>
            <a:pPr>
              <a:lnSpc>
                <a:spcPct val="114000"/>
              </a:lnSpc>
              <a:spcBef>
                <a:spcPts val="0"/>
              </a:spcBef>
              <a:buClr>
                <a:srgbClr val="4DB17B"/>
              </a:buClr>
            </a:pPr>
            <a:r>
              <a:rPr lang="hr-HR" sz="1600" dirty="0"/>
              <a:t>smanjenje potrošnje energije za grijanje/hlađenje (Q</a:t>
            </a:r>
            <a:r>
              <a:rPr lang="hr-HR" sz="1600" baseline="-25000" dirty="0"/>
              <a:t>H,nd</a:t>
            </a:r>
            <a:r>
              <a:rPr lang="hr-HR" sz="1600" dirty="0"/>
              <a:t>) na godišnjoj razini (kWh/god) od najmanje 50 % 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buClr>
                <a:srgbClr val="4DB17B"/>
              </a:buClr>
            </a:pPr>
            <a:r>
              <a:rPr lang="hr-HR" sz="1600" dirty="0"/>
              <a:t>smanjenje potrošnje primarne energije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buClr>
                <a:srgbClr val="4DB17B"/>
              </a:buClr>
            </a:pPr>
            <a:r>
              <a:rPr lang="hr-HR" sz="1600" dirty="0"/>
              <a:t>posebno će se podupirati smanjenje potrošnje energije u zgradama koje su u vlasništvu i uporabi središnje vlasti</a:t>
            </a:r>
          </a:p>
          <a:p>
            <a:pPr marL="0" indent="0">
              <a:lnSpc>
                <a:spcPct val="114000"/>
              </a:lnSpc>
              <a:spcBef>
                <a:spcPts val="2000"/>
              </a:spcBef>
              <a:buNone/>
            </a:pPr>
            <a:r>
              <a:rPr lang="hr-HR" sz="1800" b="1" dirty="0">
                <a:solidFill>
                  <a:srgbClr val="4DB17B"/>
                </a:solidFill>
              </a:rPr>
              <a:t>PREDMET PROJEKTA </a:t>
            </a:r>
          </a:p>
          <a:p>
            <a:pPr>
              <a:lnSpc>
                <a:spcPct val="114000"/>
              </a:lnSpc>
              <a:spcBef>
                <a:spcPts val="0"/>
              </a:spcBef>
              <a:buClr>
                <a:srgbClr val="4DB17B"/>
              </a:buClr>
            </a:pPr>
            <a:r>
              <a:rPr lang="hr-HR" sz="1600" dirty="0"/>
              <a:t>zgrade u kojima se na najmanje 80 % ukupne korisne površine zgrade obavlja društvena djelatnost 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buClr>
                <a:srgbClr val="4DB17B"/>
              </a:buClr>
            </a:pPr>
            <a:r>
              <a:rPr lang="hr-HR" sz="1600" dirty="0"/>
              <a:t>zgrade u kojima društvenu djelatnost obavljaju tijela državne vlasti i državne uprave, JLS, JP(R)S, javne ustanove, ustanove, vjerske zajednice i udruge</a:t>
            </a:r>
          </a:p>
          <a:p>
            <a:pPr marL="457206" indent="-457206" algn="just">
              <a:buFont typeface="Arial" panose="020B0604020202020204" pitchFamily="34" charset="0"/>
              <a:buAutoNum type="alphaLcPeriod"/>
            </a:pPr>
            <a:endParaRPr lang="hr-H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37" name="Grupa 12"/>
          <p:cNvGrpSpPr/>
          <p:nvPr/>
        </p:nvGrpSpPr>
        <p:grpSpPr>
          <a:xfrm>
            <a:off x="7199452" y="1311416"/>
            <a:ext cx="4439861" cy="5151051"/>
            <a:chOff x="0" y="2067917"/>
            <a:chExt cx="4938143" cy="939962"/>
          </a:xfrm>
          <a:solidFill>
            <a:srgbClr val="95C674"/>
          </a:solidFill>
        </p:grpSpPr>
        <p:sp>
          <p:nvSpPr>
            <p:cNvPr id="39" name="Zaobljeni pravokutnik 14"/>
            <p:cNvSpPr/>
            <p:nvPr/>
          </p:nvSpPr>
          <p:spPr>
            <a:xfrm>
              <a:off x="0" y="2067917"/>
              <a:ext cx="4938143" cy="939962"/>
            </a:xfrm>
            <a:prstGeom prst="roundRect">
              <a:avLst>
                <a:gd name="adj" fmla="val 7058"/>
              </a:avLst>
            </a:prstGeom>
            <a:grpFill/>
            <a:ln>
              <a:solidFill>
                <a:srgbClr val="95C674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4902230"/>
                <a:satOff val="-6819"/>
                <a:lumOff val="-2615"/>
                <a:alphaOff val="0"/>
              </a:schemeClr>
            </a:fillRef>
            <a:effectRef idx="0">
              <a:schemeClr val="accent5">
                <a:hueOff val="-4902230"/>
                <a:satOff val="-6819"/>
                <a:lumOff val="-261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Zaobljeni pravokutnik 4"/>
            <p:cNvSpPr txBox="1"/>
            <p:nvPr/>
          </p:nvSpPr>
          <p:spPr>
            <a:xfrm>
              <a:off x="214701" y="2134470"/>
              <a:ext cx="4529468" cy="852115"/>
            </a:xfrm>
            <a:prstGeom prst="rect">
              <a:avLst/>
            </a:prstGeom>
            <a:grpFill/>
            <a:ln>
              <a:solidFill>
                <a:srgbClr val="95C67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hr-HR" b="1" dirty="0"/>
            </a:p>
          </p:txBody>
        </p:sp>
      </p:grpSp>
      <p:sp>
        <p:nvSpPr>
          <p:cNvPr id="38" name="Rezervirano mjesto sadržaja 2"/>
          <p:cNvSpPr txBox="1">
            <a:spLocks/>
          </p:cNvSpPr>
          <p:nvPr/>
        </p:nvSpPr>
        <p:spPr>
          <a:xfrm>
            <a:off x="7313032" y="1413097"/>
            <a:ext cx="4326281" cy="514974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5000"/>
              </a:lnSpc>
              <a:spcAft>
                <a:spcPts val="600"/>
              </a:spcAft>
              <a:buClr>
                <a:schemeClr val="bg1"/>
              </a:buClr>
              <a:buNone/>
            </a:pPr>
            <a:r>
              <a:rPr lang="hr-HR" sz="1800" b="1" dirty="0">
                <a:solidFill>
                  <a:schemeClr val="bg1"/>
                </a:solidFill>
              </a:rPr>
              <a:t>DRUŠTVENE DJELATNOSTI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</a:pPr>
            <a:r>
              <a:rPr lang="hr-HR" sz="1600" b="1" dirty="0">
                <a:solidFill>
                  <a:schemeClr val="bg1"/>
                </a:solidFill>
              </a:rPr>
              <a:t>odgoj i obrazovanje (predškolski odgoj, osnovnoškolski i srednjoškolski odgoj i obrazovanje, visoko obrazovanje, formalno obrazovanje odraslih)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</a:pPr>
            <a:r>
              <a:rPr lang="hr-HR" sz="1600" b="1" dirty="0">
                <a:solidFill>
                  <a:schemeClr val="bg1"/>
                </a:solidFill>
              </a:rPr>
              <a:t>znanstvena djelatnost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</a:pPr>
            <a:r>
              <a:rPr lang="hr-HR" sz="1600" b="1" dirty="0">
                <a:solidFill>
                  <a:schemeClr val="bg1"/>
                </a:solidFill>
              </a:rPr>
              <a:t>kulturna djelatnost (kazališna, audiovizualne, knjižnična, arhivska, muzejska)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</a:pPr>
            <a:r>
              <a:rPr lang="hr-HR" sz="1600" b="1" dirty="0">
                <a:solidFill>
                  <a:schemeClr val="bg1"/>
                </a:solidFill>
              </a:rPr>
              <a:t>zdravstvena djelatnost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</a:pPr>
            <a:r>
              <a:rPr lang="hr-HR" sz="1600" b="1" dirty="0">
                <a:solidFill>
                  <a:schemeClr val="bg1"/>
                </a:solidFill>
              </a:rPr>
              <a:t>djelatnost socijalne skrbi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</a:pPr>
            <a:r>
              <a:rPr lang="hr-HR" sz="1600" b="1" dirty="0">
                <a:solidFill>
                  <a:schemeClr val="bg1"/>
                </a:solidFill>
              </a:rPr>
              <a:t>upravna i/ili uredska djelatnost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</a:pPr>
            <a:r>
              <a:rPr lang="hr-HR" sz="1600" b="1" dirty="0">
                <a:solidFill>
                  <a:schemeClr val="bg1"/>
                </a:solidFill>
              </a:rPr>
              <a:t>pravosudna djelatnost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</a:pPr>
            <a:r>
              <a:rPr lang="hr-HR" sz="1600" b="1" dirty="0">
                <a:solidFill>
                  <a:schemeClr val="bg1"/>
                </a:solidFill>
              </a:rPr>
              <a:t>sportska djelatnost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</a:pPr>
            <a:r>
              <a:rPr lang="hr-HR" sz="1600" b="1" dirty="0">
                <a:solidFill>
                  <a:schemeClr val="bg1"/>
                </a:solidFill>
              </a:rPr>
              <a:t>stanovanje zajednica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</a:pPr>
            <a:r>
              <a:rPr lang="hr-HR" sz="1600" b="1" dirty="0">
                <a:solidFill>
                  <a:schemeClr val="bg1"/>
                </a:solidFill>
              </a:rPr>
              <a:t>vatrogasna djelatnost</a:t>
            </a:r>
          </a:p>
          <a:p>
            <a:pPr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</a:pPr>
            <a:r>
              <a:rPr lang="hr-HR" sz="1600" b="1" dirty="0">
                <a:solidFill>
                  <a:schemeClr val="bg1"/>
                </a:solidFill>
              </a:rPr>
              <a:t>djelatnost zaštite i spašavanja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buClr>
                <a:schemeClr val="bg1"/>
              </a:buClr>
            </a:pPr>
            <a:r>
              <a:rPr lang="hr-HR" sz="1600" b="1" dirty="0">
                <a:solidFill>
                  <a:schemeClr val="bg1"/>
                </a:solidFill>
              </a:rPr>
              <a:t>djelatnost humanitarne pomoći</a:t>
            </a:r>
          </a:p>
        </p:txBody>
      </p:sp>
    </p:spTree>
    <p:extLst>
      <p:ext uri="{BB962C8B-B14F-4D97-AF65-F5344CB8AC3E}">
        <p14:creationId xmlns:p14="http://schemas.microsoft.com/office/powerpoint/2010/main" val="232340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77" name="Pravokutnik 76"/>
          <p:cNvSpPr/>
          <p:nvPr/>
        </p:nvSpPr>
        <p:spPr>
          <a:xfrm>
            <a:off x="2112885" y="1375878"/>
            <a:ext cx="84520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PRIKAZ PROVEDBE POZIVA</a:t>
            </a:r>
          </a:p>
        </p:txBody>
      </p:sp>
      <p:graphicFrame>
        <p:nvGraphicFramePr>
          <p:cNvPr id="3" name="Dijagram 2">
            <a:extLst>
              <a:ext uri="{FF2B5EF4-FFF2-40B4-BE49-F238E27FC236}">
                <a16:creationId xmlns:a16="http://schemas.microsoft.com/office/drawing/2014/main" id="{69E26640-5EEF-4927-8196-3F760C9700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8195726"/>
              </p:ext>
            </p:extLst>
          </p:nvPr>
        </p:nvGraphicFramePr>
        <p:xfrm>
          <a:off x="452748" y="1284051"/>
          <a:ext cx="11278810" cy="50097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54702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12" name="Pravokutnik 11">
            <a:extLst>
              <a:ext uri="{FF2B5EF4-FFF2-40B4-BE49-F238E27FC236}">
                <a16:creationId xmlns:a16="http://schemas.microsoft.com/office/drawing/2014/main" id="{992D24B4-C07D-4AF4-9847-80C4FBAA62AE}"/>
              </a:ext>
            </a:extLst>
          </p:cNvPr>
          <p:cNvSpPr/>
          <p:nvPr/>
        </p:nvSpPr>
        <p:spPr>
          <a:xfrm>
            <a:off x="4784113" y="340693"/>
            <a:ext cx="50944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TKO SE MOŽE PRIJAVITI (1)?</a:t>
            </a:r>
          </a:p>
        </p:txBody>
      </p:sp>
      <p:sp>
        <p:nvSpPr>
          <p:cNvPr id="35" name="Zaobljeni pravokutnik 4"/>
          <p:cNvSpPr txBox="1"/>
          <p:nvPr/>
        </p:nvSpPr>
        <p:spPr>
          <a:xfrm>
            <a:off x="311459" y="1203632"/>
            <a:ext cx="4030962" cy="2397644"/>
          </a:xfrm>
          <a:prstGeom prst="roundRect">
            <a:avLst>
              <a:gd name="adj" fmla="val 11839"/>
            </a:avLst>
          </a:prstGeom>
          <a:noFill/>
          <a:ln w="38100">
            <a:solidFill>
              <a:srgbClr val="95C67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>
              <a:spcAft>
                <a:spcPts val="1000"/>
              </a:spcAft>
            </a:pPr>
            <a:endParaRPr lang="hr-HR" b="1" dirty="0"/>
          </a:p>
          <a:p>
            <a:pPr lvl="0" algn="ctr">
              <a:spcAft>
                <a:spcPts val="1000"/>
              </a:spcAft>
            </a:pPr>
            <a:r>
              <a:rPr lang="hr-HR" b="1" dirty="0">
                <a:solidFill>
                  <a:schemeClr val="tx1"/>
                </a:solidFill>
              </a:rPr>
              <a:t>tijela državne vlasti</a:t>
            </a:r>
          </a:p>
          <a:p>
            <a:pPr lvl="0" algn="ctr">
              <a:spcAft>
                <a:spcPts val="1000"/>
              </a:spcAft>
            </a:pPr>
            <a:r>
              <a:rPr lang="hr-HR" b="1" dirty="0">
                <a:solidFill>
                  <a:schemeClr val="tx1"/>
                </a:solidFill>
              </a:rPr>
              <a:t>ministarstva</a:t>
            </a:r>
          </a:p>
          <a:p>
            <a:pPr lvl="0" algn="ctr">
              <a:spcAft>
                <a:spcPts val="1000"/>
              </a:spcAft>
            </a:pPr>
            <a:r>
              <a:rPr lang="hr-HR" b="1" dirty="0">
                <a:solidFill>
                  <a:schemeClr val="tx1"/>
                </a:solidFill>
              </a:rPr>
              <a:t>središnji državni uredi</a:t>
            </a:r>
          </a:p>
          <a:p>
            <a:pPr lvl="0" algn="ctr">
              <a:spcAft>
                <a:spcPts val="1000"/>
              </a:spcAft>
            </a:pPr>
            <a:r>
              <a:rPr lang="hr-HR" b="1" dirty="0">
                <a:solidFill>
                  <a:schemeClr val="tx1"/>
                </a:solidFill>
              </a:rPr>
              <a:t>državne upravne organizacije</a:t>
            </a:r>
          </a:p>
          <a:p>
            <a:pPr lvl="0" algn="ctr">
              <a:spcAft>
                <a:spcPts val="1000"/>
              </a:spcAft>
            </a:pPr>
            <a:r>
              <a:rPr lang="hr-HR" b="1" dirty="0">
                <a:solidFill>
                  <a:schemeClr val="tx1"/>
                </a:solidFill>
              </a:rPr>
              <a:t>uredi državne uprave u županijama </a:t>
            </a:r>
          </a:p>
          <a:p>
            <a:pPr lvl="0">
              <a:spcAft>
                <a:spcPts val="1000"/>
              </a:spcAft>
            </a:pPr>
            <a:endParaRPr lang="hr-HR" dirty="0"/>
          </a:p>
        </p:txBody>
      </p:sp>
      <p:sp>
        <p:nvSpPr>
          <p:cNvPr id="36" name="Pravokutnik 16"/>
          <p:cNvSpPr/>
          <p:nvPr/>
        </p:nvSpPr>
        <p:spPr>
          <a:xfrm>
            <a:off x="4562322" y="1203632"/>
            <a:ext cx="7043321" cy="2322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lvl="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sz="1600" b="1" dirty="0"/>
              <a:t>vlasnici zgrada </a:t>
            </a:r>
            <a:r>
              <a:rPr lang="hr-HR" sz="1600" dirty="0"/>
              <a:t>koje su predmet projekta, u kojima prihvatljivi prijavitelji i/ili udruge obavljaju društvene djelatnosti, ili</a:t>
            </a:r>
          </a:p>
          <a:p>
            <a:pPr marL="180000" lvl="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sz="1600" b="1" dirty="0"/>
              <a:t>nadležni za upravljanje i raspolaganje zgradama u vlasništvu RH</a:t>
            </a:r>
            <a:r>
              <a:rPr lang="hr-HR" sz="1600" dirty="0"/>
              <a:t>, koje su predmet projekta, a u kojima prihvatljivi prijavitelji i/ili udruge obavljaju društvene djelatnosti, ili</a:t>
            </a:r>
          </a:p>
          <a:p>
            <a:pPr marL="180000" lvl="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sz="1600" b="1" dirty="0"/>
              <a:t>korisnici zgrada </a:t>
            </a:r>
            <a:r>
              <a:rPr lang="hr-HR" sz="1600" dirty="0"/>
              <a:t>koje su predmet projekta, u kojima obavljaju društvene djelatnosti, pri čemu su zgrade koje su predmet projekta u vlasništvu prihvatljive javne ustanove/ustanove ili JLS ili JP(R)S ili RH</a:t>
            </a:r>
          </a:p>
        </p:txBody>
      </p:sp>
      <p:sp>
        <p:nvSpPr>
          <p:cNvPr id="37" name="Zaobljeni pravokutnik 4"/>
          <p:cNvSpPr txBox="1"/>
          <p:nvPr/>
        </p:nvSpPr>
        <p:spPr>
          <a:xfrm>
            <a:off x="311459" y="3921507"/>
            <a:ext cx="4030962" cy="1139993"/>
          </a:xfrm>
          <a:prstGeom prst="roundRect">
            <a:avLst/>
          </a:prstGeom>
          <a:noFill/>
          <a:ln w="38100">
            <a:solidFill>
              <a:srgbClr val="95C67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>
              <a:spcAft>
                <a:spcPts val="1000"/>
              </a:spcAft>
            </a:pPr>
            <a:endParaRPr lang="hr-HR" b="1" dirty="0">
              <a:solidFill>
                <a:schemeClr val="tx1"/>
              </a:solidFill>
            </a:endParaRPr>
          </a:p>
          <a:p>
            <a:pPr lvl="0" algn="ctr">
              <a:spcAft>
                <a:spcPts val="1000"/>
              </a:spcAft>
            </a:pPr>
            <a:r>
              <a:rPr lang="hr-HR" b="1" dirty="0">
                <a:solidFill>
                  <a:schemeClr val="tx1"/>
                </a:solidFill>
              </a:rPr>
              <a:t>jedinice lokalne ili </a:t>
            </a:r>
          </a:p>
          <a:p>
            <a:pPr lvl="0" algn="ctr">
              <a:spcAft>
                <a:spcPts val="1000"/>
              </a:spcAft>
            </a:pPr>
            <a:r>
              <a:rPr lang="hr-HR" b="1" dirty="0">
                <a:solidFill>
                  <a:schemeClr val="tx1"/>
                </a:solidFill>
              </a:rPr>
              <a:t>područne (regionalne) samouprave</a:t>
            </a:r>
          </a:p>
          <a:p>
            <a:pPr lvl="0" algn="ctr">
              <a:spcAft>
                <a:spcPts val="1000"/>
              </a:spcAft>
            </a:pPr>
            <a:endParaRPr lang="hr-HR" b="1" dirty="0"/>
          </a:p>
        </p:txBody>
      </p:sp>
      <p:sp>
        <p:nvSpPr>
          <p:cNvPr id="38" name="Pravokutnik 18"/>
          <p:cNvSpPr/>
          <p:nvPr/>
        </p:nvSpPr>
        <p:spPr>
          <a:xfrm>
            <a:off x="4562323" y="3833668"/>
            <a:ext cx="7043320" cy="2338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lvl="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sz="1600" b="1" dirty="0"/>
              <a:t>vlasnici zgrada </a:t>
            </a:r>
            <a:r>
              <a:rPr lang="hr-HR" sz="1600" dirty="0"/>
              <a:t>koje su predmet projekta, u kojima prihvatljivi prijavitelji i/ili udruge obavljaju društvene djelatnosti, ili</a:t>
            </a:r>
          </a:p>
          <a:p>
            <a:pPr marL="180000" lvl="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sz="1600" b="1" dirty="0"/>
              <a:t>korisnici zgrada </a:t>
            </a:r>
            <a:r>
              <a:rPr lang="hr-HR" sz="1600" dirty="0"/>
              <a:t>koje su predmet projekta, u kojima obavljaju društvene djelatnosti, pri čemu su zgrade koje su predmet projekta u vlasništvu prihvatljive javne ustanove/ustanove ili JLS ili JP(R)S ili RH, ili</a:t>
            </a:r>
          </a:p>
          <a:p>
            <a:pPr marL="180000" lvl="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sz="1600" b="1" dirty="0"/>
              <a:t>osnivači javnih ustanova ili ustanova </a:t>
            </a:r>
            <a:r>
              <a:rPr lang="hr-HR" sz="1600" dirty="0"/>
              <a:t>koje obavljaju društvene djelatnosti u zgradama koje su predmet projekta, pri čemu su zgrade koje su predmet projekta u vlasništvu prihvatljive javne ustanove/ustanove ili JLS ili JP(R)S ili RH</a:t>
            </a:r>
          </a:p>
        </p:txBody>
      </p:sp>
    </p:spTree>
    <p:extLst>
      <p:ext uri="{BB962C8B-B14F-4D97-AF65-F5344CB8AC3E}">
        <p14:creationId xmlns:p14="http://schemas.microsoft.com/office/powerpoint/2010/main" val="171445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12" name="Pravokutnik 11">
            <a:extLst>
              <a:ext uri="{FF2B5EF4-FFF2-40B4-BE49-F238E27FC236}">
                <a16:creationId xmlns:a16="http://schemas.microsoft.com/office/drawing/2014/main" id="{992D24B4-C07D-4AF4-9847-80C4FBAA62AE}"/>
              </a:ext>
            </a:extLst>
          </p:cNvPr>
          <p:cNvSpPr/>
          <p:nvPr/>
        </p:nvSpPr>
        <p:spPr>
          <a:xfrm>
            <a:off x="4872890" y="378433"/>
            <a:ext cx="50944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TKO SE MOŽE PRIJAVITI (2)?</a:t>
            </a:r>
          </a:p>
        </p:txBody>
      </p:sp>
      <p:sp>
        <p:nvSpPr>
          <p:cNvPr id="13" name="Pravokutnik 16"/>
          <p:cNvSpPr/>
          <p:nvPr/>
        </p:nvSpPr>
        <p:spPr>
          <a:xfrm>
            <a:off x="4645738" y="1058666"/>
            <a:ext cx="6772894" cy="1760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4000"/>
              </a:lnSpc>
              <a:buClr>
                <a:srgbClr val="008F43"/>
              </a:buClr>
            </a:pPr>
            <a:r>
              <a:rPr lang="hr-H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</a:t>
            </a:r>
            <a:r>
              <a:rPr lang="hr-HR" sz="1600" dirty="0"/>
              <a:t>ako ispunjavaju kumulativno sljedeća dva uvjeta:</a:t>
            </a:r>
          </a:p>
          <a:p>
            <a:pPr marL="180000" lvl="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sz="1600" dirty="0"/>
              <a:t>da su </a:t>
            </a:r>
            <a:r>
              <a:rPr lang="hr-HR" sz="1600" b="1" dirty="0"/>
              <a:t>osnovane od </a:t>
            </a:r>
            <a:r>
              <a:rPr lang="hr-HR" sz="1600" dirty="0"/>
              <a:t>strane </a:t>
            </a:r>
            <a:r>
              <a:rPr lang="hr-HR" sz="1600" b="1" dirty="0"/>
              <a:t>JLS ili JP(R)S ili RH ili prihvatljive javne ustanove/ustanove ili vjerske zajednice</a:t>
            </a:r>
            <a:r>
              <a:rPr lang="hr-HR" sz="1600" dirty="0"/>
              <a:t>, i</a:t>
            </a:r>
          </a:p>
          <a:p>
            <a:pPr marL="180000" lvl="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sz="1600" dirty="0"/>
              <a:t>da su </a:t>
            </a:r>
            <a:r>
              <a:rPr lang="hr-HR" sz="1600" b="1" dirty="0"/>
              <a:t>zgrade</a:t>
            </a:r>
            <a:r>
              <a:rPr lang="hr-HR" sz="1600" dirty="0"/>
              <a:t> u kojima obavljaju društvenu djelatnost </a:t>
            </a:r>
            <a:r>
              <a:rPr lang="hr-HR" sz="1600" b="1" dirty="0"/>
              <a:t>u njihovom vlasništvu ili u vlasništvu prihvatljive javne ustanove/ustanove ili u vlasništvu vjerske zajednice koja ju je osnovala ili u vlasništvu JLS ili JP(R)S ili RH</a:t>
            </a:r>
          </a:p>
        </p:txBody>
      </p:sp>
      <p:sp>
        <p:nvSpPr>
          <p:cNvPr id="14" name="Zaobljeni pravokutnik 4"/>
          <p:cNvSpPr txBox="1"/>
          <p:nvPr/>
        </p:nvSpPr>
        <p:spPr>
          <a:xfrm>
            <a:off x="452747" y="3076050"/>
            <a:ext cx="4030962" cy="900000"/>
          </a:xfrm>
          <a:prstGeom prst="roundRect">
            <a:avLst/>
          </a:prstGeom>
          <a:noFill/>
          <a:ln w="38100">
            <a:solidFill>
              <a:srgbClr val="95C67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>
              <a:spcAft>
                <a:spcPts val="1000"/>
              </a:spcAft>
            </a:pPr>
            <a:endParaRPr lang="hr-HR" b="1" dirty="0"/>
          </a:p>
          <a:p>
            <a:pPr lvl="0" algn="ctr">
              <a:spcAft>
                <a:spcPts val="1000"/>
              </a:spcAft>
            </a:pPr>
            <a:r>
              <a:rPr lang="hr-HR" b="1" dirty="0">
                <a:solidFill>
                  <a:schemeClr val="tx1"/>
                </a:solidFill>
              </a:rPr>
              <a:t>vjerske zajednice</a:t>
            </a:r>
          </a:p>
          <a:p>
            <a:pPr lvl="0" algn="ctr">
              <a:spcAft>
                <a:spcPts val="1000"/>
              </a:spcAft>
            </a:pPr>
            <a:endParaRPr lang="hr-HR" b="1" dirty="0"/>
          </a:p>
        </p:txBody>
      </p:sp>
      <p:sp>
        <p:nvSpPr>
          <p:cNvPr id="15" name="Zaobljeni pravokutnik 4"/>
          <p:cNvSpPr txBox="1"/>
          <p:nvPr/>
        </p:nvSpPr>
        <p:spPr>
          <a:xfrm>
            <a:off x="452747" y="1190654"/>
            <a:ext cx="4030962" cy="900000"/>
          </a:xfrm>
          <a:prstGeom prst="roundRect">
            <a:avLst/>
          </a:prstGeom>
          <a:noFill/>
          <a:ln w="38100">
            <a:solidFill>
              <a:srgbClr val="95C67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>
              <a:spcAft>
                <a:spcPts val="1000"/>
              </a:spcAft>
            </a:pPr>
            <a:endParaRPr lang="hr-HR" b="1" dirty="0">
              <a:solidFill>
                <a:schemeClr val="tx1"/>
              </a:solidFill>
            </a:endParaRPr>
          </a:p>
          <a:p>
            <a:pPr lvl="0" algn="ctr">
              <a:spcAft>
                <a:spcPts val="1000"/>
              </a:spcAft>
            </a:pPr>
            <a:r>
              <a:rPr lang="hr-HR" b="1" dirty="0">
                <a:solidFill>
                  <a:schemeClr val="tx1"/>
                </a:solidFill>
              </a:rPr>
              <a:t>javne ustanove ili ustanove</a:t>
            </a:r>
          </a:p>
          <a:p>
            <a:pPr lvl="0" algn="ctr">
              <a:spcAft>
                <a:spcPts val="1000"/>
              </a:spcAft>
            </a:pPr>
            <a:endParaRPr lang="hr-HR" b="1" dirty="0"/>
          </a:p>
        </p:txBody>
      </p:sp>
      <p:sp>
        <p:nvSpPr>
          <p:cNvPr id="16" name="Pravokutnik 15"/>
          <p:cNvSpPr/>
          <p:nvPr/>
        </p:nvSpPr>
        <p:spPr>
          <a:xfrm>
            <a:off x="4645738" y="2947371"/>
            <a:ext cx="6772894" cy="2057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4000"/>
              </a:lnSpc>
              <a:buClr>
                <a:srgbClr val="008F43"/>
              </a:buClr>
            </a:pPr>
            <a:r>
              <a:rPr lang="hr-H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</a:t>
            </a:r>
            <a:r>
              <a:rPr lang="hr-HR" sz="1600" dirty="0"/>
              <a:t>ako ispunjavaju kumulativno sljedeća dva uvjeta:</a:t>
            </a:r>
          </a:p>
          <a:p>
            <a:pPr marL="18000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sz="1600" dirty="0"/>
              <a:t>da su </a:t>
            </a:r>
            <a:r>
              <a:rPr lang="hr-HR" sz="1600" b="1" dirty="0"/>
              <a:t>upisane u Evidenciju pravnih osoba Katoličke Crkve u RH ili </a:t>
            </a:r>
            <a:r>
              <a:rPr lang="hr-HR" sz="1600" dirty="0"/>
              <a:t>u </a:t>
            </a:r>
            <a:r>
              <a:rPr lang="hr-HR" sz="1600" b="1" dirty="0"/>
              <a:t>Evidenciju vjerskih zajednica u RH</a:t>
            </a:r>
            <a:r>
              <a:rPr lang="hr-HR" sz="1600" dirty="0"/>
              <a:t>, i</a:t>
            </a:r>
          </a:p>
          <a:p>
            <a:pPr marL="180000" lvl="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sz="1600" dirty="0"/>
              <a:t>da su </a:t>
            </a:r>
            <a:r>
              <a:rPr lang="hr-HR" sz="1600" b="1" dirty="0"/>
              <a:t>zgrade</a:t>
            </a:r>
            <a:r>
              <a:rPr lang="hr-HR" sz="1600" dirty="0"/>
              <a:t> u kojima obavljaju navedenu djelatnost </a:t>
            </a:r>
            <a:r>
              <a:rPr lang="hr-HR" sz="1600" b="1" dirty="0"/>
              <a:t>u njihovom vlasništvu ili u vlasništvu javne ustanove/ustanove koja obavlja društvene djelatnosti (čiji je osnivač vjerska zajednica koja je prijavitelj) ili u vlasništvu JLS ili JP(R)S ili RH</a:t>
            </a:r>
            <a:endParaRPr lang="hr-HR" sz="1600" dirty="0"/>
          </a:p>
        </p:txBody>
      </p:sp>
      <p:sp>
        <p:nvSpPr>
          <p:cNvPr id="17" name="Zaobljeni pravokutnik 4"/>
          <p:cNvSpPr txBox="1"/>
          <p:nvPr/>
        </p:nvSpPr>
        <p:spPr>
          <a:xfrm>
            <a:off x="452747" y="5220663"/>
            <a:ext cx="4030962" cy="900000"/>
          </a:xfrm>
          <a:prstGeom prst="roundRect">
            <a:avLst/>
          </a:prstGeom>
          <a:noFill/>
          <a:ln w="38100">
            <a:solidFill>
              <a:srgbClr val="95C67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>
              <a:spcAft>
                <a:spcPts val="1000"/>
              </a:spcAft>
            </a:pPr>
            <a:endParaRPr lang="hr-HR" b="1" dirty="0">
              <a:solidFill>
                <a:schemeClr val="tx1"/>
              </a:solidFill>
            </a:endParaRPr>
          </a:p>
          <a:p>
            <a:pPr lvl="0" algn="ctr">
              <a:spcAft>
                <a:spcPts val="1000"/>
              </a:spcAft>
            </a:pPr>
            <a:r>
              <a:rPr lang="hr-HR" b="1" dirty="0">
                <a:solidFill>
                  <a:schemeClr val="tx1"/>
                </a:solidFill>
              </a:rPr>
              <a:t>udruge</a:t>
            </a:r>
          </a:p>
          <a:p>
            <a:pPr lvl="0" algn="ctr">
              <a:spcAft>
                <a:spcPts val="1000"/>
              </a:spcAft>
            </a:pPr>
            <a:endParaRPr lang="hr-HR" b="1" dirty="0"/>
          </a:p>
        </p:txBody>
      </p:sp>
      <p:sp>
        <p:nvSpPr>
          <p:cNvPr id="18" name="Pravokutnik 20"/>
          <p:cNvSpPr/>
          <p:nvPr/>
        </p:nvSpPr>
        <p:spPr>
          <a:xfrm>
            <a:off x="4645738" y="5142025"/>
            <a:ext cx="6772894" cy="1495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buClr>
                <a:srgbClr val="008F43"/>
              </a:buClr>
            </a:pPr>
            <a:r>
              <a:rPr lang="hr-HR" sz="1600" dirty="0"/>
              <a:t>    koje obavljaju društvene djelatnosti i imaju </a:t>
            </a:r>
            <a:r>
              <a:rPr lang="hr-HR" sz="1600" b="1" dirty="0"/>
              <a:t>javne ovlasti uređene posebnim</a:t>
            </a:r>
          </a:p>
          <a:p>
            <a:pPr>
              <a:lnSpc>
                <a:spcPct val="114000"/>
              </a:lnSpc>
              <a:buClr>
                <a:srgbClr val="008F43"/>
              </a:buClr>
            </a:pPr>
            <a:r>
              <a:rPr lang="hr-HR" sz="1600" b="1" dirty="0"/>
              <a:t>    Zakonom</a:t>
            </a:r>
            <a:r>
              <a:rPr lang="hr-HR" sz="1600" dirty="0"/>
              <a:t> ako ispunjavaju kumulativno sljedeća dva uvjeta:</a:t>
            </a:r>
          </a:p>
          <a:p>
            <a:pPr marL="18000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sz="1600" dirty="0"/>
              <a:t>da su </a:t>
            </a:r>
            <a:r>
              <a:rPr lang="hr-HR" sz="1600" b="1" dirty="0"/>
              <a:t>upisane u Registar udruga RH</a:t>
            </a:r>
            <a:r>
              <a:rPr lang="hr-HR" sz="1600" dirty="0"/>
              <a:t>, i</a:t>
            </a:r>
          </a:p>
          <a:p>
            <a:pPr marL="180000" indent="-180000">
              <a:lnSpc>
                <a:spcPct val="114000"/>
              </a:lnSpc>
              <a:buClr>
                <a:srgbClr val="4DB17B"/>
              </a:buClr>
              <a:buSzPct val="150000"/>
              <a:buFont typeface="Arial" panose="020B0604020202020204" pitchFamily="34" charset="0"/>
              <a:buChar char="•"/>
            </a:pPr>
            <a:r>
              <a:rPr lang="hr-HR" sz="1600" dirty="0"/>
              <a:t>da su </a:t>
            </a:r>
            <a:r>
              <a:rPr lang="hr-HR" sz="1600" b="1" dirty="0"/>
              <a:t>zgrade</a:t>
            </a:r>
            <a:r>
              <a:rPr lang="hr-HR" sz="1600" dirty="0"/>
              <a:t> u kojima obavljaju navedene djelatnosti </a:t>
            </a:r>
            <a:r>
              <a:rPr lang="hr-HR" sz="1600" b="1" dirty="0"/>
              <a:t>u njihovom vlasništvu ili u vlasništvu JLS ili JP(R)S ili RH</a:t>
            </a:r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val="3427461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a 3">
            <a:extLst>
              <a:ext uri="{FF2B5EF4-FFF2-40B4-BE49-F238E27FC236}">
                <a16:creationId xmlns:a16="http://schemas.microsoft.com/office/drawing/2014/main" id="{31BAB549-74F7-4BE0-A416-7C3642698443}"/>
              </a:ext>
            </a:extLst>
          </p:cNvPr>
          <p:cNvGrpSpPr/>
          <p:nvPr/>
        </p:nvGrpSpPr>
        <p:grpSpPr>
          <a:xfrm>
            <a:off x="787766" y="1371495"/>
            <a:ext cx="4116453" cy="1225935"/>
            <a:chOff x="6758" y="595658"/>
            <a:chExt cx="1806747" cy="1723330"/>
          </a:xfrm>
          <a:solidFill>
            <a:srgbClr val="4472C4"/>
          </a:solidFill>
        </p:grpSpPr>
        <p:sp>
          <p:nvSpPr>
            <p:cNvPr id="5" name="Zaobljeni pravokutnik 13">
              <a:extLst>
                <a:ext uri="{FF2B5EF4-FFF2-40B4-BE49-F238E27FC236}">
                  <a16:creationId xmlns:a16="http://schemas.microsoft.com/office/drawing/2014/main" id="{5BF0B35B-618A-4B4B-88F1-4AB17BDFD9D9}"/>
                </a:ext>
              </a:extLst>
            </p:cNvPr>
            <p:cNvSpPr/>
            <p:nvPr/>
          </p:nvSpPr>
          <p:spPr>
            <a:xfrm>
              <a:off x="6758" y="595658"/>
              <a:ext cx="1806747" cy="1723330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Zaobljeni pravokutnik 4">
              <a:extLst>
                <a:ext uri="{FF2B5EF4-FFF2-40B4-BE49-F238E27FC236}">
                  <a16:creationId xmlns:a16="http://schemas.microsoft.com/office/drawing/2014/main" id="{C6E91B57-D2FE-4AD0-A56A-63357BB7F612}"/>
                </a:ext>
              </a:extLst>
            </p:cNvPr>
            <p:cNvSpPr txBox="1"/>
            <p:nvPr/>
          </p:nvSpPr>
          <p:spPr>
            <a:xfrm>
              <a:off x="43177" y="799854"/>
              <a:ext cx="1766552" cy="117411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45720" numCol="1" spcCol="1270" anchor="t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2400" b="1" dirty="0">
                  <a:solidFill>
                    <a:schemeClr val="bg1"/>
                  </a:solidFill>
                </a:rPr>
                <a:t>Ukupan raspoloživ iznos bespovratnih sredstava</a:t>
              </a:r>
              <a:r>
                <a:rPr lang="en-US" sz="2400" b="1" dirty="0">
                  <a:solidFill>
                    <a:schemeClr val="bg1"/>
                  </a:solidFill>
                </a:rPr>
                <a:t>:</a:t>
              </a:r>
              <a:endParaRPr lang="hr-HR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upa 6">
            <a:extLst>
              <a:ext uri="{FF2B5EF4-FFF2-40B4-BE49-F238E27FC236}">
                <a16:creationId xmlns:a16="http://schemas.microsoft.com/office/drawing/2014/main" id="{02096515-0FFE-4668-A9B4-D3A85C865657}"/>
              </a:ext>
            </a:extLst>
          </p:cNvPr>
          <p:cNvGrpSpPr/>
          <p:nvPr/>
        </p:nvGrpSpPr>
        <p:grpSpPr>
          <a:xfrm>
            <a:off x="5289685" y="1371495"/>
            <a:ext cx="3736499" cy="1225935"/>
            <a:chOff x="402308" y="1946088"/>
            <a:chExt cx="1806747" cy="2205000"/>
          </a:xfrm>
        </p:grpSpPr>
        <p:sp>
          <p:nvSpPr>
            <p:cNvPr id="8" name="Zaobljeni pravokutnik 16">
              <a:extLst>
                <a:ext uri="{FF2B5EF4-FFF2-40B4-BE49-F238E27FC236}">
                  <a16:creationId xmlns:a16="http://schemas.microsoft.com/office/drawing/2014/main" id="{C4B52116-6A80-4613-95BE-B046E58CA7BA}"/>
                </a:ext>
              </a:extLst>
            </p:cNvPr>
            <p:cNvSpPr/>
            <p:nvPr/>
          </p:nvSpPr>
          <p:spPr>
            <a:xfrm>
              <a:off x="402308" y="1946088"/>
              <a:ext cx="1806747" cy="2205000"/>
            </a:xfrm>
            <a:prstGeom prst="roundRect">
              <a:avLst>
                <a:gd name="adj" fmla="val 10000"/>
              </a:avLst>
            </a:prstGeom>
            <a:ln w="38100">
              <a:solidFill>
                <a:srgbClr val="4472C4"/>
              </a:solidFill>
            </a:ln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Zaobljeni pravokutnik 6">
              <a:extLst>
                <a:ext uri="{FF2B5EF4-FFF2-40B4-BE49-F238E27FC236}">
                  <a16:creationId xmlns:a16="http://schemas.microsoft.com/office/drawing/2014/main" id="{464EABE9-4D7B-40D9-9E40-833A5D7E5653}"/>
                </a:ext>
              </a:extLst>
            </p:cNvPr>
            <p:cNvSpPr txBox="1"/>
            <p:nvPr/>
          </p:nvSpPr>
          <p:spPr>
            <a:xfrm>
              <a:off x="459170" y="2348662"/>
              <a:ext cx="1700911" cy="1219665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85344" rIns="85344" bIns="85344" numCol="1" spcCol="1270" anchor="t" anchorCtr="0">
              <a:noAutofit/>
            </a:bodyPr>
            <a:lstStyle/>
            <a:p>
              <a:pPr algn="ctr">
                <a:lnSpc>
                  <a:spcPct val="110000"/>
                </a:lnSpc>
              </a:pPr>
              <a:r>
                <a:rPr lang="hr-HR" sz="3200" b="1" dirty="0">
                  <a:solidFill>
                    <a:srgbClr val="4472C4"/>
                  </a:solidFill>
                </a:rPr>
                <a:t>1.110.000.000 kn </a:t>
              </a:r>
            </a:p>
          </p:txBody>
        </p:sp>
      </p:grpSp>
      <p:grpSp>
        <p:nvGrpSpPr>
          <p:cNvPr id="10" name="Grupa 9">
            <a:extLst>
              <a:ext uri="{FF2B5EF4-FFF2-40B4-BE49-F238E27FC236}">
                <a16:creationId xmlns:a16="http://schemas.microsoft.com/office/drawing/2014/main" id="{11CBD28D-B4A7-48FD-95AE-364CA53DCE48}"/>
              </a:ext>
            </a:extLst>
          </p:cNvPr>
          <p:cNvGrpSpPr/>
          <p:nvPr/>
        </p:nvGrpSpPr>
        <p:grpSpPr>
          <a:xfrm>
            <a:off x="775221" y="3013910"/>
            <a:ext cx="4120395" cy="1272923"/>
            <a:chOff x="6758" y="595658"/>
            <a:chExt cx="1806747" cy="2510484"/>
          </a:xfrm>
          <a:solidFill>
            <a:srgbClr val="43BB8D"/>
          </a:solidFill>
        </p:grpSpPr>
        <p:sp>
          <p:nvSpPr>
            <p:cNvPr id="11" name="Zaobljeni pravokutnik 13">
              <a:extLst>
                <a:ext uri="{FF2B5EF4-FFF2-40B4-BE49-F238E27FC236}">
                  <a16:creationId xmlns:a16="http://schemas.microsoft.com/office/drawing/2014/main" id="{6A09ACED-4220-473E-8EDB-F1AE85C316A8}"/>
                </a:ext>
              </a:extLst>
            </p:cNvPr>
            <p:cNvSpPr/>
            <p:nvPr/>
          </p:nvSpPr>
          <p:spPr>
            <a:xfrm>
              <a:off x="6758" y="595658"/>
              <a:ext cx="1806747" cy="2510484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Zaobljeni pravokutnik 4">
              <a:extLst>
                <a:ext uri="{FF2B5EF4-FFF2-40B4-BE49-F238E27FC236}">
                  <a16:creationId xmlns:a16="http://schemas.microsoft.com/office/drawing/2014/main" id="{9FACE837-AD91-4F3A-8FFF-13C5410B36A4}"/>
                </a:ext>
              </a:extLst>
            </p:cNvPr>
            <p:cNvSpPr txBox="1"/>
            <p:nvPr/>
          </p:nvSpPr>
          <p:spPr>
            <a:xfrm>
              <a:off x="34322" y="813647"/>
              <a:ext cx="1688937" cy="170601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45720" numCol="1" spcCol="1270" anchor="t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2400" b="1" dirty="0">
                  <a:solidFill>
                    <a:schemeClr val="bg1"/>
                  </a:solidFill>
                </a:rPr>
                <a:t>Minimalni iznos bespovratnih sredstava po projektu:</a:t>
              </a:r>
            </a:p>
          </p:txBody>
        </p:sp>
      </p:grpSp>
      <p:grpSp>
        <p:nvGrpSpPr>
          <p:cNvPr id="13" name="Grupa 12">
            <a:extLst>
              <a:ext uri="{FF2B5EF4-FFF2-40B4-BE49-F238E27FC236}">
                <a16:creationId xmlns:a16="http://schemas.microsoft.com/office/drawing/2014/main" id="{38941B09-B1A8-4925-8B95-E92FC9A356C6}"/>
              </a:ext>
            </a:extLst>
          </p:cNvPr>
          <p:cNvGrpSpPr/>
          <p:nvPr/>
        </p:nvGrpSpPr>
        <p:grpSpPr>
          <a:xfrm>
            <a:off x="5306002" y="3004658"/>
            <a:ext cx="3720182" cy="1271649"/>
            <a:chOff x="402308" y="1946088"/>
            <a:chExt cx="1806747" cy="2205000"/>
          </a:xfrm>
        </p:grpSpPr>
        <p:sp>
          <p:nvSpPr>
            <p:cNvPr id="14" name="Zaobljeni pravokutnik 16">
              <a:extLst>
                <a:ext uri="{FF2B5EF4-FFF2-40B4-BE49-F238E27FC236}">
                  <a16:creationId xmlns:a16="http://schemas.microsoft.com/office/drawing/2014/main" id="{FC72090F-1EF0-4057-A780-D0F0C38D4BBA}"/>
                </a:ext>
              </a:extLst>
            </p:cNvPr>
            <p:cNvSpPr/>
            <p:nvPr/>
          </p:nvSpPr>
          <p:spPr>
            <a:xfrm>
              <a:off x="402308" y="1946088"/>
              <a:ext cx="1806747" cy="2205000"/>
            </a:xfrm>
            <a:prstGeom prst="roundRect">
              <a:avLst>
                <a:gd name="adj" fmla="val 10000"/>
              </a:avLst>
            </a:prstGeom>
            <a:ln w="38100">
              <a:solidFill>
                <a:srgbClr val="43BB8D"/>
              </a:solidFill>
            </a:ln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Zaobljeni pravokutnik 6">
              <a:extLst>
                <a:ext uri="{FF2B5EF4-FFF2-40B4-BE49-F238E27FC236}">
                  <a16:creationId xmlns:a16="http://schemas.microsoft.com/office/drawing/2014/main" id="{EAF538CB-AFB5-4257-8FAE-37228CFB6564}"/>
                </a:ext>
              </a:extLst>
            </p:cNvPr>
            <p:cNvSpPr txBox="1"/>
            <p:nvPr/>
          </p:nvSpPr>
          <p:spPr>
            <a:xfrm>
              <a:off x="458955" y="2431455"/>
              <a:ext cx="1700911" cy="944578"/>
            </a:xfrm>
            <a:prstGeom prst="rect">
              <a:avLst/>
            </a:prstGeom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85344" rIns="85344" bIns="85344" numCol="1" spcCol="1270" anchor="t" anchorCtr="0">
              <a:noAutofit/>
            </a:bodyPr>
            <a:lstStyle/>
            <a:p>
              <a:pPr algn="ctr">
                <a:lnSpc>
                  <a:spcPct val="110000"/>
                </a:lnSpc>
              </a:pPr>
              <a:r>
                <a:rPr lang="hr-HR" sz="3200" b="1" dirty="0">
                  <a:solidFill>
                    <a:srgbClr val="43BB8D"/>
                  </a:solidFill>
                </a:rPr>
                <a:t>80.000 kn </a:t>
              </a:r>
            </a:p>
          </p:txBody>
        </p:sp>
      </p:grpSp>
      <p:pic>
        <p:nvPicPr>
          <p:cNvPr id="17" name="Slika 16">
            <a:extLst>
              <a:ext uri="{FF2B5EF4-FFF2-40B4-BE49-F238E27FC236}">
                <a16:creationId xmlns:a16="http://schemas.microsoft.com/office/drawing/2014/main" id="{F135D78A-B133-46D7-8A5B-7E7A628B760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18" name="Picture 14">
            <a:extLst>
              <a:ext uri="{FF2B5EF4-FFF2-40B4-BE49-F238E27FC236}">
                <a16:creationId xmlns:a16="http://schemas.microsoft.com/office/drawing/2014/main" id="{5631E3FE-43A8-43EE-9443-4E5025BC97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5">
            <a:extLst>
              <a:ext uri="{FF2B5EF4-FFF2-40B4-BE49-F238E27FC236}">
                <a16:creationId xmlns:a16="http://schemas.microsoft.com/office/drawing/2014/main" id="{6D36F4DA-B6A5-4B17-A177-3201302EF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21" name="Pravokutnik 20">
            <a:extLst>
              <a:ext uri="{FF2B5EF4-FFF2-40B4-BE49-F238E27FC236}">
                <a16:creationId xmlns:a16="http://schemas.microsoft.com/office/drawing/2014/main" id="{9C946383-3796-47B9-8967-01F89348137B}"/>
              </a:ext>
            </a:extLst>
          </p:cNvPr>
          <p:cNvSpPr/>
          <p:nvPr/>
        </p:nvSpPr>
        <p:spPr>
          <a:xfrm>
            <a:off x="3170109" y="394547"/>
            <a:ext cx="58866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BESPOVRATNA SREDSTAVA EFRR</a:t>
            </a:r>
          </a:p>
        </p:txBody>
      </p:sp>
      <p:grpSp>
        <p:nvGrpSpPr>
          <p:cNvPr id="30" name="Grupa 29">
            <a:extLst>
              <a:ext uri="{FF2B5EF4-FFF2-40B4-BE49-F238E27FC236}">
                <a16:creationId xmlns:a16="http://schemas.microsoft.com/office/drawing/2014/main" id="{11CBD28D-B4A7-48FD-95AE-364CA53DCE48}"/>
              </a:ext>
            </a:extLst>
          </p:cNvPr>
          <p:cNvGrpSpPr/>
          <p:nvPr/>
        </p:nvGrpSpPr>
        <p:grpSpPr>
          <a:xfrm>
            <a:off x="783824" y="4762679"/>
            <a:ext cx="4120395" cy="1272923"/>
            <a:chOff x="6758" y="595658"/>
            <a:chExt cx="1806747" cy="2510484"/>
          </a:xfrm>
          <a:solidFill>
            <a:srgbClr val="45B451"/>
          </a:solidFill>
        </p:grpSpPr>
        <p:sp>
          <p:nvSpPr>
            <p:cNvPr id="31" name="Zaobljeni pravokutnik 13">
              <a:extLst>
                <a:ext uri="{FF2B5EF4-FFF2-40B4-BE49-F238E27FC236}">
                  <a16:creationId xmlns:a16="http://schemas.microsoft.com/office/drawing/2014/main" id="{6A09ACED-4220-473E-8EDB-F1AE85C316A8}"/>
                </a:ext>
              </a:extLst>
            </p:cNvPr>
            <p:cNvSpPr/>
            <p:nvPr/>
          </p:nvSpPr>
          <p:spPr>
            <a:xfrm>
              <a:off x="6758" y="595658"/>
              <a:ext cx="1806747" cy="2510484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Zaobljeni pravokutnik 4">
              <a:extLst>
                <a:ext uri="{FF2B5EF4-FFF2-40B4-BE49-F238E27FC236}">
                  <a16:creationId xmlns:a16="http://schemas.microsoft.com/office/drawing/2014/main" id="{9FACE837-AD91-4F3A-8FFF-13C5410B36A4}"/>
                </a:ext>
              </a:extLst>
            </p:cNvPr>
            <p:cNvSpPr txBox="1"/>
            <p:nvPr/>
          </p:nvSpPr>
          <p:spPr>
            <a:xfrm>
              <a:off x="34322" y="813647"/>
              <a:ext cx="1688937" cy="170601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5344" tIns="85344" rIns="85344" bIns="45720" numCol="1" spcCol="1270" anchor="t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r-HR" sz="2400" b="1" dirty="0">
                  <a:solidFill>
                    <a:schemeClr val="bg1"/>
                  </a:solidFill>
                </a:rPr>
                <a:t>Maksimalni iznos bespovratnih sredstava po projektu:</a:t>
              </a:r>
            </a:p>
          </p:txBody>
        </p:sp>
      </p:grpSp>
      <p:grpSp>
        <p:nvGrpSpPr>
          <p:cNvPr id="33" name="Grupa 32">
            <a:extLst>
              <a:ext uri="{FF2B5EF4-FFF2-40B4-BE49-F238E27FC236}">
                <a16:creationId xmlns:a16="http://schemas.microsoft.com/office/drawing/2014/main" id="{38941B09-B1A8-4925-8B95-E92FC9A356C6}"/>
              </a:ext>
            </a:extLst>
          </p:cNvPr>
          <p:cNvGrpSpPr/>
          <p:nvPr/>
        </p:nvGrpSpPr>
        <p:grpSpPr>
          <a:xfrm>
            <a:off x="5306002" y="4792668"/>
            <a:ext cx="3720182" cy="1212944"/>
            <a:chOff x="402308" y="1946088"/>
            <a:chExt cx="1806747" cy="2205000"/>
          </a:xfrm>
        </p:grpSpPr>
        <p:sp>
          <p:nvSpPr>
            <p:cNvPr id="34" name="Zaobljeni pravokutnik 16">
              <a:extLst>
                <a:ext uri="{FF2B5EF4-FFF2-40B4-BE49-F238E27FC236}">
                  <a16:creationId xmlns:a16="http://schemas.microsoft.com/office/drawing/2014/main" id="{FC72090F-1EF0-4057-A780-D0F0C38D4BBA}"/>
                </a:ext>
              </a:extLst>
            </p:cNvPr>
            <p:cNvSpPr/>
            <p:nvPr/>
          </p:nvSpPr>
          <p:spPr>
            <a:xfrm>
              <a:off x="402308" y="1946088"/>
              <a:ext cx="1806747" cy="2205000"/>
            </a:xfrm>
            <a:prstGeom prst="roundRect">
              <a:avLst>
                <a:gd name="adj" fmla="val 10000"/>
              </a:avLst>
            </a:prstGeom>
            <a:ln w="38100">
              <a:solidFill>
                <a:srgbClr val="45B451"/>
              </a:solidFill>
            </a:ln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Zaobljeni pravokutnik 6">
              <a:extLst>
                <a:ext uri="{FF2B5EF4-FFF2-40B4-BE49-F238E27FC236}">
                  <a16:creationId xmlns:a16="http://schemas.microsoft.com/office/drawing/2014/main" id="{EAF538CB-AFB5-4257-8FAE-37228CFB6564}"/>
                </a:ext>
              </a:extLst>
            </p:cNvPr>
            <p:cNvSpPr txBox="1"/>
            <p:nvPr/>
          </p:nvSpPr>
          <p:spPr>
            <a:xfrm>
              <a:off x="458955" y="2341856"/>
              <a:ext cx="1700911" cy="1413463"/>
            </a:xfrm>
            <a:prstGeom prst="rect">
              <a:avLst/>
            </a:prstGeom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85344" rIns="85344" bIns="85344" numCol="1" spcCol="1270" anchor="t" anchorCtr="0">
              <a:noAutofit/>
            </a:bodyPr>
            <a:lstStyle/>
            <a:p>
              <a:pPr algn="ctr">
                <a:lnSpc>
                  <a:spcPct val="110000"/>
                </a:lnSpc>
              </a:pPr>
              <a:r>
                <a:rPr lang="hr-HR" sz="3200" b="1" dirty="0">
                  <a:solidFill>
                    <a:srgbClr val="45B451"/>
                  </a:solidFill>
                </a:rPr>
                <a:t>40.000.000 kn </a:t>
              </a:r>
            </a:p>
          </p:txBody>
        </p:sp>
      </p:grpSp>
      <p:sp>
        <p:nvSpPr>
          <p:cNvPr id="25" name="Pravokutnik 24"/>
          <p:cNvSpPr/>
          <p:nvPr/>
        </p:nvSpPr>
        <p:spPr>
          <a:xfrm>
            <a:off x="9427967" y="2845146"/>
            <a:ext cx="240212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Određeni maksimalni iznosi prihvatljivih troškova/bespovratnih sredstava po aktivnostima:</a:t>
            </a:r>
          </a:p>
          <a:p>
            <a:endParaRPr lang="hr-H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Maksimalni jedinični iznos [kn/m</a:t>
            </a:r>
            <a:r>
              <a:rPr lang="hr-HR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GBP-a]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r-HR" dirty="0">
                <a:latin typeface="Calibri" panose="020F0502020204030204" pitchFamily="34" charset="0"/>
                <a:cs typeface="Calibri" panose="020F0502020204030204" pitchFamily="34" charset="0"/>
              </a:rPr>
              <a:t>Maksimalni ukupni iznos po aktivnosti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81192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111" name="Pravokutnik 110">
            <a:extLst>
              <a:ext uri="{FF2B5EF4-FFF2-40B4-BE49-F238E27FC236}">
                <a16:creationId xmlns:a16="http://schemas.microsoft.com/office/drawing/2014/main" id="{B60AFADA-BF6E-472E-BD96-EC4F404EDECA}"/>
              </a:ext>
            </a:extLst>
          </p:cNvPr>
          <p:cNvSpPr/>
          <p:nvPr/>
        </p:nvSpPr>
        <p:spPr>
          <a:xfrm>
            <a:off x="3326384" y="394547"/>
            <a:ext cx="59569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VLASTITO UČEŠĆE PRIJAVITELJA</a:t>
            </a:r>
          </a:p>
        </p:txBody>
      </p:sp>
      <p:sp>
        <p:nvSpPr>
          <p:cNvPr id="116" name="Rezervirano mjesto sadržaja 2">
            <a:extLst>
              <a:ext uri="{FF2B5EF4-FFF2-40B4-BE49-F238E27FC236}">
                <a16:creationId xmlns:a16="http://schemas.microsoft.com/office/drawing/2014/main" id="{6A571A90-586D-44FE-A7F8-9558FAD983EF}"/>
              </a:ext>
            </a:extLst>
          </p:cNvPr>
          <p:cNvSpPr txBox="1">
            <a:spLocks/>
          </p:cNvSpPr>
          <p:nvPr/>
        </p:nvSpPr>
        <p:spPr>
          <a:xfrm>
            <a:off x="811191" y="1117385"/>
            <a:ext cx="5190597" cy="3616540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4000"/>
              </a:lnSpc>
              <a:spcBef>
                <a:spcPts val="0"/>
              </a:spcBef>
              <a:buClr>
                <a:srgbClr val="008F43"/>
              </a:buClr>
              <a:buSzPct val="150000"/>
              <a:buNone/>
            </a:pPr>
            <a:r>
              <a:rPr lang="hr-HR" sz="1800" b="1" dirty="0">
                <a:solidFill>
                  <a:srgbClr val="4DB17B"/>
                </a:solidFill>
              </a:rPr>
              <a:t>Prijavitelj se obvezuje osigurati iz vlastitih sredstava ili vanjskim financiranjem sredstva vlastitog učešća:</a:t>
            </a:r>
          </a:p>
          <a:p>
            <a:pPr algn="just">
              <a:lnSpc>
                <a:spcPct val="114000"/>
              </a:lnSpc>
              <a:spcBef>
                <a:spcPts val="0"/>
              </a:spcBef>
              <a:buClr>
                <a:srgbClr val="4DB17B"/>
              </a:buClr>
              <a:buSzPct val="150000"/>
            </a:pPr>
            <a:endParaRPr lang="hr-HR" sz="1800" dirty="0"/>
          </a:p>
          <a:p>
            <a:pPr>
              <a:lnSpc>
                <a:spcPct val="114000"/>
              </a:lnSpc>
              <a:spcBef>
                <a:spcPts val="0"/>
              </a:spcBef>
              <a:buClr>
                <a:srgbClr val="4DB17B"/>
              </a:buClr>
              <a:buSzPct val="150000"/>
            </a:pPr>
            <a:r>
              <a:rPr lang="hr-HR" sz="1800" dirty="0"/>
              <a:t>za razliku između iznosa ukupnih prihvatljivih troškova te iznosa bespovratnih sredstava (određeni maksimalni jedinični iznosi prihvatljivih troškova unutar pojedine aktivnosti, npr. za provedbu mjera energetske obnove </a:t>
            </a:r>
            <a:r>
              <a:rPr lang="hr-HR" sz="1800" dirty="0" err="1"/>
              <a:t>max</a:t>
            </a:r>
            <a:r>
              <a:rPr lang="hr-HR" sz="1800" dirty="0"/>
              <a:t>. 2.500,00 kn/m</a:t>
            </a:r>
            <a:r>
              <a:rPr lang="hr-HR" sz="1800" baseline="30000" dirty="0"/>
              <a:t>2</a:t>
            </a:r>
            <a:r>
              <a:rPr lang="hr-HR" sz="1800" dirty="0"/>
              <a:t> GBP-a) i</a:t>
            </a:r>
            <a:endParaRPr lang="hr-HR" sz="1600" dirty="0"/>
          </a:p>
          <a:p>
            <a:pPr>
              <a:lnSpc>
                <a:spcPct val="114000"/>
              </a:lnSpc>
              <a:spcBef>
                <a:spcPts val="0"/>
              </a:spcBef>
              <a:buClr>
                <a:srgbClr val="4DB17B"/>
              </a:buClr>
              <a:buSzPct val="150000"/>
            </a:pPr>
            <a:r>
              <a:rPr lang="hr-HR" sz="1800" dirty="0"/>
              <a:t>za ukupne neprihvatljive troškove </a:t>
            </a:r>
            <a:endParaRPr lang="hr-HR" sz="18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180000" indent="-180000">
              <a:lnSpc>
                <a:spcPct val="114000"/>
              </a:lnSpc>
              <a:spcBef>
                <a:spcPts val="0"/>
              </a:spcBef>
              <a:buClr>
                <a:srgbClr val="008F43"/>
              </a:buClr>
              <a:buSzPct val="150000"/>
            </a:pPr>
            <a:endParaRPr lang="hr-HR" sz="16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180000" indent="-180000">
              <a:lnSpc>
                <a:spcPct val="114000"/>
              </a:lnSpc>
              <a:spcBef>
                <a:spcPts val="0"/>
              </a:spcBef>
              <a:buClr>
                <a:srgbClr val="008F43"/>
              </a:buClr>
              <a:buSzPct val="150000"/>
            </a:pPr>
            <a:endParaRPr lang="hr-HR" sz="16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Clr>
                <a:srgbClr val="008F43"/>
              </a:buClr>
              <a:buSzPct val="150000"/>
              <a:buNone/>
            </a:pPr>
            <a:r>
              <a:rPr lang="hr-HR" sz="1600" dirty="0">
                <a:solidFill>
                  <a:prstClr val="black">
                    <a:lumMod val="65000"/>
                    <a:lumOff val="35000"/>
                  </a:prstClr>
                </a:solidFill>
              </a:rPr>
              <a:t>	</a:t>
            </a:r>
          </a:p>
        </p:txBody>
      </p:sp>
      <p:pic>
        <p:nvPicPr>
          <p:cNvPr id="11" name="Slika 10">
            <a:extLst>
              <a:ext uri="{FF2B5EF4-FFF2-40B4-BE49-F238E27FC236}">
                <a16:creationId xmlns:a16="http://schemas.microsoft.com/office/drawing/2014/main" id="{2DD61DD9-0E03-43C5-92FD-32C6989CAD4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2" t="63583" r="3478" b="10326"/>
          <a:stretch/>
        </p:blipFill>
        <p:spPr>
          <a:xfrm>
            <a:off x="6137949" y="4824412"/>
            <a:ext cx="5543113" cy="1924849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2DD61DD9-0E03-43C5-92FD-32C6989CAD4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2" t="63583" r="3478" b="10326"/>
          <a:stretch/>
        </p:blipFill>
        <p:spPr>
          <a:xfrm flipH="1">
            <a:off x="588908" y="4824413"/>
            <a:ext cx="5412880" cy="1924849"/>
          </a:xfrm>
          <a:prstGeom prst="rect">
            <a:avLst/>
          </a:prstGeom>
        </p:spPr>
      </p:pic>
      <p:sp>
        <p:nvSpPr>
          <p:cNvPr id="9" name="Rezervirano mjesto sadržaja 2">
            <a:extLst>
              <a:ext uri="{FF2B5EF4-FFF2-40B4-BE49-F238E27FC236}">
                <a16:creationId xmlns:a16="http://schemas.microsoft.com/office/drawing/2014/main" id="{6A571A90-586D-44FE-A7F8-9558FAD983EF}"/>
              </a:ext>
            </a:extLst>
          </p:cNvPr>
          <p:cNvSpPr txBox="1">
            <a:spLocks/>
          </p:cNvSpPr>
          <p:nvPr/>
        </p:nvSpPr>
        <p:spPr>
          <a:xfrm>
            <a:off x="6561462" y="1360441"/>
            <a:ext cx="4623184" cy="24430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4000"/>
              </a:lnSpc>
              <a:spcBef>
                <a:spcPts val="0"/>
              </a:spcBef>
              <a:buClr>
                <a:srgbClr val="008F43"/>
              </a:buClr>
              <a:buSzPct val="150000"/>
              <a:buNone/>
            </a:pPr>
            <a:r>
              <a:rPr lang="hr-HR" sz="2000" b="1" dirty="0">
                <a:solidFill>
                  <a:srgbClr val="4DB17B"/>
                </a:solidFill>
              </a:rPr>
              <a:t>MOGUĆNOSTI VANJSKOG FINANCIRANJA: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  <a:buClr>
                <a:srgbClr val="008F43"/>
              </a:buClr>
              <a:buSzPct val="150000"/>
              <a:buNone/>
            </a:pPr>
            <a:r>
              <a:rPr lang="hr-HR" sz="1800" dirty="0">
                <a:solidFill>
                  <a:srgbClr val="008F43"/>
                </a:solidFill>
              </a:rPr>
              <a:t> </a:t>
            </a:r>
          </a:p>
          <a:p>
            <a:pPr>
              <a:lnSpc>
                <a:spcPct val="113000"/>
              </a:lnSpc>
              <a:spcBef>
                <a:spcPts val="0"/>
              </a:spcBef>
              <a:buClr>
                <a:srgbClr val="4DB17B"/>
              </a:buClr>
              <a:buSzPct val="150000"/>
            </a:pPr>
            <a:r>
              <a:rPr lang="hr-HR" sz="1800" dirty="0"/>
              <a:t>sredstva MRRFEU za sufinanciranje provedbe EU projekata na regionalnoj i lokalnoj razini</a:t>
            </a:r>
          </a:p>
          <a:p>
            <a:pPr>
              <a:lnSpc>
                <a:spcPct val="113000"/>
              </a:lnSpc>
              <a:spcBef>
                <a:spcPts val="0"/>
              </a:spcBef>
              <a:buClr>
                <a:srgbClr val="4DB17B"/>
              </a:buClr>
              <a:buSzPct val="150000"/>
            </a:pPr>
            <a:r>
              <a:rPr lang="hr-HR" sz="1800" dirty="0"/>
              <a:t>financijski instrumenti putem HBOR-a </a:t>
            </a:r>
          </a:p>
          <a:p>
            <a:pPr marL="0" indent="0">
              <a:lnSpc>
                <a:spcPct val="113000"/>
              </a:lnSpc>
              <a:spcBef>
                <a:spcPts val="0"/>
              </a:spcBef>
              <a:buClr>
                <a:srgbClr val="4DB17B"/>
              </a:buClr>
              <a:buSzPct val="150000"/>
              <a:buNone/>
            </a:pPr>
            <a:r>
              <a:rPr lang="hr-HR" sz="1800" dirty="0"/>
              <a:t>    „ESIF krediti za energetsku učinkovitost”</a:t>
            </a:r>
          </a:p>
          <a:p>
            <a:pPr>
              <a:lnSpc>
                <a:spcPct val="113000"/>
              </a:lnSpc>
              <a:spcBef>
                <a:spcPts val="0"/>
              </a:spcBef>
              <a:buClr>
                <a:srgbClr val="4DB17B"/>
              </a:buClr>
              <a:buSzPct val="150000"/>
            </a:pPr>
            <a:r>
              <a:rPr lang="hr-HR" sz="1800" dirty="0"/>
              <a:t>kredit komercijalne banke </a:t>
            </a:r>
          </a:p>
          <a:p>
            <a:pPr marL="0" indent="0">
              <a:lnSpc>
                <a:spcPct val="113000"/>
              </a:lnSpc>
              <a:spcBef>
                <a:spcPts val="0"/>
              </a:spcBef>
              <a:buClr>
                <a:srgbClr val="008F43"/>
              </a:buClr>
              <a:buSzPct val="150000"/>
              <a:buNone/>
            </a:pPr>
            <a:endParaRPr lang="hr-HR" sz="16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180000" indent="-180000">
              <a:lnSpc>
                <a:spcPct val="114000"/>
              </a:lnSpc>
              <a:spcBef>
                <a:spcPts val="0"/>
              </a:spcBef>
              <a:buClr>
                <a:srgbClr val="008F43"/>
              </a:buClr>
              <a:buSzPct val="150000"/>
            </a:pPr>
            <a:endParaRPr lang="hr-HR" sz="16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Clr>
                <a:srgbClr val="008F43"/>
              </a:buClr>
              <a:buSzPct val="150000"/>
              <a:buNone/>
            </a:pPr>
            <a:r>
              <a:rPr lang="hr-HR" sz="1600" dirty="0">
                <a:solidFill>
                  <a:prstClr val="black">
                    <a:lumMod val="65000"/>
                    <a:lumOff val="35000"/>
                  </a:prstClr>
                </a:solidFill>
              </a:rPr>
              <a:t>	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6431878" y="1241688"/>
            <a:ext cx="4882352" cy="2726513"/>
          </a:xfrm>
          <a:prstGeom prst="roundRect">
            <a:avLst/>
          </a:prstGeom>
          <a:noFill/>
          <a:ln w="38100">
            <a:solidFill>
              <a:srgbClr val="4DB17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4613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Slika 19"/>
          <p:cNvPicPr>
            <a:picLocks noChangeAspect="1"/>
          </p:cNvPicPr>
          <p:nvPr/>
        </p:nvPicPr>
        <p:blipFill rotWithShape="1">
          <a:blip r:embed="rId3"/>
          <a:srcRect t="632" r="1762"/>
          <a:stretch/>
        </p:blipFill>
        <p:spPr>
          <a:xfrm>
            <a:off x="10564917" y="1"/>
            <a:ext cx="1627082" cy="1712422"/>
          </a:xfrm>
          <a:prstGeom prst="rect">
            <a:avLst/>
          </a:prstGeom>
        </p:spPr>
      </p:pic>
      <p:pic>
        <p:nvPicPr>
          <p:cNvPr id="21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72" y="144148"/>
            <a:ext cx="282575" cy="37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15"/>
          <p:cNvSpPr txBox="1">
            <a:spLocks noChangeArrowheads="1"/>
          </p:cNvSpPr>
          <p:nvPr/>
        </p:nvSpPr>
        <p:spPr bwMode="auto">
          <a:xfrm>
            <a:off x="452747" y="55268"/>
            <a:ext cx="1784524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REPUBLIKA HRVATSKA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a-IN" altLang="sr-Latn-R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Ministarstvo graditeljstva i prostornoga uređenja</a:t>
            </a:r>
          </a:p>
        </p:txBody>
      </p:sp>
      <p:sp>
        <p:nvSpPr>
          <p:cNvPr id="41" name="TekstniOkvir 40">
            <a:extLst>
              <a:ext uri="{FF2B5EF4-FFF2-40B4-BE49-F238E27FC236}">
                <a16:creationId xmlns:a16="http://schemas.microsoft.com/office/drawing/2014/main" id="{DF47C980-F67F-4EDD-9C88-5CB30CBD14F8}"/>
              </a:ext>
            </a:extLst>
          </p:cNvPr>
          <p:cNvSpPr txBox="1"/>
          <p:nvPr/>
        </p:nvSpPr>
        <p:spPr>
          <a:xfrm>
            <a:off x="5644935" y="1130279"/>
            <a:ext cx="45719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hr-HR" dirty="0"/>
          </a:p>
        </p:txBody>
      </p:sp>
      <p:sp>
        <p:nvSpPr>
          <p:cNvPr id="17" name="Pravokutnik 28">
            <a:extLst>
              <a:ext uri="{FF2B5EF4-FFF2-40B4-BE49-F238E27FC236}">
                <a16:creationId xmlns:a16="http://schemas.microsoft.com/office/drawing/2014/main" id="{F01359B3-5417-4525-80D9-0DBB5EA4165A}"/>
              </a:ext>
            </a:extLst>
          </p:cNvPr>
          <p:cNvSpPr/>
          <p:nvPr/>
        </p:nvSpPr>
        <p:spPr>
          <a:xfrm>
            <a:off x="1428750" y="394547"/>
            <a:ext cx="95496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770"/>
              </a:spcBef>
            </a:pPr>
            <a:r>
              <a:rPr lang="hr-HR" sz="2400" b="1" dirty="0">
                <a:solidFill>
                  <a:srgbClr val="4DB17B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INTENZITET SUFINANCIRANJA (1)</a:t>
            </a:r>
          </a:p>
        </p:txBody>
      </p:sp>
      <p:sp>
        <p:nvSpPr>
          <p:cNvPr id="23" name="TekstniOkvir 41">
            <a:extLst>
              <a:ext uri="{FF2B5EF4-FFF2-40B4-BE49-F238E27FC236}">
                <a16:creationId xmlns:a16="http://schemas.microsoft.com/office/drawing/2014/main" id="{F70F593B-95C2-4677-99A4-4879D32B838E}"/>
              </a:ext>
            </a:extLst>
          </p:cNvPr>
          <p:cNvSpPr txBox="1"/>
          <p:nvPr/>
        </p:nvSpPr>
        <p:spPr>
          <a:xfrm>
            <a:off x="1942838" y="1128133"/>
            <a:ext cx="2898661" cy="800092"/>
          </a:xfrm>
          <a:prstGeom prst="roundRect">
            <a:avLst/>
          </a:prstGeom>
          <a:solidFill>
            <a:srgbClr val="A8D08D"/>
          </a:solidFill>
          <a:ln w="38100">
            <a:solidFill>
              <a:srgbClr val="A8D08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6032" tIns="146304" rIns="256032" bIns="146304" numCol="1" spcCol="1270" anchor="ctr" anchorCtr="0">
            <a:noAutofit/>
          </a:bodyPr>
          <a:lstStyle/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2800" b="1" kern="1200" dirty="0">
                <a:solidFill>
                  <a:schemeClr val="bg1"/>
                </a:solidFill>
              </a:rPr>
              <a:t>85%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562100" y="2051277"/>
            <a:ext cx="3660138" cy="1768620"/>
          </a:xfrm>
          <a:prstGeom prst="roundRect">
            <a:avLst/>
          </a:prstGeom>
          <a:noFill/>
          <a:ln w="38100">
            <a:solidFill>
              <a:srgbClr val="95C6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hr-HR" b="1" dirty="0">
                <a:solidFill>
                  <a:schemeClr val="tx1"/>
                </a:solidFill>
              </a:rPr>
              <a:t>GLAVNI PROJEKT (s elaboratima)</a:t>
            </a:r>
          </a:p>
          <a:p>
            <a:pPr marL="144000" indent="-1440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schemeClr val="tx1"/>
                </a:solidFill>
              </a:rPr>
              <a:t>maksimalni jedinični iznos prihvatljivih troškova iznosi </a:t>
            </a:r>
            <a:r>
              <a:rPr lang="hr-HR" sz="1600" b="1" dirty="0">
                <a:solidFill>
                  <a:schemeClr val="tx1"/>
                </a:solidFill>
              </a:rPr>
              <a:t>60,00 kn/m</a:t>
            </a:r>
            <a:r>
              <a:rPr lang="hr-HR" sz="1600" b="1" baseline="30000" dirty="0">
                <a:solidFill>
                  <a:schemeClr val="tx1"/>
                </a:solidFill>
              </a:rPr>
              <a:t>2</a:t>
            </a:r>
            <a:r>
              <a:rPr lang="hr-HR" sz="1600" b="1" dirty="0">
                <a:solidFill>
                  <a:schemeClr val="tx1"/>
                </a:solidFill>
              </a:rPr>
              <a:t> GBP-a</a:t>
            </a:r>
            <a:endParaRPr lang="hr-HR" sz="1600" dirty="0">
              <a:solidFill>
                <a:schemeClr val="tx1"/>
              </a:solidFill>
            </a:endParaRPr>
          </a:p>
          <a:p>
            <a:pPr marL="144000" indent="-1440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schemeClr val="tx1"/>
                </a:solidFill>
              </a:rPr>
              <a:t>maksimalni iznos bespovratnih sredstava iznosi </a:t>
            </a:r>
            <a:r>
              <a:rPr lang="hr-HR" sz="1600" b="1" dirty="0">
                <a:solidFill>
                  <a:schemeClr val="tx1"/>
                </a:solidFill>
              </a:rPr>
              <a:t>400.000,00 kn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1581150" y="4013860"/>
            <a:ext cx="3660138" cy="2565070"/>
          </a:xfrm>
          <a:prstGeom prst="roundRect">
            <a:avLst>
              <a:gd name="adj" fmla="val 10801"/>
            </a:avLst>
          </a:prstGeom>
          <a:noFill/>
          <a:ln w="38100">
            <a:solidFill>
              <a:srgbClr val="95C6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>
              <a:defRPr/>
            </a:pPr>
            <a:r>
              <a:rPr lang="hr-HR" b="1" dirty="0">
                <a:solidFill>
                  <a:schemeClr val="tx1"/>
                </a:solidFill>
              </a:rPr>
              <a:t>ENERGETSKI PREGLED I IZRADA ENERGETSKOG CERTIFIKATA PRIJE OBNOVE</a:t>
            </a:r>
          </a:p>
          <a:p>
            <a:pPr marL="0" lvl="1" algn="ctr">
              <a:spcAft>
                <a:spcPts val="600"/>
              </a:spcAft>
              <a:defRPr/>
            </a:pPr>
            <a:r>
              <a:rPr lang="hr-HR" sz="1050" dirty="0">
                <a:solidFill>
                  <a:schemeClr val="tx1"/>
                </a:solidFill>
              </a:rPr>
              <a:t>(za zgrade čija ukupna korisna površina ne prelazi 250 m</a:t>
            </a:r>
            <a:r>
              <a:rPr lang="hr-HR" sz="1050" baseline="30000" dirty="0">
                <a:solidFill>
                  <a:schemeClr val="tx1"/>
                </a:solidFill>
              </a:rPr>
              <a:t>2</a:t>
            </a:r>
            <a:r>
              <a:rPr lang="hr-HR" sz="1050" dirty="0">
                <a:solidFill>
                  <a:schemeClr val="tx1"/>
                </a:solidFill>
              </a:rPr>
              <a:t>)</a:t>
            </a:r>
          </a:p>
          <a:p>
            <a:pPr marL="144000" indent="-1440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schemeClr val="tx1"/>
                </a:solidFill>
              </a:rPr>
              <a:t>maksimalni jedinični iznos prihvatljivih troškova iznosi </a:t>
            </a:r>
            <a:r>
              <a:rPr lang="hr-HR" sz="1600" b="1" dirty="0">
                <a:solidFill>
                  <a:schemeClr val="tx1"/>
                </a:solidFill>
              </a:rPr>
              <a:t>15,00 kn/m</a:t>
            </a:r>
            <a:r>
              <a:rPr lang="hr-HR" sz="1600" b="1" baseline="30000" dirty="0">
                <a:solidFill>
                  <a:schemeClr val="tx1"/>
                </a:solidFill>
              </a:rPr>
              <a:t>2</a:t>
            </a:r>
            <a:r>
              <a:rPr lang="hr-HR" sz="1600" b="1" dirty="0">
                <a:solidFill>
                  <a:schemeClr val="tx1"/>
                </a:solidFill>
              </a:rPr>
              <a:t> GBP-a</a:t>
            </a:r>
            <a:endParaRPr lang="hr-HR" sz="1600" dirty="0">
              <a:solidFill>
                <a:schemeClr val="tx1"/>
              </a:solidFill>
            </a:endParaRPr>
          </a:p>
          <a:p>
            <a:pPr marL="144000" indent="-1440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schemeClr val="tx1"/>
                </a:solidFill>
              </a:rPr>
              <a:t>maksimalni iznos bespovratnih sredstava iznosi </a:t>
            </a:r>
            <a:r>
              <a:rPr lang="hr-HR" sz="1600" b="1" dirty="0">
                <a:solidFill>
                  <a:schemeClr val="tx1"/>
                </a:solidFill>
              </a:rPr>
              <a:t>3.200,00</a:t>
            </a:r>
            <a:r>
              <a:rPr lang="hr-HR" sz="1600" dirty="0">
                <a:solidFill>
                  <a:schemeClr val="tx1"/>
                </a:solidFill>
              </a:rPr>
              <a:t> </a:t>
            </a:r>
            <a:r>
              <a:rPr lang="hr-HR" sz="1600" b="1" dirty="0">
                <a:solidFill>
                  <a:schemeClr val="tx1"/>
                </a:solidFill>
              </a:rPr>
              <a:t>kn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429375" y="1157382"/>
            <a:ext cx="3667126" cy="2509046"/>
          </a:xfrm>
          <a:prstGeom prst="roundRect">
            <a:avLst>
              <a:gd name="adj" fmla="val 11131"/>
            </a:avLst>
          </a:prstGeom>
          <a:noFill/>
          <a:ln w="38100">
            <a:solidFill>
              <a:srgbClr val="95C6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>
              <a:spcAft>
                <a:spcPts val="600"/>
              </a:spcAft>
              <a:defRPr/>
            </a:pPr>
            <a:r>
              <a:rPr lang="hr-HR" b="1" dirty="0">
                <a:solidFill>
                  <a:schemeClr val="tx1"/>
                </a:solidFill>
              </a:rPr>
              <a:t>ENERGETSKI PREGLED I IZRADA ENERGETSKOG CERTIFIKATA NAKON OBNOVE</a:t>
            </a:r>
          </a:p>
          <a:p>
            <a:pPr marL="144000" indent="-1440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schemeClr val="tx1"/>
                </a:solidFill>
              </a:rPr>
              <a:t>maksimalni jedinični iznos prihvatljivih troškova iznosi </a:t>
            </a:r>
            <a:r>
              <a:rPr lang="hr-HR" sz="1600" b="1" dirty="0">
                <a:solidFill>
                  <a:schemeClr val="tx1"/>
                </a:solidFill>
              </a:rPr>
              <a:t>15,00 kn/m</a:t>
            </a:r>
            <a:r>
              <a:rPr lang="hr-HR" sz="1600" b="1" baseline="30000" dirty="0">
                <a:solidFill>
                  <a:schemeClr val="tx1"/>
                </a:solidFill>
              </a:rPr>
              <a:t>2</a:t>
            </a:r>
            <a:r>
              <a:rPr lang="hr-HR" sz="1600" b="1" dirty="0">
                <a:solidFill>
                  <a:schemeClr val="tx1"/>
                </a:solidFill>
              </a:rPr>
              <a:t> GBP-a</a:t>
            </a:r>
            <a:endParaRPr lang="hr-HR" sz="1600" dirty="0">
              <a:solidFill>
                <a:schemeClr val="tx1"/>
              </a:solidFill>
            </a:endParaRPr>
          </a:p>
          <a:p>
            <a:pPr marL="144000" indent="-1440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schemeClr val="tx1"/>
                </a:solidFill>
              </a:rPr>
              <a:t>maksimalni iznos bespovratnih sredstava iznosi </a:t>
            </a:r>
            <a:r>
              <a:rPr lang="hr-HR" sz="1600" b="1" dirty="0">
                <a:solidFill>
                  <a:schemeClr val="tx1"/>
                </a:solidFill>
              </a:rPr>
              <a:t>50.000,00</a:t>
            </a:r>
            <a:r>
              <a:rPr lang="hr-HR" sz="1600" dirty="0">
                <a:solidFill>
                  <a:schemeClr val="tx1"/>
                </a:solidFill>
              </a:rPr>
              <a:t> </a:t>
            </a:r>
            <a:r>
              <a:rPr lang="hr-HR" sz="1600" b="1" dirty="0">
                <a:solidFill>
                  <a:schemeClr val="tx1"/>
                </a:solidFill>
              </a:rPr>
              <a:t>kn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429374" y="3864304"/>
            <a:ext cx="3660137" cy="1390898"/>
          </a:xfrm>
          <a:prstGeom prst="roundRect">
            <a:avLst/>
          </a:prstGeom>
          <a:noFill/>
          <a:ln w="38100">
            <a:solidFill>
              <a:srgbClr val="95C6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hr-HR" b="1" dirty="0">
                <a:solidFill>
                  <a:schemeClr val="tx1"/>
                </a:solidFill>
              </a:rPr>
              <a:t>UPRAVLJANJE PROJEKTOM I ADMINISTRACIJA</a:t>
            </a:r>
          </a:p>
          <a:p>
            <a:pPr marL="144000" indent="-1440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schemeClr val="tx1"/>
                </a:solidFill>
              </a:rPr>
              <a:t>maksimalni iznos bespovratnih sredstava iznosi </a:t>
            </a:r>
            <a:r>
              <a:rPr lang="hr-HR" sz="1600" b="1" dirty="0">
                <a:solidFill>
                  <a:schemeClr val="tx1"/>
                </a:solidFill>
              </a:rPr>
              <a:t>40.000,00 kn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442142" y="5433309"/>
            <a:ext cx="3647369" cy="1145621"/>
          </a:xfrm>
          <a:prstGeom prst="roundRect">
            <a:avLst/>
          </a:prstGeom>
          <a:noFill/>
          <a:ln w="38100">
            <a:solidFill>
              <a:srgbClr val="95C6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hr-HR" b="1" dirty="0">
                <a:solidFill>
                  <a:schemeClr val="tx1"/>
                </a:solidFill>
              </a:rPr>
              <a:t>PROMIDŽBA I VIDLJIVOST</a:t>
            </a:r>
          </a:p>
          <a:p>
            <a:pPr marL="144000" indent="-1440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solidFill>
                  <a:schemeClr val="tx1"/>
                </a:solidFill>
              </a:rPr>
              <a:t>maksimalni iznos bespovratnih sredstava iznosi </a:t>
            </a:r>
            <a:r>
              <a:rPr lang="hr-HR" sz="1600" b="1" dirty="0">
                <a:solidFill>
                  <a:schemeClr val="tx1"/>
                </a:solidFill>
              </a:rPr>
              <a:t>20.000,00 kn</a:t>
            </a:r>
          </a:p>
        </p:txBody>
      </p:sp>
    </p:spTree>
    <p:extLst>
      <p:ext uri="{BB962C8B-B14F-4D97-AF65-F5344CB8AC3E}">
        <p14:creationId xmlns:p14="http://schemas.microsoft.com/office/powerpoint/2010/main" val="1006160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7540</TotalTime>
  <Words>3526</Words>
  <Application>Microsoft Office PowerPoint</Application>
  <PresentationFormat>Široki zaslon</PresentationFormat>
  <Paragraphs>477</Paragraphs>
  <Slides>25</Slides>
  <Notes>25</Notes>
  <HiddenSlides>0</HiddenSlides>
  <MMClips>0</MMClips>
  <ScaleCrop>false</ScaleCrop>
  <HeadingPairs>
    <vt:vector size="6" baseType="variant">
      <vt:variant>
        <vt:lpstr>Korišteni fontovi</vt:lpstr>
      </vt:variant>
      <vt:variant>
        <vt:i4>10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25</vt:i4>
      </vt:variant>
    </vt:vector>
  </HeadingPairs>
  <TitlesOfParts>
    <vt:vector size="36" baseType="lpstr">
      <vt:lpstr>ＭＳ Ｐゴシック</vt:lpstr>
      <vt:lpstr>Arial</vt:lpstr>
      <vt:lpstr>Arial Black</vt:lpstr>
      <vt:lpstr>Calibri</vt:lpstr>
      <vt:lpstr>Calibri Light</vt:lpstr>
      <vt:lpstr>Gill Sans MT</vt:lpstr>
      <vt:lpstr>Neo Sans</vt:lpstr>
      <vt:lpstr>Symbol</vt:lpstr>
      <vt:lpstr>Times New Roman</vt:lpstr>
      <vt:lpstr>Wingdings</vt:lpstr>
      <vt:lpstr>1_Tema sustava Office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MGIPU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Maja Buterin</dc:creator>
  <cp:lastModifiedBy>Željko Šokčević</cp:lastModifiedBy>
  <cp:revision>711</cp:revision>
  <cp:lastPrinted>2018-01-12T15:39:05Z</cp:lastPrinted>
  <dcterms:created xsi:type="dcterms:W3CDTF">2017-02-02T10:55:31Z</dcterms:created>
  <dcterms:modified xsi:type="dcterms:W3CDTF">2018-08-07T10:43:28Z</dcterms:modified>
</cp:coreProperties>
</file>