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3" r:id="rId1"/>
    <p:sldMasterId id="2147485626" r:id="rId2"/>
    <p:sldMasterId id="2147485632" r:id="rId3"/>
  </p:sldMasterIdLst>
  <p:notesMasterIdLst>
    <p:notesMasterId r:id="rId37"/>
  </p:notesMasterIdLst>
  <p:handoutMasterIdLst>
    <p:handoutMasterId r:id="rId38"/>
  </p:handoutMasterIdLst>
  <p:sldIdLst>
    <p:sldId id="300" r:id="rId4"/>
    <p:sldId id="411" r:id="rId5"/>
    <p:sldId id="465" r:id="rId6"/>
    <p:sldId id="470" r:id="rId7"/>
    <p:sldId id="475" r:id="rId8"/>
    <p:sldId id="525" r:id="rId9"/>
    <p:sldId id="526" r:id="rId10"/>
    <p:sldId id="409" r:id="rId11"/>
    <p:sldId id="527" r:id="rId12"/>
    <p:sldId id="412" r:id="rId13"/>
    <p:sldId id="450" r:id="rId14"/>
    <p:sldId id="414" r:id="rId15"/>
    <p:sldId id="444" r:id="rId16"/>
    <p:sldId id="460" r:id="rId17"/>
    <p:sldId id="447" r:id="rId18"/>
    <p:sldId id="512" r:id="rId19"/>
    <p:sldId id="528" r:id="rId20"/>
    <p:sldId id="529" r:id="rId21"/>
    <p:sldId id="479" r:id="rId22"/>
    <p:sldId id="464" r:id="rId23"/>
    <p:sldId id="484" r:id="rId24"/>
    <p:sldId id="533" r:id="rId25"/>
    <p:sldId id="485" r:id="rId26"/>
    <p:sldId id="451" r:id="rId27"/>
    <p:sldId id="452" r:id="rId28"/>
    <p:sldId id="453" r:id="rId29"/>
    <p:sldId id="519" r:id="rId30"/>
    <p:sldId id="520" r:id="rId31"/>
    <p:sldId id="455" r:id="rId32"/>
    <p:sldId id="456" r:id="rId33"/>
    <p:sldId id="535" r:id="rId34"/>
    <p:sldId id="534" r:id="rId35"/>
    <p:sldId id="419" r:id="rId36"/>
  </p:sldIdLst>
  <p:sldSz cx="9144000" cy="5143500" type="screen16x9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a Rast" initials="" lastIdx="1" clrIdx="0"/>
  <p:cmAuthor id="2" name="Suzana Mašić" initials="SM" lastIdx="9" clrIdx="1">
    <p:extLst>
      <p:ext uri="{19B8F6BF-5375-455C-9EA6-DF929625EA0E}">
        <p15:presenceInfo xmlns:p15="http://schemas.microsoft.com/office/powerpoint/2012/main" userId="S-1-5-21-770633012-169110031-1155432073-82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796"/>
    <a:srgbClr val="EF7F24"/>
    <a:srgbClr val="B0CB1F"/>
    <a:srgbClr val="FFED00"/>
    <a:srgbClr val="0093DD"/>
    <a:srgbClr val="008F43"/>
    <a:srgbClr val="008FFF"/>
    <a:srgbClr val="448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72907" autoAdjust="0"/>
  </p:normalViewPr>
  <p:slideViewPr>
    <p:cSldViewPr snapToGrid="0" snapToObjects="1">
      <p:cViewPr varScale="1">
        <p:scale>
          <a:sx n="111" d="100"/>
          <a:sy n="111" d="100"/>
        </p:scale>
        <p:origin x="1812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51DDC-786A-4B01-BB1C-709B74CE78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43226-7B4D-4B32-AEA9-6202DFFCD0F8}">
      <dgm:prSet phldrT="[Text]" custT="1"/>
      <dgm:spPr>
        <a:solidFill>
          <a:srgbClr val="002060"/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noProof="1">
              <a:solidFill>
                <a:prstClr val="white"/>
              </a:solidFill>
              <a:latin typeface="VladaRHSans Med"/>
              <a:ea typeface="+mn-ea"/>
              <a:cs typeface="+mn-cs"/>
            </a:rPr>
            <a:t>Investicijskog prioriteta 6e „Aktivnosti kojima se poboljšava urbani okoliš, revitalizacija gradova, obnova i dekontaminacija nekadašnjeg industrijskog zemljišta (uključujući prenamjena područja), smanjenje zagađenja zraka i promicanje mjera za smanjenje buke”</a:t>
          </a:r>
        </a:p>
      </dgm:t>
    </dgm:pt>
    <dgm:pt modelId="{5DC62819-4DD3-4A09-8039-E73F4FF78F64}" type="parTrans" cxnId="{CD253389-D7AC-4F4C-81C2-5A2E151D7DB3}">
      <dgm:prSet/>
      <dgm:spPr/>
      <dgm:t>
        <a:bodyPr/>
        <a:lstStyle/>
        <a:p>
          <a:endParaRPr lang="en-US"/>
        </a:p>
      </dgm:t>
    </dgm:pt>
    <dgm:pt modelId="{2D10989D-83AB-4DB3-B5BF-EAD70A17970C}" type="sibTrans" cxnId="{CD253389-D7AC-4F4C-81C2-5A2E151D7DB3}">
      <dgm:prSet/>
      <dgm:spPr/>
      <dgm:t>
        <a:bodyPr/>
        <a:lstStyle/>
        <a:p>
          <a:endParaRPr lang="en-US"/>
        </a:p>
      </dgm:t>
    </dgm:pt>
    <dgm:pt modelId="{311F2250-6DF4-4851-9AEB-FF69D4E6DCB3}">
      <dgm:prSet custT="1"/>
      <dgm:spPr>
        <a:solidFill>
          <a:srgbClr val="002060"/>
        </a:solidFill>
      </dgm:spPr>
      <dgm:t>
        <a:bodyPr/>
        <a:lstStyle/>
        <a:p>
          <a:r>
            <a:rPr lang="hr-HR" sz="1600" dirty="0">
              <a:latin typeface="VladaRHSans Med"/>
            </a:rPr>
            <a:t>Operativnog programa „Konkurentnost i kohezija” 2014.-2020.</a:t>
          </a:r>
          <a:endParaRPr lang="en-US" sz="1600" dirty="0">
            <a:latin typeface="VladaRHSans Med"/>
          </a:endParaRPr>
        </a:p>
      </dgm:t>
    </dgm:pt>
    <dgm:pt modelId="{A38C3272-EE0B-4403-B6B4-8C3AD3B5F98E}" type="parTrans" cxnId="{94BF9E48-7D57-4649-9EF5-2A48421299C4}">
      <dgm:prSet/>
      <dgm:spPr/>
      <dgm:t>
        <a:bodyPr/>
        <a:lstStyle/>
        <a:p>
          <a:endParaRPr lang="en-US"/>
        </a:p>
      </dgm:t>
    </dgm:pt>
    <dgm:pt modelId="{021BDECD-E9AB-48E4-97DC-7CFFEADFDE59}" type="sibTrans" cxnId="{94BF9E48-7D57-4649-9EF5-2A48421299C4}">
      <dgm:prSet/>
      <dgm:spPr/>
      <dgm:t>
        <a:bodyPr/>
        <a:lstStyle/>
        <a:p>
          <a:endParaRPr lang="en-US"/>
        </a:p>
      </dgm:t>
    </dgm:pt>
    <dgm:pt modelId="{1A136B3D-A82A-4ACE-BD4F-B7B673EDE59C}">
      <dgm:prSet custT="1"/>
      <dgm:spPr>
        <a:solidFill>
          <a:srgbClr val="002060"/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Prioritetne osi 6 „Zaštita okoliša i održivost resursa”</a:t>
          </a:r>
        </a:p>
      </dgm:t>
    </dgm:pt>
    <dgm:pt modelId="{0FFFDD8C-C904-4D4B-9D69-D1EF4C99260D}" type="parTrans" cxnId="{5D495535-5CB9-46EA-AE78-CE5B2955B5CE}">
      <dgm:prSet/>
      <dgm:spPr/>
      <dgm:t>
        <a:bodyPr/>
        <a:lstStyle/>
        <a:p>
          <a:endParaRPr lang="en-US"/>
        </a:p>
      </dgm:t>
    </dgm:pt>
    <dgm:pt modelId="{C137895C-3467-4551-9EF0-45F80539F3D4}" type="sibTrans" cxnId="{5D495535-5CB9-46EA-AE78-CE5B2955B5CE}">
      <dgm:prSet/>
      <dgm:spPr/>
      <dgm:t>
        <a:bodyPr/>
        <a:lstStyle/>
        <a:p>
          <a:endParaRPr lang="en-US"/>
        </a:p>
      </dgm:t>
    </dgm:pt>
    <dgm:pt modelId="{C6A7D599-A2D7-4F12-83E7-4CE8FA3FAFDB}">
      <dgm:prSet custT="1"/>
      <dgm:spPr>
        <a:solidFill>
          <a:srgbClr val="002060"/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Specifičnog cilja 6e2 „Obnova </a:t>
          </a:r>
          <a:r>
            <a:rPr lang="hr-HR" sz="1600" kern="1200" noProof="0" dirty="0" err="1">
              <a:solidFill>
                <a:prstClr val="white"/>
              </a:solidFill>
              <a:latin typeface="VladaRHSans Med"/>
              <a:ea typeface="+mn-ea"/>
              <a:cs typeface="+mn-cs"/>
            </a:rPr>
            <a:t>brownfield</a:t>
          </a: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 lokacija (</a:t>
          </a:r>
          <a:r>
            <a:rPr lang="hr-HR" sz="1600" kern="1200" noProof="0">
              <a:solidFill>
                <a:prstClr val="white"/>
              </a:solidFill>
              <a:latin typeface="VladaRHSans Med"/>
              <a:ea typeface="+mn-ea"/>
              <a:cs typeface="+mn-cs"/>
            </a:rPr>
            <a:t>bivša vojna </a:t>
          </a: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ili industrijska područja)”</a:t>
          </a:r>
        </a:p>
      </dgm:t>
    </dgm:pt>
    <dgm:pt modelId="{C519941A-3754-4FCE-8217-793C775305AD}" type="parTrans" cxnId="{9CFAFCC9-E441-4F30-BC5E-5CA6E4EDFFC7}">
      <dgm:prSet/>
      <dgm:spPr/>
      <dgm:t>
        <a:bodyPr/>
        <a:lstStyle/>
        <a:p>
          <a:endParaRPr lang="en-US"/>
        </a:p>
      </dgm:t>
    </dgm:pt>
    <dgm:pt modelId="{3C919F13-ED58-4602-A78E-0A3976DF4860}" type="sibTrans" cxnId="{9CFAFCC9-E441-4F30-BC5E-5CA6E4EDFFC7}">
      <dgm:prSet/>
      <dgm:spPr/>
      <dgm:t>
        <a:bodyPr/>
        <a:lstStyle/>
        <a:p>
          <a:endParaRPr lang="en-US"/>
        </a:p>
      </dgm:t>
    </dgm:pt>
    <dgm:pt modelId="{B5333549-8DBE-44EA-949D-31C96F1CE2E8}" type="pres">
      <dgm:prSet presAssocID="{80251DDC-786A-4B01-BB1C-709B74CE7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7C10FD-AD26-4970-BD84-1456B61D05D7}" type="pres">
      <dgm:prSet presAssocID="{311F2250-6DF4-4851-9AEB-FF69D4E6DCB3}" presName="parentText" presStyleLbl="node1" presStyleIdx="0" presStyleCnt="4" custScaleY="845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5813E-D847-4666-B8E1-D5E8BFCE15EF}" type="pres">
      <dgm:prSet presAssocID="{021BDECD-E9AB-48E4-97DC-7CFFEADFDE59}" presName="spacer" presStyleCnt="0"/>
      <dgm:spPr/>
    </dgm:pt>
    <dgm:pt modelId="{E738D974-CB56-4630-B97A-8A1B383DCDB5}" type="pres">
      <dgm:prSet presAssocID="{1A136B3D-A82A-4ACE-BD4F-B7B673EDE59C}" presName="parentText" presStyleLbl="node1" presStyleIdx="1" presStyleCnt="4" custScaleY="84538" custLinFactNeighborY="464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6E9CF-8436-4AC9-B7CF-290F816DFD35}" type="pres">
      <dgm:prSet presAssocID="{C137895C-3467-4551-9EF0-45F80539F3D4}" presName="spacer" presStyleCnt="0"/>
      <dgm:spPr/>
    </dgm:pt>
    <dgm:pt modelId="{9CDF061B-4784-4023-AD79-3A8A0D172D73}" type="pres">
      <dgm:prSet presAssocID="{7E743226-7B4D-4B32-AEA9-6202DFFCD0F8}" presName="parentText" presStyleLbl="node1" presStyleIdx="2" presStyleCnt="4" custScaleY="134266" custLinFactNeighborY="-443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D1B8B-942D-4BC4-B5B0-BF68F95F592A}" type="pres">
      <dgm:prSet presAssocID="{2D10989D-83AB-4DB3-B5BF-EAD70A17970C}" presName="spacer" presStyleCnt="0"/>
      <dgm:spPr/>
    </dgm:pt>
    <dgm:pt modelId="{DFB58045-12C9-4A0B-ACCE-25AC13EE0D85}" type="pres">
      <dgm:prSet presAssocID="{C6A7D599-A2D7-4F12-83E7-4CE8FA3FAFDB}" presName="parentText" presStyleLbl="node1" presStyleIdx="3" presStyleCnt="4" custScaleY="84538" custLinFactNeighborY="94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253389-D7AC-4F4C-81C2-5A2E151D7DB3}" srcId="{80251DDC-786A-4B01-BB1C-709B74CE7864}" destId="{7E743226-7B4D-4B32-AEA9-6202DFFCD0F8}" srcOrd="2" destOrd="0" parTransId="{5DC62819-4DD3-4A09-8039-E73F4FF78F64}" sibTransId="{2D10989D-83AB-4DB3-B5BF-EAD70A17970C}"/>
    <dgm:cxn modelId="{5D495535-5CB9-46EA-AE78-CE5B2955B5CE}" srcId="{80251DDC-786A-4B01-BB1C-709B74CE7864}" destId="{1A136B3D-A82A-4ACE-BD4F-B7B673EDE59C}" srcOrd="1" destOrd="0" parTransId="{0FFFDD8C-C904-4D4B-9D69-D1EF4C99260D}" sibTransId="{C137895C-3467-4551-9EF0-45F80539F3D4}"/>
    <dgm:cxn modelId="{9CFAFCC9-E441-4F30-BC5E-5CA6E4EDFFC7}" srcId="{80251DDC-786A-4B01-BB1C-709B74CE7864}" destId="{C6A7D599-A2D7-4F12-83E7-4CE8FA3FAFDB}" srcOrd="3" destOrd="0" parTransId="{C519941A-3754-4FCE-8217-793C775305AD}" sibTransId="{3C919F13-ED58-4602-A78E-0A3976DF4860}"/>
    <dgm:cxn modelId="{9E98E3A8-B8E0-4E36-A1D5-75E819E62ECB}" type="presOf" srcId="{C6A7D599-A2D7-4F12-83E7-4CE8FA3FAFDB}" destId="{DFB58045-12C9-4A0B-ACCE-25AC13EE0D85}" srcOrd="0" destOrd="0" presId="urn:microsoft.com/office/officeart/2005/8/layout/vList2"/>
    <dgm:cxn modelId="{9AAF77D0-F101-4405-9B2B-6D1F395FA1DA}" type="presOf" srcId="{311F2250-6DF4-4851-9AEB-FF69D4E6DCB3}" destId="{777C10FD-AD26-4970-BD84-1456B61D05D7}" srcOrd="0" destOrd="0" presId="urn:microsoft.com/office/officeart/2005/8/layout/vList2"/>
    <dgm:cxn modelId="{5A2A0958-C6DA-4C5C-B1F1-43E814CA1FC7}" type="presOf" srcId="{1A136B3D-A82A-4ACE-BD4F-B7B673EDE59C}" destId="{E738D974-CB56-4630-B97A-8A1B383DCDB5}" srcOrd="0" destOrd="0" presId="urn:microsoft.com/office/officeart/2005/8/layout/vList2"/>
    <dgm:cxn modelId="{084FF0A0-CBE6-4543-A4EB-44630A04DB4D}" type="presOf" srcId="{7E743226-7B4D-4B32-AEA9-6202DFFCD0F8}" destId="{9CDF061B-4784-4023-AD79-3A8A0D172D73}" srcOrd="0" destOrd="0" presId="urn:microsoft.com/office/officeart/2005/8/layout/vList2"/>
    <dgm:cxn modelId="{9FD9C38C-A82D-4422-AB16-2171EF540A34}" type="presOf" srcId="{80251DDC-786A-4B01-BB1C-709B74CE7864}" destId="{B5333549-8DBE-44EA-949D-31C96F1CE2E8}" srcOrd="0" destOrd="0" presId="urn:microsoft.com/office/officeart/2005/8/layout/vList2"/>
    <dgm:cxn modelId="{94BF9E48-7D57-4649-9EF5-2A48421299C4}" srcId="{80251DDC-786A-4B01-BB1C-709B74CE7864}" destId="{311F2250-6DF4-4851-9AEB-FF69D4E6DCB3}" srcOrd="0" destOrd="0" parTransId="{A38C3272-EE0B-4403-B6B4-8C3AD3B5F98E}" sibTransId="{021BDECD-E9AB-48E4-97DC-7CFFEADFDE59}"/>
    <dgm:cxn modelId="{1521B1E0-377B-4299-8CA9-18593CC62128}" type="presParOf" srcId="{B5333549-8DBE-44EA-949D-31C96F1CE2E8}" destId="{777C10FD-AD26-4970-BD84-1456B61D05D7}" srcOrd="0" destOrd="0" presId="urn:microsoft.com/office/officeart/2005/8/layout/vList2"/>
    <dgm:cxn modelId="{B5BA4B8C-DAD9-4C06-B62C-7E54C1B78A85}" type="presParOf" srcId="{B5333549-8DBE-44EA-949D-31C96F1CE2E8}" destId="{4355813E-D847-4666-B8E1-D5E8BFCE15EF}" srcOrd="1" destOrd="0" presId="urn:microsoft.com/office/officeart/2005/8/layout/vList2"/>
    <dgm:cxn modelId="{1812B7A0-CFDD-4832-91C3-B7B699D254D8}" type="presParOf" srcId="{B5333549-8DBE-44EA-949D-31C96F1CE2E8}" destId="{E738D974-CB56-4630-B97A-8A1B383DCDB5}" srcOrd="2" destOrd="0" presId="urn:microsoft.com/office/officeart/2005/8/layout/vList2"/>
    <dgm:cxn modelId="{D5E44AD3-0105-42AD-AE81-EBA57B19C903}" type="presParOf" srcId="{B5333549-8DBE-44EA-949D-31C96F1CE2E8}" destId="{6546E9CF-8436-4AC9-B7CF-290F816DFD35}" srcOrd="3" destOrd="0" presId="urn:microsoft.com/office/officeart/2005/8/layout/vList2"/>
    <dgm:cxn modelId="{B67FB820-A93F-4CE4-8894-48987B927EFC}" type="presParOf" srcId="{B5333549-8DBE-44EA-949D-31C96F1CE2E8}" destId="{9CDF061B-4784-4023-AD79-3A8A0D172D73}" srcOrd="4" destOrd="0" presId="urn:microsoft.com/office/officeart/2005/8/layout/vList2"/>
    <dgm:cxn modelId="{E15E2261-28D9-4144-B9F7-26235F903493}" type="presParOf" srcId="{B5333549-8DBE-44EA-949D-31C96F1CE2E8}" destId="{C16D1B8B-942D-4BC4-B5B0-BF68F95F592A}" srcOrd="5" destOrd="0" presId="urn:microsoft.com/office/officeart/2005/8/layout/vList2"/>
    <dgm:cxn modelId="{16FB9E97-A625-451C-A532-6D948B8361D9}" type="presParOf" srcId="{B5333549-8DBE-44EA-949D-31C96F1CE2E8}" destId="{DFB58045-12C9-4A0B-ACCE-25AC13EE0D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05970-1F05-4FC8-AEB6-89E603C8A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AE683-A047-45A8-B25A-36D4E4C71180}" type="pres">
      <dgm:prSet presAssocID="{D5505970-1F05-4FC8-AEB6-89E603C8A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8B83A98F-83F0-4990-9FF7-B3EDA9F2AC07}" type="presOf" srcId="{D5505970-1F05-4FC8-AEB6-89E603C8A1B4}" destId="{568AE683-A047-45A8-B25A-36D4E4C71180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07A2A-FE5D-4C74-AB11-B6B5DDD86A0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CBEF1-E389-4E58-B7E8-58BA190D90BC}">
      <dgm:prSet phldrT="[Text]" custT="1"/>
      <dgm:spPr>
        <a:solidFill>
          <a:srgbClr val="002060"/>
        </a:solidFill>
      </dgm:spPr>
      <dgm:t>
        <a:bodyPr/>
        <a:lstStyle/>
        <a:p>
          <a:r>
            <a:rPr lang="hr-HR" sz="2400" dirty="0">
              <a:latin typeface="VladaRHSans Med"/>
            </a:rPr>
            <a:t>PRIHVATLJIVI IZDATCI</a:t>
          </a:r>
          <a:endParaRPr lang="en-US" sz="2400" dirty="0">
            <a:latin typeface="VladaRHSans Med"/>
          </a:endParaRPr>
        </a:p>
      </dgm:t>
    </dgm:pt>
    <dgm:pt modelId="{91B63F02-850C-4D7A-8F8F-4F76B4002D99}" type="parTrans" cxnId="{A89AE743-2B89-42D4-8A36-18F2D933D3C2}">
      <dgm:prSet/>
      <dgm:spPr/>
      <dgm:t>
        <a:bodyPr/>
        <a:lstStyle/>
        <a:p>
          <a:endParaRPr lang="en-US"/>
        </a:p>
      </dgm:t>
    </dgm:pt>
    <dgm:pt modelId="{8BE1EFE8-111B-4BED-ADC4-06F38E23029B}" type="sibTrans" cxnId="{A89AE743-2B89-42D4-8A36-18F2D933D3C2}">
      <dgm:prSet/>
      <dgm:spPr/>
      <dgm:t>
        <a:bodyPr/>
        <a:lstStyle/>
        <a:p>
          <a:endParaRPr lang="en-US"/>
        </a:p>
      </dgm:t>
    </dgm:pt>
    <dgm:pt modelId="{A2144332-DAFF-416E-AD39-028980BBDCE3}">
      <dgm:prSet phldrT="[Text]" custT="1"/>
      <dgm:spPr>
        <a:solidFill>
          <a:srgbClr val="002060"/>
        </a:solidFill>
      </dgm:spPr>
      <dgm:t>
        <a:bodyPr/>
        <a:lstStyle/>
        <a:p>
          <a:r>
            <a:rPr lang="hr-HR" sz="2400" dirty="0">
              <a:latin typeface="VladaRHSans Med"/>
            </a:rPr>
            <a:t>IZRAVNI TROŠKOVI</a:t>
          </a:r>
          <a:endParaRPr lang="en-US" sz="2400" dirty="0">
            <a:latin typeface="VladaRHSans Med"/>
          </a:endParaRPr>
        </a:p>
      </dgm:t>
    </dgm:pt>
    <dgm:pt modelId="{BFD58FAA-6D0C-4C8A-8614-C1B95CEC7257}" type="parTrans" cxnId="{CCF798DA-0432-4195-BA80-4EDF32E97BE4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DEA19AB-D5E2-4747-A397-397AD99EFA25}" type="sibTrans" cxnId="{CCF798DA-0432-4195-BA80-4EDF32E97BE4}">
      <dgm:prSet/>
      <dgm:spPr/>
      <dgm:t>
        <a:bodyPr/>
        <a:lstStyle/>
        <a:p>
          <a:endParaRPr lang="en-US"/>
        </a:p>
      </dgm:t>
    </dgm:pt>
    <dgm:pt modelId="{D8C8F47A-3434-48A5-B88E-02CB2B8E25D6}">
      <dgm:prSet phldrT="[Text]" custT="1"/>
      <dgm:spPr>
        <a:solidFill>
          <a:srgbClr val="002060"/>
        </a:solidFill>
      </dgm:spPr>
      <dgm:t>
        <a:bodyPr/>
        <a:lstStyle/>
        <a:p>
          <a:r>
            <a:rPr lang="hr-HR" sz="2400" dirty="0">
              <a:latin typeface="VladaRHSans Med"/>
            </a:rPr>
            <a:t>NEIZRAVNI TROŠKOVI</a:t>
          </a:r>
          <a:endParaRPr lang="en-US" sz="2400" dirty="0">
            <a:latin typeface="VladaRHSans Med"/>
          </a:endParaRPr>
        </a:p>
      </dgm:t>
    </dgm:pt>
    <dgm:pt modelId="{D1BC93CA-D9DE-4AF4-8424-AAB0AFBCBBB7}" type="parTrans" cxnId="{DA305BD9-0357-4D0D-BA79-AFCA0342BC61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10376C5-6DF0-4789-8AEF-4A7314939F9A}" type="sibTrans" cxnId="{DA305BD9-0357-4D0D-BA79-AFCA0342BC61}">
      <dgm:prSet/>
      <dgm:spPr/>
      <dgm:t>
        <a:bodyPr/>
        <a:lstStyle/>
        <a:p>
          <a:endParaRPr lang="en-US"/>
        </a:p>
      </dgm:t>
    </dgm:pt>
    <dgm:pt modelId="{16841F0C-E53B-4A9B-A641-2C94E645CC35}" type="pres">
      <dgm:prSet presAssocID="{6E207A2A-FE5D-4C74-AB11-B6B5DDD86A0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EAEF1A-075C-434E-9DCC-6829BF1A1C74}" type="pres">
      <dgm:prSet presAssocID="{6ADCBEF1-E389-4E58-B7E8-58BA190D90BC}" presName="hierRoot1" presStyleCnt="0">
        <dgm:presLayoutVars>
          <dgm:hierBranch val="init"/>
        </dgm:presLayoutVars>
      </dgm:prSet>
      <dgm:spPr/>
    </dgm:pt>
    <dgm:pt modelId="{697E807F-D34B-486E-8F6F-FD42B8648A77}" type="pres">
      <dgm:prSet presAssocID="{6ADCBEF1-E389-4E58-B7E8-58BA190D90BC}" presName="rootComposite1" presStyleCnt="0"/>
      <dgm:spPr/>
    </dgm:pt>
    <dgm:pt modelId="{71AC4175-A598-4DA9-9593-1FC6BB551779}" type="pres">
      <dgm:prSet presAssocID="{6ADCBEF1-E389-4E58-B7E8-58BA190D90BC}" presName="rootText1" presStyleLbl="node0" presStyleIdx="0" presStyleCnt="1" custLinFactNeighborX="1274" custLinFactNeighborY="-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8ACC57-9668-4EE5-A365-68D2DA0D35B2}" type="pres">
      <dgm:prSet presAssocID="{6ADCBEF1-E389-4E58-B7E8-58BA190D90B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0613C3-E237-4DFB-91DD-B79DD516E1F6}" type="pres">
      <dgm:prSet presAssocID="{6ADCBEF1-E389-4E58-B7E8-58BA190D90BC}" presName="hierChild2" presStyleCnt="0"/>
      <dgm:spPr/>
    </dgm:pt>
    <dgm:pt modelId="{A0ED9BAD-A07B-4987-8855-4FAF1D8BCDD8}" type="pres">
      <dgm:prSet presAssocID="{BFD58FAA-6D0C-4C8A-8614-C1B95CEC725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4E3EBF3C-CB83-4BCB-83E2-F571F828505F}" type="pres">
      <dgm:prSet presAssocID="{A2144332-DAFF-416E-AD39-028980BBDCE3}" presName="hierRoot2" presStyleCnt="0">
        <dgm:presLayoutVars>
          <dgm:hierBranch val="init"/>
        </dgm:presLayoutVars>
      </dgm:prSet>
      <dgm:spPr/>
    </dgm:pt>
    <dgm:pt modelId="{79148B70-D129-4885-AAEB-8D87CC84723F}" type="pres">
      <dgm:prSet presAssocID="{A2144332-DAFF-416E-AD39-028980BBDCE3}" presName="rootComposite" presStyleCnt="0"/>
      <dgm:spPr/>
    </dgm:pt>
    <dgm:pt modelId="{5755BC62-1A7D-4D60-9389-99D14A22F988}" type="pres">
      <dgm:prSet presAssocID="{A2144332-DAFF-416E-AD39-028980BBDCE3}" presName="rootText" presStyleLbl="node2" presStyleIdx="0" presStyleCnt="2" custLinFactNeighborX="-1019" custLinFactNeighborY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4FD62E-1FFB-47C8-800C-B59B66AF4CC8}" type="pres">
      <dgm:prSet presAssocID="{A2144332-DAFF-416E-AD39-028980BBDCE3}" presName="rootConnector" presStyleLbl="node2" presStyleIdx="0" presStyleCnt="2"/>
      <dgm:spPr/>
      <dgm:t>
        <a:bodyPr/>
        <a:lstStyle/>
        <a:p>
          <a:endParaRPr lang="en-US"/>
        </a:p>
      </dgm:t>
    </dgm:pt>
    <dgm:pt modelId="{2BB05F16-343E-453B-A184-37E8D55EBF37}" type="pres">
      <dgm:prSet presAssocID="{A2144332-DAFF-416E-AD39-028980BBDCE3}" presName="hierChild4" presStyleCnt="0"/>
      <dgm:spPr/>
    </dgm:pt>
    <dgm:pt modelId="{24F0F066-B13D-4FA9-BCCB-5ECD345D5E67}" type="pres">
      <dgm:prSet presAssocID="{A2144332-DAFF-416E-AD39-028980BBDCE3}" presName="hierChild5" presStyleCnt="0"/>
      <dgm:spPr/>
    </dgm:pt>
    <dgm:pt modelId="{8A1468BB-40DC-42FB-96E9-52CFC98B1C72}" type="pres">
      <dgm:prSet presAssocID="{D1BC93CA-D9DE-4AF4-8424-AAB0AFBCBBB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65C0782-02E3-4878-B7ED-69311135F625}" type="pres">
      <dgm:prSet presAssocID="{D8C8F47A-3434-48A5-B88E-02CB2B8E25D6}" presName="hierRoot2" presStyleCnt="0">
        <dgm:presLayoutVars>
          <dgm:hierBranch val="init"/>
        </dgm:presLayoutVars>
      </dgm:prSet>
      <dgm:spPr/>
    </dgm:pt>
    <dgm:pt modelId="{24A0FD04-DF87-4D96-AB9C-19F7534A47A0}" type="pres">
      <dgm:prSet presAssocID="{D8C8F47A-3434-48A5-B88E-02CB2B8E25D6}" presName="rootComposite" presStyleCnt="0"/>
      <dgm:spPr/>
    </dgm:pt>
    <dgm:pt modelId="{433CCC08-CF1E-47FD-9DD9-471713027C79}" type="pres">
      <dgm:prSet presAssocID="{D8C8F47A-3434-48A5-B88E-02CB2B8E25D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9A3C6-647E-4730-8666-A7A00531DEAC}" type="pres">
      <dgm:prSet presAssocID="{D8C8F47A-3434-48A5-B88E-02CB2B8E25D6}" presName="rootConnector" presStyleLbl="node2" presStyleIdx="1" presStyleCnt="2"/>
      <dgm:spPr/>
      <dgm:t>
        <a:bodyPr/>
        <a:lstStyle/>
        <a:p>
          <a:endParaRPr lang="en-US"/>
        </a:p>
      </dgm:t>
    </dgm:pt>
    <dgm:pt modelId="{4E50D675-D926-4D10-A38C-5C7F79B08B7C}" type="pres">
      <dgm:prSet presAssocID="{D8C8F47A-3434-48A5-B88E-02CB2B8E25D6}" presName="hierChild4" presStyleCnt="0"/>
      <dgm:spPr/>
    </dgm:pt>
    <dgm:pt modelId="{EB6A56BD-0EAF-4BBF-AD62-28191D324FC1}" type="pres">
      <dgm:prSet presAssocID="{D8C8F47A-3434-48A5-B88E-02CB2B8E25D6}" presName="hierChild5" presStyleCnt="0"/>
      <dgm:spPr/>
    </dgm:pt>
    <dgm:pt modelId="{C7DDD4CE-32EA-4B25-8F5A-9657CC5A53C9}" type="pres">
      <dgm:prSet presAssocID="{6ADCBEF1-E389-4E58-B7E8-58BA190D90BC}" presName="hierChild3" presStyleCnt="0"/>
      <dgm:spPr/>
    </dgm:pt>
  </dgm:ptLst>
  <dgm:cxnLst>
    <dgm:cxn modelId="{0F4BB158-8B95-42E2-B778-6B6C62422E51}" type="presOf" srcId="{6E207A2A-FE5D-4C74-AB11-B6B5DDD86A03}" destId="{16841F0C-E53B-4A9B-A641-2C94E645CC35}" srcOrd="0" destOrd="0" presId="urn:microsoft.com/office/officeart/2005/8/layout/orgChart1"/>
    <dgm:cxn modelId="{259B56EC-5A0A-4C9C-A374-BCFBFD10B9B7}" type="presOf" srcId="{D1BC93CA-D9DE-4AF4-8424-AAB0AFBCBBB7}" destId="{8A1468BB-40DC-42FB-96E9-52CFC98B1C72}" srcOrd="0" destOrd="0" presId="urn:microsoft.com/office/officeart/2005/8/layout/orgChart1"/>
    <dgm:cxn modelId="{CCF798DA-0432-4195-BA80-4EDF32E97BE4}" srcId="{6ADCBEF1-E389-4E58-B7E8-58BA190D90BC}" destId="{A2144332-DAFF-416E-AD39-028980BBDCE3}" srcOrd="0" destOrd="0" parTransId="{BFD58FAA-6D0C-4C8A-8614-C1B95CEC7257}" sibTransId="{BDEA19AB-D5E2-4747-A397-397AD99EFA25}"/>
    <dgm:cxn modelId="{E8E052B6-1DEB-47ED-BD29-6556062DD54B}" type="presOf" srcId="{A2144332-DAFF-416E-AD39-028980BBDCE3}" destId="{5755BC62-1A7D-4D60-9389-99D14A22F988}" srcOrd="0" destOrd="0" presId="urn:microsoft.com/office/officeart/2005/8/layout/orgChart1"/>
    <dgm:cxn modelId="{173DEC2D-A55A-41A6-819C-C363DB1C5AFD}" type="presOf" srcId="{6ADCBEF1-E389-4E58-B7E8-58BA190D90BC}" destId="{798ACC57-9668-4EE5-A365-68D2DA0D35B2}" srcOrd="1" destOrd="0" presId="urn:microsoft.com/office/officeart/2005/8/layout/orgChart1"/>
    <dgm:cxn modelId="{9BC6333A-A8EF-4345-AD9F-408E48708AFE}" type="presOf" srcId="{D8C8F47A-3434-48A5-B88E-02CB2B8E25D6}" destId="{5299A3C6-647E-4730-8666-A7A00531DEAC}" srcOrd="1" destOrd="0" presId="urn:microsoft.com/office/officeart/2005/8/layout/orgChart1"/>
    <dgm:cxn modelId="{B21CF9C9-FD96-45BA-865C-7A7107A6A1FB}" type="presOf" srcId="{D8C8F47A-3434-48A5-B88E-02CB2B8E25D6}" destId="{433CCC08-CF1E-47FD-9DD9-471713027C79}" srcOrd="0" destOrd="0" presId="urn:microsoft.com/office/officeart/2005/8/layout/orgChart1"/>
    <dgm:cxn modelId="{DA305BD9-0357-4D0D-BA79-AFCA0342BC61}" srcId="{6ADCBEF1-E389-4E58-B7E8-58BA190D90BC}" destId="{D8C8F47A-3434-48A5-B88E-02CB2B8E25D6}" srcOrd="1" destOrd="0" parTransId="{D1BC93CA-D9DE-4AF4-8424-AAB0AFBCBBB7}" sibTransId="{110376C5-6DF0-4789-8AEF-4A7314939F9A}"/>
    <dgm:cxn modelId="{F7F7F405-D54F-46B9-B5F4-3F6BB96A7916}" type="presOf" srcId="{A2144332-DAFF-416E-AD39-028980BBDCE3}" destId="{274FD62E-1FFB-47C8-800C-B59B66AF4CC8}" srcOrd="1" destOrd="0" presId="urn:microsoft.com/office/officeart/2005/8/layout/orgChart1"/>
    <dgm:cxn modelId="{854D4418-6FB4-44A2-B326-444E80F8ED2A}" type="presOf" srcId="{BFD58FAA-6D0C-4C8A-8614-C1B95CEC7257}" destId="{A0ED9BAD-A07B-4987-8855-4FAF1D8BCDD8}" srcOrd="0" destOrd="0" presId="urn:microsoft.com/office/officeart/2005/8/layout/orgChart1"/>
    <dgm:cxn modelId="{AD30EF4A-BE50-49D8-8B2C-F4ABEADE8B6E}" type="presOf" srcId="{6ADCBEF1-E389-4E58-B7E8-58BA190D90BC}" destId="{71AC4175-A598-4DA9-9593-1FC6BB551779}" srcOrd="0" destOrd="0" presId="urn:microsoft.com/office/officeart/2005/8/layout/orgChart1"/>
    <dgm:cxn modelId="{A89AE743-2B89-42D4-8A36-18F2D933D3C2}" srcId="{6E207A2A-FE5D-4C74-AB11-B6B5DDD86A03}" destId="{6ADCBEF1-E389-4E58-B7E8-58BA190D90BC}" srcOrd="0" destOrd="0" parTransId="{91B63F02-850C-4D7A-8F8F-4F76B4002D99}" sibTransId="{8BE1EFE8-111B-4BED-ADC4-06F38E23029B}"/>
    <dgm:cxn modelId="{8B30A809-B991-4429-B7E8-2FAD6D52310D}" type="presParOf" srcId="{16841F0C-E53B-4A9B-A641-2C94E645CC35}" destId="{ABEAEF1A-075C-434E-9DCC-6829BF1A1C74}" srcOrd="0" destOrd="0" presId="urn:microsoft.com/office/officeart/2005/8/layout/orgChart1"/>
    <dgm:cxn modelId="{81958A7E-7754-4659-AA73-9F71901E06D3}" type="presParOf" srcId="{ABEAEF1A-075C-434E-9DCC-6829BF1A1C74}" destId="{697E807F-D34B-486E-8F6F-FD42B8648A77}" srcOrd="0" destOrd="0" presId="urn:microsoft.com/office/officeart/2005/8/layout/orgChart1"/>
    <dgm:cxn modelId="{CD4AF5D7-03DE-4531-8044-D2EB192DE9FF}" type="presParOf" srcId="{697E807F-D34B-486E-8F6F-FD42B8648A77}" destId="{71AC4175-A598-4DA9-9593-1FC6BB551779}" srcOrd="0" destOrd="0" presId="urn:microsoft.com/office/officeart/2005/8/layout/orgChart1"/>
    <dgm:cxn modelId="{6ECD43E3-E17A-431C-8109-08103BDF5F66}" type="presParOf" srcId="{697E807F-D34B-486E-8F6F-FD42B8648A77}" destId="{798ACC57-9668-4EE5-A365-68D2DA0D35B2}" srcOrd="1" destOrd="0" presId="urn:microsoft.com/office/officeart/2005/8/layout/orgChart1"/>
    <dgm:cxn modelId="{A14653D7-76AB-4E53-A614-915D4D12B3F1}" type="presParOf" srcId="{ABEAEF1A-075C-434E-9DCC-6829BF1A1C74}" destId="{610613C3-E237-4DFB-91DD-B79DD516E1F6}" srcOrd="1" destOrd="0" presId="urn:microsoft.com/office/officeart/2005/8/layout/orgChart1"/>
    <dgm:cxn modelId="{4999BBCC-1045-458D-A207-992ECE3F45B3}" type="presParOf" srcId="{610613C3-E237-4DFB-91DD-B79DD516E1F6}" destId="{A0ED9BAD-A07B-4987-8855-4FAF1D8BCDD8}" srcOrd="0" destOrd="0" presId="urn:microsoft.com/office/officeart/2005/8/layout/orgChart1"/>
    <dgm:cxn modelId="{0663C9EC-3B63-497E-A91A-2E957E2623EA}" type="presParOf" srcId="{610613C3-E237-4DFB-91DD-B79DD516E1F6}" destId="{4E3EBF3C-CB83-4BCB-83E2-F571F828505F}" srcOrd="1" destOrd="0" presId="urn:microsoft.com/office/officeart/2005/8/layout/orgChart1"/>
    <dgm:cxn modelId="{D34B7835-6FDC-40EB-BC8B-99D971629788}" type="presParOf" srcId="{4E3EBF3C-CB83-4BCB-83E2-F571F828505F}" destId="{79148B70-D129-4885-AAEB-8D87CC84723F}" srcOrd="0" destOrd="0" presId="urn:microsoft.com/office/officeart/2005/8/layout/orgChart1"/>
    <dgm:cxn modelId="{BEAD3C9F-B111-4269-8473-DDAD111C7795}" type="presParOf" srcId="{79148B70-D129-4885-AAEB-8D87CC84723F}" destId="{5755BC62-1A7D-4D60-9389-99D14A22F988}" srcOrd="0" destOrd="0" presId="urn:microsoft.com/office/officeart/2005/8/layout/orgChart1"/>
    <dgm:cxn modelId="{65CE4164-B9BD-429B-8AEF-74E6A36FE636}" type="presParOf" srcId="{79148B70-D129-4885-AAEB-8D87CC84723F}" destId="{274FD62E-1FFB-47C8-800C-B59B66AF4CC8}" srcOrd="1" destOrd="0" presId="urn:microsoft.com/office/officeart/2005/8/layout/orgChart1"/>
    <dgm:cxn modelId="{FB059A67-AA3C-4244-B85C-7B9EF78B1D1D}" type="presParOf" srcId="{4E3EBF3C-CB83-4BCB-83E2-F571F828505F}" destId="{2BB05F16-343E-453B-A184-37E8D55EBF37}" srcOrd="1" destOrd="0" presId="urn:microsoft.com/office/officeart/2005/8/layout/orgChart1"/>
    <dgm:cxn modelId="{F57DC90F-10A6-46DC-8EC9-0F8AD713B26C}" type="presParOf" srcId="{4E3EBF3C-CB83-4BCB-83E2-F571F828505F}" destId="{24F0F066-B13D-4FA9-BCCB-5ECD345D5E67}" srcOrd="2" destOrd="0" presId="urn:microsoft.com/office/officeart/2005/8/layout/orgChart1"/>
    <dgm:cxn modelId="{B43693A7-6674-49BE-802D-DE841B067E48}" type="presParOf" srcId="{610613C3-E237-4DFB-91DD-B79DD516E1F6}" destId="{8A1468BB-40DC-42FB-96E9-52CFC98B1C72}" srcOrd="2" destOrd="0" presId="urn:microsoft.com/office/officeart/2005/8/layout/orgChart1"/>
    <dgm:cxn modelId="{B21BE25A-7C69-4164-8BDE-98B7E60BFB15}" type="presParOf" srcId="{610613C3-E237-4DFB-91DD-B79DD516E1F6}" destId="{E65C0782-02E3-4878-B7ED-69311135F625}" srcOrd="3" destOrd="0" presId="urn:microsoft.com/office/officeart/2005/8/layout/orgChart1"/>
    <dgm:cxn modelId="{326F5036-9DBA-4D32-8744-51036FC4265C}" type="presParOf" srcId="{E65C0782-02E3-4878-B7ED-69311135F625}" destId="{24A0FD04-DF87-4D96-AB9C-19F7534A47A0}" srcOrd="0" destOrd="0" presId="urn:microsoft.com/office/officeart/2005/8/layout/orgChart1"/>
    <dgm:cxn modelId="{59A99F1B-ED0B-44F8-804C-BFD79FC15A1E}" type="presParOf" srcId="{24A0FD04-DF87-4D96-AB9C-19F7534A47A0}" destId="{433CCC08-CF1E-47FD-9DD9-471713027C79}" srcOrd="0" destOrd="0" presId="urn:microsoft.com/office/officeart/2005/8/layout/orgChart1"/>
    <dgm:cxn modelId="{5A0C6721-6F18-4DAA-AA9F-9A5E19EE931F}" type="presParOf" srcId="{24A0FD04-DF87-4D96-AB9C-19F7534A47A0}" destId="{5299A3C6-647E-4730-8666-A7A00531DEAC}" srcOrd="1" destOrd="0" presId="urn:microsoft.com/office/officeart/2005/8/layout/orgChart1"/>
    <dgm:cxn modelId="{DB84B55C-9DB6-4B92-B17A-E71590D59EC3}" type="presParOf" srcId="{E65C0782-02E3-4878-B7ED-69311135F625}" destId="{4E50D675-D926-4D10-A38C-5C7F79B08B7C}" srcOrd="1" destOrd="0" presId="urn:microsoft.com/office/officeart/2005/8/layout/orgChart1"/>
    <dgm:cxn modelId="{DA9FA7CE-E485-49F5-9527-3A5BBCF6FDA8}" type="presParOf" srcId="{E65C0782-02E3-4878-B7ED-69311135F625}" destId="{EB6A56BD-0EAF-4BBF-AD62-28191D324FC1}" srcOrd="2" destOrd="0" presId="urn:microsoft.com/office/officeart/2005/8/layout/orgChart1"/>
    <dgm:cxn modelId="{CFA822DC-A5D8-48C0-A9B5-18B1EDA32A84}" type="presParOf" srcId="{ABEAEF1A-075C-434E-9DCC-6829BF1A1C74}" destId="{C7DDD4CE-32EA-4B25-8F5A-9657CC5A53C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C10FD-AD26-4970-BD84-1456B61D05D7}">
      <dsp:nvSpPr>
        <dsp:cNvPr id="0" name=""/>
        <dsp:cNvSpPr/>
      </dsp:nvSpPr>
      <dsp:spPr>
        <a:xfrm>
          <a:off x="0" y="161"/>
          <a:ext cx="7160436" cy="65186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>
              <a:latin typeface="VladaRHSans Med"/>
            </a:rPr>
            <a:t>Operativnog programa „Konkurentnost i kohezija” 2014.-2020.</a:t>
          </a:r>
          <a:endParaRPr lang="en-US" sz="1600" kern="1200" dirty="0">
            <a:latin typeface="VladaRHSans Med"/>
          </a:endParaRPr>
        </a:p>
      </dsp:txBody>
      <dsp:txXfrm>
        <a:off x="31822" y="31983"/>
        <a:ext cx="7096792" cy="588223"/>
      </dsp:txXfrm>
    </dsp:sp>
    <dsp:sp modelId="{E738D974-CB56-4630-B97A-8A1B383DCDB5}">
      <dsp:nvSpPr>
        <dsp:cNvPr id="0" name=""/>
        <dsp:cNvSpPr/>
      </dsp:nvSpPr>
      <dsp:spPr>
        <a:xfrm>
          <a:off x="0" y="671045"/>
          <a:ext cx="7160436" cy="65186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Prioritetne osi 6 „Zaštita okoliša i održivost resursa”</a:t>
          </a:r>
        </a:p>
      </dsp:txBody>
      <dsp:txXfrm>
        <a:off x="31822" y="702867"/>
        <a:ext cx="7096792" cy="588223"/>
      </dsp:txXfrm>
    </dsp:sp>
    <dsp:sp modelId="{9CDF061B-4784-4023-AD79-3A8A0D172D73}">
      <dsp:nvSpPr>
        <dsp:cNvPr id="0" name=""/>
        <dsp:cNvSpPr/>
      </dsp:nvSpPr>
      <dsp:spPr>
        <a:xfrm>
          <a:off x="0" y="1324104"/>
          <a:ext cx="7160436" cy="103531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noProof="1">
              <a:solidFill>
                <a:prstClr val="white"/>
              </a:solidFill>
              <a:latin typeface="VladaRHSans Med"/>
              <a:ea typeface="+mn-ea"/>
              <a:cs typeface="+mn-cs"/>
            </a:rPr>
            <a:t>Investicijskog prioriteta 6e „Aktivnosti kojima se poboljšava urbani okoliš, revitalizacija gradova, obnova i dekontaminacija nekadašnjeg industrijskog zemljišta (uključujući prenamjena područja), smanjenje zagađenja zraka i promicanje mjera za smanjenje buke”</a:t>
          </a:r>
        </a:p>
      </dsp:txBody>
      <dsp:txXfrm>
        <a:off x="50540" y="1374644"/>
        <a:ext cx="7059356" cy="934237"/>
      </dsp:txXfrm>
    </dsp:sp>
    <dsp:sp modelId="{DFB58045-12C9-4A0B-ACCE-25AC13EE0D85}">
      <dsp:nvSpPr>
        <dsp:cNvPr id="0" name=""/>
        <dsp:cNvSpPr/>
      </dsp:nvSpPr>
      <dsp:spPr>
        <a:xfrm>
          <a:off x="0" y="2378333"/>
          <a:ext cx="7160436" cy="65186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Specifičnog cilja 6e2 „Obnova </a:t>
          </a:r>
          <a:r>
            <a:rPr lang="hr-HR" sz="1600" kern="1200" noProof="0" dirty="0" err="1">
              <a:solidFill>
                <a:prstClr val="white"/>
              </a:solidFill>
              <a:latin typeface="VladaRHSans Med"/>
              <a:ea typeface="+mn-ea"/>
              <a:cs typeface="+mn-cs"/>
            </a:rPr>
            <a:t>brownfield</a:t>
          </a: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 lokacija (</a:t>
          </a:r>
          <a:r>
            <a:rPr lang="hr-HR" sz="1600" kern="1200" noProof="0">
              <a:solidFill>
                <a:prstClr val="white"/>
              </a:solidFill>
              <a:latin typeface="VladaRHSans Med"/>
              <a:ea typeface="+mn-ea"/>
              <a:cs typeface="+mn-cs"/>
            </a:rPr>
            <a:t>bivša vojna </a:t>
          </a:r>
          <a:r>
            <a:rPr lang="hr-HR" sz="1600" kern="1200" noProof="0" dirty="0">
              <a:solidFill>
                <a:prstClr val="white"/>
              </a:solidFill>
              <a:latin typeface="VladaRHSans Med"/>
              <a:ea typeface="+mn-ea"/>
              <a:cs typeface="+mn-cs"/>
            </a:rPr>
            <a:t>ili industrijska područja)”</a:t>
          </a:r>
        </a:p>
      </dsp:txBody>
      <dsp:txXfrm>
        <a:off x="31822" y="2410155"/>
        <a:ext cx="7096792" cy="58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68BB-40DC-42FB-96E9-52CFC98B1C72}">
      <dsp:nvSpPr>
        <dsp:cNvPr id="0" name=""/>
        <dsp:cNvSpPr/>
      </dsp:nvSpPr>
      <dsp:spPr>
        <a:xfrm>
          <a:off x="3052460" y="1310163"/>
          <a:ext cx="1551909" cy="5503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98"/>
              </a:lnTo>
              <a:lnTo>
                <a:pt x="1551909" y="275198"/>
              </a:lnTo>
              <a:lnTo>
                <a:pt x="1551909" y="550332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9BAD-A07B-4987-8855-4FAF1D8BCDD8}">
      <dsp:nvSpPr>
        <dsp:cNvPr id="0" name=""/>
        <dsp:cNvSpPr/>
      </dsp:nvSpPr>
      <dsp:spPr>
        <a:xfrm>
          <a:off x="1407084" y="1310163"/>
          <a:ext cx="1645375" cy="550397"/>
        </a:xfrm>
        <a:custGeom>
          <a:avLst/>
          <a:gdLst/>
          <a:ahLst/>
          <a:cxnLst/>
          <a:rect l="0" t="0" r="0" b="0"/>
          <a:pathLst>
            <a:path>
              <a:moveTo>
                <a:pt x="1645375" y="0"/>
              </a:moveTo>
              <a:lnTo>
                <a:pt x="1645375" y="275264"/>
              </a:lnTo>
              <a:lnTo>
                <a:pt x="0" y="275264"/>
              </a:lnTo>
              <a:lnTo>
                <a:pt x="0" y="550397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C4175-A598-4DA9-9593-1FC6BB551779}">
      <dsp:nvSpPr>
        <dsp:cNvPr id="0" name=""/>
        <dsp:cNvSpPr/>
      </dsp:nvSpPr>
      <dsp:spPr>
        <a:xfrm>
          <a:off x="1742301" y="4"/>
          <a:ext cx="2620317" cy="131015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VladaRHSans Med"/>
            </a:rPr>
            <a:t>PRIHVATLJIVI IZDATCI</a:t>
          </a:r>
          <a:endParaRPr lang="en-US" sz="2400" kern="1200" dirty="0">
            <a:latin typeface="VladaRHSans Med"/>
          </a:endParaRPr>
        </a:p>
      </dsp:txBody>
      <dsp:txXfrm>
        <a:off x="1742301" y="4"/>
        <a:ext cx="2620317" cy="1310158"/>
      </dsp:txXfrm>
    </dsp:sp>
    <dsp:sp modelId="{5755BC62-1A7D-4D60-9389-99D14A22F988}">
      <dsp:nvSpPr>
        <dsp:cNvPr id="0" name=""/>
        <dsp:cNvSpPr/>
      </dsp:nvSpPr>
      <dsp:spPr>
        <a:xfrm>
          <a:off x="96925" y="1860560"/>
          <a:ext cx="2620317" cy="131015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VladaRHSans Med"/>
            </a:rPr>
            <a:t>IZRAVNI TROŠKOVI</a:t>
          </a:r>
          <a:endParaRPr lang="en-US" sz="2400" kern="1200" dirty="0">
            <a:latin typeface="VladaRHSans Med"/>
          </a:endParaRPr>
        </a:p>
      </dsp:txBody>
      <dsp:txXfrm>
        <a:off x="96925" y="1860560"/>
        <a:ext cx="2620317" cy="1310158"/>
      </dsp:txXfrm>
    </dsp:sp>
    <dsp:sp modelId="{433CCC08-CF1E-47FD-9DD9-471713027C79}">
      <dsp:nvSpPr>
        <dsp:cNvPr id="0" name=""/>
        <dsp:cNvSpPr/>
      </dsp:nvSpPr>
      <dsp:spPr>
        <a:xfrm>
          <a:off x="3294210" y="1860495"/>
          <a:ext cx="2620317" cy="1310158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latin typeface="VladaRHSans Med"/>
            </a:rPr>
            <a:t>NEIZRAVNI TROŠKOVI</a:t>
          </a:r>
          <a:endParaRPr lang="en-US" sz="2400" kern="1200" dirty="0">
            <a:latin typeface="VladaRHSans Med"/>
          </a:endParaRPr>
        </a:p>
      </dsp:txBody>
      <dsp:txXfrm>
        <a:off x="3294210" y="1860495"/>
        <a:ext cx="2620317" cy="1310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B7242A-7F14-4593-995F-848CC26851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63E1B-EED8-44E1-8C59-81DB2F7615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5EA521C-185F-4764-972B-EBBCA0D8C010}" type="datetimeFigureOut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33F54-276A-455F-8AA5-2AB5CEEB7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2A76C-CCF0-4D17-B3C2-22222CB65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DE0E5D0-69DD-4CF1-B381-A838CAB5E40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34381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1DF296-A5DC-46CB-BEB6-AD34774AAF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7A323-1351-4528-B860-960BA342C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4D58065-562A-4D5B-8891-0B23346528EF}" type="datetimeFigureOut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17C224-91B0-40E7-B3B2-962444CDB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D14CD84-B784-4867-B405-3868461FE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 dirty="0"/>
              <a:t>Click to edit Master text styles</a:t>
            </a:r>
          </a:p>
          <a:p>
            <a:pPr lvl="1"/>
            <a:r>
              <a:rPr lang="ta-IN" noProof="0" dirty="0"/>
              <a:t>Second level</a:t>
            </a:r>
          </a:p>
          <a:p>
            <a:pPr lvl="2"/>
            <a:r>
              <a:rPr lang="ta-IN" noProof="0" dirty="0"/>
              <a:t>Third level</a:t>
            </a:r>
          </a:p>
          <a:p>
            <a:pPr lvl="3"/>
            <a:r>
              <a:rPr lang="ta-IN" noProof="0" dirty="0"/>
              <a:t>Fourth level</a:t>
            </a:r>
          </a:p>
          <a:p>
            <a:pPr lvl="4"/>
            <a:r>
              <a:rPr lang="ta-IN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D12AD-C41F-4214-A38A-455144A2F5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1F0C-E4FD-4004-BDB4-C22BD13E8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E1A6F97-FF91-4D00-BB20-47ECC0F486D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821433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8FE45D9-1661-4D18-BF16-851DCE45A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CFEE0D92-2132-445B-8FC8-E03768071B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25931B2-A322-4D25-BCDE-160369D3B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50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22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94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66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E0AE2C8F-56BE-45EF-AEF5-AB9E8E039353}" type="slidenum">
              <a:rPr lang="en-US" altLang="sr-Latn-RS" smtClean="0">
                <a:latin typeface="Neo Sans"/>
              </a:rPr>
              <a:pPr/>
              <a:t>8</a:t>
            </a:fld>
            <a:endParaRPr lang="en-US" altLang="sr-Latn-RS">
              <a:latin typeface="Neo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22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7215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23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14829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62196C4-8E19-4BB8-B13C-DB19AC871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1A8F811-066D-4349-B4DD-923ACBE220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A4FCA22-CE67-41E7-8355-22A34586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F51AAE6-8F0F-45E7-ADA4-4C5726DDC0C5}" type="slidenum">
              <a:rPr lang="en-US" altLang="sr-Latn-RS" smtClean="0">
                <a:latin typeface="Neo Sans"/>
              </a:rPr>
              <a:pPr/>
              <a:t>25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1273645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62196C4-8E19-4BB8-B13C-DB19AC871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1A8F811-066D-4349-B4DD-923ACBE220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A4FCA22-CE67-41E7-8355-22A34586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F51AAE6-8F0F-45E7-ADA4-4C5726DDC0C5}" type="slidenum">
              <a:rPr lang="en-US" altLang="sr-Latn-RS" smtClean="0">
                <a:latin typeface="Neo Sans"/>
              </a:rPr>
              <a:pPr/>
              <a:t>26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129181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362196C4-8E19-4BB8-B13C-DB19AC8717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1A8F811-066D-4349-B4DD-923ACBE220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A4FCA22-CE67-41E7-8355-22A34586FD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FF51AAE6-8F0F-45E7-ADA4-4C5726DDC0C5}" type="slidenum">
              <a:rPr lang="en-US" altLang="sr-Latn-RS" smtClean="0">
                <a:latin typeface="Neo Sans"/>
              </a:rPr>
              <a:pPr/>
              <a:t>27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428876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579D72B-7EF3-412C-AD02-432CAB223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FB9025F-8AE3-4E5C-84C6-96F89D58C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D30B3BF-1BD5-41F4-ADB8-2259310E7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1A765E2-6414-43BC-9007-7D1A82C33CEE}" type="slidenum">
              <a:rPr lang="en-US" altLang="sr-Latn-RS" smtClean="0">
                <a:latin typeface="Neo Sans"/>
              </a:rPr>
              <a:pPr/>
              <a:t>29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1243051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579D72B-7EF3-412C-AD02-432CAB223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FB9025F-8AE3-4E5C-84C6-96F89D58C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D30B3BF-1BD5-41F4-ADB8-2259310E7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1A765E2-6414-43BC-9007-7D1A82C33CEE}" type="slidenum">
              <a:rPr lang="en-US" altLang="sr-Latn-RS" smtClean="0">
                <a:latin typeface="Neo Sans"/>
              </a:rPr>
              <a:pPr/>
              <a:t>30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1815409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579D72B-7EF3-412C-AD02-432CAB223D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FFB9025F-8AE3-4E5C-84C6-96F89D58C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8D30B3BF-1BD5-41F4-ADB8-2259310E7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1A765E2-6414-43BC-9007-7D1A82C33CEE}" type="slidenum">
              <a:rPr lang="en-US" altLang="sr-Latn-RS" smtClean="0">
                <a:latin typeface="Neo Sans"/>
              </a:rPr>
              <a:pPr/>
              <a:t>31</a:t>
            </a:fld>
            <a:endParaRPr lang="en-US" altLang="sr-Latn-RS">
              <a:latin typeface="Neo Sans"/>
            </a:endParaRPr>
          </a:p>
        </p:txBody>
      </p:sp>
    </p:spTree>
    <p:extLst>
      <p:ext uri="{BB962C8B-B14F-4D97-AF65-F5344CB8AC3E}">
        <p14:creationId xmlns:p14="http://schemas.microsoft.com/office/powerpoint/2010/main" val="377314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D293B76D-1B55-4CA8-83A7-F6733D00F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D8A11B96-A891-40CD-9217-892297F3D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 dirty="0">
              <a:ea typeface="ＭＳ Ｐゴシック" panose="020B0600070205080204" pitchFamily="34" charset="-128"/>
            </a:endParaRPr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45D90504-3CF1-4276-930C-C7395B710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740ADA6-B9A3-49C7-BC60-2F9A5C1859F5}" type="slidenum">
              <a:rPr lang="en-US" altLang="sr-Latn-RS" smtClean="0">
                <a:latin typeface="Neo Sans"/>
              </a:rPr>
              <a:pPr/>
              <a:t>32</a:t>
            </a:fld>
            <a:endParaRPr lang="en-US" altLang="sr-Latn-RS">
              <a:latin typeface="Neo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4220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C889B93F-E730-4C14-B045-8D8CCD858F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B53D370-C94E-4B8B-B792-D15CE2AA0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r-HR" altLang="sr-Latn-R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13AC83B-B1B5-4327-9BF2-F7192C94B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9775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36650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9226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47875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050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622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194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76675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3C4834E-B35B-414E-A3ED-B2318504EB7A}" type="slidenum">
              <a:rPr lang="en-US" altLang="sr-Latn-RS" smtClean="0">
                <a:latin typeface="Neo Sans"/>
              </a:rPr>
              <a:pPr/>
              <a:t>10</a:t>
            </a:fld>
            <a:endParaRPr lang="en-US" altLang="sr-Latn-RS">
              <a:latin typeface="Neo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3054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8255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2898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7824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6310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A6F97-FF91-4D00-BB20-47ECC0F486DB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494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D56D3A10-4F7C-45E0-9F87-B3BBB2FE0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>
            <a:extLst>
              <a:ext uri="{FF2B5EF4-FFF2-40B4-BE49-F238E27FC236}">
                <a16:creationId xmlns:a16="http://schemas.microsoft.com/office/drawing/2014/main" id="{4530CB00-C78E-4D01-89DB-3F2FAA768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DBF05-2F9E-4CFF-897A-581EED76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8149-F9AC-4A3B-803A-F4E386E4E529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D640D-7E58-4E27-909D-455D257A6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778F4-C9CF-4618-8438-5FC527B2086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673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80B2A37D-D536-4207-AB19-4BC282510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>
            <a:extLst>
              <a:ext uri="{FF2B5EF4-FFF2-40B4-BE49-F238E27FC236}">
                <a16:creationId xmlns:a16="http://schemas.microsoft.com/office/drawing/2014/main" id="{3A6C54CB-E921-459B-A523-0F52709D90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026BA-47BA-4E03-A379-691DAA83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85661-AA85-4EE8-8871-2194B646CAE5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03DA90-6216-4313-9C9B-038106008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B4C81-7EBE-475F-83F5-B366CAF260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6479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ackground pptx 16x9 title.jpg">
            <a:extLst>
              <a:ext uri="{FF2B5EF4-FFF2-40B4-BE49-F238E27FC236}">
                <a16:creationId xmlns:a16="http://schemas.microsoft.com/office/drawing/2014/main" id="{D6A54A5D-9FE3-40D8-A106-4BB99B4EF7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>
            <a:extLst>
              <a:ext uri="{FF2B5EF4-FFF2-40B4-BE49-F238E27FC236}">
                <a16:creationId xmlns:a16="http://schemas.microsoft.com/office/drawing/2014/main" id="{22A0CD39-1EA6-4BFB-8EFD-5699FAA227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10449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780855"/>
            <a:ext cx="6400800" cy="379571"/>
          </a:xfrm>
        </p:spPr>
        <p:txBody>
          <a:bodyPr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5E961D-EFEC-498A-BBB1-217FC559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E3A3-CD08-4A37-A825-B3090E930184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C28FD-3EF2-4477-B1B1-4A54CE439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A783-13C8-4030-984A-795824A996D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58993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48DED-8303-43B0-90CB-4A60C527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2500" y="4879975"/>
            <a:ext cx="3016250" cy="206375"/>
          </a:xfrm>
        </p:spPr>
        <p:txBody>
          <a:bodyPr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C60968-8516-46B0-AF13-212561273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923088" y="4937125"/>
            <a:ext cx="1960562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5337-E3AA-4FDD-9936-0E4D132F38CD}" type="slidenum">
              <a:rPr lang="en-US" altLang="sr-Latn-RS"/>
              <a:pPr>
                <a:defRPr/>
              </a:pPr>
              <a:t>‹#›</a:t>
            </a:fld>
            <a:endParaRPr lang="en-US" altLang="sr-Latn-RS" dirty="0"/>
          </a:p>
        </p:txBody>
      </p:sp>
    </p:spTree>
    <p:extLst>
      <p:ext uri="{BB962C8B-B14F-4D97-AF65-F5344CB8AC3E}">
        <p14:creationId xmlns:p14="http://schemas.microsoft.com/office/powerpoint/2010/main" val="313438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F0B1F0-EE37-455D-A4CA-8028FE02F5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3078-CD76-4C7B-ACF4-72B09483938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1542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2838450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DE865-EDD0-4031-A682-0C101FB35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242F-888B-4991-AFF3-9832A90669F9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0794D-C3CE-489B-9172-430AC5494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9055B-8445-4A29-A7DB-DDBA456545A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57758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308302D8-4150-467E-8466-EB612A76D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>
            <a:extLst>
              <a:ext uri="{FF2B5EF4-FFF2-40B4-BE49-F238E27FC236}">
                <a16:creationId xmlns:a16="http://schemas.microsoft.com/office/drawing/2014/main" id="{53C78599-618D-4499-A4EA-21936EB000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5FF47-1554-4B47-A598-0A93D6A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AD23-9A24-4636-84A4-1547B6C3E1AE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A7707D-2E11-4A9A-B4E2-5F92E63D3A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AB7E-44CF-4CD5-9465-BB0A6A62E6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031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ckground pptx 16x9 title.jpg">
            <a:extLst>
              <a:ext uri="{FF2B5EF4-FFF2-40B4-BE49-F238E27FC236}">
                <a16:creationId xmlns:a16="http://schemas.microsoft.com/office/drawing/2014/main" id="{99EC07C9-C320-423E-AC7A-E5EBA63AA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RRFEU pasica logotipi pptx 16x9 new.png">
            <a:extLst>
              <a:ext uri="{FF2B5EF4-FFF2-40B4-BE49-F238E27FC236}">
                <a16:creationId xmlns:a16="http://schemas.microsoft.com/office/drawing/2014/main" id="{1E7CDCF1-EF28-48F9-BA67-BC2F886AC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147" y="1308310"/>
            <a:ext cx="7772400" cy="542888"/>
          </a:xfrm>
        </p:spPr>
        <p:txBody>
          <a:bodyPr/>
          <a:lstStyle>
            <a:lvl1pPr>
              <a:defRPr b="0" i="0">
                <a:latin typeface="VladaRHSans Me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147" y="1862767"/>
            <a:ext cx="6400800" cy="379571"/>
          </a:xfrm>
        </p:spPr>
        <p:txBody>
          <a:bodyPr>
            <a:no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latin typeface="Neo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72F61A-0DF6-47FF-98DD-47B6A922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C1EE-435C-4124-8522-29D0CA6F9CD3}" type="datetime1">
              <a:rPr lang="en-US" altLang="sr-Latn-RS" smtClean="0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EB6D3-3AC9-46D7-857D-EDE00F49E4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FC4E5-BD48-43D5-A41C-998508B6E1DB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560667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19E4E-A40F-4A18-9FAF-AB957E50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81427-571D-4E61-880E-072D3712A7B7}" type="datetimeFigureOut">
              <a:rPr lang="hr-HR" smtClean="0"/>
              <a:pPr>
                <a:defRPr/>
              </a:pPr>
              <a:t>25.9.2019.</a:t>
            </a:fld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E2DE1-5445-4EED-B4CB-6A5D6F55E3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DC2A9-439C-40AC-8EF3-CBF0DA4E1DE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111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2838450"/>
          </a:xfrm>
        </p:spPr>
        <p:txBody>
          <a:bodyPr/>
          <a:lstStyle>
            <a:lvl1pPr marL="0" indent="-352800">
              <a:lnSpc>
                <a:spcPts val="3400"/>
              </a:lnSpc>
              <a:defRPr/>
            </a:lvl1pPr>
            <a:lvl2pPr marL="0" indent="-352800">
              <a:buClr>
                <a:srgbClr val="FFFF00"/>
              </a:buClr>
              <a:buFont typeface="Wingdings" charset="2"/>
              <a:buChar char="§"/>
              <a:defRPr/>
            </a:lvl2pPr>
            <a:lvl3pPr marL="0" indent="-352800">
              <a:buClr>
                <a:srgbClr val="FFFF00"/>
              </a:buClr>
              <a:buFont typeface="Wingdings" charset="2"/>
              <a:buChar char="§"/>
              <a:defRPr/>
            </a:lvl3pPr>
            <a:lvl4pPr marL="0" indent="-352800">
              <a:buClr>
                <a:srgbClr val="FFFF00"/>
              </a:buClr>
              <a:buFont typeface="Wingdings" charset="2"/>
              <a:buChar char="§"/>
              <a:defRPr/>
            </a:lvl4pPr>
            <a:lvl5pPr marL="0" indent="-352800">
              <a:buClr>
                <a:srgbClr val="FFFF00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E05F7-2CCE-4407-9CE7-C9FF0F8E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1709-1DD8-404E-A8D7-28BDF7CBFEA9}" type="datetime1">
              <a:rPr lang="en-US" altLang="sr-Latn-RS" smtClean="0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0BEA2-A892-4212-80FE-1A303F267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93CC-5C81-46BD-A87C-3CAC0870B56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1609230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E27333-F05F-458F-ABFA-A9114FA2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19A5B-D6AA-4E3A-809E-4A235CE861BD}" type="datetime1">
              <a:rPr lang="en-US" altLang="sr-Latn-RS" smtClean="0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B7122B3-6037-41C7-82A7-93A8AE2D9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6E3A7-1F6F-46C9-8FEF-BB0011366B6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541779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67F689CF-AFB3-4714-8C1F-6C8DFC7F6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RRFEU pasica logotipi pptx 16x9 new.png">
            <a:extLst>
              <a:ext uri="{FF2B5EF4-FFF2-40B4-BE49-F238E27FC236}">
                <a16:creationId xmlns:a16="http://schemas.microsoft.com/office/drawing/2014/main" id="{4C597913-6E06-44CC-A6D9-53564929B7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7E19-125E-4E99-92F1-44867640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7E67-4B62-4906-9CA9-B3531AE4B697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81BE5B-8463-4069-9A85-D58E8AEC51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69DD6-C476-4F34-A327-1281AE0A31B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007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RRFEU pasica logotipi pptx 16x9 new.png">
            <a:extLst>
              <a:ext uri="{FF2B5EF4-FFF2-40B4-BE49-F238E27FC236}">
                <a16:creationId xmlns:a16="http://schemas.microsoft.com/office/drawing/2014/main" id="{E68074CA-F062-4935-AD34-8475C7683A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E87415C-F3B3-4F09-933B-FDF6088AA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/>
              <a:t>Click to edit Master title style</a:t>
            </a:r>
            <a:endParaRPr lang="en-US" altLang="sr-Latn-R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2CEF67-9A0A-4863-9A6C-6D794661D1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sr-Latn-RS"/>
              <a:t>Click to edit Master text styles</a:t>
            </a:r>
          </a:p>
          <a:p>
            <a:pPr lvl="1"/>
            <a:r>
              <a:rPr lang="ta-IN" altLang="sr-Latn-RS"/>
              <a:t>Second level</a:t>
            </a:r>
          </a:p>
          <a:p>
            <a:pPr lvl="2"/>
            <a:r>
              <a:rPr lang="ta-IN" altLang="sr-Latn-RS"/>
              <a:t>Third level</a:t>
            </a:r>
          </a:p>
          <a:p>
            <a:pPr lvl="3"/>
            <a:r>
              <a:rPr lang="ta-IN" altLang="sr-Latn-RS"/>
              <a:t>Fourth level</a:t>
            </a:r>
          </a:p>
          <a:p>
            <a:pPr lvl="4"/>
            <a:r>
              <a:rPr lang="ta-IN" altLang="sr-Latn-RS"/>
              <a:t>Fifth level</a:t>
            </a:r>
            <a:endParaRPr lang="en-US" altLang="sr-Latn-RS"/>
          </a:p>
        </p:txBody>
      </p:sp>
      <p:pic>
        <p:nvPicPr>
          <p:cNvPr id="1029" name="Picture 6" descr="pattern pptx 16x9.jpg">
            <a:extLst>
              <a:ext uri="{FF2B5EF4-FFF2-40B4-BE49-F238E27FC236}">
                <a16:creationId xmlns:a16="http://schemas.microsoft.com/office/drawing/2014/main" id="{A7EF6B6E-23F6-4332-85AE-51D1ED5A6CE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DFE9CD1-4D98-4F15-A25C-4052A31E0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8E01058-9FF6-472C-B9C5-038674DB62E9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051A587-21AB-4552-924C-16CFF543F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ladaRHSans Reg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ADB2967-27F7-4546-9897-CB1C4D5D23C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18" r:id="rId2"/>
    <p:sldLayoutId id="2147485596" r:id="rId3"/>
    <p:sldLayoutId id="2147485619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>
            <a:extLst>
              <a:ext uri="{FF2B5EF4-FFF2-40B4-BE49-F238E27FC236}">
                <a16:creationId xmlns:a16="http://schemas.microsoft.com/office/drawing/2014/main" id="{7C63EAB0-9F3B-4068-A949-E35334A57D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C5F7B56-4513-4248-AEAC-C4C1F384C1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B6141B8-6BDA-4E69-AED6-9170679E9E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6130B-D85D-4DCE-84F7-934B621DA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fld id="{38E01058-9FF6-472C-B9C5-038674DB62E9}" type="datetime1">
              <a:rPr lang="en-US" altLang="sr-Latn-RS" smtClean="0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2370B-C9F5-4131-B733-B1C73EBFD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5ADB2967-27F7-4546-9897-CB1C4D5D23C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1031" name="Picture 10" descr="MRRFEU pasica logotipi pptx 16x9 new.png">
            <a:extLst>
              <a:ext uri="{FF2B5EF4-FFF2-40B4-BE49-F238E27FC236}">
                <a16:creationId xmlns:a16="http://schemas.microsoft.com/office/drawing/2014/main" id="{E322BCEF-C038-4C8D-ACA2-6B2244DF38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RRFEU pasica logotipi pptx 16x9 new.png">
            <a:extLst>
              <a:ext uri="{FF2B5EF4-FFF2-40B4-BE49-F238E27FC236}">
                <a16:creationId xmlns:a16="http://schemas.microsoft.com/office/drawing/2014/main" id="{1894655D-5AC9-4A64-83ED-AC3ADD2F738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4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7" r:id="rId1"/>
    <p:sldLayoutId id="2147485628" r:id="rId2"/>
    <p:sldLayoutId id="2147485629" r:id="rId3"/>
    <p:sldLayoutId id="2147485630" r:id="rId4"/>
    <p:sldLayoutId id="2147485631" r:id="rId5"/>
    <p:sldLayoutId id="2147485622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marL="742950" indent="-28575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marL="11430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marL="16002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marL="2057400" indent="-228600"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0E91101-0E70-4119-A35F-03750FCD80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31CB2CC-C315-4D58-ADA0-A0708BC4C2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AA250-2DE8-4D36-B0E0-29E723AAE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1653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  <a:ea typeface="ＭＳ Ｐゴシック" charset="-128"/>
              </a:defRPr>
            </a:lvl1pPr>
          </a:lstStyle>
          <a:p>
            <a:pPr>
              <a:defRPr/>
            </a:pPr>
            <a:fld id="{562FF873-F91B-4085-8EE8-8D2BCC2B0A1A}" type="datetime1">
              <a:rPr lang="en-US" altLang="sr-Latn-RS"/>
              <a:pPr>
                <a:defRPr/>
              </a:pPr>
              <a:t>9/25/2019</a:t>
            </a:fld>
            <a:endParaRPr lang="en-U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1D6C6-DCF8-4302-A459-96DA030D3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7F7F7F"/>
                </a:solidFill>
                <a:latin typeface="VladaRHSans Reg" panose="02000000000000000000" pitchFamily="50" charset="-18"/>
                <a:ea typeface="ＭＳ Ｐゴシック" charset="-128"/>
              </a:defRPr>
            </a:lvl1pPr>
          </a:lstStyle>
          <a:p>
            <a:pPr>
              <a:defRPr/>
            </a:pPr>
            <a:fld id="{0DE3CF4C-E07B-475E-9BA9-04AF062D386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pic>
        <p:nvPicPr>
          <p:cNvPr id="2054" name="Picture 6" descr="pattern pptx 16x9.jpg">
            <a:extLst>
              <a:ext uri="{FF2B5EF4-FFF2-40B4-BE49-F238E27FC236}">
                <a16:creationId xmlns:a16="http://schemas.microsoft.com/office/drawing/2014/main" id="{95A7A59D-7ECE-475E-9BA8-413DAD10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MRRFEU pasica logotipi pptx 16x9 new.png">
            <a:extLst>
              <a:ext uri="{FF2B5EF4-FFF2-40B4-BE49-F238E27FC236}">
                <a16:creationId xmlns:a16="http://schemas.microsoft.com/office/drawing/2014/main" id="{0A765A38-B0B9-46D3-B523-5CFCAA831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71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3" r:id="rId1"/>
    <p:sldLayoutId id="2147485634" r:id="rId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ＭＳ Ｐゴシック" charset="0"/>
          <a:cs typeface="VladaRHSans Me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ＭＳ Ｐゴシック" charset="0"/>
          <a:cs typeface="VladaRHSans Med" panose="02000000000000000000" pitchFamily="50" charset="-1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1pPr>
      <a:lvl2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2pPr>
      <a:lvl3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3pPr>
      <a:lvl4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4pPr>
      <a:lvl5pPr algn="l" defTabSz="457200" rtl="0" eaLnBrk="1" fontAlgn="base" hangingPunct="1">
        <a:lnSpc>
          <a:spcPts val="3400"/>
        </a:lnSpc>
        <a:spcBef>
          <a:spcPts val="575"/>
        </a:spcBef>
        <a:spcAft>
          <a:spcPct val="0"/>
        </a:spcAft>
        <a:buClr>
          <a:schemeClr val="accent1"/>
        </a:buClr>
        <a:defRPr sz="2400" kern="1200">
          <a:solidFill>
            <a:schemeClr val="tx1"/>
          </a:solidFill>
          <a:latin typeface="VladaRHSans Reg"/>
          <a:ea typeface="ＭＳ Ｐゴシック" charset="0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rukturnifondovi.hr/wp-content/uploads/2017/03/Upute-za-prijavitelje-horizontalna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efondovi.podrska@mrrfeu.h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>
            <a:extLst>
              <a:ext uri="{FF2B5EF4-FFF2-40B4-BE49-F238E27FC236}">
                <a16:creationId xmlns:a16="http://schemas.microsoft.com/office/drawing/2014/main" id="{7996D3E3-A3D9-4904-BEB8-9F5A07A05F30}"/>
              </a:ext>
            </a:extLst>
          </p:cNvPr>
          <p:cNvSpPr txBox="1">
            <a:spLocks/>
          </p:cNvSpPr>
          <p:nvPr/>
        </p:nvSpPr>
        <p:spPr bwMode="auto">
          <a:xfrm>
            <a:off x="68425" y="1232505"/>
            <a:ext cx="6756400" cy="123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hr-HR" altLang="sr-Latn-RS" sz="1000" b="1" dirty="0">
              <a:latin typeface="VladaRHSans Med"/>
            </a:endParaRPr>
          </a:p>
          <a:p>
            <a:pPr algn="ctr" eaLnBrk="1" hangingPunct="1"/>
            <a:r>
              <a:rPr lang="hr-HR" altLang="sr-Latn-RS" sz="3200" b="1" i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Revitalizacija </a:t>
            </a:r>
            <a:r>
              <a:rPr lang="hr-HR" altLang="sr-Latn-RS" sz="3200" b="1" i="1" dirty="0" err="1">
                <a:solidFill>
                  <a:schemeClr val="tx2">
                    <a:lumMod val="75000"/>
                  </a:schemeClr>
                </a:solidFill>
                <a:latin typeface="VladaRHSans Med"/>
              </a:rPr>
              <a:t>brownfield</a:t>
            </a:r>
            <a:r>
              <a:rPr lang="hr-HR" altLang="sr-Latn-RS" sz="3200" b="1" i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 lokacija Urbanog područja Zadar</a:t>
            </a:r>
          </a:p>
        </p:txBody>
      </p:sp>
      <p:sp>
        <p:nvSpPr>
          <p:cNvPr id="15364" name="Subtitle 2">
            <a:extLst>
              <a:ext uri="{FF2B5EF4-FFF2-40B4-BE49-F238E27FC236}">
                <a16:creationId xmlns:a16="http://schemas.microsoft.com/office/drawing/2014/main" id="{6A1D0C78-6178-4184-9C98-FCA2D552521D}"/>
              </a:ext>
            </a:extLst>
          </p:cNvPr>
          <p:cNvSpPr txBox="1">
            <a:spLocks/>
          </p:cNvSpPr>
          <p:nvPr/>
        </p:nvSpPr>
        <p:spPr bwMode="auto">
          <a:xfrm>
            <a:off x="3198514" y="2718318"/>
            <a:ext cx="485855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hr-HR" altLang="sr-Latn-RS" sz="15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  <a:t>27. rujna 2019.</a:t>
            </a:r>
          </a:p>
          <a:p>
            <a:pPr algn="ctr" eaLnBrk="1" hangingPunct="1"/>
            <a:endParaRPr lang="hr-HR" altLang="sr-Latn-RS" sz="1000" b="1" dirty="0">
              <a:solidFill>
                <a:schemeClr val="tx2">
                  <a:lumMod val="75000"/>
                </a:schemeClr>
              </a:solidFill>
              <a:latin typeface="VladaRHSans Med" panose="02000000000000000000" pitchFamily="50" charset="-18"/>
              <a:ea typeface="VladaRHSans Med" panose="02000000000000000000" pitchFamily="50" charset="-18"/>
              <a:cs typeface="Latha" panose="020B0604020202020204" pitchFamily="34" charset="0"/>
            </a:endParaRPr>
          </a:p>
          <a:p>
            <a:pPr algn="ctr" eaLnBrk="1" hangingPunct="1"/>
            <a:r>
              <a:rPr lang="hr-HR" altLang="sr-Latn-RS" sz="16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  <a:t>ITU MEHANIZAM</a:t>
            </a:r>
            <a:br>
              <a:rPr lang="hr-HR" altLang="sr-Latn-RS" sz="16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</a:br>
            <a:r>
              <a:rPr lang="hr-HR" altLang="sr-Latn-RS" sz="14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  <a:t>Ministarstvo regionalnoga razvoja i fondova EU,</a:t>
            </a:r>
          </a:p>
          <a:p>
            <a:pPr algn="ctr" eaLnBrk="1" hangingPunct="1">
              <a:lnSpc>
                <a:spcPts val="2400"/>
              </a:lnSpc>
            </a:pPr>
            <a:r>
              <a:rPr lang="hr-HR" altLang="sr-Latn-RS" sz="14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  <a:t>Sektor za programe urbanog razvoja</a:t>
            </a:r>
          </a:p>
          <a:p>
            <a:pPr algn="ctr" eaLnBrk="1" hangingPunct="1">
              <a:lnSpc>
                <a:spcPts val="2400"/>
              </a:lnSpc>
            </a:pPr>
            <a:r>
              <a:rPr lang="hr-HR" altLang="sr-Latn-RS" sz="1400" b="1" dirty="0">
                <a:solidFill>
                  <a:schemeClr val="tx2">
                    <a:lumMod val="75000"/>
                  </a:schemeClr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Latha" panose="020B0604020202020204" pitchFamily="34" charset="0"/>
              </a:rPr>
              <a:t>Grad Zadar, Odsjek za provedbu ITU mehanizma (ITU PT Zadar)</a:t>
            </a:r>
          </a:p>
          <a:p>
            <a:pPr algn="ctr" eaLnBrk="1" hangingPunct="1">
              <a:lnSpc>
                <a:spcPts val="2400"/>
              </a:lnSpc>
            </a:pPr>
            <a:endParaRPr lang="hr-HR" altLang="sr-Latn-RS" sz="1600" b="1" dirty="0">
              <a:solidFill>
                <a:schemeClr val="tx2">
                  <a:lumMod val="75000"/>
                </a:schemeClr>
              </a:solidFill>
              <a:latin typeface="+mn-lt"/>
              <a:ea typeface="Latha" panose="020B0604020202020204" pitchFamily="34" charset="0"/>
              <a:cs typeface="Latha" panose="020B0604020202020204" pitchFamily="34" charset="0"/>
            </a:endParaRPr>
          </a:p>
          <a:p>
            <a:pPr algn="ctr" eaLnBrk="1" hangingPunct="1">
              <a:lnSpc>
                <a:spcPts val="2400"/>
              </a:lnSpc>
            </a:pPr>
            <a:endParaRPr lang="en-US" altLang="sr-Latn-RS" b="1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CB34C7-7ED7-4514-8038-9F5102F88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32" y="1"/>
            <a:ext cx="1236016" cy="12325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CA727-2B4D-4502-B655-33119DB15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D897A-87A9-4676-9530-2B62C427ACDA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CB81CFC-BE0E-45C4-894F-634E4FB52DF5}"/>
              </a:ext>
            </a:extLst>
          </p:cNvPr>
          <p:cNvSpPr txBox="1">
            <a:spLocks/>
          </p:cNvSpPr>
          <p:nvPr/>
        </p:nvSpPr>
        <p:spPr bwMode="auto">
          <a:xfrm>
            <a:off x="444500" y="372269"/>
            <a:ext cx="8528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sz="28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Svrha (cilj) Poziva 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5881C39E-1F01-4DBF-A806-08609DAF3625}"/>
              </a:ext>
            </a:extLst>
          </p:cNvPr>
          <p:cNvSpPr txBox="1">
            <a:spLocks/>
          </p:cNvSpPr>
          <p:nvPr/>
        </p:nvSpPr>
        <p:spPr bwMode="auto">
          <a:xfrm>
            <a:off x="257136" y="847725"/>
            <a:ext cx="8528050" cy="39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/>
            <a:r>
              <a:rPr lang="hr-HR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revitalizacija </a:t>
            </a:r>
            <a:r>
              <a:rPr lang="hr-HR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 lokacija na području UP Zadar, tj. obnova područja, zemljišta, nekretnine ili građevine koje su neadekvatno korištene, zapuštene ili napuštene, a mogu biti zagađene i/ili onečišćene, pri čemu iste predstavljaju vrijedan prostorni resurs unutar područja Urbanog područja Zadar koji se može prenamijeniti i urediti za potrebe stanovništva ili ekonomske isplative investicije </a:t>
            </a:r>
          </a:p>
          <a:p>
            <a:pPr lvl="1"/>
            <a:endParaRPr lang="hr-HR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lvl="1"/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prihvatljivi projektni prijedlozi su oni koji se:</a:t>
            </a:r>
          </a:p>
          <a:p>
            <a:pPr marL="1071563" lvl="2" indent="-385763">
              <a:buFont typeface="+mj-lt"/>
              <a:buAutoNum type="arabicPeriod"/>
            </a:pP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u cijelosti provode na području UP Zadar; i</a:t>
            </a:r>
          </a:p>
          <a:p>
            <a:pPr marL="1071563" lvl="2" indent="-385763">
              <a:buFont typeface="+mj-lt"/>
              <a:buAutoNum type="arabicPeriod"/>
            </a:pP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provode na </a:t>
            </a:r>
            <a:r>
              <a:rPr lang="hr-HR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lokacijama koje su u vlasništvu:</a:t>
            </a:r>
          </a:p>
          <a:p>
            <a:pPr marL="1371600" lvl="3" indent="-342900">
              <a:buFont typeface="+mj-lt"/>
              <a:buAutoNum type="alphaLcParenR"/>
            </a:pP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jedinica lokalne /područne (regionalne) samouprave; ili</a:t>
            </a:r>
          </a:p>
          <a:p>
            <a:pPr marL="1371600" lvl="3" indent="-342900">
              <a:buFont typeface="+mj-lt"/>
              <a:buAutoNum type="alphaLcParenR"/>
            </a:pP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Republike Hrvatske; ili</a:t>
            </a:r>
          </a:p>
          <a:p>
            <a:pPr marL="1371600" lvl="3" indent="-342900">
              <a:buFont typeface="+mj-lt"/>
              <a:buAutoNum type="alphaLcParenR"/>
            </a:pP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pravnih osoba kojima je osnivač JLP(R)S ili RH. </a:t>
            </a:r>
            <a:endParaRPr lang="hr-HR" altLang="sr-Latn-RS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A46AA448-A00A-46DE-98DC-8EC39BCD9B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DA4BD2A4-9CCD-4962-BAAC-0B26727B4CC5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FFFCBFEF-9796-4377-8A17-3AD262A20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00" y="354012"/>
            <a:ext cx="6981825" cy="604837"/>
          </a:xfrm>
        </p:spPr>
        <p:txBody>
          <a:bodyPr/>
          <a:lstStyle/>
          <a:p>
            <a:pPr>
              <a:tabLst>
                <a:tab pos="87313" algn="l"/>
              </a:tabLst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Svrha (cilj) Poziva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AE91A3A4-AC77-4817-8CFC-07CC01673B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000" y="958849"/>
            <a:ext cx="7874000" cy="3492381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U okviru ovog specifičnog cilja financirat će se </a:t>
            </a:r>
            <a:r>
              <a:rPr lang="hr-HR" altLang="sr-Latn-R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isključivo obnova </a:t>
            </a:r>
            <a:r>
              <a:rPr lang="hr-HR" altLang="sr-Latn-R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lokacija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, dok se provedba usluga/sadržaja na pojedinim obnovljenim lokacijama treba osigurati kroz druge aktivnosti u skladu </a:t>
            </a:r>
            <a:r>
              <a:rPr lang="en-U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sa</a:t>
            </a:r>
            <a:r>
              <a:rPr lang="en-U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SRU</a:t>
            </a: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</a:t>
            </a:r>
            <a:r>
              <a:rPr lang="en-U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hr-HR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Zadar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</a:t>
            </a: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</a:pPr>
            <a:endParaRPr lang="hr-HR" altLang="sr-Latn-RS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algn="just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Prijavitelji su u sklopu projektnog prijedloga dužni dostaviti opis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 koja se obnavlja u obuhvatu projekta, opis buduće namjene (usluga/sadržaja) koji će se provoditi na obnovljenoj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lokaciji te opis budućih krajnjih korisnika obnovljene lokacije kao i njezinog operatera i upravitelja. Navedeno se opisuje u sklopu Prijavnog obrasca (PO) i u Studiji izvodljivosti.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  <a:buFontTx/>
              <a:buChar char="•"/>
            </a:pPr>
            <a:endParaRPr lang="hr-HR" altLang="sr-Latn-RS" sz="1800" dirty="0">
              <a:latin typeface="+mn-lt"/>
              <a:ea typeface="ＭＳ Ｐゴシック" panose="020B0600070205080204" pitchFamily="34" charset="-128"/>
            </a:endParaRPr>
          </a:p>
          <a:p>
            <a:pPr marL="0" indent="0" algn="just">
              <a:lnSpc>
                <a:spcPct val="80000"/>
              </a:lnSpc>
              <a:buClr>
                <a:schemeClr val="tx2"/>
              </a:buClr>
            </a:pPr>
            <a:r>
              <a:rPr lang="hr-HR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B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rownfield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lokacija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mora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biti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stavljena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u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punu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funkciju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najkasnije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do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kraja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2023.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godine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,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što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će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biti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regulirano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Ugovorom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o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dodjeli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bespovratnih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r>
              <a:rPr lang="en-US" sz="18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sredstava</a:t>
            </a:r>
            <a:r>
              <a:rPr lang="hr-HR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!</a:t>
            </a:r>
            <a:r>
              <a:rPr lang="en-U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  <a:endParaRPr lang="hr-HR" altLang="sr-Latn-RS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F2C714-DB3D-40CA-BAA9-46EC4AECD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85C253-99F4-4A8E-A3B5-0E9519064158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9322F403-B12F-4556-9563-9A84ABD9CE96}"/>
              </a:ext>
            </a:extLst>
          </p:cNvPr>
          <p:cNvSpPr txBox="1">
            <a:spLocks/>
          </p:cNvSpPr>
          <p:nvPr/>
        </p:nvSpPr>
        <p:spPr bwMode="auto">
          <a:xfrm>
            <a:off x="539750" y="180753"/>
            <a:ext cx="7713663" cy="45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Pokazatelji Poziva (1)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hr-HR" altLang="sr-Latn-RS" dirty="0"/>
          </a:p>
          <a:p>
            <a:pPr>
              <a:defRPr/>
            </a:pPr>
            <a:endParaRPr lang="hr-HR" altLang="sr-Latn-RS" sz="800" dirty="0"/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endParaRPr lang="hr-HR" altLang="sr-Latn-RS" sz="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Projekti koji izravno ne doprinose unaprijed definiranom pokazatelju OPKK iz ovog Poziva neće se smatrati prihvatljivima za financiranje.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A9C21D-38E3-4CA8-8995-6EFF50BF49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57112"/>
              </p:ext>
            </p:extLst>
          </p:nvPr>
        </p:nvGraphicFramePr>
        <p:xfrm>
          <a:off x="204538" y="674472"/>
          <a:ext cx="8734924" cy="4361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5367">
                  <a:extLst>
                    <a:ext uri="{9D8B030D-6E8A-4147-A177-3AD203B41FA5}">
                      <a16:colId xmlns:a16="http://schemas.microsoft.com/office/drawing/2014/main" val="3216894173"/>
                    </a:ext>
                  </a:extLst>
                </a:gridCol>
                <a:gridCol w="745958">
                  <a:extLst>
                    <a:ext uri="{9D8B030D-6E8A-4147-A177-3AD203B41FA5}">
                      <a16:colId xmlns:a16="http://schemas.microsoft.com/office/drawing/2014/main" val="3849468261"/>
                    </a:ext>
                  </a:extLst>
                </a:gridCol>
                <a:gridCol w="782053">
                  <a:extLst>
                    <a:ext uri="{9D8B030D-6E8A-4147-A177-3AD203B41FA5}">
                      <a16:colId xmlns:a16="http://schemas.microsoft.com/office/drawing/2014/main" val="1762232316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1757015111"/>
                    </a:ext>
                  </a:extLst>
                </a:gridCol>
                <a:gridCol w="3741820">
                  <a:extLst>
                    <a:ext uri="{9D8B030D-6E8A-4147-A177-3AD203B41FA5}">
                      <a16:colId xmlns:a16="http://schemas.microsoft.com/office/drawing/2014/main" val="4079117595"/>
                    </a:ext>
                  </a:extLst>
                </a:gridCol>
              </a:tblGrid>
              <a:tr h="286011">
                <a:tc gridSpan="5"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Pokazatelji neposrednih rezultata</a:t>
                      </a:r>
                    </a:p>
                  </a:txBody>
                  <a:tcPr marL="91451" marR="91451" marT="45713" marB="45713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00" dirty="0">
                        <a:latin typeface="VladaRHSans Med"/>
                      </a:endParaRPr>
                    </a:p>
                  </a:txBody>
                  <a:tcPr marL="91451" marR="91451" marT="45713" marB="45713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00" dirty="0">
                        <a:latin typeface="VladaRHSans Med"/>
                      </a:endParaRPr>
                    </a:p>
                  </a:txBody>
                  <a:tcPr marL="91451" marR="91451" marT="45713" marB="45713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00" dirty="0">
                        <a:latin typeface="VladaRHSans Med"/>
                      </a:endParaRPr>
                    </a:p>
                  </a:txBody>
                  <a:tcPr marL="91451" marR="91451" marT="45713" marB="45713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1000" dirty="0">
                        <a:latin typeface="VladaRHSans Med"/>
                      </a:endParaRPr>
                    </a:p>
                  </a:txBody>
                  <a:tcPr marL="91451" marR="91451" marT="45713" marB="45713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50150"/>
                  </a:ext>
                </a:extLst>
              </a:tr>
              <a:tr h="476566"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Pokazatelj</a:t>
                      </a:r>
                      <a:endParaRPr lang="hr-HR" sz="1000" b="1" dirty="0">
                        <a:latin typeface="VladaRHSans Med"/>
                      </a:endParaRPr>
                    </a:p>
                  </a:txBody>
                  <a:tcPr marL="45725" marR="4572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Jedinica mjere</a:t>
                      </a:r>
                      <a:endParaRPr lang="hr-HR" sz="1000" b="1" dirty="0">
                        <a:latin typeface="VladaRHSans Med"/>
                      </a:endParaRPr>
                    </a:p>
                  </a:txBody>
                  <a:tcPr marL="45725" marR="4572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Polazišna vrijednost</a:t>
                      </a:r>
                      <a:endParaRPr lang="hr-HR" sz="1000" b="1" dirty="0">
                        <a:latin typeface="VladaRHSans Med"/>
                      </a:endParaRPr>
                    </a:p>
                  </a:txBody>
                  <a:tcPr marL="45725" marR="4572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Učestalost izvještavanja</a:t>
                      </a:r>
                      <a:endParaRPr lang="hr-HR" sz="1000" b="1" dirty="0">
                        <a:latin typeface="VladaRHSans Med"/>
                      </a:endParaRPr>
                    </a:p>
                  </a:txBody>
                  <a:tcPr marL="45725" marR="45725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000" dirty="0">
                          <a:latin typeface="VladaRHSans Med"/>
                        </a:rPr>
                        <a:t>Obrazloženje i dokazi postignuća</a:t>
                      </a:r>
                      <a:endParaRPr lang="hr-HR" sz="1000" b="1" dirty="0">
                        <a:latin typeface="VladaRHSans Med"/>
                      </a:endParaRPr>
                    </a:p>
                  </a:txBody>
                  <a:tcPr marL="45725" marR="45725" marT="45713" marB="45713" anchor="ctr"/>
                </a:tc>
                <a:extLst>
                  <a:ext uri="{0D108BD9-81ED-4DB2-BD59-A6C34878D82A}">
                    <a16:rowId xmlns:a16="http://schemas.microsoft.com/office/drawing/2014/main" val="1026446600"/>
                  </a:ext>
                </a:extLst>
              </a:tr>
              <a:tr h="1545472"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Površina obnovljenih </a:t>
                      </a:r>
                      <a:r>
                        <a:rPr lang="hr-HR" sz="1000" dirty="0" err="1"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brownfield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lokacija u vlasništvu gradova koji provode ITU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hr-HR" sz="1000" baseline="30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Ostvarena vrijednost pokazatelja na razini ugovora bilježi se po odobrenju Završnog ZNS-a 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Pokazatelj mjeri ukupnu korisnu </a:t>
                      </a:r>
                      <a:r>
                        <a:rPr lang="hr-HR" sz="1000" b="1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površinu zgrade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prema čl. 3. Zakona o gradnji i </a:t>
                      </a:r>
                      <a:r>
                        <a:rPr lang="hr-HR" sz="1000" b="1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površinu zemljišta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koje je predmet obnove (ukoliko j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primjenjivo)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Mogući dokazi postignuća: Završno izvješće o provedbi projekta, snimak izvedenog stanja i Uporabna dozvola. 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6222654"/>
                  </a:ext>
                </a:extLst>
              </a:tr>
              <a:tr h="20534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Površina obnovljenih </a:t>
                      </a:r>
                      <a:r>
                        <a:rPr lang="hr-HR" sz="1000" dirty="0" err="1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brownfield</a:t>
                      </a: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lokacija u vlasništvu općina, JP(R)S, u vlasništvu RH ili u vlasništvu pravnih osoba kojima je osnivač JLP(R)S ili RH, a nalazi se na UP gdje se provodi ITU mehanizam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hr-HR" sz="1000" baseline="30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hr-HR" sz="100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r-HR" sz="1000" dirty="0"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Ostvarena vrijednost pokazatelja na razini ugovora bilježi se po odobrenju Završnog ZNS-a</a:t>
                      </a:r>
                      <a:endParaRPr lang="hr-HR" sz="1000" dirty="0">
                        <a:effectLst/>
                        <a:latin typeface="VladaRHSans Med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hr-HR" sz="1000" kern="1200" dirty="0">
                          <a:solidFill>
                            <a:schemeClr val="dk1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Pokazatelj mjeri ukupnu korisnu površinu zgrade prema čl. 3. Zakona o gradnji i  površinu zemljišta koje je predmet obnove (ukoliko je primjenjivo).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hr-HR" sz="1000" kern="1200" dirty="0">
                          <a:solidFill>
                            <a:schemeClr val="dk1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Mogući dokazi postignuća: Završno izvješće o provedbi projekta, snimak izvedenog stanja i Uporabna dozvola.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88280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ED039EFA-3B32-4FCA-BB9F-1DE26D3EF6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D8A2BD5-FB43-4D9F-84EC-CBD8B0C95FE4}" type="slidenum">
              <a:rPr lang="en-US" altLang="sr-Latn-RS" smtClean="0">
                <a:solidFill>
                  <a:srgbClr val="898989"/>
                </a:solidFill>
              </a:rPr>
              <a:pPr/>
              <a:t>12</a:t>
            </a:fld>
            <a:endParaRPr lang="en-US" altLang="sr-Latn-RS">
              <a:solidFill>
                <a:srgbClr val="898989"/>
              </a:solidFill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B024807-7398-4733-818F-DE01C3CF3953}"/>
              </a:ext>
            </a:extLst>
          </p:cNvPr>
          <p:cNvSpPr txBox="1">
            <a:spLocks/>
          </p:cNvSpPr>
          <p:nvPr/>
        </p:nvSpPr>
        <p:spPr bwMode="auto">
          <a:xfrm>
            <a:off x="370114" y="972458"/>
            <a:ext cx="8063172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Bespovratna sredstva dodjeljivat će se putem </a:t>
            </a:r>
            <a:r>
              <a:rPr lang="hr-HR" altLang="sr-Latn-RS" sz="18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otvorenog postupka u modalitetu privremenog poziva</a:t>
            </a: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endParaRPr lang="hr-HR" altLang="sr-Latn-RS" sz="1800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Ukupan raspoloživ iznos bespovratnih sredstava (BS) za dodjelu u okviru ovog Poziva je </a:t>
            </a:r>
            <a:r>
              <a:rPr lang="hr-HR" altLang="sr-Latn-RS" sz="18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29.022.877,64  HRK</a:t>
            </a:r>
            <a:endParaRPr lang="hr-HR" altLang="sr-Latn-RS" sz="1800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Najniži odnosno najviši iznos bespovratnih sredstava koji može biti dodijeljen u sklopu ovog Poziva je:</a:t>
            </a:r>
          </a:p>
          <a:p>
            <a:pPr lvl="1"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najniži iznos </a:t>
            </a:r>
            <a:r>
              <a:rPr lang="hr-HR" altLang="sr-Latn-RS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1.000.000,00 HRK</a:t>
            </a:r>
          </a:p>
          <a:p>
            <a:pPr lvl="1"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najviši iznos </a:t>
            </a:r>
            <a:r>
              <a:rPr lang="hr-HR" altLang="sr-Latn-RS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26.000.000,00 HRK</a:t>
            </a:r>
            <a:endParaRPr lang="hr-HR" altLang="sr-Latn-RS" b="1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 eaLnBrk="1" hangingPunct="1">
              <a:buClr>
                <a:srgbClr val="002060"/>
              </a:buClr>
              <a:buNone/>
              <a:defRPr/>
            </a:pPr>
            <a:endParaRPr lang="hr-HR" altLang="sr-Latn-RS" sz="1800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 eaLnBrk="1" hangingPunct="1">
              <a:buClr>
                <a:srgbClr val="002060"/>
              </a:buClr>
              <a:buNone/>
              <a:defRPr/>
            </a:pP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Najviši mogući udio bespovratnih sredstava je 85% od ukupnog iznosa prihvatljivih troškova Projekta </a:t>
            </a:r>
            <a:r>
              <a:rPr lang="hr-HR" altLang="sr-Latn-RS" sz="18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- ovisno o prisustvu elemenata državne potpore!</a:t>
            </a:r>
            <a:r>
              <a:rPr lang="hr-HR" altLang="sr-Latn-RS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</a:p>
        </p:txBody>
      </p:sp>
      <p:sp>
        <p:nvSpPr>
          <p:cNvPr id="22532" name="Title 1">
            <a:extLst>
              <a:ext uri="{FF2B5EF4-FFF2-40B4-BE49-F238E27FC236}">
                <a16:creationId xmlns:a16="http://schemas.microsoft.com/office/drawing/2014/main" id="{5ADF1587-EABB-4DD3-8AC5-C33F670F5D27}"/>
              </a:ext>
            </a:extLst>
          </p:cNvPr>
          <p:cNvSpPr txBox="1">
            <a:spLocks/>
          </p:cNvSpPr>
          <p:nvPr/>
        </p:nvSpPr>
        <p:spPr bwMode="auto">
          <a:xfrm>
            <a:off x="370114" y="290287"/>
            <a:ext cx="8686574" cy="42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Financijska alokacija i iznos bespovratnih sredstava (1)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ED039EFA-3B32-4FCA-BB9F-1DE26D3EF6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D8A2BD5-FB43-4D9F-84EC-CBD8B0C95FE4}" type="slidenum">
              <a:rPr lang="en-US" altLang="sr-Latn-RS" smtClean="0">
                <a:solidFill>
                  <a:srgbClr val="898989"/>
                </a:solidFill>
              </a:rPr>
              <a:pPr/>
              <a:t>13</a:t>
            </a:fld>
            <a:endParaRPr lang="en-US" altLang="sr-Latn-RS">
              <a:solidFill>
                <a:srgbClr val="898989"/>
              </a:solidFill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3B024807-7398-4733-818F-DE01C3CF3953}"/>
              </a:ext>
            </a:extLst>
          </p:cNvPr>
          <p:cNvSpPr txBox="1">
            <a:spLocks/>
          </p:cNvSpPr>
          <p:nvPr/>
        </p:nvSpPr>
        <p:spPr bwMode="auto">
          <a:xfrm>
            <a:off x="381964" y="914400"/>
            <a:ext cx="8106673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Sufinanciranje projekta od strane prijavitelja je </a:t>
            </a:r>
            <a:r>
              <a:rPr lang="hr-HR" altLang="sr-Latn-RS" sz="2000" b="1" u="sng" dirty="0">
                <a:solidFill>
                  <a:srgbClr val="000000"/>
                </a:solidFill>
                <a:latin typeface="VladaRHSans Med"/>
              </a:rPr>
              <a:t>obavezno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.</a:t>
            </a:r>
            <a:endParaRPr lang="hr-HR" altLang="sr-Latn-RS" sz="2000" u="sng" dirty="0">
              <a:solidFill>
                <a:srgbClr val="000000"/>
              </a:solidFill>
              <a:latin typeface="VladaRHSans Med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vi-VN" altLang="sr-Latn-RS" sz="2000" dirty="0">
                <a:solidFill>
                  <a:srgbClr val="000000"/>
                </a:solidFill>
                <a:latin typeface="VladaRHSans Med"/>
              </a:rPr>
              <a:t>Prijavitelj se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 </a:t>
            </a:r>
            <a:r>
              <a:rPr lang="vi-VN" altLang="sr-Latn-RS" sz="2000" dirty="0">
                <a:solidFill>
                  <a:srgbClr val="000000"/>
                </a:solidFill>
                <a:latin typeface="VladaRHSans Med"/>
              </a:rPr>
              <a:t>obvezuje osigurati:</a:t>
            </a:r>
            <a:endParaRPr lang="hr-HR" altLang="sr-Latn-RS" sz="2000" dirty="0">
              <a:solidFill>
                <a:srgbClr val="000000"/>
              </a:solidFill>
              <a:latin typeface="VladaRHSans Med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vi-VN" altLang="sr-Latn-RS" sz="1700" dirty="0">
                <a:solidFill>
                  <a:srgbClr val="000000"/>
                </a:solidFill>
                <a:latin typeface="VladaRHSans Med"/>
              </a:rPr>
              <a:t>sredstva za financiranje razlike između iznosa ukupnih prihvatljivih troškova projekta</a:t>
            </a:r>
            <a:r>
              <a:rPr lang="hr-HR" altLang="sr-Latn-RS" sz="1700" dirty="0">
                <a:solidFill>
                  <a:srgbClr val="000000"/>
                </a:solidFill>
                <a:latin typeface="VladaRHSans Med"/>
              </a:rPr>
              <a:t> </a:t>
            </a:r>
            <a:r>
              <a:rPr lang="vi-VN" altLang="sr-Latn-RS" sz="1700" dirty="0">
                <a:solidFill>
                  <a:srgbClr val="000000"/>
                </a:solidFill>
                <a:latin typeface="VladaRHSans Med"/>
              </a:rPr>
              <a:t>te</a:t>
            </a:r>
            <a:r>
              <a:rPr lang="hr-HR" altLang="sr-Latn-RS" sz="1700" dirty="0">
                <a:solidFill>
                  <a:srgbClr val="000000"/>
                </a:solidFill>
                <a:latin typeface="VladaRHSans Med"/>
              </a:rPr>
              <a:t> i</a:t>
            </a:r>
            <a:r>
              <a:rPr lang="vi-VN" altLang="sr-Latn-RS" sz="1700" dirty="0">
                <a:solidFill>
                  <a:srgbClr val="000000"/>
                </a:solidFill>
                <a:latin typeface="VladaRHSans Med"/>
              </a:rPr>
              <a:t>znosa bespovratnih sredstava dodijeljenih za financiranje prihvatljivih troškova</a:t>
            </a:r>
            <a:endParaRPr lang="hr-HR" altLang="sr-Latn-RS" sz="1700" dirty="0">
              <a:solidFill>
                <a:srgbClr val="000000"/>
              </a:solidFill>
              <a:latin typeface="VladaRHSans Med"/>
            </a:endParaRPr>
          </a:p>
          <a:p>
            <a:pPr lvl="1" algn="just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defRPr/>
            </a:pPr>
            <a:r>
              <a:rPr lang="vi-VN" altLang="sr-Latn-RS" sz="1700" dirty="0">
                <a:solidFill>
                  <a:srgbClr val="000000"/>
                </a:solidFill>
                <a:latin typeface="VladaRHSans Med"/>
              </a:rPr>
              <a:t>sredstva za financiranje ukupnih neprihvatljivih troškova</a:t>
            </a:r>
            <a:r>
              <a:rPr lang="hr-HR" altLang="sr-Latn-RS" sz="1700" dirty="0">
                <a:solidFill>
                  <a:srgbClr val="000000"/>
                </a:solidFill>
                <a:latin typeface="VladaRHSans Med"/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None/>
              <a:defRPr/>
            </a:pPr>
            <a:endParaRPr lang="hr-HR" altLang="sr-Latn-RS" sz="400" b="1" dirty="0">
              <a:solidFill>
                <a:srgbClr val="000000"/>
              </a:solidFill>
              <a:latin typeface="VladaRHSans Med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U okviru ovog Poziva korisnik ima pravo zatražiti </a:t>
            </a:r>
            <a:r>
              <a:rPr lang="hr-HR" altLang="sr-Latn-RS" sz="2000" b="1" dirty="0">
                <a:solidFill>
                  <a:srgbClr val="000000"/>
                </a:solidFill>
                <a:latin typeface="VladaRHSans Med"/>
              </a:rPr>
              <a:t>predujam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. Ukupni iznos predujma može biti najviše do 30% ukupne vrijednosti dodijeljenih bespovratnih sredstava.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002060"/>
              </a:buClr>
              <a:buNone/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Korisnik može potraživati troškove po metodi nadoknade, metodi plaćanja ili kombinacijom navedenih metoda sukladno odredbama Općih uvjeta (Prilog 2. </a:t>
            </a:r>
            <a:r>
              <a:rPr lang="hr-HR" altLang="sr-Latn-RS" sz="2000" dirty="0" err="1">
                <a:solidFill>
                  <a:srgbClr val="000000"/>
                </a:solidFill>
                <a:latin typeface="VladaRHSans Med"/>
              </a:rPr>
              <a:t>UzP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)</a:t>
            </a: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endParaRPr lang="hr-HR" altLang="sr-Latn-RS" sz="400" dirty="0">
              <a:solidFill>
                <a:srgbClr val="000000"/>
              </a:solidFill>
              <a:latin typeface="VladaRHSans Med"/>
            </a:endParaRPr>
          </a:p>
        </p:txBody>
      </p:sp>
      <p:sp>
        <p:nvSpPr>
          <p:cNvPr id="22532" name="Title 1">
            <a:extLst>
              <a:ext uri="{FF2B5EF4-FFF2-40B4-BE49-F238E27FC236}">
                <a16:creationId xmlns:a16="http://schemas.microsoft.com/office/drawing/2014/main" id="{5ADF1587-EABB-4DD3-8AC5-C33F670F5D27}"/>
              </a:ext>
            </a:extLst>
          </p:cNvPr>
          <p:cNvSpPr txBox="1">
            <a:spLocks/>
          </p:cNvSpPr>
          <p:nvPr/>
        </p:nvSpPr>
        <p:spPr bwMode="auto">
          <a:xfrm>
            <a:off x="437606" y="323169"/>
            <a:ext cx="8568282" cy="3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Financijska alokacija i iznos bespovratnih sredstava (2)</a:t>
            </a:r>
          </a:p>
        </p:txBody>
      </p:sp>
    </p:spTree>
    <p:extLst>
      <p:ext uri="{BB962C8B-B14F-4D97-AF65-F5344CB8AC3E}">
        <p14:creationId xmlns:p14="http://schemas.microsoft.com/office/powerpoint/2010/main" val="341715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E5927-3C81-493C-8DB4-B676068F5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8EBEF2-207D-4E1A-B735-A6388DDB0DF2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7E3EC13-6CB0-49D1-944F-437A14C7DA1E}"/>
              </a:ext>
            </a:extLst>
          </p:cNvPr>
          <p:cNvSpPr txBox="1">
            <a:spLocks/>
          </p:cNvSpPr>
          <p:nvPr/>
        </p:nvSpPr>
        <p:spPr bwMode="auto">
          <a:xfrm>
            <a:off x="326572" y="1081379"/>
            <a:ext cx="8467826" cy="325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Clr>
                <a:srgbClr val="002060"/>
              </a:buClr>
              <a:buNone/>
            </a:pPr>
            <a:r>
              <a:rPr lang="hr-HR" altLang="sr-Latn-RS" sz="1700" dirty="0">
                <a:latin typeface="VladaRHSans Med"/>
              </a:rPr>
              <a:t>Razdoblje provedbe projekta započinje početkom obavljanja aktivnosti projekta te istječe završetkom obavljanja predmetnih aktivnosti, a bit će definirano u Ugovoru.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Clr>
                <a:srgbClr val="002060"/>
              </a:buClr>
              <a:buNone/>
            </a:pPr>
            <a:r>
              <a:rPr lang="hr-HR" altLang="sr-Latn-RS" sz="1700" dirty="0">
                <a:latin typeface="VladaRHSans Med"/>
              </a:rPr>
              <a:t>Razdoblje provedbe projekta može započeti datumom kada nastaje prvi trošak za kojeg će korisnik tražiti nadoknadu ili ranije, </a:t>
            </a:r>
            <a:r>
              <a:rPr lang="hr-HR" altLang="sr-Latn-RS" sz="1700" b="1" dirty="0">
                <a:latin typeface="VladaRHSans Med"/>
              </a:rPr>
              <a:t>no ne prije 1. siječnja 2014. godine!</a:t>
            </a:r>
            <a:r>
              <a:rPr lang="hr-HR" altLang="sr-Latn-RS" sz="1700" dirty="0">
                <a:latin typeface="VladaRHSans Med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Clr>
                <a:srgbClr val="002060"/>
              </a:buClr>
              <a:buNone/>
            </a:pPr>
            <a:r>
              <a:rPr lang="hr-HR" sz="1700" dirty="0">
                <a:latin typeface="VladaRHSans Med"/>
              </a:rPr>
              <a:t>Inicijalno trajanje razdoblja provedbe projekta je </a:t>
            </a:r>
            <a:r>
              <a:rPr lang="hr-HR" sz="1700" b="1" dirty="0">
                <a:latin typeface="VladaRHSans Med"/>
              </a:rPr>
              <a:t>najdulje do 31. prosinca 2022.</a:t>
            </a:r>
            <a:r>
              <a:rPr lang="hr-HR" sz="1700" dirty="0">
                <a:latin typeface="VladaRHSans Med"/>
              </a:rPr>
              <a:t> godine.</a:t>
            </a:r>
          </a:p>
          <a:p>
            <a:pPr marL="0" indent="0">
              <a:buNone/>
            </a:pPr>
            <a:r>
              <a:rPr lang="hr-HR" sz="1700" b="1" dirty="0">
                <a:latin typeface="VladaRHSans Med"/>
              </a:rPr>
              <a:t>Pri planiranju trajanja razdoblja provedbe projekta Prijavitelj mora uzeti u obzir obvezu stavljanja obnovljene </a:t>
            </a:r>
            <a:r>
              <a:rPr lang="hr-HR" sz="1700" b="1" dirty="0" err="1">
                <a:latin typeface="VladaRHSans Med"/>
              </a:rPr>
              <a:t>brownfield</a:t>
            </a:r>
            <a:r>
              <a:rPr lang="hr-HR" sz="1700" b="1" dirty="0">
                <a:latin typeface="VladaRHSans Med"/>
              </a:rPr>
              <a:t> lokacije u punu funkciju do kraja 2023. godine!</a:t>
            </a:r>
            <a:endParaRPr lang="hr-HR" sz="1700" dirty="0">
              <a:latin typeface="VladaRHSans Med"/>
            </a:endParaRPr>
          </a:p>
          <a:p>
            <a:pPr marL="0" indent="0">
              <a:buNone/>
            </a:pPr>
            <a:r>
              <a:rPr lang="hr-HR" sz="1700" dirty="0">
                <a:latin typeface="VladaRHSans Med"/>
              </a:rPr>
              <a:t>Projekt ne smije biti fizički niti financijski završen u trenutku podnošenja projektnog prijedloga.</a:t>
            </a:r>
          </a:p>
          <a:p>
            <a:pPr marL="0" indent="0">
              <a:buNone/>
            </a:pPr>
            <a:r>
              <a:rPr lang="hr-HR" sz="1700" dirty="0">
                <a:latin typeface="VladaRHSans Med"/>
              </a:rPr>
              <a:t>Trošak mora nastati u razdoblju provedbe projekta da bi bio prihvatljiv za financiranje sukladno Ugovoru (uz iznimke: </a:t>
            </a:r>
            <a:r>
              <a:rPr lang="hr-HR" sz="1700" dirty="0" err="1">
                <a:latin typeface="VladaRHSans Med"/>
              </a:rPr>
              <a:t>tč</a:t>
            </a:r>
            <a:r>
              <a:rPr lang="hr-HR" sz="1700" dirty="0">
                <a:latin typeface="VladaRHSans Med"/>
              </a:rPr>
              <a:t>. 5.5. i 2.9. </a:t>
            </a:r>
            <a:r>
              <a:rPr lang="hr-HR" sz="1700" dirty="0" err="1">
                <a:latin typeface="VladaRHSans Med"/>
              </a:rPr>
              <a:t>UzP</a:t>
            </a:r>
            <a:r>
              <a:rPr lang="hr-HR" sz="1700" dirty="0">
                <a:latin typeface="VladaRHSans Med"/>
              </a:rPr>
              <a:t>)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200"/>
              </a:spcBef>
              <a:buClr>
                <a:srgbClr val="002060"/>
              </a:buClr>
              <a:buNone/>
            </a:pPr>
            <a:endParaRPr lang="hr-HR" sz="1600" dirty="0">
              <a:latin typeface="VladaRHSans Med"/>
            </a:endParaRPr>
          </a:p>
        </p:txBody>
      </p:sp>
      <p:sp>
        <p:nvSpPr>
          <p:cNvPr id="23556" name="Title 1">
            <a:extLst>
              <a:ext uri="{FF2B5EF4-FFF2-40B4-BE49-F238E27FC236}">
                <a16:creationId xmlns:a16="http://schemas.microsoft.com/office/drawing/2014/main" id="{430A19E1-D5F0-4F1F-867F-961C5CFE0EE1}"/>
              </a:ext>
            </a:extLst>
          </p:cNvPr>
          <p:cNvSpPr txBox="1">
            <a:spLocks/>
          </p:cNvSpPr>
          <p:nvPr/>
        </p:nvSpPr>
        <p:spPr bwMode="auto">
          <a:xfrm>
            <a:off x="326572" y="221343"/>
            <a:ext cx="8610486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Razdoblje provedbe projekta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554D3754-171D-4D74-9F10-7A94561621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CF6BA7C-2FE7-4F07-99B6-F627FDA91289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CC8D6-ECB4-4E50-998B-C61AC6640C97}"/>
              </a:ext>
            </a:extLst>
          </p:cNvPr>
          <p:cNvSpPr txBox="1">
            <a:spLocks/>
          </p:cNvSpPr>
          <p:nvPr/>
        </p:nvSpPr>
        <p:spPr bwMode="auto">
          <a:xfrm>
            <a:off x="247650" y="560096"/>
            <a:ext cx="88090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Obveze </a:t>
            </a: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koje se odnose na državne potpore – </a:t>
            </a:r>
          </a:p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  <a:defRPr/>
            </a:pP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kriteriji koji isključuju dodjelu potpore</a:t>
            </a:r>
            <a:endParaRPr lang="hr-HR" altLang="sr-Latn-RS" sz="2600" b="1" dirty="0">
              <a:solidFill>
                <a:schemeClr val="tx2">
                  <a:lumMod val="75000"/>
                </a:schemeClr>
              </a:solidFill>
              <a:latin typeface="VladaRHSans Med"/>
            </a:endParaRP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44F6D384-F89C-4D40-AB2D-03793037DF97}"/>
              </a:ext>
            </a:extLst>
          </p:cNvPr>
          <p:cNvSpPr txBox="1">
            <a:spLocks/>
          </p:cNvSpPr>
          <p:nvPr/>
        </p:nvSpPr>
        <p:spPr bwMode="auto">
          <a:xfrm>
            <a:off x="247650" y="1367968"/>
            <a:ext cx="8300927" cy="296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0363" indent="-180975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Bespovratna sredstva koja se dodjeljuju u sklopu ovog Poziva </a:t>
            </a:r>
            <a:r>
              <a:rPr lang="hr-HR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neće predstavljati državnu potporu</a:t>
            </a: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ako su ispunjeni sljedeći kriteriji koji isključuju dodjelu potpora: 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 razini </a:t>
            </a:r>
            <a:r>
              <a:rPr lang="hr-HR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nositelja projekta/vlasnika infrastrukture: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kada je prijavitelj </a:t>
            </a:r>
            <a:r>
              <a:rPr lang="hr-HR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JLS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sz="16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</a:t>
            </a:r>
            <a:r>
              <a:rPr lang="hr-HR" sz="16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ada je prijavitelj javna ustanova ili javno poduzeće * 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 razini </a:t>
            </a:r>
            <a:r>
              <a:rPr lang="hr-HR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budućeg operatora/upravitelja</a:t>
            </a: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lokacije/objekta kada: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istom upravlja JLS odnosno drugo javno tijelo ili subjekt koji ne obavlja gospodarsku djelatnost, ili 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ako je operater/upravitelj izabran putem otvorenog, transparentnog i </a:t>
            </a:r>
            <a:r>
              <a:rPr lang="hr-HR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nediskriminirajućeg</a:t>
            </a: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javnog natječaja. 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1323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554D3754-171D-4D74-9F10-7A94561621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CF6BA7C-2FE7-4F07-99B6-F627FDA91289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CC8D6-ECB4-4E50-998B-C61AC6640C97}"/>
              </a:ext>
            </a:extLst>
          </p:cNvPr>
          <p:cNvSpPr txBox="1">
            <a:spLocks/>
          </p:cNvSpPr>
          <p:nvPr/>
        </p:nvSpPr>
        <p:spPr bwMode="auto">
          <a:xfrm>
            <a:off x="247650" y="296338"/>
            <a:ext cx="88090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Obveze </a:t>
            </a: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koje se odnose na državne potpore – kriteriji</a:t>
            </a:r>
            <a:b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</a:b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koji isključuju dodjelu potpore</a:t>
            </a:r>
            <a:endParaRPr lang="hr-HR" altLang="sr-Latn-RS" sz="2600" b="1" dirty="0">
              <a:solidFill>
                <a:schemeClr val="tx2">
                  <a:lumMod val="75000"/>
                </a:schemeClr>
              </a:solidFill>
              <a:latin typeface="VladaRHSans Med"/>
            </a:endParaRP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44F6D384-F89C-4D40-AB2D-03793037DF97}"/>
              </a:ext>
            </a:extLst>
          </p:cNvPr>
          <p:cNvSpPr txBox="1">
            <a:spLocks/>
          </p:cNvSpPr>
          <p:nvPr/>
        </p:nvSpPr>
        <p:spPr bwMode="auto">
          <a:xfrm>
            <a:off x="247650" y="962526"/>
            <a:ext cx="8300927" cy="35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0363" indent="-180975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 razini </a:t>
            </a:r>
            <a:r>
              <a:rPr lang="hr-HR" b="1">
                <a:latin typeface="VladaRHSans Med" panose="02000000000000000000" pitchFamily="50" charset="-18"/>
                <a:ea typeface="VladaRHSans Med" panose="02000000000000000000" pitchFamily="50" charset="-18"/>
              </a:rPr>
              <a:t>izvođača </a:t>
            </a:r>
            <a:r>
              <a:rPr lang="hr-HR" b="1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radova</a:t>
            </a:r>
            <a:r>
              <a:rPr lang="hr-HR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, </a:t>
            </a: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ako se isti odaberu sukladno pravilima o javnoj nabavi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 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 razini </a:t>
            </a:r>
            <a:r>
              <a:rPr lang="hr-HR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korisnika obnovljene </a:t>
            </a:r>
            <a:r>
              <a:rPr lang="hr-HR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</a:t>
            </a:r>
            <a:r>
              <a:rPr lang="hr-HR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, osim u slučaju subjekata koji ne obavljaju gospodarsku djelatnost, dodjela državne potpore bit će isključena, ako se za korištenje objekata (najamnina, režijski troškovi, itd.) bude plaćala tržišna cijena*</a:t>
            </a:r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/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/>
            <a:endParaRPr lang="hr-HR" sz="16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 algn="just"/>
            <a:r>
              <a:rPr lang="hr-HR" sz="16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*</a:t>
            </a:r>
            <a:r>
              <a:rPr lang="hr-HR" i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ako vlasnik obnovljene </a:t>
            </a:r>
            <a:r>
              <a:rPr lang="hr-HR" i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i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 obnovljenu lokaciju nudi na korištenje po   cijenama nižim od tržišnih, mora predvidjeti dodjelu de </a:t>
            </a:r>
            <a:r>
              <a:rPr lang="hr-HR" i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minimis</a:t>
            </a:r>
            <a:r>
              <a:rPr lang="hr-HR" i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potpora, </a:t>
            </a:r>
            <a:r>
              <a:rPr lang="hr-HR" b="1" i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što mora biti jasno razloženo u studiji izvodljivosti</a:t>
            </a:r>
            <a:endParaRPr lang="hr-HR" sz="1600" i="1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3133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554D3754-171D-4D74-9F10-7A94561621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CF6BA7C-2FE7-4F07-99B6-F627FDA91289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CC8D6-ECB4-4E50-998B-C61AC6640C97}"/>
              </a:ext>
            </a:extLst>
          </p:cNvPr>
          <p:cNvSpPr txBox="1">
            <a:spLocks/>
          </p:cNvSpPr>
          <p:nvPr/>
        </p:nvSpPr>
        <p:spPr bwMode="auto">
          <a:xfrm>
            <a:off x="247650" y="247650"/>
            <a:ext cx="88090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Obveze </a:t>
            </a: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koje se odnose na državne potpore – kriteriji</a:t>
            </a:r>
            <a:b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</a:b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koji isključuju dodjelu potpore</a:t>
            </a:r>
            <a:endParaRPr lang="hr-HR" altLang="sr-Latn-RS" sz="2600" b="1" dirty="0">
              <a:solidFill>
                <a:schemeClr val="tx2">
                  <a:lumMod val="75000"/>
                </a:schemeClr>
              </a:solidFill>
              <a:latin typeface="VladaRHSans Med"/>
            </a:endParaRPr>
          </a:p>
        </p:txBody>
      </p:sp>
      <p:sp>
        <p:nvSpPr>
          <p:cNvPr id="32772" name="Content Placeholder 2">
            <a:extLst>
              <a:ext uri="{FF2B5EF4-FFF2-40B4-BE49-F238E27FC236}">
                <a16:creationId xmlns:a16="http://schemas.microsoft.com/office/drawing/2014/main" id="{44F6D384-F89C-4D40-AB2D-03793037DF97}"/>
              </a:ext>
            </a:extLst>
          </p:cNvPr>
          <p:cNvSpPr txBox="1">
            <a:spLocks/>
          </p:cNvSpPr>
          <p:nvPr/>
        </p:nvSpPr>
        <p:spPr bwMode="auto">
          <a:xfrm>
            <a:off x="247650" y="836085"/>
            <a:ext cx="8300927" cy="35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0363" indent="-180975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 razini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projekta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: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odnosi se na </a:t>
            </a:r>
            <a:r>
              <a:rPr lang="hr-HR" sz="175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lokacije/objekte koji se nakon obnove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neće koristiti u komercijalne/gospodarske svrhe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odnosi se na </a:t>
            </a:r>
            <a:r>
              <a:rPr lang="hr-HR" sz="175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 koje se nakon obnove koriste u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mješovite namjene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, kada gospodarska namjena ostaje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isključivo sporedna 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(do 20% ukupnog godišnjeg kapaciteta, ili u slučaju kulturne namjene, naknada za korištenje do 50% troškova)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odnose se izravno na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izvršavanje javnih ovlasti i temeljnih funkcija JLP(R)S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(npr. zaštita od poplava i požara, izgradnja ili obnova javnih cesta i ostalih prometnica, razvoj i revitalizacija zemljišta u javnom vlasništvu od strane javnih tijela)</a:t>
            </a:r>
          </a:p>
          <a:p>
            <a:pPr marL="541338" lvl="1" indent="-276225">
              <a:buFont typeface="Wingdings" panose="05000000000000000000" pitchFamily="2" charset="2"/>
              <a:buChar char="Ø"/>
            </a:pP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odnose se na obnovu i korištenje </a:t>
            </a:r>
            <a:r>
              <a:rPr lang="hr-HR" sz="175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lokacija koje imaju </a:t>
            </a:r>
            <a:r>
              <a:rPr lang="hr-HR" sz="175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lokalno obilježje </a:t>
            </a:r>
            <a:r>
              <a:rPr lang="hr-HR" sz="175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odnosno predstavljaju projekte koji su isključivo ili pretežito namijenjeni lokalnom stanovništvu i zadovoljavanju potrebe određene mikro sredine</a:t>
            </a:r>
          </a:p>
          <a:p>
            <a:pPr marL="0" lvl="0" indent="0"/>
            <a:endParaRPr lang="hr-HR" sz="1750" dirty="0"/>
          </a:p>
        </p:txBody>
      </p:sp>
    </p:spTree>
    <p:extLst>
      <p:ext uri="{BB962C8B-B14F-4D97-AF65-F5344CB8AC3E}">
        <p14:creationId xmlns:p14="http://schemas.microsoft.com/office/powerpoint/2010/main" val="3675642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1">
            <a:extLst>
              <a:ext uri="{FF2B5EF4-FFF2-40B4-BE49-F238E27FC236}">
                <a16:creationId xmlns:a16="http://schemas.microsoft.com/office/drawing/2014/main" id="{AC570F8B-C057-49C2-AA4A-9B7BEB28FE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FD338DFA-D771-4196-920E-D09CDBAC8991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35B3C284-A386-4F0B-A750-2C7D917DAE60}"/>
              </a:ext>
            </a:extLst>
          </p:cNvPr>
          <p:cNvSpPr txBox="1">
            <a:spLocks/>
          </p:cNvSpPr>
          <p:nvPr/>
        </p:nvSpPr>
        <p:spPr bwMode="auto">
          <a:xfrm>
            <a:off x="382588" y="685800"/>
            <a:ext cx="7920038" cy="34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60363" indent="-180975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hr-HR" sz="1500" b="1" dirty="0">
                <a:latin typeface="VladaRHSans Med"/>
              </a:rPr>
              <a:t>Prihvatljivi prijavitelji </a:t>
            </a:r>
            <a:r>
              <a:rPr lang="hr-HR" sz="1500" dirty="0">
                <a:latin typeface="VladaRHSans Med"/>
              </a:rPr>
              <a:t>u smislu ovog Poziva su:</a:t>
            </a:r>
          </a:p>
          <a:p>
            <a:pPr marL="0" indent="0"/>
            <a:r>
              <a:rPr lang="hr-HR" sz="1500" dirty="0">
                <a:latin typeface="VladaRHSans Med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jedinice lokalne samouprave s područja UP Zadar</a:t>
            </a:r>
            <a:r>
              <a:rPr lang="hr-HR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u skladu s Odlukom o sastavu UP Zadar: 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Grad Zadar, Grad Nin, Općina Bibinje, Općina </a:t>
            </a:r>
            <a:r>
              <a:rPr lang="hr-HR" sz="1500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Galovac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, Općina Kali, Općina Kukljica, Općina Novigrad, Općina </a:t>
            </a:r>
            <a:r>
              <a:rPr lang="hr-HR" sz="1500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Poličnik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, Općina </a:t>
            </a:r>
            <a:r>
              <a:rPr lang="hr-HR" sz="1500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Posedarje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, Općina Preko, Općina Ražanac, Općina </a:t>
            </a:r>
            <a:r>
              <a:rPr lang="hr-HR" sz="1500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Sukošan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, Općina </a:t>
            </a:r>
            <a:r>
              <a:rPr lang="hr-HR" sz="1500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Škabrnja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, Općina Vrsi i Općina Zemunik Donji</a:t>
            </a:r>
            <a:endParaRPr lang="hr-HR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endParaRPr lang="hr-HR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Javne ustanove </a:t>
            </a:r>
            <a:r>
              <a:rPr lang="hr-HR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koje je osnovao javni sektor (osnovane od strane Republike Hrvatske i/ili jedinice lokalne/područne samouprave sukladno Zakonu o ustanovama) koje u trenutku prijave moraju biti upisane u sudski registar sa sjedištem na području UP Zadar </a:t>
            </a:r>
          </a:p>
          <a:p>
            <a:endParaRPr lang="hr-HR" sz="1500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5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Javna poduzeća </a:t>
            </a:r>
            <a:r>
              <a:rPr lang="hr-HR" sz="15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u stopostotnom vlasništvu jedinica lokalne/regionalne samouprave sa UP Zadar </a:t>
            </a:r>
            <a:endParaRPr lang="hr-HR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/>
            <a:r>
              <a:rPr lang="hr-HR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Prijavitelj mora dokazati da nije u ni u jednoj situaciji za isključenje prijavitelja iz točke 2.3. </a:t>
            </a:r>
            <a:r>
              <a:rPr lang="hr-HR" sz="15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</a:t>
            </a:r>
          </a:p>
          <a:p>
            <a:pPr marL="0" indent="0"/>
            <a:endParaRPr lang="hr-HR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/>
            <a:endParaRPr lang="hr-HR" sz="1500" dirty="0">
              <a:latin typeface="VladaRHSans Med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1500" dirty="0">
              <a:latin typeface="VladaRHSans Med"/>
            </a:endParaRP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78C3CF43-605C-47F8-8AC3-7D7342A8558F}"/>
              </a:ext>
            </a:extLst>
          </p:cNvPr>
          <p:cNvSpPr txBox="1">
            <a:spLocks/>
          </p:cNvSpPr>
          <p:nvPr/>
        </p:nvSpPr>
        <p:spPr bwMode="auto">
          <a:xfrm>
            <a:off x="382588" y="287338"/>
            <a:ext cx="83788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Prihvatljivi prijavitelji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18A930-FE1A-4F94-BF22-69DC163389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BE75FDB-B42A-47A7-9258-080E4C44059A}" type="slidenum">
              <a:rPr lang="en-US" altLang="sr-Latn-RS" smtClean="0"/>
              <a:pPr>
                <a:defRPr/>
              </a:pPr>
              <a:t>1</a:t>
            </a:fld>
            <a:endParaRPr lang="en-US" altLang="sr-Latn-RS"/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64F5A640-81A7-4459-AE94-4F790DBD3B47}"/>
              </a:ext>
            </a:extLst>
          </p:cNvPr>
          <p:cNvSpPr txBox="1">
            <a:spLocks/>
          </p:cNvSpPr>
          <p:nvPr/>
        </p:nvSpPr>
        <p:spPr bwMode="auto">
          <a:xfrm>
            <a:off x="283029" y="287338"/>
            <a:ext cx="8446634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Odgovornosti za upravljanje</a:t>
            </a:r>
          </a:p>
        </p:txBody>
      </p:sp>
      <p:sp>
        <p:nvSpPr>
          <p:cNvPr id="29700" name="Content Placeholder 2">
            <a:extLst>
              <a:ext uri="{FF2B5EF4-FFF2-40B4-BE49-F238E27FC236}">
                <a16:creationId xmlns:a16="http://schemas.microsoft.com/office/drawing/2014/main" id="{F20FB973-D098-4DB9-B915-406E6FA9BEDC}"/>
              </a:ext>
            </a:extLst>
          </p:cNvPr>
          <p:cNvSpPr txBox="1">
            <a:spLocks/>
          </p:cNvSpPr>
          <p:nvPr/>
        </p:nvSpPr>
        <p:spPr bwMode="auto">
          <a:xfrm>
            <a:off x="384629" y="1114425"/>
            <a:ext cx="7773534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Upravljačko tijelo (UT) za OPKK/ITU mehanizam je </a:t>
            </a:r>
            <a:r>
              <a:rPr lang="hr-HR" altLang="sr-Latn-RS" sz="2000" b="1" dirty="0">
                <a:solidFill>
                  <a:srgbClr val="000000"/>
                </a:solidFill>
                <a:latin typeface="VladaRHSans Med"/>
              </a:rPr>
              <a:t>Ministarstvo regionalnoga razvoja i fondova Europske unije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 (MRRFEU).</a:t>
            </a: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endParaRPr lang="hr-HR" altLang="sr-Latn-RS" sz="20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Posredničko tijelo integriranih teritorijalnih ulaganja (ITU PT) za ovaj Poziv je </a:t>
            </a:r>
            <a:r>
              <a:rPr lang="hr-HR" altLang="sr-Latn-RS" sz="2000" b="1" dirty="0">
                <a:solidFill>
                  <a:srgbClr val="000000"/>
                </a:solidFill>
                <a:latin typeface="VladaRHSans Med"/>
              </a:rPr>
              <a:t>G</a:t>
            </a:r>
            <a:r>
              <a:rPr lang="hr-HR" altLang="sr-Latn-RS" sz="2000" b="1" dirty="0">
                <a:latin typeface="VladaRHSans Med"/>
              </a:rPr>
              <a:t>rad središte Urbanog područja Zadar </a:t>
            </a:r>
            <a:r>
              <a:rPr lang="hr-HR" altLang="sr-Latn-RS" sz="2000" dirty="0">
                <a:latin typeface="VladaRHSans Med"/>
              </a:rPr>
              <a:t>(UP Zadar)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.</a:t>
            </a: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endParaRPr lang="hr-HR" altLang="sr-Latn-RS" sz="20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002060"/>
              </a:buClr>
              <a:defRPr/>
            </a:pP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Posredničko tijelo razine 2 (PT2) za ovaj Poziv je </a:t>
            </a:r>
            <a:r>
              <a:rPr lang="hr-HR" altLang="sr-Latn-RS" sz="2000" b="1" dirty="0">
                <a:solidFill>
                  <a:srgbClr val="000000"/>
                </a:solidFill>
                <a:latin typeface="VladaRHSans Med"/>
              </a:rPr>
              <a:t>Središnja agencija za financiranje i ugovaranje programa i projekata Europske unije </a:t>
            </a:r>
            <a:r>
              <a:rPr lang="hr-HR" altLang="sr-Latn-RS" sz="2000" dirty="0">
                <a:solidFill>
                  <a:srgbClr val="000000"/>
                </a:solidFill>
                <a:latin typeface="VladaRHSans Med"/>
              </a:rPr>
              <a:t>(SAFU).</a:t>
            </a: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1">
            <a:extLst>
              <a:ext uri="{FF2B5EF4-FFF2-40B4-BE49-F238E27FC236}">
                <a16:creationId xmlns:a16="http://schemas.microsoft.com/office/drawing/2014/main" id="{A4FB63F7-51AE-485A-909E-134150EF9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A9C01A0A-787F-44EC-A1EC-140808CE7E73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6856E4BA-63DB-4FF6-844F-120997F74B61}"/>
              </a:ext>
            </a:extLst>
          </p:cNvPr>
          <p:cNvSpPr txBox="1">
            <a:spLocks/>
          </p:cNvSpPr>
          <p:nvPr/>
        </p:nvSpPr>
        <p:spPr bwMode="auto">
          <a:xfrm>
            <a:off x="369888" y="1531805"/>
            <a:ext cx="7785100" cy="217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0002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4574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9146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371850" indent="-17145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 eaLnBrk="1" hangingPunct="1">
              <a:lnSpc>
                <a:spcPct val="80000"/>
              </a:lnSpc>
              <a:spcBef>
                <a:spcPts val="750"/>
              </a:spcBef>
              <a:spcAft>
                <a:spcPts val="75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sr-Latn-RS" sz="2000" dirty="0">
              <a:latin typeface="+mn-lt"/>
            </a:endParaRPr>
          </a:p>
          <a:p>
            <a:pPr marL="342900" indent="-342900" algn="just" eaLnBrk="1" hangingPunct="1">
              <a:lnSpc>
                <a:spcPct val="80000"/>
              </a:lnSpc>
              <a:spcBef>
                <a:spcPts val="750"/>
              </a:spcBef>
              <a:spcAft>
                <a:spcPts val="75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maksimalno jedan (1) projektni prijedlog po prijavitelju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ts val="750"/>
              </a:spcBef>
              <a:spcAft>
                <a:spcPts val="750"/>
              </a:spcAft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s jednim prijaviteljem može se sklopiti jedan (1) Ugovor o dodjeli bespovratnih sredstava 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8D0D58C9-AE81-4060-93BD-29D089C0CCFB}"/>
              </a:ext>
            </a:extLst>
          </p:cNvPr>
          <p:cNvSpPr txBox="1">
            <a:spLocks/>
          </p:cNvSpPr>
          <p:nvPr/>
        </p:nvSpPr>
        <p:spPr bwMode="auto">
          <a:xfrm>
            <a:off x="369888" y="799261"/>
            <a:ext cx="84042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Broj projektnih prijedloga po prijavitelju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>
            <a:extLst>
              <a:ext uri="{FF2B5EF4-FFF2-40B4-BE49-F238E27FC236}">
                <a16:creationId xmlns:a16="http://schemas.microsoft.com/office/drawing/2014/main" id="{D8C56C1A-4C8A-45A5-B248-D8C8B986A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9AFC4D5-0477-4696-81E1-70C433610EAD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4A208AE-C952-4CCC-8BF7-7ED7D0A092CE}"/>
              </a:ext>
            </a:extLst>
          </p:cNvPr>
          <p:cNvSpPr txBox="1">
            <a:spLocks/>
          </p:cNvSpPr>
          <p:nvPr/>
        </p:nvSpPr>
        <p:spPr bwMode="auto">
          <a:xfrm>
            <a:off x="456746" y="854242"/>
            <a:ext cx="8404225" cy="37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hr-HR" sz="2000" b="1" dirty="0">
                <a:latin typeface="VladaRHSans Med"/>
              </a:rPr>
              <a:t>Aktivnost obnove </a:t>
            </a:r>
            <a:r>
              <a:rPr lang="hr-HR" sz="2000" b="1" dirty="0" err="1">
                <a:latin typeface="VladaRHSans Med"/>
              </a:rPr>
              <a:t>brownfield</a:t>
            </a:r>
            <a:r>
              <a:rPr lang="hr-HR" sz="2000" b="1" dirty="0">
                <a:latin typeface="VladaRHSans Med"/>
              </a:rPr>
              <a:t> lokacije </a:t>
            </a:r>
            <a:r>
              <a:rPr lang="hr-HR" sz="2000" dirty="0">
                <a:latin typeface="VladaRHSans Med"/>
              </a:rPr>
              <a:t>koje uključuju sve postupke gradnje (osim izrade projektno-tehničke i investicijske dokumentacije) i građenja i one građevinske postupke koji im prethode do zaključno ishođenja uporabne dozvole za planirani zahvat:</a:t>
            </a:r>
          </a:p>
          <a:p>
            <a:pPr marL="0" lvl="0" indent="0">
              <a:buNone/>
            </a:pPr>
            <a:r>
              <a:rPr lang="hr-HR" sz="2000" dirty="0">
                <a:latin typeface="VladaRHSans Med"/>
              </a:rPr>
              <a:t>	- dekontaminaciju tla,</a:t>
            </a:r>
          </a:p>
          <a:p>
            <a:pPr marL="0" lvl="0" indent="0">
              <a:buNone/>
            </a:pPr>
            <a:r>
              <a:rPr lang="hr-HR" sz="2000" dirty="0">
                <a:latin typeface="VladaRHSans Med"/>
              </a:rPr>
              <a:t>	- uklanjanje građevine ili njezina dijela,</a:t>
            </a:r>
          </a:p>
          <a:p>
            <a:pPr marL="0" lvl="0" indent="0">
              <a:buNone/>
            </a:pPr>
            <a:r>
              <a:rPr lang="hr-HR" sz="2000" dirty="0">
                <a:latin typeface="VladaRHSans Med"/>
              </a:rPr>
              <a:t>	- rekonstrukciju građevine, zamjensku gradnju i novu gradnju, 	odnosno izvedbu građevinskih i drugih radova na </a:t>
            </a:r>
            <a:r>
              <a:rPr lang="hr-HR" sz="2000" dirty="0" err="1">
                <a:latin typeface="VladaRHSans Med"/>
              </a:rPr>
              <a:t>brownfield</a:t>
            </a:r>
            <a:r>
              <a:rPr lang="hr-HR" sz="2000" dirty="0">
                <a:latin typeface="VladaRHSans Med"/>
              </a:rPr>
              <a:t> 	lokaciji u skladu s prostornim planovima.</a:t>
            </a:r>
          </a:p>
          <a:p>
            <a:pPr marL="0" lvl="0" indent="0">
              <a:buNone/>
            </a:pPr>
            <a:endParaRPr lang="hr-HR" sz="2000" dirty="0">
              <a:latin typeface="VladaRHSans Med"/>
            </a:endParaRPr>
          </a:p>
          <a:p>
            <a:pPr marL="0" lvl="0" indent="0">
              <a:buNone/>
            </a:pPr>
            <a:endParaRPr lang="hr-HR" sz="2000" dirty="0">
              <a:latin typeface="VladaRHSans Med"/>
            </a:endParaRPr>
          </a:p>
          <a:p>
            <a:pPr marL="0" lvl="0" indent="0">
              <a:buNone/>
            </a:pPr>
            <a:endParaRPr lang="hr-HR" sz="2000" dirty="0">
              <a:latin typeface="VladaRHSans Med"/>
            </a:endParaRPr>
          </a:p>
        </p:txBody>
      </p:sp>
      <p:sp>
        <p:nvSpPr>
          <p:cNvPr id="36868" name="Title 1">
            <a:extLst>
              <a:ext uri="{FF2B5EF4-FFF2-40B4-BE49-F238E27FC236}">
                <a16:creationId xmlns:a16="http://schemas.microsoft.com/office/drawing/2014/main" id="{BB79C69B-1167-41A2-8E1A-6D99A344A055}"/>
              </a:ext>
            </a:extLst>
          </p:cNvPr>
          <p:cNvSpPr txBox="1">
            <a:spLocks/>
          </p:cNvSpPr>
          <p:nvPr/>
        </p:nvSpPr>
        <p:spPr bwMode="auto">
          <a:xfrm>
            <a:off x="379413" y="145144"/>
            <a:ext cx="8404225" cy="6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Prihvatljive aktivnosti (1)</a:t>
            </a:r>
          </a:p>
        </p:txBody>
      </p:sp>
    </p:spTree>
    <p:extLst>
      <p:ext uri="{BB962C8B-B14F-4D97-AF65-F5344CB8AC3E}">
        <p14:creationId xmlns:p14="http://schemas.microsoft.com/office/powerpoint/2010/main" val="360345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>
            <a:extLst>
              <a:ext uri="{FF2B5EF4-FFF2-40B4-BE49-F238E27FC236}">
                <a16:creationId xmlns:a16="http://schemas.microsoft.com/office/drawing/2014/main" id="{D8C56C1A-4C8A-45A5-B248-D8C8B986A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9AFC4D5-0477-4696-81E1-70C433610EAD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21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4A208AE-C952-4CCC-8BF7-7ED7D0A092CE}"/>
              </a:ext>
            </a:extLst>
          </p:cNvPr>
          <p:cNvSpPr txBox="1">
            <a:spLocks/>
          </p:cNvSpPr>
          <p:nvPr/>
        </p:nvSpPr>
        <p:spPr bwMode="auto">
          <a:xfrm>
            <a:off x="360362" y="866274"/>
            <a:ext cx="8500609" cy="37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endParaRPr lang="hr-HR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>
              <a:buNone/>
            </a:pPr>
            <a:endParaRPr lang="hr-HR" sz="2200" b="1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>
              <a:buNone/>
            </a:pPr>
            <a:r>
              <a:rPr lang="hr-HR" sz="22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2. Aktivnosti izgradnje/rekonstrukcije infrastrukture na </a:t>
            </a:r>
            <a:r>
              <a:rPr lang="hr-HR" sz="2200" b="1" dirty="0" err="1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sz="2200" b="1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 lokaciji </a:t>
            </a:r>
            <a:r>
              <a:rPr lang="hr-HR" sz="22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(s tim da infrastruktura podrazumijeva: komunalne, prometne, energetske, vodne, pomorske,  komunikacijske, elektroničke komunikacijske i druge građevine namijenjene gospodarenju s drugim vrstama stvorenih i prirodnih dobara)</a:t>
            </a: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hr-HR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sz="18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hr-HR" sz="1800" dirty="0">
              <a:latin typeface="VladaRHSans Med"/>
            </a:endParaRPr>
          </a:p>
        </p:txBody>
      </p:sp>
      <p:sp>
        <p:nvSpPr>
          <p:cNvPr id="36868" name="Title 1">
            <a:extLst>
              <a:ext uri="{FF2B5EF4-FFF2-40B4-BE49-F238E27FC236}">
                <a16:creationId xmlns:a16="http://schemas.microsoft.com/office/drawing/2014/main" id="{BB79C69B-1167-41A2-8E1A-6D99A344A055}"/>
              </a:ext>
            </a:extLst>
          </p:cNvPr>
          <p:cNvSpPr txBox="1">
            <a:spLocks/>
          </p:cNvSpPr>
          <p:nvPr/>
        </p:nvSpPr>
        <p:spPr bwMode="auto">
          <a:xfrm>
            <a:off x="360362" y="413781"/>
            <a:ext cx="8404225" cy="6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Prihvatljive aktivnosti (2)</a:t>
            </a:r>
          </a:p>
        </p:txBody>
      </p:sp>
    </p:spTree>
    <p:extLst>
      <p:ext uri="{BB962C8B-B14F-4D97-AF65-F5344CB8AC3E}">
        <p14:creationId xmlns:p14="http://schemas.microsoft.com/office/powerpoint/2010/main" val="79015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>
            <a:extLst>
              <a:ext uri="{FF2B5EF4-FFF2-40B4-BE49-F238E27FC236}">
                <a16:creationId xmlns:a16="http://schemas.microsoft.com/office/drawing/2014/main" id="{D8C56C1A-4C8A-45A5-B248-D8C8B986AC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 panose="02000000000000000000"/>
                <a:ea typeface="ＭＳ Ｐゴシック" panose="020B0600070205080204" pitchFamily="34" charset="-128"/>
                <a:cs typeface="VladaRHSans Reg" panose="0200000000000000000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9AFC4D5-0477-4696-81E1-70C433610EAD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22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4A208AE-C952-4CCC-8BF7-7ED7D0A092CE}"/>
              </a:ext>
            </a:extLst>
          </p:cNvPr>
          <p:cNvSpPr txBox="1">
            <a:spLocks/>
          </p:cNvSpPr>
          <p:nvPr/>
        </p:nvSpPr>
        <p:spPr bwMode="auto">
          <a:xfrm>
            <a:off x="406400" y="807673"/>
            <a:ext cx="8280400" cy="366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endParaRPr lang="hr-HR" altLang="sr-Latn-RS" sz="200" dirty="0">
              <a:latin typeface="+mn-lt"/>
            </a:endParaRPr>
          </a:p>
          <a:p>
            <a:pPr marL="0" indent="0" algn="just" defTabSz="457200">
              <a:lnSpc>
                <a:spcPct val="100000"/>
              </a:lnSpc>
              <a:spcBef>
                <a:spcPts val="0"/>
              </a:spcBef>
              <a:buClr>
                <a:srgbClr val="17177D"/>
              </a:buClr>
              <a:buNone/>
              <a:defRPr/>
            </a:pPr>
            <a:endParaRPr lang="hr-HR" altLang="sr-Latn-RS" sz="400" dirty="0">
              <a:solidFill>
                <a:prstClr val="black"/>
              </a:solidFill>
              <a:latin typeface="+mn-lt"/>
            </a:endParaRPr>
          </a:p>
          <a:p>
            <a:pPr marL="0" lvl="0" indent="0" defTabSz="457200">
              <a:lnSpc>
                <a:spcPct val="150000"/>
              </a:lnSpc>
              <a:spcBef>
                <a:spcPct val="0"/>
              </a:spcBef>
              <a:buNone/>
            </a:pPr>
            <a:r>
              <a:rPr lang="hr-HR" sz="18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3. </a:t>
            </a:r>
            <a:r>
              <a:rPr lang="hr-HR" sz="1700" b="1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Aktivnosti informiranja i vidljivosti, </a:t>
            </a:r>
            <a:r>
              <a:rPr lang="hr-HR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sukladno točki 5.6. </a:t>
            </a:r>
            <a:r>
              <a:rPr lang="hr-HR" sz="1700" dirty="0" err="1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</a:p>
          <a:p>
            <a:pPr marL="0" lvl="0" indent="0" algn="just" defTabSz="457200">
              <a:lnSpc>
                <a:spcPct val="150000"/>
              </a:lnSpc>
              <a:spcBef>
                <a:spcPct val="0"/>
              </a:spcBef>
              <a:buNone/>
            </a:pPr>
            <a:r>
              <a:rPr lang="hr-HR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4. </a:t>
            </a:r>
            <a:r>
              <a:rPr lang="hr-HR" sz="1700" b="1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Aktivnost Upravljanja projektom i projektna administracija </a:t>
            </a:r>
            <a:r>
              <a:rPr lang="hr-HR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(uključujući ugovaranje vanjskih stručnjaka za upravljanje projektom i /ili angažiranja postojećeg ili novozaposlenog osoblja prijavitelja za upravljanje projektom)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5. </a:t>
            </a:r>
            <a:r>
              <a:rPr lang="hr-HR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Horizontalne aktivnosti </a:t>
            </a:r>
            <a:r>
              <a:rPr lang="hr-HR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(aktivnosti vezane uz promicanje horizontalnih načela sukladno točki 2.8. </a:t>
            </a:r>
            <a:r>
              <a:rPr lang="hr-HR" sz="17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)</a:t>
            </a:r>
            <a:endParaRPr lang="hr-HR" altLang="sr-Latn-RS" sz="17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buNone/>
              <a:defRPr/>
            </a:pPr>
            <a:endParaRPr lang="hr-HR" altLang="sr-Latn-RS" sz="17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buNone/>
              <a:defRPr/>
            </a:pPr>
            <a:endParaRPr lang="hr-HR" altLang="sr-Latn-RS" sz="17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algn="just" defTabSz="457200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defRPr/>
            </a:pPr>
            <a:r>
              <a:rPr lang="hr-HR" altLang="sr-Latn-RS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Upute o provedbi horizontalnih načela su dostupne na poveznici:</a:t>
            </a:r>
          </a:p>
          <a:p>
            <a:pPr marL="0" lvl="0" indent="0" algn="just" defTabSz="457200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buNone/>
              <a:defRPr/>
            </a:pPr>
            <a:r>
              <a:rPr lang="hr-HR" altLang="sr-Latn-RS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  <a:hlinkClick r:id="rId3"/>
              </a:rPr>
              <a:t>https://strukturnifondovi.hr/wp-content/uploads/2017/03/Upute-za-prijavitelje-horizontalna.pdf</a:t>
            </a:r>
            <a:r>
              <a:rPr lang="hr-HR" altLang="sr-Latn-RS" sz="1700" dirty="0">
                <a:solidFill>
                  <a:prstClr val="black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Clr>
                <a:srgbClr val="17177D"/>
              </a:buClr>
              <a:buNone/>
              <a:defRPr/>
            </a:pPr>
            <a:endParaRPr lang="hr-HR" altLang="sr-Latn-RS" sz="18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lvl="0" indent="0" algn="just" defTabSz="457200">
              <a:lnSpc>
                <a:spcPct val="100000"/>
              </a:lnSpc>
              <a:spcBef>
                <a:spcPts val="0"/>
              </a:spcBef>
              <a:buClr>
                <a:srgbClr val="17177D"/>
              </a:buClr>
              <a:buNone/>
              <a:defRPr/>
            </a:pPr>
            <a:endParaRPr lang="hr-HR" altLang="sr-Latn-RS" sz="18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hr-HR" altLang="sr-Latn-RS" sz="200" dirty="0">
              <a:latin typeface="+mn-lt"/>
            </a:endParaRPr>
          </a:p>
          <a:p>
            <a:pPr marL="0" indent="0" algn="just"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hr-HR" altLang="sr-Latn-RS" sz="1800" dirty="0">
              <a:latin typeface="+mn-lt"/>
            </a:endParaRPr>
          </a:p>
        </p:txBody>
      </p:sp>
      <p:sp>
        <p:nvSpPr>
          <p:cNvPr id="36868" name="Title 1">
            <a:extLst>
              <a:ext uri="{FF2B5EF4-FFF2-40B4-BE49-F238E27FC236}">
                <a16:creationId xmlns:a16="http://schemas.microsoft.com/office/drawing/2014/main" id="{BB79C69B-1167-41A2-8E1A-6D99A344A055}"/>
              </a:ext>
            </a:extLst>
          </p:cNvPr>
          <p:cNvSpPr txBox="1">
            <a:spLocks/>
          </p:cNvSpPr>
          <p:nvPr/>
        </p:nvSpPr>
        <p:spPr bwMode="auto">
          <a:xfrm>
            <a:off x="406399" y="203200"/>
            <a:ext cx="8377239" cy="4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87313" algn="l"/>
              </a:tabLst>
              <a:defRPr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</a:rPr>
              <a:t>Prihvatljive aktivnosti (3)</a:t>
            </a:r>
          </a:p>
        </p:txBody>
      </p:sp>
    </p:spTree>
    <p:extLst>
      <p:ext uri="{BB962C8B-B14F-4D97-AF65-F5344CB8AC3E}">
        <p14:creationId xmlns:p14="http://schemas.microsoft.com/office/powerpoint/2010/main" val="2814398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0F628D14-184D-4C32-9AC0-31A8FCCBC1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14B6A397-3F4B-447C-BC70-671223CE0311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23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2527FC85-47BB-4EB1-9DF3-7B1C918F34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455" y="290513"/>
            <a:ext cx="6936220" cy="398462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Financijski zahtjevi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1DDB0D73-A11F-45EA-A2E2-1B118F4D5C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454" y="965200"/>
            <a:ext cx="7910945" cy="37084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hr-HR" altLang="sr-Latn-RS" sz="1800" b="1" dirty="0">
                <a:solidFill>
                  <a:srgbClr val="002060"/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Proračun projekta 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– procjena troškova potrebnih za provedbu svih projektnih aktivnosti</a:t>
            </a:r>
          </a:p>
          <a:p>
            <a:pPr marL="0" indent="0" algn="just" eaLnBrk="1" hangingPunct="1">
              <a:lnSpc>
                <a:spcPct val="100000"/>
              </a:lnSpc>
            </a:pPr>
            <a:r>
              <a:rPr lang="hr-HR" altLang="sr-Latn-RS" sz="1800" b="1" dirty="0">
                <a:solidFill>
                  <a:srgbClr val="002060"/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Iznosi uključeni u proračun projekta moraju biti</a:t>
            </a:r>
            <a:r>
              <a:rPr lang="hr-HR" altLang="sr-Latn-RS" sz="1800" dirty="0">
                <a:solidFill>
                  <a:srgbClr val="002060"/>
                </a:solidFill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: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sr-Latn-RS" sz="16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realistični i troškovno učinkoviti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sr-Latn-RS" sz="16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nužni i dostatni za ostvarivanje očekivanih ishoda i rezultata</a:t>
            </a:r>
          </a:p>
          <a:p>
            <a:pPr algn="just">
              <a:lnSpc>
                <a:spcPct val="8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sr-Latn-RS" sz="16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temeljeni na tržišnim cijenama</a:t>
            </a:r>
          </a:p>
          <a:p>
            <a:pPr marL="457200" lvl="1" indent="0" algn="just" eaLnBrk="1" hangingPunct="1">
              <a:lnSpc>
                <a:spcPct val="80000"/>
              </a:lnSpc>
              <a:buClr>
                <a:srgbClr val="002060"/>
              </a:buClr>
            </a:pPr>
            <a:endParaRPr lang="hr-HR" altLang="sr-Latn-RS" sz="800" dirty="0">
              <a:latin typeface="VladaRHSans Med" panose="02000000000000000000" pitchFamily="50" charset="-18"/>
              <a:ea typeface="VladaRHSans Med" panose="02000000000000000000" pitchFamily="50" charset="-18"/>
              <a:cs typeface="Segoe UI Light" panose="020B0502040204020203" pitchFamily="34" charset="0"/>
            </a:endParaRPr>
          </a:p>
          <a:p>
            <a:pPr marL="0" indent="0" algn="just" eaLnBrk="1" hangingPunct="1">
              <a:lnSpc>
                <a:spcPct val="100000"/>
              </a:lnSpc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Troškovi moraju ispunjavati sve opće uvjete prihvatljivosti (točka 2.9. UzP) i biti u skladu s općim uvjetima prihvatljivosti navedenima u Pravilniku o prihvatljivosti izdataka (NN 115/18) i dodatnim uvjetima za prihvatljivost izdataka primjenjivima na ovaj Poziv.</a:t>
            </a:r>
          </a:p>
          <a:p>
            <a:pPr algn="just" eaLnBrk="1" hangingPunct="1">
              <a:lnSpc>
                <a:spcPct val="100000"/>
              </a:lnSpc>
              <a:buClr>
                <a:schemeClr val="accent2"/>
              </a:buClr>
            </a:pPr>
            <a:endParaRPr lang="hr-HR" altLang="sr-Latn-RS" sz="1800" dirty="0">
              <a:latin typeface="+mn-lt"/>
              <a:ea typeface="ＭＳ Ｐゴシック" panose="020B0600070205080204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623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F106E8A-44A1-4BCF-A3B4-6DEDF380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363"/>
            <a:ext cx="7905750" cy="546100"/>
          </a:xfrm>
        </p:spPr>
        <p:txBody>
          <a:bodyPr/>
          <a:lstStyle/>
          <a:p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Prihvatljivost izdataka </a:t>
            </a:r>
            <a:r>
              <a:rPr lang="hr-HR" altLang="sr-Latn-RS" sz="2600" dirty="0">
                <a:solidFill>
                  <a:schemeClr val="accent2"/>
                </a:solidFill>
                <a:latin typeface="VladaRHSans Reg"/>
              </a:rPr>
              <a:t/>
            </a:r>
            <a:br>
              <a:rPr lang="hr-HR" altLang="sr-Latn-RS" sz="2600" dirty="0">
                <a:solidFill>
                  <a:schemeClr val="accent2"/>
                </a:solidFill>
                <a:latin typeface="VladaRHSans Reg"/>
              </a:rPr>
            </a:br>
            <a:endParaRPr lang="hr-HR" altLang="sr-Latn-RS" sz="2600" dirty="0">
              <a:solidFill>
                <a:schemeClr val="accent2"/>
              </a:solidFill>
              <a:latin typeface="VladaRHSans Reg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3EB92D9-2D3A-4315-89E2-D434A30F14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4545" y="868907"/>
          <a:ext cx="8402638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6B603-512E-4D9A-A4C2-D3632DCDC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C33C89-898C-4588-83B9-B4B88B536A3A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FCB034-6847-4605-AC35-A4FDE2B7D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928026"/>
              </p:ext>
            </p:extLst>
          </p:nvPr>
        </p:nvGraphicFramePr>
        <p:xfrm>
          <a:off x="1121307" y="972630"/>
          <a:ext cx="6038155" cy="317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27712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8D0EFF5-F708-4FB0-AD56-350822FD4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06706FD-CF7C-4E1A-BFF6-827C34FE0F3A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25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B1130C0C-8AC2-4FBB-882C-B15A82E3C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140" y="215447"/>
            <a:ext cx="8771859" cy="266700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Izravni troškovi (1)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FB518B-481C-4116-AEB6-3D338CB60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140" y="668954"/>
            <a:ext cx="8413046" cy="3762638"/>
          </a:xfrm>
        </p:spPr>
        <p:txBody>
          <a:bodyPr rtlCol="0">
            <a:normAutofit lnSpcReduction="10000"/>
          </a:bodyPr>
          <a:lstStyle/>
          <a:p>
            <a:pPr marL="180975" indent="-180975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  <a:defRPr/>
            </a:pPr>
            <a:r>
              <a:rPr lang="hr-HR" altLang="sr-Latn-RS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radova vezanih uz obnovu </a:t>
            </a:r>
            <a:r>
              <a:rPr lang="hr-HR" altLang="sr-Latn-RS" sz="15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lokacije</a:t>
            </a: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, koja uključuje sve postupke gradnje (osim izrade projektno-tehničke i investicijske dokumentacije) i građenja kao i one građevinske postupke koje im prethode do, zaključno, ishođena uporabne dozvole za planirani zahvat: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	- troškovi dekontaminacije tla,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	- troškovi uklanjanja građevina ili njihovih dijelova,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	- troškovi rekonstrukcije, adaptacije, zamjenske gradnje ili nove gradnje infrastrukture 	na </a:t>
            </a:r>
            <a:r>
              <a:rPr lang="hr-HR" altLang="sr-Latn-RS" sz="15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	lokaciji (izvedbe građevinskih radova na </a:t>
            </a:r>
            <a:r>
              <a:rPr lang="hr-HR" altLang="sr-Latn-RS" sz="15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brownfield</a:t>
            </a: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lokaciji u skladu s 	prostornim planovima)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hr-HR" altLang="sr-Latn-RS" sz="15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180975" indent="-180975" fontAlgn="auto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2"/>
              <a:defRPr/>
            </a:pPr>
            <a:r>
              <a:rPr lang="hr-HR" altLang="sr-Latn-RS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komunalnih doprinosa, pristojbi i priključaka te troškovi usluga stručnog nadzora i upravljanja projektom gradnje</a:t>
            </a:r>
          </a:p>
          <a:p>
            <a:pPr marL="180975" indent="-180975" fontAlgn="auto">
              <a:lnSpc>
                <a:spcPct val="11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2"/>
              <a:defRPr/>
            </a:pPr>
            <a:endParaRPr lang="hr-HR" altLang="sr-Latn-RS" sz="1500" b="1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180975" indent="-180975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3"/>
              <a:defRPr/>
            </a:pPr>
            <a:r>
              <a:rPr lang="hr-HR" altLang="sr-Latn-RS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upravljanja projektom i administracije</a:t>
            </a:r>
          </a:p>
          <a:p>
            <a:pPr marL="0" indent="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hr-HR" altLang="sr-Latn-RS" sz="15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	</a:t>
            </a:r>
            <a:r>
              <a:rPr lang="hr-HR" altLang="sr-Latn-RS" sz="15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- troškovi savjetodavnih usluga vanjskih stručnjaka za upravljanje projektom i administraciju, troškovi 	povezani s provedbom postupka javne nabave za potrebe 	projekta, evaluaciju projekta, financijsko 	upravljanje, reviziju i slično</a:t>
            </a:r>
            <a:endParaRPr lang="pl-PL" sz="1500" dirty="0">
              <a:solidFill>
                <a:prstClr val="black"/>
              </a:solidFill>
              <a:latin typeface="VladaRHSans Med" panose="02000000000000000000" pitchFamily="50" charset="-18"/>
              <a:ea typeface="VladaRHSans Med" panose="02000000000000000000" pitchFamily="50" charset="-18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sz="1500" dirty="0"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794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8D0EFF5-F708-4FB0-AD56-350822FD4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06706FD-CF7C-4E1A-BFF6-827C34FE0F3A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26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B1130C0C-8AC2-4FBB-882C-B15A82E3C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140" y="215447"/>
            <a:ext cx="8771859" cy="266700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Izravni troškovi (2)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FB518B-481C-4116-AEB6-3D338CB60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140" y="735692"/>
            <a:ext cx="8413046" cy="3672115"/>
          </a:xfrm>
        </p:spPr>
        <p:txBody>
          <a:bodyPr rtlCol="0">
            <a:normAutofit/>
          </a:bodyPr>
          <a:lstStyle/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hr-HR" altLang="sr-Latn-RS" sz="1700" b="1" dirty="0">
              <a:latin typeface="+mn-lt"/>
              <a:ea typeface="ＭＳ Ｐゴシック" panose="020B0600070205080204" pitchFamily="34" charset="-128"/>
            </a:endParaRPr>
          </a:p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hr-HR" altLang="sr-Latn-RS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promidžbe i vidljivosti projekta </a:t>
            </a:r>
            <a:r>
              <a:rPr lang="hr-HR" altLang="sr-Latn-RS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u skladu s točkom 5.6 </a:t>
            </a:r>
            <a:r>
              <a:rPr lang="hr-HR" altLang="sr-Latn-RS" sz="17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altLang="sr-Latn-RS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(npr. troškovi organizacije predstavljanja projekta, izrada info i trajnih ploča, promidžbenih materijala, publikacije i slično);   </a:t>
            </a:r>
            <a:endParaRPr lang="hr-HR" altLang="sr-Latn-RS" sz="1700" b="1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hr-HR" altLang="sr-Latn-RS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u svezi s provođenjem aktivnosti koje doprinose ostvarenju horizontalnih načela iz točke 2.8. ovih </a:t>
            </a:r>
            <a:r>
              <a:rPr lang="hr-HR" altLang="sr-Latn-RS" sz="17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altLang="sr-Latn-RS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;</a:t>
            </a:r>
          </a:p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hr-HR" altLang="sr-Latn-RS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neovisnog ovlaštenog revizora o provjeri troškova iz točke 5.5. </a:t>
            </a:r>
            <a:r>
              <a:rPr lang="hr-HR" altLang="sr-Latn-RS" sz="1700" b="1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altLang="sr-Latn-RS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;</a:t>
            </a:r>
          </a:p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hr-HR" altLang="sr-Latn-RS" sz="17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65113" indent="-265113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r>
              <a:rPr lang="hr-HR" altLang="sr-Latn-RS" sz="17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Trošak poreza na dodanu vrijednost za koji prijavitelj nema pravo ostvariti odbitak</a:t>
            </a:r>
            <a:r>
              <a:rPr lang="hr-HR" altLang="sr-Latn-RS" sz="17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;</a:t>
            </a:r>
          </a:p>
          <a:p>
            <a:pPr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+mj-lt"/>
              <a:buAutoNum type="arabicPeriod" startAt="4"/>
              <a:defRPr/>
            </a:pPr>
            <a:endParaRPr lang="hr-HR" altLang="sr-Latn-RS" sz="1700" b="1" dirty="0">
              <a:latin typeface="+mn-lt"/>
              <a:ea typeface="ＭＳ Ｐゴシック" panose="020B0600070205080204" pitchFamily="34" charset="-128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1600" dirty="0">
              <a:solidFill>
                <a:prstClr val="black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sz="1300" dirty="0"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2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8D0EFF5-F708-4FB0-AD56-350822FD46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06706FD-CF7C-4E1A-BFF6-827C34FE0F3A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27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19459" name="Title 1">
            <a:extLst>
              <a:ext uri="{FF2B5EF4-FFF2-40B4-BE49-F238E27FC236}">
                <a16:creationId xmlns:a16="http://schemas.microsoft.com/office/drawing/2014/main" id="{B1130C0C-8AC2-4FBB-882C-B15A82E3CE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140" y="215447"/>
            <a:ext cx="8771859" cy="266700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Izravni troškovi (3)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FB518B-481C-4116-AEB6-3D338CB607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2140" y="926432"/>
            <a:ext cx="8413046" cy="348137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2060"/>
              </a:buClr>
              <a:defRPr/>
            </a:pPr>
            <a:endParaRPr lang="hr-HR" altLang="sr-Latn-RS" sz="1800" b="1" dirty="0">
              <a:latin typeface="+mn-lt"/>
              <a:ea typeface="ＭＳ Ｐゴシック" panose="020B0600070205080204" pitchFamily="34" charset="-128"/>
            </a:endParaRP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600"/>
              </a:spcAft>
              <a:buClr>
                <a:srgbClr val="002060"/>
              </a:buClr>
              <a:defRPr/>
            </a:pPr>
            <a:r>
              <a:rPr lang="hr-HR" altLang="sr-Latn-RS" sz="1800" b="1" dirty="0">
                <a:latin typeface="+mn-lt"/>
                <a:ea typeface="ＭＳ Ｐゴシック" panose="020B0600070205080204" pitchFamily="34" charset="-128"/>
              </a:rPr>
              <a:t>8</a:t>
            </a:r>
            <a:r>
              <a:rPr lang="hr-HR" altLang="sr-Latn-R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Troškovi plaća osoblja*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hr-HR" altLang="sr-Latn-RS" sz="800" b="1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hr-HR" altLang="sr-Latn-RS" sz="1800" b="1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*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izračunavaju se primjenom standardne veličine jediničnih troškova iz Uredbe (EU) br. 1303/2013 sukladno članku 68.a, odnosno izmjene iste (Uredba(EU) br. 2018/1046, čl.272., st.30.) na način da se zadnji dokumentirani godišnji bruto 2  iznos troškova plaća osoblja za 12 uzastopnih mjeseci podijeli s 1720 sati za osobe koje rade u punom radnom vremenu ili odgovarajućim razmjernim brojem sati od 1720 za osobe koje rade u nepunom radnom vremenu (način izračuna te dokumentacija kojom se dokazuje izračun navedeni u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tč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2.9.1.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)</a:t>
            </a:r>
          </a:p>
          <a:p>
            <a:pPr marL="0" indent="0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hr-HR" altLang="sr-Latn-RS" sz="1800" b="1" dirty="0">
              <a:latin typeface="+mn-lt"/>
              <a:ea typeface="ＭＳ Ｐゴシック" panose="020B0600070205080204" pitchFamily="34" charset="-128"/>
            </a:endParaRPr>
          </a:p>
          <a:p>
            <a:pPr marL="0" lvl="0" indent="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defRPr/>
            </a:pPr>
            <a:endParaRPr lang="pl-PL" sz="1600" dirty="0">
              <a:solidFill>
                <a:prstClr val="black"/>
              </a:solidFill>
              <a:latin typeface="+mn-lt"/>
              <a:ea typeface="ＭＳ Ｐゴシック" charset="-128"/>
              <a:cs typeface="Arial" panose="020B0604020202020204" pitchFamily="34" charset="0"/>
            </a:endParaRPr>
          </a:p>
          <a:p>
            <a:pPr marL="285750" indent="-285750" algn="just" fontAlgn="auto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sz="1300" dirty="0">
              <a:latin typeface="+mn-lt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6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36BB476E-1860-495F-A70E-BE2EF6D05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391886"/>
            <a:ext cx="8101164" cy="668564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Neizravni troškovi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50867BA8-A354-4640-B026-0B1C17E81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05" y="1353748"/>
            <a:ext cx="8101164" cy="2769678"/>
          </a:xfrm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Neizravni troškovi planiraju se po fiksnoj stopi do visine od 15 % prihvatljivih izravnih troškova osoblja, sukladno članku 68 (1b) Uredbe (EU) br. 1303/2013, </a:t>
            </a:r>
            <a:r>
              <a:rPr lang="hr-HR" sz="20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odnosno odgovarajućim izmjenama sadržanima u Uredbi (EU) 2018/1046</a:t>
            </a:r>
            <a:r>
              <a:rPr lang="hr-HR" altLang="sr-Latn-RS" sz="20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hr-HR" altLang="sr-Latn-RS" sz="200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342900" indent="-342900" algn="just">
              <a:lnSpc>
                <a:spcPct val="8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altLang="sr-Latn-RS" sz="2000" dirty="0">
                <a:solidFill>
                  <a:srgbClr val="000000"/>
                </a:solidFill>
                <a:latin typeface="VladaRHSans Med" panose="02000000000000000000" pitchFamily="50" charset="-18"/>
                <a:ea typeface="VladaRHSans Med" panose="02000000000000000000" pitchFamily="50" charset="-18"/>
              </a:rPr>
              <a:t>Neizravni troškovi odnose se na troškove uredskog prostora (režijski troškovi: grijanje/hlađenje, struja, voda, čišćenje, odvoz otpada </a:t>
            </a:r>
            <a:r>
              <a:rPr lang="hr-HR" sz="20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telekomunikacije, i sl.) te troškove održavanja uredskih prostora i troškove potrošnog materijala za potrebe provedbe projekta).</a:t>
            </a:r>
            <a:endParaRPr lang="hr-HR" altLang="sr-Latn-RS" sz="2000" b="1" dirty="0">
              <a:solidFill>
                <a:srgbClr val="000000"/>
              </a:solidFill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endParaRPr lang="hr-HR" altLang="sr-Latn-RS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6E0A7-95AA-4ACA-9056-634523EA2C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743DE0-587D-495B-9597-8B142BAEB90D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69098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CA727-2B4D-4502-B655-33119DB15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D897A-87A9-4676-9530-2B62C427ACDA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CB81CFC-BE0E-45C4-894F-634E4FB52DF5}"/>
              </a:ext>
            </a:extLst>
          </p:cNvPr>
          <p:cNvSpPr txBox="1">
            <a:spLocks/>
          </p:cNvSpPr>
          <p:nvPr/>
        </p:nvSpPr>
        <p:spPr bwMode="auto">
          <a:xfrm>
            <a:off x="619126" y="825021"/>
            <a:ext cx="8437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ITU mehanizam u Urbanom području Zadar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5881C39E-1F01-4DBF-A806-08609DAF3625}"/>
              </a:ext>
            </a:extLst>
          </p:cNvPr>
          <p:cNvSpPr txBox="1">
            <a:spLocks/>
          </p:cNvSpPr>
          <p:nvPr/>
        </p:nvSpPr>
        <p:spPr bwMode="auto">
          <a:xfrm>
            <a:off x="444500" y="2108619"/>
            <a:ext cx="7713663" cy="140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 fontAlgn="auto"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Pct val="97000"/>
              <a:defRPr/>
            </a:pPr>
            <a:r>
              <a:rPr lang="hr-HR" sz="2000" b="1" dirty="0">
                <a:latin typeface="VladaRHSans Med"/>
                <a:cs typeface="Arial" panose="020B0604020202020204" pitchFamily="34" charset="0"/>
              </a:rPr>
              <a:t>Urbano područje Zadar </a:t>
            </a:r>
            <a:r>
              <a:rPr lang="hr-HR" sz="2000" dirty="0">
                <a:latin typeface="VladaRHSans Med"/>
                <a:cs typeface="Arial" panose="020B0604020202020204" pitchFamily="34" charset="0"/>
              </a:rPr>
              <a:t>tvore</a:t>
            </a:r>
            <a:r>
              <a:rPr lang="hr-HR" sz="2000" b="1" dirty="0">
                <a:latin typeface="VladaRHSans Med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VladaRHSans Med"/>
                <a:cs typeface="Arial" panose="020B0604020202020204" pitchFamily="34" charset="0"/>
              </a:rPr>
              <a:t>jedinice lokalne samouprave definirane Odlukom o sastavu Urbanog područja Zadar od 12. listopada 2015.  </a:t>
            </a:r>
            <a:endParaRPr lang="hr-HR" sz="2000" dirty="0">
              <a:highlight>
                <a:srgbClr val="FFFF00"/>
              </a:highlight>
              <a:latin typeface="VladaRHSans Med"/>
              <a:cs typeface="Arial" panose="020B0604020202020204" pitchFamily="34" charset="0"/>
            </a:endParaRPr>
          </a:p>
          <a:p>
            <a:pPr marL="0" indent="0" defTabSz="514350" fontAlgn="auto"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Pct val="97000"/>
              <a:buNone/>
              <a:defRPr/>
            </a:pPr>
            <a:endParaRPr lang="hr-HR" sz="2000" dirty="0">
              <a:latin typeface="VladaRHSans Med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Clr>
                <a:srgbClr val="EF7F24"/>
              </a:buClr>
              <a:buNone/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</p:txBody>
      </p:sp>
    </p:spTree>
    <p:extLst>
      <p:ext uri="{BB962C8B-B14F-4D97-AF65-F5344CB8AC3E}">
        <p14:creationId xmlns:p14="http://schemas.microsoft.com/office/powerpoint/2010/main" val="950340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B79FDBFB-401A-4792-8C91-92BE4B3B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6E2F523-182A-4631-81BB-EBEC72A339D7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29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CA7964F2-4385-47DD-855F-94121FDA4A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037" y="181263"/>
            <a:ext cx="8124013" cy="428171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Neprihvatljivi </a:t>
            </a:r>
            <a:r>
              <a:rPr lang="pl-PL" altLang="sr-Latn-RS" sz="2600" b="1" dirty="0" smtClean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troškovi (1)</a:t>
            </a:r>
            <a:endParaRPr lang="pl-PL" altLang="sr-Latn-RS" sz="2600" b="1" dirty="0">
              <a:solidFill>
                <a:schemeClr val="tx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A59E76B-58DD-4996-9C58-170698EF28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037" y="609434"/>
            <a:ext cx="8272130" cy="409115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Nadoknadivi PDV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Kamate na dug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Trošak povezan s ulaganjem radi postizanja smanjenja emisije stakleničkih plinova iz aktivnosti koje su navedene u Prilogu I. Direktive 2003/87/EZ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Kupnja ili zakup korištene opreme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Kupnja vozila koja se koriste u svrhu upravljanja projektom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Doprinosi za dobrovoljna zdravstvena ili mirovinska osiguranja koja nisu obvezna prema nacionalnom zakonodavstvu te neoporezivi primitci radnika</a:t>
            </a:r>
          </a:p>
          <a:p>
            <a:pPr marL="285750" indent="-285750" algn="just">
              <a:lnSpc>
                <a:spcPct val="8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sr-Latn-RS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>
              <a:lnSpc>
                <a:spcPct val="80000"/>
              </a:lnSpc>
              <a:spcBef>
                <a:spcPts val="375"/>
              </a:spcBef>
              <a:buClr>
                <a:srgbClr val="002060"/>
              </a:buClr>
              <a:defRPr/>
            </a:pPr>
            <a:endParaRPr lang="hr-HR" altLang="sr-Latn-RS" sz="1800" dirty="0">
              <a:latin typeface="+mn-lt"/>
            </a:endParaRPr>
          </a:p>
          <a:p>
            <a:pPr marL="53975" indent="0" algn="just" eaLnBrk="1" hangingPunct="1">
              <a:lnSpc>
                <a:spcPct val="60000"/>
              </a:lnSpc>
              <a:buClr>
                <a:srgbClr val="EF7F24"/>
              </a:buClr>
              <a:buFont typeface="Arial" panose="020B0604020202020204" pitchFamily="34" charset="0"/>
              <a:buNone/>
              <a:defRPr/>
            </a:pPr>
            <a:endParaRPr lang="hr-HR" altLang="sr-Latn-RS" sz="1800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248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B79FDBFB-401A-4792-8C91-92BE4B3B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6E2F523-182A-4631-81BB-EBEC72A339D7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30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CA7964F2-4385-47DD-855F-94121FDA4A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037" y="181263"/>
            <a:ext cx="8124013" cy="428171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Neprihvatljivi </a:t>
            </a:r>
            <a:r>
              <a:rPr lang="pl-PL" altLang="sr-Latn-RS" sz="2600" b="1" dirty="0" smtClean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troškovi (2)</a:t>
            </a:r>
            <a:endParaRPr lang="pl-PL" altLang="sr-Latn-RS" sz="2600" b="1" dirty="0">
              <a:solidFill>
                <a:schemeClr val="tx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A59E76B-58DD-4996-9C58-170698EF28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037" y="609434"/>
            <a:ext cx="8272130" cy="4091153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Kazne, financijske globe, troškovi povezani sa stečajem i likvidacijom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sudskih i </a:t>
            </a:r>
            <a:r>
              <a:rPr lang="hr-HR" altLang="sr-Latn-RS" sz="1800" dirty="0" err="1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izvansudskih</a:t>
            </a: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 sporova 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Operativni troškovi (izuzev izravnih troškova upravljanja projektom te neizravnih troškova)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Gubici zbog fluktuacija valutnih tečaja i provizija na valutni tečaj</a:t>
            </a:r>
          </a:p>
          <a:p>
            <a:pPr marL="285750" indent="-285750" algn="just">
              <a:lnSpc>
                <a:spcPct val="15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 smtClean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za otvaranje, zatvaranje i vođenje računa, naknade za financijske transfere, trošak ishođenja kredita ili pozajmice kod financijske institucije, javnobilježnički trošak</a:t>
            </a:r>
          </a:p>
          <a:p>
            <a:pPr marL="285750" indent="-285750" algn="just">
              <a:lnSpc>
                <a:spcPct val="8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sr-Latn-RS" sz="1800" dirty="0" smtClean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0" indent="0" algn="just">
              <a:lnSpc>
                <a:spcPct val="80000"/>
              </a:lnSpc>
              <a:spcBef>
                <a:spcPts val="375"/>
              </a:spcBef>
              <a:buClr>
                <a:srgbClr val="002060"/>
              </a:buClr>
              <a:defRPr/>
            </a:pPr>
            <a:endParaRPr lang="hr-HR" altLang="sr-Latn-RS" sz="1800" dirty="0" smtClean="0">
              <a:latin typeface="+mn-lt"/>
            </a:endParaRPr>
          </a:p>
          <a:p>
            <a:pPr marL="53975" indent="0" algn="just" eaLnBrk="1" hangingPunct="1">
              <a:lnSpc>
                <a:spcPct val="60000"/>
              </a:lnSpc>
              <a:buClr>
                <a:srgbClr val="EF7F24"/>
              </a:buClr>
              <a:buFont typeface="Arial" panose="020B0604020202020204" pitchFamily="34" charset="0"/>
              <a:buNone/>
              <a:defRPr/>
            </a:pPr>
            <a:endParaRPr lang="hr-HR" altLang="sr-Latn-RS" sz="1800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401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B79FDBFB-401A-4792-8C91-92BE4B3B7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6E2F523-182A-4631-81BB-EBEC72A339D7}" type="slidenum">
              <a:rPr lang="en-US" altLang="sr-Latn-RS" smtClean="0">
                <a:solidFill>
                  <a:schemeClr val="bg1"/>
                </a:solidFill>
                <a:latin typeface="VladaRHSans Reg"/>
              </a:rPr>
              <a:pPr/>
              <a:t>31</a:t>
            </a:fld>
            <a:endParaRPr lang="en-US" altLang="sr-Latn-RS">
              <a:solidFill>
                <a:schemeClr val="bg1"/>
              </a:solidFill>
              <a:latin typeface="VladaRHSans Reg"/>
            </a:endParaRP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CA7964F2-4385-47DD-855F-94121FDA4A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4037" y="181263"/>
            <a:ext cx="8124013" cy="428171"/>
          </a:xfrm>
        </p:spPr>
        <p:txBody>
          <a:bodyPr/>
          <a:lstStyle/>
          <a:p>
            <a:pPr defTabSz="685800">
              <a:lnSpc>
                <a:spcPct val="90000"/>
              </a:lnSpc>
              <a:tabLst>
                <a:tab pos="87313" algn="l"/>
              </a:tabLst>
            </a:pPr>
            <a:r>
              <a:rPr lang="pl-PL" altLang="sr-Latn-RS" sz="26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Neprihvatljivi </a:t>
            </a:r>
            <a:r>
              <a:rPr lang="pl-PL" altLang="sr-Latn-RS" sz="2600" b="1" dirty="0" smtClean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troškovi (3)</a:t>
            </a:r>
            <a:endParaRPr lang="pl-PL" altLang="sr-Latn-RS" sz="2600" b="1" dirty="0">
              <a:solidFill>
                <a:schemeClr val="tx2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A59E76B-58DD-4996-9C58-170698EF28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4037" y="530297"/>
            <a:ext cx="8272130" cy="3954630"/>
          </a:xfrm>
        </p:spPr>
        <p:txBody>
          <a:bodyPr/>
          <a:lstStyle/>
          <a:p>
            <a:pPr marL="285750" indent="-285750" algn="just">
              <a:lnSpc>
                <a:spcPct val="8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sr-Latn-RS" sz="1800" dirty="0">
              <a:latin typeface="+mn-lt"/>
            </a:endParaRP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Doprinosi u naravi u obliku izvršavanja radova ili osiguravanja robe, usluga, zemljišta i nekretnina za koje nije izvršeno plaćanje u gotovini, potkrijepljeno računom ili  dokumentima iste dokazne vrijednosti, odnosno ako nisu u skladu s uvjetima iz članka 69 Uredbe (EU) br. 1303/2013</a:t>
            </a: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Troškovi amortizacije, ukoliko nisu kumulativno ispunjeni uvjeti iz članka 69. Uredbe (EU) br. 1303/2013 i uvjeti iz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tč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2.9.2.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Kupoprodaja zemljišta, ako nisu kumulativno ispunjeni uvjeti iz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tč</a:t>
            </a: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. 2.9.2. </a:t>
            </a:r>
            <a:r>
              <a:rPr lang="hr-HR" altLang="sr-Latn-RS" sz="1800" dirty="0" err="1">
                <a:latin typeface="VladaRHSans Med" panose="02000000000000000000" pitchFamily="50" charset="-18"/>
                <a:ea typeface="VladaRHSans Med" panose="02000000000000000000" pitchFamily="50" charset="-18"/>
              </a:rPr>
              <a:t>UzP</a:t>
            </a:r>
            <a:endParaRPr lang="hr-HR" altLang="sr-Latn-RS" sz="1800" dirty="0">
              <a:latin typeface="VladaRHSans Med" panose="02000000000000000000" pitchFamily="50" charset="-18"/>
              <a:ea typeface="VladaRHSans Med" panose="02000000000000000000" pitchFamily="50" charset="-18"/>
            </a:endParaRP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Izdaci povezani s računovodstvenim uslugama i uslugama revizije u okviru operacije, koju nabavlja korisnik;</a:t>
            </a: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Izdatak jamstva za pred-financiranje koje izdaje banka ili druga financijska institucija </a:t>
            </a:r>
          </a:p>
          <a:p>
            <a:pPr marL="285750" indent="-285750" algn="just">
              <a:lnSpc>
                <a:spcPct val="100000"/>
              </a:lnSpc>
              <a:spcBef>
                <a:spcPts val="3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18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Ostali neprihvatljivi troškovi definirani Pravilnikom o prihvatljivosti izdataka (NN 115/2018) </a:t>
            </a:r>
          </a:p>
          <a:p>
            <a:pPr marL="285750" indent="-285750" algn="just">
              <a:lnSpc>
                <a:spcPct val="80000"/>
              </a:lnSpc>
              <a:spcBef>
                <a:spcPts val="3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sr-Latn-RS" sz="1500" dirty="0">
              <a:latin typeface="+mn-lt"/>
            </a:endParaRPr>
          </a:p>
          <a:p>
            <a:pPr marL="53975" indent="0" algn="just" eaLnBrk="1" hangingPunct="1">
              <a:lnSpc>
                <a:spcPct val="60000"/>
              </a:lnSpc>
              <a:buClr>
                <a:srgbClr val="EF7F24"/>
              </a:buClr>
              <a:buFont typeface="Arial" panose="020B0604020202020204" pitchFamily="34" charset="0"/>
              <a:buNone/>
              <a:defRPr/>
            </a:pPr>
            <a:endParaRPr lang="hr-HR" altLang="sr-Latn-RS" sz="1200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8846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>
            <a:extLst>
              <a:ext uri="{FF2B5EF4-FFF2-40B4-BE49-F238E27FC236}">
                <a16:creationId xmlns:a16="http://schemas.microsoft.com/office/drawing/2014/main" id="{D85A61DD-D5C5-4D33-B841-1AC54D647C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38E5768-3855-4C5F-BA68-478B3B9A7AB7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32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87043" name="Content Placeholder 2">
            <a:extLst>
              <a:ext uri="{FF2B5EF4-FFF2-40B4-BE49-F238E27FC236}">
                <a16:creationId xmlns:a16="http://schemas.microsoft.com/office/drawing/2014/main" id="{209C5E5C-FD27-4DC8-B719-C5AD9ABEA3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5488" y="1060450"/>
            <a:ext cx="7670800" cy="346583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r>
              <a:rPr lang="hr-HR" altLang="sr-Latn-RS" sz="5000" b="1" dirty="0">
                <a:solidFill>
                  <a:srgbClr val="0C0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  <a:ea typeface="ＭＳ Ｐゴシック" panose="020B0600070205080204" pitchFamily="34" charset="-128"/>
              </a:rPr>
              <a:t>Hvala na pažnji!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50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hr-HR" altLang="sr-Latn-RS" sz="1400" b="1" dirty="0">
                <a:solidFill>
                  <a:srgbClr val="0C0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  <a:ea typeface="ＭＳ Ｐゴシック" panose="020B0600070205080204" pitchFamily="34" charset="-128"/>
              </a:rPr>
              <a:t>Sektor za programe urbanog razvoja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hr-HR" altLang="sr-Latn-RS" sz="1400" b="1" dirty="0">
                <a:solidFill>
                  <a:srgbClr val="0C0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  <a:ea typeface="ＭＳ Ｐゴシック" panose="020B0600070205080204" pitchFamily="34" charset="-128"/>
                <a:hlinkClick r:id="rId3"/>
              </a:rPr>
              <a:t>ITU@mrrfeu.hr </a:t>
            </a:r>
            <a:endParaRPr lang="hr-HR" altLang="sr-Latn-RS" sz="14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  <a:p>
            <a:pPr marL="0" indent="0" algn="ctr">
              <a:lnSpc>
                <a:spcPct val="90000"/>
              </a:lnSpc>
              <a:spcBef>
                <a:spcPct val="0"/>
              </a:spcBef>
            </a:pPr>
            <a:endParaRPr lang="hr-HR" altLang="sr-Latn-RS" sz="5000" b="1" dirty="0">
              <a:solidFill>
                <a:srgbClr val="0C0C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2ACF2-3B94-45A5-AE57-23A8BA17A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1760918"/>
            <a:ext cx="2143125" cy="2137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CA727-2B4D-4502-B655-33119DB15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D897A-87A9-4676-9530-2B62C427ACDA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CB81CFC-BE0E-45C4-894F-634E4FB52DF5}"/>
              </a:ext>
            </a:extLst>
          </p:cNvPr>
          <p:cNvSpPr txBox="1">
            <a:spLocks/>
          </p:cNvSpPr>
          <p:nvPr/>
        </p:nvSpPr>
        <p:spPr bwMode="auto">
          <a:xfrm>
            <a:off x="534988" y="457200"/>
            <a:ext cx="8437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ITU mehanizam u Urbanom području Zadar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5881C39E-1F01-4DBF-A806-08609DAF3625}"/>
              </a:ext>
            </a:extLst>
          </p:cNvPr>
          <p:cNvSpPr txBox="1">
            <a:spLocks/>
          </p:cNvSpPr>
          <p:nvPr/>
        </p:nvSpPr>
        <p:spPr bwMode="auto">
          <a:xfrm>
            <a:off x="-438150" y="1643063"/>
            <a:ext cx="7713663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80000"/>
              </a:lnSpc>
              <a:buClr>
                <a:srgbClr val="EF7F24"/>
              </a:buClr>
              <a:buNone/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17933"/>
              </p:ext>
            </p:extLst>
          </p:nvPr>
        </p:nvGraphicFramePr>
        <p:xfrm>
          <a:off x="1789994" y="996950"/>
          <a:ext cx="4710114" cy="584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hr-HR" sz="1100" b="0" dirty="0">
                          <a:latin typeface="VladaRHSans Med"/>
                          <a:cs typeface="Arial" panose="020B0604020202020204" pitchFamily="34" charset="0"/>
                        </a:rPr>
                        <a:t>Broj gradova i općina</a:t>
                      </a:r>
                      <a:endParaRPr lang="en-GB" sz="1100" b="0" dirty="0">
                        <a:latin typeface="VladaRHSans Med"/>
                        <a:cs typeface="Arial" panose="020B0604020202020204" pitchFamily="34" charset="0"/>
                      </a:endParaRPr>
                    </a:p>
                  </a:txBody>
                  <a:tcPr marT="45818" marB="45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0" dirty="0">
                          <a:latin typeface="VladaRHSans Med"/>
                          <a:cs typeface="Arial" panose="020B0604020202020204" pitchFamily="34" charset="0"/>
                        </a:rPr>
                        <a:t>Broj stanovnika 2011.</a:t>
                      </a:r>
                      <a:endParaRPr lang="en-GB" sz="1100" b="0" dirty="0">
                        <a:latin typeface="VladaRHSans Med"/>
                        <a:cs typeface="Arial" panose="020B0604020202020204" pitchFamily="34" charset="0"/>
                      </a:endParaRPr>
                    </a:p>
                  </a:txBody>
                  <a:tcPr marT="45818" marB="45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100" b="0" dirty="0">
                          <a:latin typeface="VladaRHSans Med"/>
                          <a:cs typeface="Arial" panose="020B0604020202020204" pitchFamily="34" charset="0"/>
                        </a:rPr>
                        <a:t>Površina (km</a:t>
                      </a:r>
                      <a:r>
                        <a:rPr lang="hr-HR" sz="1100" b="0" baseline="30000" dirty="0">
                          <a:latin typeface="VladaRHSans Med"/>
                          <a:cs typeface="Arial" panose="020B0604020202020204" pitchFamily="34" charset="0"/>
                        </a:rPr>
                        <a:t>2</a:t>
                      </a:r>
                      <a:r>
                        <a:rPr lang="hr-HR" sz="1100" b="0" dirty="0">
                          <a:latin typeface="VladaRHSans Med"/>
                          <a:cs typeface="Arial" panose="020B0604020202020204" pitchFamily="34" charset="0"/>
                        </a:rPr>
                        <a:t>)</a:t>
                      </a:r>
                      <a:endParaRPr lang="en-GB" sz="1100" b="0" dirty="0">
                        <a:latin typeface="VladaRHSans Med"/>
                        <a:cs typeface="Arial" panose="020B0604020202020204" pitchFamily="34" charset="0"/>
                      </a:endParaRPr>
                    </a:p>
                  </a:txBody>
                  <a:tcPr marT="45818" marB="458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algn="ctr"/>
                      <a:r>
                        <a:rPr lang="hr-HR" sz="1100" dirty="0">
                          <a:latin typeface="VladaRHSans Med"/>
                          <a:cs typeface="Arial" panose="020B0604020202020204" pitchFamily="34" charset="0"/>
                        </a:rPr>
                        <a:t>2 grada</a:t>
                      </a:r>
                      <a:r>
                        <a:rPr lang="hr-HR" sz="1100" baseline="0" dirty="0">
                          <a:latin typeface="VladaRHSans Med"/>
                          <a:cs typeface="Arial" panose="020B0604020202020204" pitchFamily="34" charset="0"/>
                        </a:rPr>
                        <a:t> i </a:t>
                      </a:r>
                      <a:r>
                        <a:rPr lang="hr-HR" sz="1100" dirty="0">
                          <a:latin typeface="VladaRHSans Med"/>
                          <a:cs typeface="Arial" panose="020B0604020202020204" pitchFamily="34" charset="0"/>
                        </a:rPr>
                        <a:t>13</a:t>
                      </a:r>
                      <a:r>
                        <a:rPr lang="hr-HR" sz="1100" baseline="0" dirty="0">
                          <a:latin typeface="VladaRHSans Med"/>
                          <a:cs typeface="Arial" panose="020B0604020202020204" pitchFamily="34" charset="0"/>
                        </a:rPr>
                        <a:t> općina</a:t>
                      </a:r>
                      <a:endParaRPr lang="en-GB" sz="1100" dirty="0">
                        <a:latin typeface="VladaRHSans Med"/>
                        <a:cs typeface="Arial" panose="020B0604020202020204" pitchFamily="34" charset="0"/>
                      </a:endParaRPr>
                    </a:p>
                  </a:txBody>
                  <a:tcPr marT="45818" marB="45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VladaRHSans Med"/>
                          <a:cs typeface="Arial" panose="020B0604020202020204" pitchFamily="34" charset="0"/>
                        </a:rPr>
                        <a:t>113.045</a:t>
                      </a:r>
                    </a:p>
                  </a:txBody>
                  <a:tcPr marT="45818" marB="458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VladaRHSans Med"/>
                          <a:cs typeface="Arial" panose="020B0604020202020204" pitchFamily="34" charset="0"/>
                        </a:rPr>
                        <a:t>790 km</a:t>
                      </a:r>
                      <a:r>
                        <a:rPr lang="hr-HR" sz="1100" dirty="0">
                          <a:latin typeface="VladaRHSans Med"/>
                          <a:cs typeface="Arial" panose="020B0604020202020204" pitchFamily="34" charset="0"/>
                        </a:rPr>
                        <a:t>2</a:t>
                      </a:r>
                      <a:endParaRPr lang="en-GB" sz="1100" dirty="0">
                        <a:latin typeface="VladaRHSans Med"/>
                        <a:cs typeface="Arial" panose="020B0604020202020204" pitchFamily="34" charset="0"/>
                      </a:endParaRPr>
                    </a:p>
                  </a:txBody>
                  <a:tcPr marT="45818" marB="458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AD04D2-41F9-4CEA-BF37-20E922EF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94" y="1643064"/>
            <a:ext cx="4710114" cy="27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CA727-2B4D-4502-B655-33119DB15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FD897A-87A9-4676-9530-2B62C427ACDA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1CB81CFC-BE0E-45C4-894F-634E4FB52DF5}"/>
              </a:ext>
            </a:extLst>
          </p:cNvPr>
          <p:cNvSpPr txBox="1">
            <a:spLocks/>
          </p:cNvSpPr>
          <p:nvPr/>
        </p:nvSpPr>
        <p:spPr bwMode="auto">
          <a:xfrm>
            <a:off x="534988" y="457200"/>
            <a:ext cx="8437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tabLst>
                <a:tab pos="87313" algn="l"/>
              </a:tabLst>
            </a:pPr>
            <a:r>
              <a:rPr lang="hr-HR" altLang="sr-Latn-RS" sz="2600" b="1" dirty="0">
                <a:solidFill>
                  <a:srgbClr val="002060"/>
                </a:solidFill>
                <a:latin typeface="VladaRHSans Med"/>
              </a:rPr>
              <a:t>ITU mehanizam u Urbanom području Zadar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5881C39E-1F01-4DBF-A806-08609DAF3625}"/>
              </a:ext>
            </a:extLst>
          </p:cNvPr>
          <p:cNvSpPr txBox="1">
            <a:spLocks/>
          </p:cNvSpPr>
          <p:nvPr/>
        </p:nvSpPr>
        <p:spPr bwMode="auto">
          <a:xfrm>
            <a:off x="444500" y="1003300"/>
            <a:ext cx="771366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travanj 2017. - potpisan </a:t>
            </a:r>
            <a:r>
              <a:rPr lang="hr-HR" sz="1800" b="1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Sporazum o obavljanju delegiranih i s njima povezanih zadaća i aktivnosti u okviru Operativnog programa „Konkurentnost i kohezija“ u financijskom razdoblju 2014.-2020. </a:t>
            </a: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između MRRFEU i Grada Zadra, čime je Grad Zadar postao </a:t>
            </a:r>
            <a:r>
              <a:rPr lang="hr-HR" sz="1800" b="1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Posredničko tijelo integriranih teritorijalnih ulaganja (ITU PT Zadar).</a:t>
            </a:r>
          </a:p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prosinac 2016. – Gradsko vijeće Grada Zadra donijelo Strategiju razvoja Urbanog područja Grada Zadra za razdoblje 2014. - 2020.godine (SRUP Zadar)</a:t>
            </a:r>
            <a:endParaRPr lang="hr-HR" sz="1800" b="1" dirty="0">
              <a:solidFill>
                <a:prstClr val="black"/>
              </a:solidFill>
              <a:latin typeface="VladaRHSans Med"/>
              <a:cs typeface="Arial" panose="020B0604020202020204" pitchFamily="34" charset="0"/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</a:pP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veljača 2018. –  potpisan </a:t>
            </a:r>
            <a:r>
              <a:rPr lang="hr-HR" sz="1800" b="1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Sporazum o provedbi integriranih teritorijalnih ulaganja u okviru Operativnog programa „Konkurentnost i kohezija“ u financijskom razdoblju 2014. - 2020. </a:t>
            </a: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između MRRFEU i ITU gradova – u prilogu </a:t>
            </a:r>
            <a:r>
              <a:rPr lang="hr-HR" sz="1800" u="sng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popis projekata </a:t>
            </a: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i </a:t>
            </a:r>
            <a:r>
              <a:rPr lang="hr-HR" sz="1800" dirty="0" err="1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grant</a:t>
            </a:r>
            <a:r>
              <a:rPr lang="hr-HR" sz="1800" dirty="0">
                <a:solidFill>
                  <a:prstClr val="black"/>
                </a:solidFill>
                <a:latin typeface="VladaRHSans Med"/>
                <a:cs typeface="Arial" panose="020B0604020202020204" pitchFamily="34" charset="0"/>
              </a:rPr>
              <a:t> shema za financiranje putem ITU mehanizma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EF7F24"/>
              </a:buClr>
              <a:buNone/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1800" dirty="0">
              <a:solidFill>
                <a:srgbClr val="000000"/>
              </a:solidFill>
              <a:latin typeface="VladaRHSans Med"/>
            </a:endParaRPr>
          </a:p>
        </p:txBody>
      </p:sp>
    </p:spTree>
    <p:extLst>
      <p:ext uri="{BB962C8B-B14F-4D97-AF65-F5344CB8AC3E}">
        <p14:creationId xmlns:p14="http://schemas.microsoft.com/office/powerpoint/2010/main" val="1629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514348" y="123441"/>
            <a:ext cx="8099425" cy="668514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rgbClr val="002060"/>
                </a:solidFill>
              </a:rPr>
              <a:t>OBJAVLJENI ITU POZIVI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46E3A7-1F6F-46C9-8FEF-BB0011366B6A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64099"/>
              </p:ext>
            </p:extLst>
          </p:nvPr>
        </p:nvGraphicFramePr>
        <p:xfrm>
          <a:off x="514348" y="682487"/>
          <a:ext cx="7580815" cy="3578088"/>
        </p:xfrm>
        <a:graphic>
          <a:graphicData uri="http://schemas.openxmlformats.org/drawingml/2006/table">
            <a:tbl>
              <a:tblPr firstRow="1" bandRow="1"/>
              <a:tblGrid>
                <a:gridCol w="807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9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45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6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ITU specifični cilj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Referentni broj poziva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Naziv 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projekta /sheme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Strateški projekt (SP)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Grant  shema (GS)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Ukupna vrijednost projekta 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(HRK)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Ugovoreni iznos </a:t>
                      </a:r>
                      <a:r>
                        <a:rPr lang="hr-HR" sz="700" b="1" kern="1200" dirty="0" err="1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granta</a:t>
                      </a: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(HRK)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Datum potpisa Ugovora</a:t>
                      </a:r>
                      <a:endParaRPr lang="hr-HR" sz="90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b="1" kern="1200" dirty="0">
                          <a:solidFill>
                            <a:srgbClr val="FFFFFF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 poziva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6e2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KK.06.2.2.02</a:t>
                      </a: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Centar za mlade i novo urbanističko rješenje  prostora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33.150.000,00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33.150.000,00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20.7.2018.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ZATVOREN / UGOVOREN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7ii2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KK.07.4.2.24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Implementacija pametnih prometnih rješenja upotrebom novih tehnologija te IKT - Zadar Urban </a:t>
                      </a:r>
                      <a:r>
                        <a:rPr lang="hr-HR" sz="700" kern="1200" dirty="0" err="1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Mobility</a:t>
                      </a: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4.0 (ZUM 4.0)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12.160.000,00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ZATVOREN 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(postupak dodjele u tijeku)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6c1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KK.06.1.1.09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Obnova kulturne baštine urbanog područja Zadar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25.919.304,56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900" dirty="0">
                        <a:effectLst/>
                        <a:latin typeface="VladaRHSans Med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900" dirty="0">
                        <a:effectLst/>
                        <a:latin typeface="VladaRHSans Med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ZATVOREN 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(postupak dodjele u tijeku)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7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7ii2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KK.07.4.2.23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Razvoj i implementacija inteligentnog prometnog sustava i rekonstrukcija prometnice sa </a:t>
                      </a:r>
                      <a:r>
                        <a:rPr lang="hr-HR" sz="700" kern="1200" dirty="0" err="1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prioritizacijom</a:t>
                      </a: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vozila javnog prijevoza i biciklističkom stazom u gradu Zadru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26.698.048,51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ZATVOREN 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(postupak dodjele u tijeku)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 6e2</a:t>
                      </a:r>
                      <a:endParaRPr lang="hr-HR" sz="90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KK.06.2.2.13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Revitalizacija </a:t>
                      </a:r>
                      <a:r>
                        <a:rPr lang="hr-HR" sz="700" kern="1200" dirty="0" err="1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brownfield</a:t>
                      </a: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lokacija urbanog područja Zadar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GS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 kern="12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29.022.877,64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9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OTVOREN 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VladaRHSans M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(rok: 18.10.2019.)</a:t>
                      </a:r>
                      <a:endParaRPr kumimoji="0" lang="hr-H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60" marR="76260" marT="38130" marB="3813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18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4350" y="440267"/>
            <a:ext cx="8099425" cy="623358"/>
          </a:xfrm>
        </p:spPr>
        <p:txBody>
          <a:bodyPr/>
          <a:lstStyle/>
          <a:p>
            <a:pPr algn="ctr"/>
            <a:r>
              <a:rPr lang="hr-HR" sz="2400" b="1" dirty="0">
                <a:solidFill>
                  <a:srgbClr val="002060"/>
                </a:solidFill>
              </a:rPr>
              <a:t>ITU POZIVI U NAJAVI</a:t>
            </a: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496406"/>
              </p:ext>
            </p:extLst>
          </p:nvPr>
        </p:nvGraphicFramePr>
        <p:xfrm>
          <a:off x="514350" y="1184847"/>
          <a:ext cx="7871661" cy="2006851"/>
        </p:xfrm>
        <a:graphic>
          <a:graphicData uri="http://schemas.openxmlformats.org/drawingml/2006/table">
            <a:tbl>
              <a:tblPr firstRow="1" bandRow="1"/>
              <a:tblGrid>
                <a:gridCol w="1046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3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ITU specifični cilj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Naziv projekta / sheme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 projekt (SP) / Grant shema (GS)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Prihvatljivi prijavitelji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000" b="1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Planirana objava poziva</a:t>
                      </a:r>
                      <a:endParaRPr lang="hr-HR" sz="11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3a2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Izgradnja infrastrukture poduzetničke zone Crno- faza 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 Zadar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Q4/2019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7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3a2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Gradnja nove zgrade poduzetničkog inkubatora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Inovativni</a:t>
                      </a:r>
                      <a:r>
                        <a:rPr lang="hr-HR" sz="1100" baseline="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Zadar d.o.o.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100" dirty="0">
                          <a:solidFill>
                            <a:srgbClr val="002060"/>
                          </a:solidFill>
                          <a:effectLst/>
                          <a:latin typeface="VladaRHSans Me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Q4/2019</a:t>
                      </a:r>
                      <a:endParaRPr lang="hr-HR" sz="1100" dirty="0">
                        <a:effectLst/>
                        <a:latin typeface="VladaRHSans Me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zervirano mjesto broja slajd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0993CC-5C81-46BD-A87C-3CAC0870B56A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9953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8">
            <a:extLst>
              <a:ext uri="{FF2B5EF4-FFF2-40B4-BE49-F238E27FC236}">
                <a16:creationId xmlns:a16="http://schemas.microsoft.com/office/drawing/2014/main" id="{F581FEF2-5BD9-4BB8-BB5E-F406215F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7088"/>
            <a:ext cx="7886700" cy="3805237"/>
          </a:xfrm>
        </p:spPr>
        <p:txBody>
          <a:bodyPr/>
          <a:lstStyle/>
          <a:p>
            <a:r>
              <a:rPr lang="hr-HR" altLang="sr-Latn-RS" sz="2200" dirty="0">
                <a:latin typeface="VladaRHSans Med" panose="02000000000000000000" pitchFamily="50" charset="-18"/>
                <a:ea typeface="VladaRHSans Med" panose="02000000000000000000" pitchFamily="50" charset="-18"/>
              </a:rPr>
              <a:t>Poziv na dostavu projektnih prijedloga provodi se u okviru:</a:t>
            </a:r>
          </a:p>
          <a:p>
            <a:endParaRPr lang="hr-HR" altLang="sr-Latn-RS" dirty="0">
              <a:latin typeface="+mn-lt"/>
            </a:endParaRPr>
          </a:p>
          <a:p>
            <a:endParaRPr lang="hr-HR" altLang="sr-Latn-RS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118643-FABC-45F8-A6C1-CF4E7F0E1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A8EC5-DC69-41F4-BA43-329E079C6EA4}" type="slidenum">
              <a:rPr lang="en-US" altLang="sr-Latn-RS" smtClean="0"/>
              <a:pPr>
                <a:defRPr/>
              </a:pPr>
              <a:t>7</a:t>
            </a:fld>
            <a:endParaRPr lang="en-US" altLang="sr-Latn-RS" dirty="0"/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6A652325-2672-43ED-AB70-927FD7F2868C}"/>
              </a:ext>
            </a:extLst>
          </p:cNvPr>
          <p:cNvSpPr txBox="1">
            <a:spLocks/>
          </p:cNvSpPr>
          <p:nvPr/>
        </p:nvSpPr>
        <p:spPr bwMode="auto">
          <a:xfrm>
            <a:off x="515294" y="511175"/>
            <a:ext cx="7610475" cy="6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87313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873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87313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7313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600" b="1" dirty="0">
                <a:solidFill>
                  <a:schemeClr val="tx2">
                    <a:lumMod val="75000"/>
                  </a:schemeClr>
                </a:solidFill>
                <a:latin typeface="VladaRHSans Med"/>
                <a:cs typeface="VladaRHSans Med"/>
              </a:rPr>
              <a:t>Opće informacije o Pozivu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E8A4BD6-90CA-4C42-B0F8-F1D12A734F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6997212"/>
              </p:ext>
            </p:extLst>
          </p:nvPr>
        </p:nvGraphicFramePr>
        <p:xfrm>
          <a:off x="628650" y="1354914"/>
          <a:ext cx="7160436" cy="303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7599445A-7450-4FB8-AC53-A3702275A2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ladaRHSans Reg"/>
                <a:ea typeface="ＭＳ Ｐゴシック" panose="020B0600070205080204" pitchFamily="34" charset="-128"/>
                <a:cs typeface="VladaRHSans Reg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5BA2131-7969-4E47-817B-D133EA2415B1}" type="slidenum">
              <a:rPr lang="en-US" altLang="sr-Latn-RS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US" altLang="sr-Latn-RS" sz="1000">
              <a:solidFill>
                <a:schemeClr val="bg1"/>
              </a:solidFill>
            </a:endParaRP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FFFCBFEF-9796-4377-8A17-3AD262A200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5000" y="400050"/>
            <a:ext cx="6981825" cy="801688"/>
          </a:xfrm>
        </p:spPr>
        <p:txBody>
          <a:bodyPr/>
          <a:lstStyle/>
          <a:p>
            <a:pPr defTabSz="685800" eaLnBrk="1" hangingPunct="1">
              <a:lnSpc>
                <a:spcPct val="90000"/>
              </a:lnSpc>
              <a:tabLst>
                <a:tab pos="87313" algn="l"/>
              </a:tabLst>
              <a:defRPr/>
            </a:pPr>
            <a:r>
              <a:rPr lang="hr-HR" altLang="sr-Latn-RS" sz="20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SC 6e2 – Obnova </a:t>
            </a:r>
            <a:r>
              <a:rPr lang="hr-HR" altLang="sr-Latn-RS" sz="2000" b="1" dirty="0" err="1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brownfield</a:t>
            </a:r>
            <a:r>
              <a:rPr lang="hr-HR" altLang="sr-Latn-RS" sz="20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 lokacija (bivša vojna </a:t>
            </a:r>
            <a:br>
              <a:rPr lang="hr-HR" altLang="sr-Latn-RS" sz="20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hr-HR" altLang="sr-Latn-RS" sz="2000" b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i/ili industrijska područja)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3D72D0C6-C7EF-4415-948E-C63B134ACF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5000" y="1347538"/>
            <a:ext cx="7874000" cy="2757738"/>
          </a:xfrm>
        </p:spPr>
        <p:txBody>
          <a:bodyPr/>
          <a:lstStyle/>
          <a:p>
            <a:pPr marL="285750" indent="-285750" algn="just" eaLnBrk="1" hangingPunct="1">
              <a:lnSpc>
                <a:spcPct val="8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Specifični cilj 6e2 usmjeren je na obnovu </a:t>
            </a:r>
            <a:r>
              <a:rPr lang="hr-HR" altLang="sr-Latn-RS" sz="2000" dirty="0" err="1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brownfield</a:t>
            </a: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 lokacija u urbanim područjima koja su obuhvaćena ITU mehanizmom. </a:t>
            </a: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200" dirty="0">
              <a:latin typeface="VladaRHSans Med" panose="02000000000000000000" pitchFamily="50" charset="-18"/>
              <a:ea typeface="VladaRHSans Med" panose="02000000000000000000" pitchFamily="50" charset="-18"/>
              <a:cs typeface="Segoe UI Light" panose="020B0502040204020203" pitchFamily="34" charset="0"/>
            </a:endParaRPr>
          </a:p>
          <a:p>
            <a:pPr marL="285750" indent="-285750" algn="just" eaLnBrk="1" hangingPunct="1">
              <a:lnSpc>
                <a:spcPct val="8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 err="1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Brownfield</a:t>
            </a: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 područja/lokacije - područja, zemljišta, nekretnine ili građevine koje su neadekvatno korištene, zapuštene ili napuštene, a mogu biti zagađene i/ili onečišćene, pri čemu predstavljaju vrijedan prostorni resurs unutar urbanog područja gdje se provodi ITU mehanizam koji se može prenamijeniti i urediti. </a:t>
            </a:r>
          </a:p>
          <a:p>
            <a:pPr algn="just" eaLnBrk="1" hangingPunct="1">
              <a:lnSpc>
                <a:spcPct val="80000"/>
              </a:lnSpc>
              <a:buClr>
                <a:srgbClr val="EF7F24"/>
              </a:buClr>
              <a:defRPr/>
            </a:pPr>
            <a:endParaRPr lang="hr-HR" altLang="sr-Latn-RS" sz="200" dirty="0">
              <a:latin typeface="VladaRHSans Med" panose="02000000000000000000" pitchFamily="50" charset="-18"/>
              <a:ea typeface="VladaRHSans Med" panose="02000000000000000000" pitchFamily="50" charset="-18"/>
              <a:cs typeface="Segoe UI Light" panose="020B0502040204020203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Cilj je smanjiti postotak neobnovljenih i nekorištenih </a:t>
            </a:r>
            <a:r>
              <a:rPr lang="hr-HR" altLang="sr-Latn-RS" sz="2000" dirty="0" err="1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brownfield</a:t>
            </a:r>
            <a:r>
              <a:rPr lang="hr-HR" altLang="sr-Latn-RS" sz="2000" dirty="0">
                <a:latin typeface="VladaRHSans Med" panose="02000000000000000000" pitchFamily="50" charset="-18"/>
                <a:ea typeface="VladaRHSans Med" panose="02000000000000000000" pitchFamily="50" charset="-18"/>
                <a:cs typeface="Segoe UI Light" panose="020B0502040204020203" pitchFamily="34" charset="0"/>
              </a:rPr>
              <a:t> lokacija na urbanom području gdje se provodi ITU mehanizam - obnoviti ih i ponovno početi koristiti.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7783</TotalTime>
  <Words>2731</Words>
  <Application>Microsoft Office PowerPoint</Application>
  <PresentationFormat>On-screen Show (16:9)</PresentationFormat>
  <Paragraphs>364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ＭＳ Ｐゴシック</vt:lpstr>
      <vt:lpstr>Arial</vt:lpstr>
      <vt:lpstr>Calibri</vt:lpstr>
      <vt:lpstr>Latha</vt:lpstr>
      <vt:lpstr>Neo Sans</vt:lpstr>
      <vt:lpstr>Neo Sans Medium</vt:lpstr>
      <vt:lpstr>Segoe UI Light</vt:lpstr>
      <vt:lpstr>Times New Roman</vt:lpstr>
      <vt:lpstr>VladaRHSans Med</vt:lpstr>
      <vt:lpstr>VladaRHSans Reg</vt:lpstr>
      <vt:lpstr>Wingdings</vt:lpstr>
      <vt:lpstr>1_Default Theme</vt:lpstr>
      <vt:lpstr>Default Theme</vt:lpstr>
      <vt:lpstr>2_Default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OBJAVLJENI ITU POZIVI</vt:lpstr>
      <vt:lpstr>ITU POZIVI U NAJAVI</vt:lpstr>
      <vt:lpstr>PowerPoint Presentation</vt:lpstr>
      <vt:lpstr>SC 6e2 – Obnova brownfield lokacija (bivša vojna  i/ili industrijska područja)</vt:lpstr>
      <vt:lpstr>PowerPoint Presentation</vt:lpstr>
      <vt:lpstr>Svrha (cilj) Poziva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Financijski zahtjevi</vt:lpstr>
      <vt:lpstr>Prihvatljivost izdataka  </vt:lpstr>
      <vt:lpstr>Izravni troškovi (1)</vt:lpstr>
      <vt:lpstr>Izravni troškovi (2)</vt:lpstr>
      <vt:lpstr>Izravni troškovi (3)</vt:lpstr>
      <vt:lpstr>Neizravni troškovi</vt:lpstr>
      <vt:lpstr>Neprihvatljivi troškovi (1)</vt:lpstr>
      <vt:lpstr>Neprihvatljivi troškovi (2)</vt:lpstr>
      <vt:lpstr>Neprihvatljivi troškovi (3)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Suzana Mašić</cp:lastModifiedBy>
  <cp:revision>677</cp:revision>
  <cp:lastPrinted>2018-07-05T07:33:16Z</cp:lastPrinted>
  <dcterms:created xsi:type="dcterms:W3CDTF">2015-09-03T10:38:38Z</dcterms:created>
  <dcterms:modified xsi:type="dcterms:W3CDTF">2019-09-25T13:23:32Z</dcterms:modified>
</cp:coreProperties>
</file>