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3" r:id="rId1"/>
    <p:sldMasterId id="2147485447" r:id="rId2"/>
    <p:sldMasterId id="2147485870" r:id="rId3"/>
  </p:sldMasterIdLst>
  <p:notesMasterIdLst>
    <p:notesMasterId r:id="rId39"/>
  </p:notesMasterIdLst>
  <p:handoutMasterIdLst>
    <p:handoutMasterId r:id="rId40"/>
  </p:handoutMasterIdLst>
  <p:sldIdLst>
    <p:sldId id="447" r:id="rId4"/>
    <p:sldId id="448" r:id="rId5"/>
    <p:sldId id="449" r:id="rId6"/>
    <p:sldId id="451" r:id="rId7"/>
    <p:sldId id="526" r:id="rId8"/>
    <p:sldId id="539" r:id="rId9"/>
    <p:sldId id="512" r:id="rId10"/>
    <p:sldId id="508" r:id="rId11"/>
    <p:sldId id="455" r:id="rId12"/>
    <p:sldId id="456" r:id="rId13"/>
    <p:sldId id="486" r:id="rId14"/>
    <p:sldId id="531" r:id="rId15"/>
    <p:sldId id="457" r:id="rId16"/>
    <p:sldId id="487" r:id="rId17"/>
    <p:sldId id="489" r:id="rId18"/>
    <p:sldId id="462" r:id="rId19"/>
    <p:sldId id="490" r:id="rId20"/>
    <p:sldId id="491" r:id="rId21"/>
    <p:sldId id="513" r:id="rId22"/>
    <p:sldId id="467" r:id="rId23"/>
    <p:sldId id="470" r:id="rId24"/>
    <p:sldId id="471" r:id="rId25"/>
    <p:sldId id="522" r:id="rId26"/>
    <p:sldId id="516" r:id="rId27"/>
    <p:sldId id="492" r:id="rId28"/>
    <p:sldId id="528" r:id="rId29"/>
    <p:sldId id="529" r:id="rId30"/>
    <p:sldId id="493" r:id="rId31"/>
    <p:sldId id="530" r:id="rId32"/>
    <p:sldId id="533" r:id="rId33"/>
    <p:sldId id="520" r:id="rId34"/>
    <p:sldId id="524" r:id="rId35"/>
    <p:sldId id="504" r:id="rId36"/>
    <p:sldId id="402" r:id="rId37"/>
    <p:sldId id="525" r:id="rId38"/>
  </p:sldIdLst>
  <p:sldSz cx="9144000" cy="5143500" type="screen16x9"/>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DBE4E9"/>
    <a:srgbClr val="171796"/>
    <a:srgbClr val="7A9BAE"/>
    <a:srgbClr val="448CA9"/>
    <a:srgbClr val="EF7F24"/>
    <a:srgbClr val="B0CB1F"/>
    <a:srgbClr val="009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77" autoAdjust="0"/>
  </p:normalViewPr>
  <p:slideViewPr>
    <p:cSldViewPr snapToGrid="0" snapToObjects="1">
      <p:cViewPr varScale="1">
        <p:scale>
          <a:sx n="93" d="100"/>
          <a:sy n="93" d="100"/>
        </p:scale>
        <p:origin x="1162"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hyperlink" Target="mailto:ITU@mrrfeu.hr" TargetMode="External"/><Relationship Id="rId2" Type="http://schemas.openxmlformats.org/officeDocument/2006/relationships/hyperlink" Target="https://strukturnifondovi.hr/natjecaji/programi-edukacije-za-msp/" TargetMode="External"/><Relationship Id="rId1" Type="http://schemas.openxmlformats.org/officeDocument/2006/relationships/hyperlink" Target="https://efondovi.mrrfeu.hr/MISCms/Pozivi/Poziv?id=b4b924bf-44ae-4fd8-a8b6-04ba0486bd50" TargetMode="External"/><Relationship Id="rId5" Type="http://schemas.openxmlformats.org/officeDocument/2006/relationships/hyperlink" Target="https://efondovi.mrrfeu.hr/MISCms/Pozivi/Poziv?id=fe41e6aa-45a6-4b1e-a0f3-58d8edf3c2ff" TargetMode="External"/><Relationship Id="rId4" Type="http://schemas.openxmlformats.org/officeDocument/2006/relationships/hyperlink" Target="https://strukturnifondovi.hr/natjecaji/razvoj-poduzetnicko-potpornih-institucija-spli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ITU@mrrfeu.hr" TargetMode="External"/><Relationship Id="rId2" Type="http://schemas.openxmlformats.org/officeDocument/2006/relationships/hyperlink" Target="https://strukturnifondovi.hr/natjecaji/programi-edukacije-za-msp/" TargetMode="External"/><Relationship Id="rId1" Type="http://schemas.openxmlformats.org/officeDocument/2006/relationships/hyperlink" Target="https://efondovi.mrrfeu.hr/MISCms/Pozivi/Poziv?id=b4b924bf-44ae-4fd8-a8b6-04ba0486bd50" TargetMode="External"/><Relationship Id="rId5" Type="http://schemas.openxmlformats.org/officeDocument/2006/relationships/hyperlink" Target="https://efondovi.mrrfeu.hr/MISCms/Pozivi/Poziv?id=fe41e6aa-45a6-4b1e-a0f3-58d8edf3c2ff" TargetMode="External"/><Relationship Id="rId4" Type="http://schemas.openxmlformats.org/officeDocument/2006/relationships/hyperlink" Target="https://strukturnifondovi.hr/natjecaji/razvoj-poduzetnicko-potpornih-institucija-spl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CD14E-C977-47CB-8B1A-47CF04DB4540}" type="doc">
      <dgm:prSet loTypeId="urn:microsoft.com/office/officeart/2005/8/layout/hProcess9" loCatId="process" qsTypeId="urn:microsoft.com/office/officeart/2005/8/quickstyle/simple1" qsCatId="simple" csTypeId="urn:microsoft.com/office/officeart/2005/8/colors/accent1_2" csCatId="accent1" phldr="1"/>
      <dgm:spPr/>
    </dgm:pt>
    <dgm:pt modelId="{58893D3D-11A9-477A-8059-3C75CA6EFA29}">
      <dgm:prSet phldrT="[Text]" custT="1"/>
      <dgm:spPr>
        <a:solidFill>
          <a:schemeClr val="accent3">
            <a:lumMod val="60000"/>
            <a:lumOff val="40000"/>
          </a:schemeClr>
        </a:solidFill>
      </dgm:spPr>
      <dgm:t>
        <a:bodyPr/>
        <a:lstStyle/>
        <a:p>
          <a:r>
            <a:rPr lang="hr-HR" sz="1100" b="1" dirty="0">
              <a:solidFill>
                <a:schemeClr val="tx1"/>
              </a:solidFill>
              <a:latin typeface="VladaRHSans Med"/>
            </a:rPr>
            <a:t>Objava Poziva:</a:t>
          </a:r>
        </a:p>
        <a:p>
          <a:r>
            <a:rPr lang="hr-HR" sz="1100" dirty="0">
              <a:solidFill>
                <a:schemeClr val="tx1"/>
              </a:solidFill>
              <a:latin typeface="VladaRHSans Med"/>
            </a:rPr>
            <a:t>6.8.2019.</a:t>
          </a:r>
          <a:r>
            <a:rPr lang="hr-HR" sz="1100" dirty="0">
              <a:hlinkClick xmlns:r="http://schemas.openxmlformats.org/officeDocument/2006/relationships" r:id="rId1"/>
            </a:rPr>
            <a:t> </a:t>
          </a:r>
          <a:r>
            <a:rPr lang="hr-HR" sz="1200" dirty="0">
              <a:hlinkClick xmlns:r="http://schemas.openxmlformats.org/officeDocument/2006/relationships" r:id="rId1"/>
            </a:rPr>
            <a:t>strukturnifondovi.hr</a:t>
          </a:r>
          <a:r>
            <a:rPr lang="hr-HR" sz="1200" dirty="0">
              <a:solidFill>
                <a:schemeClr val="tx1"/>
              </a:solidFill>
              <a:latin typeface="VladaRHSans Med"/>
            </a:rPr>
            <a:t> i </a:t>
          </a:r>
          <a:r>
            <a:rPr lang="hr-HR" sz="1200" dirty="0">
              <a:hlinkClick xmlns:r="http://schemas.openxmlformats.org/officeDocument/2006/relationships" r:id="rId2"/>
            </a:rPr>
            <a:t>eFondovi.mrrfeu.hr</a:t>
          </a:r>
          <a:endParaRPr lang="en-US" sz="1200" dirty="0">
            <a:solidFill>
              <a:schemeClr val="bg1"/>
            </a:solidFill>
            <a:highlight>
              <a:srgbClr val="FFFF00"/>
            </a:highlight>
            <a:latin typeface="VladaRHSans Med"/>
          </a:endParaRPr>
        </a:p>
      </dgm:t>
    </dgm:pt>
    <dgm:pt modelId="{972D4DB2-C78C-4BEE-88FF-C9954CE32F3D}" type="parTrans" cxnId="{0236FBB4-6675-4A7E-9801-5CA22D8B8C22}">
      <dgm:prSet/>
      <dgm:spPr/>
      <dgm:t>
        <a:bodyPr/>
        <a:lstStyle/>
        <a:p>
          <a:endParaRPr lang="en-US"/>
        </a:p>
      </dgm:t>
    </dgm:pt>
    <dgm:pt modelId="{7AD7D6E6-8257-408B-8481-F1523E1F5BBD}" type="sibTrans" cxnId="{0236FBB4-6675-4A7E-9801-5CA22D8B8C22}">
      <dgm:prSet/>
      <dgm:spPr/>
      <dgm:t>
        <a:bodyPr/>
        <a:lstStyle/>
        <a:p>
          <a:endParaRPr lang="en-US"/>
        </a:p>
      </dgm:t>
    </dgm:pt>
    <dgm:pt modelId="{4BF44566-CB92-4D6E-9E80-9126417D2707}">
      <dgm:prSet phldrT="[Text]" custT="1"/>
      <dgm:spPr>
        <a:solidFill>
          <a:schemeClr val="accent3">
            <a:lumMod val="60000"/>
            <a:lumOff val="40000"/>
          </a:schemeClr>
        </a:solidFill>
      </dgm:spPr>
      <dgm:t>
        <a:bodyPr/>
        <a:lstStyle/>
        <a:p>
          <a:r>
            <a:rPr lang="hr-HR" sz="1000" b="1" dirty="0">
              <a:solidFill>
                <a:schemeClr val="tx1"/>
              </a:solidFill>
              <a:latin typeface="VladaRHSans Med"/>
            </a:rPr>
            <a:t>Info radionica: </a:t>
          </a:r>
        </a:p>
        <a:p>
          <a:r>
            <a:rPr lang="hr-HR" sz="1100" dirty="0">
              <a:solidFill>
                <a:schemeClr val="tx1"/>
              </a:solidFill>
              <a:latin typeface="VladaRHSans Med"/>
            </a:rPr>
            <a:t>27. rujna 2019</a:t>
          </a:r>
          <a:r>
            <a:rPr lang="hr-HR" sz="1000" dirty="0">
              <a:solidFill>
                <a:schemeClr val="tx1"/>
              </a:solidFill>
              <a:latin typeface="VladaRHSans Med"/>
            </a:rPr>
            <a:t>., Grad Zadar</a:t>
          </a:r>
          <a:endParaRPr lang="en-US" sz="1000" dirty="0">
            <a:solidFill>
              <a:schemeClr val="tx1"/>
            </a:solidFill>
            <a:latin typeface="VladaRHSans Med"/>
          </a:endParaRPr>
        </a:p>
      </dgm:t>
    </dgm:pt>
    <dgm:pt modelId="{277C993D-E76A-4259-B0B8-014C611F0753}" type="parTrans" cxnId="{15BFA5A4-E79B-463E-8C76-3D8057365CA6}">
      <dgm:prSet/>
      <dgm:spPr/>
      <dgm:t>
        <a:bodyPr/>
        <a:lstStyle/>
        <a:p>
          <a:endParaRPr lang="en-US"/>
        </a:p>
      </dgm:t>
    </dgm:pt>
    <dgm:pt modelId="{3A6278E5-217F-4D01-9A9D-B919E4762119}" type="sibTrans" cxnId="{15BFA5A4-E79B-463E-8C76-3D8057365CA6}">
      <dgm:prSet/>
      <dgm:spPr/>
      <dgm:t>
        <a:bodyPr/>
        <a:lstStyle/>
        <a:p>
          <a:endParaRPr lang="en-US"/>
        </a:p>
      </dgm:t>
    </dgm:pt>
    <dgm:pt modelId="{3490F30B-667E-4D32-9385-B82ABFC662CB}">
      <dgm:prSet phldrT="[Text]" custT="1"/>
      <dgm:spPr>
        <a:solidFill>
          <a:schemeClr val="accent3">
            <a:lumMod val="60000"/>
            <a:lumOff val="40000"/>
          </a:schemeClr>
        </a:solidFill>
      </dgm:spPr>
      <dgm:t>
        <a:bodyPr/>
        <a:lstStyle/>
        <a:p>
          <a:r>
            <a:rPr lang="hr-HR" sz="1100" b="1" dirty="0">
              <a:solidFill>
                <a:schemeClr val="tx1"/>
              </a:solidFill>
              <a:latin typeface="VladaRHSans Med"/>
            </a:rPr>
            <a:t>Pitanja i odgovori: </a:t>
          </a:r>
        </a:p>
        <a:p>
          <a:br>
            <a:rPr lang="hr-HR" sz="1100" dirty="0">
              <a:solidFill>
                <a:schemeClr val="tx1"/>
              </a:solidFill>
              <a:latin typeface="VladaRHSans Med"/>
            </a:rPr>
          </a:br>
          <a:r>
            <a:rPr lang="hr-HR" sz="1100" b="1" dirty="0">
              <a:solidFill>
                <a:schemeClr val="tx2"/>
              </a:solidFill>
              <a:latin typeface="VladaRHSans Med"/>
              <a:hlinkClick xmlns:r="http://schemas.openxmlformats.org/officeDocument/2006/relationships" r:id="rId3"/>
            </a:rPr>
            <a:t>ITU@mrrfeu.hr</a:t>
          </a:r>
          <a:r>
            <a:rPr lang="hr-HR" sz="1100" dirty="0">
              <a:solidFill>
                <a:schemeClr val="tx1"/>
              </a:solidFill>
              <a:latin typeface="VladaRHSans Med"/>
            </a:rPr>
            <a:t> </a:t>
          </a:r>
        </a:p>
        <a:p>
          <a:r>
            <a:rPr lang="pl-PL" sz="1100" dirty="0">
              <a:solidFill>
                <a:schemeClr val="tx1"/>
              </a:solidFill>
              <a:latin typeface="VladaRHSans Med"/>
            </a:rPr>
            <a:t>(odgovori 7 radnih dana od dana zaprimanja pojedinog pitanja na</a:t>
          </a:r>
          <a:br>
            <a:rPr lang="pl-PL" sz="1100" dirty="0">
              <a:solidFill>
                <a:schemeClr val="tx1"/>
              </a:solidFill>
              <a:latin typeface="VladaRHSans Med"/>
            </a:rPr>
          </a:br>
          <a:r>
            <a:rPr lang="hr-HR" sz="1100" dirty="0">
              <a:hlinkClick xmlns:r="http://schemas.openxmlformats.org/officeDocument/2006/relationships" r:id="rId4"/>
            </a:rPr>
            <a:t>strukturnifondovi.hr</a:t>
          </a:r>
          <a:r>
            <a:rPr lang="hr-HR" sz="1100" dirty="0">
              <a:solidFill>
                <a:schemeClr val="tx1"/>
              </a:solidFill>
              <a:latin typeface="VladaRHSans Med"/>
            </a:rPr>
            <a:t> i </a:t>
          </a:r>
          <a:r>
            <a:rPr lang="hr-HR" sz="1100" dirty="0">
              <a:hlinkClick xmlns:r="http://schemas.openxmlformats.org/officeDocument/2006/relationships" r:id="rId5"/>
            </a:rPr>
            <a:t>eFondovi.mrrfeu.hr</a:t>
          </a:r>
          <a:r>
            <a:rPr lang="hr-HR" sz="900" dirty="0">
              <a:solidFill>
                <a:schemeClr val="tx1"/>
              </a:solidFill>
            </a:rPr>
            <a:t>)</a:t>
          </a:r>
          <a:endParaRPr lang="hr-HR" sz="900" dirty="0">
            <a:highlight>
              <a:srgbClr val="FFFF00"/>
            </a:highlight>
            <a:latin typeface="VladaRHSans Med"/>
          </a:endParaRPr>
        </a:p>
      </dgm:t>
    </dgm:pt>
    <dgm:pt modelId="{A309D65D-3E8D-46AD-9342-59CAB1FD8559}" type="parTrans" cxnId="{5AA79706-5BF7-4372-BD5C-E9BF506E62C0}">
      <dgm:prSet/>
      <dgm:spPr/>
      <dgm:t>
        <a:bodyPr/>
        <a:lstStyle/>
        <a:p>
          <a:endParaRPr lang="en-US"/>
        </a:p>
      </dgm:t>
    </dgm:pt>
    <dgm:pt modelId="{C841809F-9B22-47A9-8A1C-B44BC287BB92}" type="sibTrans" cxnId="{5AA79706-5BF7-4372-BD5C-E9BF506E62C0}">
      <dgm:prSet/>
      <dgm:spPr/>
      <dgm:t>
        <a:bodyPr/>
        <a:lstStyle/>
        <a:p>
          <a:endParaRPr lang="en-US"/>
        </a:p>
      </dgm:t>
    </dgm:pt>
    <dgm:pt modelId="{60D20886-09F5-4E69-8E6A-3E73B2000FD9}">
      <dgm:prSet custT="1"/>
      <dgm:spPr>
        <a:solidFill>
          <a:schemeClr val="accent3">
            <a:lumMod val="60000"/>
            <a:lumOff val="40000"/>
          </a:schemeClr>
        </a:solidFill>
      </dgm:spPr>
      <dgm:t>
        <a:bodyPr/>
        <a:lstStyle/>
        <a:p>
          <a:r>
            <a:rPr lang="hr-HR" sz="1000" b="1" dirty="0">
              <a:solidFill>
                <a:schemeClr val="tx1"/>
              </a:solidFill>
              <a:latin typeface="VladaRHSans Med"/>
            </a:rPr>
            <a:t>Dostava projektnih prijedloga:</a:t>
          </a:r>
          <a:br>
            <a:rPr lang="hr-HR" sz="1000" b="1" dirty="0">
              <a:solidFill>
                <a:schemeClr val="tx1"/>
              </a:solidFill>
              <a:latin typeface="VladaRHSans Med"/>
            </a:rPr>
          </a:br>
          <a:endParaRPr lang="hr-HR" sz="1000" b="1" dirty="0">
            <a:solidFill>
              <a:schemeClr val="tx1"/>
            </a:solidFill>
            <a:latin typeface="VladaRHSans Med"/>
          </a:endParaRPr>
        </a:p>
        <a:p>
          <a:br>
            <a:rPr lang="hr-HR" sz="1000" dirty="0">
              <a:solidFill>
                <a:schemeClr val="tx1"/>
              </a:solidFill>
              <a:latin typeface="VladaRHSans Med"/>
            </a:rPr>
          </a:br>
          <a:r>
            <a:rPr lang="hr-HR" sz="1000" dirty="0">
              <a:solidFill>
                <a:schemeClr val="tx1"/>
              </a:solidFill>
              <a:latin typeface="VladaRHSans Med"/>
            </a:rPr>
            <a:t>do 18.10.2019. u 23:59</a:t>
          </a:r>
        </a:p>
        <a:p>
          <a:br>
            <a:rPr lang="pl-PL" sz="1000" b="0" dirty="0">
              <a:solidFill>
                <a:schemeClr val="tx1"/>
              </a:solidFill>
              <a:latin typeface="VladaRHSans Med"/>
            </a:rPr>
          </a:br>
          <a:r>
            <a:rPr lang="hr-HR" sz="1200" dirty="0">
              <a:hlinkClick xmlns:r="http://schemas.openxmlformats.org/officeDocument/2006/relationships" r:id="rId5"/>
            </a:rPr>
            <a:t>eFondovi.mrrfeu.hr</a:t>
          </a:r>
          <a:endParaRPr lang="en-US" sz="1200" b="0" dirty="0">
            <a:highlight>
              <a:srgbClr val="FFFF00"/>
            </a:highlight>
            <a:latin typeface="VladaRHSans Med"/>
          </a:endParaRPr>
        </a:p>
      </dgm:t>
    </dgm:pt>
    <dgm:pt modelId="{164EA8EF-91C3-4BCB-86D4-B46D83797A44}" type="parTrans" cxnId="{37CB1E1C-AD47-45BB-944F-373122D8658B}">
      <dgm:prSet/>
      <dgm:spPr/>
      <dgm:t>
        <a:bodyPr/>
        <a:lstStyle/>
        <a:p>
          <a:endParaRPr lang="en-US"/>
        </a:p>
      </dgm:t>
    </dgm:pt>
    <dgm:pt modelId="{CEBA84D5-D906-4F91-821F-19BDBEA6E967}" type="sibTrans" cxnId="{37CB1E1C-AD47-45BB-944F-373122D8658B}">
      <dgm:prSet/>
      <dgm:spPr/>
      <dgm:t>
        <a:bodyPr/>
        <a:lstStyle/>
        <a:p>
          <a:endParaRPr lang="en-US"/>
        </a:p>
      </dgm:t>
    </dgm:pt>
    <dgm:pt modelId="{89AAFD9C-E786-43AC-99D7-F941792FAFE5}">
      <dgm:prSet/>
      <dgm:spPr>
        <a:solidFill>
          <a:schemeClr val="accent3">
            <a:lumMod val="60000"/>
            <a:lumOff val="40000"/>
          </a:schemeClr>
        </a:solidFill>
      </dgm:spPr>
      <dgm:t>
        <a:bodyPr/>
        <a:lstStyle/>
        <a:p>
          <a:pPr algn="ctr"/>
          <a:r>
            <a:rPr lang="hr-HR" b="1" dirty="0">
              <a:solidFill>
                <a:schemeClr val="tx1"/>
              </a:solidFill>
              <a:latin typeface="VladaRHSans Med"/>
            </a:rPr>
            <a:t>Postupak dodjele bespovratnih sredstava:</a:t>
          </a:r>
          <a:br>
            <a:rPr lang="hr-HR" b="1" dirty="0">
              <a:solidFill>
                <a:schemeClr val="tx1"/>
              </a:solidFill>
              <a:latin typeface="VladaRHSans Med"/>
            </a:rPr>
          </a:br>
          <a:r>
            <a:rPr lang="hr-HR" b="0" dirty="0">
              <a:solidFill>
                <a:schemeClr val="tx1"/>
              </a:solidFill>
              <a:latin typeface="VladaRHSans Med"/>
            </a:rPr>
            <a:t>m</a:t>
          </a:r>
          <a:r>
            <a:rPr lang="hr-HR" dirty="0">
              <a:solidFill>
                <a:schemeClr val="tx1"/>
              </a:solidFill>
              <a:latin typeface="VladaRHSans Med"/>
            </a:rPr>
            <a:t>aksimalno 120 kalendarskih dana od dana isteka roka za podnošenje projektnih prijedloga do donošenja Odluke o financiranju</a:t>
          </a:r>
          <a:endParaRPr lang="en-US" b="0" dirty="0">
            <a:solidFill>
              <a:schemeClr val="tx1"/>
            </a:solidFill>
            <a:latin typeface="VladaRHSans Med"/>
          </a:endParaRPr>
        </a:p>
      </dgm:t>
    </dgm:pt>
    <dgm:pt modelId="{8C939390-2458-457F-AC99-CD4E39AF2DB8}" type="parTrans" cxnId="{177BDA7A-E471-443C-8DED-FB96F0CD1DA4}">
      <dgm:prSet/>
      <dgm:spPr/>
      <dgm:t>
        <a:bodyPr/>
        <a:lstStyle/>
        <a:p>
          <a:endParaRPr lang="en-US"/>
        </a:p>
      </dgm:t>
    </dgm:pt>
    <dgm:pt modelId="{12DFEE93-9256-4157-AA95-5C7A11FF69BB}" type="sibTrans" cxnId="{177BDA7A-E471-443C-8DED-FB96F0CD1DA4}">
      <dgm:prSet/>
      <dgm:spPr/>
      <dgm:t>
        <a:bodyPr/>
        <a:lstStyle/>
        <a:p>
          <a:endParaRPr lang="en-US"/>
        </a:p>
      </dgm:t>
    </dgm:pt>
    <dgm:pt modelId="{9BF2BC10-2B08-4109-B097-B863591D29FC}" type="pres">
      <dgm:prSet presAssocID="{08CCD14E-C977-47CB-8B1A-47CF04DB4540}" presName="CompostProcess" presStyleCnt="0">
        <dgm:presLayoutVars>
          <dgm:dir/>
          <dgm:resizeHandles val="exact"/>
        </dgm:presLayoutVars>
      </dgm:prSet>
      <dgm:spPr/>
    </dgm:pt>
    <dgm:pt modelId="{7BA08364-00D3-4540-A4E1-82CC714C5F58}" type="pres">
      <dgm:prSet presAssocID="{08CCD14E-C977-47CB-8B1A-47CF04DB4540}" presName="arrow" presStyleLbl="bgShp" presStyleIdx="0" presStyleCnt="1" custScaleX="117647" custLinFactNeighborX="-15848"/>
      <dgm:spPr>
        <a:solidFill>
          <a:schemeClr val="accent3">
            <a:lumMod val="20000"/>
            <a:lumOff val="80000"/>
          </a:schemeClr>
        </a:solidFill>
      </dgm:spPr>
    </dgm:pt>
    <dgm:pt modelId="{C3C4EA4B-262F-4AAC-A4A9-38293721D5B2}" type="pres">
      <dgm:prSet presAssocID="{08CCD14E-C977-47CB-8B1A-47CF04DB4540}" presName="linearProcess" presStyleCnt="0"/>
      <dgm:spPr/>
    </dgm:pt>
    <dgm:pt modelId="{3A858ABF-9F33-4250-8676-DDC0A7CB174B}" type="pres">
      <dgm:prSet presAssocID="{58893D3D-11A9-477A-8059-3C75CA6EFA29}" presName="textNode" presStyleLbl="node1" presStyleIdx="0" presStyleCnt="5">
        <dgm:presLayoutVars>
          <dgm:bulletEnabled val="1"/>
        </dgm:presLayoutVars>
      </dgm:prSet>
      <dgm:spPr/>
    </dgm:pt>
    <dgm:pt modelId="{6FD7EA3A-80E5-4323-8FFE-A5A169BC84C8}" type="pres">
      <dgm:prSet presAssocID="{7AD7D6E6-8257-408B-8481-F1523E1F5BBD}" presName="sibTrans" presStyleCnt="0"/>
      <dgm:spPr/>
    </dgm:pt>
    <dgm:pt modelId="{B96E5556-0929-4E39-9CDC-0595A151A2B6}" type="pres">
      <dgm:prSet presAssocID="{4BF44566-CB92-4D6E-9E80-9126417D2707}" presName="textNode" presStyleLbl="node1" presStyleIdx="1" presStyleCnt="5" custLinFactX="100000" custLinFactNeighborX="121019" custLinFactNeighborY="-1277">
        <dgm:presLayoutVars>
          <dgm:bulletEnabled val="1"/>
        </dgm:presLayoutVars>
      </dgm:prSet>
      <dgm:spPr/>
    </dgm:pt>
    <dgm:pt modelId="{ECD85E1F-A3A8-4C63-8041-F8A576A58970}" type="pres">
      <dgm:prSet presAssocID="{3A6278E5-217F-4D01-9A9D-B919E4762119}" presName="sibTrans" presStyleCnt="0"/>
      <dgm:spPr/>
    </dgm:pt>
    <dgm:pt modelId="{FE9E7F9A-8006-44EE-9329-6D06CBADE7F0}" type="pres">
      <dgm:prSet presAssocID="{3490F30B-667E-4D32-9385-B82ABFC662CB}" presName="textNode" presStyleLbl="node1" presStyleIdx="2" presStyleCnt="5" custLinFactX="-100000" custLinFactNeighborX="-107256">
        <dgm:presLayoutVars>
          <dgm:bulletEnabled val="1"/>
        </dgm:presLayoutVars>
      </dgm:prSet>
      <dgm:spPr/>
    </dgm:pt>
    <dgm:pt modelId="{1C819D9E-5049-4DC5-A137-4261E2CCB1AF}" type="pres">
      <dgm:prSet presAssocID="{C841809F-9B22-47A9-8A1C-B44BC287BB92}" presName="sibTrans" presStyleCnt="0"/>
      <dgm:spPr/>
    </dgm:pt>
    <dgm:pt modelId="{565727FB-A3E1-4126-BD77-848B06503DBA}" type="pres">
      <dgm:prSet presAssocID="{60D20886-09F5-4E69-8E6A-3E73B2000FD9}" presName="textNode" presStyleLbl="node1" presStyleIdx="3" presStyleCnt="5" custScaleX="103669">
        <dgm:presLayoutVars>
          <dgm:bulletEnabled val="1"/>
        </dgm:presLayoutVars>
      </dgm:prSet>
      <dgm:spPr/>
    </dgm:pt>
    <dgm:pt modelId="{3E6EFF5E-CA55-47AA-877D-B58AEF53A9EF}" type="pres">
      <dgm:prSet presAssocID="{CEBA84D5-D906-4F91-821F-19BDBEA6E967}" presName="sibTrans" presStyleCnt="0"/>
      <dgm:spPr/>
    </dgm:pt>
    <dgm:pt modelId="{11E512BD-26B7-4C01-A355-590A9ACB2FA0}" type="pres">
      <dgm:prSet presAssocID="{89AAFD9C-E786-43AC-99D7-F941792FAFE5}" presName="textNode" presStyleLbl="node1" presStyleIdx="4" presStyleCnt="5">
        <dgm:presLayoutVars>
          <dgm:bulletEnabled val="1"/>
        </dgm:presLayoutVars>
      </dgm:prSet>
      <dgm:spPr/>
    </dgm:pt>
  </dgm:ptLst>
  <dgm:cxnLst>
    <dgm:cxn modelId="{5AA79706-5BF7-4372-BD5C-E9BF506E62C0}" srcId="{08CCD14E-C977-47CB-8B1A-47CF04DB4540}" destId="{3490F30B-667E-4D32-9385-B82ABFC662CB}" srcOrd="2" destOrd="0" parTransId="{A309D65D-3E8D-46AD-9342-59CAB1FD8559}" sibTransId="{C841809F-9B22-47A9-8A1C-B44BC287BB92}"/>
    <dgm:cxn modelId="{37CB1E1C-AD47-45BB-944F-373122D8658B}" srcId="{08CCD14E-C977-47CB-8B1A-47CF04DB4540}" destId="{60D20886-09F5-4E69-8E6A-3E73B2000FD9}" srcOrd="3" destOrd="0" parTransId="{164EA8EF-91C3-4BCB-86D4-B46D83797A44}" sibTransId="{CEBA84D5-D906-4F91-821F-19BDBEA6E967}"/>
    <dgm:cxn modelId="{1A49E728-31E4-4973-B0BD-6D0ACFD9A042}" type="presOf" srcId="{58893D3D-11A9-477A-8059-3C75CA6EFA29}" destId="{3A858ABF-9F33-4250-8676-DDC0A7CB174B}" srcOrd="0" destOrd="0" presId="urn:microsoft.com/office/officeart/2005/8/layout/hProcess9"/>
    <dgm:cxn modelId="{177BDA7A-E471-443C-8DED-FB96F0CD1DA4}" srcId="{08CCD14E-C977-47CB-8B1A-47CF04DB4540}" destId="{89AAFD9C-E786-43AC-99D7-F941792FAFE5}" srcOrd="4" destOrd="0" parTransId="{8C939390-2458-457F-AC99-CD4E39AF2DB8}" sibTransId="{12DFEE93-9256-4157-AA95-5C7A11FF69BB}"/>
    <dgm:cxn modelId="{15BFA5A4-E79B-463E-8C76-3D8057365CA6}" srcId="{08CCD14E-C977-47CB-8B1A-47CF04DB4540}" destId="{4BF44566-CB92-4D6E-9E80-9126417D2707}" srcOrd="1" destOrd="0" parTransId="{277C993D-E76A-4259-B0B8-014C611F0753}" sibTransId="{3A6278E5-217F-4D01-9A9D-B919E4762119}"/>
    <dgm:cxn modelId="{507AE6AB-6175-4E90-A2BB-7638E95E4A80}" type="presOf" srcId="{3490F30B-667E-4D32-9385-B82ABFC662CB}" destId="{FE9E7F9A-8006-44EE-9329-6D06CBADE7F0}" srcOrd="0" destOrd="0" presId="urn:microsoft.com/office/officeart/2005/8/layout/hProcess9"/>
    <dgm:cxn modelId="{0236FBB4-6675-4A7E-9801-5CA22D8B8C22}" srcId="{08CCD14E-C977-47CB-8B1A-47CF04DB4540}" destId="{58893D3D-11A9-477A-8059-3C75CA6EFA29}" srcOrd="0" destOrd="0" parTransId="{972D4DB2-C78C-4BEE-88FF-C9954CE32F3D}" sibTransId="{7AD7D6E6-8257-408B-8481-F1523E1F5BBD}"/>
    <dgm:cxn modelId="{0DDCF2C7-808A-4030-B8D5-D6512370FFD8}" type="presOf" srcId="{60D20886-09F5-4E69-8E6A-3E73B2000FD9}" destId="{565727FB-A3E1-4126-BD77-848B06503DBA}" srcOrd="0" destOrd="0" presId="urn:microsoft.com/office/officeart/2005/8/layout/hProcess9"/>
    <dgm:cxn modelId="{ABBB28C9-E077-4C00-97A1-C501C1CF3DF0}" type="presOf" srcId="{89AAFD9C-E786-43AC-99D7-F941792FAFE5}" destId="{11E512BD-26B7-4C01-A355-590A9ACB2FA0}" srcOrd="0" destOrd="0" presId="urn:microsoft.com/office/officeart/2005/8/layout/hProcess9"/>
    <dgm:cxn modelId="{9ECFF3E5-0604-4201-BA38-275ED6B3F165}" type="presOf" srcId="{4BF44566-CB92-4D6E-9E80-9126417D2707}" destId="{B96E5556-0929-4E39-9CDC-0595A151A2B6}" srcOrd="0" destOrd="0" presId="urn:microsoft.com/office/officeart/2005/8/layout/hProcess9"/>
    <dgm:cxn modelId="{79E748F3-0364-409D-8056-97AC52E452BF}" type="presOf" srcId="{08CCD14E-C977-47CB-8B1A-47CF04DB4540}" destId="{9BF2BC10-2B08-4109-B097-B863591D29FC}" srcOrd="0" destOrd="0" presId="urn:microsoft.com/office/officeart/2005/8/layout/hProcess9"/>
    <dgm:cxn modelId="{9A505AB6-752D-4F0F-82BA-5C67DCAA1B16}" type="presParOf" srcId="{9BF2BC10-2B08-4109-B097-B863591D29FC}" destId="{7BA08364-00D3-4540-A4E1-82CC714C5F58}" srcOrd="0" destOrd="0" presId="urn:microsoft.com/office/officeart/2005/8/layout/hProcess9"/>
    <dgm:cxn modelId="{67E34FFC-C292-4BA6-BA94-97DF74D1F73B}" type="presParOf" srcId="{9BF2BC10-2B08-4109-B097-B863591D29FC}" destId="{C3C4EA4B-262F-4AAC-A4A9-38293721D5B2}" srcOrd="1" destOrd="0" presId="urn:microsoft.com/office/officeart/2005/8/layout/hProcess9"/>
    <dgm:cxn modelId="{15703D36-CD1B-4FAE-8436-A05AD5374EA2}" type="presParOf" srcId="{C3C4EA4B-262F-4AAC-A4A9-38293721D5B2}" destId="{3A858ABF-9F33-4250-8676-DDC0A7CB174B}" srcOrd="0" destOrd="0" presId="urn:microsoft.com/office/officeart/2005/8/layout/hProcess9"/>
    <dgm:cxn modelId="{374CAD66-7B64-44A4-B186-28EA2CC4B7BD}" type="presParOf" srcId="{C3C4EA4B-262F-4AAC-A4A9-38293721D5B2}" destId="{6FD7EA3A-80E5-4323-8FFE-A5A169BC84C8}" srcOrd="1" destOrd="0" presId="urn:microsoft.com/office/officeart/2005/8/layout/hProcess9"/>
    <dgm:cxn modelId="{3F20B217-FC7A-4DC2-8CA1-3EC78D7A807C}" type="presParOf" srcId="{C3C4EA4B-262F-4AAC-A4A9-38293721D5B2}" destId="{B96E5556-0929-4E39-9CDC-0595A151A2B6}" srcOrd="2" destOrd="0" presId="urn:microsoft.com/office/officeart/2005/8/layout/hProcess9"/>
    <dgm:cxn modelId="{17D5D88A-B285-4EA3-847D-32AE3C150D95}" type="presParOf" srcId="{C3C4EA4B-262F-4AAC-A4A9-38293721D5B2}" destId="{ECD85E1F-A3A8-4C63-8041-F8A576A58970}" srcOrd="3" destOrd="0" presId="urn:microsoft.com/office/officeart/2005/8/layout/hProcess9"/>
    <dgm:cxn modelId="{77B4AE28-1D5A-4AD6-878A-E333156B98DA}" type="presParOf" srcId="{C3C4EA4B-262F-4AAC-A4A9-38293721D5B2}" destId="{FE9E7F9A-8006-44EE-9329-6D06CBADE7F0}" srcOrd="4" destOrd="0" presId="urn:microsoft.com/office/officeart/2005/8/layout/hProcess9"/>
    <dgm:cxn modelId="{F74CA874-7E83-41C7-9D64-67151330AE93}" type="presParOf" srcId="{C3C4EA4B-262F-4AAC-A4A9-38293721D5B2}" destId="{1C819D9E-5049-4DC5-A137-4261E2CCB1AF}" srcOrd="5" destOrd="0" presId="urn:microsoft.com/office/officeart/2005/8/layout/hProcess9"/>
    <dgm:cxn modelId="{51CE747F-43AE-4F52-BC93-5F08AD2AA6C1}" type="presParOf" srcId="{C3C4EA4B-262F-4AAC-A4A9-38293721D5B2}" destId="{565727FB-A3E1-4126-BD77-848B06503DBA}" srcOrd="6" destOrd="0" presId="urn:microsoft.com/office/officeart/2005/8/layout/hProcess9"/>
    <dgm:cxn modelId="{55FC2B8E-1C8E-4274-9E31-5ABCB2192BC7}" type="presParOf" srcId="{C3C4EA4B-262F-4AAC-A4A9-38293721D5B2}" destId="{3E6EFF5E-CA55-47AA-877D-B58AEF53A9EF}" srcOrd="7" destOrd="0" presId="urn:microsoft.com/office/officeart/2005/8/layout/hProcess9"/>
    <dgm:cxn modelId="{92B23EEE-3AE9-4E6B-A7AA-186EC0547321}" type="presParOf" srcId="{C3C4EA4B-262F-4AAC-A4A9-38293721D5B2}" destId="{11E512BD-26B7-4C01-A355-590A9ACB2FA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03EBB-6802-420D-B7E4-6A5E60EF0854}"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3AC7DDA7-77BA-4E93-A410-0268A7E9B7E1}">
      <dgm:prSet custT="1"/>
      <dgm:spPr>
        <a:solidFill>
          <a:srgbClr val="002060"/>
        </a:solidFill>
      </dgm:spPr>
      <dgm:t>
        <a:bodyPr/>
        <a:lstStyle/>
        <a:p>
          <a:pPr>
            <a:buFont typeface="+mj-lt"/>
            <a:buAutoNum type="arabicPeriod"/>
          </a:pPr>
          <a:r>
            <a:rPr lang="hr-HR" sz="1200" b="1" dirty="0">
              <a:effectLst/>
              <a:latin typeface="VladaRHSans Med"/>
              <a:ea typeface="Times New Roman" panose="02020603050405020304" pitchFamily="18" charset="0"/>
              <a:cs typeface="Times New Roman" panose="02020603050405020304" pitchFamily="18" charset="0"/>
            </a:rPr>
            <a:t>1. Zaprimanje i registracija</a:t>
          </a:r>
        </a:p>
      </dgm:t>
    </dgm:pt>
    <dgm:pt modelId="{532C7283-F1EE-431A-966B-36008E083AE0}" type="parTrans" cxnId="{9BD804CA-4CE3-4F30-B43B-85B46945A236}">
      <dgm:prSet/>
      <dgm:spPr/>
      <dgm:t>
        <a:bodyPr/>
        <a:lstStyle/>
        <a:p>
          <a:endParaRPr lang="en-US"/>
        </a:p>
      </dgm:t>
    </dgm:pt>
    <dgm:pt modelId="{1C2AC985-C64F-4652-9F1C-598A004CDC3E}" type="sibTrans" cxnId="{9BD804CA-4CE3-4F30-B43B-85B46945A236}">
      <dgm:prSet/>
      <dgm:spPr/>
      <dgm:t>
        <a:bodyPr/>
        <a:lstStyle/>
        <a:p>
          <a:endParaRPr lang="en-US"/>
        </a:p>
      </dgm:t>
    </dgm:pt>
    <dgm:pt modelId="{55DD78C7-7F5B-4DD3-87CF-49088A3D056B}">
      <dgm:prSet custT="1"/>
      <dgm:spPr>
        <a:solidFill>
          <a:srgbClr val="002060"/>
        </a:solidFill>
      </dgm:spPr>
      <dgm:t>
        <a:bodyPr/>
        <a:lstStyle/>
        <a:p>
          <a:pPr>
            <a:buFont typeface="+mj-lt"/>
            <a:buAutoNum type="arabicPeriod"/>
          </a:pPr>
          <a:r>
            <a:rPr lang="hr-HR" sz="1200" b="1" dirty="0">
              <a:latin typeface="VladaRHSans Med"/>
            </a:rPr>
            <a:t>2. Administrativna provjera i provjera prihvatljivosti prijavitelja, provjera prihvatljivosti projekta i aktivnosti te provjera prihvatljivosti izdataka</a:t>
          </a:r>
        </a:p>
      </dgm:t>
    </dgm:pt>
    <dgm:pt modelId="{1BE98522-1119-427C-8E05-B6B2EF28CEE5}" type="parTrans" cxnId="{3F5A1017-688B-44A0-83CA-9A602405B96F}">
      <dgm:prSet/>
      <dgm:spPr/>
      <dgm:t>
        <a:bodyPr/>
        <a:lstStyle/>
        <a:p>
          <a:endParaRPr lang="en-US"/>
        </a:p>
      </dgm:t>
    </dgm:pt>
    <dgm:pt modelId="{0904B0D6-5F1D-4A8A-83D7-FAF217882D26}" type="sibTrans" cxnId="{3F5A1017-688B-44A0-83CA-9A602405B96F}">
      <dgm:prSet/>
      <dgm:spPr/>
      <dgm:t>
        <a:bodyPr/>
        <a:lstStyle/>
        <a:p>
          <a:endParaRPr lang="en-US"/>
        </a:p>
      </dgm:t>
    </dgm:pt>
    <dgm:pt modelId="{113D4E14-8A61-4415-A09B-4129EE183F4E}">
      <dgm:prSet custT="1"/>
      <dgm:spPr>
        <a:solidFill>
          <a:srgbClr val="002060"/>
        </a:solidFill>
      </dgm:spPr>
      <dgm:t>
        <a:bodyPr/>
        <a:lstStyle/>
        <a:p>
          <a:pPr>
            <a:buFont typeface="+mj-lt"/>
            <a:buAutoNum type="arabicPeriod"/>
          </a:pPr>
          <a:r>
            <a:rPr lang="hr-HR" sz="1200" b="1" dirty="0">
              <a:latin typeface="VladaRHSans Med"/>
            </a:rPr>
            <a:t>3. Ocjena kvalitete</a:t>
          </a:r>
        </a:p>
      </dgm:t>
    </dgm:pt>
    <dgm:pt modelId="{54E5C102-574F-45F7-B524-9D3D161EBB76}" type="parTrans" cxnId="{F42BD54E-46ED-4929-A759-139EB50210C2}">
      <dgm:prSet/>
      <dgm:spPr/>
      <dgm:t>
        <a:bodyPr/>
        <a:lstStyle/>
        <a:p>
          <a:endParaRPr lang="en-US"/>
        </a:p>
      </dgm:t>
    </dgm:pt>
    <dgm:pt modelId="{B2AB03E2-B63D-4801-B689-9ECFF6F872E5}" type="sibTrans" cxnId="{F42BD54E-46ED-4929-A759-139EB50210C2}">
      <dgm:prSet/>
      <dgm:spPr/>
      <dgm:t>
        <a:bodyPr/>
        <a:lstStyle/>
        <a:p>
          <a:endParaRPr lang="en-US"/>
        </a:p>
      </dgm:t>
    </dgm:pt>
    <dgm:pt modelId="{E4A4428D-62E9-4197-BBD1-F6D51B94E1F1}">
      <dgm:prSet custT="1"/>
      <dgm:spPr>
        <a:solidFill>
          <a:srgbClr val="002060"/>
        </a:solidFill>
      </dgm:spPr>
      <dgm:t>
        <a:bodyPr/>
        <a:lstStyle/>
        <a:p>
          <a:pPr>
            <a:buFont typeface="+mj-lt"/>
            <a:buAutoNum type="arabicPeriod"/>
          </a:pPr>
          <a:r>
            <a:rPr lang="hr-HR" sz="1200" b="1" dirty="0">
              <a:latin typeface="VladaRHSans Med"/>
            </a:rPr>
            <a:t>4. Donošenje </a:t>
          </a:r>
          <a:r>
            <a:rPr lang="hr-HR" sz="1200" b="1" i="1" dirty="0">
              <a:latin typeface="VladaRHSans Med"/>
            </a:rPr>
            <a:t>Odluke o financiranju</a:t>
          </a:r>
          <a:r>
            <a:rPr lang="hr-HR" sz="1200" b="1" dirty="0">
              <a:latin typeface="VladaRHSans Med"/>
            </a:rPr>
            <a:t> </a:t>
          </a:r>
        </a:p>
      </dgm:t>
    </dgm:pt>
    <dgm:pt modelId="{0384C921-240C-4469-984B-CA0EA52AF930}" type="parTrans" cxnId="{037406A3-637D-4CDD-A896-F8C21AF0E752}">
      <dgm:prSet/>
      <dgm:spPr/>
      <dgm:t>
        <a:bodyPr/>
        <a:lstStyle/>
        <a:p>
          <a:endParaRPr lang="en-US"/>
        </a:p>
      </dgm:t>
    </dgm:pt>
    <dgm:pt modelId="{572B1B23-C0CE-4DD4-A364-C63AC0CF08F0}" type="sibTrans" cxnId="{037406A3-637D-4CDD-A896-F8C21AF0E752}">
      <dgm:prSet/>
      <dgm:spPr/>
      <dgm:t>
        <a:bodyPr/>
        <a:lstStyle/>
        <a:p>
          <a:endParaRPr lang="en-US"/>
        </a:p>
      </dgm:t>
    </dgm:pt>
    <dgm:pt modelId="{AD93D0D3-B2D8-41BE-8569-7EB95970C8C7}" type="pres">
      <dgm:prSet presAssocID="{48603EBB-6802-420D-B7E4-6A5E60EF0854}" presName="CompostProcess" presStyleCnt="0">
        <dgm:presLayoutVars>
          <dgm:dir/>
          <dgm:resizeHandles val="exact"/>
        </dgm:presLayoutVars>
      </dgm:prSet>
      <dgm:spPr/>
    </dgm:pt>
    <dgm:pt modelId="{0433ED56-8ABB-4B7A-B9F5-5174E4824473}" type="pres">
      <dgm:prSet presAssocID="{48603EBB-6802-420D-B7E4-6A5E60EF0854}" presName="arrow" presStyleLbl="bgShp" presStyleIdx="0" presStyleCnt="1" custLinFactNeighborY="-346"/>
      <dgm:spPr>
        <a:solidFill>
          <a:schemeClr val="accent3">
            <a:lumMod val="20000"/>
            <a:lumOff val="80000"/>
          </a:schemeClr>
        </a:solidFill>
      </dgm:spPr>
    </dgm:pt>
    <dgm:pt modelId="{6C227A9D-D310-4965-A9B9-6F87C80F715A}" type="pres">
      <dgm:prSet presAssocID="{48603EBB-6802-420D-B7E4-6A5E60EF0854}" presName="linearProcess" presStyleCnt="0"/>
      <dgm:spPr/>
    </dgm:pt>
    <dgm:pt modelId="{E858FBCF-2252-46EE-9972-8DB979161FAE}" type="pres">
      <dgm:prSet presAssocID="{3AC7DDA7-77BA-4E93-A410-0268A7E9B7E1}" presName="textNode" presStyleLbl="node1" presStyleIdx="0" presStyleCnt="4" custScaleX="78955" custLinFactNeighborX="-4574" custLinFactNeighborY="4077">
        <dgm:presLayoutVars>
          <dgm:bulletEnabled val="1"/>
        </dgm:presLayoutVars>
      </dgm:prSet>
      <dgm:spPr/>
    </dgm:pt>
    <dgm:pt modelId="{2E429BE7-9464-4C67-9C51-52315F066D1D}" type="pres">
      <dgm:prSet presAssocID="{1C2AC985-C64F-4652-9F1C-598A004CDC3E}" presName="sibTrans" presStyleCnt="0"/>
      <dgm:spPr/>
    </dgm:pt>
    <dgm:pt modelId="{B5F3EF75-84B1-4F74-B710-B87AC9F817C0}" type="pres">
      <dgm:prSet presAssocID="{55DD78C7-7F5B-4DD3-87CF-49088A3D056B}" presName="textNode" presStyleLbl="node1" presStyleIdx="1" presStyleCnt="4" custScaleX="178818" custLinFactNeighborX="4575" custLinFactNeighborY="4077">
        <dgm:presLayoutVars>
          <dgm:bulletEnabled val="1"/>
        </dgm:presLayoutVars>
      </dgm:prSet>
      <dgm:spPr/>
    </dgm:pt>
    <dgm:pt modelId="{785C136B-4FE9-4374-9710-5176CFFD55C1}" type="pres">
      <dgm:prSet presAssocID="{0904B0D6-5F1D-4A8A-83D7-FAF217882D26}" presName="sibTrans" presStyleCnt="0"/>
      <dgm:spPr/>
    </dgm:pt>
    <dgm:pt modelId="{E3FEE38A-AD8D-4C3B-92F3-9DAFA160D2C6}" type="pres">
      <dgm:prSet presAssocID="{113D4E14-8A61-4415-A09B-4129EE183F4E}" presName="textNode" presStyleLbl="node1" presStyleIdx="2" presStyleCnt="4" custScaleX="72366" custLinFactNeighborX="4575" custLinFactNeighborY="4077">
        <dgm:presLayoutVars>
          <dgm:bulletEnabled val="1"/>
        </dgm:presLayoutVars>
      </dgm:prSet>
      <dgm:spPr/>
    </dgm:pt>
    <dgm:pt modelId="{03E104DC-E1C7-4731-A311-9E0AFB249E9C}" type="pres">
      <dgm:prSet presAssocID="{B2AB03E2-B63D-4801-B689-9ECFF6F872E5}" presName="sibTrans" presStyleCnt="0"/>
      <dgm:spPr/>
    </dgm:pt>
    <dgm:pt modelId="{B4842E0F-29CB-47D6-AC46-69DAA4816C5A}" type="pres">
      <dgm:prSet presAssocID="{E4A4428D-62E9-4197-BBD1-F6D51B94E1F1}" presName="textNode" presStyleLbl="node1" presStyleIdx="3" presStyleCnt="4" custLinFactNeighborX="4575" custLinFactNeighborY="4077">
        <dgm:presLayoutVars>
          <dgm:bulletEnabled val="1"/>
        </dgm:presLayoutVars>
      </dgm:prSet>
      <dgm:spPr/>
    </dgm:pt>
  </dgm:ptLst>
  <dgm:cxnLst>
    <dgm:cxn modelId="{3F5A1017-688B-44A0-83CA-9A602405B96F}" srcId="{48603EBB-6802-420D-B7E4-6A5E60EF0854}" destId="{55DD78C7-7F5B-4DD3-87CF-49088A3D056B}" srcOrd="1" destOrd="0" parTransId="{1BE98522-1119-427C-8E05-B6B2EF28CEE5}" sibTransId="{0904B0D6-5F1D-4A8A-83D7-FAF217882D26}"/>
    <dgm:cxn modelId="{75F5561D-FFFE-441E-B742-E23F9912D829}" type="presOf" srcId="{3AC7DDA7-77BA-4E93-A410-0268A7E9B7E1}" destId="{E858FBCF-2252-46EE-9972-8DB979161FAE}" srcOrd="0" destOrd="0" presId="urn:microsoft.com/office/officeart/2005/8/layout/hProcess9"/>
    <dgm:cxn modelId="{E99EC72C-F310-4E72-B017-269F0177C97B}" type="presOf" srcId="{E4A4428D-62E9-4197-BBD1-F6D51B94E1F1}" destId="{B4842E0F-29CB-47D6-AC46-69DAA4816C5A}" srcOrd="0" destOrd="0" presId="urn:microsoft.com/office/officeart/2005/8/layout/hProcess9"/>
    <dgm:cxn modelId="{B5730632-BE37-4C27-9AEA-91FD7C31E627}" type="presOf" srcId="{113D4E14-8A61-4415-A09B-4129EE183F4E}" destId="{E3FEE38A-AD8D-4C3B-92F3-9DAFA160D2C6}" srcOrd="0" destOrd="0" presId="urn:microsoft.com/office/officeart/2005/8/layout/hProcess9"/>
    <dgm:cxn modelId="{F42BD54E-46ED-4929-A759-139EB50210C2}" srcId="{48603EBB-6802-420D-B7E4-6A5E60EF0854}" destId="{113D4E14-8A61-4415-A09B-4129EE183F4E}" srcOrd="2" destOrd="0" parTransId="{54E5C102-574F-45F7-B524-9D3D161EBB76}" sibTransId="{B2AB03E2-B63D-4801-B689-9ECFF6F872E5}"/>
    <dgm:cxn modelId="{037406A3-637D-4CDD-A896-F8C21AF0E752}" srcId="{48603EBB-6802-420D-B7E4-6A5E60EF0854}" destId="{E4A4428D-62E9-4197-BBD1-F6D51B94E1F1}" srcOrd="3" destOrd="0" parTransId="{0384C921-240C-4469-984B-CA0EA52AF930}" sibTransId="{572B1B23-C0CE-4DD4-A364-C63AC0CF08F0}"/>
    <dgm:cxn modelId="{FDD0D2A8-1B35-43AB-A85B-3C779A47F64C}" type="presOf" srcId="{48603EBB-6802-420D-B7E4-6A5E60EF0854}" destId="{AD93D0D3-B2D8-41BE-8569-7EB95970C8C7}" srcOrd="0" destOrd="0" presId="urn:microsoft.com/office/officeart/2005/8/layout/hProcess9"/>
    <dgm:cxn modelId="{7B969EAE-213A-497F-9810-86620EFE8E47}" type="presOf" srcId="{55DD78C7-7F5B-4DD3-87CF-49088A3D056B}" destId="{B5F3EF75-84B1-4F74-B710-B87AC9F817C0}" srcOrd="0" destOrd="0" presId="urn:microsoft.com/office/officeart/2005/8/layout/hProcess9"/>
    <dgm:cxn modelId="{9BD804CA-4CE3-4F30-B43B-85B46945A236}" srcId="{48603EBB-6802-420D-B7E4-6A5E60EF0854}" destId="{3AC7DDA7-77BA-4E93-A410-0268A7E9B7E1}" srcOrd="0" destOrd="0" parTransId="{532C7283-F1EE-431A-966B-36008E083AE0}" sibTransId="{1C2AC985-C64F-4652-9F1C-598A004CDC3E}"/>
    <dgm:cxn modelId="{B510B1BA-0A9A-48D5-82BC-04B6CC318C92}" type="presParOf" srcId="{AD93D0D3-B2D8-41BE-8569-7EB95970C8C7}" destId="{0433ED56-8ABB-4B7A-B9F5-5174E4824473}" srcOrd="0" destOrd="0" presId="urn:microsoft.com/office/officeart/2005/8/layout/hProcess9"/>
    <dgm:cxn modelId="{6E2D0387-9EC9-49F3-BCB8-3DD016616E5A}" type="presParOf" srcId="{AD93D0D3-B2D8-41BE-8569-7EB95970C8C7}" destId="{6C227A9D-D310-4965-A9B9-6F87C80F715A}" srcOrd="1" destOrd="0" presId="urn:microsoft.com/office/officeart/2005/8/layout/hProcess9"/>
    <dgm:cxn modelId="{F80AE058-AA16-4F31-B43C-05AC83D91C57}" type="presParOf" srcId="{6C227A9D-D310-4965-A9B9-6F87C80F715A}" destId="{E858FBCF-2252-46EE-9972-8DB979161FAE}" srcOrd="0" destOrd="0" presId="urn:microsoft.com/office/officeart/2005/8/layout/hProcess9"/>
    <dgm:cxn modelId="{675541FA-A115-46B9-B8BF-7025EE2B763D}" type="presParOf" srcId="{6C227A9D-D310-4965-A9B9-6F87C80F715A}" destId="{2E429BE7-9464-4C67-9C51-52315F066D1D}" srcOrd="1" destOrd="0" presId="urn:microsoft.com/office/officeart/2005/8/layout/hProcess9"/>
    <dgm:cxn modelId="{D9A20F37-5741-46F9-BD21-24B0B5576B02}" type="presParOf" srcId="{6C227A9D-D310-4965-A9B9-6F87C80F715A}" destId="{B5F3EF75-84B1-4F74-B710-B87AC9F817C0}" srcOrd="2" destOrd="0" presId="urn:microsoft.com/office/officeart/2005/8/layout/hProcess9"/>
    <dgm:cxn modelId="{490AA391-7C92-4494-A3BA-C2667FEA9373}" type="presParOf" srcId="{6C227A9D-D310-4965-A9B9-6F87C80F715A}" destId="{785C136B-4FE9-4374-9710-5176CFFD55C1}" srcOrd="3" destOrd="0" presId="urn:microsoft.com/office/officeart/2005/8/layout/hProcess9"/>
    <dgm:cxn modelId="{B37682BF-0272-4CBE-970F-64E6BBF8D695}" type="presParOf" srcId="{6C227A9D-D310-4965-A9B9-6F87C80F715A}" destId="{E3FEE38A-AD8D-4C3B-92F3-9DAFA160D2C6}" srcOrd="4" destOrd="0" presId="urn:microsoft.com/office/officeart/2005/8/layout/hProcess9"/>
    <dgm:cxn modelId="{44A1B03E-65E7-4338-AFF3-D0DD8F4A7D58}" type="presParOf" srcId="{6C227A9D-D310-4965-A9B9-6F87C80F715A}" destId="{03E104DC-E1C7-4731-A311-9E0AFB249E9C}" srcOrd="5" destOrd="0" presId="urn:microsoft.com/office/officeart/2005/8/layout/hProcess9"/>
    <dgm:cxn modelId="{6BF33824-AF49-4DD9-94CB-781166026460}" type="presParOf" srcId="{6C227A9D-D310-4965-A9B9-6F87C80F715A}" destId="{B4842E0F-29CB-47D6-AC46-69DAA4816C5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26206-B392-4352-9906-EDB40E5696F9}" type="doc">
      <dgm:prSet loTypeId="urn:microsoft.com/office/officeart/2005/8/layout/venn1" loCatId="relationship" qsTypeId="urn:microsoft.com/office/officeart/2005/8/quickstyle/simple4" qsCatId="simple" csTypeId="urn:microsoft.com/office/officeart/2005/8/colors/accent3_5" csCatId="accent3" phldr="1"/>
      <dgm:spPr/>
    </dgm:pt>
    <dgm:pt modelId="{7CA516E6-69D5-402F-B43F-EB9E55E544D2}">
      <dgm:prSet phldrT="[Text]"/>
      <dgm:spPr/>
      <dgm:t>
        <a:bodyPr/>
        <a:lstStyle/>
        <a:p>
          <a:r>
            <a:rPr lang="hr-HR" dirty="0">
              <a:latin typeface="VladaRHSans Med" panose="02000000000000000000" pitchFamily="50" charset="-18"/>
              <a:ea typeface="VladaRHSans Med" panose="02000000000000000000" pitchFamily="50" charset="-18"/>
            </a:rPr>
            <a:t>Korisnik</a:t>
          </a:r>
          <a:endParaRPr lang="en-US" dirty="0">
            <a:latin typeface="VladaRHSans Med" panose="02000000000000000000" pitchFamily="50" charset="-18"/>
            <a:ea typeface="VladaRHSans Med" panose="02000000000000000000" pitchFamily="50" charset="-18"/>
          </a:endParaRPr>
        </a:p>
      </dgm:t>
    </dgm:pt>
    <dgm:pt modelId="{0C4D179A-8D35-42B2-8D89-69AA17B4C91F}" type="parTrans" cxnId="{20D57415-CCE6-4C5B-BFC1-FCB109DA3326}">
      <dgm:prSet/>
      <dgm:spPr/>
      <dgm:t>
        <a:bodyPr/>
        <a:lstStyle/>
        <a:p>
          <a:endParaRPr lang="en-US"/>
        </a:p>
      </dgm:t>
    </dgm:pt>
    <dgm:pt modelId="{55ADD007-C84C-4994-AEA0-F7FC6E55C182}" type="sibTrans" cxnId="{20D57415-CCE6-4C5B-BFC1-FCB109DA3326}">
      <dgm:prSet/>
      <dgm:spPr/>
      <dgm:t>
        <a:bodyPr/>
        <a:lstStyle/>
        <a:p>
          <a:endParaRPr lang="en-US"/>
        </a:p>
      </dgm:t>
    </dgm:pt>
    <dgm:pt modelId="{3EB94A3C-1585-4C1B-9C9E-9527965CE480}">
      <dgm:prSet phldrT="[Text]"/>
      <dgm:spPr/>
      <dgm:t>
        <a:bodyPr/>
        <a:lstStyle/>
        <a:p>
          <a:r>
            <a:rPr lang="hr-HR" dirty="0">
              <a:latin typeface="VladaRHSans Med" panose="02000000000000000000" pitchFamily="50" charset="-18"/>
              <a:ea typeface="VladaRHSans Med" panose="02000000000000000000" pitchFamily="50" charset="-18"/>
            </a:rPr>
            <a:t>PT2</a:t>
          </a:r>
          <a:br>
            <a:rPr lang="hr-HR" dirty="0">
              <a:latin typeface="VladaRHSans Med" panose="02000000000000000000" pitchFamily="50" charset="-18"/>
              <a:ea typeface="VladaRHSans Med" panose="02000000000000000000" pitchFamily="50" charset="-18"/>
            </a:rPr>
          </a:br>
          <a:r>
            <a:rPr lang="hr-HR" dirty="0">
              <a:latin typeface="VladaRHSans Med" panose="02000000000000000000" pitchFamily="50" charset="-18"/>
              <a:ea typeface="VladaRHSans Med" panose="02000000000000000000" pitchFamily="50" charset="-18"/>
            </a:rPr>
            <a:t>(SAFU)</a:t>
          </a:r>
          <a:endParaRPr lang="en-US" dirty="0">
            <a:latin typeface="VladaRHSans Med" panose="02000000000000000000" pitchFamily="50" charset="-18"/>
            <a:ea typeface="VladaRHSans Med" panose="02000000000000000000" pitchFamily="50" charset="-18"/>
          </a:endParaRPr>
        </a:p>
      </dgm:t>
    </dgm:pt>
    <dgm:pt modelId="{4F708289-BBC8-4D20-A079-FFB0AC974B08}" type="parTrans" cxnId="{6FAEF242-BAC7-4B8B-BFBF-927A11B73CB3}">
      <dgm:prSet/>
      <dgm:spPr/>
      <dgm:t>
        <a:bodyPr/>
        <a:lstStyle/>
        <a:p>
          <a:endParaRPr lang="en-US"/>
        </a:p>
      </dgm:t>
    </dgm:pt>
    <dgm:pt modelId="{F4CFE997-A0DE-48B2-B145-7C300D409678}" type="sibTrans" cxnId="{6FAEF242-BAC7-4B8B-BFBF-927A11B73CB3}">
      <dgm:prSet/>
      <dgm:spPr/>
      <dgm:t>
        <a:bodyPr/>
        <a:lstStyle/>
        <a:p>
          <a:endParaRPr lang="en-US"/>
        </a:p>
      </dgm:t>
    </dgm:pt>
    <dgm:pt modelId="{A567749C-BCB5-45D9-984D-09259879A2EA}">
      <dgm:prSet phldrT="[Text]"/>
      <dgm:spPr/>
      <dgm:t>
        <a:bodyPr/>
        <a:lstStyle/>
        <a:p>
          <a:r>
            <a:rPr lang="hr-HR" dirty="0">
              <a:latin typeface="VladaRHSans Med" panose="02000000000000000000" pitchFamily="50" charset="-18"/>
              <a:ea typeface="VladaRHSans Med" panose="02000000000000000000" pitchFamily="50" charset="-18"/>
            </a:rPr>
            <a:t>UT (MRRFEU)</a:t>
          </a:r>
          <a:endParaRPr lang="en-US" dirty="0">
            <a:latin typeface="VladaRHSans Med" panose="02000000000000000000" pitchFamily="50" charset="-18"/>
            <a:ea typeface="VladaRHSans Med" panose="02000000000000000000" pitchFamily="50" charset="-18"/>
          </a:endParaRPr>
        </a:p>
      </dgm:t>
    </dgm:pt>
    <dgm:pt modelId="{F34DE12A-2ADA-410B-B670-A138BB84AA38}" type="parTrans" cxnId="{87D5FC6B-7B2D-4F44-A290-F22CDC004E2F}">
      <dgm:prSet/>
      <dgm:spPr/>
      <dgm:t>
        <a:bodyPr/>
        <a:lstStyle/>
        <a:p>
          <a:endParaRPr lang="en-US"/>
        </a:p>
      </dgm:t>
    </dgm:pt>
    <dgm:pt modelId="{6AF4FBF9-F25D-4051-9B7E-5FF50A028072}" type="sibTrans" cxnId="{87D5FC6B-7B2D-4F44-A290-F22CDC004E2F}">
      <dgm:prSet/>
      <dgm:spPr/>
      <dgm:t>
        <a:bodyPr/>
        <a:lstStyle/>
        <a:p>
          <a:endParaRPr lang="en-US"/>
        </a:p>
      </dgm:t>
    </dgm:pt>
    <dgm:pt modelId="{0256D447-8193-4882-A5FD-03F04373C902}" type="pres">
      <dgm:prSet presAssocID="{8AD26206-B392-4352-9906-EDB40E5696F9}" presName="compositeShape" presStyleCnt="0">
        <dgm:presLayoutVars>
          <dgm:chMax val="7"/>
          <dgm:dir/>
          <dgm:resizeHandles val="exact"/>
        </dgm:presLayoutVars>
      </dgm:prSet>
      <dgm:spPr/>
    </dgm:pt>
    <dgm:pt modelId="{11466F1D-F950-401C-9856-F762B07F64EF}" type="pres">
      <dgm:prSet presAssocID="{7CA516E6-69D5-402F-B43F-EB9E55E544D2}" presName="circ1" presStyleLbl="vennNode1" presStyleIdx="0" presStyleCnt="3" custLinFactNeighborX="-3040" custLinFactNeighborY="-261"/>
      <dgm:spPr/>
    </dgm:pt>
    <dgm:pt modelId="{A468E5DE-4075-4F24-8C68-0391F94C8B58}" type="pres">
      <dgm:prSet presAssocID="{7CA516E6-69D5-402F-B43F-EB9E55E544D2}" presName="circ1Tx" presStyleLbl="revTx" presStyleIdx="0" presStyleCnt="0">
        <dgm:presLayoutVars>
          <dgm:chMax val="0"/>
          <dgm:chPref val="0"/>
          <dgm:bulletEnabled val="1"/>
        </dgm:presLayoutVars>
      </dgm:prSet>
      <dgm:spPr/>
    </dgm:pt>
    <dgm:pt modelId="{FC25C45C-168D-4548-9329-718AF2C99201}" type="pres">
      <dgm:prSet presAssocID="{3EB94A3C-1585-4C1B-9C9E-9527965CE480}" presName="circ2" presStyleLbl="vennNode1" presStyleIdx="1" presStyleCnt="3"/>
      <dgm:spPr/>
    </dgm:pt>
    <dgm:pt modelId="{9DEF78DE-A66B-408A-BCBE-F0D06E1A3666}" type="pres">
      <dgm:prSet presAssocID="{3EB94A3C-1585-4C1B-9C9E-9527965CE480}" presName="circ2Tx" presStyleLbl="revTx" presStyleIdx="0" presStyleCnt="0">
        <dgm:presLayoutVars>
          <dgm:chMax val="0"/>
          <dgm:chPref val="0"/>
          <dgm:bulletEnabled val="1"/>
        </dgm:presLayoutVars>
      </dgm:prSet>
      <dgm:spPr/>
    </dgm:pt>
    <dgm:pt modelId="{3C190265-5CDB-4361-B5F6-7E4BC28B5BB3}" type="pres">
      <dgm:prSet presAssocID="{A567749C-BCB5-45D9-984D-09259879A2EA}" presName="circ3" presStyleLbl="vennNode1" presStyleIdx="2" presStyleCnt="3"/>
      <dgm:spPr/>
    </dgm:pt>
    <dgm:pt modelId="{E487C108-F71D-47CF-B0AF-54C2F31F5F3C}" type="pres">
      <dgm:prSet presAssocID="{A567749C-BCB5-45D9-984D-09259879A2EA}" presName="circ3Tx" presStyleLbl="revTx" presStyleIdx="0" presStyleCnt="0">
        <dgm:presLayoutVars>
          <dgm:chMax val="0"/>
          <dgm:chPref val="0"/>
          <dgm:bulletEnabled val="1"/>
        </dgm:presLayoutVars>
      </dgm:prSet>
      <dgm:spPr/>
    </dgm:pt>
  </dgm:ptLst>
  <dgm:cxnLst>
    <dgm:cxn modelId="{2C3F7C0C-37B5-4A06-95BD-01B12E9F71D6}" type="presOf" srcId="{7CA516E6-69D5-402F-B43F-EB9E55E544D2}" destId="{A468E5DE-4075-4F24-8C68-0391F94C8B58}" srcOrd="1" destOrd="0" presId="urn:microsoft.com/office/officeart/2005/8/layout/venn1"/>
    <dgm:cxn modelId="{20D57415-CCE6-4C5B-BFC1-FCB109DA3326}" srcId="{8AD26206-B392-4352-9906-EDB40E5696F9}" destId="{7CA516E6-69D5-402F-B43F-EB9E55E544D2}" srcOrd="0" destOrd="0" parTransId="{0C4D179A-8D35-42B2-8D89-69AA17B4C91F}" sibTransId="{55ADD007-C84C-4994-AEA0-F7FC6E55C182}"/>
    <dgm:cxn modelId="{4E7E1533-0E60-4155-9AC1-E873C1249C72}" type="presOf" srcId="{7CA516E6-69D5-402F-B43F-EB9E55E544D2}" destId="{11466F1D-F950-401C-9856-F762B07F64EF}" srcOrd="0" destOrd="0" presId="urn:microsoft.com/office/officeart/2005/8/layout/venn1"/>
    <dgm:cxn modelId="{6FAEF242-BAC7-4B8B-BFBF-927A11B73CB3}" srcId="{8AD26206-B392-4352-9906-EDB40E5696F9}" destId="{3EB94A3C-1585-4C1B-9C9E-9527965CE480}" srcOrd="1" destOrd="0" parTransId="{4F708289-BBC8-4D20-A079-FFB0AC974B08}" sibTransId="{F4CFE997-A0DE-48B2-B145-7C300D409678}"/>
    <dgm:cxn modelId="{5BE96E43-1EC6-4B48-851B-C206E7D3D505}" type="presOf" srcId="{A567749C-BCB5-45D9-984D-09259879A2EA}" destId="{E487C108-F71D-47CF-B0AF-54C2F31F5F3C}" srcOrd="1" destOrd="0" presId="urn:microsoft.com/office/officeart/2005/8/layout/venn1"/>
    <dgm:cxn modelId="{87D5FC6B-7B2D-4F44-A290-F22CDC004E2F}" srcId="{8AD26206-B392-4352-9906-EDB40E5696F9}" destId="{A567749C-BCB5-45D9-984D-09259879A2EA}" srcOrd="2" destOrd="0" parTransId="{F34DE12A-2ADA-410B-B670-A138BB84AA38}" sibTransId="{6AF4FBF9-F25D-4051-9B7E-5FF50A028072}"/>
    <dgm:cxn modelId="{5CFA256E-FD2C-41AC-B1C6-5F1B66383A9D}" type="presOf" srcId="{A567749C-BCB5-45D9-984D-09259879A2EA}" destId="{3C190265-5CDB-4361-B5F6-7E4BC28B5BB3}" srcOrd="0" destOrd="0" presId="urn:microsoft.com/office/officeart/2005/8/layout/venn1"/>
    <dgm:cxn modelId="{0A627C82-55EF-4944-9DC4-E14A91A0F65A}" type="presOf" srcId="{8AD26206-B392-4352-9906-EDB40E5696F9}" destId="{0256D447-8193-4882-A5FD-03F04373C902}" srcOrd="0" destOrd="0" presId="urn:microsoft.com/office/officeart/2005/8/layout/venn1"/>
    <dgm:cxn modelId="{FBB9248B-1A59-402F-B52C-A48DF576BE6E}" type="presOf" srcId="{3EB94A3C-1585-4C1B-9C9E-9527965CE480}" destId="{FC25C45C-168D-4548-9329-718AF2C99201}" srcOrd="0" destOrd="0" presId="urn:microsoft.com/office/officeart/2005/8/layout/venn1"/>
    <dgm:cxn modelId="{563C60B5-051B-4533-9FF2-DC86714D58A3}" type="presOf" srcId="{3EB94A3C-1585-4C1B-9C9E-9527965CE480}" destId="{9DEF78DE-A66B-408A-BCBE-F0D06E1A3666}" srcOrd="1" destOrd="0" presId="urn:microsoft.com/office/officeart/2005/8/layout/venn1"/>
    <dgm:cxn modelId="{9AAC07DE-8426-49DB-9D56-DC46D0D093F7}" type="presParOf" srcId="{0256D447-8193-4882-A5FD-03F04373C902}" destId="{11466F1D-F950-401C-9856-F762B07F64EF}" srcOrd="0" destOrd="0" presId="urn:microsoft.com/office/officeart/2005/8/layout/venn1"/>
    <dgm:cxn modelId="{949720AC-2116-4AAA-A4D7-70EFD59AAA84}" type="presParOf" srcId="{0256D447-8193-4882-A5FD-03F04373C902}" destId="{A468E5DE-4075-4F24-8C68-0391F94C8B58}" srcOrd="1" destOrd="0" presId="urn:microsoft.com/office/officeart/2005/8/layout/venn1"/>
    <dgm:cxn modelId="{AA9E0D66-027D-4030-8F6D-377874EF3AB8}" type="presParOf" srcId="{0256D447-8193-4882-A5FD-03F04373C902}" destId="{FC25C45C-168D-4548-9329-718AF2C99201}" srcOrd="2" destOrd="0" presId="urn:microsoft.com/office/officeart/2005/8/layout/venn1"/>
    <dgm:cxn modelId="{1B6F0EA7-230E-461A-9FD9-C16602190A45}" type="presParOf" srcId="{0256D447-8193-4882-A5FD-03F04373C902}" destId="{9DEF78DE-A66B-408A-BCBE-F0D06E1A3666}" srcOrd="3" destOrd="0" presId="urn:microsoft.com/office/officeart/2005/8/layout/venn1"/>
    <dgm:cxn modelId="{81D15CC1-4F80-439F-AA91-63D2E1753D9A}" type="presParOf" srcId="{0256D447-8193-4882-A5FD-03F04373C902}" destId="{3C190265-5CDB-4361-B5F6-7E4BC28B5BB3}" srcOrd="4" destOrd="0" presId="urn:microsoft.com/office/officeart/2005/8/layout/venn1"/>
    <dgm:cxn modelId="{B0FBAEB4-4AA3-4181-91C7-7D67015C3DCA}" type="presParOf" srcId="{0256D447-8193-4882-A5FD-03F04373C902}" destId="{E487C108-F71D-47CF-B0AF-54C2F31F5F3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08364-00D3-4540-A4E1-82CC714C5F58}">
      <dsp:nvSpPr>
        <dsp:cNvPr id="0" name=""/>
        <dsp:cNvSpPr/>
      </dsp:nvSpPr>
      <dsp:spPr>
        <a:xfrm>
          <a:off x="0" y="0"/>
          <a:ext cx="8279690" cy="4102996"/>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3A858ABF-9F33-4250-8676-DDC0A7CB174B}">
      <dsp:nvSpPr>
        <dsp:cNvPr id="0" name=""/>
        <dsp:cNvSpPr/>
      </dsp:nvSpPr>
      <dsp:spPr>
        <a:xfrm>
          <a:off x="918" y="1230898"/>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VladaRHSans Med"/>
            </a:rPr>
            <a:t>Objava Poziva:</a:t>
          </a:r>
        </a:p>
        <a:p>
          <a:pPr marL="0" lvl="0" indent="0" algn="ctr" defTabSz="488950">
            <a:lnSpc>
              <a:spcPct val="90000"/>
            </a:lnSpc>
            <a:spcBef>
              <a:spcPct val="0"/>
            </a:spcBef>
            <a:spcAft>
              <a:spcPct val="35000"/>
            </a:spcAft>
            <a:buNone/>
          </a:pPr>
          <a:r>
            <a:rPr lang="hr-HR" sz="1100" kern="1200" dirty="0">
              <a:solidFill>
                <a:schemeClr val="tx1"/>
              </a:solidFill>
              <a:latin typeface="VladaRHSans Med"/>
            </a:rPr>
            <a:t>6.8.2019.</a:t>
          </a:r>
          <a:r>
            <a:rPr lang="hr-HR" sz="1100" kern="1200" dirty="0">
              <a:hlinkClick xmlns:r="http://schemas.openxmlformats.org/officeDocument/2006/relationships" r:id="rId1"/>
            </a:rPr>
            <a:t> </a:t>
          </a:r>
          <a:r>
            <a:rPr lang="hr-HR" sz="1200" kern="1200" dirty="0">
              <a:hlinkClick xmlns:r="http://schemas.openxmlformats.org/officeDocument/2006/relationships" r:id="rId1"/>
            </a:rPr>
            <a:t>strukturnifondovi.hr</a:t>
          </a:r>
          <a:r>
            <a:rPr lang="hr-HR" sz="1200" kern="1200" dirty="0">
              <a:solidFill>
                <a:schemeClr val="tx1"/>
              </a:solidFill>
              <a:latin typeface="VladaRHSans Med"/>
            </a:rPr>
            <a:t> i </a:t>
          </a:r>
          <a:r>
            <a:rPr lang="hr-HR" sz="1200" kern="1200" dirty="0">
              <a:hlinkClick xmlns:r="http://schemas.openxmlformats.org/officeDocument/2006/relationships" r:id="rId2"/>
            </a:rPr>
            <a:t>eFondovi.mrrfeu.hr</a:t>
          </a:r>
          <a:endParaRPr lang="en-US" sz="1200" kern="1200" dirty="0">
            <a:solidFill>
              <a:schemeClr val="bg1"/>
            </a:solidFill>
            <a:highlight>
              <a:srgbClr val="FFFF00"/>
            </a:highlight>
            <a:latin typeface="VladaRHSans Med"/>
          </a:endParaRPr>
        </a:p>
      </dsp:txBody>
      <dsp:txXfrm>
        <a:off x="78083" y="1308063"/>
        <a:ext cx="1426412" cy="1486868"/>
      </dsp:txXfrm>
    </dsp:sp>
    <dsp:sp modelId="{B96E5556-0929-4E39-9CDC-0595A151A2B6}">
      <dsp:nvSpPr>
        <dsp:cNvPr id="0" name=""/>
        <dsp:cNvSpPr/>
      </dsp:nvSpPr>
      <dsp:spPr>
        <a:xfrm>
          <a:off x="3337090" y="1209940"/>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tx1"/>
              </a:solidFill>
              <a:latin typeface="VladaRHSans Med"/>
            </a:rPr>
            <a:t>Info radionica: </a:t>
          </a:r>
        </a:p>
        <a:p>
          <a:pPr marL="0" lvl="0" indent="0" algn="ctr" defTabSz="444500">
            <a:lnSpc>
              <a:spcPct val="90000"/>
            </a:lnSpc>
            <a:spcBef>
              <a:spcPct val="0"/>
            </a:spcBef>
            <a:spcAft>
              <a:spcPct val="35000"/>
            </a:spcAft>
            <a:buNone/>
          </a:pPr>
          <a:r>
            <a:rPr lang="hr-HR" sz="1100" kern="1200" dirty="0">
              <a:solidFill>
                <a:schemeClr val="tx1"/>
              </a:solidFill>
              <a:latin typeface="VladaRHSans Med"/>
            </a:rPr>
            <a:t>27. rujna 2019</a:t>
          </a:r>
          <a:r>
            <a:rPr lang="hr-HR" sz="1000" kern="1200" dirty="0">
              <a:solidFill>
                <a:schemeClr val="tx1"/>
              </a:solidFill>
              <a:latin typeface="VladaRHSans Med"/>
            </a:rPr>
            <a:t>., Grad Zadar</a:t>
          </a:r>
          <a:endParaRPr lang="en-US" sz="1000" kern="1200" dirty="0">
            <a:solidFill>
              <a:schemeClr val="tx1"/>
            </a:solidFill>
            <a:latin typeface="VladaRHSans Med"/>
          </a:endParaRPr>
        </a:p>
      </dsp:txBody>
      <dsp:txXfrm>
        <a:off x="3414255" y="1287105"/>
        <a:ext cx="1426412" cy="1486868"/>
      </dsp:txXfrm>
    </dsp:sp>
    <dsp:sp modelId="{FE9E7F9A-8006-44EE-9329-6D06CBADE7F0}">
      <dsp:nvSpPr>
        <dsp:cNvPr id="0" name=""/>
        <dsp:cNvSpPr/>
      </dsp:nvSpPr>
      <dsp:spPr>
        <a:xfrm>
          <a:off x="1654962" y="1230898"/>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VladaRHSans Med"/>
            </a:rPr>
            <a:t>Pitanja i odgovori: </a:t>
          </a:r>
        </a:p>
        <a:p>
          <a:pPr marL="0" lvl="0" indent="0" algn="ctr" defTabSz="488950">
            <a:lnSpc>
              <a:spcPct val="90000"/>
            </a:lnSpc>
            <a:spcBef>
              <a:spcPct val="0"/>
            </a:spcBef>
            <a:spcAft>
              <a:spcPct val="35000"/>
            </a:spcAft>
            <a:buNone/>
          </a:pPr>
          <a:br>
            <a:rPr lang="hr-HR" sz="1100" kern="1200" dirty="0">
              <a:solidFill>
                <a:schemeClr val="tx1"/>
              </a:solidFill>
              <a:latin typeface="VladaRHSans Med"/>
            </a:rPr>
          </a:br>
          <a:r>
            <a:rPr lang="hr-HR" sz="1100" b="1" kern="1200" dirty="0">
              <a:solidFill>
                <a:schemeClr val="tx2"/>
              </a:solidFill>
              <a:latin typeface="VladaRHSans Med"/>
              <a:hlinkClick xmlns:r="http://schemas.openxmlformats.org/officeDocument/2006/relationships" r:id="rId3"/>
            </a:rPr>
            <a:t>ITU@mrrfeu.hr</a:t>
          </a:r>
          <a:r>
            <a:rPr lang="hr-HR" sz="1100" kern="1200" dirty="0">
              <a:solidFill>
                <a:schemeClr val="tx1"/>
              </a:solidFill>
              <a:latin typeface="VladaRHSans Med"/>
            </a:rPr>
            <a:t> </a:t>
          </a:r>
        </a:p>
        <a:p>
          <a:pPr marL="0" lvl="0" indent="0" algn="ctr" defTabSz="488950">
            <a:lnSpc>
              <a:spcPct val="90000"/>
            </a:lnSpc>
            <a:spcBef>
              <a:spcPct val="0"/>
            </a:spcBef>
            <a:spcAft>
              <a:spcPct val="35000"/>
            </a:spcAft>
            <a:buNone/>
          </a:pPr>
          <a:r>
            <a:rPr lang="pl-PL" sz="1100" kern="1200" dirty="0">
              <a:solidFill>
                <a:schemeClr val="tx1"/>
              </a:solidFill>
              <a:latin typeface="VladaRHSans Med"/>
            </a:rPr>
            <a:t>(odgovori 7 radnih dana od dana zaprimanja pojedinog pitanja na</a:t>
          </a:r>
          <a:br>
            <a:rPr lang="pl-PL" sz="1100" kern="1200" dirty="0">
              <a:solidFill>
                <a:schemeClr val="tx1"/>
              </a:solidFill>
              <a:latin typeface="VladaRHSans Med"/>
            </a:rPr>
          </a:br>
          <a:r>
            <a:rPr lang="hr-HR" sz="1100" kern="1200" dirty="0">
              <a:hlinkClick xmlns:r="http://schemas.openxmlformats.org/officeDocument/2006/relationships" r:id="rId4"/>
            </a:rPr>
            <a:t>strukturnifondovi.hr</a:t>
          </a:r>
          <a:r>
            <a:rPr lang="hr-HR" sz="1100" kern="1200" dirty="0">
              <a:solidFill>
                <a:schemeClr val="tx1"/>
              </a:solidFill>
              <a:latin typeface="VladaRHSans Med"/>
            </a:rPr>
            <a:t> i </a:t>
          </a:r>
          <a:r>
            <a:rPr lang="hr-HR" sz="1100" kern="1200" dirty="0">
              <a:hlinkClick xmlns:r="http://schemas.openxmlformats.org/officeDocument/2006/relationships" r:id="rId5"/>
            </a:rPr>
            <a:t>eFondovi.mrrfeu.hr</a:t>
          </a:r>
          <a:r>
            <a:rPr lang="hr-HR" sz="900" kern="1200" dirty="0">
              <a:solidFill>
                <a:schemeClr val="tx1"/>
              </a:solidFill>
            </a:rPr>
            <a:t>)</a:t>
          </a:r>
          <a:endParaRPr lang="hr-HR" sz="900" kern="1200" dirty="0">
            <a:highlight>
              <a:srgbClr val="FFFF00"/>
            </a:highlight>
            <a:latin typeface="VladaRHSans Med"/>
          </a:endParaRPr>
        </a:p>
      </dsp:txBody>
      <dsp:txXfrm>
        <a:off x="1732127" y="1308063"/>
        <a:ext cx="1426412" cy="1486868"/>
      </dsp:txXfrm>
    </dsp:sp>
    <dsp:sp modelId="{565727FB-A3E1-4126-BD77-848B06503DBA}">
      <dsp:nvSpPr>
        <dsp:cNvPr id="0" name=""/>
        <dsp:cNvSpPr/>
      </dsp:nvSpPr>
      <dsp:spPr>
        <a:xfrm>
          <a:off x="4980257" y="1230898"/>
          <a:ext cx="1638739"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tx1"/>
              </a:solidFill>
              <a:latin typeface="VladaRHSans Med"/>
            </a:rPr>
            <a:t>Dostava projektnih prijedloga:</a:t>
          </a:r>
          <a:br>
            <a:rPr lang="hr-HR" sz="1000" b="1" kern="1200" dirty="0">
              <a:solidFill>
                <a:schemeClr val="tx1"/>
              </a:solidFill>
              <a:latin typeface="VladaRHSans Med"/>
            </a:rPr>
          </a:br>
          <a:endParaRPr lang="hr-HR" sz="1000" b="1" kern="1200" dirty="0">
            <a:solidFill>
              <a:schemeClr val="tx1"/>
            </a:solidFill>
            <a:latin typeface="VladaRHSans Med"/>
          </a:endParaRPr>
        </a:p>
        <a:p>
          <a:pPr marL="0" lvl="0" indent="0" algn="ctr" defTabSz="444500">
            <a:lnSpc>
              <a:spcPct val="90000"/>
            </a:lnSpc>
            <a:spcBef>
              <a:spcPct val="0"/>
            </a:spcBef>
            <a:spcAft>
              <a:spcPct val="35000"/>
            </a:spcAft>
            <a:buNone/>
          </a:pPr>
          <a:br>
            <a:rPr lang="hr-HR" sz="1000" kern="1200" dirty="0">
              <a:solidFill>
                <a:schemeClr val="tx1"/>
              </a:solidFill>
              <a:latin typeface="VladaRHSans Med"/>
            </a:rPr>
          </a:br>
          <a:r>
            <a:rPr lang="hr-HR" sz="1000" kern="1200" dirty="0">
              <a:solidFill>
                <a:schemeClr val="tx1"/>
              </a:solidFill>
              <a:latin typeface="VladaRHSans Med"/>
            </a:rPr>
            <a:t>do 18.10.2019. u 23:59</a:t>
          </a:r>
        </a:p>
        <a:p>
          <a:pPr marL="0" lvl="0" indent="0" algn="ctr" defTabSz="444500">
            <a:lnSpc>
              <a:spcPct val="90000"/>
            </a:lnSpc>
            <a:spcBef>
              <a:spcPct val="0"/>
            </a:spcBef>
            <a:spcAft>
              <a:spcPct val="35000"/>
            </a:spcAft>
            <a:buNone/>
          </a:pPr>
          <a:br>
            <a:rPr lang="pl-PL" sz="1000" b="0" kern="1200" dirty="0">
              <a:solidFill>
                <a:schemeClr val="tx1"/>
              </a:solidFill>
              <a:latin typeface="VladaRHSans Med"/>
            </a:rPr>
          </a:br>
          <a:r>
            <a:rPr lang="hr-HR" sz="1200" kern="1200" dirty="0">
              <a:hlinkClick xmlns:r="http://schemas.openxmlformats.org/officeDocument/2006/relationships" r:id="rId5"/>
            </a:rPr>
            <a:t>eFondovi.mrrfeu.hr</a:t>
          </a:r>
          <a:endParaRPr lang="en-US" sz="1200" b="0" kern="1200" dirty="0">
            <a:highlight>
              <a:srgbClr val="FFFF00"/>
            </a:highlight>
            <a:latin typeface="VladaRHSans Med"/>
          </a:endParaRPr>
        </a:p>
      </dsp:txBody>
      <dsp:txXfrm>
        <a:off x="5060254" y="1310895"/>
        <a:ext cx="1478745" cy="1481204"/>
      </dsp:txXfrm>
    </dsp:sp>
    <dsp:sp modelId="{11E512BD-26B7-4C01-A355-590A9ACB2FA0}">
      <dsp:nvSpPr>
        <dsp:cNvPr id="0" name=""/>
        <dsp:cNvSpPr/>
      </dsp:nvSpPr>
      <dsp:spPr>
        <a:xfrm>
          <a:off x="6698034" y="1230898"/>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tx1"/>
              </a:solidFill>
              <a:latin typeface="VladaRHSans Med"/>
            </a:rPr>
            <a:t>Postupak dodjele bespovratnih sredstava:</a:t>
          </a:r>
          <a:br>
            <a:rPr lang="hr-HR" sz="1000" b="1" kern="1200" dirty="0">
              <a:solidFill>
                <a:schemeClr val="tx1"/>
              </a:solidFill>
              <a:latin typeface="VladaRHSans Med"/>
            </a:rPr>
          </a:br>
          <a:r>
            <a:rPr lang="hr-HR" sz="1000" b="0" kern="1200" dirty="0">
              <a:solidFill>
                <a:schemeClr val="tx1"/>
              </a:solidFill>
              <a:latin typeface="VladaRHSans Med"/>
            </a:rPr>
            <a:t>m</a:t>
          </a:r>
          <a:r>
            <a:rPr lang="hr-HR" sz="1000" kern="1200" dirty="0">
              <a:solidFill>
                <a:schemeClr val="tx1"/>
              </a:solidFill>
              <a:latin typeface="VladaRHSans Med"/>
            </a:rPr>
            <a:t>aksimalno 120 kalendarskih dana od dana isteka roka za podnošenje projektnih prijedloga do donošenja Odluke o financiranju</a:t>
          </a:r>
          <a:endParaRPr lang="en-US" sz="1000" b="0" kern="1200" dirty="0">
            <a:solidFill>
              <a:schemeClr val="tx1"/>
            </a:solidFill>
            <a:latin typeface="VladaRHSans Med"/>
          </a:endParaRPr>
        </a:p>
      </dsp:txBody>
      <dsp:txXfrm>
        <a:off x="6775199" y="1308063"/>
        <a:ext cx="1426412" cy="1486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ED56-8ABB-4B7A-B9F5-5174E4824473}">
      <dsp:nvSpPr>
        <dsp:cNvPr id="0" name=""/>
        <dsp:cNvSpPr/>
      </dsp:nvSpPr>
      <dsp:spPr>
        <a:xfrm>
          <a:off x="589370" y="0"/>
          <a:ext cx="6679533" cy="2002336"/>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E858FBCF-2252-46EE-9972-8DB979161FAE}">
      <dsp:nvSpPr>
        <dsp:cNvPr id="0" name=""/>
        <dsp:cNvSpPr/>
      </dsp:nvSpPr>
      <dsp:spPr>
        <a:xfrm>
          <a:off x="0" y="633354"/>
          <a:ext cx="1338441"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effectLst/>
              <a:latin typeface="VladaRHSans Med"/>
              <a:ea typeface="Times New Roman" panose="02020603050405020304" pitchFamily="18" charset="0"/>
              <a:cs typeface="Times New Roman" panose="02020603050405020304" pitchFamily="18" charset="0"/>
            </a:rPr>
            <a:t>1. Zaprimanje i registracija</a:t>
          </a:r>
        </a:p>
      </dsp:txBody>
      <dsp:txXfrm>
        <a:off x="39098" y="672452"/>
        <a:ext cx="1260245" cy="722738"/>
      </dsp:txXfrm>
    </dsp:sp>
    <dsp:sp modelId="{B5F3EF75-84B1-4F74-B710-B87AC9F817C0}">
      <dsp:nvSpPr>
        <dsp:cNvPr id="0" name=""/>
        <dsp:cNvSpPr/>
      </dsp:nvSpPr>
      <dsp:spPr>
        <a:xfrm>
          <a:off x="1536759" y="633354"/>
          <a:ext cx="3031315"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latin typeface="VladaRHSans Med"/>
            </a:rPr>
            <a:t>2. Administrativna provjera i provjera prihvatljivosti prijavitelja, provjera prihvatljivosti projekta i aktivnosti te provjera prihvatljivosti izdataka</a:t>
          </a:r>
        </a:p>
      </dsp:txBody>
      <dsp:txXfrm>
        <a:off x="1575857" y="672452"/>
        <a:ext cx="2953119" cy="722738"/>
      </dsp:txXfrm>
    </dsp:sp>
    <dsp:sp modelId="{E3FEE38A-AD8D-4C3B-92F3-9DAFA160D2C6}">
      <dsp:nvSpPr>
        <dsp:cNvPr id="0" name=""/>
        <dsp:cNvSpPr/>
      </dsp:nvSpPr>
      <dsp:spPr>
        <a:xfrm>
          <a:off x="4755131" y="633354"/>
          <a:ext cx="1226745"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latin typeface="VladaRHSans Med"/>
            </a:rPr>
            <a:t>3. Ocjena kvalitete</a:t>
          </a:r>
        </a:p>
      </dsp:txBody>
      <dsp:txXfrm>
        <a:off x="4794229" y="672452"/>
        <a:ext cx="1148549" cy="722738"/>
      </dsp:txXfrm>
    </dsp:sp>
    <dsp:sp modelId="{B4842E0F-29CB-47D6-AC46-69DAA4816C5A}">
      <dsp:nvSpPr>
        <dsp:cNvPr id="0" name=""/>
        <dsp:cNvSpPr/>
      </dsp:nvSpPr>
      <dsp:spPr>
        <a:xfrm>
          <a:off x="6163079" y="633354"/>
          <a:ext cx="1695195"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latin typeface="VladaRHSans Med"/>
            </a:rPr>
            <a:t>4. Donošenje </a:t>
          </a:r>
          <a:r>
            <a:rPr lang="hr-HR" sz="1200" b="1" i="1" kern="1200" dirty="0">
              <a:latin typeface="VladaRHSans Med"/>
            </a:rPr>
            <a:t>Odluke o financiranju</a:t>
          </a:r>
          <a:r>
            <a:rPr lang="hr-HR" sz="1200" b="1" kern="1200" dirty="0">
              <a:latin typeface="VladaRHSans Med"/>
            </a:rPr>
            <a:t> </a:t>
          </a:r>
        </a:p>
      </dsp:txBody>
      <dsp:txXfrm>
        <a:off x="6202177" y="672452"/>
        <a:ext cx="1616999" cy="72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66F1D-F950-401C-9856-F762B07F64EF}">
      <dsp:nvSpPr>
        <dsp:cNvPr id="0" name=""/>
        <dsp:cNvSpPr/>
      </dsp:nvSpPr>
      <dsp:spPr>
        <a:xfrm>
          <a:off x="966521" y="22842"/>
          <a:ext cx="1253490" cy="1253490"/>
        </a:xfrm>
        <a:prstGeom prst="ellipse">
          <a:avLst/>
        </a:prstGeom>
        <a:gradFill rotWithShape="0">
          <a:gsLst>
            <a:gs pos="0">
              <a:schemeClr val="accent3">
                <a:shade val="80000"/>
                <a:alpha val="50000"/>
                <a:hueOff val="0"/>
                <a:satOff val="0"/>
                <a:lumOff val="0"/>
                <a:alphaOff val="0"/>
                <a:tint val="100000"/>
                <a:shade val="100000"/>
                <a:satMod val="130000"/>
              </a:schemeClr>
            </a:gs>
            <a:gs pos="100000">
              <a:schemeClr val="accent3">
                <a:shade val="80000"/>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VladaRHSans Med" panose="02000000000000000000" pitchFamily="50" charset="-18"/>
              <a:ea typeface="VladaRHSans Med" panose="02000000000000000000" pitchFamily="50" charset="-18"/>
            </a:rPr>
            <a:t>Korisnik</a:t>
          </a:r>
          <a:endParaRPr lang="en-US" sz="1400" kern="1200" dirty="0">
            <a:latin typeface="VladaRHSans Med" panose="02000000000000000000" pitchFamily="50" charset="-18"/>
            <a:ea typeface="VladaRHSans Med" panose="02000000000000000000" pitchFamily="50" charset="-18"/>
          </a:endParaRPr>
        </a:p>
      </dsp:txBody>
      <dsp:txXfrm>
        <a:off x="1133653" y="242203"/>
        <a:ext cx="919226" cy="564070"/>
      </dsp:txXfrm>
    </dsp:sp>
    <dsp:sp modelId="{FC25C45C-168D-4548-9329-718AF2C99201}">
      <dsp:nvSpPr>
        <dsp:cNvPr id="0" name=""/>
        <dsp:cNvSpPr/>
      </dsp:nvSpPr>
      <dsp:spPr>
        <a:xfrm>
          <a:off x="1456928" y="809545"/>
          <a:ext cx="1253490" cy="1253490"/>
        </a:xfrm>
        <a:prstGeom prst="ellipse">
          <a:avLst/>
        </a:prstGeom>
        <a:gradFill rotWithShape="0">
          <a:gsLst>
            <a:gs pos="0">
              <a:schemeClr val="accent3">
                <a:shade val="80000"/>
                <a:alpha val="50000"/>
                <a:hueOff val="-13"/>
                <a:satOff val="-248"/>
                <a:lumOff val="2307"/>
                <a:alphaOff val="15000"/>
                <a:tint val="100000"/>
                <a:shade val="100000"/>
                <a:satMod val="130000"/>
              </a:schemeClr>
            </a:gs>
            <a:gs pos="100000">
              <a:schemeClr val="accent3">
                <a:shade val="80000"/>
                <a:alpha val="50000"/>
                <a:hueOff val="-13"/>
                <a:satOff val="-248"/>
                <a:lumOff val="2307"/>
                <a:alphaOff val="1500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VladaRHSans Med" panose="02000000000000000000" pitchFamily="50" charset="-18"/>
              <a:ea typeface="VladaRHSans Med" panose="02000000000000000000" pitchFamily="50" charset="-18"/>
            </a:rPr>
            <a:t>PT2</a:t>
          </a:r>
          <a:br>
            <a:rPr lang="hr-HR" sz="1400" kern="1200" dirty="0">
              <a:latin typeface="VladaRHSans Med" panose="02000000000000000000" pitchFamily="50" charset="-18"/>
              <a:ea typeface="VladaRHSans Med" panose="02000000000000000000" pitchFamily="50" charset="-18"/>
            </a:rPr>
          </a:br>
          <a:r>
            <a:rPr lang="hr-HR" sz="1400" kern="1200" dirty="0">
              <a:latin typeface="VladaRHSans Med" panose="02000000000000000000" pitchFamily="50" charset="-18"/>
              <a:ea typeface="VladaRHSans Med" panose="02000000000000000000" pitchFamily="50" charset="-18"/>
            </a:rPr>
            <a:t>(SAFU)</a:t>
          </a:r>
          <a:endParaRPr lang="en-US" sz="1400" kern="1200" dirty="0">
            <a:latin typeface="VladaRHSans Med" panose="02000000000000000000" pitchFamily="50" charset="-18"/>
            <a:ea typeface="VladaRHSans Med" panose="02000000000000000000" pitchFamily="50" charset="-18"/>
          </a:endParaRPr>
        </a:p>
      </dsp:txBody>
      <dsp:txXfrm>
        <a:off x="1840287" y="1133363"/>
        <a:ext cx="752094" cy="689419"/>
      </dsp:txXfrm>
    </dsp:sp>
    <dsp:sp modelId="{3C190265-5CDB-4361-B5F6-7E4BC28B5BB3}">
      <dsp:nvSpPr>
        <dsp:cNvPr id="0" name=""/>
        <dsp:cNvSpPr/>
      </dsp:nvSpPr>
      <dsp:spPr>
        <a:xfrm>
          <a:off x="552326" y="809545"/>
          <a:ext cx="1253490" cy="1253490"/>
        </a:xfrm>
        <a:prstGeom prst="ellipse">
          <a:avLst/>
        </a:prstGeom>
        <a:gradFill rotWithShape="0">
          <a:gsLst>
            <a:gs pos="0">
              <a:schemeClr val="accent3">
                <a:shade val="80000"/>
                <a:alpha val="50000"/>
                <a:hueOff val="-27"/>
                <a:satOff val="-496"/>
                <a:lumOff val="4614"/>
                <a:alphaOff val="30000"/>
                <a:tint val="100000"/>
                <a:shade val="100000"/>
                <a:satMod val="130000"/>
              </a:schemeClr>
            </a:gs>
            <a:gs pos="100000">
              <a:schemeClr val="accent3">
                <a:shade val="80000"/>
                <a:alpha val="50000"/>
                <a:hueOff val="-27"/>
                <a:satOff val="-496"/>
                <a:lumOff val="4614"/>
                <a:alphaOff val="3000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VladaRHSans Med" panose="02000000000000000000" pitchFamily="50" charset="-18"/>
              <a:ea typeface="VladaRHSans Med" panose="02000000000000000000" pitchFamily="50" charset="-18"/>
            </a:rPr>
            <a:t>UT (MRRFEU)</a:t>
          </a:r>
          <a:endParaRPr lang="en-US" sz="1400" kern="1200" dirty="0">
            <a:latin typeface="VladaRHSans Med" panose="02000000000000000000" pitchFamily="50" charset="-18"/>
            <a:ea typeface="VladaRHSans Med" panose="02000000000000000000" pitchFamily="50" charset="-18"/>
          </a:endParaRPr>
        </a:p>
      </dsp:txBody>
      <dsp:txXfrm>
        <a:off x="670363" y="1133363"/>
        <a:ext cx="752094" cy="6894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BB1118-A12F-41EF-AB77-56718F55F76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C3CC7CE-C676-47CE-8428-7E81F26C2CF9}"/>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9F42C860-6814-45E7-9284-9B8E733C8536}" type="datetimeFigureOut">
              <a:rPr lang="en-US" altLang="sr-Latn-RS"/>
              <a:pPr>
                <a:defRPr/>
              </a:pPr>
              <a:t>9/27/2019</a:t>
            </a:fld>
            <a:endParaRPr lang="en-US" altLang="sr-Latn-RS"/>
          </a:p>
        </p:txBody>
      </p:sp>
      <p:sp>
        <p:nvSpPr>
          <p:cNvPr id="4" name="Footer Placeholder 3">
            <a:extLst>
              <a:ext uri="{FF2B5EF4-FFF2-40B4-BE49-F238E27FC236}">
                <a16:creationId xmlns:a16="http://schemas.microsoft.com/office/drawing/2014/main" id="{34F012A3-09C3-43D7-A4D4-6C7EAAF5FAF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E7CBAD46-551E-4F5E-8870-828D6FA8F7E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8D4D687B-147F-48B2-BDAA-BD04F30B9F19}" type="slidenum">
              <a:rPr lang="en-US" altLang="sr-Latn-RS"/>
              <a:pPr>
                <a:defRPr/>
              </a:pPr>
              <a:t>‹#›</a:t>
            </a:fld>
            <a:endParaRPr lang="en-US" altLang="sr-Latn-RS"/>
          </a:p>
        </p:txBody>
      </p:sp>
    </p:spTree>
    <p:extLst>
      <p:ext uri="{BB962C8B-B14F-4D97-AF65-F5344CB8AC3E}">
        <p14:creationId xmlns:p14="http://schemas.microsoft.com/office/powerpoint/2010/main" val="2711179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877C19-FEC0-4B8B-ACAF-25E147AC89E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EB7AAE0-C849-4F95-B0F3-0046C57582E4}"/>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8C918604-8E70-4825-961B-7D9FDD3BCA87}" type="datetimeFigureOut">
              <a:rPr lang="en-US" altLang="sr-Latn-RS"/>
              <a:pPr>
                <a:defRPr/>
              </a:pPr>
              <a:t>9/27/2019</a:t>
            </a:fld>
            <a:endParaRPr lang="en-US" altLang="sr-Latn-RS"/>
          </a:p>
        </p:txBody>
      </p:sp>
      <p:sp>
        <p:nvSpPr>
          <p:cNvPr id="4" name="Slide Image Placeholder 3">
            <a:extLst>
              <a:ext uri="{FF2B5EF4-FFF2-40B4-BE49-F238E27FC236}">
                <a16:creationId xmlns:a16="http://schemas.microsoft.com/office/drawing/2014/main" id="{21FCDBB9-9C90-42BD-AFA3-3BDE2D44F8D3}"/>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545AD97-F119-4712-90E9-21895D8E1100}"/>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ta-IN" noProof="0" dirty="0"/>
              <a:t>Click to edit Master text styles</a:t>
            </a:r>
          </a:p>
          <a:p>
            <a:pPr lvl="1"/>
            <a:r>
              <a:rPr lang="ta-IN" noProof="0" dirty="0"/>
              <a:t>Second level</a:t>
            </a:r>
          </a:p>
          <a:p>
            <a:pPr lvl="2"/>
            <a:r>
              <a:rPr lang="ta-IN" noProof="0" dirty="0"/>
              <a:t>Third level</a:t>
            </a:r>
          </a:p>
          <a:p>
            <a:pPr lvl="3"/>
            <a:r>
              <a:rPr lang="ta-IN" noProof="0" dirty="0"/>
              <a:t>Fourth level</a:t>
            </a:r>
          </a:p>
          <a:p>
            <a:pPr lvl="4"/>
            <a:r>
              <a:rPr lang="ta-IN" noProof="0" dirty="0"/>
              <a:t>Fifth level</a:t>
            </a:r>
            <a:endParaRPr lang="en-US" noProof="0" dirty="0"/>
          </a:p>
        </p:txBody>
      </p:sp>
      <p:sp>
        <p:nvSpPr>
          <p:cNvPr id="6" name="Footer Placeholder 5">
            <a:extLst>
              <a:ext uri="{FF2B5EF4-FFF2-40B4-BE49-F238E27FC236}">
                <a16:creationId xmlns:a16="http://schemas.microsoft.com/office/drawing/2014/main" id="{919EECA5-C588-45F4-B432-1AF005E9E2F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F3EE8C3A-0B33-4DCF-AF1A-BBEE273A05B7}"/>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61B6B2C6-01FA-4BE4-9023-A0D38EAC381A}" type="slidenum">
              <a:rPr lang="en-US" altLang="sr-Latn-RS"/>
              <a:pPr>
                <a:defRPr/>
              </a:pPr>
              <a:t>‹#›</a:t>
            </a:fld>
            <a:endParaRPr lang="en-US" altLang="sr-Latn-RS"/>
          </a:p>
        </p:txBody>
      </p:sp>
    </p:spTree>
    <p:extLst>
      <p:ext uri="{BB962C8B-B14F-4D97-AF65-F5344CB8AC3E}">
        <p14:creationId xmlns:p14="http://schemas.microsoft.com/office/powerpoint/2010/main" val="174035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Neo Sans"/>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Neo Sans"/>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03778B8-3178-4088-ABA8-7A1EF411D2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28D2A2A-193F-45D4-8321-E71F95B72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49165AF6-75DB-4690-8F00-D250455482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0E0F07-F4C6-40B3-BC70-13CDC31D068E}" type="slidenum">
              <a:rPr lang="en-US" altLang="sr-Latn-RS" smtClean="0">
                <a:latin typeface="Neo Sans"/>
              </a:rPr>
              <a:pPr/>
              <a:t>0</a:t>
            </a:fld>
            <a:endParaRPr lang="en-US" altLang="sr-Latn-RS" dirty="0">
              <a:latin typeface="Ne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25A9EEC-905B-4669-B11B-9E54D27B3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9DB927A-ECF2-4E0B-BAB0-AD8AF2850B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EA693C0E-1C4F-424C-AEA1-E31A0CBC58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6B2DC4-81CD-4993-86F8-16F5F64FE027}" type="slidenum">
              <a:rPr lang="en-US" altLang="sr-Latn-RS" smtClean="0">
                <a:latin typeface="Neo Sans"/>
              </a:rPr>
              <a:pPr/>
              <a:t>9</a:t>
            </a:fld>
            <a:endParaRPr lang="en-US" altLang="sr-Latn-RS">
              <a:latin typeface="Neo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5D7DAFA-DC64-4629-A25E-7809AAA465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653BE90-D953-47CC-9A5D-35982B06CE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CBFDADA6-52EE-4AB1-B7ED-79B11E97F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F280F6A-9A17-4BAB-8552-E7316F896200}" type="slidenum">
              <a:rPr lang="en-US" altLang="sr-Latn-RS" smtClean="0">
                <a:latin typeface="Neo Sans"/>
              </a:rPr>
              <a:pPr/>
              <a:t>10</a:t>
            </a:fld>
            <a:endParaRPr lang="en-US" altLang="sr-Latn-RS">
              <a:latin typeface="Neo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B76858A-6204-483C-A521-3B0A4435F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AE9A197-937E-4422-8ECD-A3B3F5AFD9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8727B3B4-4686-45E1-BEAD-D412905B70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4903812-D5AE-4182-971F-23AB20618969}" type="slidenum">
              <a:rPr lang="en-US" altLang="sr-Latn-RS" smtClean="0">
                <a:latin typeface="Neo Sans"/>
              </a:rPr>
              <a:pPr/>
              <a:t>12</a:t>
            </a:fld>
            <a:endParaRPr lang="en-US" altLang="sr-Latn-RS">
              <a:latin typeface="Neo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5190EAF-8C71-4731-BDA0-1B6AD05B6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35E2257-1576-4C0F-82C1-0E194317CE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647923B8-878A-49E1-BC1B-DF02D7921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5897646-1DBA-468D-9820-A3F04DE7BF99}" type="slidenum">
              <a:rPr lang="en-US" altLang="sr-Latn-RS" smtClean="0">
                <a:latin typeface="Neo Sans"/>
              </a:rPr>
              <a:pPr/>
              <a:t>13</a:t>
            </a:fld>
            <a:endParaRPr lang="en-US" altLang="sr-Latn-RS">
              <a:latin typeface="Neo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E820E33-2A0C-4D52-BC5F-1432657B0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99C2B88-3C38-4E8D-9607-B4E072A865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80E87E97-68E3-4458-8CA4-13D58AD39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4BB3139-F4F6-415C-B5EE-3D0FDA24CB5F}" type="slidenum">
              <a:rPr lang="en-US" altLang="sr-Latn-RS" smtClean="0">
                <a:latin typeface="Neo Sans"/>
              </a:rPr>
              <a:pPr/>
              <a:t>14</a:t>
            </a:fld>
            <a:endParaRPr lang="en-US" altLang="sr-Latn-RS">
              <a:latin typeface="Neo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7C0E067-A707-4779-85C3-CD9DD33E2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17A9CB4-A0A5-4124-B19E-EBE00DDF0B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9EBABD67-1EBD-4314-92FF-6D37836C37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8AD574B-3320-4906-B3DC-98941084DD44}" type="slidenum">
              <a:rPr lang="en-US" altLang="sr-Latn-RS" smtClean="0">
                <a:latin typeface="Neo Sans"/>
              </a:rPr>
              <a:pPr/>
              <a:t>15</a:t>
            </a:fld>
            <a:endParaRPr lang="en-US" altLang="sr-Latn-RS">
              <a:latin typeface="Neo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4E27DE3-4348-4D73-B502-22F4E2F6FE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A7E05DA-9597-4189-BA85-5DAC04DCAC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FED8E271-708A-4CDE-8A8F-3630D246F1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FB79022-E339-4DAA-889B-A155B4753571}" type="slidenum">
              <a:rPr lang="en-US" altLang="sr-Latn-RS" smtClean="0">
                <a:latin typeface="Neo Sans"/>
              </a:rPr>
              <a:pPr/>
              <a:t>16</a:t>
            </a:fld>
            <a:endParaRPr lang="en-US" altLang="sr-Latn-RS">
              <a:latin typeface="Neo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990AE51-8087-4616-A3AE-B59F87FA16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7F195D5-992A-4BE6-8A1C-2E92F683B5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7A168B65-5222-4E9C-95EE-A43B13432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FC7FB7B-148F-437F-AF5D-69F264F9A772}" type="slidenum">
              <a:rPr lang="en-US" altLang="sr-Latn-RS" smtClean="0">
                <a:latin typeface="Neo Sans"/>
              </a:rPr>
              <a:pPr/>
              <a:t>17</a:t>
            </a:fld>
            <a:endParaRPr lang="en-US" altLang="sr-Latn-RS">
              <a:latin typeface="Neo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F74A623-DA31-4084-B5E6-99168118D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191FEFF-B8FE-499C-82F2-C20BDF64D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12828809-80E3-4F2E-B624-C99B2FEFB2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C5C74C3-13F5-426F-B986-2C1DB28299F1}" type="slidenum">
              <a:rPr lang="en-US" altLang="sr-Latn-RS" smtClean="0">
                <a:latin typeface="Neo Sans"/>
              </a:rPr>
              <a:pPr/>
              <a:t>18</a:t>
            </a:fld>
            <a:endParaRPr lang="en-US" altLang="sr-Latn-RS">
              <a:latin typeface="Neo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DE2E2BF-7B6D-40C5-A81C-EAD58D51DB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328C8EE-9F62-4746-BDC4-8191BBBFB6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3DD40333-677F-433A-A13B-C9CB78B1F3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A0DF20D-CB68-4B46-B47E-6C17EF4A1882}" type="slidenum">
              <a:rPr lang="en-US" altLang="sr-Latn-RS" smtClean="0">
                <a:latin typeface="Neo Sans"/>
              </a:rPr>
              <a:pPr/>
              <a:t>19</a:t>
            </a:fld>
            <a:endParaRPr lang="en-US" altLang="sr-Latn-RS" dirty="0">
              <a:latin typeface="Ne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11D708E-B277-4D02-9140-4C20F4F84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4E09405-0721-4BEF-B2F0-C4FB65694F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B412395E-4844-4430-8005-8BB1DBF59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7D1F3F7-BFCE-47E0-B25F-AD08CEECFE38}" type="slidenum">
              <a:rPr lang="en-US" altLang="sr-Latn-RS" smtClean="0">
                <a:latin typeface="Neo Sans"/>
              </a:rPr>
              <a:pPr/>
              <a:t>1</a:t>
            </a:fld>
            <a:endParaRPr lang="en-US" altLang="sr-Latn-RS" dirty="0">
              <a:latin typeface="Neo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3FA7975-0DAF-4FCE-AD3D-98A63D14A7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03680EB-6D86-4495-9D41-DE9083634D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23D45673-29C6-491D-BEAC-D2B614CEA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FEE7130-C9E2-44E2-B6AE-2F9E9F6113DB}" type="slidenum">
              <a:rPr lang="en-US" altLang="sr-Latn-RS" smtClean="0">
                <a:latin typeface="Neo Sans"/>
              </a:rPr>
              <a:pPr/>
              <a:t>20</a:t>
            </a:fld>
            <a:endParaRPr lang="en-US" altLang="sr-Latn-RS" dirty="0">
              <a:latin typeface="Neo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8E2C92D-FBD4-4BA9-B80C-9D22B0EFB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0E2F96D-5B15-4A1D-A2FA-136970B2E5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7DC3CA78-76B4-4099-A191-F462136489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8E7B64-2E95-4C2C-B10D-574C64280C81}" type="slidenum">
              <a:rPr lang="en-US" altLang="sr-Latn-RS" smtClean="0">
                <a:latin typeface="Neo Sans"/>
              </a:rPr>
              <a:pPr/>
              <a:t>21</a:t>
            </a:fld>
            <a:endParaRPr lang="en-US" altLang="sr-Latn-RS" dirty="0">
              <a:latin typeface="Ne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8E2C92D-FBD4-4BA9-B80C-9D22B0EFB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0E2F96D-5B15-4A1D-A2FA-136970B2E5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7DC3CA78-76B4-4099-A191-F462136489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8E7B64-2E95-4C2C-B10D-574C64280C81}" type="slidenum">
              <a:rPr lang="en-US" altLang="sr-Latn-RS" smtClean="0">
                <a:latin typeface="Neo Sans"/>
              </a:rPr>
              <a:pPr/>
              <a:t>22</a:t>
            </a:fld>
            <a:endParaRPr lang="en-US" altLang="sr-Latn-RS">
              <a:latin typeface="Neo Sans"/>
            </a:endParaRPr>
          </a:p>
        </p:txBody>
      </p:sp>
    </p:spTree>
    <p:extLst>
      <p:ext uri="{BB962C8B-B14F-4D97-AF65-F5344CB8AC3E}">
        <p14:creationId xmlns:p14="http://schemas.microsoft.com/office/powerpoint/2010/main" val="308920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05C90C1-8FDC-4A0E-8A57-062A99A51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A2E2FD4-02F1-4C5F-A3B1-10F597E81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67EF2DF2-BB4B-4059-B952-AEB8464144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D9926D0-9F68-4A6D-A7CE-76F265ADDF1D}" type="slidenum">
              <a:rPr lang="en-US" altLang="sr-Latn-RS" smtClean="0">
                <a:latin typeface="Neo Sans"/>
              </a:rPr>
              <a:pPr/>
              <a:t>23</a:t>
            </a:fld>
            <a:endParaRPr lang="en-US" altLang="sr-Latn-RS">
              <a:latin typeface="Neo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ABC99-FC98-4DBA-B446-EFC1826AC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8AEEB1C-CF26-445E-A17A-239852849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A9F361DC-6F00-4445-BCAF-FAAB78111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7D14F0-0C95-43C4-A5A9-7168A568B01C}" type="slidenum">
              <a:rPr lang="en-US" altLang="sr-Latn-RS" smtClean="0">
                <a:latin typeface="Neo Sans"/>
              </a:rPr>
              <a:pPr/>
              <a:t>24</a:t>
            </a:fld>
            <a:endParaRPr lang="en-US" altLang="sr-Latn-RS">
              <a:latin typeface="Ne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ABC99-FC98-4DBA-B446-EFC1826AC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8AEEB1C-CF26-445E-A17A-239852849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A9F361DC-6F00-4445-BCAF-FAAB78111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7D14F0-0C95-43C4-A5A9-7168A568B01C}" type="slidenum">
              <a:rPr lang="en-US" altLang="sr-Latn-RS" smtClean="0">
                <a:latin typeface="Neo Sans"/>
              </a:rPr>
              <a:pPr/>
              <a:t>25</a:t>
            </a:fld>
            <a:endParaRPr lang="en-US" altLang="sr-Latn-RS">
              <a:latin typeface="Neo Sans"/>
            </a:endParaRPr>
          </a:p>
        </p:txBody>
      </p:sp>
    </p:spTree>
    <p:extLst>
      <p:ext uri="{BB962C8B-B14F-4D97-AF65-F5344CB8AC3E}">
        <p14:creationId xmlns:p14="http://schemas.microsoft.com/office/powerpoint/2010/main" val="192030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ABC99-FC98-4DBA-B446-EFC1826AC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8AEEB1C-CF26-445E-A17A-239852849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A9F361DC-6F00-4445-BCAF-FAAB78111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7D14F0-0C95-43C4-A5A9-7168A568B01C}" type="slidenum">
              <a:rPr lang="en-US" altLang="sr-Latn-RS" smtClean="0">
                <a:latin typeface="Neo Sans"/>
              </a:rPr>
              <a:pPr/>
              <a:t>26</a:t>
            </a:fld>
            <a:endParaRPr lang="en-US" altLang="sr-Latn-RS">
              <a:latin typeface="Neo Sans"/>
            </a:endParaRPr>
          </a:p>
        </p:txBody>
      </p:sp>
    </p:spTree>
    <p:extLst>
      <p:ext uri="{BB962C8B-B14F-4D97-AF65-F5344CB8AC3E}">
        <p14:creationId xmlns:p14="http://schemas.microsoft.com/office/powerpoint/2010/main" val="1690121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92F3090-D111-432C-9FAC-E88495701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A35913A-B583-4C9F-AA89-4C75B863F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72590A64-913A-4CD4-822E-EDF9DA6D1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B6E5954-940A-4BB9-92B4-58B429C48A29}" type="slidenum">
              <a:rPr lang="en-US" altLang="sr-Latn-RS" smtClean="0">
                <a:latin typeface="Neo Sans"/>
              </a:rPr>
              <a:pPr/>
              <a:t>27</a:t>
            </a:fld>
            <a:endParaRPr lang="en-US" altLang="sr-Latn-RS">
              <a:latin typeface="Neo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92F3090-D111-432C-9FAC-E88495701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A35913A-B583-4C9F-AA89-4C75B863F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72590A64-913A-4CD4-822E-EDF9DA6D1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B6E5954-940A-4BB9-92B4-58B429C48A29}" type="slidenum">
              <a:rPr lang="en-US" altLang="sr-Latn-RS" smtClean="0">
                <a:latin typeface="Neo Sans"/>
              </a:rPr>
              <a:pPr/>
              <a:t>28</a:t>
            </a:fld>
            <a:endParaRPr lang="en-US" altLang="sr-Latn-RS">
              <a:latin typeface="Neo Sans"/>
            </a:endParaRPr>
          </a:p>
        </p:txBody>
      </p:sp>
    </p:spTree>
    <p:extLst>
      <p:ext uri="{BB962C8B-B14F-4D97-AF65-F5344CB8AC3E}">
        <p14:creationId xmlns:p14="http://schemas.microsoft.com/office/powerpoint/2010/main" val="99692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92F3090-D111-432C-9FAC-E88495701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A35913A-B583-4C9F-AA89-4C75B863F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72590A64-913A-4CD4-822E-EDF9DA6D1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B6E5954-940A-4BB9-92B4-58B429C48A29}" type="slidenum">
              <a:rPr lang="en-US" altLang="sr-Latn-RS" smtClean="0">
                <a:latin typeface="Neo Sans"/>
              </a:rPr>
              <a:pPr/>
              <a:t>29</a:t>
            </a:fld>
            <a:endParaRPr lang="en-US" altLang="sr-Latn-RS">
              <a:latin typeface="Neo Sans"/>
            </a:endParaRPr>
          </a:p>
        </p:txBody>
      </p:sp>
    </p:spTree>
    <p:extLst>
      <p:ext uri="{BB962C8B-B14F-4D97-AF65-F5344CB8AC3E}">
        <p14:creationId xmlns:p14="http://schemas.microsoft.com/office/powerpoint/2010/main" val="416236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67B1A0-EF65-4711-B6B7-C607E6D5DF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FC07C86-D89D-4506-80B3-4223E01AF4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8BA8DE9E-92F6-47BE-852B-F5BEDFBC9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474F136-40A2-4747-8702-5C1FAB497996}" type="slidenum">
              <a:rPr lang="en-US" altLang="sr-Latn-RS" smtClean="0">
                <a:latin typeface="Neo Sans"/>
              </a:rPr>
              <a:pPr/>
              <a:t>2</a:t>
            </a:fld>
            <a:endParaRPr lang="en-US" altLang="sr-Latn-RS" dirty="0">
              <a:latin typeface="Neo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2613E6D8-541E-47E1-A702-CA0D00150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684732C-EA72-4C9D-B88B-D2580322E0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79876" name="Slide Number Placeholder 3">
            <a:extLst>
              <a:ext uri="{FF2B5EF4-FFF2-40B4-BE49-F238E27FC236}">
                <a16:creationId xmlns:a16="http://schemas.microsoft.com/office/drawing/2014/main" id="{C0767842-AF44-442F-AEF1-35E6492320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D452351-ABB1-45BF-A8B1-C52C2BF361D6}" type="slidenum">
              <a:rPr lang="en-US" altLang="sr-Latn-RS" smtClean="0">
                <a:latin typeface="Neo Sans"/>
              </a:rPr>
              <a:pPr/>
              <a:t>32</a:t>
            </a:fld>
            <a:endParaRPr lang="en-US" altLang="sr-Latn-RS">
              <a:latin typeface="Neo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DEEE98D-1A60-4150-AA39-DA5B3ECB2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155F8BA-CFDE-422C-80AE-F6BF687BD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230DEE6A-9D2E-4223-8B9F-4C0C261B5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8095114-B5AC-4D27-B05E-646A448F9C13}" type="slidenum">
              <a:rPr lang="en-US" altLang="sr-Latn-RS" smtClean="0">
                <a:solidFill>
                  <a:srgbClr val="000000"/>
                </a:solidFill>
                <a:latin typeface="Neo Sans"/>
              </a:rPr>
              <a:pPr/>
              <a:t>33</a:t>
            </a:fld>
            <a:endParaRPr lang="en-US" altLang="sr-Latn-RS">
              <a:solidFill>
                <a:srgbClr val="000000"/>
              </a:solidFill>
              <a:latin typeface="Neo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293B76D-1B55-4CA8-83A7-F6733D00F0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D8A11B96-A891-40CD-9217-892297F3D8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45D90504-3CF1-4276-930C-C7395B710C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40ADA6-B9A3-49C7-BC60-2F9A5C1859F5}" type="slidenum">
              <a:rPr lang="en-US" altLang="sr-Latn-RS" smtClean="0">
                <a:latin typeface="Neo Sans"/>
              </a:rPr>
              <a:pPr/>
              <a:t>34</a:t>
            </a:fld>
            <a:endParaRPr lang="en-US" altLang="sr-Latn-RS">
              <a:latin typeface="Neo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117F459-08F4-4BC1-8CC8-26D2FBD21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5E24F03-4FCB-4323-92FE-AC1B13749F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33340637-C7D9-491F-815F-DC9EBC7AB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8AFF2C-12C5-4447-847B-BE4BB56D8939}" type="slidenum">
              <a:rPr lang="en-US" altLang="sr-Latn-RS" smtClean="0">
                <a:latin typeface="Neo Sans"/>
              </a:rPr>
              <a:pPr/>
              <a:t>3</a:t>
            </a:fld>
            <a:endParaRPr lang="en-US" altLang="sr-Latn-RS">
              <a:latin typeface="Neo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117F459-08F4-4BC1-8CC8-26D2FBD21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5E24F03-4FCB-4323-92FE-AC1B13749F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33340637-C7D9-491F-815F-DC9EBC7AB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8AFF2C-12C5-4447-847B-BE4BB56D8939}" type="slidenum">
              <a:rPr lang="en-US" altLang="sr-Latn-RS" smtClean="0">
                <a:latin typeface="Neo Sans"/>
              </a:rPr>
              <a:pPr/>
              <a:t>4</a:t>
            </a:fld>
            <a:endParaRPr lang="en-US" altLang="sr-Latn-RS">
              <a:latin typeface="Neo Sans"/>
            </a:endParaRPr>
          </a:p>
        </p:txBody>
      </p:sp>
    </p:spTree>
    <p:extLst>
      <p:ext uri="{BB962C8B-B14F-4D97-AF65-F5344CB8AC3E}">
        <p14:creationId xmlns:p14="http://schemas.microsoft.com/office/powerpoint/2010/main" val="1003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117F459-08F4-4BC1-8CC8-26D2FBD21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5E24F03-4FCB-4323-92FE-AC1B13749F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33340637-C7D9-491F-815F-DC9EBC7AB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8AFF2C-12C5-4447-847B-BE4BB56D8939}" type="slidenum">
              <a:rPr lang="en-US" altLang="sr-Latn-RS" smtClean="0">
                <a:latin typeface="Neo Sans"/>
              </a:rPr>
              <a:pPr/>
              <a:t>5</a:t>
            </a:fld>
            <a:endParaRPr lang="en-US" altLang="sr-Latn-RS">
              <a:latin typeface="Neo Sans"/>
            </a:endParaRPr>
          </a:p>
        </p:txBody>
      </p:sp>
    </p:spTree>
    <p:extLst>
      <p:ext uri="{BB962C8B-B14F-4D97-AF65-F5344CB8AC3E}">
        <p14:creationId xmlns:p14="http://schemas.microsoft.com/office/powerpoint/2010/main" val="279033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2643034-3ECB-4917-9D5F-169AF68DD1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6EB5E1D-1BEC-4BCE-A5A4-23297F91A9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5644ED21-366D-4127-9B45-6E1AADF1D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A28A7CC-C304-4D4B-8D9E-71E8431C42EF}" type="slidenum">
              <a:rPr lang="en-US" altLang="sr-Latn-RS" smtClean="0">
                <a:latin typeface="Neo Sans"/>
              </a:rPr>
              <a:pPr/>
              <a:t>6</a:t>
            </a:fld>
            <a:endParaRPr lang="en-US" altLang="sr-Latn-RS">
              <a:latin typeface="Ne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DC6C3B2-C9C2-4F47-9262-8501E621B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2BA4824-7A00-4665-B121-566B39EEA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204F4604-2998-4C34-A75D-EC775F09B7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6669939-BF16-499B-9767-AB05E2BFA0F6}" type="slidenum">
              <a:rPr lang="en-US" altLang="sr-Latn-RS" smtClean="0">
                <a:latin typeface="Neo Sans"/>
              </a:rPr>
              <a:pPr/>
              <a:t>7</a:t>
            </a:fld>
            <a:endParaRPr lang="en-US" altLang="sr-Latn-RS">
              <a:latin typeface="Ne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2FC504-EADA-41E3-9AE1-D0D8AC2111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9E8B31A-D02B-4A42-A202-5C8BE55A4D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7B8B1CE2-DAC1-410A-ADC4-E2001AD682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9881F32-0C91-42D3-9B13-BCF69FCB1E84}" type="slidenum">
              <a:rPr lang="en-US" altLang="sr-Latn-RS" smtClean="0">
                <a:latin typeface="Neo Sans"/>
              </a:rPr>
              <a:pPr/>
              <a:t>8</a:t>
            </a:fld>
            <a:endParaRPr lang="en-US" altLang="sr-Latn-RS">
              <a:latin typeface="Neo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A2F63465-3692-4CDE-A222-E63E583852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E396C201-155F-4D43-93D5-4561685EED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62EA7F2F-C4C7-499D-9B81-4FDA745F107C}"/>
              </a:ext>
            </a:extLst>
          </p:cNvPr>
          <p:cNvSpPr>
            <a:spLocks noGrp="1"/>
          </p:cNvSpPr>
          <p:nvPr>
            <p:ph type="dt" sz="half" idx="10"/>
          </p:nvPr>
        </p:nvSpPr>
        <p:spPr>
          <a:xfrm>
            <a:off x="6702425" y="4248150"/>
            <a:ext cx="2133600" cy="206375"/>
          </a:xfrm>
        </p:spPr>
        <p:txBody>
          <a:bodyPr/>
          <a:lstStyle>
            <a:lvl1pPr>
              <a:defRPr/>
            </a:lvl1pPr>
          </a:lstStyle>
          <a:p>
            <a:pPr>
              <a:defRPr/>
            </a:pPr>
            <a:fld id="{60521A86-46BF-4780-B55E-B8D300F3CA84}" type="datetime1">
              <a:rPr lang="en-US" altLang="sr-Latn-RS"/>
              <a:pPr>
                <a:defRPr/>
              </a:pPr>
              <a:t>9/27/2019</a:t>
            </a:fld>
            <a:endParaRPr lang="en-US" altLang="sr-Latn-RS"/>
          </a:p>
        </p:txBody>
      </p:sp>
      <p:sp>
        <p:nvSpPr>
          <p:cNvPr id="5" name="Slide Number Placeholder 5">
            <a:extLst>
              <a:ext uri="{FF2B5EF4-FFF2-40B4-BE49-F238E27FC236}">
                <a16:creationId xmlns:a16="http://schemas.microsoft.com/office/drawing/2014/main" id="{8ADC6F93-291E-4940-933E-AD16C152BD5A}"/>
              </a:ext>
            </a:extLst>
          </p:cNvPr>
          <p:cNvSpPr>
            <a:spLocks noGrp="1"/>
          </p:cNvSpPr>
          <p:nvPr>
            <p:ph type="sldNum" sz="quarter" idx="11"/>
          </p:nvPr>
        </p:nvSpPr>
        <p:spPr>
          <a:xfrm>
            <a:off x="6699250" y="4937125"/>
            <a:ext cx="2133600" cy="206375"/>
          </a:xfrm>
        </p:spPr>
        <p:txBody>
          <a:bodyPr/>
          <a:lstStyle>
            <a:lvl1pPr>
              <a:defRPr/>
            </a:lvl1pPr>
          </a:lstStyle>
          <a:p>
            <a:pPr>
              <a:defRPr/>
            </a:pPr>
            <a:fld id="{8D68CAEF-B6F5-444B-8C2A-5A3FD75A68CD}" type="slidenum">
              <a:rPr lang="en-US" altLang="sr-Latn-RS"/>
              <a:pPr>
                <a:defRPr/>
              </a:pPr>
              <a:t>‹#›</a:t>
            </a:fld>
            <a:endParaRPr lang="en-US" altLang="sr-Latn-RS"/>
          </a:p>
        </p:txBody>
      </p:sp>
    </p:spTree>
    <p:extLst>
      <p:ext uri="{BB962C8B-B14F-4D97-AF65-F5344CB8AC3E}">
        <p14:creationId xmlns:p14="http://schemas.microsoft.com/office/powerpoint/2010/main" val="9109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D4341D10-7EEE-42B1-9AF3-4BE845C3FD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CB1ED293-7827-40E1-A31F-8055A7CBCA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375D41DE-027B-437A-A7FE-1FB3C00044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C97063B6-33BA-4A6B-B80D-8A6B919E05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70CC63C9-474E-460E-B253-46765B5A7B0A}"/>
              </a:ext>
            </a:extLst>
          </p:cNvPr>
          <p:cNvSpPr>
            <a:spLocks noGrp="1"/>
          </p:cNvSpPr>
          <p:nvPr>
            <p:ph type="dt" sz="half" idx="10"/>
          </p:nvPr>
        </p:nvSpPr>
        <p:spPr>
          <a:xfrm>
            <a:off x="6702425" y="4248150"/>
            <a:ext cx="2133600" cy="206375"/>
          </a:xfrm>
        </p:spPr>
        <p:txBody>
          <a:bodyPr/>
          <a:lstStyle>
            <a:lvl1pPr>
              <a:defRPr/>
            </a:lvl1pPr>
          </a:lstStyle>
          <a:p>
            <a:pPr>
              <a:defRPr/>
            </a:pPr>
            <a:fld id="{30475016-6CC2-4B3C-A42F-AE4C02577A07}" type="datetime1">
              <a:rPr lang="en-US" altLang="sr-Latn-RS"/>
              <a:pPr>
                <a:defRPr/>
              </a:pPr>
              <a:t>9/27/2019</a:t>
            </a:fld>
            <a:endParaRPr lang="en-US" altLang="sr-Latn-RS"/>
          </a:p>
        </p:txBody>
      </p:sp>
      <p:sp>
        <p:nvSpPr>
          <p:cNvPr id="7" name="Slide Number Placeholder 5">
            <a:extLst>
              <a:ext uri="{FF2B5EF4-FFF2-40B4-BE49-F238E27FC236}">
                <a16:creationId xmlns:a16="http://schemas.microsoft.com/office/drawing/2014/main" id="{0DAC091F-EE27-4628-A2B9-0C8595798C7A}"/>
              </a:ext>
            </a:extLst>
          </p:cNvPr>
          <p:cNvSpPr>
            <a:spLocks noGrp="1"/>
          </p:cNvSpPr>
          <p:nvPr>
            <p:ph type="sldNum" sz="quarter" idx="11"/>
          </p:nvPr>
        </p:nvSpPr>
        <p:spPr>
          <a:xfrm>
            <a:off x="6699250" y="4937125"/>
            <a:ext cx="2133600" cy="206375"/>
          </a:xfrm>
        </p:spPr>
        <p:txBody>
          <a:bodyPr/>
          <a:lstStyle>
            <a:lvl1pPr>
              <a:defRPr/>
            </a:lvl1pPr>
          </a:lstStyle>
          <a:p>
            <a:pPr>
              <a:defRPr/>
            </a:pPr>
            <a:fld id="{9E55EEF3-4B62-4D0C-AEFE-242AFAB222E4}" type="slidenum">
              <a:rPr lang="en-US" altLang="sr-Latn-RS"/>
              <a:pPr>
                <a:defRPr/>
              </a:pPr>
              <a:t>‹#›</a:t>
            </a:fld>
            <a:endParaRPr lang="en-US" altLang="sr-Latn-RS"/>
          </a:p>
        </p:txBody>
      </p:sp>
    </p:spTree>
    <p:extLst>
      <p:ext uri="{BB962C8B-B14F-4D97-AF65-F5344CB8AC3E}">
        <p14:creationId xmlns:p14="http://schemas.microsoft.com/office/powerpoint/2010/main" val="314129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75A25DD7-68E3-4221-8BDC-42A25EC659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5879658F-8BF8-4C75-95E4-9EA9742CFF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190B536B-A520-470D-9405-F06BD11DD380}"/>
              </a:ext>
            </a:extLst>
          </p:cNvPr>
          <p:cNvSpPr>
            <a:spLocks noGrp="1"/>
          </p:cNvSpPr>
          <p:nvPr>
            <p:ph type="dt" sz="half" idx="10"/>
          </p:nvPr>
        </p:nvSpPr>
        <p:spPr>
          <a:xfrm>
            <a:off x="6702425" y="4248150"/>
            <a:ext cx="2133600" cy="206375"/>
          </a:xfrm>
        </p:spPr>
        <p:txBody>
          <a:bodyPr/>
          <a:lstStyle>
            <a:lvl1pPr>
              <a:defRPr/>
            </a:lvl1pPr>
          </a:lstStyle>
          <a:p>
            <a:pPr>
              <a:defRPr/>
            </a:pPr>
            <a:fld id="{D3211252-EEB1-46BF-9625-2FA6541BE2AD}" type="datetime1">
              <a:rPr lang="en-US" altLang="sr-Latn-RS"/>
              <a:pPr>
                <a:defRPr/>
              </a:pPr>
              <a:t>9/27/2019</a:t>
            </a:fld>
            <a:endParaRPr lang="en-US" altLang="sr-Latn-RS"/>
          </a:p>
        </p:txBody>
      </p:sp>
      <p:sp>
        <p:nvSpPr>
          <p:cNvPr id="5" name="Slide Number Placeholder 5">
            <a:extLst>
              <a:ext uri="{FF2B5EF4-FFF2-40B4-BE49-F238E27FC236}">
                <a16:creationId xmlns:a16="http://schemas.microsoft.com/office/drawing/2014/main" id="{31CCFEC1-3451-4C87-9255-6EA93A5952CE}"/>
              </a:ext>
            </a:extLst>
          </p:cNvPr>
          <p:cNvSpPr>
            <a:spLocks noGrp="1"/>
          </p:cNvSpPr>
          <p:nvPr>
            <p:ph type="sldNum" sz="quarter" idx="11"/>
          </p:nvPr>
        </p:nvSpPr>
        <p:spPr>
          <a:xfrm>
            <a:off x="6699250" y="4937125"/>
            <a:ext cx="2133600" cy="206375"/>
          </a:xfrm>
        </p:spPr>
        <p:txBody>
          <a:bodyPr/>
          <a:lstStyle>
            <a:lvl1pPr>
              <a:defRPr/>
            </a:lvl1pPr>
          </a:lstStyle>
          <a:p>
            <a:pPr>
              <a:defRPr/>
            </a:pPr>
            <a:fld id="{A6CD5859-2D7E-4AC9-BBA9-E638452C866E}" type="slidenum">
              <a:rPr lang="en-US" altLang="sr-Latn-RS"/>
              <a:pPr>
                <a:defRPr/>
              </a:pPr>
              <a:t>‹#›</a:t>
            </a:fld>
            <a:endParaRPr lang="en-US" altLang="sr-Latn-RS"/>
          </a:p>
        </p:txBody>
      </p:sp>
    </p:spTree>
    <p:extLst>
      <p:ext uri="{BB962C8B-B14F-4D97-AF65-F5344CB8AC3E}">
        <p14:creationId xmlns:p14="http://schemas.microsoft.com/office/powerpoint/2010/main" val="17381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AC82BE89-41EF-4764-B421-2E952ADCC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6E3A86C3-43E8-46DB-A6E8-E29E58F663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BD09CCAD-F502-4A06-866D-33346152442C}"/>
              </a:ext>
            </a:extLst>
          </p:cNvPr>
          <p:cNvSpPr>
            <a:spLocks noGrp="1"/>
          </p:cNvSpPr>
          <p:nvPr>
            <p:ph type="dt" sz="half" idx="10"/>
          </p:nvPr>
        </p:nvSpPr>
        <p:spPr>
          <a:xfrm>
            <a:off x="6702425" y="4248150"/>
            <a:ext cx="2133600" cy="206375"/>
          </a:xfrm>
        </p:spPr>
        <p:txBody>
          <a:bodyPr/>
          <a:lstStyle>
            <a:lvl1pPr>
              <a:defRPr/>
            </a:lvl1pPr>
          </a:lstStyle>
          <a:p>
            <a:pPr>
              <a:defRPr/>
            </a:pPr>
            <a:fld id="{E1DE58FF-37ED-4383-BDCF-F0B564C039FF}" type="datetime1">
              <a:rPr lang="en-US" altLang="sr-Latn-RS"/>
              <a:pPr>
                <a:defRPr/>
              </a:pPr>
              <a:t>9/27/2019</a:t>
            </a:fld>
            <a:endParaRPr lang="en-US" altLang="sr-Latn-RS"/>
          </a:p>
        </p:txBody>
      </p:sp>
      <p:sp>
        <p:nvSpPr>
          <p:cNvPr id="5" name="Slide Number Placeholder 5">
            <a:extLst>
              <a:ext uri="{FF2B5EF4-FFF2-40B4-BE49-F238E27FC236}">
                <a16:creationId xmlns:a16="http://schemas.microsoft.com/office/drawing/2014/main" id="{046EB6E5-AEF5-45FF-8C07-E77E17EB53F1}"/>
              </a:ext>
            </a:extLst>
          </p:cNvPr>
          <p:cNvSpPr>
            <a:spLocks noGrp="1"/>
          </p:cNvSpPr>
          <p:nvPr>
            <p:ph type="sldNum" sz="quarter" idx="11"/>
          </p:nvPr>
        </p:nvSpPr>
        <p:spPr>
          <a:xfrm>
            <a:off x="6699250" y="4937125"/>
            <a:ext cx="2133600" cy="206375"/>
          </a:xfrm>
        </p:spPr>
        <p:txBody>
          <a:bodyPr/>
          <a:lstStyle>
            <a:lvl1pPr>
              <a:defRPr/>
            </a:lvl1pPr>
          </a:lstStyle>
          <a:p>
            <a:pPr>
              <a:defRPr/>
            </a:pPr>
            <a:fld id="{C0475FA9-F26F-467C-9D53-0AF27095BB41}" type="slidenum">
              <a:rPr lang="en-US" altLang="sr-Latn-RS"/>
              <a:pPr>
                <a:defRPr/>
              </a:pPr>
              <a:t>‹#›</a:t>
            </a:fld>
            <a:endParaRPr lang="en-US" altLang="sr-Latn-RS"/>
          </a:p>
        </p:txBody>
      </p:sp>
    </p:spTree>
    <p:extLst>
      <p:ext uri="{BB962C8B-B14F-4D97-AF65-F5344CB8AC3E}">
        <p14:creationId xmlns:p14="http://schemas.microsoft.com/office/powerpoint/2010/main" val="13584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ckground pptx 16x9 title.jpg">
            <a:extLst>
              <a:ext uri="{FF2B5EF4-FFF2-40B4-BE49-F238E27FC236}">
                <a16:creationId xmlns:a16="http://schemas.microsoft.com/office/drawing/2014/main" id="{8A38D87B-A659-4FFD-9B6B-578B0C5E26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C013EFDB-4CF5-4C82-9B2E-F76A42FD5D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147" y="1308310"/>
            <a:ext cx="7772400" cy="542888"/>
          </a:xfrm>
        </p:spPr>
        <p:txBody>
          <a:bodyPr/>
          <a:lstStyle>
            <a:lvl1pPr>
              <a:defRPr b="0" i="0">
                <a:latin typeface="VladaRHSans Med"/>
              </a:defRPr>
            </a:lvl1pPr>
          </a:lstStyle>
          <a:p>
            <a:r>
              <a:rPr lang="en-US"/>
              <a:t>Click to edit Master title style</a:t>
            </a:r>
            <a:endParaRPr lang="en-US" dirty="0"/>
          </a:p>
        </p:txBody>
      </p:sp>
      <p:sp>
        <p:nvSpPr>
          <p:cNvPr id="3" name="Subtitle 2"/>
          <p:cNvSpPr>
            <a:spLocks noGrp="1"/>
          </p:cNvSpPr>
          <p:nvPr>
            <p:ph type="subTitle" idx="1"/>
          </p:nvPr>
        </p:nvSpPr>
        <p:spPr>
          <a:xfrm>
            <a:off x="474147" y="1862767"/>
            <a:ext cx="6400800" cy="379571"/>
          </a:xfrm>
        </p:spPr>
        <p:txBody>
          <a:bodyPr>
            <a:noAutofit/>
          </a:bodyPr>
          <a:lstStyle>
            <a:lvl1pPr marL="0" indent="0" algn="l">
              <a:buNone/>
              <a:defRPr sz="2000" cap="all">
                <a:solidFill>
                  <a:schemeClr val="tx1"/>
                </a:solidFill>
                <a:latin typeface="Neo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7F93FF5A-C92D-4C0B-8AD5-B1CDF897BD54}"/>
              </a:ext>
            </a:extLst>
          </p:cNvPr>
          <p:cNvSpPr>
            <a:spLocks noGrp="1"/>
          </p:cNvSpPr>
          <p:nvPr>
            <p:ph type="dt" sz="half" idx="10"/>
          </p:nvPr>
        </p:nvSpPr>
        <p:spPr/>
        <p:txBody>
          <a:bodyPr/>
          <a:lstStyle>
            <a:lvl1pPr>
              <a:defRPr/>
            </a:lvl1pPr>
          </a:lstStyle>
          <a:p>
            <a:pPr>
              <a:defRPr/>
            </a:pPr>
            <a:fld id="{8DF6A4FD-D884-4AE1-A90A-B6FD3858688B}" type="datetime1">
              <a:rPr lang="en-US" altLang="sr-Latn-RS"/>
              <a:pPr>
                <a:defRPr/>
              </a:pPr>
              <a:t>9/27/2019</a:t>
            </a:fld>
            <a:endParaRPr lang="en-US" altLang="sr-Latn-RS"/>
          </a:p>
        </p:txBody>
      </p:sp>
      <p:sp>
        <p:nvSpPr>
          <p:cNvPr id="7" name="Slide Number Placeholder 5">
            <a:extLst>
              <a:ext uri="{FF2B5EF4-FFF2-40B4-BE49-F238E27FC236}">
                <a16:creationId xmlns:a16="http://schemas.microsoft.com/office/drawing/2014/main" id="{51E66F26-463C-43A6-9972-0D9970BC09B7}"/>
              </a:ext>
            </a:extLst>
          </p:cNvPr>
          <p:cNvSpPr>
            <a:spLocks noGrp="1"/>
          </p:cNvSpPr>
          <p:nvPr>
            <p:ph type="sldNum" sz="quarter" idx="11"/>
          </p:nvPr>
        </p:nvSpPr>
        <p:spPr/>
        <p:txBody>
          <a:bodyPr/>
          <a:lstStyle>
            <a:lvl1pPr>
              <a:defRPr/>
            </a:lvl1pPr>
          </a:lstStyle>
          <a:p>
            <a:pPr>
              <a:defRPr/>
            </a:pPr>
            <a:fld id="{46C720F7-5F40-44C3-B008-BC2B392D0A43}" type="slidenum">
              <a:rPr lang="en-US" altLang="sr-Latn-RS"/>
              <a:pPr>
                <a:defRPr/>
              </a:pPr>
              <a:t>‹#›</a:t>
            </a:fld>
            <a:endParaRPr lang="en-US" altLang="sr-Latn-RS"/>
          </a:p>
        </p:txBody>
      </p:sp>
    </p:spTree>
    <p:extLst>
      <p:ext uri="{BB962C8B-B14F-4D97-AF65-F5344CB8AC3E}">
        <p14:creationId xmlns:p14="http://schemas.microsoft.com/office/powerpoint/2010/main" val="41688122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ts val="3400"/>
              </a:lnSpc>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FDE2B0-466F-4105-BD41-590CF0444292}"/>
              </a:ext>
            </a:extLst>
          </p:cNvPr>
          <p:cNvSpPr>
            <a:spLocks noGrp="1"/>
          </p:cNvSpPr>
          <p:nvPr>
            <p:ph type="dt" sz="half" idx="10"/>
          </p:nvPr>
        </p:nvSpPr>
        <p:spPr/>
        <p:txBody>
          <a:bodyPr/>
          <a:lstStyle>
            <a:lvl1pPr>
              <a:defRPr/>
            </a:lvl1pPr>
          </a:lstStyle>
          <a:p>
            <a:pPr>
              <a:defRPr/>
            </a:pPr>
            <a:fld id="{5A081427-571D-4E61-880E-072D3712A7B7}" type="datetimeFigureOut">
              <a:rPr lang="hr-HR"/>
              <a:pPr>
                <a:defRPr/>
              </a:pPr>
              <a:t>27.9.2019.</a:t>
            </a:fld>
            <a:endParaRPr lang="hr-HR"/>
          </a:p>
        </p:txBody>
      </p:sp>
      <p:sp>
        <p:nvSpPr>
          <p:cNvPr id="5" name="Slide Number Placeholder 5">
            <a:extLst>
              <a:ext uri="{FF2B5EF4-FFF2-40B4-BE49-F238E27FC236}">
                <a16:creationId xmlns:a16="http://schemas.microsoft.com/office/drawing/2014/main" id="{0301D664-0796-43F4-907F-C9E6FE0F9DBA}"/>
              </a:ext>
            </a:extLst>
          </p:cNvPr>
          <p:cNvSpPr>
            <a:spLocks noGrp="1"/>
          </p:cNvSpPr>
          <p:nvPr>
            <p:ph type="sldNum" sz="quarter" idx="11"/>
          </p:nvPr>
        </p:nvSpPr>
        <p:spPr/>
        <p:txBody>
          <a:bodyPr/>
          <a:lstStyle>
            <a:lvl1pPr>
              <a:defRPr/>
            </a:lvl1pPr>
          </a:lstStyle>
          <a:p>
            <a:pPr>
              <a:defRPr/>
            </a:pPr>
            <a:fld id="{7825A92D-CBBF-4332-9EB2-678F6321D5C5}" type="slidenum">
              <a:rPr lang="en-US" altLang="sr-Latn-RS"/>
              <a:pPr>
                <a:defRPr/>
              </a:pPr>
              <a:t>‹#›</a:t>
            </a:fld>
            <a:endParaRPr lang="en-US" altLang="sr-Latn-RS"/>
          </a:p>
        </p:txBody>
      </p:sp>
    </p:spTree>
    <p:extLst>
      <p:ext uri="{BB962C8B-B14F-4D97-AF65-F5344CB8AC3E}">
        <p14:creationId xmlns:p14="http://schemas.microsoft.com/office/powerpoint/2010/main" val="229663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514350" y="1112838"/>
            <a:ext cx="8099425" cy="2838450"/>
          </a:xfrm>
        </p:spPr>
        <p:txBody>
          <a:bodyPr/>
          <a:lstStyle>
            <a:lvl1pPr marL="0" indent="-352800">
              <a:lnSpc>
                <a:spcPts val="3400"/>
              </a:lnSpc>
              <a:defRPr/>
            </a:lvl1pPr>
            <a:lvl2pPr marL="0" indent="-352800">
              <a:buClr>
                <a:srgbClr val="FFFF00"/>
              </a:buClr>
              <a:buFont typeface="Wingdings" charset="2"/>
              <a:buChar char="§"/>
              <a:defRPr/>
            </a:lvl2pPr>
            <a:lvl3pPr marL="0" indent="-352800">
              <a:buClr>
                <a:srgbClr val="FFFF00"/>
              </a:buClr>
              <a:buFont typeface="Wingdings" charset="2"/>
              <a:buChar char="§"/>
              <a:defRPr/>
            </a:lvl3pPr>
            <a:lvl4pPr marL="0" indent="-352800">
              <a:buClr>
                <a:srgbClr val="FFFF00"/>
              </a:buClr>
              <a:buFont typeface="Wingdings" charset="2"/>
              <a:buChar char="§"/>
              <a:defRPr/>
            </a:lvl4pPr>
            <a:lvl5pPr marL="0" indent="-352800">
              <a:buClr>
                <a:srgbClr val="FFFF00"/>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9C9FED-176E-4444-937B-F5F6B95B6536}"/>
              </a:ext>
            </a:extLst>
          </p:cNvPr>
          <p:cNvSpPr>
            <a:spLocks noGrp="1"/>
          </p:cNvSpPr>
          <p:nvPr>
            <p:ph type="dt" sz="half" idx="10"/>
          </p:nvPr>
        </p:nvSpPr>
        <p:spPr/>
        <p:txBody>
          <a:bodyPr/>
          <a:lstStyle>
            <a:lvl1pPr>
              <a:defRPr/>
            </a:lvl1pPr>
          </a:lstStyle>
          <a:p>
            <a:pPr>
              <a:defRPr/>
            </a:pPr>
            <a:fld id="{EFD0B3A1-E196-4C06-AF16-0389A198573A}" type="datetime1">
              <a:rPr lang="en-US" altLang="sr-Latn-RS"/>
              <a:pPr>
                <a:defRPr/>
              </a:pPr>
              <a:t>9/27/2019</a:t>
            </a:fld>
            <a:endParaRPr lang="en-US" altLang="sr-Latn-RS"/>
          </a:p>
        </p:txBody>
      </p:sp>
      <p:sp>
        <p:nvSpPr>
          <p:cNvPr id="6" name="Slide Number Placeholder 5">
            <a:extLst>
              <a:ext uri="{FF2B5EF4-FFF2-40B4-BE49-F238E27FC236}">
                <a16:creationId xmlns:a16="http://schemas.microsoft.com/office/drawing/2014/main" id="{3DE73083-84DB-42FA-A7B4-F25572E491B7}"/>
              </a:ext>
            </a:extLst>
          </p:cNvPr>
          <p:cNvSpPr>
            <a:spLocks noGrp="1"/>
          </p:cNvSpPr>
          <p:nvPr>
            <p:ph type="sldNum" sz="quarter" idx="11"/>
          </p:nvPr>
        </p:nvSpPr>
        <p:spPr/>
        <p:txBody>
          <a:bodyPr/>
          <a:lstStyle>
            <a:lvl1pPr>
              <a:defRPr/>
            </a:lvl1pPr>
          </a:lstStyle>
          <a:p>
            <a:pPr>
              <a:defRPr/>
            </a:pPr>
            <a:fld id="{D7970EC5-D772-43C3-B0C1-DC89B81DF3F2}" type="slidenum">
              <a:rPr lang="en-US" altLang="sr-Latn-RS"/>
              <a:pPr>
                <a:defRPr/>
              </a:pPr>
              <a:t>‹#›</a:t>
            </a:fld>
            <a:endParaRPr lang="en-US" altLang="sr-Latn-RS"/>
          </a:p>
        </p:txBody>
      </p:sp>
    </p:spTree>
    <p:extLst>
      <p:ext uri="{BB962C8B-B14F-4D97-AF65-F5344CB8AC3E}">
        <p14:creationId xmlns:p14="http://schemas.microsoft.com/office/powerpoint/2010/main" val="10755329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7496AE-6590-4651-9FF2-23BE91FCF738}"/>
              </a:ext>
            </a:extLst>
          </p:cNvPr>
          <p:cNvSpPr>
            <a:spLocks noGrp="1"/>
          </p:cNvSpPr>
          <p:nvPr>
            <p:ph type="dt" sz="half" idx="10"/>
          </p:nvPr>
        </p:nvSpPr>
        <p:spPr/>
        <p:txBody>
          <a:bodyPr/>
          <a:lstStyle>
            <a:lvl1pPr>
              <a:defRPr/>
            </a:lvl1pPr>
          </a:lstStyle>
          <a:p>
            <a:pPr>
              <a:defRPr/>
            </a:pPr>
            <a:fld id="{6B07BC46-107E-4679-9DE8-F9DDD0345E8A}" type="datetime1">
              <a:rPr lang="en-US" altLang="sr-Latn-RS"/>
              <a:pPr>
                <a:defRPr/>
              </a:pPr>
              <a:t>9/27/2019</a:t>
            </a:fld>
            <a:endParaRPr lang="en-US" altLang="sr-Latn-RS"/>
          </a:p>
        </p:txBody>
      </p:sp>
      <p:sp>
        <p:nvSpPr>
          <p:cNvPr id="3" name="Slide Number Placeholder 5">
            <a:extLst>
              <a:ext uri="{FF2B5EF4-FFF2-40B4-BE49-F238E27FC236}">
                <a16:creationId xmlns:a16="http://schemas.microsoft.com/office/drawing/2014/main" id="{E4403258-5BB6-4A05-BF08-2F04A02CE2DA}"/>
              </a:ext>
            </a:extLst>
          </p:cNvPr>
          <p:cNvSpPr>
            <a:spLocks noGrp="1"/>
          </p:cNvSpPr>
          <p:nvPr>
            <p:ph type="sldNum" sz="quarter" idx="11"/>
          </p:nvPr>
        </p:nvSpPr>
        <p:spPr/>
        <p:txBody>
          <a:bodyPr/>
          <a:lstStyle>
            <a:lvl1pPr>
              <a:defRPr/>
            </a:lvl1pPr>
          </a:lstStyle>
          <a:p>
            <a:pPr>
              <a:defRPr/>
            </a:pPr>
            <a:fld id="{FD6F1C1D-2D29-4890-9DCB-A0B2781EE766}" type="slidenum">
              <a:rPr lang="en-US" altLang="sr-Latn-RS"/>
              <a:pPr>
                <a:defRPr/>
              </a:pPr>
              <a:t>‹#›</a:t>
            </a:fld>
            <a:endParaRPr lang="en-US" altLang="sr-Latn-RS"/>
          </a:p>
        </p:txBody>
      </p:sp>
    </p:spTree>
    <p:extLst>
      <p:ext uri="{BB962C8B-B14F-4D97-AF65-F5344CB8AC3E}">
        <p14:creationId xmlns:p14="http://schemas.microsoft.com/office/powerpoint/2010/main" val="17315359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67349511-12D8-4C4D-9B63-802ABC1B65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EEC2B045-FE74-4657-B50C-01E8B0100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E7751268-451D-42EC-96F4-DD92D90A1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4F4BC429-0CF5-4DA6-8805-B5940F49A4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5294ADE4-34E7-48DD-B111-AD649F9ACBFA}"/>
              </a:ext>
            </a:extLst>
          </p:cNvPr>
          <p:cNvSpPr>
            <a:spLocks noGrp="1"/>
          </p:cNvSpPr>
          <p:nvPr>
            <p:ph type="dt" sz="half" idx="10"/>
          </p:nvPr>
        </p:nvSpPr>
        <p:spPr>
          <a:xfrm>
            <a:off x="6702425" y="4248150"/>
            <a:ext cx="2133600" cy="206375"/>
          </a:xfrm>
        </p:spPr>
        <p:txBody>
          <a:bodyPr/>
          <a:lstStyle>
            <a:lvl1pPr>
              <a:defRPr/>
            </a:lvl1pPr>
          </a:lstStyle>
          <a:p>
            <a:pPr>
              <a:defRPr/>
            </a:pPr>
            <a:fld id="{49021842-A286-46DF-8140-C5475393FC1C}" type="datetime1">
              <a:rPr lang="en-US" altLang="sr-Latn-RS"/>
              <a:pPr>
                <a:defRPr/>
              </a:pPr>
              <a:t>9/27/2019</a:t>
            </a:fld>
            <a:endParaRPr lang="en-US" altLang="sr-Latn-RS"/>
          </a:p>
        </p:txBody>
      </p:sp>
      <p:sp>
        <p:nvSpPr>
          <p:cNvPr id="7" name="Slide Number Placeholder 5">
            <a:extLst>
              <a:ext uri="{FF2B5EF4-FFF2-40B4-BE49-F238E27FC236}">
                <a16:creationId xmlns:a16="http://schemas.microsoft.com/office/drawing/2014/main" id="{BB0F7153-0AC5-4F7C-AE04-9C194CE1CAF7}"/>
              </a:ext>
            </a:extLst>
          </p:cNvPr>
          <p:cNvSpPr>
            <a:spLocks noGrp="1"/>
          </p:cNvSpPr>
          <p:nvPr>
            <p:ph type="sldNum" sz="quarter" idx="11"/>
          </p:nvPr>
        </p:nvSpPr>
        <p:spPr>
          <a:xfrm>
            <a:off x="6699250" y="4937125"/>
            <a:ext cx="2133600" cy="206375"/>
          </a:xfrm>
        </p:spPr>
        <p:txBody>
          <a:bodyPr/>
          <a:lstStyle>
            <a:lvl1pPr>
              <a:defRPr/>
            </a:lvl1pPr>
          </a:lstStyle>
          <a:p>
            <a:pPr>
              <a:defRPr/>
            </a:pPr>
            <a:fld id="{39D4B006-105A-47B3-BD8E-F3CD5839B45A}" type="slidenum">
              <a:rPr lang="en-US" altLang="sr-Latn-RS"/>
              <a:pPr>
                <a:defRPr/>
              </a:pPr>
              <a:t>‹#›</a:t>
            </a:fld>
            <a:endParaRPr lang="en-US" altLang="sr-Latn-RS"/>
          </a:p>
        </p:txBody>
      </p:sp>
    </p:spTree>
    <p:extLst>
      <p:ext uri="{BB962C8B-B14F-4D97-AF65-F5344CB8AC3E}">
        <p14:creationId xmlns:p14="http://schemas.microsoft.com/office/powerpoint/2010/main" val="2212169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5012674C-FBFA-4A1A-B7E8-1A3EF9435F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D429E945-6052-4C84-BD4E-8BD4D3E170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07B8EBFD-3933-4866-BC97-5B81CCF3D5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F711F9C8-A355-4207-9524-5B447D4312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E7E39EB3-26DF-424A-AD88-2E2AB11A4D86}"/>
              </a:ext>
            </a:extLst>
          </p:cNvPr>
          <p:cNvSpPr>
            <a:spLocks noGrp="1"/>
          </p:cNvSpPr>
          <p:nvPr>
            <p:ph type="dt" sz="half" idx="10"/>
          </p:nvPr>
        </p:nvSpPr>
        <p:spPr>
          <a:xfrm>
            <a:off x="6702425" y="4248150"/>
            <a:ext cx="2133600" cy="206375"/>
          </a:xfrm>
        </p:spPr>
        <p:txBody>
          <a:bodyPr/>
          <a:lstStyle>
            <a:lvl1pPr>
              <a:defRPr/>
            </a:lvl1pPr>
          </a:lstStyle>
          <a:p>
            <a:pPr>
              <a:defRPr/>
            </a:pPr>
            <a:fld id="{3E7699D9-8274-4802-A35B-7E2FC8AED9E9}" type="datetime1">
              <a:rPr lang="en-US" altLang="sr-Latn-RS"/>
              <a:pPr>
                <a:defRPr/>
              </a:pPr>
              <a:t>9/27/2019</a:t>
            </a:fld>
            <a:endParaRPr lang="en-US" altLang="sr-Latn-RS"/>
          </a:p>
        </p:txBody>
      </p:sp>
      <p:sp>
        <p:nvSpPr>
          <p:cNvPr id="7" name="Slide Number Placeholder 5">
            <a:extLst>
              <a:ext uri="{FF2B5EF4-FFF2-40B4-BE49-F238E27FC236}">
                <a16:creationId xmlns:a16="http://schemas.microsoft.com/office/drawing/2014/main" id="{66A74896-D691-4E1D-801C-801074F2EE03}"/>
              </a:ext>
            </a:extLst>
          </p:cNvPr>
          <p:cNvSpPr>
            <a:spLocks noGrp="1"/>
          </p:cNvSpPr>
          <p:nvPr>
            <p:ph type="sldNum" sz="quarter" idx="11"/>
          </p:nvPr>
        </p:nvSpPr>
        <p:spPr>
          <a:xfrm>
            <a:off x="6699250" y="4937125"/>
            <a:ext cx="2133600" cy="206375"/>
          </a:xfrm>
        </p:spPr>
        <p:txBody>
          <a:bodyPr/>
          <a:lstStyle>
            <a:lvl1pPr>
              <a:defRPr/>
            </a:lvl1pPr>
          </a:lstStyle>
          <a:p>
            <a:pPr>
              <a:defRPr/>
            </a:pPr>
            <a:fld id="{6250D45D-4580-4E3B-9BA4-B87CEC8A5925}" type="slidenum">
              <a:rPr lang="en-US" altLang="sr-Latn-RS"/>
              <a:pPr>
                <a:defRPr/>
              </a:pPr>
              <a:t>‹#›</a:t>
            </a:fld>
            <a:endParaRPr lang="en-US" altLang="sr-Latn-RS"/>
          </a:p>
        </p:txBody>
      </p:sp>
    </p:spTree>
    <p:extLst>
      <p:ext uri="{BB962C8B-B14F-4D97-AF65-F5344CB8AC3E}">
        <p14:creationId xmlns:p14="http://schemas.microsoft.com/office/powerpoint/2010/main" val="92383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3AAF0C35-1E29-4793-828B-63A5B159E8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CA5A8714-9FDF-40D5-AC42-8552C111C7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AF4D39EF-F73E-4051-B0DC-A6680BEF8AB0}"/>
              </a:ext>
            </a:extLst>
          </p:cNvPr>
          <p:cNvSpPr>
            <a:spLocks noGrp="1"/>
          </p:cNvSpPr>
          <p:nvPr>
            <p:ph type="dt" sz="half" idx="10"/>
          </p:nvPr>
        </p:nvSpPr>
        <p:spPr>
          <a:xfrm>
            <a:off x="6702425" y="4248150"/>
            <a:ext cx="2133600" cy="206375"/>
          </a:xfrm>
        </p:spPr>
        <p:txBody>
          <a:bodyPr/>
          <a:lstStyle>
            <a:lvl1pPr>
              <a:defRPr/>
            </a:lvl1pPr>
          </a:lstStyle>
          <a:p>
            <a:pPr>
              <a:defRPr/>
            </a:pPr>
            <a:fld id="{813575C6-0849-4C39-9911-BD211031FED6}" type="datetime1">
              <a:rPr lang="en-US" altLang="sr-Latn-RS"/>
              <a:pPr>
                <a:defRPr/>
              </a:pPr>
              <a:t>9/27/2019</a:t>
            </a:fld>
            <a:endParaRPr lang="en-US" altLang="sr-Latn-RS"/>
          </a:p>
        </p:txBody>
      </p:sp>
      <p:sp>
        <p:nvSpPr>
          <p:cNvPr id="5" name="Slide Number Placeholder 5">
            <a:extLst>
              <a:ext uri="{FF2B5EF4-FFF2-40B4-BE49-F238E27FC236}">
                <a16:creationId xmlns:a16="http://schemas.microsoft.com/office/drawing/2014/main" id="{CC0B45A4-B14E-43AB-9F8B-0407A235859E}"/>
              </a:ext>
            </a:extLst>
          </p:cNvPr>
          <p:cNvSpPr>
            <a:spLocks noGrp="1"/>
          </p:cNvSpPr>
          <p:nvPr>
            <p:ph type="sldNum" sz="quarter" idx="11"/>
          </p:nvPr>
        </p:nvSpPr>
        <p:spPr>
          <a:xfrm>
            <a:off x="6699250" y="4937125"/>
            <a:ext cx="2133600" cy="206375"/>
          </a:xfrm>
        </p:spPr>
        <p:txBody>
          <a:bodyPr/>
          <a:lstStyle>
            <a:lvl1pPr>
              <a:defRPr/>
            </a:lvl1pPr>
          </a:lstStyle>
          <a:p>
            <a:pPr>
              <a:defRPr/>
            </a:pPr>
            <a:fld id="{609F4457-C888-4803-877D-FF971867A5A7}" type="slidenum">
              <a:rPr lang="en-US" altLang="sr-Latn-RS"/>
              <a:pPr>
                <a:defRPr/>
              </a:pPr>
              <a:t>‹#›</a:t>
            </a:fld>
            <a:endParaRPr lang="en-US" altLang="sr-Latn-RS"/>
          </a:p>
        </p:txBody>
      </p:sp>
    </p:spTree>
    <p:extLst>
      <p:ext uri="{BB962C8B-B14F-4D97-AF65-F5344CB8AC3E}">
        <p14:creationId xmlns:p14="http://schemas.microsoft.com/office/powerpoint/2010/main" val="6015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a:t>Click to edit Master title style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Slide Number Placeholder 5">
            <a:extLst>
              <a:ext uri="{FF2B5EF4-FFF2-40B4-BE49-F238E27FC236}">
                <a16:creationId xmlns:a16="http://schemas.microsoft.com/office/drawing/2014/main" id="{AD07CDD8-7D07-49D8-A70C-CDCF1E7DF07C}"/>
              </a:ext>
            </a:extLst>
          </p:cNvPr>
          <p:cNvSpPr>
            <a:spLocks noGrp="1"/>
          </p:cNvSpPr>
          <p:nvPr>
            <p:ph type="sldNum" sz="quarter" idx="10"/>
          </p:nvPr>
        </p:nvSpPr>
        <p:spPr/>
        <p:txBody>
          <a:bodyPr/>
          <a:lstStyle>
            <a:lvl1pPr>
              <a:defRPr/>
            </a:lvl1pPr>
          </a:lstStyle>
          <a:p>
            <a:pPr>
              <a:defRPr/>
            </a:pPr>
            <a:fld id="{90652EFF-8029-4CE9-BC0D-83DA4A5D6377}" type="slidenum">
              <a:rPr lang="en-US" altLang="sr-Latn-RS"/>
              <a:pPr>
                <a:defRPr/>
              </a:pPr>
              <a:t>‹#›</a:t>
            </a:fld>
            <a:endParaRPr lang="en-US" altLang="sr-Latn-RS"/>
          </a:p>
        </p:txBody>
      </p:sp>
    </p:spTree>
    <p:extLst>
      <p:ext uri="{BB962C8B-B14F-4D97-AF65-F5344CB8AC3E}">
        <p14:creationId xmlns:p14="http://schemas.microsoft.com/office/powerpoint/2010/main" val="352908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DA95255C-5DC5-461B-9D06-952DB7DDE3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7D82D35D-AAB1-4ED2-BF0F-7DA9B5F323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E3F50926-65EC-485C-AD1C-95436E90DD4D}"/>
              </a:ext>
            </a:extLst>
          </p:cNvPr>
          <p:cNvSpPr>
            <a:spLocks noGrp="1"/>
          </p:cNvSpPr>
          <p:nvPr>
            <p:ph type="dt" sz="half" idx="10"/>
          </p:nvPr>
        </p:nvSpPr>
        <p:spPr>
          <a:xfrm>
            <a:off x="6702425" y="4248150"/>
            <a:ext cx="2133600" cy="206375"/>
          </a:xfrm>
        </p:spPr>
        <p:txBody>
          <a:bodyPr/>
          <a:lstStyle>
            <a:lvl1pPr>
              <a:defRPr/>
            </a:lvl1pPr>
          </a:lstStyle>
          <a:p>
            <a:pPr>
              <a:defRPr/>
            </a:pPr>
            <a:fld id="{EA88F3C7-7019-4741-82D2-E0E48C7F2D03}" type="datetime1">
              <a:rPr lang="en-US" altLang="sr-Latn-RS"/>
              <a:pPr>
                <a:defRPr/>
              </a:pPr>
              <a:t>9/27/2019</a:t>
            </a:fld>
            <a:endParaRPr lang="en-US" altLang="sr-Latn-RS"/>
          </a:p>
        </p:txBody>
      </p:sp>
      <p:sp>
        <p:nvSpPr>
          <p:cNvPr id="5" name="Slide Number Placeholder 5">
            <a:extLst>
              <a:ext uri="{FF2B5EF4-FFF2-40B4-BE49-F238E27FC236}">
                <a16:creationId xmlns:a16="http://schemas.microsoft.com/office/drawing/2014/main" id="{48445F97-644F-495E-9B20-38A05EF35FDE}"/>
              </a:ext>
            </a:extLst>
          </p:cNvPr>
          <p:cNvSpPr>
            <a:spLocks noGrp="1"/>
          </p:cNvSpPr>
          <p:nvPr>
            <p:ph type="sldNum" sz="quarter" idx="11"/>
          </p:nvPr>
        </p:nvSpPr>
        <p:spPr>
          <a:xfrm>
            <a:off x="6699250" y="4937125"/>
            <a:ext cx="2133600" cy="206375"/>
          </a:xfrm>
        </p:spPr>
        <p:txBody>
          <a:bodyPr/>
          <a:lstStyle>
            <a:lvl1pPr>
              <a:defRPr/>
            </a:lvl1pPr>
          </a:lstStyle>
          <a:p>
            <a:pPr>
              <a:defRPr/>
            </a:pPr>
            <a:fld id="{37F91331-0597-42A6-8B85-0CFD227DC475}" type="slidenum">
              <a:rPr lang="en-US" altLang="sr-Latn-RS"/>
              <a:pPr>
                <a:defRPr/>
              </a:pPr>
              <a:t>‹#›</a:t>
            </a:fld>
            <a:endParaRPr lang="en-US" altLang="sr-Latn-RS"/>
          </a:p>
        </p:txBody>
      </p:sp>
    </p:spTree>
    <p:extLst>
      <p:ext uri="{BB962C8B-B14F-4D97-AF65-F5344CB8AC3E}">
        <p14:creationId xmlns:p14="http://schemas.microsoft.com/office/powerpoint/2010/main" val="426025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US"/>
          </a:p>
        </p:txBody>
      </p:sp>
      <p:sp>
        <p:nvSpPr>
          <p:cNvPr id="5" name="Content Placeholder 2"/>
          <p:cNvSpPr>
            <a:spLocks noGrp="1"/>
          </p:cNvSpPr>
          <p:nvPr>
            <p:ph idx="1"/>
          </p:nvPr>
        </p:nvSpPr>
        <p:spPr>
          <a:xfrm>
            <a:off x="514350" y="1112838"/>
            <a:ext cx="8099425" cy="2838450"/>
          </a:xfrm>
        </p:spPr>
        <p:txBody>
          <a:bodyPr/>
          <a:lstStyle>
            <a:lvl1pPr>
              <a:lnSpc>
                <a:spcPts val="3400"/>
              </a:lnSpc>
              <a:defRPr/>
            </a:lvl1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Date Placeholder 3">
            <a:extLst>
              <a:ext uri="{FF2B5EF4-FFF2-40B4-BE49-F238E27FC236}">
                <a16:creationId xmlns:a16="http://schemas.microsoft.com/office/drawing/2014/main" id="{C3785DB4-B5E1-4D91-A065-E2E975048BFE}"/>
              </a:ext>
            </a:extLst>
          </p:cNvPr>
          <p:cNvSpPr>
            <a:spLocks noGrp="1"/>
          </p:cNvSpPr>
          <p:nvPr>
            <p:ph type="dt" sz="half" idx="10"/>
          </p:nvPr>
        </p:nvSpPr>
        <p:spPr/>
        <p:txBody>
          <a:bodyPr/>
          <a:lstStyle>
            <a:lvl1pPr>
              <a:defRPr/>
            </a:lvl1pPr>
          </a:lstStyle>
          <a:p>
            <a:pPr>
              <a:defRPr/>
            </a:pPr>
            <a:fld id="{0C5184FD-9B86-43E3-BF27-0CFBEE813E62}" type="datetime1">
              <a:rPr lang="en-US" altLang="sr-Latn-RS"/>
              <a:pPr>
                <a:defRPr/>
              </a:pPr>
              <a:t>9/27/2019</a:t>
            </a:fld>
            <a:endParaRPr lang="en-US" altLang="sr-Latn-RS"/>
          </a:p>
        </p:txBody>
      </p:sp>
      <p:sp>
        <p:nvSpPr>
          <p:cNvPr id="6" name="Slide Number Placeholder 5">
            <a:extLst>
              <a:ext uri="{FF2B5EF4-FFF2-40B4-BE49-F238E27FC236}">
                <a16:creationId xmlns:a16="http://schemas.microsoft.com/office/drawing/2014/main" id="{2840440C-5EC3-4A99-9DF2-BDA4D5E51BD7}"/>
              </a:ext>
            </a:extLst>
          </p:cNvPr>
          <p:cNvSpPr>
            <a:spLocks noGrp="1"/>
          </p:cNvSpPr>
          <p:nvPr>
            <p:ph type="sldNum" sz="quarter" idx="11"/>
          </p:nvPr>
        </p:nvSpPr>
        <p:spPr/>
        <p:txBody>
          <a:bodyPr/>
          <a:lstStyle>
            <a:lvl1pPr>
              <a:defRPr/>
            </a:lvl1pPr>
          </a:lstStyle>
          <a:p>
            <a:pPr>
              <a:defRPr/>
            </a:pPr>
            <a:fld id="{FC176D05-9169-4DED-B79A-3D877ECBC8A3}" type="slidenum">
              <a:rPr lang="en-US" altLang="sr-Latn-RS"/>
              <a:pPr>
                <a:defRPr/>
              </a:pPr>
              <a:t>‹#›</a:t>
            </a:fld>
            <a:endParaRPr lang="en-US" altLang="sr-Latn-RS"/>
          </a:p>
        </p:txBody>
      </p:sp>
    </p:spTree>
    <p:extLst>
      <p:ext uri="{BB962C8B-B14F-4D97-AF65-F5344CB8AC3E}">
        <p14:creationId xmlns:p14="http://schemas.microsoft.com/office/powerpoint/2010/main" val="407857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A1574AFE-4B9F-4FC4-9F45-BE87684A46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36E676C5-4720-4371-8563-46D29697B4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F2FA01EF-1042-4B12-99BC-D1366F7BD2DF}"/>
              </a:ext>
            </a:extLst>
          </p:cNvPr>
          <p:cNvSpPr>
            <a:spLocks noGrp="1"/>
          </p:cNvSpPr>
          <p:nvPr>
            <p:ph type="dt" sz="half" idx="10"/>
          </p:nvPr>
        </p:nvSpPr>
        <p:spPr/>
        <p:txBody>
          <a:bodyPr/>
          <a:lstStyle>
            <a:lvl1pPr>
              <a:defRPr/>
            </a:lvl1pPr>
          </a:lstStyle>
          <a:p>
            <a:pPr>
              <a:defRPr/>
            </a:pPr>
            <a:fld id="{8C08076D-65FB-4F50-B859-E698ED75E00A}" type="datetime1">
              <a:rPr lang="en-US" altLang="sr-Latn-RS"/>
              <a:pPr>
                <a:defRPr/>
              </a:pPr>
              <a:t>9/27/2019</a:t>
            </a:fld>
            <a:endParaRPr lang="en-US" altLang="sr-Latn-RS"/>
          </a:p>
        </p:txBody>
      </p:sp>
      <p:sp>
        <p:nvSpPr>
          <p:cNvPr id="5" name="Slide Number Placeholder 5">
            <a:extLst>
              <a:ext uri="{FF2B5EF4-FFF2-40B4-BE49-F238E27FC236}">
                <a16:creationId xmlns:a16="http://schemas.microsoft.com/office/drawing/2014/main" id="{44A37156-BB9C-447F-8D7F-5BBB45616ACB}"/>
              </a:ext>
            </a:extLst>
          </p:cNvPr>
          <p:cNvSpPr>
            <a:spLocks noGrp="1"/>
          </p:cNvSpPr>
          <p:nvPr>
            <p:ph type="sldNum" sz="quarter" idx="11"/>
          </p:nvPr>
        </p:nvSpPr>
        <p:spPr/>
        <p:txBody>
          <a:bodyPr/>
          <a:lstStyle>
            <a:lvl1pPr>
              <a:defRPr/>
            </a:lvl1pPr>
          </a:lstStyle>
          <a:p>
            <a:pPr>
              <a:defRPr/>
            </a:pPr>
            <a:fld id="{26B4821E-453E-41EA-A876-6F0E4C77194C}" type="slidenum">
              <a:rPr lang="en-US" altLang="sr-Latn-RS"/>
              <a:pPr>
                <a:defRPr/>
              </a:pPr>
              <a:t>‹#›</a:t>
            </a:fld>
            <a:endParaRPr lang="en-US" altLang="sr-Latn-RS"/>
          </a:p>
        </p:txBody>
      </p:sp>
    </p:spTree>
    <p:extLst>
      <p:ext uri="{BB962C8B-B14F-4D97-AF65-F5344CB8AC3E}">
        <p14:creationId xmlns:p14="http://schemas.microsoft.com/office/powerpoint/2010/main" val="375692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ckground pptx 16x9 title.jpg">
            <a:extLst>
              <a:ext uri="{FF2B5EF4-FFF2-40B4-BE49-F238E27FC236}">
                <a16:creationId xmlns:a16="http://schemas.microsoft.com/office/drawing/2014/main" id="{2AF47FAE-3D41-4D75-B168-BA38D613B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3D7F0EBE-7BA0-45AD-B54C-C00BFA1EE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147" y="1308310"/>
            <a:ext cx="7772400" cy="542888"/>
          </a:xfrm>
        </p:spPr>
        <p:txBody>
          <a:bodyPr/>
          <a:lstStyle>
            <a:lvl1pPr>
              <a:defRPr b="0" i="0">
                <a:latin typeface="VladaRHSans Med"/>
              </a:defRPr>
            </a:lvl1pPr>
          </a:lstStyle>
          <a:p>
            <a:r>
              <a:rPr lang="en-US"/>
              <a:t>Click to edit Master title style</a:t>
            </a:r>
            <a:endParaRPr lang="en-US" dirty="0"/>
          </a:p>
        </p:txBody>
      </p:sp>
      <p:sp>
        <p:nvSpPr>
          <p:cNvPr id="3" name="Subtitle 2"/>
          <p:cNvSpPr>
            <a:spLocks noGrp="1"/>
          </p:cNvSpPr>
          <p:nvPr>
            <p:ph type="subTitle" idx="1"/>
          </p:nvPr>
        </p:nvSpPr>
        <p:spPr>
          <a:xfrm>
            <a:off x="474147" y="1862767"/>
            <a:ext cx="6400800" cy="379571"/>
          </a:xfrm>
        </p:spPr>
        <p:txBody>
          <a:bodyPr>
            <a:noAutofit/>
          </a:bodyPr>
          <a:lstStyle>
            <a:lvl1pPr marL="0" indent="0" algn="l">
              <a:buNone/>
              <a:defRPr sz="2000" cap="all">
                <a:solidFill>
                  <a:schemeClr val="tx1"/>
                </a:solidFill>
                <a:latin typeface="Neo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2B02626-D57A-4826-9EC2-7D89936590A7}"/>
              </a:ext>
            </a:extLst>
          </p:cNvPr>
          <p:cNvSpPr>
            <a:spLocks noGrp="1"/>
          </p:cNvSpPr>
          <p:nvPr>
            <p:ph type="dt" sz="half" idx="10"/>
          </p:nvPr>
        </p:nvSpPr>
        <p:spPr/>
        <p:txBody>
          <a:bodyPr/>
          <a:lstStyle>
            <a:lvl1pPr>
              <a:defRPr/>
            </a:lvl1pPr>
          </a:lstStyle>
          <a:p>
            <a:pPr>
              <a:defRPr/>
            </a:pPr>
            <a:fld id="{5B939179-E4F4-42BD-A1AF-77181F063C33}" type="datetime1">
              <a:rPr lang="en-US" altLang="sr-Latn-RS"/>
              <a:pPr>
                <a:defRPr/>
              </a:pPr>
              <a:t>9/27/2019</a:t>
            </a:fld>
            <a:endParaRPr lang="en-US" altLang="sr-Latn-RS"/>
          </a:p>
        </p:txBody>
      </p:sp>
      <p:sp>
        <p:nvSpPr>
          <p:cNvPr id="7" name="Slide Number Placeholder 5">
            <a:extLst>
              <a:ext uri="{FF2B5EF4-FFF2-40B4-BE49-F238E27FC236}">
                <a16:creationId xmlns:a16="http://schemas.microsoft.com/office/drawing/2014/main" id="{7D70B73F-21A2-4FD9-9B08-24509B48F74C}"/>
              </a:ext>
            </a:extLst>
          </p:cNvPr>
          <p:cNvSpPr>
            <a:spLocks noGrp="1"/>
          </p:cNvSpPr>
          <p:nvPr>
            <p:ph type="sldNum" sz="quarter" idx="11"/>
          </p:nvPr>
        </p:nvSpPr>
        <p:spPr/>
        <p:txBody>
          <a:bodyPr/>
          <a:lstStyle>
            <a:lvl1pPr>
              <a:defRPr/>
            </a:lvl1pPr>
          </a:lstStyle>
          <a:p>
            <a:pPr>
              <a:defRPr/>
            </a:pPr>
            <a:fld id="{6E8804B0-28A3-468E-A816-6F3A3831D181}" type="slidenum">
              <a:rPr lang="en-US" altLang="sr-Latn-RS"/>
              <a:pPr>
                <a:defRPr/>
              </a:pPr>
              <a:t>‹#›</a:t>
            </a:fld>
            <a:endParaRPr lang="en-US" altLang="sr-Latn-RS"/>
          </a:p>
        </p:txBody>
      </p:sp>
    </p:spTree>
    <p:extLst>
      <p:ext uri="{BB962C8B-B14F-4D97-AF65-F5344CB8AC3E}">
        <p14:creationId xmlns:p14="http://schemas.microsoft.com/office/powerpoint/2010/main" val="10735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ts val="3400"/>
              </a:lnSpc>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C8DA73-0B0E-4A0C-B397-BADD5BC69C21}"/>
              </a:ext>
            </a:extLst>
          </p:cNvPr>
          <p:cNvSpPr>
            <a:spLocks noGrp="1"/>
          </p:cNvSpPr>
          <p:nvPr>
            <p:ph type="dt" sz="half" idx="10"/>
          </p:nvPr>
        </p:nvSpPr>
        <p:spPr/>
        <p:txBody>
          <a:bodyPr/>
          <a:lstStyle>
            <a:lvl1pPr>
              <a:defRPr/>
            </a:lvl1pPr>
          </a:lstStyle>
          <a:p>
            <a:pPr>
              <a:defRPr/>
            </a:pPr>
            <a:fld id="{B2FAB6F9-97E6-4C8C-B571-3A11D68C3E2E}" type="datetime1">
              <a:rPr lang="en-US"/>
              <a:pPr>
                <a:defRPr/>
              </a:pPr>
              <a:t>9/27/2019</a:t>
            </a:fld>
            <a:endParaRPr lang="hr-HR"/>
          </a:p>
        </p:txBody>
      </p:sp>
      <p:sp>
        <p:nvSpPr>
          <p:cNvPr id="5" name="Slide Number Placeholder 5">
            <a:extLst>
              <a:ext uri="{FF2B5EF4-FFF2-40B4-BE49-F238E27FC236}">
                <a16:creationId xmlns:a16="http://schemas.microsoft.com/office/drawing/2014/main" id="{2B7663A5-E138-4489-A55C-B70655209487}"/>
              </a:ext>
            </a:extLst>
          </p:cNvPr>
          <p:cNvSpPr>
            <a:spLocks noGrp="1"/>
          </p:cNvSpPr>
          <p:nvPr>
            <p:ph type="sldNum" sz="quarter" idx="11"/>
          </p:nvPr>
        </p:nvSpPr>
        <p:spPr/>
        <p:txBody>
          <a:bodyPr/>
          <a:lstStyle>
            <a:lvl1pPr>
              <a:defRPr/>
            </a:lvl1pPr>
          </a:lstStyle>
          <a:p>
            <a:pPr>
              <a:defRPr/>
            </a:pPr>
            <a:fld id="{EAEA9EC1-D548-4CD2-B191-49DE88025084}" type="slidenum">
              <a:rPr lang="en-US" altLang="sr-Latn-RS"/>
              <a:pPr>
                <a:defRPr/>
              </a:pPr>
              <a:t>‹#›</a:t>
            </a:fld>
            <a:endParaRPr lang="en-US" altLang="sr-Latn-RS"/>
          </a:p>
        </p:txBody>
      </p:sp>
    </p:spTree>
    <p:extLst>
      <p:ext uri="{BB962C8B-B14F-4D97-AF65-F5344CB8AC3E}">
        <p14:creationId xmlns:p14="http://schemas.microsoft.com/office/powerpoint/2010/main" val="23454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514350" y="1112838"/>
            <a:ext cx="8099425" cy="2838450"/>
          </a:xfrm>
        </p:spPr>
        <p:txBody>
          <a:bodyPr/>
          <a:lstStyle>
            <a:lvl1pPr marL="0" indent="-352800">
              <a:lnSpc>
                <a:spcPts val="3400"/>
              </a:lnSpc>
              <a:defRPr/>
            </a:lvl1pPr>
            <a:lvl2pPr marL="0" indent="-352800">
              <a:buClr>
                <a:srgbClr val="FFFF00"/>
              </a:buClr>
              <a:buFont typeface="Wingdings" charset="2"/>
              <a:buChar char="§"/>
              <a:defRPr/>
            </a:lvl2pPr>
            <a:lvl3pPr marL="0" indent="-352800">
              <a:buClr>
                <a:srgbClr val="FFFF00"/>
              </a:buClr>
              <a:buFont typeface="Wingdings" charset="2"/>
              <a:buChar char="§"/>
              <a:defRPr/>
            </a:lvl3pPr>
            <a:lvl4pPr marL="0" indent="-352800">
              <a:buClr>
                <a:srgbClr val="FFFF00"/>
              </a:buClr>
              <a:buFont typeface="Wingdings" charset="2"/>
              <a:buChar char="§"/>
              <a:defRPr/>
            </a:lvl4pPr>
            <a:lvl5pPr marL="0" indent="-352800">
              <a:buClr>
                <a:srgbClr val="FFFF00"/>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71F999-D2B5-4483-A9F7-429BBAB39EEA}"/>
              </a:ext>
            </a:extLst>
          </p:cNvPr>
          <p:cNvSpPr>
            <a:spLocks noGrp="1"/>
          </p:cNvSpPr>
          <p:nvPr>
            <p:ph type="dt" sz="half" idx="10"/>
          </p:nvPr>
        </p:nvSpPr>
        <p:spPr/>
        <p:txBody>
          <a:bodyPr/>
          <a:lstStyle>
            <a:lvl1pPr>
              <a:defRPr/>
            </a:lvl1pPr>
          </a:lstStyle>
          <a:p>
            <a:pPr>
              <a:defRPr/>
            </a:pPr>
            <a:fld id="{FB308724-3A97-4FCA-BB29-E115D4EDAD78}" type="datetime1">
              <a:rPr lang="en-US" altLang="sr-Latn-RS"/>
              <a:pPr>
                <a:defRPr/>
              </a:pPr>
              <a:t>9/27/2019</a:t>
            </a:fld>
            <a:endParaRPr lang="en-US" altLang="sr-Latn-RS"/>
          </a:p>
        </p:txBody>
      </p:sp>
      <p:sp>
        <p:nvSpPr>
          <p:cNvPr id="6" name="Slide Number Placeholder 5">
            <a:extLst>
              <a:ext uri="{FF2B5EF4-FFF2-40B4-BE49-F238E27FC236}">
                <a16:creationId xmlns:a16="http://schemas.microsoft.com/office/drawing/2014/main" id="{E4E43224-6D5A-4B5B-AA1C-95493F80481A}"/>
              </a:ext>
            </a:extLst>
          </p:cNvPr>
          <p:cNvSpPr>
            <a:spLocks noGrp="1"/>
          </p:cNvSpPr>
          <p:nvPr>
            <p:ph type="sldNum" sz="quarter" idx="11"/>
          </p:nvPr>
        </p:nvSpPr>
        <p:spPr/>
        <p:txBody>
          <a:bodyPr/>
          <a:lstStyle>
            <a:lvl1pPr>
              <a:defRPr/>
            </a:lvl1pPr>
          </a:lstStyle>
          <a:p>
            <a:pPr>
              <a:defRPr/>
            </a:pPr>
            <a:fld id="{430E8A7D-8787-4DD0-817E-A38CF7CF9B71}" type="slidenum">
              <a:rPr lang="en-US" altLang="sr-Latn-RS"/>
              <a:pPr>
                <a:defRPr/>
              </a:pPr>
              <a:t>‹#›</a:t>
            </a:fld>
            <a:endParaRPr lang="en-US" altLang="sr-Latn-RS"/>
          </a:p>
        </p:txBody>
      </p:sp>
    </p:spTree>
    <p:extLst>
      <p:ext uri="{BB962C8B-B14F-4D97-AF65-F5344CB8AC3E}">
        <p14:creationId xmlns:p14="http://schemas.microsoft.com/office/powerpoint/2010/main" val="264808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790A38-3114-4CA1-896A-E6FB73EB73F7}"/>
              </a:ext>
            </a:extLst>
          </p:cNvPr>
          <p:cNvSpPr>
            <a:spLocks noGrp="1"/>
          </p:cNvSpPr>
          <p:nvPr>
            <p:ph type="dt" sz="half" idx="10"/>
          </p:nvPr>
        </p:nvSpPr>
        <p:spPr/>
        <p:txBody>
          <a:bodyPr/>
          <a:lstStyle>
            <a:lvl1pPr>
              <a:defRPr/>
            </a:lvl1pPr>
          </a:lstStyle>
          <a:p>
            <a:pPr>
              <a:defRPr/>
            </a:pPr>
            <a:fld id="{7CEB9A84-E2D9-4B0C-AA9B-9C5435189B76}" type="datetime1">
              <a:rPr lang="en-US" altLang="sr-Latn-RS"/>
              <a:pPr>
                <a:defRPr/>
              </a:pPr>
              <a:t>9/27/2019</a:t>
            </a:fld>
            <a:endParaRPr lang="en-US" altLang="sr-Latn-RS"/>
          </a:p>
        </p:txBody>
      </p:sp>
      <p:sp>
        <p:nvSpPr>
          <p:cNvPr id="3" name="Slide Number Placeholder 5">
            <a:extLst>
              <a:ext uri="{FF2B5EF4-FFF2-40B4-BE49-F238E27FC236}">
                <a16:creationId xmlns:a16="http://schemas.microsoft.com/office/drawing/2014/main" id="{819E8222-55AA-426A-B160-06B259CB9CCF}"/>
              </a:ext>
            </a:extLst>
          </p:cNvPr>
          <p:cNvSpPr>
            <a:spLocks noGrp="1"/>
          </p:cNvSpPr>
          <p:nvPr>
            <p:ph type="sldNum" sz="quarter" idx="11"/>
          </p:nvPr>
        </p:nvSpPr>
        <p:spPr/>
        <p:txBody>
          <a:bodyPr/>
          <a:lstStyle>
            <a:lvl1pPr>
              <a:defRPr/>
            </a:lvl1pPr>
          </a:lstStyle>
          <a:p>
            <a:pPr>
              <a:defRPr/>
            </a:pPr>
            <a:fld id="{FAE2653C-FDEA-49FB-955E-B9E8BB302473}" type="slidenum">
              <a:rPr lang="en-US" altLang="sr-Latn-RS"/>
              <a:pPr>
                <a:defRPr/>
              </a:pPr>
              <a:t>‹#›</a:t>
            </a:fld>
            <a:endParaRPr lang="en-US" altLang="sr-Latn-RS"/>
          </a:p>
        </p:txBody>
      </p:sp>
    </p:spTree>
    <p:extLst>
      <p:ext uri="{BB962C8B-B14F-4D97-AF65-F5344CB8AC3E}">
        <p14:creationId xmlns:p14="http://schemas.microsoft.com/office/powerpoint/2010/main" val="46288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0F40C8EE-82BD-46B9-A29C-2D97F9E755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B2950BA6-56F0-483F-8E5B-7A13E739B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54C435F7-A1BA-4A00-AD6B-34173A771B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C48E2768-7089-405F-A47D-6DAB30DEDE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50041286-DF96-4727-8446-78D98DADDDBD}"/>
              </a:ext>
            </a:extLst>
          </p:cNvPr>
          <p:cNvSpPr>
            <a:spLocks noGrp="1"/>
          </p:cNvSpPr>
          <p:nvPr>
            <p:ph type="dt" sz="half" idx="10"/>
          </p:nvPr>
        </p:nvSpPr>
        <p:spPr>
          <a:xfrm>
            <a:off x="6702425" y="4248150"/>
            <a:ext cx="2133600" cy="206375"/>
          </a:xfrm>
        </p:spPr>
        <p:txBody>
          <a:bodyPr/>
          <a:lstStyle>
            <a:lvl1pPr>
              <a:defRPr/>
            </a:lvl1pPr>
          </a:lstStyle>
          <a:p>
            <a:pPr>
              <a:defRPr/>
            </a:pPr>
            <a:fld id="{9E7B4DBF-9A57-4856-B7D6-39FA3E45AC22}" type="datetime1">
              <a:rPr lang="en-US" altLang="sr-Latn-RS"/>
              <a:pPr>
                <a:defRPr/>
              </a:pPr>
              <a:t>9/27/2019</a:t>
            </a:fld>
            <a:endParaRPr lang="en-US" altLang="sr-Latn-RS"/>
          </a:p>
        </p:txBody>
      </p:sp>
      <p:sp>
        <p:nvSpPr>
          <p:cNvPr id="7" name="Slide Number Placeholder 5">
            <a:extLst>
              <a:ext uri="{FF2B5EF4-FFF2-40B4-BE49-F238E27FC236}">
                <a16:creationId xmlns:a16="http://schemas.microsoft.com/office/drawing/2014/main" id="{EA63D52F-A33C-454F-9C19-8A4A3A376486}"/>
              </a:ext>
            </a:extLst>
          </p:cNvPr>
          <p:cNvSpPr>
            <a:spLocks noGrp="1"/>
          </p:cNvSpPr>
          <p:nvPr>
            <p:ph type="sldNum" sz="quarter" idx="11"/>
          </p:nvPr>
        </p:nvSpPr>
        <p:spPr>
          <a:xfrm>
            <a:off x="6699250" y="4937125"/>
            <a:ext cx="2133600" cy="206375"/>
          </a:xfrm>
        </p:spPr>
        <p:txBody>
          <a:bodyPr/>
          <a:lstStyle>
            <a:lvl1pPr>
              <a:defRPr/>
            </a:lvl1pPr>
          </a:lstStyle>
          <a:p>
            <a:pPr>
              <a:defRPr/>
            </a:pPr>
            <a:fld id="{2361DAA0-75C1-4608-BAFB-C4B44A60847F}" type="slidenum">
              <a:rPr lang="en-US" altLang="sr-Latn-RS"/>
              <a:pPr>
                <a:defRPr/>
              </a:pPr>
              <a:t>‹#›</a:t>
            </a:fld>
            <a:endParaRPr lang="en-US" altLang="sr-Latn-RS"/>
          </a:p>
        </p:txBody>
      </p:sp>
    </p:spTree>
    <p:extLst>
      <p:ext uri="{BB962C8B-B14F-4D97-AF65-F5344CB8AC3E}">
        <p14:creationId xmlns:p14="http://schemas.microsoft.com/office/powerpoint/2010/main" val="523944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4.jpe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image" Target="../media/image4.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MRRFEU pasica logotipi pptx 16x9 new.png">
            <a:extLst>
              <a:ext uri="{FF2B5EF4-FFF2-40B4-BE49-F238E27FC236}">
                <a16:creationId xmlns:a16="http://schemas.microsoft.com/office/drawing/2014/main" id="{FDD26EFB-AA27-443D-B57A-4C214BC58E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D49BB5B2-7663-4D8E-A02C-BB3493CA1F73}"/>
              </a:ext>
            </a:extLst>
          </p:cNvPr>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a:t>Click to edit Master title style</a:t>
            </a:r>
            <a:endParaRPr lang="en-US" altLang="sr-Latn-RS"/>
          </a:p>
        </p:txBody>
      </p:sp>
      <p:sp>
        <p:nvSpPr>
          <p:cNvPr id="1028" name="Text Placeholder 2">
            <a:extLst>
              <a:ext uri="{FF2B5EF4-FFF2-40B4-BE49-F238E27FC236}">
                <a16:creationId xmlns:a16="http://schemas.microsoft.com/office/drawing/2014/main" id="{797700F3-A6A3-417E-8E86-97C4ED58A7E7}"/>
              </a:ext>
            </a:extLst>
          </p:cNvPr>
          <p:cNvSpPr>
            <a:spLocks noGrp="1"/>
          </p:cNvSpPr>
          <p:nvPr>
            <p:ph type="body" idx="1"/>
          </p:nvPr>
        </p:nvSpPr>
        <p:spPr bwMode="auto">
          <a:xfrm>
            <a:off x="514350" y="1112838"/>
            <a:ext cx="8099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a:t>Click to edit Master text styles</a:t>
            </a:r>
          </a:p>
          <a:p>
            <a:pPr lvl="1"/>
            <a:r>
              <a:rPr lang="ta-IN" altLang="sr-Latn-RS"/>
              <a:t>Second level</a:t>
            </a:r>
          </a:p>
          <a:p>
            <a:pPr lvl="2"/>
            <a:r>
              <a:rPr lang="ta-IN" altLang="sr-Latn-RS"/>
              <a:t>Third level</a:t>
            </a:r>
          </a:p>
          <a:p>
            <a:pPr lvl="3"/>
            <a:r>
              <a:rPr lang="ta-IN" altLang="sr-Latn-RS"/>
              <a:t>Fourth level</a:t>
            </a:r>
          </a:p>
          <a:p>
            <a:pPr lvl="4"/>
            <a:r>
              <a:rPr lang="ta-IN" altLang="sr-Latn-RS"/>
              <a:t>Fifth level</a:t>
            </a:r>
            <a:endParaRPr lang="en-US" altLang="sr-Latn-RS"/>
          </a:p>
        </p:txBody>
      </p:sp>
      <p:pic>
        <p:nvPicPr>
          <p:cNvPr id="1029" name="Picture 6" descr="pattern pptx 16x9.jpg">
            <a:extLst>
              <a:ext uri="{FF2B5EF4-FFF2-40B4-BE49-F238E27FC236}">
                <a16:creationId xmlns:a16="http://schemas.microsoft.com/office/drawing/2014/main" id="{DE81E900-E369-42F5-8911-B84A7F82BF3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A7B0D1BA-CC2F-47F6-938C-AD1AC2AE0BD1}"/>
              </a:ext>
            </a:extLst>
          </p:cNvPr>
          <p:cNvSpPr>
            <a:spLocks noGrp="1"/>
          </p:cNvSpPr>
          <p:nvPr>
            <p:ph type="dt" sz="half" idx="2"/>
          </p:nvPr>
        </p:nvSpPr>
        <p:spPr>
          <a:xfrm>
            <a:off x="6670675" y="4291013"/>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VladaRHSans Reg" charset="0"/>
                <a:ea typeface="ＭＳ Ｐゴシック" charset="-128"/>
                <a:cs typeface="+mn-cs"/>
              </a:defRPr>
            </a:lvl1pPr>
          </a:lstStyle>
          <a:p>
            <a:pPr>
              <a:defRPr/>
            </a:pPr>
            <a:fld id="{2005C821-736E-444F-9C58-8168960748E6}" type="datetime1">
              <a:rPr lang="en-US" altLang="sr-Latn-RS"/>
              <a:pPr>
                <a:defRPr/>
              </a:pPr>
              <a:t>9/27/2019</a:t>
            </a:fld>
            <a:endParaRPr lang="en-US" altLang="sr-Latn-RS"/>
          </a:p>
        </p:txBody>
      </p:sp>
      <p:sp>
        <p:nvSpPr>
          <p:cNvPr id="17" name="Slide Number Placeholder 5">
            <a:extLst>
              <a:ext uri="{FF2B5EF4-FFF2-40B4-BE49-F238E27FC236}">
                <a16:creationId xmlns:a16="http://schemas.microsoft.com/office/drawing/2014/main" id="{AD64E187-EAE4-4D20-BC7C-06C87607A7FF}"/>
              </a:ext>
            </a:extLst>
          </p:cNvPr>
          <p:cNvSpPr>
            <a:spLocks noGrp="1"/>
          </p:cNvSpPr>
          <p:nvPr>
            <p:ph type="sldNum" sz="quarter" idx="4"/>
          </p:nvPr>
        </p:nvSpPr>
        <p:spPr>
          <a:xfrm>
            <a:off x="6923088" y="4937125"/>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900">
                <a:latin typeface="VladaRHSans Reg" charset="0"/>
                <a:ea typeface="ＭＳ Ｐゴシック" charset="-128"/>
                <a:cs typeface="+mn-cs"/>
              </a:defRPr>
            </a:lvl1pPr>
          </a:lstStyle>
          <a:p>
            <a:pPr>
              <a:defRPr/>
            </a:pPr>
            <a:fld id="{43DC00CA-2562-4073-96F9-7D6335F47AB1}"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54" r:id="rId3"/>
    <p:sldLayoutId id="2147486461" r:id="rId4"/>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ＭＳ Ｐゴシック" charset="0"/>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5pPr>
      <a:lvl6pPr marL="4572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1pPr>
      <a:lvl2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2pPr>
      <a:lvl3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3pPr>
      <a:lvl4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4pPr>
      <a:lvl5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ckground pptx 16x9 inside.jpg">
            <a:extLst>
              <a:ext uri="{FF2B5EF4-FFF2-40B4-BE49-F238E27FC236}">
                <a16:creationId xmlns:a16="http://schemas.microsoft.com/office/drawing/2014/main" id="{1AF31E06-FFCA-4706-8B77-B550E596A1B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4C74BE3F-9F46-4961-992C-D543B1CECBB2}"/>
              </a:ext>
            </a:extLst>
          </p:cNvPr>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Click to edit Master title style</a:t>
            </a:r>
          </a:p>
        </p:txBody>
      </p:sp>
      <p:sp>
        <p:nvSpPr>
          <p:cNvPr id="2052" name="Text Placeholder 2">
            <a:extLst>
              <a:ext uri="{FF2B5EF4-FFF2-40B4-BE49-F238E27FC236}">
                <a16:creationId xmlns:a16="http://schemas.microsoft.com/office/drawing/2014/main" id="{939E7B8C-679F-495F-AEF5-FF9B20656621}"/>
              </a:ext>
            </a:extLst>
          </p:cNvPr>
          <p:cNvSpPr>
            <a:spLocks noGrp="1"/>
          </p:cNvSpPr>
          <p:nvPr>
            <p:ph type="body" idx="1"/>
          </p:nvPr>
        </p:nvSpPr>
        <p:spPr bwMode="auto">
          <a:xfrm>
            <a:off x="514350" y="1112838"/>
            <a:ext cx="8099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a:extLst>
              <a:ext uri="{FF2B5EF4-FFF2-40B4-BE49-F238E27FC236}">
                <a16:creationId xmlns:a16="http://schemas.microsoft.com/office/drawing/2014/main" id="{06D6130B-D85D-4DCE-84F7-934B621DA691}"/>
              </a:ext>
            </a:extLst>
          </p:cNvPr>
          <p:cNvSpPr>
            <a:spLocks noGrp="1"/>
          </p:cNvSpPr>
          <p:nvPr>
            <p:ph type="dt" sz="half" idx="2"/>
          </p:nvPr>
        </p:nvSpPr>
        <p:spPr>
          <a:xfrm>
            <a:off x="6670675" y="4291013"/>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Neo Sans" charset="0"/>
                <a:ea typeface="ＭＳ Ｐゴシック" charset="-128"/>
              </a:defRPr>
            </a:lvl1pPr>
          </a:lstStyle>
          <a:p>
            <a:pPr>
              <a:defRPr/>
            </a:pPr>
            <a:fld id="{4BD8A2E6-6AEF-4BCB-A32D-7AA46038F99E}" type="datetime1">
              <a:rPr lang="en-US" altLang="sr-Latn-RS"/>
              <a:pPr>
                <a:defRPr/>
              </a:pPr>
              <a:t>9/27/2019</a:t>
            </a:fld>
            <a:endParaRPr lang="en-US" altLang="sr-Latn-RS"/>
          </a:p>
        </p:txBody>
      </p:sp>
      <p:sp>
        <p:nvSpPr>
          <p:cNvPr id="6" name="Slide Number Placeholder 5">
            <a:extLst>
              <a:ext uri="{FF2B5EF4-FFF2-40B4-BE49-F238E27FC236}">
                <a16:creationId xmlns:a16="http://schemas.microsoft.com/office/drawing/2014/main" id="{AA62370B-C9F5-4131-B733-B1C73EBFD626}"/>
              </a:ext>
            </a:extLst>
          </p:cNvPr>
          <p:cNvSpPr>
            <a:spLocks noGrp="1"/>
          </p:cNvSpPr>
          <p:nvPr>
            <p:ph type="sldNum" sz="quarter" idx="4"/>
          </p:nvPr>
        </p:nvSpPr>
        <p:spPr>
          <a:xfrm>
            <a:off x="6923088" y="4937125"/>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solidFill>
                  <a:schemeClr val="bg1"/>
                </a:solidFill>
                <a:latin typeface="VladaRHSans Reg" panose="02000000000000000000" pitchFamily="50" charset="-18"/>
                <a:ea typeface="ＭＳ Ｐゴシック" charset="-128"/>
              </a:defRPr>
            </a:lvl1pPr>
          </a:lstStyle>
          <a:p>
            <a:pPr>
              <a:defRPr/>
            </a:pPr>
            <a:fld id="{16427DC9-E10A-4F64-AB3F-944646E43460}" type="slidenum">
              <a:rPr lang="en-US" altLang="sr-Latn-RS"/>
              <a:pPr>
                <a:defRPr/>
              </a:pPr>
              <a:t>‹#›</a:t>
            </a:fld>
            <a:endParaRPr lang="en-US" altLang="sr-Latn-RS"/>
          </a:p>
        </p:txBody>
      </p:sp>
      <p:pic>
        <p:nvPicPr>
          <p:cNvPr id="2055" name="Picture 10" descr="MRRFEU pasica logotipi pptx 16x9 new.png">
            <a:extLst>
              <a:ext uri="{FF2B5EF4-FFF2-40B4-BE49-F238E27FC236}">
                <a16:creationId xmlns:a16="http://schemas.microsoft.com/office/drawing/2014/main" id="{85DF2BED-3309-4D8E-9AF2-9B96B3F80FA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MRRFEU pasica logotipi pptx 16x9 new.png">
            <a:extLst>
              <a:ext uri="{FF2B5EF4-FFF2-40B4-BE49-F238E27FC236}">
                <a16:creationId xmlns:a16="http://schemas.microsoft.com/office/drawing/2014/main" id="{21A3CD72-D271-452E-898E-3874B6AF5E8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MRRFEU pasica logotipi pptx 16x9 new.png">
            <a:extLst>
              <a:ext uri="{FF2B5EF4-FFF2-40B4-BE49-F238E27FC236}">
                <a16:creationId xmlns:a16="http://schemas.microsoft.com/office/drawing/2014/main" id="{6B1CC385-BC2C-49BD-AA4F-B3795536CA7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62" r:id="rId1"/>
    <p:sldLayoutId id="2147486463" r:id="rId2"/>
    <p:sldLayoutId id="2147486455" r:id="rId3"/>
    <p:sldLayoutId id="2147486456" r:id="rId4"/>
    <p:sldLayoutId id="2147486464" r:id="rId5"/>
    <p:sldLayoutId id="2147486465" r:id="rId6"/>
    <p:sldLayoutId id="2147486466" r:id="rId7"/>
    <p:sldLayoutId id="2147486467" r:id="rId8"/>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ＭＳ Ｐゴシック" charset="0"/>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2pPr>
      <a:lvl3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3pPr>
      <a:lvl4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4pPr>
      <a:lvl5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1pPr>
      <a:lvl2pPr marL="742950" indent="-28575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2pPr>
      <a:lvl3pPr marL="11430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3pPr>
      <a:lvl4pPr marL="16002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4pPr>
      <a:lvl5pPr marL="20574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background pptx 16x9 inside.jpg">
            <a:extLst>
              <a:ext uri="{FF2B5EF4-FFF2-40B4-BE49-F238E27FC236}">
                <a16:creationId xmlns:a16="http://schemas.microsoft.com/office/drawing/2014/main" id="{240A2D20-BEEE-463C-841B-E4FF07FFB72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a:extLst>
              <a:ext uri="{FF2B5EF4-FFF2-40B4-BE49-F238E27FC236}">
                <a16:creationId xmlns:a16="http://schemas.microsoft.com/office/drawing/2014/main" id="{F7D6AA84-D5AA-4882-8D74-CA7E2BF655C4}"/>
              </a:ext>
            </a:extLst>
          </p:cNvPr>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Click to edit Master title style</a:t>
            </a:r>
          </a:p>
        </p:txBody>
      </p:sp>
      <p:sp>
        <p:nvSpPr>
          <p:cNvPr id="3076" name="Text Placeholder 2">
            <a:extLst>
              <a:ext uri="{FF2B5EF4-FFF2-40B4-BE49-F238E27FC236}">
                <a16:creationId xmlns:a16="http://schemas.microsoft.com/office/drawing/2014/main" id="{D7E617DB-BFEC-45A7-AFF7-A9A20537E356}"/>
              </a:ext>
            </a:extLst>
          </p:cNvPr>
          <p:cNvSpPr>
            <a:spLocks noGrp="1"/>
          </p:cNvSpPr>
          <p:nvPr>
            <p:ph type="body" idx="1"/>
          </p:nvPr>
        </p:nvSpPr>
        <p:spPr bwMode="auto">
          <a:xfrm>
            <a:off x="514350" y="1112838"/>
            <a:ext cx="8099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a:extLst>
              <a:ext uri="{FF2B5EF4-FFF2-40B4-BE49-F238E27FC236}">
                <a16:creationId xmlns:a16="http://schemas.microsoft.com/office/drawing/2014/main" id="{06D6130B-D85D-4DCE-84F7-934B621DA691}"/>
              </a:ext>
            </a:extLst>
          </p:cNvPr>
          <p:cNvSpPr>
            <a:spLocks noGrp="1"/>
          </p:cNvSpPr>
          <p:nvPr>
            <p:ph type="dt" sz="half" idx="2"/>
          </p:nvPr>
        </p:nvSpPr>
        <p:spPr>
          <a:xfrm>
            <a:off x="6670675" y="4291013"/>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Neo Sans" charset="0"/>
                <a:ea typeface="ＭＳ Ｐゴシック" charset="-128"/>
              </a:defRPr>
            </a:lvl1pPr>
          </a:lstStyle>
          <a:p>
            <a:pPr>
              <a:defRPr/>
            </a:pPr>
            <a:fld id="{679D1DA2-2195-43F7-A193-E5025382CD6D}" type="datetime1">
              <a:rPr lang="en-US" altLang="sr-Latn-RS"/>
              <a:pPr>
                <a:defRPr/>
              </a:pPr>
              <a:t>9/27/2019</a:t>
            </a:fld>
            <a:endParaRPr lang="en-US" altLang="sr-Latn-RS"/>
          </a:p>
        </p:txBody>
      </p:sp>
      <p:sp>
        <p:nvSpPr>
          <p:cNvPr id="6" name="Slide Number Placeholder 5">
            <a:extLst>
              <a:ext uri="{FF2B5EF4-FFF2-40B4-BE49-F238E27FC236}">
                <a16:creationId xmlns:a16="http://schemas.microsoft.com/office/drawing/2014/main" id="{AA62370B-C9F5-4131-B733-B1C73EBFD626}"/>
              </a:ext>
            </a:extLst>
          </p:cNvPr>
          <p:cNvSpPr>
            <a:spLocks noGrp="1"/>
          </p:cNvSpPr>
          <p:nvPr>
            <p:ph type="sldNum" sz="quarter" idx="4"/>
          </p:nvPr>
        </p:nvSpPr>
        <p:spPr>
          <a:xfrm>
            <a:off x="6923088" y="4937125"/>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solidFill>
                  <a:schemeClr val="bg1"/>
                </a:solidFill>
                <a:latin typeface="VladaRHSans Reg" panose="02000000000000000000" pitchFamily="50" charset="-18"/>
                <a:ea typeface="ＭＳ Ｐゴシック" charset="-128"/>
              </a:defRPr>
            </a:lvl1pPr>
          </a:lstStyle>
          <a:p>
            <a:pPr>
              <a:defRPr/>
            </a:pPr>
            <a:fld id="{2EE6EACD-665A-44B3-A885-F188E3DFE6F1}" type="slidenum">
              <a:rPr lang="en-US" altLang="sr-Latn-RS"/>
              <a:pPr>
                <a:defRPr/>
              </a:pPr>
              <a:t>‹#›</a:t>
            </a:fld>
            <a:endParaRPr lang="en-US" altLang="sr-Latn-RS"/>
          </a:p>
        </p:txBody>
      </p:sp>
      <p:pic>
        <p:nvPicPr>
          <p:cNvPr id="3079" name="Picture 10" descr="MRRFEU pasica logotipi pptx 16x9 new.png">
            <a:extLst>
              <a:ext uri="{FF2B5EF4-FFF2-40B4-BE49-F238E27FC236}">
                <a16:creationId xmlns:a16="http://schemas.microsoft.com/office/drawing/2014/main" id="{BD717143-45CC-4779-81B6-97FAD70B0BD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MRRFEU pasica logotipi pptx 16x9 new.png">
            <a:extLst>
              <a:ext uri="{FF2B5EF4-FFF2-40B4-BE49-F238E27FC236}">
                <a16:creationId xmlns:a16="http://schemas.microsoft.com/office/drawing/2014/main" id="{299098F5-D9D6-48D9-BAF1-8BF37ABEE98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MRRFEU pasica logotipi pptx 16x9 new.png">
            <a:extLst>
              <a:ext uri="{FF2B5EF4-FFF2-40B4-BE49-F238E27FC236}">
                <a16:creationId xmlns:a16="http://schemas.microsoft.com/office/drawing/2014/main" id="{1100C137-02BE-43A0-9CCF-EC0A0AFA741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68" r:id="rId1"/>
    <p:sldLayoutId id="2147486469" r:id="rId2"/>
    <p:sldLayoutId id="2147486457" r:id="rId3"/>
    <p:sldLayoutId id="2147486458" r:id="rId4"/>
    <p:sldLayoutId id="2147486470" r:id="rId5"/>
    <p:sldLayoutId id="2147486471" r:id="rId6"/>
    <p:sldLayoutId id="2147486472" r:id="rId7"/>
    <p:sldLayoutId id="2147486473" r:id="rId8"/>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ＭＳ Ｐゴシック" charset="0"/>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2pPr>
      <a:lvl3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3pPr>
      <a:lvl4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4pPr>
      <a:lvl5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1pPr>
      <a:lvl2pPr marL="742950" indent="-28575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2pPr>
      <a:lvl3pPr marL="11430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3pPr>
      <a:lvl4pPr marL="16002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4pPr>
      <a:lvl5pPr marL="20574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fondovi.mrrfeu.h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efondovi.podrska@mrrfeu.hr"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A770B9C-76A1-4F33-8EEC-610D0E6168F7}"/>
              </a:ext>
            </a:extLst>
          </p:cNvPr>
          <p:cNvSpPr txBox="1">
            <a:spLocks/>
          </p:cNvSpPr>
          <p:nvPr/>
        </p:nvSpPr>
        <p:spPr bwMode="auto">
          <a:xfrm>
            <a:off x="1676400" y="1249680"/>
            <a:ext cx="4754880"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gn="ctr" eaLnBrk="1" hangingPunct="1">
              <a:lnSpc>
                <a:spcPct val="100000"/>
              </a:lnSpc>
              <a:spcBef>
                <a:spcPct val="0"/>
              </a:spcBef>
            </a:pPr>
            <a:endParaRPr lang="hr-HR" altLang="sr-Latn-RS" sz="1000" b="1" dirty="0">
              <a:solidFill>
                <a:srgbClr val="000000"/>
              </a:solidFill>
              <a:latin typeface="VladaRHSans Med"/>
            </a:endParaRPr>
          </a:p>
          <a:p>
            <a:pPr algn="ctr" eaLnBrk="1" hangingPunct="1">
              <a:lnSpc>
                <a:spcPct val="100000"/>
              </a:lnSpc>
              <a:spcBef>
                <a:spcPct val="0"/>
              </a:spcBef>
            </a:pPr>
            <a:r>
              <a:rPr lang="hr-HR" altLang="sr-Latn-RS" sz="3200" b="1" i="1" dirty="0">
                <a:solidFill>
                  <a:srgbClr val="11115E"/>
                </a:solidFill>
                <a:latin typeface="VladaRHSans Med"/>
              </a:rPr>
              <a:t>Postupak dodjele bespovratnih sredstava</a:t>
            </a:r>
            <a:endParaRPr lang="en-US" altLang="sr-Latn-RS" sz="3200" b="1" i="1" dirty="0">
              <a:solidFill>
                <a:srgbClr val="11115E"/>
              </a:solidFill>
              <a:latin typeface="VladaRHSans Med"/>
            </a:endParaRPr>
          </a:p>
        </p:txBody>
      </p:sp>
      <p:sp>
        <p:nvSpPr>
          <p:cNvPr id="21507" name="Subtitle 2">
            <a:extLst>
              <a:ext uri="{FF2B5EF4-FFF2-40B4-BE49-F238E27FC236}">
                <a16:creationId xmlns:a16="http://schemas.microsoft.com/office/drawing/2014/main" id="{F1E3AA68-C936-4B62-98CA-9128638238A0}"/>
              </a:ext>
            </a:extLst>
          </p:cNvPr>
          <p:cNvSpPr txBox="1">
            <a:spLocks/>
          </p:cNvSpPr>
          <p:nvPr/>
        </p:nvSpPr>
        <p:spPr bwMode="auto">
          <a:xfrm>
            <a:off x="2331720" y="2571750"/>
            <a:ext cx="5996940" cy="17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gn="ctr" eaLnBrk="1" hangingPunct="1">
              <a:lnSpc>
                <a:spcPts val="2400"/>
              </a:lnSpc>
              <a:spcBef>
                <a:spcPct val="0"/>
              </a:spcBef>
            </a:pPr>
            <a:r>
              <a:rPr lang="pl-PL" altLang="sr-Latn-RS" sz="1800" b="1" i="1" dirty="0">
                <a:solidFill>
                  <a:srgbClr val="11115E"/>
                </a:solidFill>
                <a:latin typeface="VladaRHSans Med" panose="02000000000000000000" pitchFamily="50" charset="-18"/>
                <a:ea typeface="VladaRHSans Med" panose="02000000000000000000" pitchFamily="50" charset="-18"/>
                <a:cs typeface="Latha" panose="020B0604020202020204" pitchFamily="34" charset="0"/>
              </a:rPr>
              <a:t>Revitalizacija brownfield lokacija Urbanog područja Zadar</a:t>
            </a:r>
          </a:p>
          <a:p>
            <a:pPr algn="ctr" eaLnBrk="1" hangingPunct="1">
              <a:lnSpc>
                <a:spcPts val="2400"/>
              </a:lnSpc>
              <a:spcBef>
                <a:spcPct val="0"/>
              </a:spcBef>
            </a:pPr>
            <a:r>
              <a:rPr lang="hr-HR" altLang="sr-Latn-RS" sz="1800" b="1" dirty="0">
                <a:solidFill>
                  <a:srgbClr val="11115E"/>
                </a:solidFill>
                <a:latin typeface="VladaRHSans Med" panose="02000000000000000000" pitchFamily="50" charset="-18"/>
                <a:ea typeface="VladaRHSans Med" panose="02000000000000000000" pitchFamily="50" charset="-18"/>
                <a:cs typeface="Latha" panose="020B0604020202020204" pitchFamily="34" charset="0"/>
              </a:rPr>
              <a:t>ITU MEHANIZAM</a:t>
            </a:r>
          </a:p>
          <a:p>
            <a:pPr algn="ctr" eaLnBrk="1" hangingPunct="1">
              <a:lnSpc>
                <a:spcPts val="2400"/>
              </a:lnSpc>
              <a:spcBef>
                <a:spcPct val="0"/>
              </a:spcBef>
            </a:pPr>
            <a:br>
              <a:rPr lang="hr-HR" altLang="sr-Latn-RS" sz="1800" b="1" dirty="0">
                <a:solidFill>
                  <a:srgbClr val="11115E"/>
                </a:solidFill>
                <a:latin typeface="VladaRHSans Med" panose="02000000000000000000" pitchFamily="50" charset="-18"/>
                <a:ea typeface="VladaRHSans Med" panose="02000000000000000000" pitchFamily="50" charset="-18"/>
                <a:cs typeface="Latha" panose="020B0604020202020204" pitchFamily="34" charset="0"/>
              </a:rPr>
            </a:br>
            <a:r>
              <a:rPr lang="hr-HR" altLang="sr-Latn-RS" sz="1600" b="1" dirty="0">
                <a:solidFill>
                  <a:srgbClr val="11115E"/>
                </a:solidFill>
                <a:latin typeface="VladaRHSans Med" panose="02000000000000000000" pitchFamily="50" charset="-18"/>
                <a:ea typeface="VladaRHSans Med" panose="02000000000000000000" pitchFamily="50" charset="-18"/>
                <a:cs typeface="Latha" panose="020B0604020202020204" pitchFamily="34" charset="0"/>
              </a:rPr>
              <a:t>Ministarstvo regionalnoga razvoja i fondova EU</a:t>
            </a:r>
          </a:p>
          <a:p>
            <a:pPr algn="ctr" eaLnBrk="1" hangingPunct="1">
              <a:lnSpc>
                <a:spcPts val="2400"/>
              </a:lnSpc>
              <a:spcBef>
                <a:spcPct val="0"/>
              </a:spcBef>
            </a:pPr>
            <a:r>
              <a:rPr lang="hr-HR" altLang="sr-Latn-RS" sz="1600" b="1" dirty="0">
                <a:solidFill>
                  <a:srgbClr val="11115E"/>
                </a:solidFill>
                <a:latin typeface="VladaRHSans Med" panose="02000000000000000000" pitchFamily="50" charset="-18"/>
                <a:ea typeface="VladaRHSans Med" panose="02000000000000000000" pitchFamily="50" charset="-18"/>
                <a:cs typeface="Latha" panose="020B0604020202020204" pitchFamily="34" charset="0"/>
              </a:rPr>
              <a:t>27. rujna 2019. godine, Grad Zadar</a:t>
            </a:r>
            <a:endParaRPr lang="en-US" altLang="sr-Latn-RS" sz="1600" b="1" dirty="0">
              <a:solidFill>
                <a:srgbClr val="11115E"/>
              </a:solidFill>
              <a:latin typeface="VladaRHSans Med" panose="02000000000000000000" pitchFamily="50" charset="-18"/>
              <a:ea typeface="VladaRHSans Med" panose="02000000000000000000" pitchFamily="50" charset="-18"/>
            </a:endParaRPr>
          </a:p>
          <a:p>
            <a:pPr algn="ctr" eaLnBrk="1" hangingPunct="1">
              <a:lnSpc>
                <a:spcPts val="2400"/>
              </a:lnSpc>
              <a:spcBef>
                <a:spcPct val="0"/>
              </a:spcBef>
            </a:pPr>
            <a:endParaRPr lang="en-US" altLang="sr-Latn-RS" sz="1800" b="1" dirty="0">
              <a:solidFill>
                <a:srgbClr val="000000"/>
              </a:solidFill>
              <a:latin typeface="+mn-lt"/>
            </a:endParaRPr>
          </a:p>
        </p:txBody>
      </p:sp>
      <p:pic>
        <p:nvPicPr>
          <p:cNvPr id="4" name="Picture 3">
            <a:extLst>
              <a:ext uri="{FF2B5EF4-FFF2-40B4-BE49-F238E27FC236}">
                <a16:creationId xmlns:a16="http://schemas.microsoft.com/office/drawing/2014/main" id="{68A3D4CF-0B5E-43A5-9429-FBB3FF7D931E}"/>
              </a:ext>
            </a:extLst>
          </p:cNvPr>
          <p:cNvPicPr>
            <a:picLocks noChangeAspect="1"/>
          </p:cNvPicPr>
          <p:nvPr/>
        </p:nvPicPr>
        <p:blipFill>
          <a:blip r:embed="rId3"/>
          <a:stretch>
            <a:fillRect/>
          </a:stretch>
        </p:blipFill>
        <p:spPr>
          <a:xfrm>
            <a:off x="-139964" y="0"/>
            <a:ext cx="2143125" cy="2137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132BA107-FBC4-483A-8ABE-47B344564AE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9DC7BFB-8CED-4D0A-90D1-0FAD87CFD8F0}" type="slidenum">
              <a:rPr lang="en-US" altLang="sr-Latn-RS" sz="1000" smtClean="0">
                <a:solidFill>
                  <a:schemeClr val="bg1"/>
                </a:solidFill>
              </a:rPr>
              <a:pPr>
                <a:lnSpc>
                  <a:spcPct val="100000"/>
                </a:lnSpc>
                <a:spcBef>
                  <a:spcPct val="0"/>
                </a:spcBef>
              </a:pPr>
              <a:t>9</a:t>
            </a:fld>
            <a:endParaRPr lang="en-US" altLang="sr-Latn-RS" sz="1000">
              <a:solidFill>
                <a:schemeClr val="bg1"/>
              </a:solidFill>
            </a:endParaRPr>
          </a:p>
        </p:txBody>
      </p:sp>
      <p:sp>
        <p:nvSpPr>
          <p:cNvPr id="15363" name="Title 1">
            <a:extLst>
              <a:ext uri="{FF2B5EF4-FFF2-40B4-BE49-F238E27FC236}">
                <a16:creationId xmlns:a16="http://schemas.microsoft.com/office/drawing/2014/main" id="{366CBABD-B16F-472C-9541-75032A925FC2}"/>
              </a:ext>
            </a:extLst>
          </p:cNvPr>
          <p:cNvSpPr>
            <a:spLocks noGrp="1"/>
          </p:cNvSpPr>
          <p:nvPr>
            <p:ph type="title" idx="4294967295"/>
          </p:nvPr>
        </p:nvSpPr>
        <p:spPr>
          <a:xfrm>
            <a:off x="269875" y="242888"/>
            <a:ext cx="8786813" cy="387350"/>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rPr>
              <a:t>FAZA 2: Provjera prihvatljivosti prijavitelja</a:t>
            </a:r>
            <a:endParaRPr lang="hr-HR" altLang="sr-Latn-RS" sz="2600" b="1" dirty="0">
              <a:solidFill>
                <a:schemeClr val="tx2">
                  <a:lumMod val="75000"/>
                </a:schemeClr>
              </a:solidFill>
              <a:ea typeface="ＭＳ Ｐゴシック" panose="020B0600070205080204" pitchFamily="34" charset="-128"/>
              <a:cs typeface="+mn-cs"/>
            </a:endParaRPr>
          </a:p>
        </p:txBody>
      </p:sp>
      <p:sp>
        <p:nvSpPr>
          <p:cNvPr id="35844" name="Content Placeholder 2">
            <a:extLst>
              <a:ext uri="{FF2B5EF4-FFF2-40B4-BE49-F238E27FC236}">
                <a16:creationId xmlns:a16="http://schemas.microsoft.com/office/drawing/2014/main" id="{E7B515EF-F543-4D0E-9012-9E9E5E225BF2}"/>
              </a:ext>
            </a:extLst>
          </p:cNvPr>
          <p:cNvSpPr txBox="1">
            <a:spLocks/>
          </p:cNvSpPr>
          <p:nvPr/>
        </p:nvSpPr>
        <p:spPr bwMode="auto">
          <a:xfrm>
            <a:off x="368300" y="736600"/>
            <a:ext cx="80089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Calibri" panose="020F0502020204030204" pitchFamily="34" charset="0"/>
                <a:ea typeface="ＭＳ Ｐゴシック" panose="020B0600070205080204" pitchFamily="34" charset="-128"/>
              </a:defRPr>
            </a:lvl1pPr>
            <a:lvl2pPr marL="514350" indent="-171450">
              <a:defRPr>
                <a:solidFill>
                  <a:schemeClr val="tx1"/>
                </a:solidFill>
                <a:latin typeface="Calibri" panose="020F0502020204030204" pitchFamily="34" charset="0"/>
                <a:ea typeface="ＭＳ Ｐゴシック" panose="020B0600070205080204" pitchFamily="34" charset="-128"/>
              </a:defRPr>
            </a:lvl2pPr>
            <a:lvl3pPr marL="857250" indent="-171450">
              <a:defRPr>
                <a:solidFill>
                  <a:schemeClr val="tx1"/>
                </a:solidFill>
                <a:latin typeface="Calibri" panose="020F0502020204030204" pitchFamily="34" charset="0"/>
                <a:ea typeface="ＭＳ Ｐゴシック" panose="020B0600070205080204" pitchFamily="34" charset="-128"/>
              </a:defRPr>
            </a:lvl3pPr>
            <a:lvl4pPr marL="1200150" indent="-171450">
              <a:defRPr>
                <a:solidFill>
                  <a:schemeClr val="tx1"/>
                </a:solidFill>
                <a:latin typeface="Calibri" panose="020F0502020204030204" pitchFamily="34" charset="0"/>
                <a:ea typeface="ＭＳ Ｐゴシック" panose="020B0600070205080204" pitchFamily="34" charset="-128"/>
              </a:defRPr>
            </a:lvl4pPr>
            <a:lvl5pPr marL="1543050" indent="-171450">
              <a:defRPr>
                <a:solidFill>
                  <a:schemeClr val="tx1"/>
                </a:solidFill>
                <a:latin typeface="Calibri" panose="020F0502020204030204" pitchFamily="34" charset="0"/>
                <a:ea typeface="ＭＳ Ｐゴシック" panose="020B0600070205080204" pitchFamily="34" charset="-128"/>
              </a:defRPr>
            </a:lvl5pPr>
            <a:lvl6pPr marL="20002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4574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9146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3718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eaLnBrk="1" hangingPunct="1">
              <a:buClr>
                <a:srgbClr val="002060"/>
              </a:buClr>
              <a:buFont typeface="Arial" panose="020B0604020202020204" pitchFamily="34" charset="0"/>
              <a:buChar char="•"/>
            </a:pPr>
            <a:r>
              <a:rPr lang="hr-HR" altLang="sr-Latn-RS" sz="1600" dirty="0">
                <a:solidFill>
                  <a:srgbClr val="000000"/>
                </a:solidFill>
                <a:latin typeface="VladaRHSans Med" panose="02000000000000000000" pitchFamily="50" charset="-18"/>
                <a:ea typeface="VladaRHSans Med" panose="02000000000000000000" pitchFamily="50" charset="-18"/>
                <a:cs typeface="VladaRHSans Reg"/>
              </a:rPr>
              <a:t>Cilj provjere prihvatljivosti prijavitelja jest provjeriti usklađenost projektnih prijedloga s kriterijima prihvatljivosti za prijavitelje, a provjerava se primjenjujući tablicu Provjera prihvatljivosti prijavitelja.</a:t>
            </a:r>
          </a:p>
        </p:txBody>
      </p:sp>
      <p:graphicFrame>
        <p:nvGraphicFramePr>
          <p:cNvPr id="6" name="Table 5">
            <a:extLst>
              <a:ext uri="{FF2B5EF4-FFF2-40B4-BE49-F238E27FC236}">
                <a16:creationId xmlns:a16="http://schemas.microsoft.com/office/drawing/2014/main" id="{81708CBE-B1C1-4C5D-B2F9-15E3BA908EDB}"/>
              </a:ext>
            </a:extLst>
          </p:cNvPr>
          <p:cNvGraphicFramePr>
            <a:graphicFrameLocks noGrp="1"/>
          </p:cNvGraphicFramePr>
          <p:nvPr>
            <p:extLst>
              <p:ext uri="{D42A27DB-BD31-4B8C-83A1-F6EECF244321}">
                <p14:modId xmlns:p14="http://schemas.microsoft.com/office/powerpoint/2010/main" val="266189912"/>
              </p:ext>
            </p:extLst>
          </p:nvPr>
        </p:nvGraphicFramePr>
        <p:xfrm>
          <a:off x="484188" y="1693863"/>
          <a:ext cx="8291512" cy="2664892"/>
        </p:xfrm>
        <a:graphic>
          <a:graphicData uri="http://schemas.openxmlformats.org/drawingml/2006/table">
            <a:tbl>
              <a:tblPr firstRow="1" bandRow="1">
                <a:tableStyleId>{F5AB1C69-6EDB-4FF4-983F-18BD219EF322}</a:tableStyleId>
              </a:tblPr>
              <a:tblGrid>
                <a:gridCol w="391318">
                  <a:extLst>
                    <a:ext uri="{9D8B030D-6E8A-4147-A177-3AD203B41FA5}">
                      <a16:colId xmlns:a16="http://schemas.microsoft.com/office/drawing/2014/main" val="2161040119"/>
                    </a:ext>
                  </a:extLst>
                </a:gridCol>
                <a:gridCol w="4682200">
                  <a:extLst>
                    <a:ext uri="{9D8B030D-6E8A-4147-A177-3AD203B41FA5}">
                      <a16:colId xmlns:a16="http://schemas.microsoft.com/office/drawing/2014/main" val="775958171"/>
                    </a:ext>
                  </a:extLst>
                </a:gridCol>
                <a:gridCol w="3217994">
                  <a:extLst>
                    <a:ext uri="{9D8B030D-6E8A-4147-A177-3AD203B41FA5}">
                      <a16:colId xmlns:a16="http://schemas.microsoft.com/office/drawing/2014/main" val="2210772313"/>
                    </a:ext>
                  </a:extLst>
                </a:gridCol>
              </a:tblGrid>
              <a:tr h="646341">
                <a:tc>
                  <a:txBody>
                    <a:bodyPr/>
                    <a:lstStyle/>
                    <a:p>
                      <a:pPr algn="ctr"/>
                      <a:r>
                        <a:rPr lang="hr-HR" sz="1500" dirty="0">
                          <a:latin typeface="VladaRHSans Med" panose="02000000000000000000" pitchFamily="50" charset="-18"/>
                          <a:ea typeface="VladaRHSans Med" panose="02000000000000000000" pitchFamily="50" charset="-18"/>
                        </a:rPr>
                        <a:t>Br.</a:t>
                      </a:r>
                      <a:endParaRPr lang="hr-HR" sz="1500" dirty="0">
                        <a:solidFill>
                          <a:schemeClr val="tx1"/>
                        </a:solidFill>
                        <a:latin typeface="VladaRHSans Med" panose="02000000000000000000" pitchFamily="50" charset="-18"/>
                        <a:ea typeface="VladaRHSans Med" panose="02000000000000000000" pitchFamily="50" charset="-18"/>
                      </a:endParaRPr>
                    </a:p>
                  </a:txBody>
                  <a:tcPr marL="45717" marR="45717" marT="45768" marB="45768" anchor="ctr">
                    <a:solidFill>
                      <a:srgbClr val="002060"/>
                    </a:solidFill>
                  </a:tcPr>
                </a:tc>
                <a:tc>
                  <a:txBody>
                    <a:bodyPr/>
                    <a:lstStyle/>
                    <a:p>
                      <a:pPr algn="ctr"/>
                      <a:r>
                        <a:rPr lang="hr-HR" sz="1500" dirty="0">
                          <a:latin typeface="VladaRHSans Med" panose="02000000000000000000" pitchFamily="50" charset="-18"/>
                          <a:ea typeface="VladaRHSans Med" panose="02000000000000000000" pitchFamily="50" charset="-18"/>
                        </a:rPr>
                        <a:t>Pitanja za provjeru prihvatljivosti prijavitelja</a:t>
                      </a:r>
                      <a:endParaRPr lang="hr-HR" sz="1500" dirty="0">
                        <a:solidFill>
                          <a:schemeClr val="tx1"/>
                        </a:solidFill>
                        <a:latin typeface="VladaRHSans Med" panose="02000000000000000000" pitchFamily="50" charset="-18"/>
                        <a:ea typeface="VladaRHSans Med" panose="02000000000000000000" pitchFamily="50" charset="-18"/>
                      </a:endParaRPr>
                    </a:p>
                  </a:txBody>
                  <a:tcPr marL="45717" marR="45717" marT="45768" marB="45768" anchor="ctr">
                    <a:solidFill>
                      <a:srgbClr val="002060"/>
                    </a:solidFill>
                  </a:tcPr>
                </a:tc>
                <a:tc>
                  <a:txBody>
                    <a:bodyPr/>
                    <a:lstStyle/>
                    <a:p>
                      <a:pPr algn="ctr"/>
                      <a:r>
                        <a:rPr lang="hr-HR" sz="1500" dirty="0">
                          <a:latin typeface="VladaRHSans Med" panose="02000000000000000000" pitchFamily="50" charset="-18"/>
                          <a:ea typeface="VladaRHSans Med" panose="02000000000000000000" pitchFamily="50" charset="-18"/>
                        </a:rPr>
                        <a:t>Izvor provjere</a:t>
                      </a:r>
                      <a:endParaRPr lang="hr-HR" sz="1500" b="0" dirty="0">
                        <a:solidFill>
                          <a:schemeClr val="tx1"/>
                        </a:solidFill>
                        <a:latin typeface="VladaRHSans Med" panose="02000000000000000000" pitchFamily="50" charset="-18"/>
                        <a:ea typeface="VladaRHSans Med" panose="02000000000000000000" pitchFamily="50" charset="-18"/>
                      </a:endParaRPr>
                    </a:p>
                  </a:txBody>
                  <a:tcPr marL="45717" marR="45717" marT="45768" marB="45768" anchor="ctr">
                    <a:solidFill>
                      <a:srgbClr val="002060"/>
                    </a:solidFill>
                  </a:tcPr>
                </a:tc>
                <a:extLst>
                  <a:ext uri="{0D108BD9-81ED-4DB2-BD59-A6C34878D82A}">
                    <a16:rowId xmlns:a16="http://schemas.microsoft.com/office/drawing/2014/main" val="2876471152"/>
                  </a:ext>
                </a:extLst>
              </a:tr>
              <a:tr h="606438">
                <a:tc>
                  <a:txBody>
                    <a:bodyPr/>
                    <a:lstStyle/>
                    <a:p>
                      <a:pPr algn="ctr"/>
                      <a:r>
                        <a:rPr lang="hr-HR" sz="1500" dirty="0">
                          <a:solidFill>
                            <a:srgbClr val="171796"/>
                          </a:solidFill>
                          <a:latin typeface="VladaRHSans Med" panose="02000000000000000000" pitchFamily="50" charset="-18"/>
                          <a:ea typeface="VladaRHSans Med" panose="02000000000000000000" pitchFamily="50" charset="-18"/>
                        </a:rPr>
                        <a:t>1.</a:t>
                      </a:r>
                    </a:p>
                  </a:txBody>
                  <a:tcPr marL="45717" marR="45717" marT="45768" marB="45768" anchor="ctr"/>
                </a:tc>
                <a:tc>
                  <a:txBody>
                    <a:bodyPr/>
                    <a:lstStyle/>
                    <a:p>
                      <a:pPr algn="l">
                        <a:lnSpc>
                          <a:spcPct val="115000"/>
                        </a:lnSpc>
                        <a:spcAft>
                          <a:spcPts val="0"/>
                        </a:spcAft>
                      </a:pPr>
                      <a:r>
                        <a:rPr lang="hr-HR" sz="1500" dirty="0">
                          <a:effectLst/>
                          <a:latin typeface="VladaRHSans Med" panose="02000000000000000000" pitchFamily="50" charset="-18"/>
                          <a:ea typeface="VladaRHSans Med" panose="02000000000000000000" pitchFamily="50" charset="-18"/>
                          <a:cs typeface="Calibri" panose="020F0502020204030204" pitchFamily="34" charset="0"/>
                        </a:rPr>
                        <a:t>Prijavitelj (potencijalni Korisnik) je prihvatljiv po svim zahtjevima</a:t>
                      </a:r>
                      <a:r>
                        <a:rPr lang="hr-HR" sz="1500" baseline="0" dirty="0">
                          <a:effectLst/>
                          <a:latin typeface="VladaRHSans Med" panose="02000000000000000000" pitchFamily="50" charset="-18"/>
                          <a:ea typeface="VladaRHSans Med" panose="02000000000000000000" pitchFamily="50" charset="-18"/>
                          <a:cs typeface="Calibri" panose="020F0502020204030204" pitchFamily="34" charset="0"/>
                        </a:rPr>
                        <a:t> predmetnog postupka</a:t>
                      </a:r>
                      <a:r>
                        <a:rPr lang="hr-HR" sz="1500" dirty="0">
                          <a:effectLst/>
                          <a:latin typeface="VladaRHSans Med" panose="02000000000000000000" pitchFamily="50" charset="-18"/>
                          <a:ea typeface="VladaRHSans Med" panose="02000000000000000000" pitchFamily="50" charset="-18"/>
                          <a:cs typeface="Calibri" panose="020F0502020204030204" pitchFamily="34" charset="0"/>
                        </a:rPr>
                        <a:t> (JLS, javna ustanova,</a:t>
                      </a:r>
                      <a:r>
                        <a:rPr lang="hr-HR" sz="1500" baseline="0" dirty="0">
                          <a:effectLst/>
                          <a:latin typeface="VladaRHSans Med" panose="02000000000000000000" pitchFamily="50" charset="-18"/>
                          <a:ea typeface="VladaRHSans Med" panose="02000000000000000000" pitchFamily="50" charset="-18"/>
                          <a:cs typeface="Calibri" panose="020F0502020204030204" pitchFamily="34" charset="0"/>
                        </a:rPr>
                        <a:t> javno poduzeće</a:t>
                      </a:r>
                      <a:r>
                        <a:rPr lang="hr-HR" sz="1500" dirty="0">
                          <a:effectLst/>
                          <a:latin typeface="VladaRHSans Med" panose="02000000000000000000" pitchFamily="50" charset="-18"/>
                          <a:ea typeface="VladaRHSans Med" panose="02000000000000000000" pitchFamily="50" charset="-18"/>
                          <a:cs typeface="Calibri" panose="020F0502020204030204" pitchFamily="34" charset="0"/>
                        </a:rPr>
                        <a:t> s područja UP Zadar) navedenim u točki 2.1. </a:t>
                      </a:r>
                      <a:r>
                        <a:rPr lang="hr-HR" sz="1500" dirty="0" err="1">
                          <a:effectLst/>
                          <a:latin typeface="VladaRHSans Med" panose="02000000000000000000" pitchFamily="50" charset="-18"/>
                          <a:ea typeface="VladaRHSans Med" panose="02000000000000000000" pitchFamily="50" charset="-18"/>
                          <a:cs typeface="Calibri" panose="020F0502020204030204" pitchFamily="34" charset="0"/>
                        </a:rPr>
                        <a:t>UzP</a:t>
                      </a:r>
                      <a:r>
                        <a:rPr lang="hr-HR" sz="1500" dirty="0">
                          <a:effectLst/>
                          <a:latin typeface="VladaRHSans Med" panose="02000000000000000000" pitchFamily="50" charset="-18"/>
                          <a:ea typeface="VladaRHSans Med" panose="02000000000000000000" pitchFamily="50" charset="-18"/>
                          <a:cs typeface="Calibri" panose="020F0502020204030204" pitchFamily="34" charset="0"/>
                        </a:rPr>
                        <a:t>.</a:t>
                      </a:r>
                      <a:endParaRPr lang="hr-HR" sz="1500" dirty="0">
                        <a:effectLst/>
                        <a:latin typeface="VladaRHSans Med" panose="02000000000000000000" pitchFamily="50" charset="-18"/>
                        <a:ea typeface="VladaRHSans Med" panose="02000000000000000000" pitchFamily="50" charset="-18"/>
                        <a:cs typeface="Times New Roman" panose="02020603050405020304" pitchFamily="18" charset="0"/>
                      </a:endParaRPr>
                    </a:p>
                  </a:txBody>
                  <a:tcPr marL="68580" marR="68580" marT="0" marB="0" anchor="ct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lang="hr-HR" sz="1500" kern="1200" dirty="0">
                          <a:solidFill>
                            <a:schemeClr val="dk1"/>
                          </a:solidFill>
                          <a:effectLst/>
                          <a:latin typeface="VladaRHSans Med" panose="02000000000000000000" pitchFamily="50" charset="-18"/>
                          <a:ea typeface="VladaRHSans Med" panose="02000000000000000000" pitchFamily="50" charset="-18"/>
                          <a:cs typeface="+mn-cs"/>
                        </a:rPr>
                        <a:t>Prijavni obrazac</a:t>
                      </a:r>
                    </a:p>
                  </a:txBody>
                  <a:tcPr marL="45717" marR="45717" marT="45768" marB="45768" anchor="ctr"/>
                </a:tc>
                <a:extLst>
                  <a:ext uri="{0D108BD9-81ED-4DB2-BD59-A6C34878D82A}">
                    <a16:rowId xmlns:a16="http://schemas.microsoft.com/office/drawing/2014/main" val="481882121"/>
                  </a:ext>
                </a:extLst>
              </a:tr>
              <a:tr h="982421">
                <a:tc>
                  <a:txBody>
                    <a:bodyPr/>
                    <a:lstStyle/>
                    <a:p>
                      <a:pPr algn="ctr"/>
                      <a:r>
                        <a:rPr lang="hr-HR" sz="1500" dirty="0">
                          <a:solidFill>
                            <a:srgbClr val="171796"/>
                          </a:solidFill>
                          <a:latin typeface="VladaRHSans Med" panose="02000000000000000000" pitchFamily="50" charset="-18"/>
                          <a:ea typeface="VladaRHSans Med" panose="02000000000000000000" pitchFamily="50" charset="-18"/>
                        </a:rPr>
                        <a:t>2.</a:t>
                      </a:r>
                    </a:p>
                  </a:txBody>
                  <a:tcPr marL="45717" marR="45717" marT="45768" marB="45768" anchor="ctr"/>
                </a:tc>
                <a:tc>
                  <a:txBody>
                    <a:bodyPr/>
                    <a:lstStyle/>
                    <a:p>
                      <a:pPr algn="l">
                        <a:lnSpc>
                          <a:spcPct val="115000"/>
                        </a:lnSpc>
                        <a:spcAft>
                          <a:spcPts val="0"/>
                        </a:spcAft>
                      </a:pPr>
                      <a:r>
                        <a:rPr lang="hr-HR" sz="1500" dirty="0">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Prijavitelj se ne nalazi u situacijama za isključenje prijavitelja navedenima u točki 2.3. </a:t>
                      </a:r>
                      <a:r>
                        <a:rPr lang="hr-HR" sz="1500" dirty="0" err="1">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UzP</a:t>
                      </a:r>
                      <a:r>
                        <a:rPr lang="hr-HR" sz="1500" dirty="0">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a:t>
                      </a:r>
                    </a:p>
                  </a:txBody>
                  <a:tcPr marL="68580" marR="68580" marT="0" marB="0" anchor="ctr"/>
                </a:tc>
                <a:tc>
                  <a:txBody>
                    <a:bodyPr/>
                    <a:lstStyle/>
                    <a:p>
                      <a:pPr algn="ctr"/>
                      <a:r>
                        <a:rPr lang="hr-HR" sz="1500" dirty="0">
                          <a:solidFill>
                            <a:schemeClr val="tx1"/>
                          </a:solidFill>
                          <a:latin typeface="VladaRHSans Med" panose="02000000000000000000" pitchFamily="50" charset="-18"/>
                          <a:ea typeface="VladaRHSans Med" panose="02000000000000000000" pitchFamily="50" charset="-18"/>
                        </a:rPr>
                        <a:t>Izjava prijavitelja o istinitosti podataka (Obrazac 2)</a:t>
                      </a:r>
                    </a:p>
                  </a:txBody>
                  <a:tcPr marL="45717" marR="45717" marT="45768" marB="45768" anchor="ctr"/>
                </a:tc>
                <a:extLst>
                  <a:ext uri="{0D108BD9-81ED-4DB2-BD59-A6C34878D82A}">
                    <a16:rowId xmlns:a16="http://schemas.microsoft.com/office/drawing/2014/main" val="32367181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7FADD350-308F-4FA0-980C-05E0D848ECF5}"/>
              </a:ext>
            </a:extLst>
          </p:cNvPr>
          <p:cNvSpPr>
            <a:spLocks noGrp="1"/>
          </p:cNvSpPr>
          <p:nvPr>
            <p:ph type="title"/>
          </p:nvPr>
        </p:nvSpPr>
        <p:spPr>
          <a:xfrm>
            <a:off x="333375" y="147638"/>
            <a:ext cx="8099425" cy="663575"/>
          </a:xfrm>
        </p:spPr>
        <p:txBody>
          <a:bodyPr/>
          <a:lstStyle/>
          <a:p>
            <a:pPr algn="just">
              <a:defRPr/>
            </a:pPr>
            <a:r>
              <a:rPr lang="hr-HR" altLang="sr-Latn-RS" sz="2400" b="1" dirty="0">
                <a:solidFill>
                  <a:srgbClr val="11115E"/>
                </a:solidFill>
                <a:latin typeface="VladaRHSans Med" panose="02000000000000000000" pitchFamily="50" charset="-18"/>
                <a:ea typeface="VladaRHSans Med" panose="02000000000000000000" pitchFamily="50" charset="-18"/>
              </a:rPr>
              <a:t>FAZA 2: </a:t>
            </a:r>
            <a:r>
              <a:rPr lang="hr-HR" altLang="sr-Latn-RS" sz="2400" b="1" dirty="0">
                <a:solidFill>
                  <a:schemeClr val="tx2">
                    <a:lumMod val="75000"/>
                  </a:schemeClr>
                </a:solidFill>
                <a:latin typeface="VladaRHSans Med" panose="02000000000000000000" pitchFamily="50" charset="-18"/>
                <a:ea typeface="VladaRHSans Med" panose="02000000000000000000" pitchFamily="50" charset="-18"/>
              </a:rPr>
              <a:t>Provjera prihvatljivosti projekta i aktivnosti (1) </a:t>
            </a:r>
            <a:endParaRPr lang="hr-HR" altLang="sr-Latn-RS" sz="2400" dirty="0">
              <a:latin typeface="VladaRHSans Med" panose="02000000000000000000" pitchFamily="50" charset="-18"/>
              <a:ea typeface="VladaRHSans Med" panose="02000000000000000000" pitchFamily="50" charset="-18"/>
            </a:endParaRPr>
          </a:p>
        </p:txBody>
      </p:sp>
      <p:sp>
        <p:nvSpPr>
          <p:cNvPr id="37891" name="Content Placeholder 3">
            <a:extLst>
              <a:ext uri="{FF2B5EF4-FFF2-40B4-BE49-F238E27FC236}">
                <a16:creationId xmlns:a16="http://schemas.microsoft.com/office/drawing/2014/main" id="{27254C51-FA9F-4DA3-9037-6E36BEE1534C}"/>
              </a:ext>
            </a:extLst>
          </p:cNvPr>
          <p:cNvSpPr>
            <a:spLocks noGrp="1"/>
          </p:cNvSpPr>
          <p:nvPr>
            <p:ph idx="1"/>
          </p:nvPr>
        </p:nvSpPr>
        <p:spPr>
          <a:xfrm>
            <a:off x="333375" y="711200"/>
            <a:ext cx="8099425" cy="3500438"/>
          </a:xfrm>
        </p:spPr>
        <p:txBody>
          <a:bodyPr/>
          <a:lstStyle/>
          <a:p>
            <a:pPr marL="285750" indent="-285750">
              <a:lnSpc>
                <a:spcPct val="100000"/>
              </a:lnSpc>
              <a:buFontTx/>
              <a:buChar char="•"/>
            </a:pPr>
            <a:r>
              <a:rPr lang="hr-HR" altLang="sr-Latn-RS" sz="1500" dirty="0">
                <a:latin typeface="VladaRHSans Med" panose="02000000000000000000" pitchFamily="50" charset="-18"/>
                <a:ea typeface="VladaRHSans Med" panose="02000000000000000000" pitchFamily="50" charset="-18"/>
              </a:rPr>
              <a:t>Cilj provjere prihvatljivosti projekta i aktivnosti je provjeriti usklađenost projektnog prijedloga s kriterijima prihvatljivosti za projekt i projektne aktivnosti koji su navedeni u poglavlju 2. </a:t>
            </a:r>
            <a:r>
              <a:rPr lang="hr-HR" altLang="sr-Latn-RS" sz="1500" dirty="0" err="1">
                <a:latin typeface="VladaRHSans Med" panose="02000000000000000000" pitchFamily="50" charset="-18"/>
                <a:ea typeface="VladaRHSans Med" panose="02000000000000000000" pitchFamily="50" charset="-18"/>
              </a:rPr>
              <a:t>UzP</a:t>
            </a:r>
            <a:r>
              <a:rPr lang="hr-HR" altLang="sr-Latn-RS" sz="1500" dirty="0">
                <a:latin typeface="VladaRHSans Med" panose="02000000000000000000" pitchFamily="50" charset="-18"/>
                <a:ea typeface="VladaRHSans Med" panose="02000000000000000000" pitchFamily="50" charset="-18"/>
              </a:rPr>
              <a:t> primjenjujući tablicu Provjera prihvatljivosti projekta i aktivnosti.</a:t>
            </a:r>
          </a:p>
        </p:txBody>
      </p:sp>
      <p:sp>
        <p:nvSpPr>
          <p:cNvPr id="37892" name="Slide Number Placeholder 1">
            <a:extLst>
              <a:ext uri="{FF2B5EF4-FFF2-40B4-BE49-F238E27FC236}">
                <a16:creationId xmlns:a16="http://schemas.microsoft.com/office/drawing/2014/main" id="{1FA3A5DC-BCE2-48A3-BF18-A62C13F0546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E300C125-1E70-41C0-A6E4-887E375CD304}" type="slidenum">
              <a:rPr lang="en-US" altLang="sr-Latn-RS" sz="1000" smtClean="0">
                <a:solidFill>
                  <a:schemeClr val="bg1"/>
                </a:solidFill>
                <a:latin typeface="+mn-lt"/>
              </a:rPr>
              <a:pPr>
                <a:lnSpc>
                  <a:spcPct val="100000"/>
                </a:lnSpc>
                <a:spcBef>
                  <a:spcPct val="0"/>
                </a:spcBef>
              </a:pPr>
              <a:t>10</a:t>
            </a:fld>
            <a:endParaRPr lang="en-US" altLang="sr-Latn-RS" sz="1000">
              <a:solidFill>
                <a:schemeClr val="bg1"/>
              </a:solidFill>
              <a:latin typeface="+mn-lt"/>
            </a:endParaRPr>
          </a:p>
        </p:txBody>
      </p:sp>
      <p:graphicFrame>
        <p:nvGraphicFramePr>
          <p:cNvPr id="5" name="Table 4">
            <a:extLst>
              <a:ext uri="{FF2B5EF4-FFF2-40B4-BE49-F238E27FC236}">
                <a16:creationId xmlns:a16="http://schemas.microsoft.com/office/drawing/2014/main" id="{1552D722-15EA-4284-B081-7E4DACC8BCE5}"/>
              </a:ext>
            </a:extLst>
          </p:cNvPr>
          <p:cNvGraphicFramePr>
            <a:graphicFrameLocks noGrp="1"/>
          </p:cNvGraphicFramePr>
          <p:nvPr>
            <p:extLst>
              <p:ext uri="{D42A27DB-BD31-4B8C-83A1-F6EECF244321}">
                <p14:modId xmlns:p14="http://schemas.microsoft.com/office/powerpoint/2010/main" val="3485718902"/>
              </p:ext>
            </p:extLst>
          </p:nvPr>
        </p:nvGraphicFramePr>
        <p:xfrm>
          <a:off x="228600" y="1471769"/>
          <a:ext cx="8648700" cy="3186167"/>
        </p:xfrm>
        <a:graphic>
          <a:graphicData uri="http://schemas.openxmlformats.org/drawingml/2006/table">
            <a:tbl>
              <a:tblPr firstRow="1" bandRow="1">
                <a:tableStyleId>{F5AB1C69-6EDB-4FF4-983F-18BD219EF322}</a:tableStyleId>
              </a:tblPr>
              <a:tblGrid>
                <a:gridCol w="429863">
                  <a:extLst>
                    <a:ext uri="{9D8B030D-6E8A-4147-A177-3AD203B41FA5}">
                      <a16:colId xmlns:a16="http://schemas.microsoft.com/office/drawing/2014/main" val="2161040119"/>
                    </a:ext>
                  </a:extLst>
                </a:gridCol>
                <a:gridCol w="6812492">
                  <a:extLst>
                    <a:ext uri="{9D8B030D-6E8A-4147-A177-3AD203B41FA5}">
                      <a16:colId xmlns:a16="http://schemas.microsoft.com/office/drawing/2014/main" val="775958171"/>
                    </a:ext>
                  </a:extLst>
                </a:gridCol>
                <a:gridCol w="1406345">
                  <a:extLst>
                    <a:ext uri="{9D8B030D-6E8A-4147-A177-3AD203B41FA5}">
                      <a16:colId xmlns:a16="http://schemas.microsoft.com/office/drawing/2014/main" val="2210772313"/>
                    </a:ext>
                  </a:extLst>
                </a:gridCol>
              </a:tblGrid>
              <a:tr h="373214">
                <a:tc>
                  <a:txBody>
                    <a:bodyPr/>
                    <a:lstStyle/>
                    <a:p>
                      <a:pPr algn="ctr"/>
                      <a:r>
                        <a:rPr lang="hr-HR" sz="1500" dirty="0">
                          <a:latin typeface="VladaRHSans Med" panose="02000000000000000000" pitchFamily="50" charset="-18"/>
                          <a:ea typeface="VladaRHSans Med" panose="02000000000000000000" pitchFamily="50" charset="-18"/>
                        </a:rPr>
                        <a:t>Br.</a:t>
                      </a:r>
                      <a:endParaRPr lang="hr-HR" sz="1500" dirty="0">
                        <a:solidFill>
                          <a:schemeClr val="tx1"/>
                        </a:solidFill>
                        <a:latin typeface="VladaRHSans Med" panose="02000000000000000000" pitchFamily="50" charset="-18"/>
                        <a:ea typeface="VladaRHSans Med" panose="02000000000000000000" pitchFamily="50" charset="-18"/>
                      </a:endParaRPr>
                    </a:p>
                  </a:txBody>
                  <a:tcPr marL="45710" marR="45710" marT="45692" marB="45692" anchor="ctr">
                    <a:solidFill>
                      <a:srgbClr val="002060"/>
                    </a:solidFill>
                  </a:tcPr>
                </a:tc>
                <a:tc>
                  <a:txBody>
                    <a:bodyPr/>
                    <a:lstStyle/>
                    <a:p>
                      <a:pPr algn="ctr">
                        <a:lnSpc>
                          <a:spcPct val="107000"/>
                        </a:lnSpc>
                        <a:spcAft>
                          <a:spcPts val="0"/>
                        </a:spcAft>
                      </a:pPr>
                      <a:r>
                        <a:rPr lang="hr-HR" sz="1500" b="1" dirty="0">
                          <a:effectLst/>
                          <a:latin typeface="VladaRHSans Med" panose="02000000000000000000" pitchFamily="50" charset="-18"/>
                          <a:ea typeface="VladaRHSans Med" panose="02000000000000000000" pitchFamily="50" charset="-18"/>
                          <a:cs typeface="Calibri" panose="020F0502020204030204" pitchFamily="34" charset="0"/>
                        </a:rPr>
                        <a:t>Pitanja za provjeru prihvatljivosti projekta i aktivnosti</a:t>
                      </a:r>
                      <a:endParaRPr lang="hr-HR" sz="1500" dirty="0">
                        <a:effectLst/>
                        <a:latin typeface="VladaRHSans Med" panose="02000000000000000000" pitchFamily="50" charset="-18"/>
                        <a:ea typeface="VladaRHSans Med" panose="02000000000000000000" pitchFamily="50" charset="-18"/>
                        <a:cs typeface="Times New Roman" panose="02020603050405020304" pitchFamily="18" charset="0"/>
                      </a:endParaRPr>
                    </a:p>
                  </a:txBody>
                  <a:tcPr marL="45710" marR="45710" marT="45692" marB="45692" anchor="ctr">
                    <a:solidFill>
                      <a:srgbClr val="002060"/>
                    </a:solidFill>
                  </a:tcPr>
                </a:tc>
                <a:tc>
                  <a:txBody>
                    <a:bodyPr/>
                    <a:lstStyle/>
                    <a:p>
                      <a:pPr algn="ctr"/>
                      <a:r>
                        <a:rPr lang="hr-HR" sz="1500" dirty="0">
                          <a:latin typeface="VladaRHSans Med" panose="02000000000000000000" pitchFamily="50" charset="-18"/>
                          <a:ea typeface="VladaRHSans Med" panose="02000000000000000000" pitchFamily="50" charset="-18"/>
                        </a:rPr>
                        <a:t>Izvor provjere</a:t>
                      </a:r>
                      <a:endParaRPr lang="hr-HR" sz="1500" b="0" dirty="0">
                        <a:solidFill>
                          <a:schemeClr val="tx1"/>
                        </a:solidFill>
                        <a:latin typeface="VladaRHSans Med" panose="02000000000000000000" pitchFamily="50" charset="-18"/>
                        <a:ea typeface="VladaRHSans Med" panose="02000000000000000000" pitchFamily="50" charset="-18"/>
                      </a:endParaRPr>
                    </a:p>
                  </a:txBody>
                  <a:tcPr marL="45710" marR="45710" marT="45692" marB="45692" anchor="ctr">
                    <a:solidFill>
                      <a:srgbClr val="002060"/>
                    </a:solidFill>
                  </a:tcPr>
                </a:tc>
                <a:extLst>
                  <a:ext uri="{0D108BD9-81ED-4DB2-BD59-A6C34878D82A}">
                    <a16:rowId xmlns:a16="http://schemas.microsoft.com/office/drawing/2014/main" val="2876471152"/>
                  </a:ext>
                </a:extLst>
              </a:tr>
              <a:tr h="736154">
                <a:tc>
                  <a:txBody>
                    <a:bodyPr/>
                    <a:lstStyle/>
                    <a:p>
                      <a:pPr algn="ctr"/>
                      <a:r>
                        <a:rPr lang="hr-HR" sz="1400" dirty="0">
                          <a:solidFill>
                            <a:srgbClr val="171796"/>
                          </a:solidFill>
                          <a:latin typeface="VladaRHSans Med" panose="02000000000000000000" pitchFamily="50" charset="-18"/>
                          <a:ea typeface="VladaRHSans Med" panose="02000000000000000000" pitchFamily="50" charset="-18"/>
                        </a:rPr>
                        <a:t>1.</a:t>
                      </a:r>
                    </a:p>
                  </a:txBody>
                  <a:tcPr marL="45710" marR="45710" marT="45692" marB="45692" anchor="ctr"/>
                </a:tc>
                <a:tc>
                  <a:txBody>
                    <a:bodyPr/>
                    <a:lstStyle/>
                    <a:p>
                      <a:pPr algn="just">
                        <a:lnSpc>
                          <a:spcPct val="107000"/>
                        </a:lnSpc>
                        <a:spcAft>
                          <a:spcPts val="0"/>
                        </a:spcAft>
                      </a:pPr>
                      <a:r>
                        <a:rPr lang="hr-HR" sz="1400" dirty="0">
                          <a:effectLst/>
                          <a:latin typeface="VladaRHSans Med" panose="02000000000000000000" pitchFamily="50" charset="-18"/>
                          <a:ea typeface="VladaRHSans Med" panose="02000000000000000000" pitchFamily="50" charset="-18"/>
                          <a:cs typeface="Times New Roman" panose="02020603050405020304" pitchFamily="18" charset="0"/>
                        </a:rPr>
                        <a:t>Projekt je u skladu s Operativnim programom „Konkurentnost i kohezija“ 2014.-2020., ciljevima Prioritetne osi 6, Investicijskog prioriteta 6e te specifičnim ciljem 6e2, kao i ciljevima i uvjetima Poziva.</a:t>
                      </a:r>
                    </a:p>
                  </a:txBody>
                  <a:tcPr marL="45710" marR="45710" marT="45692" marB="45692" anchor="ctr"/>
                </a:tc>
                <a:tc>
                  <a:txBody>
                    <a:bodyPr/>
                    <a:lstStyle/>
                    <a:p>
                      <a:pPr algn="ctr"/>
                      <a:r>
                        <a:rPr lang="hr-HR" sz="1400" dirty="0">
                          <a:solidFill>
                            <a:schemeClr val="tx1"/>
                          </a:solidFill>
                          <a:latin typeface="VladaRHSans Med" panose="02000000000000000000" pitchFamily="50" charset="-18"/>
                          <a:ea typeface="VladaRHSans Med" panose="02000000000000000000" pitchFamily="50" charset="-18"/>
                        </a:rPr>
                        <a:t>Prijavni obrazac </a:t>
                      </a:r>
                    </a:p>
                  </a:txBody>
                  <a:tcPr marL="45710" marR="45710" marT="45692" marB="45692" anchor="ctr"/>
                </a:tc>
                <a:extLst>
                  <a:ext uri="{0D108BD9-81ED-4DB2-BD59-A6C34878D82A}">
                    <a16:rowId xmlns:a16="http://schemas.microsoft.com/office/drawing/2014/main" val="481882121"/>
                  </a:ext>
                </a:extLst>
              </a:tr>
              <a:tr h="305024">
                <a:tc>
                  <a:txBody>
                    <a:bodyPr/>
                    <a:lstStyle/>
                    <a:p>
                      <a:pPr algn="ctr"/>
                      <a:r>
                        <a:rPr lang="hr-HR" sz="1400" dirty="0">
                          <a:solidFill>
                            <a:schemeClr val="tx2"/>
                          </a:solidFill>
                          <a:latin typeface="VladaRHSans Med" panose="02000000000000000000" pitchFamily="50" charset="-18"/>
                          <a:ea typeface="VladaRHSans Med" panose="02000000000000000000" pitchFamily="50" charset="-18"/>
                        </a:rPr>
                        <a:t>2.</a:t>
                      </a:r>
                    </a:p>
                  </a:txBody>
                  <a:tcPr marL="45710" marR="45710" marT="45692" marB="45692" anchor="ctr"/>
                </a:tc>
                <a:tc>
                  <a:txBody>
                    <a:bodyPr/>
                    <a:lstStyle/>
                    <a:p>
                      <a:pPr algn="just">
                        <a:lnSpc>
                          <a:spcPct val="107000"/>
                        </a:lnSpc>
                        <a:spcAft>
                          <a:spcPts val="0"/>
                        </a:spcAft>
                      </a:pPr>
                      <a:r>
                        <a:rPr lang="pl-PL" sz="1400" dirty="0">
                          <a:effectLst/>
                          <a:latin typeface="VladaRHSans Med" panose="02000000000000000000" pitchFamily="50" charset="-18"/>
                          <a:ea typeface="VladaRHSans Med" panose="02000000000000000000" pitchFamily="50" charset="-18"/>
                          <a:cs typeface="Times New Roman" panose="02020603050405020304" pitchFamily="18" charset="0"/>
                        </a:rPr>
                        <a:t>Projekt se provodi u potpunosti na području Urbanog područja Zadar.</a:t>
                      </a:r>
                      <a:endParaRPr lang="hr-HR" sz="1400" dirty="0">
                        <a:effectLst/>
                        <a:latin typeface="VladaRHSans Med" panose="02000000000000000000" pitchFamily="50" charset="-18"/>
                        <a:ea typeface="VladaRHSans Med" panose="02000000000000000000" pitchFamily="50" charset="-18"/>
                        <a:cs typeface="Times New Roman" panose="02020603050405020304" pitchFamily="18" charset="0"/>
                      </a:endParaRPr>
                    </a:p>
                  </a:txBody>
                  <a:tcPr marL="45710" marR="45710" marT="45692" marB="45692" anchor="ctr"/>
                </a:tc>
                <a:tc>
                  <a:txBody>
                    <a:bodyPr/>
                    <a:lstStyle/>
                    <a:p>
                      <a:pPr algn="ctr"/>
                      <a:r>
                        <a:rPr lang="pl-PL" sz="1400" dirty="0">
                          <a:solidFill>
                            <a:schemeClr val="tx1"/>
                          </a:solidFill>
                          <a:latin typeface="VladaRHSans Med" panose="02000000000000000000" pitchFamily="50" charset="-18"/>
                          <a:ea typeface="VladaRHSans Med" panose="02000000000000000000" pitchFamily="50" charset="-18"/>
                        </a:rPr>
                        <a:t>Prijavni obrazac</a:t>
                      </a:r>
                    </a:p>
                  </a:txBody>
                  <a:tcPr marL="45710" marR="45710" marT="45692" marB="45692" anchor="ctr"/>
                </a:tc>
                <a:extLst>
                  <a:ext uri="{0D108BD9-81ED-4DB2-BD59-A6C34878D82A}">
                    <a16:rowId xmlns:a16="http://schemas.microsoft.com/office/drawing/2014/main" val="2637607015"/>
                  </a:ext>
                </a:extLst>
              </a:tr>
              <a:tr h="914596">
                <a:tc>
                  <a:txBody>
                    <a:bodyPr/>
                    <a:lstStyle/>
                    <a:p>
                      <a:pPr algn="ctr"/>
                      <a:r>
                        <a:rPr lang="hr-HR" sz="1400" dirty="0">
                          <a:solidFill>
                            <a:schemeClr val="tx2"/>
                          </a:solidFill>
                          <a:latin typeface="VladaRHSans Med" panose="02000000000000000000" pitchFamily="50" charset="-18"/>
                          <a:ea typeface="VladaRHSans Med" panose="02000000000000000000" pitchFamily="50" charset="-18"/>
                        </a:rPr>
                        <a:t>3.</a:t>
                      </a:r>
                    </a:p>
                  </a:txBody>
                  <a:tcPr marL="45710" marR="45710" marT="45692" marB="45692" anchor="ctr"/>
                </a:tc>
                <a:tc>
                  <a:txBody>
                    <a:bodyPr/>
                    <a:lstStyle/>
                    <a:p>
                      <a:r>
                        <a:rPr lang="hr-HR" sz="1400" dirty="0" err="1">
                          <a:latin typeface="VladaRHSans Med" panose="02000000000000000000" pitchFamily="50" charset="-18"/>
                          <a:ea typeface="VladaRHSans Med" panose="02000000000000000000" pitchFamily="50" charset="-18"/>
                        </a:rPr>
                        <a:t>Brownfield</a:t>
                      </a:r>
                      <a:r>
                        <a:rPr lang="hr-HR" sz="1400" dirty="0">
                          <a:latin typeface="VladaRHSans Med" panose="02000000000000000000" pitchFamily="50" charset="-18"/>
                          <a:ea typeface="VladaRHSans Med" panose="02000000000000000000" pitchFamily="50" charset="-18"/>
                        </a:rPr>
                        <a:t> lokacija koja se obnavlja isključivo je u vlasništvu jedinice lokalne/područne (regionalne) samouprave, u vlasništvu Republike Hrvatske  ili u vlasništvu pravnih osoba kojima je osnivač jedinica lokalne/područne (regionalne) samouprave ili Republika Hrvatska, a nalazi se na području Urbanog</a:t>
                      </a:r>
                      <a:r>
                        <a:rPr lang="hr-HR" sz="1400" baseline="0" dirty="0">
                          <a:latin typeface="VladaRHSans Med" panose="02000000000000000000" pitchFamily="50" charset="-18"/>
                          <a:ea typeface="VladaRHSans Med" panose="02000000000000000000" pitchFamily="50" charset="-18"/>
                        </a:rPr>
                        <a:t> područja Zadar</a:t>
                      </a:r>
                      <a:endParaRPr lang="hr-HR" sz="1400" dirty="0">
                        <a:latin typeface="VladaRHSans Med" panose="02000000000000000000" pitchFamily="50" charset="-18"/>
                        <a:ea typeface="VladaRHSans Med" panose="02000000000000000000" pitchFamily="50" charset="-18"/>
                      </a:endParaRPr>
                    </a:p>
                  </a:txBody>
                  <a:tcPr marL="45710" marR="45710" marT="45692" marB="45692" anchor="ctr"/>
                </a:tc>
                <a:tc>
                  <a:txBody>
                    <a:bodyPr/>
                    <a:lstStyle/>
                    <a:p>
                      <a:pPr algn="ctr"/>
                      <a:r>
                        <a:rPr lang="hr-HR" sz="1400" kern="1200" dirty="0">
                          <a:solidFill>
                            <a:schemeClr val="tx1"/>
                          </a:solidFill>
                          <a:latin typeface="VladaRHSans Med" panose="02000000000000000000" pitchFamily="50" charset="-18"/>
                          <a:ea typeface="VladaRHSans Med" panose="02000000000000000000" pitchFamily="50" charset="-18"/>
                          <a:cs typeface="+mn-cs"/>
                        </a:rPr>
                        <a:t>Popratna dokumentacija</a:t>
                      </a:r>
                    </a:p>
                  </a:txBody>
                  <a:tcPr marL="45710" marR="45710" marT="45692" marB="45692" anchor="ctr"/>
                </a:tc>
                <a:extLst>
                  <a:ext uri="{0D108BD9-81ED-4DB2-BD59-A6C34878D82A}">
                    <a16:rowId xmlns:a16="http://schemas.microsoft.com/office/drawing/2014/main" val="3462500136"/>
                  </a:ext>
                </a:extLst>
              </a:tr>
              <a:tr h="725524">
                <a:tc>
                  <a:txBody>
                    <a:bodyPr/>
                    <a:lstStyle/>
                    <a:p>
                      <a:pPr algn="ctr"/>
                      <a:r>
                        <a:rPr lang="hr-HR" sz="1400" dirty="0">
                          <a:solidFill>
                            <a:schemeClr val="tx2"/>
                          </a:solidFill>
                          <a:latin typeface="VladaRHSans Med" panose="02000000000000000000" pitchFamily="50" charset="-18"/>
                          <a:ea typeface="VladaRHSans Med" panose="02000000000000000000" pitchFamily="50" charset="-18"/>
                        </a:rPr>
                        <a:t>4.</a:t>
                      </a:r>
                    </a:p>
                  </a:txBody>
                  <a:tcPr marL="45710" marR="45710" marT="45692" marB="45692" anchor="ctr"/>
                </a:tc>
                <a:tc>
                  <a:txBody>
                    <a:bodyPr/>
                    <a:lstStyle/>
                    <a:p>
                      <a:r>
                        <a:rPr lang="hr-HR" sz="1400" dirty="0">
                          <a:latin typeface="VladaRHSans Med" panose="02000000000000000000" pitchFamily="50" charset="-18"/>
                          <a:ea typeface="VladaRHSans Med" panose="02000000000000000000" pitchFamily="50" charset="-18"/>
                        </a:rPr>
                        <a:t>Ukoliko prihvatljiv prijavitelj nije ujedno i vlasnik zemljišno-knjižnih čestica na kojim se planira obnova i koje čine </a:t>
                      </a:r>
                      <a:r>
                        <a:rPr lang="hr-HR" sz="1400" dirty="0" err="1">
                          <a:latin typeface="VladaRHSans Med" panose="02000000000000000000" pitchFamily="50" charset="-18"/>
                          <a:ea typeface="VladaRHSans Med" panose="02000000000000000000" pitchFamily="50" charset="-18"/>
                        </a:rPr>
                        <a:t>brownfield</a:t>
                      </a:r>
                      <a:r>
                        <a:rPr lang="hr-HR" sz="1400" dirty="0">
                          <a:latin typeface="VladaRHSans Med" panose="02000000000000000000" pitchFamily="50" charset="-18"/>
                          <a:ea typeface="VladaRHSans Med" panose="02000000000000000000" pitchFamily="50" charset="-18"/>
                        </a:rPr>
                        <a:t> lokaciju, moraju imati regulirane imovinsko-pravne odnose</a:t>
                      </a:r>
                    </a:p>
                  </a:txBody>
                  <a:tcPr marL="45710" marR="45710" marT="45692" marB="45692" anchor="ctr"/>
                </a:tc>
                <a:tc>
                  <a:txBody>
                    <a:bodyPr/>
                    <a:lstStyle/>
                    <a:p>
                      <a:pPr marL="0" algn="ctr" defTabSz="457200" rtl="0" eaLnBrk="1" latinLnBrk="0" hangingPunct="1"/>
                      <a:r>
                        <a:rPr lang="hr-HR" sz="1400" kern="1200" dirty="0">
                          <a:solidFill>
                            <a:schemeClr val="tx1"/>
                          </a:solidFill>
                          <a:latin typeface="VladaRHSans Med" panose="02000000000000000000" pitchFamily="50" charset="-18"/>
                          <a:ea typeface="VladaRHSans Med" panose="02000000000000000000" pitchFamily="50" charset="-18"/>
                          <a:cs typeface="+mn-cs"/>
                        </a:rPr>
                        <a:t>Popratna dokumentacija</a:t>
                      </a:r>
                    </a:p>
                    <a:p>
                      <a:endParaRPr lang="hr-HR" dirty="0">
                        <a:solidFill>
                          <a:srgbClr val="FF0000"/>
                        </a:solidFill>
                        <a:latin typeface="VladaRHSans Med" panose="02000000000000000000" pitchFamily="50" charset="-18"/>
                        <a:ea typeface="VladaRHSans Med" panose="02000000000000000000" pitchFamily="50" charset="-18"/>
                      </a:endParaRPr>
                    </a:p>
                  </a:txBody>
                  <a:tcPr marL="45710" marR="45710" marT="45692" marB="45692" anchor="ctr"/>
                </a:tc>
                <a:extLst>
                  <a:ext uri="{0D108BD9-81ED-4DB2-BD59-A6C34878D82A}">
                    <a16:rowId xmlns:a16="http://schemas.microsoft.com/office/drawing/2014/main" val="280854264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E2653C-FDEA-49FB-955E-B9E8BB302473}" type="slidenum">
              <a:rPr lang="en-US" altLang="sr-Latn-RS" smtClean="0"/>
              <a:pPr>
                <a:defRPr/>
              </a:pPr>
              <a:t>11</a:t>
            </a:fld>
            <a:endParaRPr lang="en-US" altLang="sr-Latn-RS"/>
          </a:p>
        </p:txBody>
      </p:sp>
      <p:graphicFrame>
        <p:nvGraphicFramePr>
          <p:cNvPr id="3" name="Table 2">
            <a:extLst>
              <a:ext uri="{FF2B5EF4-FFF2-40B4-BE49-F238E27FC236}">
                <a16:creationId xmlns:a16="http://schemas.microsoft.com/office/drawing/2014/main" id="{1552D722-15EA-4284-B081-7E4DACC8BCE5}"/>
              </a:ext>
            </a:extLst>
          </p:cNvPr>
          <p:cNvGraphicFramePr>
            <a:graphicFrameLocks noGrp="1"/>
          </p:cNvGraphicFramePr>
          <p:nvPr>
            <p:extLst>
              <p:ext uri="{D42A27DB-BD31-4B8C-83A1-F6EECF244321}">
                <p14:modId xmlns:p14="http://schemas.microsoft.com/office/powerpoint/2010/main" val="2391718639"/>
              </p:ext>
            </p:extLst>
          </p:nvPr>
        </p:nvGraphicFramePr>
        <p:xfrm>
          <a:off x="228600" y="736504"/>
          <a:ext cx="8582025" cy="3553555"/>
        </p:xfrm>
        <a:graphic>
          <a:graphicData uri="http://schemas.openxmlformats.org/drawingml/2006/table">
            <a:tbl>
              <a:tblPr firstRow="1" bandRow="1">
                <a:tableStyleId>{F5AB1C69-6EDB-4FF4-983F-18BD219EF322}</a:tableStyleId>
              </a:tblPr>
              <a:tblGrid>
                <a:gridCol w="426549">
                  <a:extLst>
                    <a:ext uri="{9D8B030D-6E8A-4147-A177-3AD203B41FA5}">
                      <a16:colId xmlns:a16="http://schemas.microsoft.com/office/drawing/2014/main" val="2161040119"/>
                    </a:ext>
                  </a:extLst>
                </a:gridCol>
                <a:gridCol w="6759973">
                  <a:extLst>
                    <a:ext uri="{9D8B030D-6E8A-4147-A177-3AD203B41FA5}">
                      <a16:colId xmlns:a16="http://schemas.microsoft.com/office/drawing/2014/main" val="775958171"/>
                    </a:ext>
                  </a:extLst>
                </a:gridCol>
                <a:gridCol w="1395503">
                  <a:extLst>
                    <a:ext uri="{9D8B030D-6E8A-4147-A177-3AD203B41FA5}">
                      <a16:colId xmlns:a16="http://schemas.microsoft.com/office/drawing/2014/main" val="2210772313"/>
                    </a:ext>
                  </a:extLst>
                </a:gridCol>
              </a:tblGrid>
              <a:tr h="349720">
                <a:tc>
                  <a:txBody>
                    <a:bodyPr/>
                    <a:lstStyle/>
                    <a:p>
                      <a:pPr algn="ctr"/>
                      <a:r>
                        <a:rPr lang="hr-HR" sz="1500" dirty="0">
                          <a:latin typeface="VladaRHSans Med" panose="02000000000000000000" pitchFamily="50" charset="-18"/>
                          <a:ea typeface="VladaRHSans Med" panose="02000000000000000000" pitchFamily="50" charset="-18"/>
                        </a:rPr>
                        <a:t>Br.</a:t>
                      </a:r>
                      <a:endParaRPr lang="hr-HR" sz="1500" dirty="0">
                        <a:solidFill>
                          <a:schemeClr val="tx1"/>
                        </a:solidFill>
                        <a:latin typeface="VladaRHSans Med" panose="02000000000000000000" pitchFamily="50" charset="-18"/>
                        <a:ea typeface="VladaRHSans Med" panose="02000000000000000000" pitchFamily="50" charset="-18"/>
                      </a:endParaRPr>
                    </a:p>
                  </a:txBody>
                  <a:tcPr marL="45710" marR="45710" marT="45692" marB="45692" anchor="ctr">
                    <a:solidFill>
                      <a:srgbClr val="002060"/>
                    </a:solidFill>
                  </a:tcPr>
                </a:tc>
                <a:tc>
                  <a:txBody>
                    <a:bodyPr/>
                    <a:lstStyle/>
                    <a:p>
                      <a:pPr algn="ctr">
                        <a:lnSpc>
                          <a:spcPct val="107000"/>
                        </a:lnSpc>
                        <a:spcAft>
                          <a:spcPts val="0"/>
                        </a:spcAft>
                      </a:pPr>
                      <a:r>
                        <a:rPr lang="hr-HR" sz="1500" b="1" dirty="0">
                          <a:effectLst/>
                          <a:latin typeface="VladaRHSans Med" panose="02000000000000000000" pitchFamily="50" charset="-18"/>
                          <a:ea typeface="VladaRHSans Med" panose="02000000000000000000" pitchFamily="50" charset="-18"/>
                          <a:cs typeface="Calibri" panose="020F0502020204030204" pitchFamily="34" charset="0"/>
                        </a:rPr>
                        <a:t>Pitanja za provjeru prihvatljivosti projekta i aktivnosti</a:t>
                      </a:r>
                      <a:endParaRPr lang="hr-HR" sz="1500" dirty="0">
                        <a:effectLst/>
                        <a:latin typeface="VladaRHSans Med" panose="02000000000000000000" pitchFamily="50" charset="-18"/>
                        <a:ea typeface="VladaRHSans Med" panose="02000000000000000000" pitchFamily="50" charset="-18"/>
                        <a:cs typeface="Times New Roman" panose="02020603050405020304" pitchFamily="18" charset="0"/>
                      </a:endParaRPr>
                    </a:p>
                  </a:txBody>
                  <a:tcPr marL="45710" marR="45710" marT="45692" marB="45692" anchor="ctr">
                    <a:solidFill>
                      <a:srgbClr val="002060"/>
                    </a:solidFill>
                  </a:tcPr>
                </a:tc>
                <a:tc>
                  <a:txBody>
                    <a:bodyPr/>
                    <a:lstStyle/>
                    <a:p>
                      <a:pPr algn="ctr"/>
                      <a:r>
                        <a:rPr lang="hr-HR" sz="1500" dirty="0">
                          <a:latin typeface="VladaRHSans Med" panose="02000000000000000000" pitchFamily="50" charset="-18"/>
                          <a:ea typeface="VladaRHSans Med" panose="02000000000000000000" pitchFamily="50" charset="-18"/>
                        </a:rPr>
                        <a:t>Izvor provjere</a:t>
                      </a:r>
                      <a:endParaRPr lang="hr-HR" sz="1500" b="0" dirty="0">
                        <a:solidFill>
                          <a:schemeClr val="tx1"/>
                        </a:solidFill>
                        <a:latin typeface="VladaRHSans Med" panose="02000000000000000000" pitchFamily="50" charset="-18"/>
                        <a:ea typeface="VladaRHSans Med" panose="02000000000000000000" pitchFamily="50" charset="-18"/>
                      </a:endParaRPr>
                    </a:p>
                  </a:txBody>
                  <a:tcPr marL="45710" marR="45710" marT="45692" marB="45692" anchor="ctr">
                    <a:solidFill>
                      <a:srgbClr val="002060"/>
                    </a:solidFill>
                  </a:tcPr>
                </a:tc>
                <a:extLst>
                  <a:ext uri="{0D108BD9-81ED-4DB2-BD59-A6C34878D82A}">
                    <a16:rowId xmlns:a16="http://schemas.microsoft.com/office/drawing/2014/main" val="2876471152"/>
                  </a:ext>
                </a:extLst>
              </a:tr>
              <a:tr h="588939">
                <a:tc>
                  <a:txBody>
                    <a:bodyPr/>
                    <a:lstStyle/>
                    <a:p>
                      <a:pPr algn="ctr"/>
                      <a:r>
                        <a:rPr lang="hr-HR" sz="1400" dirty="0">
                          <a:solidFill>
                            <a:srgbClr val="171796"/>
                          </a:solidFill>
                          <a:latin typeface="VladaRHSans Med" panose="02000000000000000000" pitchFamily="50" charset="-18"/>
                          <a:ea typeface="VladaRHSans Med" panose="02000000000000000000" pitchFamily="50" charset="-18"/>
                        </a:rPr>
                        <a:t>5. </a:t>
                      </a:r>
                    </a:p>
                  </a:txBody>
                  <a:tcPr marL="45710" marR="45710" marT="45692" marB="45692" anchor="ctr"/>
                </a:tc>
                <a:tc>
                  <a:txBody>
                    <a:bodyPr/>
                    <a:lstStyle/>
                    <a:p>
                      <a:pPr algn="just">
                        <a:lnSpc>
                          <a:spcPct val="107000"/>
                        </a:lnSpc>
                        <a:spcAft>
                          <a:spcPts val="0"/>
                        </a:spcAft>
                      </a:pPr>
                      <a:r>
                        <a:rPr lang="hr-HR" sz="1400" dirty="0">
                          <a:effectLst/>
                          <a:latin typeface="VladaRHSans Med" panose="02000000000000000000" pitchFamily="50" charset="-18"/>
                          <a:ea typeface="VladaRHSans Med" panose="02000000000000000000" pitchFamily="50" charset="-18"/>
                          <a:cs typeface="Times New Roman" panose="02020603050405020304" pitchFamily="18" charset="0"/>
                        </a:rPr>
                        <a:t>Aktivnosti projekta su u skladu s prihvatljivim aktivnostima Poziva</a:t>
                      </a:r>
                    </a:p>
                  </a:txBody>
                  <a:tcPr marL="45710" marR="45710" marT="45692" marB="4569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sz="1400" dirty="0">
                          <a:solidFill>
                            <a:schemeClr val="tx1"/>
                          </a:solidFill>
                          <a:latin typeface="VladaRHSans Med" panose="02000000000000000000" pitchFamily="50" charset="-18"/>
                          <a:ea typeface="VladaRHSans Med" panose="02000000000000000000" pitchFamily="50" charset="-18"/>
                        </a:rPr>
                        <a:t>Prijavni obrazac</a:t>
                      </a:r>
                    </a:p>
                  </a:txBody>
                  <a:tcPr marL="45710" marR="45710" marT="45692" marB="45692" anchor="ctr"/>
                </a:tc>
                <a:extLst>
                  <a:ext uri="{0D108BD9-81ED-4DB2-BD59-A6C34878D82A}">
                    <a16:rowId xmlns:a16="http://schemas.microsoft.com/office/drawing/2014/main" val="481882121"/>
                  </a:ext>
                </a:extLst>
              </a:tr>
              <a:tr h="807962">
                <a:tc>
                  <a:txBody>
                    <a:bodyPr/>
                    <a:lstStyle/>
                    <a:p>
                      <a:pPr algn="ctr"/>
                      <a:r>
                        <a:rPr lang="hr-HR" sz="1400" dirty="0">
                          <a:solidFill>
                            <a:schemeClr val="tx2"/>
                          </a:solidFill>
                          <a:latin typeface="VladaRHSans Med" panose="02000000000000000000" pitchFamily="50" charset="-18"/>
                          <a:ea typeface="VladaRHSans Med" panose="02000000000000000000" pitchFamily="50" charset="-18"/>
                        </a:rPr>
                        <a:t>6.</a:t>
                      </a:r>
                    </a:p>
                  </a:txBody>
                  <a:tcPr marL="45710" marR="45710" marT="45692" marB="45692" anchor="ctr"/>
                </a:tc>
                <a:tc>
                  <a:txBody>
                    <a:bodyPr/>
                    <a:lstStyle/>
                    <a:p>
                      <a:pPr algn="just">
                        <a:lnSpc>
                          <a:spcPct val="107000"/>
                        </a:lnSpc>
                        <a:spcAft>
                          <a:spcPts val="0"/>
                        </a:spcAft>
                      </a:pPr>
                      <a:r>
                        <a:rPr lang="hr-HR" sz="1400" dirty="0">
                          <a:effectLst/>
                          <a:latin typeface="VladaRHSans Med" panose="02000000000000000000" pitchFamily="50" charset="-18"/>
                          <a:ea typeface="VladaRHSans Med" panose="02000000000000000000" pitchFamily="50" charset="-18"/>
                          <a:cs typeface="Times New Roman" panose="02020603050405020304" pitchFamily="18" charset="0"/>
                        </a:rPr>
                        <a:t>Projekt ne uključuje aktivnosti koje su bile dio operacije koja je, ili je trebala biti, podložna postupku povrata sredstava (u skladu s člankom 125. stavkom 3(f) Uredbe (EU) br. 1303/2013) nakon promjene proizvodne aktivnosti izvan programskog područja.</a:t>
                      </a:r>
                    </a:p>
                  </a:txBody>
                  <a:tcPr marL="45710" marR="45710" marT="45692" marB="4569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panose="02000000000000000000" pitchFamily="50" charset="-18"/>
                          <a:ea typeface="VladaRHSans Med" panose="02000000000000000000" pitchFamily="50" charset="-18"/>
                        </a:rPr>
                        <a:t>Prijavni obrazac</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panose="02000000000000000000" pitchFamily="50" charset="-18"/>
                          <a:ea typeface="VladaRHSans Med" panose="02000000000000000000" pitchFamily="50" charset="-18"/>
                        </a:rPr>
                        <a:t>Izjava prijavitelja (Obrazac 2) </a:t>
                      </a:r>
                    </a:p>
                  </a:txBody>
                  <a:tcPr marL="45710" marR="45710" marT="45692" marB="45692" anchor="ctr"/>
                </a:tc>
                <a:extLst>
                  <a:ext uri="{0D108BD9-81ED-4DB2-BD59-A6C34878D82A}">
                    <a16:rowId xmlns:a16="http://schemas.microsoft.com/office/drawing/2014/main" val="2637607015"/>
                  </a:ext>
                </a:extLst>
              </a:tr>
              <a:tr h="761364">
                <a:tc>
                  <a:txBody>
                    <a:bodyPr/>
                    <a:lstStyle/>
                    <a:p>
                      <a:pPr algn="ctr"/>
                      <a:r>
                        <a:rPr lang="hr-HR" sz="1400" dirty="0">
                          <a:solidFill>
                            <a:schemeClr val="tx2"/>
                          </a:solidFill>
                          <a:latin typeface="VladaRHSans Med" panose="02000000000000000000" pitchFamily="50" charset="-18"/>
                          <a:ea typeface="VladaRHSans Med" panose="02000000000000000000" pitchFamily="50" charset="-18"/>
                        </a:rPr>
                        <a:t>7.</a:t>
                      </a:r>
                    </a:p>
                  </a:txBody>
                  <a:tcPr marL="45710" marR="45710" marT="45692" marB="45692" anchor="ctr"/>
                </a:tc>
                <a:tc>
                  <a:txBody>
                    <a:bodyPr/>
                    <a:lstStyle/>
                    <a:p>
                      <a:pPr algn="just">
                        <a:lnSpc>
                          <a:spcPct val="107000"/>
                        </a:lnSpc>
                        <a:spcAft>
                          <a:spcPts val="0"/>
                        </a:spcAft>
                      </a:pPr>
                      <a:r>
                        <a:rPr lang="hr-HR" sz="1400" dirty="0">
                          <a:effectLst/>
                          <a:latin typeface="VladaRHSans Med" panose="02000000000000000000" pitchFamily="50" charset="-18"/>
                          <a:ea typeface="VladaRHSans Med" panose="02000000000000000000" pitchFamily="50" charset="-18"/>
                          <a:cs typeface="Times New Roman" panose="02020603050405020304" pitchFamily="18" charset="0"/>
                        </a:rPr>
                        <a:t>Projekt je u skladu s odredbama svih relevantnih nacionalnih zakonodavnih akata te u skladu sa specifičnim pravilima i zahtjevima primjenjivima na Poziv.</a:t>
                      </a:r>
                    </a:p>
                  </a:txBody>
                  <a:tcPr marL="45710" marR="45710" marT="45692" marB="4569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panose="02000000000000000000" pitchFamily="50" charset="-18"/>
                          <a:ea typeface="VladaRHSans Med" panose="02000000000000000000" pitchFamily="50" charset="-18"/>
                        </a:rPr>
                        <a:t>Prijavni obrazac</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panose="02000000000000000000" pitchFamily="50" charset="-18"/>
                          <a:ea typeface="VladaRHSans Med" panose="02000000000000000000" pitchFamily="50" charset="-18"/>
                        </a:rPr>
                        <a:t>Izjava prijavitelja (Obrazac 2) </a:t>
                      </a:r>
                    </a:p>
                  </a:txBody>
                  <a:tcPr marL="45710" marR="45710" marT="45692" marB="45692" anchor="ctr"/>
                </a:tc>
                <a:extLst>
                  <a:ext uri="{0D108BD9-81ED-4DB2-BD59-A6C34878D82A}">
                    <a16:rowId xmlns:a16="http://schemas.microsoft.com/office/drawing/2014/main" val="3462500136"/>
                  </a:ext>
                </a:extLst>
              </a:tr>
              <a:tr h="1045570">
                <a:tc>
                  <a:txBody>
                    <a:bodyPr/>
                    <a:lstStyle/>
                    <a:p>
                      <a:pPr algn="ctr"/>
                      <a:r>
                        <a:rPr lang="hr-HR" sz="1400" dirty="0">
                          <a:solidFill>
                            <a:schemeClr val="tx2"/>
                          </a:solidFill>
                          <a:latin typeface="VladaRHSans Med" panose="02000000000000000000" pitchFamily="50" charset="-18"/>
                          <a:ea typeface="VladaRHSans Med" panose="02000000000000000000" pitchFamily="50" charset="-18"/>
                        </a:rPr>
                        <a:t>8. </a:t>
                      </a:r>
                    </a:p>
                  </a:txBody>
                  <a:tcPr marL="45710" marR="45710" marT="45692" marB="45692" anchor="ct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4572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je u skladu s odredbama iz točke 1.6 primjenjivima na ovaj Poziv u pogledu namjene tj. krajnje uporabe infrastrukture u koju se ulaže i u pogledu budućeg korištenja na razini sljedećih sudionika: prvog vlasnika infrastrukture; operatera/upravitelja; izvođača radova i krajnjeg korisnika</a:t>
                      </a:r>
                    </a:p>
                  </a:txBody>
                  <a:tcPr marL="45714" marR="45714" marT="45689" marB="45689" anchor="ctr" horzOverflow="overflow"/>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Izjava prijavitelja (Obrazac 2)</a:t>
                      </a:r>
                    </a:p>
                  </a:txBody>
                  <a:tcPr marL="45714" marR="45714" marT="45689" marB="45689" anchor="ctr" horzOverflow="overflow"/>
                </a:tc>
                <a:extLst>
                  <a:ext uri="{0D108BD9-81ED-4DB2-BD59-A6C34878D82A}">
                    <a16:rowId xmlns:a16="http://schemas.microsoft.com/office/drawing/2014/main" val="2808542649"/>
                  </a:ext>
                </a:extLst>
              </a:tr>
            </a:tbl>
          </a:graphicData>
        </a:graphic>
      </p:graphicFrame>
      <p:sp>
        <p:nvSpPr>
          <p:cNvPr id="4" name="Rectangle 3"/>
          <p:cNvSpPr/>
          <p:nvPr/>
        </p:nvSpPr>
        <p:spPr>
          <a:xfrm>
            <a:off x="500744" y="274839"/>
            <a:ext cx="7257142" cy="830997"/>
          </a:xfrm>
          <a:prstGeom prst="rect">
            <a:avLst/>
          </a:prstGeom>
        </p:spPr>
        <p:txBody>
          <a:bodyPr wrap="square">
            <a:spAutoFit/>
          </a:bodyPr>
          <a:lstStyle/>
          <a:p>
            <a:r>
              <a:rPr lang="hr-HR" altLang="sr-Latn-RS" sz="2400" b="1" dirty="0">
                <a:solidFill>
                  <a:srgbClr val="11115E"/>
                </a:solidFill>
                <a:latin typeface="VladaRHSans Med" panose="02000000000000000000" pitchFamily="50" charset="-18"/>
                <a:ea typeface="VladaRHSans Med" panose="02000000000000000000" pitchFamily="50" charset="-18"/>
              </a:rPr>
              <a:t>FAZA 2: </a:t>
            </a:r>
            <a:r>
              <a:rPr lang="hr-HR" altLang="sr-Latn-RS" sz="2400" b="1" dirty="0">
                <a:solidFill>
                  <a:schemeClr val="tx2">
                    <a:lumMod val="75000"/>
                  </a:schemeClr>
                </a:solidFill>
                <a:latin typeface="VladaRHSans Med" panose="02000000000000000000" pitchFamily="50" charset="-18"/>
                <a:ea typeface="VladaRHSans Med" panose="02000000000000000000" pitchFamily="50" charset="-18"/>
              </a:rPr>
              <a:t>Provjera prihvatljivosti projekta i aktivnosti (2) </a:t>
            </a:r>
            <a:endParaRPr lang="hr-HR" sz="2400" dirty="0">
              <a:latin typeface="VladaRHSans Med" panose="02000000000000000000" pitchFamily="50" charset="-18"/>
              <a:ea typeface="VladaRHSans Med" panose="02000000000000000000" pitchFamily="50" charset="-18"/>
            </a:endParaRPr>
          </a:p>
        </p:txBody>
      </p:sp>
    </p:spTree>
    <p:extLst>
      <p:ext uri="{BB962C8B-B14F-4D97-AF65-F5344CB8AC3E}">
        <p14:creationId xmlns:p14="http://schemas.microsoft.com/office/powerpoint/2010/main" val="216375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8452867-0AC2-474D-8FBF-9E851D6D38A0}"/>
              </a:ext>
            </a:extLst>
          </p:cNvPr>
          <p:cNvSpPr>
            <a:spLocks noGrp="1"/>
          </p:cNvSpPr>
          <p:nvPr>
            <p:ph type="title" idx="4294967295"/>
          </p:nvPr>
        </p:nvSpPr>
        <p:spPr>
          <a:xfrm>
            <a:off x="315913" y="255588"/>
            <a:ext cx="8212137" cy="460375"/>
          </a:xfrm>
        </p:spPr>
        <p:txBody>
          <a:bodyPr/>
          <a:lstStyle/>
          <a:p>
            <a:pPr algn="just" defTabSz="685800" eaLnBrk="1" hangingPunct="1">
              <a:lnSpc>
                <a:spcPct val="90000"/>
              </a:lnSpc>
              <a:tabLst>
                <a:tab pos="87313" algn="l"/>
              </a:tabLst>
              <a:defRPr/>
            </a:pPr>
            <a:r>
              <a:rPr lang="hr-HR" altLang="sr-Latn-RS" sz="2400" b="1" dirty="0">
                <a:solidFill>
                  <a:schemeClr val="tx2">
                    <a:lumMod val="75000"/>
                  </a:schemeClr>
                </a:solidFill>
                <a:ea typeface="ＭＳ Ｐゴシック" panose="020B0600070205080204" pitchFamily="34" charset="-128"/>
                <a:cs typeface="+mn-cs"/>
              </a:rPr>
              <a:t>FAZA 2: Provjera prihvatljivosti projekta i aktivnosti (3) </a:t>
            </a:r>
          </a:p>
        </p:txBody>
      </p:sp>
      <p:sp>
        <p:nvSpPr>
          <p:cNvPr id="39939" name="Content Placeholder 2">
            <a:extLst>
              <a:ext uri="{FF2B5EF4-FFF2-40B4-BE49-F238E27FC236}">
                <a16:creationId xmlns:a16="http://schemas.microsoft.com/office/drawing/2014/main" id="{0A902DFE-F179-40AE-9423-21DFF066E59D}"/>
              </a:ext>
            </a:extLst>
          </p:cNvPr>
          <p:cNvSpPr txBox="1">
            <a:spLocks/>
          </p:cNvSpPr>
          <p:nvPr/>
        </p:nvSpPr>
        <p:spPr bwMode="auto">
          <a:xfrm>
            <a:off x="315913" y="1725613"/>
            <a:ext cx="77708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514350" indent="-171450">
              <a:defRPr>
                <a:solidFill>
                  <a:schemeClr val="tx1"/>
                </a:solidFill>
                <a:latin typeface="Calibri" panose="020F0502020204030204" pitchFamily="34" charset="0"/>
                <a:ea typeface="ＭＳ Ｐゴシック" panose="020B0600070205080204" pitchFamily="34" charset="-128"/>
              </a:defRPr>
            </a:lvl2pPr>
            <a:lvl3pPr marL="857250" indent="-171450">
              <a:defRPr>
                <a:solidFill>
                  <a:schemeClr val="tx1"/>
                </a:solidFill>
                <a:latin typeface="Calibri" panose="020F0502020204030204" pitchFamily="34" charset="0"/>
                <a:ea typeface="ＭＳ Ｐゴシック" panose="020B0600070205080204" pitchFamily="34" charset="-128"/>
              </a:defRPr>
            </a:lvl3pPr>
            <a:lvl4pPr marL="1200150" indent="-171450">
              <a:defRPr>
                <a:solidFill>
                  <a:schemeClr val="tx1"/>
                </a:solidFill>
                <a:latin typeface="Calibri" panose="020F0502020204030204" pitchFamily="34" charset="0"/>
                <a:ea typeface="ＭＳ Ｐゴシック" panose="020B0600070205080204" pitchFamily="34" charset="-128"/>
              </a:defRPr>
            </a:lvl4pPr>
            <a:lvl5pPr marL="1543050" indent="-171450">
              <a:defRPr>
                <a:solidFill>
                  <a:schemeClr val="tx1"/>
                </a:solidFill>
                <a:latin typeface="Calibri" panose="020F0502020204030204" pitchFamily="34" charset="0"/>
                <a:ea typeface="ＭＳ Ｐゴシック" panose="020B0600070205080204" pitchFamily="34" charset="-128"/>
              </a:defRPr>
            </a:lvl5pPr>
            <a:lvl6pPr marL="20002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4574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9146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3718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eaLnBrk="1" hangingPunct="1">
              <a:buClr>
                <a:srgbClr val="002060"/>
              </a:buClr>
            </a:pPr>
            <a:endParaRPr lang="hr-HR" altLang="sr-Latn-RS" sz="1400">
              <a:solidFill>
                <a:srgbClr val="000000"/>
              </a:solidFill>
              <a:ea typeface="VladaRHSans Reg"/>
              <a:cs typeface="VladaRHSans Reg"/>
            </a:endParaRPr>
          </a:p>
        </p:txBody>
      </p:sp>
      <p:sp>
        <p:nvSpPr>
          <p:cNvPr id="39940" name="Rezervirano mjesto broja slajda 3">
            <a:extLst>
              <a:ext uri="{FF2B5EF4-FFF2-40B4-BE49-F238E27FC236}">
                <a16:creationId xmlns:a16="http://schemas.microsoft.com/office/drawing/2014/main" id="{6F46A781-4F99-4F1E-8577-50AACBEE9FF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3D46C26-DE5A-436C-B044-B8C291233F90}" type="slidenum">
              <a:rPr lang="en-US" altLang="sr-Latn-RS" sz="1000" smtClean="0">
                <a:solidFill>
                  <a:schemeClr val="bg1"/>
                </a:solidFill>
              </a:rPr>
              <a:pPr>
                <a:lnSpc>
                  <a:spcPct val="100000"/>
                </a:lnSpc>
                <a:spcBef>
                  <a:spcPct val="0"/>
                </a:spcBef>
              </a:pPr>
              <a:t>12</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33553990-948E-44F6-A893-1C9E696FC351}"/>
              </a:ext>
            </a:extLst>
          </p:cNvPr>
          <p:cNvGraphicFramePr>
            <a:graphicFrameLocks noGrp="1"/>
          </p:cNvGraphicFramePr>
          <p:nvPr>
            <p:extLst>
              <p:ext uri="{D42A27DB-BD31-4B8C-83A1-F6EECF244321}">
                <p14:modId xmlns:p14="http://schemas.microsoft.com/office/powerpoint/2010/main" val="1723397246"/>
              </p:ext>
            </p:extLst>
          </p:nvPr>
        </p:nvGraphicFramePr>
        <p:xfrm>
          <a:off x="215899" y="647383"/>
          <a:ext cx="8712202" cy="3765837"/>
        </p:xfrm>
        <a:graphic>
          <a:graphicData uri="http://schemas.openxmlformats.org/drawingml/2006/table">
            <a:tbl>
              <a:tblPr/>
              <a:tblGrid>
                <a:gridCol w="344335">
                  <a:extLst>
                    <a:ext uri="{9D8B030D-6E8A-4147-A177-3AD203B41FA5}">
                      <a16:colId xmlns:a16="http://schemas.microsoft.com/office/drawing/2014/main" val="1808272200"/>
                    </a:ext>
                  </a:extLst>
                </a:gridCol>
                <a:gridCol w="6069165">
                  <a:extLst>
                    <a:ext uri="{9D8B030D-6E8A-4147-A177-3AD203B41FA5}">
                      <a16:colId xmlns:a16="http://schemas.microsoft.com/office/drawing/2014/main" val="1514601251"/>
                    </a:ext>
                  </a:extLst>
                </a:gridCol>
                <a:gridCol w="2298702">
                  <a:extLst>
                    <a:ext uri="{9D8B030D-6E8A-4147-A177-3AD203B41FA5}">
                      <a16:colId xmlns:a16="http://schemas.microsoft.com/office/drawing/2014/main" val="1891894928"/>
                    </a:ext>
                  </a:extLst>
                </a:gridCol>
              </a:tblGrid>
              <a:tr h="288537">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VladaRHSans Reg"/>
                        </a:rPr>
                        <a:t>Br.</a:t>
                      </a:r>
                      <a:endParaRPr kumimoji="0" lang="hr-HR" altLang="sr-Latn-RS" sz="1500" b="1"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endParaRP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Calibri" panose="020F0502020204030204" pitchFamily="34" charset="0"/>
                        </a:rPr>
                        <a:t>Pitanja za provjeru prihvatljivosti projekta i aktivnosti</a:t>
                      </a:r>
                      <a:endPar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Times New Roman" panose="02020603050405020304" pitchFamily="18" charset="0"/>
                      </a:endParaRP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VladaRHSans Reg"/>
                        </a:rPr>
                        <a:t>Izvor provjere</a:t>
                      </a:r>
                      <a:endParaRPr kumimoji="0" lang="hr-HR" altLang="sr-Latn-RS" sz="15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endParaRP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2627684209"/>
                  </a:ext>
                </a:extLst>
              </a:tr>
              <a:tr h="4799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Med" panose="02000000000000000000" pitchFamily="50" charset="-18"/>
                          <a:ea typeface="VladaRHSans Med" panose="02000000000000000000" pitchFamily="50" charset="-18"/>
                          <a:cs typeface="VladaRHSans Reg"/>
                        </a:rPr>
                        <a:t>9.</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Projekt u trenutku podnošenja projektnog prijedloga nije fizički niti financijski završen</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Izjava prijavitelja (Obrazac 2)</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1788872126"/>
                  </a:ext>
                </a:extLst>
              </a:tr>
              <a:tr h="1303309">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Med" panose="02000000000000000000" pitchFamily="50" charset="-18"/>
                          <a:ea typeface="VladaRHSans Med" panose="02000000000000000000" pitchFamily="50" charset="-18"/>
                          <a:cs typeface="VladaRHSans Reg"/>
                        </a:rPr>
                        <a:t>10.</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Projekt se, na način opisan u projektnom prijedlogu, ne bi mogao provesti bez potpore iz Fondova (prijavitelj nema osigurana sredstva za provedbu projekta na način, u opsegu i vremenskom okviru kako je opisano u projektnom prijedlogu, odnosno potporom iz Fondova osigurava se dodana vrijednost, bilo u opsegu ili kvaliteti aktivnosti, ili u pogledu vremena potrebnog za ostvarenje cilja/ciljeva projekta).</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Izjava prijavitelja (Obrazac 2)</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3872885251"/>
                  </a:ext>
                </a:extLst>
              </a:tr>
              <a:tr h="68575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sz="1400" b="0" i="0" u="none" strike="noStrike" kern="1200" cap="none" normalizeH="0" baseline="0" dirty="0">
                          <a:ln>
                            <a:noFill/>
                          </a:ln>
                          <a:solidFill>
                            <a:schemeClr val="tx2"/>
                          </a:solidFill>
                          <a:effectLst/>
                          <a:latin typeface="VladaRHSans Med" panose="02000000000000000000" pitchFamily="50" charset="-18"/>
                          <a:ea typeface="VladaRHSans Med" panose="02000000000000000000" pitchFamily="50" charset="-18"/>
                        </a:rPr>
                        <a:t>11.</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Projekt poštuje načelo </a:t>
                      </a:r>
                      <a:r>
                        <a:rPr kumimoji="0" lang="hr-HR" altLang="sr-Latn-RS" sz="1400" b="0" i="0" u="none" strike="noStrike" cap="none" normalizeH="0" baseline="0" dirty="0" err="1">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nekumulativnosti</a:t>
                      </a: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 odnosno ne predstavlja dvostruko financiranje</a:t>
                      </a:r>
                    </a:p>
                  </a:txBody>
                  <a:tcPr marL="45714" marR="45714" marT="45691" marB="45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Izjava prijavitelja (Obrazac 2)</a:t>
                      </a:r>
                    </a:p>
                  </a:txBody>
                  <a:tcPr marL="45714" marR="45714" marT="45691" marB="45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2564395112"/>
                  </a:ext>
                </a:extLst>
              </a:tr>
              <a:tr h="7403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sz="1400" b="0" i="0" u="none" strike="noStrike" kern="1200" cap="none" normalizeH="0" baseline="0" dirty="0">
                          <a:ln>
                            <a:noFill/>
                          </a:ln>
                          <a:solidFill>
                            <a:schemeClr val="tx2"/>
                          </a:solidFill>
                          <a:effectLst/>
                          <a:latin typeface="VladaRHSans Med" panose="02000000000000000000" pitchFamily="50" charset="-18"/>
                          <a:ea typeface="VladaRHSans Med" panose="02000000000000000000" pitchFamily="50" charset="-18"/>
                        </a:rPr>
                        <a:t>12.</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Projekt je spreman za početak provedbe aktivnosti projekta i njihov završetak u skladu s planom aktivnosti navedenim u Prijavnom obrascu i zadanim vremenskim okvirima za provedbu projekta definiranima u točki 1.5 Uputa. </a:t>
                      </a:r>
                    </a:p>
                  </a:txBody>
                  <a:tcPr marL="45714" marR="45714" marT="45691" marB="45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r-HR" altLang="sr-Latn-RS" sz="14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VladaRHSans Reg"/>
                        </a:rPr>
                        <a:t>Prijavni obrazac</a:t>
                      </a:r>
                    </a:p>
                  </a:txBody>
                  <a:tcPr marL="45714" marR="45714" marT="45691" marB="45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40690455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C15FC266-5A4D-4456-9513-3911596850E6}"/>
              </a:ext>
            </a:extLst>
          </p:cNvPr>
          <p:cNvSpPr>
            <a:spLocks noGrp="1"/>
          </p:cNvSpPr>
          <p:nvPr>
            <p:ph type="title"/>
          </p:nvPr>
        </p:nvSpPr>
        <p:spPr>
          <a:xfrm>
            <a:off x="314325" y="244475"/>
            <a:ext cx="8099425" cy="523875"/>
          </a:xfrm>
        </p:spPr>
        <p:txBody>
          <a:bodyPr/>
          <a:lstStyle/>
          <a:p>
            <a:pPr algn="just"/>
            <a:r>
              <a:rPr lang="hr-HR" altLang="sr-Latn-RS" sz="2400" b="1" dirty="0">
                <a:solidFill>
                  <a:srgbClr val="11115E"/>
                </a:solidFill>
                <a:ea typeface="ＭＳ Ｐゴシック" panose="020B0600070205080204" pitchFamily="34" charset="-128"/>
              </a:rPr>
              <a:t>FAZA 2: Provjera prihvatljivosti projekta i aktivnosti (4) </a:t>
            </a:r>
            <a:endParaRPr lang="hr-HR" altLang="sr-Latn-RS" sz="2400" dirty="0">
              <a:ea typeface="ＭＳ Ｐゴシック" panose="020B0600070205080204" pitchFamily="34" charset="-128"/>
            </a:endParaRPr>
          </a:p>
        </p:txBody>
      </p:sp>
      <p:sp>
        <p:nvSpPr>
          <p:cNvPr id="41987" name="Slide Number Placeholder 1">
            <a:extLst>
              <a:ext uri="{FF2B5EF4-FFF2-40B4-BE49-F238E27FC236}">
                <a16:creationId xmlns:a16="http://schemas.microsoft.com/office/drawing/2014/main" id="{6149414F-D086-45B2-9FC6-92CFA804BB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7E16896-DBE2-47E7-8C1B-EB77F06E3B1F}" type="slidenum">
              <a:rPr lang="en-US" altLang="sr-Latn-RS" sz="1000" smtClean="0">
                <a:solidFill>
                  <a:schemeClr val="bg1"/>
                </a:solidFill>
              </a:rPr>
              <a:pPr>
                <a:lnSpc>
                  <a:spcPct val="100000"/>
                </a:lnSpc>
                <a:spcBef>
                  <a:spcPct val="0"/>
                </a:spcBef>
              </a:pPr>
              <a:t>13</a:t>
            </a:fld>
            <a:endParaRPr lang="en-US" altLang="sr-Latn-RS" sz="1000">
              <a:solidFill>
                <a:schemeClr val="bg1"/>
              </a:solidFill>
            </a:endParaRPr>
          </a:p>
        </p:txBody>
      </p:sp>
      <p:graphicFrame>
        <p:nvGraphicFramePr>
          <p:cNvPr id="9" name="Content Placeholder 8">
            <a:extLst>
              <a:ext uri="{FF2B5EF4-FFF2-40B4-BE49-F238E27FC236}">
                <a16:creationId xmlns:a16="http://schemas.microsoft.com/office/drawing/2014/main" id="{0219757C-4D8D-4685-856E-92B794C17BEE}"/>
              </a:ext>
            </a:extLst>
          </p:cNvPr>
          <p:cNvGraphicFramePr>
            <a:graphicFrameLocks noGrp="1"/>
          </p:cNvGraphicFramePr>
          <p:nvPr>
            <p:ph idx="1"/>
            <p:extLst>
              <p:ext uri="{D42A27DB-BD31-4B8C-83A1-F6EECF244321}">
                <p14:modId xmlns:p14="http://schemas.microsoft.com/office/powerpoint/2010/main" val="572515182"/>
              </p:ext>
            </p:extLst>
          </p:nvPr>
        </p:nvGraphicFramePr>
        <p:xfrm>
          <a:off x="272909" y="1091663"/>
          <a:ext cx="8598181" cy="2806716"/>
        </p:xfrm>
        <a:graphic>
          <a:graphicData uri="http://schemas.openxmlformats.org/drawingml/2006/table">
            <a:tbl>
              <a:tblPr firstRow="1" bandRow="1">
                <a:tableStyleId>{F5AB1C69-6EDB-4FF4-983F-18BD219EF322}</a:tableStyleId>
              </a:tblPr>
              <a:tblGrid>
                <a:gridCol w="426715">
                  <a:extLst>
                    <a:ext uri="{9D8B030D-6E8A-4147-A177-3AD203B41FA5}">
                      <a16:colId xmlns:a16="http://schemas.microsoft.com/office/drawing/2014/main" val="3486504453"/>
                    </a:ext>
                  </a:extLst>
                </a:gridCol>
                <a:gridCol w="6434460">
                  <a:extLst>
                    <a:ext uri="{9D8B030D-6E8A-4147-A177-3AD203B41FA5}">
                      <a16:colId xmlns:a16="http://schemas.microsoft.com/office/drawing/2014/main" val="2139266818"/>
                    </a:ext>
                  </a:extLst>
                </a:gridCol>
                <a:gridCol w="1737006">
                  <a:extLst>
                    <a:ext uri="{9D8B030D-6E8A-4147-A177-3AD203B41FA5}">
                      <a16:colId xmlns:a16="http://schemas.microsoft.com/office/drawing/2014/main" val="2406620494"/>
                    </a:ext>
                  </a:extLst>
                </a:gridCol>
              </a:tblGrid>
              <a:tr h="319851">
                <a:tc>
                  <a:txBody>
                    <a:bodyPr/>
                    <a:lstStyle/>
                    <a:p>
                      <a:pPr>
                        <a:lnSpc>
                          <a:spcPct val="100000"/>
                        </a:lnSpc>
                      </a:pPr>
                      <a:r>
                        <a:rPr lang="hr-HR" sz="1500" dirty="0">
                          <a:highlight>
                            <a:srgbClr val="000080"/>
                          </a:highlight>
                          <a:latin typeface="VladaRHSans Med" panose="02000000000000000000" pitchFamily="50" charset="-18"/>
                          <a:ea typeface="VladaRHSans Med" panose="02000000000000000000" pitchFamily="50" charset="-18"/>
                        </a:rPr>
                        <a:t>Br.</a:t>
                      </a:r>
                    </a:p>
                  </a:txBody>
                  <a:tcPr>
                    <a:solidFill>
                      <a:schemeClr val="tx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Calibri" panose="020F0502020204030204" pitchFamily="34" charset="0"/>
                        </a:rPr>
                        <a:t>Pitanje za provjeru prihvatljivosti projekta i aktivnosti</a:t>
                      </a:r>
                      <a:endParaRPr lang="hr-HR" sz="1500" dirty="0">
                        <a:highlight>
                          <a:srgbClr val="000080"/>
                        </a:highlight>
                        <a:latin typeface="VladaRHSans Med" panose="02000000000000000000" pitchFamily="50" charset="-18"/>
                        <a:ea typeface="VladaRHSans Med" panose="02000000000000000000" pitchFamily="50" charset="-18"/>
                      </a:endParaRPr>
                    </a:p>
                  </a:txBody>
                  <a:tcPr>
                    <a:solidFill>
                      <a:schemeClr val="tx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mn-cs"/>
                        </a:rPr>
                        <a:t>Izvor provjere</a:t>
                      </a:r>
                      <a:endParaRPr lang="hr-HR" sz="1500" dirty="0">
                        <a:highlight>
                          <a:srgbClr val="000080"/>
                        </a:highlight>
                        <a:latin typeface="VladaRHSans Med" panose="02000000000000000000" pitchFamily="50" charset="-18"/>
                        <a:ea typeface="VladaRHSans Med" panose="02000000000000000000" pitchFamily="50" charset="-18"/>
                      </a:endParaRPr>
                    </a:p>
                  </a:txBody>
                  <a:tcPr>
                    <a:solidFill>
                      <a:schemeClr val="tx2">
                        <a:lumMod val="75000"/>
                      </a:schemeClr>
                    </a:solidFill>
                  </a:tcPr>
                </a:tc>
                <a:extLst>
                  <a:ext uri="{0D108BD9-81ED-4DB2-BD59-A6C34878D82A}">
                    <a16:rowId xmlns:a16="http://schemas.microsoft.com/office/drawing/2014/main" val="4169808550"/>
                  </a:ext>
                </a:extLst>
              </a:tr>
              <a:tr h="544045">
                <a:tc>
                  <a:txBody>
                    <a:bodyPr/>
                    <a:lstStyle/>
                    <a:p>
                      <a:pPr algn="just"/>
                      <a:r>
                        <a:rPr lang="hr-HR" sz="1400" dirty="0">
                          <a:solidFill>
                            <a:srgbClr val="171796"/>
                          </a:solidFill>
                          <a:latin typeface="VladaRHSans Med" panose="02000000000000000000" pitchFamily="50" charset="-18"/>
                          <a:ea typeface="VladaRHSans Med" panose="02000000000000000000" pitchFamily="50" charset="-18"/>
                        </a:rPr>
                        <a:t>13.</a:t>
                      </a:r>
                    </a:p>
                  </a:txBody>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Iznos traženih bespovratnih sredstava za projekt u okviru je propisanog najmanjeg i najvećeg dopuštenog iznosa bespovratnih sredstava za financiranje prihvatljivih izdataka koji se mogu dodijeliti temeljem ovog Poziva (točka 1.4 ovih Uputa)</a:t>
                      </a:r>
                    </a:p>
                  </a:txBody>
                  <a:tcPr marL="45714" marR="45714" marT="45691" marB="4569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Prijavni obrazac</a:t>
                      </a:r>
                    </a:p>
                  </a:txBody>
                  <a:tcPr marL="45714" marR="45714" marT="45691" marB="45691" anchor="ctr" horzOverflow="overflow"/>
                </a:tc>
                <a:extLst>
                  <a:ext uri="{0D108BD9-81ED-4DB2-BD59-A6C34878D82A}">
                    <a16:rowId xmlns:a16="http://schemas.microsoft.com/office/drawing/2014/main" val="822190297"/>
                  </a:ext>
                </a:extLst>
              </a:tr>
              <a:tr h="436771">
                <a:tc>
                  <a:txBody>
                    <a:bodyPr/>
                    <a:lstStyle/>
                    <a:p>
                      <a:pPr algn="just"/>
                      <a:r>
                        <a:rPr lang="hr-HR" sz="1400" dirty="0">
                          <a:solidFill>
                            <a:srgbClr val="171796"/>
                          </a:solidFill>
                          <a:latin typeface="VladaRHSans Med" panose="02000000000000000000" pitchFamily="50" charset="-18"/>
                          <a:ea typeface="VladaRHSans Med" panose="02000000000000000000" pitchFamily="50" charset="-18"/>
                        </a:rPr>
                        <a:t>14.</a:t>
                      </a:r>
                    </a:p>
                  </a:txBody>
                  <a:tcPr/>
                </a:tc>
                <a:tc>
                  <a:txBody>
                    <a:bodyPr/>
                    <a:lstStyle/>
                    <a:p>
                      <a:r>
                        <a:rPr lang="hr-HR" sz="1400" dirty="0">
                          <a:latin typeface="VladaRHSans Med" panose="02000000000000000000" pitchFamily="50" charset="-18"/>
                          <a:ea typeface="VladaRHSans Med" panose="02000000000000000000" pitchFamily="50" charset="-18"/>
                        </a:rPr>
                        <a:t>Projekt je relevantan za SRUP Zadar i doprinosi ostvarenju njezinih ciljeva</a:t>
                      </a:r>
                    </a:p>
                  </a:txBody>
                  <a:tcPr/>
                </a:tc>
                <a:tc>
                  <a:txBody>
                    <a:bodyPr/>
                    <a:lstStyle/>
                    <a:p>
                      <a:pPr algn="ctr"/>
                      <a:r>
                        <a:rPr lang="hr-HR" sz="1400" dirty="0">
                          <a:latin typeface="VladaRHSans Med" panose="02000000000000000000" pitchFamily="50" charset="-18"/>
                          <a:ea typeface="VladaRHSans Med" panose="02000000000000000000" pitchFamily="50" charset="-18"/>
                        </a:rPr>
                        <a:t>Prijavni obrazac</a:t>
                      </a:r>
                    </a:p>
                    <a:p>
                      <a:pPr algn="ctr"/>
                      <a:r>
                        <a:rPr lang="hr-HR" sz="1400" dirty="0">
                          <a:latin typeface="VladaRHSans Med" panose="02000000000000000000" pitchFamily="50" charset="-18"/>
                          <a:ea typeface="VladaRHSans Med" panose="02000000000000000000" pitchFamily="50" charset="-18"/>
                        </a:rPr>
                        <a:t>Studija izvodljivosti</a:t>
                      </a:r>
                    </a:p>
                  </a:txBody>
                  <a:tcPr/>
                </a:tc>
                <a:extLst>
                  <a:ext uri="{0D108BD9-81ED-4DB2-BD59-A6C34878D82A}">
                    <a16:rowId xmlns:a16="http://schemas.microsoft.com/office/drawing/2014/main" val="561743155"/>
                  </a:ext>
                </a:extLst>
              </a:tr>
              <a:tr h="43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Med" panose="02000000000000000000" pitchFamily="50" charset="-18"/>
                          <a:ea typeface="VladaRHSans Med" panose="02000000000000000000" pitchFamily="50" charset="-18"/>
                          <a:cs typeface="VladaRHSans Reg"/>
                        </a:rPr>
                        <a:t>15.</a:t>
                      </a:r>
                    </a:p>
                  </a:txBody>
                  <a:tcPr marL="45714" marR="45714" marT="45691" marB="45691" anchor="ctr" horzOverflow="overflow"/>
                </a:tc>
                <a:tc>
                  <a:txBody>
                    <a:bodyPr/>
                    <a:lstStyle/>
                    <a:p>
                      <a:pPr algn="just"/>
                      <a:r>
                        <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Izrađena je studija izvodljivosti s analizom troškova i koristi</a:t>
                      </a:r>
                    </a:p>
                  </a:txBody>
                  <a:tcPr/>
                </a:tc>
                <a:tc>
                  <a:txBody>
                    <a:bodyPr/>
                    <a:lstStyle/>
                    <a:p>
                      <a:pPr algn="ctr"/>
                      <a:r>
                        <a:rPr lang="hr-HR" sz="1400" dirty="0">
                          <a:latin typeface="VladaRHSans Med" panose="02000000000000000000" pitchFamily="50" charset="-18"/>
                          <a:ea typeface="VladaRHSans Med" panose="02000000000000000000" pitchFamily="50" charset="-18"/>
                        </a:rPr>
                        <a:t>Studija izvodljivosti</a:t>
                      </a:r>
                    </a:p>
                  </a:txBody>
                  <a:tcPr/>
                </a:tc>
                <a:extLst>
                  <a:ext uri="{0D108BD9-81ED-4DB2-BD59-A6C34878D82A}">
                    <a16:rowId xmlns:a16="http://schemas.microsoft.com/office/drawing/2014/main" val="1036793457"/>
                  </a:ext>
                </a:extLst>
              </a:tr>
              <a:tr h="6802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Med" panose="02000000000000000000" pitchFamily="50" charset="-18"/>
                          <a:ea typeface="VladaRHSans Med" panose="02000000000000000000" pitchFamily="50" charset="-18"/>
                          <a:cs typeface="VladaRHSans Reg"/>
                        </a:rPr>
                        <a:t>16.</a:t>
                      </a:r>
                    </a:p>
                  </a:txBody>
                  <a:tcPr marL="45714" marR="45714" marT="45691" marB="45691" anchor="ctr" horzOverflow="overflow"/>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Projekt je u skladu s Odlukom o obvezi provedbe prethodne (ex-</a:t>
                      </a:r>
                      <a:r>
                        <a:rPr kumimoji="0" lang="hr-HR" altLang="sr-Latn-RS" sz="1400" b="0" i="0" u="none" strike="noStrike" cap="none" normalizeH="0" baseline="0" dirty="0" err="1">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ante</a:t>
                      </a: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rPr>
                        <a:t>) kontrole javnih nabava u okviru projekata koji se namjeravaju sufinancirati i sufinanciraju iz europskih strukturnih i investicijskih fondova u financijskom razdoblju 2014.-2020. (NN 87/18)</a:t>
                      </a:r>
                    </a:p>
                  </a:txBody>
                  <a:tcPr marL="45714" marR="45714" marT="45691" marB="4569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Izjava prijavitelja (Obrazac 2)</a:t>
                      </a:r>
                    </a:p>
                  </a:txBody>
                  <a:tcPr marL="45714" marR="45714" marT="45691" marB="45691" anchor="ctr" horzOverflow="overflow"/>
                </a:tc>
                <a:extLst>
                  <a:ext uri="{0D108BD9-81ED-4DB2-BD59-A6C34878D82A}">
                    <a16:rowId xmlns:a16="http://schemas.microsoft.com/office/drawing/2014/main" val="198763749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BA6E974-89BC-435B-880E-619155F2477E}"/>
              </a:ext>
            </a:extLst>
          </p:cNvPr>
          <p:cNvSpPr>
            <a:spLocks noGrp="1"/>
          </p:cNvSpPr>
          <p:nvPr>
            <p:ph type="title"/>
          </p:nvPr>
        </p:nvSpPr>
        <p:spPr>
          <a:xfrm>
            <a:off x="361950" y="122238"/>
            <a:ext cx="8099425" cy="630237"/>
          </a:xfrm>
        </p:spPr>
        <p:txBody>
          <a:bodyPr/>
          <a:lstStyle/>
          <a:p>
            <a:pPr algn="just"/>
            <a:r>
              <a:rPr lang="hr-HR" altLang="sr-Latn-RS" sz="2600" b="1" dirty="0">
                <a:solidFill>
                  <a:srgbClr val="11115E"/>
                </a:solidFill>
                <a:ea typeface="ＭＳ Ｐゴシック" panose="020B0600070205080204" pitchFamily="34" charset="-128"/>
              </a:rPr>
              <a:t>FAZA 2: Provjera prihvatljivosti izdataka</a:t>
            </a:r>
            <a:endParaRPr lang="hr-HR" altLang="sr-Latn-RS" sz="2600" dirty="0">
              <a:ea typeface="ＭＳ Ｐゴシック" panose="020B0600070205080204" pitchFamily="34" charset="-128"/>
            </a:endParaRPr>
          </a:p>
        </p:txBody>
      </p:sp>
      <p:sp>
        <p:nvSpPr>
          <p:cNvPr id="44035" name="Content Placeholder 2">
            <a:extLst>
              <a:ext uri="{FF2B5EF4-FFF2-40B4-BE49-F238E27FC236}">
                <a16:creationId xmlns:a16="http://schemas.microsoft.com/office/drawing/2014/main" id="{FB812ABF-FBE9-4EBB-9A21-52E4AFDC81BC}"/>
              </a:ext>
            </a:extLst>
          </p:cNvPr>
          <p:cNvSpPr>
            <a:spLocks noGrp="1"/>
          </p:cNvSpPr>
          <p:nvPr>
            <p:ph idx="1"/>
          </p:nvPr>
        </p:nvSpPr>
        <p:spPr>
          <a:xfrm>
            <a:off x="361950" y="646113"/>
            <a:ext cx="8099425" cy="3624262"/>
          </a:xfrm>
        </p:spPr>
        <p:txBody>
          <a:bodyPr/>
          <a:lstStyle/>
          <a:p>
            <a:pPr marL="285750" indent="-285750" algn="just">
              <a:lnSpc>
                <a:spcPct val="100000"/>
              </a:lnSpc>
              <a:buFontTx/>
              <a:buChar char="•"/>
            </a:pPr>
            <a:r>
              <a:rPr lang="hr-HR" altLang="sr-Latn-RS" sz="1600" dirty="0">
                <a:latin typeface="VladaRHSans Med" panose="02000000000000000000" pitchFamily="50" charset="-18"/>
                <a:ea typeface="VladaRHSans Med" panose="02000000000000000000" pitchFamily="50" charset="-18"/>
              </a:rPr>
              <a:t>Cilj provjere prihvatljivosti izdataka (troškova projektnog prijedloga) je provjeriti usklađenost projektnih prijedloga s kriterijima prihvatljivosti izdataka. Ako je potrebno, PT2 (SAFU) ispravlja predloženi proračun projektnog prijedloga, uklanjajući neprihvatljive izdatke.</a:t>
            </a:r>
          </a:p>
        </p:txBody>
      </p:sp>
      <p:sp>
        <p:nvSpPr>
          <p:cNvPr id="44036" name="Slide Number Placeholder 3">
            <a:extLst>
              <a:ext uri="{FF2B5EF4-FFF2-40B4-BE49-F238E27FC236}">
                <a16:creationId xmlns:a16="http://schemas.microsoft.com/office/drawing/2014/main" id="{28696EB1-33A4-47E6-AA1C-01D0A4EA4C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D18B625-EC1E-450C-85CA-FD9D07F402A6}" type="slidenum">
              <a:rPr lang="en-US" altLang="sr-Latn-RS" sz="1000" smtClean="0">
                <a:solidFill>
                  <a:schemeClr val="bg1"/>
                </a:solidFill>
                <a:latin typeface="+mn-lt"/>
              </a:rPr>
              <a:pPr>
                <a:lnSpc>
                  <a:spcPct val="100000"/>
                </a:lnSpc>
                <a:spcBef>
                  <a:spcPct val="0"/>
                </a:spcBef>
              </a:pPr>
              <a:t>14</a:t>
            </a:fld>
            <a:endParaRPr lang="en-US" altLang="sr-Latn-RS" sz="1000">
              <a:solidFill>
                <a:schemeClr val="bg1"/>
              </a:solidFill>
              <a:latin typeface="+mn-lt"/>
            </a:endParaRPr>
          </a:p>
        </p:txBody>
      </p:sp>
      <p:graphicFrame>
        <p:nvGraphicFramePr>
          <p:cNvPr id="5" name="Table 4">
            <a:extLst>
              <a:ext uri="{FF2B5EF4-FFF2-40B4-BE49-F238E27FC236}">
                <a16:creationId xmlns:a16="http://schemas.microsoft.com/office/drawing/2014/main" id="{7006CC38-8794-448B-9ED7-E4A0967B48D7}"/>
              </a:ext>
            </a:extLst>
          </p:cNvPr>
          <p:cNvGraphicFramePr>
            <a:graphicFrameLocks noGrp="1"/>
          </p:cNvGraphicFramePr>
          <p:nvPr>
            <p:extLst>
              <p:ext uri="{D42A27DB-BD31-4B8C-83A1-F6EECF244321}">
                <p14:modId xmlns:p14="http://schemas.microsoft.com/office/powerpoint/2010/main" val="93646885"/>
              </p:ext>
            </p:extLst>
          </p:nvPr>
        </p:nvGraphicFramePr>
        <p:xfrm>
          <a:off x="502443" y="1517655"/>
          <a:ext cx="7818437" cy="2651120"/>
        </p:xfrm>
        <a:graphic>
          <a:graphicData uri="http://schemas.openxmlformats.org/drawingml/2006/table">
            <a:tbl>
              <a:tblPr firstRow="1" bandRow="1">
                <a:tableStyleId>{F5AB1C69-6EDB-4FF4-983F-18BD219EF322}</a:tableStyleId>
              </a:tblPr>
              <a:tblGrid>
                <a:gridCol w="585703">
                  <a:extLst>
                    <a:ext uri="{9D8B030D-6E8A-4147-A177-3AD203B41FA5}">
                      <a16:colId xmlns:a16="http://schemas.microsoft.com/office/drawing/2014/main" val="3709307086"/>
                    </a:ext>
                  </a:extLst>
                </a:gridCol>
                <a:gridCol w="7232734">
                  <a:extLst>
                    <a:ext uri="{9D8B030D-6E8A-4147-A177-3AD203B41FA5}">
                      <a16:colId xmlns:a16="http://schemas.microsoft.com/office/drawing/2014/main" val="2857828319"/>
                    </a:ext>
                  </a:extLst>
                </a:gridCol>
              </a:tblGrid>
              <a:tr h="417864">
                <a:tc>
                  <a:txBody>
                    <a:bodyPr/>
                    <a:lstStyle/>
                    <a:p>
                      <a:pPr algn="just"/>
                      <a:r>
                        <a:rPr lang="hr-HR" sz="1600" dirty="0">
                          <a:latin typeface="VladaRHSans Med" panose="02000000000000000000" pitchFamily="50" charset="-18"/>
                          <a:ea typeface="VladaRHSans Med" panose="02000000000000000000" pitchFamily="50" charset="-18"/>
                        </a:rPr>
                        <a:t>Br.</a:t>
                      </a:r>
                    </a:p>
                  </a:txBody>
                  <a:tcPr marL="91439" marR="91439" marT="45695" marB="45695">
                    <a:solidFill>
                      <a:srgbClr val="002060"/>
                    </a:solidFill>
                  </a:tcPr>
                </a:tc>
                <a:tc>
                  <a:txBody>
                    <a:bodyPr/>
                    <a:lstStyle/>
                    <a:p>
                      <a:pPr algn="ctr"/>
                      <a:r>
                        <a:rPr lang="hr-HR" sz="1600" dirty="0">
                          <a:latin typeface="VladaRHSans Med" panose="02000000000000000000" pitchFamily="50" charset="-18"/>
                          <a:ea typeface="VladaRHSans Med" panose="02000000000000000000" pitchFamily="50" charset="-18"/>
                        </a:rPr>
                        <a:t>Pitanja za provjeru prihvatljivosti izdataka</a:t>
                      </a:r>
                    </a:p>
                  </a:txBody>
                  <a:tcPr marL="91439" marR="91439" marT="45695" marB="45695">
                    <a:solidFill>
                      <a:srgbClr val="002060"/>
                    </a:solidFill>
                  </a:tcPr>
                </a:tc>
                <a:extLst>
                  <a:ext uri="{0D108BD9-81ED-4DB2-BD59-A6C34878D82A}">
                    <a16:rowId xmlns:a16="http://schemas.microsoft.com/office/drawing/2014/main" val="3290771200"/>
                  </a:ext>
                </a:extLst>
              </a:tr>
              <a:tr h="587436">
                <a:tc>
                  <a:txBody>
                    <a:bodyPr/>
                    <a:lstStyle/>
                    <a:p>
                      <a:r>
                        <a:rPr lang="hr-HR" sz="1600" dirty="0">
                          <a:solidFill>
                            <a:srgbClr val="171796"/>
                          </a:solidFill>
                          <a:latin typeface="VladaRHSans Med" panose="02000000000000000000" pitchFamily="50" charset="-18"/>
                          <a:ea typeface="VladaRHSans Med" panose="02000000000000000000" pitchFamily="50" charset="-18"/>
                        </a:rPr>
                        <a:t>1.</a:t>
                      </a:r>
                    </a:p>
                  </a:txBody>
                  <a:tcPr marL="91439" marR="91439" marT="45695" marB="45695"/>
                </a:tc>
                <a:tc>
                  <a:txBody>
                    <a:bodyPr/>
                    <a:lstStyle/>
                    <a:p>
                      <a:pPr algn="just"/>
                      <a:r>
                        <a:rPr lang="hr-HR" sz="1600" dirty="0">
                          <a:latin typeface="VladaRHSans Med" panose="02000000000000000000" pitchFamily="50" charset="-18"/>
                          <a:ea typeface="VladaRHSans Med" panose="02000000000000000000" pitchFamily="50" charset="-18"/>
                        </a:rPr>
                        <a:t>Izdaci su u skladu s Pravilnikom o prihvatljivosti izdataka (NN br. 115/18) i (dodatnim) uvjetima za prihvatljivost izdataka primjenjivima na predmetnu dodjelu.</a:t>
                      </a:r>
                    </a:p>
                  </a:txBody>
                  <a:tcPr marL="91439" marR="91439" marT="45695" marB="45695"/>
                </a:tc>
                <a:extLst>
                  <a:ext uri="{0D108BD9-81ED-4DB2-BD59-A6C34878D82A}">
                    <a16:rowId xmlns:a16="http://schemas.microsoft.com/office/drawing/2014/main" val="3105995325"/>
                  </a:ext>
                </a:extLst>
              </a:tr>
              <a:tr h="578811">
                <a:tc>
                  <a:txBody>
                    <a:bodyPr/>
                    <a:lstStyle/>
                    <a:p>
                      <a:r>
                        <a:rPr lang="hr-HR" sz="1600" dirty="0">
                          <a:solidFill>
                            <a:srgbClr val="171796"/>
                          </a:solidFill>
                          <a:latin typeface="VladaRHSans Med" panose="02000000000000000000" pitchFamily="50" charset="-18"/>
                          <a:ea typeface="VladaRHSans Med" panose="02000000000000000000" pitchFamily="50" charset="-18"/>
                        </a:rPr>
                        <a:t>2.</a:t>
                      </a:r>
                    </a:p>
                  </a:txBody>
                  <a:tcPr marL="91439" marR="91439" marT="45695" marB="45695"/>
                </a:tc>
                <a:tc>
                  <a:txBody>
                    <a:bodyPr/>
                    <a:lstStyle/>
                    <a:p>
                      <a:pPr algn="just"/>
                      <a:r>
                        <a:rPr lang="hr-HR" sz="1600" dirty="0">
                          <a:latin typeface="VladaRHSans Med" panose="02000000000000000000" pitchFamily="50" charset="-18"/>
                          <a:ea typeface="VladaRHSans Med" panose="02000000000000000000" pitchFamily="50" charset="-18"/>
                        </a:rPr>
                        <a:t>Nakon provedenog postupka provjere prihvatljivosti izdataka odnosno, po potrebi isključivanja neprihvatljivih izdataka, svrha projekta nije ugrožena.</a:t>
                      </a:r>
                    </a:p>
                  </a:txBody>
                  <a:tcPr marL="91439" marR="91439" marT="45695" marB="45695"/>
                </a:tc>
                <a:extLst>
                  <a:ext uri="{0D108BD9-81ED-4DB2-BD59-A6C34878D82A}">
                    <a16:rowId xmlns:a16="http://schemas.microsoft.com/office/drawing/2014/main" val="1541723836"/>
                  </a:ext>
                </a:extLst>
              </a:tr>
              <a:tr h="927314">
                <a:tc>
                  <a:txBody>
                    <a:bodyPr/>
                    <a:lstStyle/>
                    <a:p>
                      <a:r>
                        <a:rPr lang="hr-HR" sz="1600" dirty="0">
                          <a:solidFill>
                            <a:srgbClr val="171796"/>
                          </a:solidFill>
                          <a:latin typeface="VladaRHSans Med" panose="02000000000000000000" pitchFamily="50" charset="-18"/>
                          <a:ea typeface="VladaRHSans Med" panose="02000000000000000000" pitchFamily="50" charset="-18"/>
                        </a:rPr>
                        <a:t>3.</a:t>
                      </a:r>
                    </a:p>
                  </a:txBody>
                  <a:tcPr marL="91439" marR="91439" marT="45695" marB="45695"/>
                </a:tc>
                <a:tc>
                  <a:txBody>
                    <a:bodyPr/>
                    <a:lstStyle/>
                    <a:p>
                      <a:pPr algn="just"/>
                      <a:r>
                        <a:rPr lang="hr-HR" sz="1600" dirty="0">
                          <a:latin typeface="VladaRHSans Med" panose="02000000000000000000" pitchFamily="50" charset="-18"/>
                          <a:ea typeface="VladaRHSans Med" panose="02000000000000000000" pitchFamily="50" charset="-18"/>
                        </a:rPr>
                        <a:t>Nakon provedenog postupka provjere prihvatljivosti izdataka odnosno, po potrebi isključivanja neprihvatljivih izdataka, projektni prijedlog ispunjava kriterije prihvatljivosti u odnosu na najniži i najviši iznos bespovratnih sredstava i u odnosu na propisani intenzitet potpore. </a:t>
                      </a:r>
                    </a:p>
                  </a:txBody>
                  <a:tcPr marL="91439" marR="91439" marT="45695" marB="45695"/>
                </a:tc>
                <a:extLst>
                  <a:ext uri="{0D108BD9-81ED-4DB2-BD59-A6C34878D82A}">
                    <a16:rowId xmlns:a16="http://schemas.microsoft.com/office/drawing/2014/main" val="20197906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D6DBFDD8-958A-4894-9B21-A287F23076C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0701DD88-958F-4CDC-B9FF-1FBAA55790D7}" type="slidenum">
              <a:rPr lang="en-US" altLang="sr-Latn-RS" sz="1000" smtClean="0">
                <a:solidFill>
                  <a:schemeClr val="bg1"/>
                </a:solidFill>
              </a:rPr>
              <a:pPr>
                <a:lnSpc>
                  <a:spcPct val="100000"/>
                </a:lnSpc>
                <a:spcBef>
                  <a:spcPct val="0"/>
                </a:spcBef>
              </a:pPr>
              <a:t>15</a:t>
            </a:fld>
            <a:endParaRPr lang="en-US" altLang="sr-Latn-RS" sz="1000">
              <a:solidFill>
                <a:schemeClr val="bg1"/>
              </a:solidFill>
            </a:endParaRPr>
          </a:p>
        </p:txBody>
      </p:sp>
      <p:sp>
        <p:nvSpPr>
          <p:cNvPr id="21507" name="Title 1">
            <a:extLst>
              <a:ext uri="{FF2B5EF4-FFF2-40B4-BE49-F238E27FC236}">
                <a16:creationId xmlns:a16="http://schemas.microsoft.com/office/drawing/2014/main" id="{57825BB6-3D15-4817-A0BB-7B59935A4996}"/>
              </a:ext>
            </a:extLst>
          </p:cNvPr>
          <p:cNvSpPr>
            <a:spLocks noGrp="1"/>
          </p:cNvSpPr>
          <p:nvPr>
            <p:ph type="title" idx="4294967295"/>
          </p:nvPr>
        </p:nvSpPr>
        <p:spPr>
          <a:xfrm>
            <a:off x="415925" y="277813"/>
            <a:ext cx="7959725" cy="284162"/>
          </a:xfrm>
        </p:spPr>
        <p:txBody>
          <a:bodyPr/>
          <a:lstStyle/>
          <a:p>
            <a:pPr defTabSz="685800">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FAZA 3: Ocjena kvalitete (1)</a:t>
            </a:r>
          </a:p>
        </p:txBody>
      </p:sp>
      <p:sp>
        <p:nvSpPr>
          <p:cNvPr id="23556" name="Content Placeholder 2">
            <a:extLst>
              <a:ext uri="{FF2B5EF4-FFF2-40B4-BE49-F238E27FC236}">
                <a16:creationId xmlns:a16="http://schemas.microsoft.com/office/drawing/2014/main" id="{34575707-7D18-4A7D-B619-890E4A15AE13}"/>
              </a:ext>
            </a:extLst>
          </p:cNvPr>
          <p:cNvSpPr>
            <a:spLocks noGrp="1"/>
          </p:cNvSpPr>
          <p:nvPr>
            <p:ph idx="4294967295"/>
          </p:nvPr>
        </p:nvSpPr>
        <p:spPr>
          <a:xfrm>
            <a:off x="415925" y="908050"/>
            <a:ext cx="7594600" cy="3595688"/>
          </a:xfrm>
        </p:spPr>
        <p:txBody>
          <a:bodyPr/>
          <a:lstStyle/>
          <a:p>
            <a:pPr marL="0" indent="0" algn="just">
              <a:lnSpc>
                <a:spcPct val="100000"/>
              </a:lnSpc>
              <a:spcBef>
                <a:spcPts val="0"/>
              </a:spcBef>
              <a:buClr>
                <a:schemeClr val="tx2"/>
              </a:buClr>
              <a:defRPr/>
            </a:pPr>
            <a:r>
              <a:rPr lang="hr-HR" altLang="sr-Latn-RS" sz="1850" b="1" dirty="0">
                <a:solidFill>
                  <a:srgbClr val="000000"/>
                </a:solidFill>
                <a:latin typeface="VladaRHSans Med" panose="02000000000000000000" pitchFamily="50" charset="-18"/>
                <a:ea typeface="VladaRHSans Med" panose="02000000000000000000" pitchFamily="50" charset="-18"/>
              </a:rPr>
              <a:t>Cilj ocjene kvalitete </a:t>
            </a:r>
            <a:r>
              <a:rPr lang="hr-HR" altLang="sr-Latn-RS" sz="1850" dirty="0">
                <a:solidFill>
                  <a:srgbClr val="000000"/>
                </a:solidFill>
                <a:latin typeface="VladaRHSans Med" panose="02000000000000000000" pitchFamily="50" charset="-18"/>
                <a:ea typeface="VladaRHSans Med" panose="02000000000000000000" pitchFamily="50" charset="-18"/>
              </a:rPr>
              <a:t>je ocjenjivanje projektnog prijedloga prema pitanjima metodologije odabira. </a:t>
            </a:r>
          </a:p>
          <a:p>
            <a:pPr marL="0" indent="0" algn="just">
              <a:lnSpc>
                <a:spcPct val="100000"/>
              </a:lnSpc>
              <a:spcBef>
                <a:spcPts val="0"/>
              </a:spcBef>
              <a:buClr>
                <a:schemeClr val="tx2"/>
              </a:buClr>
              <a:defRPr/>
            </a:pPr>
            <a:endParaRPr lang="hr-HR" altLang="sr-Latn-RS" sz="1850" dirty="0">
              <a:solidFill>
                <a:srgbClr val="000000"/>
              </a:solidFill>
              <a:latin typeface="VladaRHSans Med" panose="02000000000000000000" pitchFamily="50" charset="-18"/>
              <a:ea typeface="VladaRHSans Med" panose="02000000000000000000" pitchFamily="50" charset="-18"/>
            </a:endParaRPr>
          </a:p>
          <a:p>
            <a:pPr marL="0" indent="0" algn="just">
              <a:lnSpc>
                <a:spcPct val="100000"/>
              </a:lnSpc>
              <a:spcBef>
                <a:spcPts val="0"/>
              </a:spcBef>
              <a:buClr>
                <a:schemeClr val="tx2"/>
              </a:buClr>
              <a:defRPr/>
            </a:pPr>
            <a:r>
              <a:rPr lang="hr-HR" altLang="sr-Latn-RS" sz="1850" dirty="0">
                <a:solidFill>
                  <a:srgbClr val="000000"/>
                </a:solidFill>
                <a:latin typeface="VladaRHSans Med" panose="02000000000000000000" pitchFamily="50" charset="-18"/>
                <a:ea typeface="VladaRHSans Med" panose="02000000000000000000" pitchFamily="50" charset="-18"/>
              </a:rPr>
              <a:t>Ocjenjivanje kvalitete projektnog prijedloga provodi </a:t>
            </a:r>
            <a:r>
              <a:rPr lang="hr-HR" altLang="sr-Latn-RS" sz="1850" b="1" dirty="0">
                <a:solidFill>
                  <a:srgbClr val="000000"/>
                </a:solidFill>
                <a:latin typeface="VladaRHSans Med" panose="02000000000000000000" pitchFamily="50" charset="-18"/>
                <a:ea typeface="VladaRHSans Med" panose="02000000000000000000" pitchFamily="50" charset="-18"/>
              </a:rPr>
              <a:t>Odbor za odabir </a:t>
            </a:r>
            <a:r>
              <a:rPr lang="hr-HR" altLang="sr-Latn-RS" sz="1850" dirty="0">
                <a:solidFill>
                  <a:srgbClr val="000000"/>
                </a:solidFill>
                <a:latin typeface="VladaRHSans Med" panose="02000000000000000000" pitchFamily="50" charset="-18"/>
                <a:ea typeface="VladaRHSans Med" panose="02000000000000000000" pitchFamily="50" charset="-18"/>
              </a:rPr>
              <a:t>kojeg osniva </a:t>
            </a:r>
            <a:r>
              <a:rPr lang="hr-HR" altLang="sr-Latn-RS" sz="1850" b="1" dirty="0">
                <a:solidFill>
                  <a:srgbClr val="000000"/>
                </a:solidFill>
                <a:latin typeface="VladaRHSans Med" panose="02000000000000000000" pitchFamily="50" charset="-18"/>
                <a:ea typeface="VladaRHSans Med" panose="02000000000000000000" pitchFamily="50" charset="-18"/>
              </a:rPr>
              <a:t>ITU PT Zadar </a:t>
            </a:r>
            <a:r>
              <a:rPr lang="hr-HR" altLang="sr-Latn-RS" sz="1850" dirty="0">
                <a:solidFill>
                  <a:srgbClr val="000000"/>
                </a:solidFill>
                <a:latin typeface="VladaRHSans Med" panose="02000000000000000000" pitchFamily="50" charset="-18"/>
                <a:ea typeface="VladaRHSans Med" panose="02000000000000000000" pitchFamily="50" charset="-18"/>
              </a:rPr>
              <a:t>i koji se sastoji od neparnog broja članova/ca. </a:t>
            </a:r>
          </a:p>
          <a:p>
            <a:pPr marL="0" indent="0" algn="just">
              <a:lnSpc>
                <a:spcPct val="100000"/>
              </a:lnSpc>
              <a:spcBef>
                <a:spcPts val="0"/>
              </a:spcBef>
              <a:buClr>
                <a:schemeClr val="tx2"/>
              </a:buClr>
              <a:defRPr/>
            </a:pPr>
            <a:endParaRPr lang="hr-HR" altLang="sr-Latn-RS" sz="1850" dirty="0">
              <a:solidFill>
                <a:srgbClr val="000000"/>
              </a:solidFill>
              <a:latin typeface="VladaRHSans Med" panose="02000000000000000000" pitchFamily="50" charset="-18"/>
              <a:ea typeface="VladaRHSans Med" panose="02000000000000000000" pitchFamily="50" charset="-18"/>
            </a:endParaRPr>
          </a:p>
          <a:p>
            <a:pPr marL="0" indent="0" algn="just">
              <a:lnSpc>
                <a:spcPct val="100000"/>
              </a:lnSpc>
              <a:spcBef>
                <a:spcPts val="0"/>
              </a:spcBef>
              <a:buClr>
                <a:schemeClr val="tx2"/>
              </a:buClr>
              <a:defRPr/>
            </a:pPr>
            <a:r>
              <a:rPr lang="hr-HR" altLang="sr-Latn-RS" sz="1850" dirty="0">
                <a:solidFill>
                  <a:srgbClr val="000000"/>
                </a:solidFill>
                <a:latin typeface="VladaRHSans Med" panose="02000000000000000000" pitchFamily="50" charset="-18"/>
                <a:ea typeface="VladaRHSans Med" panose="02000000000000000000" pitchFamily="50" charset="-18"/>
              </a:rPr>
              <a:t>Odbor za odabir pri ocjeni kvalitete konzultira dostavljenu prijavu i popratnu dokumentaciju te Upute za prijavitelje i Sažetak poziva.</a:t>
            </a:r>
          </a:p>
          <a:p>
            <a:pPr marL="0" indent="0" algn="just">
              <a:lnSpc>
                <a:spcPct val="100000"/>
              </a:lnSpc>
              <a:spcBef>
                <a:spcPts val="0"/>
              </a:spcBef>
              <a:buClr>
                <a:schemeClr val="tx1"/>
              </a:buClr>
              <a:defRPr/>
            </a:pPr>
            <a:endParaRPr lang="pl-PL" altLang="sr-Latn-RS" sz="1850" dirty="0">
              <a:solidFill>
                <a:srgbClr val="000000"/>
              </a:solidFill>
              <a:latin typeface="VladaRHSans Med" panose="02000000000000000000" pitchFamily="50" charset="-18"/>
              <a:ea typeface="VladaRHSans Med" panose="02000000000000000000" pitchFamily="50" charset="-18"/>
            </a:endParaRPr>
          </a:p>
          <a:p>
            <a:pPr marL="0" indent="0" algn="just">
              <a:lnSpc>
                <a:spcPct val="100000"/>
              </a:lnSpc>
              <a:spcBef>
                <a:spcPts val="0"/>
              </a:spcBef>
              <a:buClr>
                <a:schemeClr val="tx1"/>
              </a:buClr>
              <a:defRPr/>
            </a:pPr>
            <a:r>
              <a:rPr lang="pl-PL" altLang="sr-Latn-RS" sz="1850" dirty="0">
                <a:solidFill>
                  <a:srgbClr val="000000"/>
                </a:solidFill>
                <a:latin typeface="VladaRHSans Med" panose="02000000000000000000" pitchFamily="50" charset="-18"/>
                <a:ea typeface="VladaRHSans Med" panose="02000000000000000000" pitchFamily="50" charset="-18"/>
              </a:rPr>
              <a:t>Prolazna ocjena → </a:t>
            </a:r>
            <a:r>
              <a:rPr lang="pl-PL" altLang="sr-Latn-RS" sz="1850" b="1" dirty="0">
                <a:solidFill>
                  <a:srgbClr val="000000"/>
                </a:solidFill>
                <a:latin typeface="VladaRHSans Med" panose="02000000000000000000" pitchFamily="50" charset="-18"/>
                <a:ea typeface="VladaRHSans Med" panose="02000000000000000000" pitchFamily="50" charset="-18"/>
              </a:rPr>
              <a:t>minimalno 60 bodova </a:t>
            </a:r>
            <a:r>
              <a:rPr lang="pl-PL" altLang="sr-Latn-RS" sz="1850" dirty="0">
                <a:solidFill>
                  <a:srgbClr val="000000"/>
                </a:solidFill>
                <a:latin typeface="VladaRHSans Med" panose="02000000000000000000" pitchFamily="50" charset="-18"/>
                <a:ea typeface="VladaRHSans Med" panose="02000000000000000000" pitchFamily="50" charset="-18"/>
              </a:rPr>
              <a:t>(maksimalno 100) te niti jedno pitanje za kvalitativnu procjenu </a:t>
            </a:r>
            <a:r>
              <a:rPr lang="pl-PL" altLang="sr-Latn-RS" sz="1850" b="1" dirty="0">
                <a:solidFill>
                  <a:srgbClr val="000000"/>
                </a:solidFill>
                <a:latin typeface="VladaRHSans Med" panose="02000000000000000000" pitchFamily="50" charset="-18"/>
                <a:ea typeface="VladaRHSans Med" panose="02000000000000000000" pitchFamily="50" charset="-18"/>
              </a:rPr>
              <a:t>ne smije biti ocijenjeno s 0</a:t>
            </a:r>
          </a:p>
          <a:p>
            <a:pPr marL="0" indent="0" algn="just">
              <a:lnSpc>
                <a:spcPct val="100000"/>
              </a:lnSpc>
              <a:spcBef>
                <a:spcPts val="0"/>
              </a:spcBef>
              <a:buClr>
                <a:schemeClr val="tx1"/>
              </a:buClr>
              <a:defRPr/>
            </a:pPr>
            <a:endParaRPr lang="hr-HR" altLang="sr-Latn-RS" sz="1850" dirty="0">
              <a:solidFill>
                <a:srgbClr val="000000"/>
              </a:solidFill>
              <a:latin typeface="+mn-lt"/>
              <a:ea typeface="ＭＳ Ｐゴシック" panose="020B0600070205080204" pitchFamily="34" charset="-128"/>
            </a:endParaRPr>
          </a:p>
          <a:p>
            <a:pPr marL="0" indent="0">
              <a:lnSpc>
                <a:spcPct val="100000"/>
              </a:lnSpc>
              <a:spcBef>
                <a:spcPct val="0"/>
              </a:spcBef>
              <a:buFont typeface="Arial" panose="020B0604020202020204" pitchFamily="34" charset="0"/>
              <a:buNone/>
              <a:defRPr/>
            </a:pPr>
            <a:endParaRPr lang="hr-HR" altLang="sr-Latn-RS" sz="1850" b="1" dirty="0">
              <a:latin typeface="+mn-lt"/>
              <a:ea typeface="ＭＳ Ｐゴシック" panose="020B0600070205080204" pitchFamily="34" charset="-128"/>
            </a:endParaRPr>
          </a:p>
          <a:p>
            <a:pPr marL="0" indent="0" algn="just" eaLnBrk="1" hangingPunct="1">
              <a:lnSpc>
                <a:spcPct val="80000"/>
              </a:lnSpc>
              <a:buClr>
                <a:srgbClr val="EF7F24"/>
              </a:buClr>
              <a:buFont typeface="Arial" panose="020B0604020202020204" pitchFamily="34" charset="0"/>
              <a:buNone/>
              <a:defRPr/>
            </a:pPr>
            <a:endParaRPr lang="hr-HR" altLang="sr-Latn-RS" sz="1850" dirty="0">
              <a:latin typeface="+mn-lt"/>
              <a:ea typeface="ＭＳ Ｐゴシック" panose="020B0600070205080204" pitchFamily="34" charset="-128"/>
              <a:cs typeface="Arial" panose="020B0604020202020204" pitchFamily="34" charset="0"/>
            </a:endParaRPr>
          </a:p>
          <a:p>
            <a:pPr marL="0" indent="0" algn="just" eaLnBrk="1" hangingPunct="1">
              <a:lnSpc>
                <a:spcPct val="80000"/>
              </a:lnSpc>
              <a:buClr>
                <a:srgbClr val="EF7F24"/>
              </a:buClr>
              <a:buFont typeface="Arial" panose="020B0604020202020204" pitchFamily="34" charset="0"/>
              <a:buNone/>
              <a:defRPr/>
            </a:pPr>
            <a:endParaRPr lang="hr-HR" altLang="sr-Latn-RS" sz="1850" dirty="0">
              <a:latin typeface="+mn-lt"/>
              <a:ea typeface="ＭＳ Ｐゴシック" panose="020B0600070205080204" pitchFamily="34" charset="-128"/>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4C5AC-287B-4B03-A6AA-BB78CE209FCE}"/>
              </a:ext>
            </a:extLst>
          </p:cNvPr>
          <p:cNvSpPr>
            <a:spLocks noGrp="1"/>
          </p:cNvSpPr>
          <p:nvPr>
            <p:ph type="title"/>
          </p:nvPr>
        </p:nvSpPr>
        <p:spPr>
          <a:xfrm>
            <a:off x="571500" y="169863"/>
            <a:ext cx="7831138" cy="441325"/>
          </a:xfrm>
        </p:spPr>
        <p:txBody>
          <a:bodyPr/>
          <a:lstStyle/>
          <a:p>
            <a:pPr>
              <a:defRPr/>
            </a:pPr>
            <a:r>
              <a:rPr lang="hr-HR" altLang="sr-Latn-RS" sz="2600" b="1" dirty="0">
                <a:solidFill>
                  <a:srgbClr val="17177D">
                    <a:lumMod val="75000"/>
                  </a:srgbClr>
                </a:solidFill>
                <a:ea typeface="ＭＳ Ｐゴシック" panose="020B0600070205080204" pitchFamily="34" charset="-128"/>
                <a:cs typeface="+mn-cs"/>
              </a:rPr>
              <a:t>FAZA 3: Ocjena kvalitete (2) – kriteriji odabira</a:t>
            </a:r>
            <a:endParaRPr lang="hr-HR" sz="2600" dirty="0"/>
          </a:p>
        </p:txBody>
      </p:sp>
      <p:sp>
        <p:nvSpPr>
          <p:cNvPr id="48131" name="Content Placeholder 3">
            <a:extLst>
              <a:ext uri="{FF2B5EF4-FFF2-40B4-BE49-F238E27FC236}">
                <a16:creationId xmlns:a16="http://schemas.microsoft.com/office/drawing/2014/main" id="{6BFB8402-3579-4FD2-AC2B-B2620BF021E4}"/>
              </a:ext>
            </a:extLst>
          </p:cNvPr>
          <p:cNvSpPr>
            <a:spLocks noGrp="1"/>
          </p:cNvSpPr>
          <p:nvPr>
            <p:ph idx="1"/>
          </p:nvPr>
        </p:nvSpPr>
        <p:spPr>
          <a:xfrm>
            <a:off x="571500" y="761691"/>
            <a:ext cx="7831888" cy="3682365"/>
          </a:xfrm>
        </p:spPr>
        <p:txBody>
          <a:bodyPr/>
          <a:lstStyle/>
          <a:p>
            <a:pPr algn="just">
              <a:lnSpc>
                <a:spcPct val="100000"/>
              </a:lnSpc>
            </a:pPr>
            <a:endParaRPr lang="hr-HR" altLang="sr-Latn-RS" sz="1800" dirty="0">
              <a:ea typeface="ＭＳ Ｐゴシック" panose="020B0600070205080204" pitchFamily="34" charset="-128"/>
            </a:endParaRPr>
          </a:p>
          <a:p>
            <a:pPr algn="just">
              <a:lnSpc>
                <a:spcPct val="100000"/>
              </a:lnSpc>
            </a:pPr>
            <a:endParaRPr lang="hr-HR" altLang="sr-Latn-RS" sz="1800" dirty="0">
              <a:ea typeface="ＭＳ Ｐゴシック" panose="020B0600070205080204" pitchFamily="34" charset="-128"/>
            </a:endParaRPr>
          </a:p>
        </p:txBody>
      </p:sp>
      <p:sp>
        <p:nvSpPr>
          <p:cNvPr id="48132" name="Slide Number Placeholder 1">
            <a:extLst>
              <a:ext uri="{FF2B5EF4-FFF2-40B4-BE49-F238E27FC236}">
                <a16:creationId xmlns:a16="http://schemas.microsoft.com/office/drawing/2014/main" id="{426F13D6-0B64-4D47-919C-28918514C5E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63BD999F-CF8D-4F96-A2F0-6AB6F8259E5A}" type="slidenum">
              <a:rPr lang="en-US" altLang="sr-Latn-RS" sz="1000" smtClean="0">
                <a:solidFill>
                  <a:schemeClr val="bg1"/>
                </a:solidFill>
              </a:rPr>
              <a:pPr>
                <a:lnSpc>
                  <a:spcPct val="100000"/>
                </a:lnSpc>
                <a:spcBef>
                  <a:spcPct val="0"/>
                </a:spcBef>
              </a:pPr>
              <a:t>16</a:t>
            </a:fld>
            <a:endParaRPr lang="en-US" altLang="sr-Latn-RS" sz="1000">
              <a:solidFill>
                <a:schemeClr val="bg1"/>
              </a:solidFill>
            </a:endParaRPr>
          </a:p>
        </p:txBody>
      </p:sp>
      <p:sp>
        <p:nvSpPr>
          <p:cNvPr id="17" name="Rectangle: Rounded Corners 16">
            <a:extLst>
              <a:ext uri="{FF2B5EF4-FFF2-40B4-BE49-F238E27FC236}">
                <a16:creationId xmlns:a16="http://schemas.microsoft.com/office/drawing/2014/main" id="{1E21967C-3085-4D74-9759-5ACBD1A7BC5B}"/>
              </a:ext>
            </a:extLst>
          </p:cNvPr>
          <p:cNvSpPr/>
          <p:nvPr/>
        </p:nvSpPr>
        <p:spPr>
          <a:xfrm>
            <a:off x="571500" y="785769"/>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1. </a:t>
            </a:r>
            <a:r>
              <a:rPr lang="pl-PL" sz="1600" b="1" dirty="0">
                <a:latin typeface="VladaRHSans Med"/>
              </a:rPr>
              <a:t>Vrijednost za novac koju projekt nudi (25 bodova)</a:t>
            </a:r>
            <a:endParaRPr lang="hr-HR" sz="1600" b="1" dirty="0">
              <a:latin typeface="VladaRHSans Med"/>
            </a:endParaRPr>
          </a:p>
        </p:txBody>
      </p:sp>
      <p:sp>
        <p:nvSpPr>
          <p:cNvPr id="18" name="Rectangle: Rounded Corners 17">
            <a:extLst>
              <a:ext uri="{FF2B5EF4-FFF2-40B4-BE49-F238E27FC236}">
                <a16:creationId xmlns:a16="http://schemas.microsoft.com/office/drawing/2014/main" id="{A12C8861-E461-4D81-8A41-1CA54FC5F126}"/>
              </a:ext>
            </a:extLst>
          </p:cNvPr>
          <p:cNvSpPr/>
          <p:nvPr/>
        </p:nvSpPr>
        <p:spPr>
          <a:xfrm>
            <a:off x="571500" y="1281528"/>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2. Financijska održivost projekta (10 bodova)</a:t>
            </a:r>
            <a:endParaRPr lang="hr-HR" sz="1600" dirty="0">
              <a:latin typeface="VladaRHSans Med"/>
            </a:endParaRPr>
          </a:p>
        </p:txBody>
      </p:sp>
      <p:sp>
        <p:nvSpPr>
          <p:cNvPr id="19" name="Rectangle: Rounded Corners 18">
            <a:extLst>
              <a:ext uri="{FF2B5EF4-FFF2-40B4-BE49-F238E27FC236}">
                <a16:creationId xmlns:a16="http://schemas.microsoft.com/office/drawing/2014/main" id="{A92E3B94-424F-41DB-B06E-D69023751BDD}"/>
              </a:ext>
            </a:extLst>
          </p:cNvPr>
          <p:cNvSpPr/>
          <p:nvPr/>
        </p:nvSpPr>
        <p:spPr>
          <a:xfrm>
            <a:off x="571500" y="1784085"/>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3. Provedbeni kapaciteti prijavitelja</a:t>
            </a:r>
            <a:r>
              <a:rPr lang="hr-HR" sz="1600" b="1" dirty="0"/>
              <a:t> (5 bodova)</a:t>
            </a:r>
            <a:endParaRPr lang="hr-HR" sz="1600" b="1" dirty="0">
              <a:latin typeface="VladaRHSans Med"/>
            </a:endParaRPr>
          </a:p>
        </p:txBody>
      </p:sp>
      <p:sp>
        <p:nvSpPr>
          <p:cNvPr id="20" name="Rectangle: Rounded Corners 19">
            <a:extLst>
              <a:ext uri="{FF2B5EF4-FFF2-40B4-BE49-F238E27FC236}">
                <a16:creationId xmlns:a16="http://schemas.microsoft.com/office/drawing/2014/main" id="{448CA7DD-623C-4EA4-8C1D-A4E732A56105}"/>
              </a:ext>
            </a:extLst>
          </p:cNvPr>
          <p:cNvSpPr/>
          <p:nvPr/>
        </p:nvSpPr>
        <p:spPr>
          <a:xfrm>
            <a:off x="571500" y="2273917"/>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4. Dizajn i zrelost projekta (20 bodova) 	</a:t>
            </a:r>
          </a:p>
        </p:txBody>
      </p:sp>
      <p:sp>
        <p:nvSpPr>
          <p:cNvPr id="21" name="Rectangle: Rounded Corners 20">
            <a:extLst>
              <a:ext uri="{FF2B5EF4-FFF2-40B4-BE49-F238E27FC236}">
                <a16:creationId xmlns:a16="http://schemas.microsoft.com/office/drawing/2014/main" id="{9674683F-BF53-416C-B9A0-8F0E1DB70D00}"/>
              </a:ext>
            </a:extLst>
          </p:cNvPr>
          <p:cNvSpPr/>
          <p:nvPr/>
        </p:nvSpPr>
        <p:spPr>
          <a:xfrm>
            <a:off x="571500" y="2778730"/>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5. Promicanje jednakih mogućnosti i socijalne uključenosti (5 bodova)</a:t>
            </a:r>
          </a:p>
        </p:txBody>
      </p:sp>
      <p:sp>
        <p:nvSpPr>
          <p:cNvPr id="22" name="Rectangle: Rounded Corners 21">
            <a:extLst>
              <a:ext uri="{FF2B5EF4-FFF2-40B4-BE49-F238E27FC236}">
                <a16:creationId xmlns:a16="http://schemas.microsoft.com/office/drawing/2014/main" id="{68A1E7AD-9B1C-4C16-863A-97D1DFE45407}"/>
              </a:ext>
            </a:extLst>
          </p:cNvPr>
          <p:cNvSpPr/>
          <p:nvPr/>
        </p:nvSpPr>
        <p:spPr>
          <a:xfrm>
            <a:off x="571500" y="3246193"/>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nSpc>
                <a:spcPct val="150000"/>
              </a:lnSpc>
              <a:defRPr/>
            </a:pPr>
            <a:r>
              <a:rPr lang="hr-HR" sz="1600" b="1" dirty="0">
                <a:latin typeface="VladaRHSans Med"/>
              </a:rPr>
              <a:t>6. Promicanje održivog razvoja (10 bodova)</a:t>
            </a:r>
            <a:endParaRPr lang="hr-HR" sz="1600" dirty="0"/>
          </a:p>
        </p:txBody>
      </p:sp>
      <p:sp>
        <p:nvSpPr>
          <p:cNvPr id="11" name="Rectangle: Rounded Corners 10">
            <a:extLst>
              <a:ext uri="{FF2B5EF4-FFF2-40B4-BE49-F238E27FC236}">
                <a16:creationId xmlns:a16="http://schemas.microsoft.com/office/drawing/2014/main" id="{DAFFF270-A1DD-47B8-92AC-F9F3910C0B5B}"/>
              </a:ext>
            </a:extLst>
          </p:cNvPr>
          <p:cNvSpPr/>
          <p:nvPr/>
        </p:nvSpPr>
        <p:spPr>
          <a:xfrm>
            <a:off x="571500" y="3749125"/>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7. </a:t>
            </a:r>
            <a:r>
              <a:rPr lang="pl-PL" sz="1600" b="1" dirty="0">
                <a:latin typeface="VladaRHSans Med"/>
              </a:rPr>
              <a:t>Povezanost s drugim projektima relevantnim za predmetni sektor (5 bodova)</a:t>
            </a:r>
            <a:endParaRPr lang="hr-HR" sz="1600" dirty="0"/>
          </a:p>
        </p:txBody>
      </p:sp>
      <p:sp>
        <p:nvSpPr>
          <p:cNvPr id="12" name="Rectangle: Rounded Corners 11">
            <a:extLst>
              <a:ext uri="{FF2B5EF4-FFF2-40B4-BE49-F238E27FC236}">
                <a16:creationId xmlns:a16="http://schemas.microsoft.com/office/drawing/2014/main" id="{17E87779-123B-497A-89F9-4E19EFDE9FE0}"/>
              </a:ext>
            </a:extLst>
          </p:cNvPr>
          <p:cNvSpPr/>
          <p:nvPr/>
        </p:nvSpPr>
        <p:spPr>
          <a:xfrm>
            <a:off x="571500" y="4245903"/>
            <a:ext cx="7560000" cy="648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1600" b="1" dirty="0">
                <a:latin typeface="VladaRHSans Med"/>
              </a:rPr>
              <a:t>8. Doprinos projektnog prijedloga rješavanju specifičnih razvojnih problema na određenom teritoriju (20 bodova)</a:t>
            </a:r>
            <a:endParaRPr lang="hr-H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C00A-61C1-4DEC-BF38-758B3EE74E10}"/>
              </a:ext>
            </a:extLst>
          </p:cNvPr>
          <p:cNvSpPr>
            <a:spLocks noGrp="1"/>
          </p:cNvSpPr>
          <p:nvPr>
            <p:ph type="title"/>
          </p:nvPr>
        </p:nvSpPr>
        <p:spPr>
          <a:xfrm>
            <a:off x="290513" y="211138"/>
            <a:ext cx="8040687" cy="230187"/>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3</a:t>
            </a:r>
            <a:r>
              <a:rPr lang="sv-SE" altLang="sr-Latn-RS" sz="1800" b="1" dirty="0">
                <a:solidFill>
                  <a:srgbClr val="17177D">
                    <a:lumMod val="75000"/>
                  </a:srgbClr>
                </a:solidFill>
                <a:ea typeface="ＭＳ Ｐゴシック" panose="020B0600070205080204" pitchFamily="34" charset="-128"/>
                <a:cs typeface="+mn-cs"/>
              </a:rPr>
              <a:t>)</a:t>
            </a:r>
            <a:br>
              <a:rPr lang="hr-HR" altLang="sr-Latn-RS" sz="2000" b="1" dirty="0">
                <a:solidFill>
                  <a:srgbClr val="17177D">
                    <a:lumMod val="75000"/>
                  </a:srgbClr>
                </a:solidFill>
                <a:ea typeface="ＭＳ Ｐゴシック" panose="020B0600070205080204" pitchFamily="34" charset="-128"/>
                <a:cs typeface="+mn-cs"/>
              </a:rPr>
            </a:br>
            <a:endParaRPr lang="hr-HR" dirty="0"/>
          </a:p>
        </p:txBody>
      </p:sp>
      <p:sp>
        <p:nvSpPr>
          <p:cNvPr id="50179" name="Content Placeholder 2">
            <a:extLst>
              <a:ext uri="{FF2B5EF4-FFF2-40B4-BE49-F238E27FC236}">
                <a16:creationId xmlns:a16="http://schemas.microsoft.com/office/drawing/2014/main" id="{E7E6BB46-C2D7-449B-834E-28638002D5B2}"/>
              </a:ext>
            </a:extLst>
          </p:cNvPr>
          <p:cNvSpPr>
            <a:spLocks noGrp="1"/>
          </p:cNvSpPr>
          <p:nvPr>
            <p:ph idx="1"/>
          </p:nvPr>
        </p:nvSpPr>
        <p:spPr>
          <a:xfrm>
            <a:off x="231775" y="514350"/>
            <a:ext cx="8099425" cy="3817938"/>
          </a:xfrm>
        </p:spPr>
        <p:txBody>
          <a:bodyPr/>
          <a:lstStyle/>
          <a:p>
            <a:pPr>
              <a:lnSpc>
                <a:spcPct val="100000"/>
              </a:lnSpc>
              <a:spcBef>
                <a:spcPct val="0"/>
              </a:spcBef>
            </a:pPr>
            <a:r>
              <a:rPr lang="hr-HR" altLang="sr-Latn-RS" sz="2000" i="1"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1.KRITERIJ ODABIRA - </a:t>
            </a:r>
            <a:r>
              <a:rPr lang="pl-PL" altLang="sr-Latn-RS" sz="1800" b="1" i="1" dirty="0">
                <a:solidFill>
                  <a:srgbClr val="002060"/>
                </a:solidFill>
                <a:latin typeface="VladaRHSans Med" panose="02000000000000000000" pitchFamily="50" charset="-18"/>
                <a:ea typeface="VladaRHSans Med" panose="02000000000000000000" pitchFamily="50" charset="-18"/>
              </a:rPr>
              <a:t>Vrijednost za novac koju projekt nudi </a:t>
            </a:r>
          </a:p>
          <a:p>
            <a:pPr>
              <a:lnSpc>
                <a:spcPct val="100000"/>
              </a:lnSpc>
              <a:spcBef>
                <a:spcPct val="0"/>
              </a:spcBef>
            </a:pPr>
            <a:endParaRPr lang="pl-PL" altLang="sr-Latn-RS" sz="2000" b="1" i="1" dirty="0">
              <a:solidFill>
                <a:srgbClr val="002060"/>
              </a:solidFill>
              <a:latin typeface="VladaRHSans Med" panose="02000000000000000000" pitchFamily="50" charset="-18"/>
              <a:ea typeface="VladaRHSans Med" panose="02000000000000000000" pitchFamily="50" charset="-18"/>
            </a:endParaRPr>
          </a:p>
          <a:p>
            <a:pPr>
              <a:lnSpc>
                <a:spcPct val="100000"/>
              </a:lnSpc>
              <a:spcBef>
                <a:spcPct val="0"/>
              </a:spcBef>
            </a:pPr>
            <a:endParaRPr lang="pl-PL" altLang="sr-Latn-RS" sz="2000" b="1" i="1" dirty="0">
              <a:solidFill>
                <a:srgbClr val="002060"/>
              </a:solidFill>
              <a:latin typeface="VladaRHSans Med" panose="02000000000000000000" pitchFamily="50" charset="-18"/>
              <a:ea typeface="VladaRHSans Med" panose="02000000000000000000" pitchFamily="50" charset="-18"/>
            </a:endParaRPr>
          </a:p>
          <a:p>
            <a:pPr>
              <a:lnSpc>
                <a:spcPct val="100000"/>
              </a:lnSpc>
              <a:spcBef>
                <a:spcPct val="0"/>
              </a:spcBef>
            </a:pPr>
            <a:r>
              <a:rPr lang="pl-PL" altLang="sr-Latn-RS" sz="1800" i="1" dirty="0">
                <a:solidFill>
                  <a:srgbClr val="002060"/>
                </a:solidFill>
                <a:latin typeface="VladaRHSans Med" panose="02000000000000000000" pitchFamily="50" charset="-18"/>
                <a:ea typeface="VladaRHSans Med" panose="02000000000000000000" pitchFamily="50" charset="-18"/>
              </a:rPr>
              <a:t>                                        </a:t>
            </a:r>
            <a:endParaRPr lang="pl-PL" altLang="sr-Latn-RS" sz="1800" b="1" i="1" dirty="0">
              <a:solidFill>
                <a:srgbClr val="002060"/>
              </a:solidFill>
              <a:latin typeface="VladaRHSans Med" panose="02000000000000000000" pitchFamily="50" charset="-18"/>
              <a:ea typeface="VladaRHSans Med" panose="02000000000000000000" pitchFamily="50" charset="-18"/>
            </a:endParaRPr>
          </a:p>
          <a:p>
            <a:pPr>
              <a:lnSpc>
                <a:spcPct val="100000"/>
              </a:lnSpc>
            </a:pPr>
            <a:r>
              <a:rPr lang="hr-HR" altLang="sr-Latn-RS" sz="1200" i="1" dirty="0">
                <a:latin typeface="VladaRHSans Med" panose="02000000000000000000" pitchFamily="50" charset="-18"/>
                <a:ea typeface="VladaRHSans Med" panose="02000000000000000000" pitchFamily="50" charset="-18"/>
              </a:rPr>
              <a:t> </a:t>
            </a:r>
            <a:endParaRPr lang="hr-HR" altLang="sr-Latn-RS" sz="2000" i="1" dirty="0">
              <a:solidFill>
                <a:srgbClr val="002060"/>
              </a:solidFill>
              <a:latin typeface="VladaRHSans Med" panose="02000000000000000000" pitchFamily="50" charset="-18"/>
              <a:ea typeface="VladaRHSans Med" panose="02000000000000000000" pitchFamily="50" charset="-18"/>
            </a:endParaRPr>
          </a:p>
        </p:txBody>
      </p:sp>
      <p:sp>
        <p:nvSpPr>
          <p:cNvPr id="50180" name="Slide Number Placeholder 3">
            <a:extLst>
              <a:ext uri="{FF2B5EF4-FFF2-40B4-BE49-F238E27FC236}">
                <a16:creationId xmlns:a16="http://schemas.microsoft.com/office/drawing/2014/main" id="{173304D5-F8B1-47D5-827E-00C173EAEBA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1DBD4BFE-1B3C-41FC-80A3-875B925AD6F6}" type="slidenum">
              <a:rPr lang="en-US" altLang="sr-Latn-RS" sz="1000" smtClean="0">
                <a:solidFill>
                  <a:schemeClr val="bg1"/>
                </a:solidFill>
              </a:rPr>
              <a:pPr>
                <a:lnSpc>
                  <a:spcPct val="100000"/>
                </a:lnSpc>
                <a:spcBef>
                  <a:spcPct val="0"/>
                </a:spcBef>
              </a:pPr>
              <a:t>17</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264C6A7B-0981-45B6-9CD9-66B085F3AB15}"/>
              </a:ext>
            </a:extLst>
          </p:cNvPr>
          <p:cNvGraphicFramePr>
            <a:graphicFrameLocks noGrp="1"/>
          </p:cNvGraphicFramePr>
          <p:nvPr>
            <p:extLst>
              <p:ext uri="{D42A27DB-BD31-4B8C-83A1-F6EECF244321}">
                <p14:modId xmlns:p14="http://schemas.microsoft.com/office/powerpoint/2010/main" val="3439830307"/>
              </p:ext>
            </p:extLst>
          </p:nvPr>
        </p:nvGraphicFramePr>
        <p:xfrm>
          <a:off x="231775" y="880385"/>
          <a:ext cx="8680450" cy="4056740"/>
        </p:xfrm>
        <a:graphic>
          <a:graphicData uri="http://schemas.openxmlformats.org/drawingml/2006/table">
            <a:tbl>
              <a:tblPr firstRow="1" bandRow="1">
                <a:tableStyleId>{F5AB1C69-6EDB-4FF4-983F-18BD219EF322}</a:tableStyleId>
              </a:tblPr>
              <a:tblGrid>
                <a:gridCol w="7210425">
                  <a:extLst>
                    <a:ext uri="{9D8B030D-6E8A-4147-A177-3AD203B41FA5}">
                      <a16:colId xmlns:a16="http://schemas.microsoft.com/office/drawing/2014/main" val="3851155679"/>
                    </a:ext>
                  </a:extLst>
                </a:gridCol>
                <a:gridCol w="1470025">
                  <a:extLst>
                    <a:ext uri="{9D8B030D-6E8A-4147-A177-3AD203B41FA5}">
                      <a16:colId xmlns:a16="http://schemas.microsoft.com/office/drawing/2014/main" val="2740308"/>
                    </a:ext>
                  </a:extLst>
                </a:gridCol>
              </a:tblGrid>
              <a:tr h="713114">
                <a:tc>
                  <a:txBody>
                    <a:bodyPr/>
                    <a:lstStyle/>
                    <a:p>
                      <a:pPr algn="l"/>
                      <a:r>
                        <a:rPr lang="hr-HR" sz="1300" b="1" dirty="0">
                          <a:latin typeface="VladaRHSans Med" panose="02000000000000000000" pitchFamily="50" charset="-18"/>
                          <a:ea typeface="VladaRHSans Med" panose="02000000000000000000" pitchFamily="50" charset="-18"/>
                        </a:rPr>
                        <a:t>1.1.</a:t>
                      </a:r>
                      <a:r>
                        <a:rPr lang="sv-SE" sz="1300" b="1" dirty="0">
                          <a:latin typeface="VladaRHSans Med" panose="02000000000000000000" pitchFamily="50" charset="-18"/>
                          <a:ea typeface="VladaRHSans Med" panose="02000000000000000000" pitchFamily="50" charset="-18"/>
                        </a:rPr>
                        <a:t> Projekt rješava kvalitativni i kvantitativni nedostatak javnih zelenih površina/društvene / kulturne/ekonomske infrastrukture u odnosu na veličinu populacije u gravitacijskom području i udaljenost sličnih sadržaja u okviru teritorijalnog obuhvata </a:t>
                      </a:r>
                      <a:r>
                        <a:rPr lang="hr-HR" sz="1300" b="1" dirty="0">
                          <a:latin typeface="VladaRHSans Med" panose="02000000000000000000" pitchFamily="50" charset="-18"/>
                          <a:ea typeface="VladaRHSans Med" panose="02000000000000000000" pitchFamily="50" charset="-18"/>
                        </a:rPr>
                        <a:t>UP Zadar</a:t>
                      </a:r>
                    </a:p>
                  </a:txBody>
                  <a:tcPr marL="91442" marR="91442" marT="45708" marB="45708" anchor="ct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3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mn-cs"/>
                        </a:rPr>
                        <a:t>Prijavni obrazac</a:t>
                      </a:r>
                    </a:p>
                  </a:txBody>
                  <a:tcPr marL="91442" marR="91442" marT="45708" marB="45708" anchor="ctr">
                    <a:solidFill>
                      <a:srgbClr val="002060"/>
                    </a:solidFill>
                  </a:tcPr>
                </a:tc>
                <a:extLst>
                  <a:ext uri="{0D108BD9-81ED-4DB2-BD59-A6C34878D82A}">
                    <a16:rowId xmlns:a16="http://schemas.microsoft.com/office/drawing/2014/main" val="1764277522"/>
                  </a:ext>
                </a:extLst>
              </a:tr>
              <a:tr h="982368">
                <a:tc>
                  <a:txBody>
                    <a:bodyPr/>
                    <a:lstStyle/>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hr-HR" sz="1300" b="1" i="0" u="sng"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Objašnjenje</a:t>
                      </a:r>
                      <a:r>
                        <a:rPr kumimoji="0" lang="hr-HR" sz="1300" b="1"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a:t>
                      </a:r>
                    </a:p>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hr-HR" sz="1300" b="0" i="1"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Kriterij ocjenjuje u kojoj mjeri projekt (odnosno namjena i funkcija nakon revitalizacije </a:t>
                      </a:r>
                      <a:r>
                        <a:rPr kumimoji="0" lang="hr-HR" sz="1300" b="0" i="1" u="none" strike="noStrike" kern="1200" cap="none" spc="0" normalizeH="0" baseline="0" noProof="0" dirty="0" err="1">
                          <a:ln>
                            <a:noFill/>
                          </a:ln>
                          <a:solidFill>
                            <a:prstClr val="black"/>
                          </a:solidFill>
                          <a:effectLst/>
                          <a:uLnTx/>
                          <a:uFillTx/>
                          <a:latin typeface="VladaRHSans Med" panose="02000000000000000000" pitchFamily="50" charset="-18"/>
                          <a:ea typeface="VladaRHSans Med" panose="02000000000000000000" pitchFamily="50" charset="-18"/>
                          <a:cs typeface="+mn-cs"/>
                        </a:rPr>
                        <a:t>brownfield</a:t>
                      </a:r>
                      <a:r>
                        <a:rPr kumimoji="0" lang="hr-HR" sz="1300" b="0" i="1"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 lokacije) zadovoljava stvarne potrebe u odnosu na broj populacije koja na tom području migrira i udaljenost sličnih sadržaja.</a:t>
                      </a:r>
                    </a:p>
                  </a:txBody>
                  <a:tcPr marL="91442" marR="91442" marT="45708" marB="45708">
                    <a:solidFill>
                      <a:srgbClr val="DBE4E9"/>
                    </a:solidFill>
                  </a:tcPr>
                </a:tc>
                <a:tc rowSpan="2">
                  <a:txBody>
                    <a:bodyPr/>
                    <a:lstStyle/>
                    <a:p>
                      <a:pPr algn="ctr"/>
                      <a:r>
                        <a:rPr lang="hr-HR" sz="1300" dirty="0">
                          <a:solidFill>
                            <a:schemeClr val="tx1"/>
                          </a:solidFill>
                          <a:latin typeface="VladaRHSans Med" panose="02000000000000000000" pitchFamily="50" charset="-18"/>
                          <a:ea typeface="VladaRHSans Med" panose="02000000000000000000" pitchFamily="50" charset="-18"/>
                        </a:rPr>
                        <a:t>Svrha i opravdanost projekta</a:t>
                      </a:r>
                      <a:br>
                        <a:rPr lang="hr-HR" sz="1300" dirty="0">
                          <a:solidFill>
                            <a:schemeClr val="tx1"/>
                          </a:solidFill>
                          <a:latin typeface="VladaRHSans Med" panose="02000000000000000000" pitchFamily="50" charset="-18"/>
                          <a:ea typeface="VladaRHSans Med" panose="02000000000000000000" pitchFamily="50" charset="-18"/>
                        </a:rPr>
                      </a:br>
                      <a:br>
                        <a:rPr lang="hr-HR" sz="1300" dirty="0">
                          <a:solidFill>
                            <a:schemeClr val="tx1"/>
                          </a:solidFill>
                          <a:latin typeface="VladaRHSans Med" panose="02000000000000000000" pitchFamily="50" charset="-18"/>
                          <a:ea typeface="VladaRHSans Med" panose="02000000000000000000" pitchFamily="50" charset="-18"/>
                        </a:rPr>
                      </a:br>
                      <a:r>
                        <a:rPr lang="hr-HR" sz="1300" dirty="0" err="1">
                          <a:solidFill>
                            <a:schemeClr val="tx1"/>
                          </a:solidFill>
                          <a:latin typeface="VladaRHSans Med" panose="02000000000000000000" pitchFamily="50" charset="-18"/>
                          <a:ea typeface="VladaRHSans Med" panose="02000000000000000000" pitchFamily="50" charset="-18"/>
                        </a:rPr>
                        <a:t>Socio</a:t>
                      </a:r>
                      <a:r>
                        <a:rPr lang="hr-HR" sz="1300" dirty="0">
                          <a:solidFill>
                            <a:schemeClr val="tx1"/>
                          </a:solidFill>
                          <a:latin typeface="VladaRHSans Med" panose="02000000000000000000" pitchFamily="50" charset="-18"/>
                          <a:ea typeface="VladaRHSans Med" panose="02000000000000000000" pitchFamily="50" charset="-18"/>
                        </a:rPr>
                        <a:t>-ekonomski okvir</a:t>
                      </a:r>
                    </a:p>
                    <a:p>
                      <a:pPr algn="ctr"/>
                      <a:endParaRPr lang="hr-HR" sz="1300" dirty="0">
                        <a:solidFill>
                          <a:schemeClr val="tx1"/>
                        </a:solidFill>
                        <a:latin typeface="VladaRHSans Med" panose="02000000000000000000" pitchFamily="50" charset="-18"/>
                        <a:ea typeface="VladaRHSans Med" panose="02000000000000000000" pitchFamily="50" charset="-18"/>
                      </a:endParaRPr>
                    </a:p>
                    <a:p>
                      <a:pPr algn="ctr"/>
                      <a:r>
                        <a:rPr lang="hr-HR" sz="1300" dirty="0">
                          <a:solidFill>
                            <a:schemeClr val="tx1"/>
                          </a:solidFill>
                          <a:latin typeface="VladaRHSans Med" panose="02000000000000000000" pitchFamily="50" charset="-18"/>
                          <a:ea typeface="VladaRHSans Med" panose="02000000000000000000" pitchFamily="50" charset="-18"/>
                        </a:rPr>
                        <a:t>Identifikacija projekta</a:t>
                      </a:r>
                    </a:p>
                    <a:p>
                      <a:pPr algn="ctr"/>
                      <a:endParaRPr lang="hr-HR" sz="1300" dirty="0">
                        <a:solidFill>
                          <a:schemeClr val="tx1"/>
                        </a:solidFill>
                        <a:latin typeface="VladaRHSans Med" panose="02000000000000000000" pitchFamily="50" charset="-18"/>
                        <a:ea typeface="VladaRHSans Med" panose="02000000000000000000" pitchFamily="50" charset="-18"/>
                      </a:endParaRPr>
                    </a:p>
                  </a:txBody>
                  <a:tcPr marL="91442" marR="91442" marT="45708" marB="45708" anchor="ctr">
                    <a:solidFill>
                      <a:srgbClr val="DBE4E9"/>
                    </a:solidFill>
                  </a:tcPr>
                </a:tc>
                <a:extLst>
                  <a:ext uri="{0D108BD9-81ED-4DB2-BD59-A6C34878D82A}">
                    <a16:rowId xmlns:a16="http://schemas.microsoft.com/office/drawing/2014/main" val="3882654271"/>
                  </a:ext>
                </a:extLst>
              </a:tr>
              <a:tr h="2361258">
                <a:tc>
                  <a:txBody>
                    <a:bodyPr/>
                    <a:lstStyle/>
                    <a:p>
                      <a:pPr marL="0" indent="0" algn="just">
                        <a:buFont typeface="Arial" panose="020B0604020202020204" pitchFamily="34" charset="0"/>
                        <a:buNone/>
                      </a:pPr>
                      <a:r>
                        <a:rPr lang="hr-HR" sz="1300" b="1" u="sng" dirty="0">
                          <a:latin typeface="VladaRHSans Med" panose="02000000000000000000" pitchFamily="50" charset="-18"/>
                          <a:ea typeface="VladaRHSans Med" panose="02000000000000000000" pitchFamily="50" charset="-18"/>
                        </a:rPr>
                        <a:t>Bodovanje</a:t>
                      </a:r>
                      <a:r>
                        <a:rPr lang="hr-HR" sz="1300" b="1" u="none" dirty="0">
                          <a:latin typeface="VladaRHSans Med" panose="02000000000000000000" pitchFamily="50" charset="-18"/>
                          <a:ea typeface="VladaRHSans Med" panose="02000000000000000000" pitchFamily="50" charset="-18"/>
                        </a:rPr>
                        <a:t>:</a:t>
                      </a:r>
                    </a:p>
                    <a:p>
                      <a:pPr marL="0" indent="0" algn="just">
                        <a:buFont typeface="Arial" panose="020B0604020202020204" pitchFamily="34" charset="0"/>
                        <a:buNone/>
                      </a:pPr>
                      <a:r>
                        <a:rPr lang="hr-HR" sz="1300" b="1" u="none" dirty="0">
                          <a:latin typeface="VladaRHSans Med" panose="02000000000000000000" pitchFamily="50" charset="-18"/>
                          <a:ea typeface="VladaRHSans Med" panose="02000000000000000000" pitchFamily="50" charset="-18"/>
                        </a:rPr>
                        <a:t>18 bodova: </a:t>
                      </a:r>
                      <a:r>
                        <a:rPr lang="hr-HR" sz="1300" b="0" u="none" dirty="0">
                          <a:latin typeface="VladaRHSans Med" panose="02000000000000000000" pitchFamily="50" charset="-18"/>
                          <a:ea typeface="VladaRHSans Med" panose="02000000000000000000" pitchFamily="50" charset="-18"/>
                        </a:rPr>
                        <a:t>Projekt jasno rješava nedostatke gravitacijskog područja, odnosno stvarne potrebe populacije: gravitacijsko područje je definirano; nedostatci (u kvaliteti i/ili količini) javnih zelenih površina i/ili društvene i/ili kulturne i/ili ekonomske infrastrukture su jasno opisani te su utemeljeni i potkrepljeni podacima); povezanost između identificiranih nedostataka i predloženih rješenja je jasna (jasno je opisano na koji način namjena, funkcije i sadržaj obnovljene </a:t>
                      </a:r>
                      <a:r>
                        <a:rPr lang="hr-HR" sz="1300" b="0" u="none" dirty="0" err="1">
                          <a:latin typeface="VladaRHSans Med" panose="02000000000000000000" pitchFamily="50" charset="-18"/>
                          <a:ea typeface="VladaRHSans Med" panose="02000000000000000000" pitchFamily="50" charset="-18"/>
                        </a:rPr>
                        <a:t>brownfield</a:t>
                      </a:r>
                      <a:r>
                        <a:rPr lang="hr-HR" sz="1300" b="0" u="none" dirty="0">
                          <a:latin typeface="VladaRHSans Med" panose="02000000000000000000" pitchFamily="50" charset="-18"/>
                          <a:ea typeface="VladaRHSans Med" panose="02000000000000000000" pitchFamily="50" charset="-18"/>
                        </a:rPr>
                        <a:t> lokacije doprinose rješavanju opisanih nedostataka u odnosu na veličinu populacije u gravitacijskom području i u odnosu na udaljenost sličnih sadržaja u obuhvatu UP Zadar)</a:t>
                      </a:r>
                    </a:p>
                    <a:p>
                      <a:pPr marL="0" indent="0" algn="just">
                        <a:buFont typeface="Arial" panose="020B0604020202020204" pitchFamily="34" charset="0"/>
                        <a:buNone/>
                      </a:pPr>
                      <a:r>
                        <a:rPr lang="hr-HR" sz="1300" b="1" u="none" dirty="0">
                          <a:latin typeface="VladaRHSans Med" panose="02000000000000000000" pitchFamily="50" charset="-18"/>
                          <a:ea typeface="VladaRHSans Med" panose="02000000000000000000" pitchFamily="50" charset="-18"/>
                        </a:rPr>
                        <a:t>10 bodova: </a:t>
                      </a:r>
                      <a:r>
                        <a:rPr lang="hr-HR" sz="1300" b="0" u="none" dirty="0">
                          <a:latin typeface="VladaRHSans Med" panose="02000000000000000000" pitchFamily="50" charset="-18"/>
                          <a:ea typeface="VladaRHSans Med" panose="02000000000000000000" pitchFamily="50" charset="-18"/>
                        </a:rPr>
                        <a:t>Projekt djelomično rješava nedostatke gravitacijskog područja, odnosno stvarne potrebe populacije</a:t>
                      </a:r>
                    </a:p>
                    <a:p>
                      <a:pPr marL="0" indent="0" algn="just">
                        <a:buFont typeface="Arial" panose="020B0604020202020204" pitchFamily="34" charset="0"/>
                        <a:buNone/>
                      </a:pPr>
                      <a:r>
                        <a:rPr lang="hr-HR" sz="1300" b="1" u="none" dirty="0">
                          <a:latin typeface="VladaRHSans Med" panose="02000000000000000000" pitchFamily="50" charset="-18"/>
                          <a:ea typeface="VladaRHSans Med" panose="02000000000000000000" pitchFamily="50" charset="-18"/>
                        </a:rPr>
                        <a:t>0 bodova: </a:t>
                      </a:r>
                      <a:r>
                        <a:rPr lang="hr-HR" sz="1300" b="0" u="none" dirty="0">
                          <a:latin typeface="VladaRHSans Med" panose="02000000000000000000" pitchFamily="50" charset="-18"/>
                          <a:ea typeface="VladaRHSans Med" panose="02000000000000000000" pitchFamily="50" charset="-18"/>
                        </a:rPr>
                        <a:t>Projekt ne rješava nedostatke gravitacijskog područja, odnosno stvarne potrebe populacije</a:t>
                      </a:r>
                    </a:p>
                  </a:txBody>
                  <a:tcPr marL="91442" marR="91442" marT="45708" marB="45708">
                    <a:solidFill>
                      <a:srgbClr val="DBE4E9"/>
                    </a:solidFill>
                  </a:tcPr>
                </a:tc>
                <a:tc vMerge="1">
                  <a:txBody>
                    <a:bodyPr/>
                    <a:lstStyle/>
                    <a:p>
                      <a:endParaRPr lang="hr-HR" sz="1200" dirty="0">
                        <a:solidFill>
                          <a:schemeClr val="tx1"/>
                        </a:solidFill>
                        <a:latin typeface="VladaRHSans Med"/>
                      </a:endParaRPr>
                    </a:p>
                  </a:txBody>
                  <a:tcPr marL="91442" marR="91442" marT="45716" marB="45716">
                    <a:solidFill>
                      <a:srgbClr val="DBE4E9"/>
                    </a:solidFill>
                  </a:tcPr>
                </a:tc>
                <a:extLst>
                  <a:ext uri="{0D108BD9-81ED-4DB2-BD59-A6C34878D82A}">
                    <a16:rowId xmlns:a16="http://schemas.microsoft.com/office/drawing/2014/main" val="33824046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C00A-61C1-4DEC-BF38-758B3EE74E10}"/>
              </a:ext>
            </a:extLst>
          </p:cNvPr>
          <p:cNvSpPr>
            <a:spLocks noGrp="1"/>
          </p:cNvSpPr>
          <p:nvPr>
            <p:ph type="title"/>
          </p:nvPr>
        </p:nvSpPr>
        <p:spPr>
          <a:xfrm>
            <a:off x="290513" y="211138"/>
            <a:ext cx="8040687" cy="230187"/>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4</a:t>
            </a:r>
            <a:r>
              <a:rPr lang="sv-SE" altLang="sr-Latn-RS" sz="1800" b="1" dirty="0">
                <a:solidFill>
                  <a:srgbClr val="17177D">
                    <a:lumMod val="75000"/>
                  </a:srgbClr>
                </a:solidFill>
                <a:ea typeface="ＭＳ Ｐゴシック" panose="020B0600070205080204" pitchFamily="34" charset="-128"/>
                <a:cs typeface="+mn-cs"/>
              </a:rPr>
              <a:t>)</a:t>
            </a:r>
            <a:br>
              <a:rPr lang="hr-HR" altLang="sr-Latn-RS" sz="2000" b="1" dirty="0">
                <a:solidFill>
                  <a:srgbClr val="17177D">
                    <a:lumMod val="75000"/>
                  </a:srgbClr>
                </a:solidFill>
                <a:ea typeface="ＭＳ Ｐゴシック" panose="020B0600070205080204" pitchFamily="34" charset="-128"/>
                <a:cs typeface="+mn-cs"/>
              </a:rPr>
            </a:br>
            <a:endParaRPr lang="hr-HR" dirty="0"/>
          </a:p>
        </p:txBody>
      </p:sp>
      <p:sp>
        <p:nvSpPr>
          <p:cNvPr id="52227" name="Content Placeholder 2">
            <a:extLst>
              <a:ext uri="{FF2B5EF4-FFF2-40B4-BE49-F238E27FC236}">
                <a16:creationId xmlns:a16="http://schemas.microsoft.com/office/drawing/2014/main" id="{3CCBE161-FC36-4BAB-8F07-E8C52B82C921}"/>
              </a:ext>
            </a:extLst>
          </p:cNvPr>
          <p:cNvSpPr>
            <a:spLocks noGrp="1"/>
          </p:cNvSpPr>
          <p:nvPr>
            <p:ph idx="1"/>
          </p:nvPr>
        </p:nvSpPr>
        <p:spPr>
          <a:xfrm>
            <a:off x="231775" y="514350"/>
            <a:ext cx="8099425" cy="3817938"/>
          </a:xfrm>
        </p:spPr>
        <p:txBody>
          <a:bodyPr/>
          <a:lstStyle/>
          <a:p>
            <a:pPr>
              <a:lnSpc>
                <a:spcPct val="100000"/>
              </a:lnSpc>
              <a:spcBef>
                <a:spcPct val="0"/>
              </a:spcBef>
            </a:pPr>
            <a:r>
              <a:rPr lang="hr-HR" altLang="sr-Latn-RS" sz="2000" i="1" dirty="0">
                <a:solidFill>
                  <a:srgbClr val="002060"/>
                </a:solidFill>
                <a:latin typeface="VladaRHSans Med" panose="02000000000000000000" pitchFamily="50" charset="-18"/>
                <a:ea typeface="VladaRHSans Med" panose="02000000000000000000" pitchFamily="50" charset="-18"/>
              </a:rPr>
              <a:t> 1.KRITERIJ ODABIRA - </a:t>
            </a:r>
            <a:r>
              <a:rPr lang="pl-PL" altLang="sr-Latn-RS" sz="2000" b="1" i="1" dirty="0">
                <a:solidFill>
                  <a:srgbClr val="002060"/>
                </a:solidFill>
                <a:latin typeface="VladaRHSans Med" panose="02000000000000000000" pitchFamily="50" charset="-18"/>
                <a:ea typeface="VladaRHSans Med" panose="02000000000000000000" pitchFamily="50" charset="-18"/>
              </a:rPr>
              <a:t>Vrijednost za novac koju projekt nudi </a:t>
            </a:r>
          </a:p>
          <a:p>
            <a:pPr>
              <a:lnSpc>
                <a:spcPct val="100000"/>
              </a:lnSpc>
              <a:spcBef>
                <a:spcPct val="0"/>
              </a:spcBef>
            </a:pPr>
            <a:r>
              <a:rPr lang="pl-PL" altLang="sr-Latn-RS" sz="1800" i="1" dirty="0">
                <a:solidFill>
                  <a:srgbClr val="002060"/>
                </a:solidFill>
                <a:latin typeface="VladaRHSans Med" panose="02000000000000000000" pitchFamily="50" charset="-18"/>
                <a:ea typeface="VladaRHSans Med" panose="02000000000000000000" pitchFamily="50" charset="-18"/>
              </a:rPr>
              <a:t>                                        </a:t>
            </a:r>
            <a:r>
              <a:rPr lang="hr-HR" altLang="sr-Latn-RS" sz="1200" i="1" dirty="0">
                <a:latin typeface="VladaRHSans Med" panose="02000000000000000000" pitchFamily="50" charset="-18"/>
                <a:ea typeface="VladaRHSans Med" panose="02000000000000000000" pitchFamily="50" charset="-18"/>
              </a:rPr>
              <a:t> </a:t>
            </a:r>
            <a:endParaRPr lang="hr-HR" altLang="sr-Latn-RS" sz="2000" i="1" dirty="0">
              <a:solidFill>
                <a:srgbClr val="002060"/>
              </a:solidFill>
              <a:latin typeface="VladaRHSans Med" panose="02000000000000000000" pitchFamily="50" charset="-18"/>
              <a:ea typeface="VladaRHSans Med" panose="02000000000000000000" pitchFamily="50" charset="-18"/>
            </a:endParaRPr>
          </a:p>
        </p:txBody>
      </p:sp>
      <p:sp>
        <p:nvSpPr>
          <p:cNvPr id="52228" name="Slide Number Placeholder 3">
            <a:extLst>
              <a:ext uri="{FF2B5EF4-FFF2-40B4-BE49-F238E27FC236}">
                <a16:creationId xmlns:a16="http://schemas.microsoft.com/office/drawing/2014/main" id="{24022BC5-3478-4E76-AB39-60865093A47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F18C3A0-A9E5-4F6D-936B-245E338CB31F}" type="slidenum">
              <a:rPr lang="en-US" altLang="sr-Latn-RS" sz="1000" smtClean="0">
                <a:solidFill>
                  <a:schemeClr val="bg1"/>
                </a:solidFill>
              </a:rPr>
              <a:pPr>
                <a:lnSpc>
                  <a:spcPct val="100000"/>
                </a:lnSpc>
                <a:spcBef>
                  <a:spcPct val="0"/>
                </a:spcBef>
              </a:pPr>
              <a:t>18</a:t>
            </a:fld>
            <a:endParaRPr lang="en-US" altLang="sr-Latn-RS" sz="1000">
              <a:solidFill>
                <a:schemeClr val="bg1"/>
              </a:solidFill>
            </a:endParaRPr>
          </a:p>
        </p:txBody>
      </p:sp>
      <p:graphicFrame>
        <p:nvGraphicFramePr>
          <p:cNvPr id="3" name="Table 2">
            <a:extLst>
              <a:ext uri="{FF2B5EF4-FFF2-40B4-BE49-F238E27FC236}">
                <a16:creationId xmlns:a16="http://schemas.microsoft.com/office/drawing/2014/main" id="{807FE41B-E7A3-404C-B54D-CB858B75AC04}"/>
              </a:ext>
            </a:extLst>
          </p:cNvPr>
          <p:cNvGraphicFramePr>
            <a:graphicFrameLocks noGrp="1"/>
          </p:cNvGraphicFramePr>
          <p:nvPr>
            <p:extLst>
              <p:ext uri="{D42A27DB-BD31-4B8C-83A1-F6EECF244321}">
                <p14:modId xmlns:p14="http://schemas.microsoft.com/office/powerpoint/2010/main" val="342955278"/>
              </p:ext>
            </p:extLst>
          </p:nvPr>
        </p:nvGraphicFramePr>
        <p:xfrm>
          <a:off x="290513" y="900448"/>
          <a:ext cx="8447406" cy="3504865"/>
        </p:xfrm>
        <a:graphic>
          <a:graphicData uri="http://schemas.openxmlformats.org/drawingml/2006/table">
            <a:tbl>
              <a:tblPr firstRow="1" bandRow="1">
                <a:tableStyleId>{F5AB1C69-6EDB-4FF4-983F-18BD219EF322}</a:tableStyleId>
              </a:tblPr>
              <a:tblGrid>
                <a:gridCol w="6776466">
                  <a:extLst>
                    <a:ext uri="{9D8B030D-6E8A-4147-A177-3AD203B41FA5}">
                      <a16:colId xmlns:a16="http://schemas.microsoft.com/office/drawing/2014/main" val="2675607546"/>
                    </a:ext>
                  </a:extLst>
                </a:gridCol>
                <a:gridCol w="1670940">
                  <a:extLst>
                    <a:ext uri="{9D8B030D-6E8A-4147-A177-3AD203B41FA5}">
                      <a16:colId xmlns:a16="http://schemas.microsoft.com/office/drawing/2014/main" val="3823481144"/>
                    </a:ext>
                  </a:extLst>
                </a:gridCol>
              </a:tblGrid>
              <a:tr h="616437">
                <a:tc>
                  <a:txBody>
                    <a:bodyPr/>
                    <a:lstStyle/>
                    <a:p>
                      <a:pPr algn="just"/>
                      <a:r>
                        <a:rPr lang="hr-HR" sz="1500" b="1" dirty="0">
                          <a:solidFill>
                            <a:schemeClr val="bg1"/>
                          </a:solidFill>
                          <a:latin typeface="VladaRHSans Med" panose="02000000000000000000" pitchFamily="50" charset="-18"/>
                          <a:ea typeface="VladaRHSans Med" panose="02000000000000000000" pitchFamily="50" charset="-18"/>
                        </a:rPr>
                        <a:t>1.2. Doprinos očuvanju kulturne baštine </a:t>
                      </a:r>
                    </a:p>
                  </a:txBody>
                  <a:tcPr marL="91442" marR="91442" marT="45708" marB="45708" anchor="ct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mn-cs"/>
                        </a:rPr>
                        <a:t>Prijavni obrazac</a:t>
                      </a:r>
                    </a:p>
                  </a:txBody>
                  <a:tcPr marL="91442" marR="91442" marT="45708" marB="45708" anchor="ctr">
                    <a:solidFill>
                      <a:schemeClr val="tx2">
                        <a:lumMod val="75000"/>
                      </a:schemeClr>
                    </a:solidFill>
                  </a:tcPr>
                </a:tc>
                <a:extLst>
                  <a:ext uri="{0D108BD9-81ED-4DB2-BD59-A6C34878D82A}">
                    <a16:rowId xmlns:a16="http://schemas.microsoft.com/office/drawing/2014/main" val="687074311"/>
                  </a:ext>
                </a:extLst>
              </a:tr>
              <a:tr h="1196812">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1500" b="1" i="0" u="sng"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Objašnjenje</a:t>
                      </a:r>
                      <a:r>
                        <a:rPr kumimoji="0" lang="hr-HR" sz="1500" b="1"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0" i="1" u="none" kern="1200" dirty="0">
                          <a:solidFill>
                            <a:schemeClr val="dk1"/>
                          </a:solidFill>
                          <a:latin typeface="VladaRHSans Med" panose="02000000000000000000" pitchFamily="50" charset="-18"/>
                          <a:ea typeface="VladaRHSans Med" panose="02000000000000000000" pitchFamily="50" charset="-18"/>
                          <a:cs typeface="+mn-cs"/>
                        </a:rPr>
                        <a:t>Projekt doprinosi zaštiti, obnovi i valorizaciji kulturne baštine obnovom </a:t>
                      </a:r>
                      <a:r>
                        <a:rPr lang="hr-HR" sz="1500" b="0" i="1" u="none" kern="1200" dirty="0" err="1">
                          <a:solidFill>
                            <a:schemeClr val="dk1"/>
                          </a:solidFill>
                          <a:latin typeface="VladaRHSans Med" panose="02000000000000000000" pitchFamily="50" charset="-18"/>
                          <a:ea typeface="VladaRHSans Med" panose="02000000000000000000" pitchFamily="50" charset="-18"/>
                          <a:cs typeface="+mn-cs"/>
                        </a:rPr>
                        <a:t>brownfield</a:t>
                      </a:r>
                      <a:r>
                        <a:rPr lang="hr-HR" sz="1500" b="0" i="1" u="none" kern="1200" dirty="0">
                          <a:solidFill>
                            <a:schemeClr val="dk1"/>
                          </a:solidFill>
                          <a:latin typeface="VladaRHSans Med" panose="02000000000000000000" pitchFamily="50" charset="-18"/>
                          <a:ea typeface="VladaRHSans Med" panose="02000000000000000000" pitchFamily="50" charset="-18"/>
                          <a:cs typeface="+mn-cs"/>
                        </a:rPr>
                        <a:t> lokacije koja je ujedno i nepokretno kulturno dobro ili se nalazi u zaštićenoj kulturno-povijesnoj cjelini upisano u Registar kulturnih dobara RH. </a:t>
                      </a:r>
                    </a:p>
                  </a:txBody>
                  <a:tcPr marL="91442" marR="91442" marT="45708" marB="45708" anchor="ctr">
                    <a:solidFill>
                      <a:srgbClr val="DBE4E9"/>
                    </a:solidFill>
                  </a:tcPr>
                </a:tc>
                <a:tc rowSpan="2">
                  <a:txBody>
                    <a:bodyPr/>
                    <a:lstStyle/>
                    <a:p>
                      <a:pPr algn="ctr"/>
                      <a:r>
                        <a:rPr lang="hr-HR" sz="1500" dirty="0">
                          <a:solidFill>
                            <a:schemeClr val="tx1"/>
                          </a:solidFill>
                          <a:latin typeface="VladaRHSans Med" panose="02000000000000000000" pitchFamily="50" charset="-18"/>
                          <a:ea typeface="VladaRHSans Med" panose="02000000000000000000" pitchFamily="50" charset="-18"/>
                        </a:rPr>
                        <a:t>Tehnička/ tehnološka analiza</a:t>
                      </a:r>
                    </a:p>
                    <a:p>
                      <a:pPr algn="ctr"/>
                      <a:endParaRPr lang="hr-HR" sz="1500" dirty="0">
                        <a:solidFill>
                          <a:schemeClr val="tx1"/>
                        </a:solidFill>
                        <a:latin typeface="VladaRHSans Med" panose="02000000000000000000" pitchFamily="50" charset="-18"/>
                        <a:ea typeface="VladaRHSans Med" panose="02000000000000000000" pitchFamily="50" charset="-18"/>
                      </a:endParaRPr>
                    </a:p>
                    <a:p>
                      <a:pPr algn="ctr"/>
                      <a:r>
                        <a:rPr lang="hr-HR" sz="1500" dirty="0">
                          <a:solidFill>
                            <a:schemeClr val="tx1"/>
                          </a:solidFill>
                          <a:latin typeface="VladaRHSans Med" panose="02000000000000000000" pitchFamily="50" charset="-18"/>
                          <a:ea typeface="VladaRHSans Med" panose="02000000000000000000" pitchFamily="50" charset="-18"/>
                        </a:rPr>
                        <a:t>*Registar kulturnih dobara RH</a:t>
                      </a:r>
                    </a:p>
                  </a:txBody>
                  <a:tcPr marL="91442" marR="91442" marT="45708" marB="45708" anchor="ctr">
                    <a:solidFill>
                      <a:srgbClr val="DBE4E9"/>
                    </a:solidFill>
                  </a:tcPr>
                </a:tc>
                <a:extLst>
                  <a:ext uri="{0D108BD9-81ED-4DB2-BD59-A6C34878D82A}">
                    <a16:rowId xmlns:a16="http://schemas.microsoft.com/office/drawing/2014/main" val="1291059904"/>
                  </a:ext>
                </a:extLst>
              </a:tr>
              <a:tr h="1559238">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sng" dirty="0">
                          <a:latin typeface="VladaRHSans Med" panose="02000000000000000000" pitchFamily="50" charset="-18"/>
                          <a:ea typeface="VladaRHSans Med" panose="02000000000000000000" pitchFamily="50" charset="-18"/>
                        </a:rPr>
                        <a:t>Bodovanje</a:t>
                      </a:r>
                      <a:r>
                        <a:rPr lang="hr-HR" sz="1500" b="1" u="none" dirty="0">
                          <a:latin typeface="VladaRHSans Med" panose="02000000000000000000" pitchFamily="50" charset="-18"/>
                          <a:ea typeface="VladaRHSans Med" panose="02000000000000000000" pitchFamily="50" charset="-18"/>
                        </a:rPr>
                        <a: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none" dirty="0">
                          <a:latin typeface="VladaRHSans Med" panose="02000000000000000000" pitchFamily="50" charset="-18"/>
                          <a:ea typeface="VladaRHSans Med" panose="02000000000000000000" pitchFamily="50" charset="-18"/>
                        </a:rPr>
                        <a:t>7 bodova: </a:t>
                      </a:r>
                      <a:r>
                        <a:rPr lang="hr-HR" sz="1500" b="0" u="none" dirty="0">
                          <a:latin typeface="VladaRHSans Med" panose="02000000000000000000" pitchFamily="50" charset="-18"/>
                          <a:ea typeface="VladaRHSans Med" panose="02000000000000000000" pitchFamily="50" charset="-18"/>
                        </a:rPr>
                        <a:t>projekt predviđa obnovu </a:t>
                      </a:r>
                      <a:r>
                        <a:rPr lang="hr-HR" sz="1500" b="0" u="none" dirty="0" err="1">
                          <a:latin typeface="VladaRHSans Med" panose="02000000000000000000" pitchFamily="50" charset="-18"/>
                          <a:ea typeface="VladaRHSans Med" panose="02000000000000000000" pitchFamily="50" charset="-18"/>
                        </a:rPr>
                        <a:t>brownfield</a:t>
                      </a:r>
                      <a:r>
                        <a:rPr lang="hr-HR" sz="1500" b="0" u="none" dirty="0">
                          <a:latin typeface="VladaRHSans Med" panose="02000000000000000000" pitchFamily="50" charset="-18"/>
                          <a:ea typeface="VladaRHSans Med" panose="02000000000000000000" pitchFamily="50" charset="-18"/>
                        </a:rPr>
                        <a:t> lokacije koja je ujedno i nepokretno kulturno dobro upisano u Registar kulturnih dobara RH</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none" dirty="0">
                          <a:latin typeface="VladaRHSans Med" panose="02000000000000000000" pitchFamily="50" charset="-18"/>
                          <a:ea typeface="VladaRHSans Med" panose="02000000000000000000" pitchFamily="50" charset="-18"/>
                        </a:rPr>
                        <a:t>5 bodova: </a:t>
                      </a:r>
                      <a:r>
                        <a:rPr lang="hr-HR" sz="1500" b="0" u="none" dirty="0">
                          <a:latin typeface="VladaRHSans Med" panose="02000000000000000000" pitchFamily="50" charset="-18"/>
                          <a:ea typeface="VladaRHSans Med" panose="02000000000000000000" pitchFamily="50" charset="-18"/>
                        </a:rPr>
                        <a:t>projekt predviđa obnovu </a:t>
                      </a:r>
                      <a:r>
                        <a:rPr lang="hr-HR" sz="1500" b="0" u="none" dirty="0" err="1">
                          <a:latin typeface="VladaRHSans Med" panose="02000000000000000000" pitchFamily="50" charset="-18"/>
                          <a:ea typeface="VladaRHSans Med" panose="02000000000000000000" pitchFamily="50" charset="-18"/>
                        </a:rPr>
                        <a:t>brownfield</a:t>
                      </a:r>
                      <a:r>
                        <a:rPr lang="hr-HR" sz="1500" b="0" u="none" dirty="0">
                          <a:latin typeface="VladaRHSans Med" panose="02000000000000000000" pitchFamily="50" charset="-18"/>
                          <a:ea typeface="VladaRHSans Med" panose="02000000000000000000" pitchFamily="50" charset="-18"/>
                        </a:rPr>
                        <a:t> lokacije koja se nalazi u kulturno-povijesnoj cjelini upisanoj u Registar kulturnih dobara RH</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none" dirty="0">
                          <a:latin typeface="VladaRHSans Med" panose="02000000000000000000" pitchFamily="50" charset="-18"/>
                          <a:ea typeface="VladaRHSans Med" panose="02000000000000000000" pitchFamily="50" charset="-18"/>
                        </a:rPr>
                        <a:t>1 bod: </a:t>
                      </a:r>
                      <a:r>
                        <a:rPr lang="hr-HR" sz="1500" b="0" u="none" dirty="0">
                          <a:latin typeface="VladaRHSans Med" panose="02000000000000000000" pitchFamily="50" charset="-18"/>
                          <a:ea typeface="VladaRHSans Med" panose="02000000000000000000" pitchFamily="50" charset="-18"/>
                        </a:rPr>
                        <a:t>projekt predviđa obnovu </a:t>
                      </a:r>
                      <a:r>
                        <a:rPr lang="hr-HR" sz="1500" b="0" u="none" dirty="0" err="1">
                          <a:latin typeface="VladaRHSans Med" panose="02000000000000000000" pitchFamily="50" charset="-18"/>
                          <a:ea typeface="VladaRHSans Med" panose="02000000000000000000" pitchFamily="50" charset="-18"/>
                        </a:rPr>
                        <a:t>brownfield</a:t>
                      </a:r>
                      <a:r>
                        <a:rPr lang="hr-HR" sz="1500" b="0" u="none" dirty="0">
                          <a:latin typeface="VladaRHSans Med" panose="02000000000000000000" pitchFamily="50" charset="-18"/>
                          <a:ea typeface="VladaRHSans Med" panose="02000000000000000000" pitchFamily="50" charset="-18"/>
                        </a:rPr>
                        <a:t> lokacije koja nije kulturno dobro upisano u Registar kulturnih dobara RH</a:t>
                      </a:r>
                    </a:p>
                  </a:txBody>
                  <a:tcPr marL="91442" marR="91442" marT="45708" marB="45708">
                    <a:solidFill>
                      <a:srgbClr val="DBE4E9"/>
                    </a:solidFill>
                  </a:tcPr>
                </a:tc>
                <a:tc vMerge="1">
                  <a:txBody>
                    <a:bodyPr/>
                    <a:lstStyle/>
                    <a:p>
                      <a:endParaRPr lang="hr-HR" sz="1300" dirty="0">
                        <a:solidFill>
                          <a:schemeClr val="tx1"/>
                        </a:solidFill>
                        <a:latin typeface="VladaRHSans Med"/>
                      </a:endParaRPr>
                    </a:p>
                  </a:txBody>
                  <a:tcPr marL="91442" marR="91442" marT="45708" marB="45708">
                    <a:solidFill>
                      <a:srgbClr val="DBE4E9"/>
                    </a:solidFill>
                  </a:tcPr>
                </a:tc>
                <a:extLst>
                  <a:ext uri="{0D108BD9-81ED-4DB2-BD59-A6C34878D82A}">
                    <a16:rowId xmlns:a16="http://schemas.microsoft.com/office/drawing/2014/main" val="63353176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3CA184F5-CD6D-49B0-946B-DCFB018B2E6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6ED9D7C3-BEF7-4904-8981-0E8D9A144DCB}" type="slidenum">
              <a:rPr lang="en-US" altLang="sr-Latn-RS" sz="1000" smtClean="0">
                <a:solidFill>
                  <a:schemeClr val="bg1"/>
                </a:solidFill>
              </a:rPr>
              <a:pPr>
                <a:lnSpc>
                  <a:spcPct val="100000"/>
                </a:lnSpc>
                <a:spcBef>
                  <a:spcPct val="0"/>
                </a:spcBef>
              </a:pPr>
              <a:t>1</a:t>
            </a:fld>
            <a:endParaRPr lang="en-US" altLang="sr-Latn-RS" sz="1000" dirty="0">
              <a:solidFill>
                <a:schemeClr val="bg1"/>
              </a:solidFill>
            </a:endParaRPr>
          </a:p>
        </p:txBody>
      </p:sp>
      <p:graphicFrame>
        <p:nvGraphicFramePr>
          <p:cNvPr id="3" name="Diagram 2">
            <a:extLst>
              <a:ext uri="{FF2B5EF4-FFF2-40B4-BE49-F238E27FC236}">
                <a16:creationId xmlns:a16="http://schemas.microsoft.com/office/drawing/2014/main" id="{DCE85552-980B-4771-A542-4D05BE9603A8}"/>
              </a:ext>
            </a:extLst>
          </p:cNvPr>
          <p:cNvGraphicFramePr/>
          <p:nvPr>
            <p:extLst>
              <p:ext uri="{D42A27DB-BD31-4B8C-83A1-F6EECF244321}">
                <p14:modId xmlns:p14="http://schemas.microsoft.com/office/powerpoint/2010/main" val="2603947306"/>
              </p:ext>
            </p:extLst>
          </p:nvPr>
        </p:nvGraphicFramePr>
        <p:xfrm>
          <a:off x="245327" y="323385"/>
          <a:ext cx="8279695" cy="410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90865B-926A-47EB-A7C6-F598CCD30A96}"/>
              </a:ext>
            </a:extLst>
          </p:cNvPr>
          <p:cNvSpPr>
            <a:spLocks noGrp="1"/>
          </p:cNvSpPr>
          <p:nvPr>
            <p:ph type="title"/>
          </p:nvPr>
        </p:nvSpPr>
        <p:spPr>
          <a:xfrm>
            <a:off x="252413" y="182563"/>
            <a:ext cx="8029575" cy="128587"/>
          </a:xfrm>
        </p:spPr>
        <p:txBody>
          <a:bodyPr>
            <a:normAutofit fontScale="90000"/>
          </a:bodyPr>
          <a:lstStyle/>
          <a:p>
            <a:pPr>
              <a:spcBef>
                <a:spcPts val="0"/>
              </a:spcBef>
              <a:defRPr/>
            </a:pPr>
            <a:r>
              <a:rPr lang="sv-SE" altLang="sr-Latn-RS" sz="2000" b="1" dirty="0">
                <a:solidFill>
                  <a:srgbClr val="17177D">
                    <a:lumMod val="75000"/>
                  </a:srgbClr>
                </a:solidFill>
                <a:latin typeface="VladaRHSans Med" panose="02000000000000000000" pitchFamily="50" charset="-18"/>
                <a:ea typeface="VladaRHSans Med" panose="02000000000000000000" pitchFamily="50" charset="-18"/>
              </a:rPr>
              <a:t>FAZA 3: Ocjena kvalitete (</a:t>
            </a:r>
            <a:r>
              <a:rPr lang="hr-HR" altLang="sr-Latn-RS" sz="2000" b="1" dirty="0">
                <a:solidFill>
                  <a:srgbClr val="17177D">
                    <a:lumMod val="75000"/>
                  </a:srgbClr>
                </a:solidFill>
                <a:latin typeface="VladaRHSans Med" panose="02000000000000000000" pitchFamily="50" charset="-18"/>
                <a:ea typeface="VladaRHSans Med" panose="02000000000000000000" pitchFamily="50" charset="-18"/>
              </a:rPr>
              <a:t>5</a:t>
            </a:r>
            <a:r>
              <a:rPr lang="sv-SE" altLang="sr-Latn-RS" sz="2000" b="1" dirty="0">
                <a:solidFill>
                  <a:srgbClr val="17177D">
                    <a:lumMod val="75000"/>
                  </a:srgbClr>
                </a:solidFill>
                <a:latin typeface="VladaRHSans Med" panose="02000000000000000000" pitchFamily="50" charset="-18"/>
                <a:ea typeface="VladaRHSans Med" panose="02000000000000000000" pitchFamily="50" charset="-18"/>
              </a:rPr>
              <a:t>)</a:t>
            </a:r>
            <a:br>
              <a:rPr lang="hr-HR" altLang="sr-Latn-RS" sz="2400" b="1" i="1" dirty="0">
                <a:solidFill>
                  <a:srgbClr val="002060"/>
                </a:solidFill>
                <a:latin typeface="VladaRHSans Med" panose="02000000000000000000" pitchFamily="50" charset="-18"/>
                <a:ea typeface="VladaRHSans Med" panose="02000000000000000000" pitchFamily="50" charset="-18"/>
                <a:cs typeface="+mn-cs"/>
              </a:rPr>
            </a:br>
            <a:r>
              <a:rPr lang="hr-HR" sz="2200" i="1" dirty="0">
                <a:solidFill>
                  <a:srgbClr val="002060"/>
                </a:solidFill>
                <a:latin typeface="VladaRHSans Med" panose="02000000000000000000" pitchFamily="50" charset="-18"/>
                <a:ea typeface="VladaRHSans Med" panose="02000000000000000000" pitchFamily="50" charset="-18"/>
              </a:rPr>
              <a:t>2</a:t>
            </a:r>
            <a:r>
              <a:rPr lang="hr-HR" sz="2200" dirty="0">
                <a:solidFill>
                  <a:srgbClr val="002060"/>
                </a:solidFill>
                <a:latin typeface="VladaRHSans Med" panose="02000000000000000000" pitchFamily="50" charset="-18"/>
                <a:ea typeface="VladaRHSans Med" panose="02000000000000000000" pitchFamily="50" charset="-18"/>
              </a:rPr>
              <a:t>. </a:t>
            </a:r>
            <a:r>
              <a:rPr lang="hr-HR" sz="2200" i="1" dirty="0">
                <a:solidFill>
                  <a:srgbClr val="002060"/>
                </a:solidFill>
                <a:latin typeface="VladaRHSans Med" panose="02000000000000000000" pitchFamily="50" charset="-18"/>
                <a:ea typeface="VladaRHSans Med" panose="02000000000000000000" pitchFamily="50" charset="-18"/>
              </a:rPr>
              <a:t>KRITERIJ ODABIRA - </a:t>
            </a:r>
            <a:r>
              <a:rPr lang="pl-PL" sz="2200" b="1" i="1" dirty="0">
                <a:solidFill>
                  <a:srgbClr val="002060"/>
                </a:solidFill>
                <a:latin typeface="VladaRHSans Med" panose="02000000000000000000" pitchFamily="50" charset="-18"/>
                <a:ea typeface="VladaRHSans Med" panose="02000000000000000000" pitchFamily="50" charset="-18"/>
              </a:rPr>
              <a:t>Financijska održivost projekta </a:t>
            </a:r>
            <a:br>
              <a:rPr lang="pl-PL" sz="2200" i="1" dirty="0">
                <a:solidFill>
                  <a:srgbClr val="002060"/>
                </a:solidFill>
                <a:latin typeface="VladaRHSans Med" panose="02000000000000000000" pitchFamily="50" charset="-18"/>
                <a:ea typeface="VladaRHSans Med" panose="02000000000000000000" pitchFamily="50" charset="-18"/>
              </a:rPr>
            </a:br>
            <a:r>
              <a:rPr lang="pl-PL" sz="2200" i="1" dirty="0">
                <a:solidFill>
                  <a:srgbClr val="002060"/>
                </a:solidFill>
                <a:latin typeface="VladaRHSans Med" panose="02000000000000000000" pitchFamily="50" charset="-18"/>
                <a:ea typeface="VladaRHSans Med" panose="02000000000000000000" pitchFamily="50" charset="-18"/>
              </a:rPr>
              <a:t>                                      </a:t>
            </a:r>
            <a:br>
              <a:rPr lang="pl-PL" sz="2000" i="1" dirty="0">
                <a:solidFill>
                  <a:srgbClr val="002060"/>
                </a:solidFill>
                <a:latin typeface="VladaRHSans Med" panose="02000000000000000000" pitchFamily="50" charset="-18"/>
                <a:ea typeface="VladaRHSans Med" panose="02000000000000000000" pitchFamily="50" charset="-18"/>
              </a:rPr>
            </a:br>
            <a:br>
              <a:rPr lang="hr-HR" sz="2000" i="1" dirty="0">
                <a:solidFill>
                  <a:srgbClr val="002060"/>
                </a:solidFill>
                <a:latin typeface="VladaRHSans Med" panose="02000000000000000000" pitchFamily="50" charset="-18"/>
                <a:ea typeface="VladaRHSans Med" panose="02000000000000000000" pitchFamily="50" charset="-18"/>
              </a:rPr>
            </a:br>
            <a:r>
              <a:rPr lang="hr-HR" sz="2400" b="1" i="1" dirty="0">
                <a:solidFill>
                  <a:srgbClr val="002060"/>
                </a:solidFill>
                <a:latin typeface="VladaRHSans Med" panose="02000000000000000000" pitchFamily="50" charset="-18"/>
                <a:ea typeface="VladaRHSans Med" panose="02000000000000000000" pitchFamily="50" charset="-18"/>
              </a:rPr>
              <a:t>                                          </a:t>
            </a:r>
            <a:br>
              <a:rPr lang="hr-HR" sz="2400" b="1" i="1" dirty="0">
                <a:solidFill>
                  <a:srgbClr val="002060"/>
                </a:solidFill>
                <a:latin typeface="VladaRHSans Med" panose="02000000000000000000" pitchFamily="50" charset="-18"/>
                <a:ea typeface="VladaRHSans Med" panose="02000000000000000000" pitchFamily="50" charset="-18"/>
              </a:rPr>
            </a:br>
            <a:br>
              <a:rPr lang="pl-PL" altLang="sr-Latn-RS" sz="2400" dirty="0">
                <a:latin typeface="VladaRHSans Med" panose="02000000000000000000" pitchFamily="50" charset="-18"/>
                <a:ea typeface="VladaRHSans Med" panose="02000000000000000000" pitchFamily="50" charset="-18"/>
              </a:rPr>
            </a:br>
            <a:br>
              <a:rPr lang="hr-HR" altLang="sr-Latn-RS" sz="2400" dirty="0">
                <a:latin typeface="VladaRHSans Med" panose="02000000000000000000" pitchFamily="50" charset="-18"/>
                <a:ea typeface="VladaRHSans Med" panose="02000000000000000000" pitchFamily="50" charset="-18"/>
              </a:rPr>
            </a:br>
            <a:br>
              <a:rPr lang="hr-HR" altLang="sr-Latn-RS" sz="2400" dirty="0">
                <a:latin typeface="VladaRHSans Med" panose="02000000000000000000" pitchFamily="50" charset="-18"/>
                <a:ea typeface="VladaRHSans Med" panose="02000000000000000000" pitchFamily="50" charset="-18"/>
              </a:rPr>
            </a:br>
            <a:r>
              <a:rPr lang="hr-HR" altLang="sr-Latn-RS" sz="1600" dirty="0">
                <a:solidFill>
                  <a:prstClr val="black"/>
                </a:solidFill>
                <a:latin typeface="VladaRHSans Med" panose="02000000000000000000" pitchFamily="50" charset="-18"/>
                <a:ea typeface="VladaRHSans Med" panose="02000000000000000000" pitchFamily="50" charset="-18"/>
              </a:rPr>
              <a:t> </a:t>
            </a:r>
            <a:br>
              <a:rPr lang="hr-HR" altLang="sr-Latn-RS" sz="2600" dirty="0">
                <a:solidFill>
                  <a:schemeClr val="accent2"/>
                </a:solidFill>
                <a:latin typeface="VladaRHSans Med" panose="02000000000000000000" pitchFamily="50" charset="-18"/>
                <a:ea typeface="VladaRHSans Med" panose="02000000000000000000" pitchFamily="50" charset="-18"/>
              </a:rPr>
            </a:br>
            <a:endParaRPr lang="hr-HR" altLang="sr-Latn-RS" sz="2600" dirty="0">
              <a:solidFill>
                <a:schemeClr val="accent2"/>
              </a:solidFill>
              <a:latin typeface="VladaRHSans Med" panose="02000000000000000000" pitchFamily="50" charset="-18"/>
              <a:ea typeface="VladaRHSans Med" panose="02000000000000000000" pitchFamily="50" charset="-18"/>
            </a:endParaRPr>
          </a:p>
        </p:txBody>
      </p:sp>
      <p:sp>
        <p:nvSpPr>
          <p:cNvPr id="54275" name="Slide Number Placeholder 3">
            <a:extLst>
              <a:ext uri="{FF2B5EF4-FFF2-40B4-BE49-F238E27FC236}">
                <a16:creationId xmlns:a16="http://schemas.microsoft.com/office/drawing/2014/main" id="{1D1A465C-2104-422B-8B97-3FCC6F342B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7F72E08D-6D91-4634-A1C2-6B283473D9FD}" type="slidenum">
              <a:rPr lang="en-US" altLang="sr-Latn-RS" sz="1000" smtClean="0">
                <a:solidFill>
                  <a:schemeClr val="bg1"/>
                </a:solidFill>
              </a:rPr>
              <a:pPr>
                <a:lnSpc>
                  <a:spcPct val="100000"/>
                </a:lnSpc>
                <a:spcBef>
                  <a:spcPct val="0"/>
                </a:spcBef>
              </a:pPr>
              <a:t>19</a:t>
            </a:fld>
            <a:endParaRPr lang="en-US" altLang="sr-Latn-RS" sz="1000" dirty="0">
              <a:solidFill>
                <a:schemeClr val="bg1"/>
              </a:solidFill>
            </a:endParaRPr>
          </a:p>
        </p:txBody>
      </p:sp>
      <p:sp>
        <p:nvSpPr>
          <p:cNvPr id="54276" name="Rectangle 5">
            <a:extLst>
              <a:ext uri="{FF2B5EF4-FFF2-40B4-BE49-F238E27FC236}">
                <a16:creationId xmlns:a16="http://schemas.microsoft.com/office/drawing/2014/main" id="{533A1F7E-7666-4EA5-AF1D-582197DAF2CA}"/>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2685065519"/>
              </p:ext>
            </p:extLst>
          </p:nvPr>
        </p:nvGraphicFramePr>
        <p:xfrm>
          <a:off x="252413" y="1157207"/>
          <a:ext cx="8624886" cy="2736931"/>
        </p:xfrm>
        <a:graphic>
          <a:graphicData uri="http://schemas.openxmlformats.org/drawingml/2006/table">
            <a:tbl>
              <a:tblPr firstRow="1" bandRow="1">
                <a:tableStyleId>{F5AB1C69-6EDB-4FF4-983F-18BD219EF322}</a:tableStyleId>
              </a:tblPr>
              <a:tblGrid>
                <a:gridCol w="7253288">
                  <a:extLst>
                    <a:ext uri="{9D8B030D-6E8A-4147-A177-3AD203B41FA5}">
                      <a16:colId xmlns:a16="http://schemas.microsoft.com/office/drawing/2014/main" val="541224394"/>
                    </a:ext>
                  </a:extLst>
                </a:gridCol>
                <a:gridCol w="1371598">
                  <a:extLst>
                    <a:ext uri="{9D8B030D-6E8A-4147-A177-3AD203B41FA5}">
                      <a16:colId xmlns:a16="http://schemas.microsoft.com/office/drawing/2014/main" val="1364251070"/>
                    </a:ext>
                  </a:extLst>
                </a:gridCol>
              </a:tblGrid>
              <a:tr h="454312">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hr-HR" sz="13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mn-cs"/>
                        </a:rPr>
                        <a:t>2.1. Objašnjeno financiranje aktivnosti nakon završetka provedbe projekta (uključujući troškove održavanja/funkcioniranja infrastrukture) </a:t>
                      </a:r>
                    </a:p>
                  </a:txBody>
                  <a:tcPr marL="91448" marR="91448" marT="45705" marB="45705" anchor="ct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3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mn-cs"/>
                        </a:rPr>
                        <a:t>Prijavni obrazac</a:t>
                      </a:r>
                    </a:p>
                  </a:txBody>
                  <a:tcPr marL="91448" marR="91448" marT="45705" marB="45705">
                    <a:solidFill>
                      <a:srgbClr val="002060"/>
                    </a:solidFill>
                  </a:tcPr>
                </a:tc>
                <a:extLst>
                  <a:ext uri="{0D108BD9-81ED-4DB2-BD59-A6C34878D82A}">
                    <a16:rowId xmlns:a16="http://schemas.microsoft.com/office/drawing/2014/main" val="2485739351"/>
                  </a:ext>
                </a:extLst>
              </a:tr>
              <a:tr h="727493">
                <a:tc>
                  <a:txBody>
                    <a:bodyPr/>
                    <a:lstStyle/>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hr-HR" sz="1300" b="1" i="0" u="sng"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Objašnjenje</a:t>
                      </a:r>
                      <a:r>
                        <a:rPr kumimoji="0" lang="hr-HR" sz="1300" b="1"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a:t>
                      </a:r>
                    </a:p>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pl-PL" sz="1300" b="0" i="1"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Prijavitelj je u projektnom prijedlogu obrazložio kako planira sufinancirati operativne troškove kroz referentni period od najmanje 5 godina</a:t>
                      </a:r>
                    </a:p>
                  </a:txBody>
                  <a:tcPr marT="45714" marB="45714">
                    <a:solidFill>
                      <a:srgbClr val="DBE4E9"/>
                    </a:solidFill>
                  </a:tcPr>
                </a:tc>
                <a:tc rowSpan="2">
                  <a:txBody>
                    <a:bodyPr/>
                    <a:lstStyle/>
                    <a:p>
                      <a:pPr algn="ctr"/>
                      <a:r>
                        <a:rPr lang="hr-HR" sz="1300" dirty="0">
                          <a:solidFill>
                            <a:schemeClr val="tx1"/>
                          </a:solidFill>
                          <a:latin typeface="VladaRHSans Med" panose="02000000000000000000" pitchFamily="50" charset="-18"/>
                          <a:ea typeface="VladaRHSans Med" panose="02000000000000000000" pitchFamily="50" charset="-18"/>
                        </a:rPr>
                        <a:t>Održivost rezultata</a:t>
                      </a:r>
                    </a:p>
                    <a:p>
                      <a:pPr algn="ctr"/>
                      <a:endParaRPr lang="hr-HR" sz="1300" dirty="0">
                        <a:solidFill>
                          <a:schemeClr val="tx1"/>
                        </a:solidFill>
                        <a:latin typeface="VladaRHSans Med" panose="02000000000000000000" pitchFamily="50" charset="-18"/>
                        <a:ea typeface="VladaRHSans Med" panose="02000000000000000000" pitchFamily="50" charset="-18"/>
                      </a:endParaRPr>
                    </a:p>
                    <a:p>
                      <a:pPr algn="ctr"/>
                      <a:r>
                        <a:rPr lang="hr-HR" sz="1300" dirty="0">
                          <a:solidFill>
                            <a:schemeClr val="tx1"/>
                          </a:solidFill>
                          <a:latin typeface="VladaRHSans Med" panose="02000000000000000000" pitchFamily="50" charset="-18"/>
                          <a:ea typeface="VladaRHSans Med" panose="02000000000000000000" pitchFamily="50" charset="-18"/>
                        </a:rPr>
                        <a:t>Način praćenja i vrednovanja rezultata</a:t>
                      </a:r>
                    </a:p>
                  </a:txBody>
                  <a:tcPr marT="45714" marB="45714" anchor="ctr">
                    <a:solidFill>
                      <a:srgbClr val="DBE4E9"/>
                    </a:solidFill>
                  </a:tcPr>
                </a:tc>
                <a:extLst>
                  <a:ext uri="{0D108BD9-81ED-4DB2-BD59-A6C34878D82A}">
                    <a16:rowId xmlns:a16="http://schemas.microsoft.com/office/drawing/2014/main" val="3028816246"/>
                  </a:ext>
                </a:extLst>
              </a:tr>
              <a:tr h="1521788">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sng" dirty="0">
                          <a:latin typeface="VladaRHSans Med" panose="02000000000000000000" pitchFamily="50" charset="-18"/>
                          <a:ea typeface="VladaRHSans Med" panose="02000000000000000000" pitchFamily="50" charset="-18"/>
                        </a:rPr>
                        <a:t>Bodovanje</a:t>
                      </a:r>
                      <a:r>
                        <a:rPr lang="hr-HR" sz="1300" b="1" u="none" dirty="0">
                          <a:latin typeface="VladaRHSans Med" panose="02000000000000000000" pitchFamily="50" charset="-18"/>
                          <a:ea typeface="VladaRHSans Med" panose="02000000000000000000" pitchFamily="50" charset="-18"/>
                        </a:rPr>
                        <a: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none" dirty="0">
                          <a:latin typeface="VladaRHSans Med" panose="02000000000000000000" pitchFamily="50" charset="-18"/>
                          <a:ea typeface="VladaRHSans Med" panose="02000000000000000000" pitchFamily="50" charset="-18"/>
                        </a:rPr>
                        <a:t>10 bodova: </a:t>
                      </a:r>
                      <a:r>
                        <a:rPr lang="hr-HR" sz="1300" b="0" u="none" dirty="0">
                          <a:latin typeface="VladaRHSans Med" panose="02000000000000000000" pitchFamily="50" charset="-18"/>
                          <a:ea typeface="VladaRHSans Med" panose="02000000000000000000" pitchFamily="50" charset="-18"/>
                        </a:rPr>
                        <a:t>financijska održivost projekta je detaljno obrazložena, odnosno jasno je opisano na koji način će se osigurati održivost rezultata i ishoda 5 godina nakon završetka provedbe financiranja.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none" dirty="0">
                          <a:latin typeface="VladaRHSans Med" panose="02000000000000000000" pitchFamily="50" charset="-18"/>
                          <a:ea typeface="VladaRHSans Med" panose="02000000000000000000" pitchFamily="50" charset="-18"/>
                        </a:rPr>
                        <a:t>5 bodova: </a:t>
                      </a:r>
                      <a:r>
                        <a:rPr lang="pl-PL" sz="1300" b="0" u="none" dirty="0">
                          <a:latin typeface="VladaRHSans Med" panose="02000000000000000000" pitchFamily="50" charset="-18"/>
                          <a:ea typeface="VladaRHSans Med" panose="02000000000000000000" pitchFamily="50" charset="-18"/>
                        </a:rPr>
                        <a:t>financijska održivost projekta je djelomično obrazložena, odnosno nije u potpunosti jasno opisano.</a:t>
                      </a:r>
                      <a:r>
                        <a:rPr lang="hr-HR" sz="1300" b="0" u="none" dirty="0">
                          <a:latin typeface="VladaRHSans Med" panose="02000000000000000000" pitchFamily="50" charset="-18"/>
                          <a:ea typeface="VladaRHSans Med" panose="02000000000000000000" pitchFamily="50" charset="-18"/>
                        </a:rPr>
                        <a:t>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none" dirty="0">
                          <a:latin typeface="VladaRHSans Med" panose="02000000000000000000" pitchFamily="50" charset="-18"/>
                          <a:ea typeface="VladaRHSans Med" panose="02000000000000000000" pitchFamily="50" charset="-18"/>
                        </a:rPr>
                        <a:t>0 bodova: </a:t>
                      </a:r>
                      <a:r>
                        <a:rPr lang="pl-PL" sz="1300" b="0" u="none" dirty="0">
                          <a:latin typeface="VladaRHSans Med" panose="02000000000000000000" pitchFamily="50" charset="-18"/>
                          <a:ea typeface="VladaRHSans Med" panose="02000000000000000000" pitchFamily="50" charset="-18"/>
                        </a:rPr>
                        <a:t>financijska održivost projekta nije obrazložena, odnosno nije opisano.</a:t>
                      </a:r>
                      <a:endParaRPr lang="hr-HR" sz="1300" b="0" u="none" dirty="0">
                        <a:latin typeface="VladaRHSans Med" panose="02000000000000000000" pitchFamily="50" charset="-18"/>
                        <a:ea typeface="VladaRHSans Med" panose="02000000000000000000" pitchFamily="50" charset="-18"/>
                      </a:endParaRPr>
                    </a:p>
                  </a:txBody>
                  <a:tcPr marT="45714" marB="45714">
                    <a:solidFill>
                      <a:srgbClr val="DBE4E9"/>
                    </a:solidFill>
                  </a:tcPr>
                </a:tc>
                <a:tc vMerge="1">
                  <a:txBody>
                    <a:bodyPr/>
                    <a:lstStyle/>
                    <a:p>
                      <a:endParaRPr lang="hr-HR" sz="1400" dirty="0">
                        <a:solidFill>
                          <a:schemeClr val="tx1"/>
                        </a:solidFill>
                        <a:latin typeface="VladaRHSans Med"/>
                      </a:endParaRPr>
                    </a:p>
                  </a:txBody>
                  <a:tcPr marT="45715" marB="45715">
                    <a:solidFill>
                      <a:srgbClr val="DBE4E9"/>
                    </a:solidFill>
                  </a:tcPr>
                </a:tc>
                <a:extLst>
                  <a:ext uri="{0D108BD9-81ED-4DB2-BD59-A6C34878D82A}">
                    <a16:rowId xmlns:a16="http://schemas.microsoft.com/office/drawing/2014/main" val="30191043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EBCDA5E-DA82-4E09-9ED1-8F9BA8039034}"/>
              </a:ext>
            </a:extLst>
          </p:cNvPr>
          <p:cNvSpPr>
            <a:spLocks noGrp="1"/>
          </p:cNvSpPr>
          <p:nvPr>
            <p:ph type="title"/>
          </p:nvPr>
        </p:nvSpPr>
        <p:spPr>
          <a:xfrm>
            <a:off x="200025" y="206375"/>
            <a:ext cx="8099425" cy="517525"/>
          </a:xfrm>
        </p:spPr>
        <p:txBody>
          <a:bodyPr/>
          <a:lstStyle/>
          <a:p>
            <a:r>
              <a:rPr lang="hr-HR" altLang="sr-Latn-RS" sz="1800" b="1" dirty="0">
                <a:solidFill>
                  <a:srgbClr val="11115E"/>
                </a:solidFill>
                <a:ea typeface="ＭＳ Ｐゴシック" panose="020B0600070205080204" pitchFamily="34" charset="-128"/>
              </a:rPr>
              <a:t> </a:t>
            </a:r>
            <a:r>
              <a:rPr lang="sv-SE" altLang="sr-Latn-RS" sz="1800" b="1" dirty="0">
                <a:solidFill>
                  <a:srgbClr val="11115E"/>
                </a:solidFill>
                <a:ea typeface="ＭＳ Ｐゴシック" panose="020B0600070205080204" pitchFamily="34" charset="-128"/>
              </a:rPr>
              <a:t>FAZA 3: Ocjena kvalitete (</a:t>
            </a:r>
            <a:r>
              <a:rPr lang="hr-HR" altLang="sr-Latn-RS" sz="1800" b="1" dirty="0">
                <a:solidFill>
                  <a:srgbClr val="11115E"/>
                </a:solidFill>
                <a:ea typeface="ＭＳ Ｐゴシック" panose="020B0600070205080204" pitchFamily="34" charset="-128"/>
              </a:rPr>
              <a:t>6</a:t>
            </a:r>
            <a:r>
              <a:rPr lang="sv-SE" altLang="sr-Latn-RS" sz="1800" b="1" dirty="0">
                <a:solidFill>
                  <a:srgbClr val="11115E"/>
                </a:solidFill>
                <a:ea typeface="ＭＳ Ｐゴシック" panose="020B0600070205080204" pitchFamily="34" charset="-128"/>
              </a:rPr>
              <a:t>)</a:t>
            </a:r>
            <a:endParaRPr lang="hr-HR" altLang="sr-Latn-RS" sz="1800" dirty="0">
              <a:solidFill>
                <a:schemeClr val="accent2"/>
              </a:solidFill>
              <a:latin typeface="VladaRHSans Reg"/>
              <a:ea typeface="ＭＳ Ｐゴシック" panose="020B0600070205080204" pitchFamily="34" charset="-128"/>
            </a:endParaRPr>
          </a:p>
        </p:txBody>
      </p:sp>
      <p:sp>
        <p:nvSpPr>
          <p:cNvPr id="56323" name="Content Placeholder 2">
            <a:extLst>
              <a:ext uri="{FF2B5EF4-FFF2-40B4-BE49-F238E27FC236}">
                <a16:creationId xmlns:a16="http://schemas.microsoft.com/office/drawing/2014/main" id="{0973F13B-E61E-4FE3-9116-F561DB9A9F4F}"/>
              </a:ext>
            </a:extLst>
          </p:cNvPr>
          <p:cNvSpPr>
            <a:spLocks noGrp="1"/>
          </p:cNvSpPr>
          <p:nvPr>
            <p:ph idx="1"/>
          </p:nvPr>
        </p:nvSpPr>
        <p:spPr>
          <a:xfrm>
            <a:off x="200024" y="457200"/>
            <a:ext cx="8601075" cy="3038475"/>
          </a:xfrm>
        </p:spPr>
        <p:txBody>
          <a:bodyPr/>
          <a:lstStyle/>
          <a:p>
            <a:pPr marL="2154238" indent="-2154238">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 3</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a:t>
            </a:r>
            <a:r>
              <a:rPr lang="hr-HR" altLang="sr-Latn-RS" sz="1800" b="1" i="1" dirty="0">
                <a:solidFill>
                  <a:srgbClr val="002060"/>
                </a:solidFill>
                <a:latin typeface="VladaRHSans Med" panose="02000000000000000000" pitchFamily="50" charset="-18"/>
                <a:ea typeface="VladaRHSans Med" panose="02000000000000000000" pitchFamily="50" charset="-18"/>
              </a:rPr>
              <a:t>Provedbeni kapaciteti prijavitelja</a:t>
            </a:r>
          </a:p>
        </p:txBody>
      </p:sp>
      <p:sp>
        <p:nvSpPr>
          <p:cNvPr id="56324" name="Slide Number Placeholder 3">
            <a:extLst>
              <a:ext uri="{FF2B5EF4-FFF2-40B4-BE49-F238E27FC236}">
                <a16:creationId xmlns:a16="http://schemas.microsoft.com/office/drawing/2014/main" id="{27B6BD41-44CD-41D2-B183-E3BBEF64B44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CD0E336-19AF-40C9-9552-632BCE7591B0}" type="slidenum">
              <a:rPr lang="en-US" altLang="sr-Latn-RS" sz="1000" smtClean="0">
                <a:solidFill>
                  <a:schemeClr val="bg1"/>
                </a:solidFill>
              </a:rPr>
              <a:pPr>
                <a:lnSpc>
                  <a:spcPct val="100000"/>
                </a:lnSpc>
                <a:spcBef>
                  <a:spcPct val="0"/>
                </a:spcBef>
              </a:pPr>
              <a:t>20</a:t>
            </a:fld>
            <a:endParaRPr lang="en-US" altLang="sr-Latn-RS" sz="1000" dirty="0">
              <a:solidFill>
                <a:schemeClr val="bg1"/>
              </a:solidFill>
            </a:endParaRPr>
          </a:p>
        </p:txBody>
      </p:sp>
      <p:sp>
        <p:nvSpPr>
          <p:cNvPr id="56325" name="Rectangle 5">
            <a:extLst>
              <a:ext uri="{FF2B5EF4-FFF2-40B4-BE49-F238E27FC236}">
                <a16:creationId xmlns:a16="http://schemas.microsoft.com/office/drawing/2014/main" id="{BD58458D-52A1-488B-B5F9-60BF49AEBC93}"/>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A43E2CC1-B773-4AA6-AFA3-A497FE8B0AAB}"/>
              </a:ext>
            </a:extLst>
          </p:cNvPr>
          <p:cNvGraphicFramePr>
            <a:graphicFrameLocks noGrp="1"/>
          </p:cNvGraphicFramePr>
          <p:nvPr>
            <p:extLst>
              <p:ext uri="{D42A27DB-BD31-4B8C-83A1-F6EECF244321}">
                <p14:modId xmlns:p14="http://schemas.microsoft.com/office/powerpoint/2010/main" val="1165585579"/>
              </p:ext>
            </p:extLst>
          </p:nvPr>
        </p:nvGraphicFramePr>
        <p:xfrm>
          <a:off x="87312" y="787124"/>
          <a:ext cx="8947150" cy="3539956"/>
        </p:xfrm>
        <a:graphic>
          <a:graphicData uri="http://schemas.openxmlformats.org/drawingml/2006/table">
            <a:tbl>
              <a:tblPr/>
              <a:tblGrid>
                <a:gridCol w="7551739">
                  <a:extLst>
                    <a:ext uri="{9D8B030D-6E8A-4147-A177-3AD203B41FA5}">
                      <a16:colId xmlns:a16="http://schemas.microsoft.com/office/drawing/2014/main" val="2852612315"/>
                    </a:ext>
                  </a:extLst>
                </a:gridCol>
                <a:gridCol w="1395411">
                  <a:extLst>
                    <a:ext uri="{9D8B030D-6E8A-4147-A177-3AD203B41FA5}">
                      <a16:colId xmlns:a16="http://schemas.microsoft.com/office/drawing/2014/main" val="1330498020"/>
                    </a:ext>
                  </a:extLst>
                </a:gridCol>
              </a:tblGrid>
              <a:tr h="420688">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0" fontAlgn="base" latinLnBrk="0" hangingPunct="0">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VladaRHSans Reg"/>
                        </a:rPr>
                        <a:t>3.1. </a:t>
                      </a:r>
                      <a:r>
                        <a:rPr kumimoji="0" lang="pl-PL" altLang="sr-Latn-RS" sz="13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VladaRHSans Reg"/>
                        </a:rPr>
                        <a:t>Stručni i administrativni kapacitet prijavitelja</a:t>
                      </a:r>
                      <a:endParaRPr kumimoji="0" lang="hr-HR" altLang="sr-Latn-RS" sz="13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cs typeface="VladaRHSans Reg"/>
                      </a:endParaRPr>
                    </a:p>
                  </a:txBody>
                  <a:tcPr marL="91434" marR="91434" marT="45762" marB="45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Prijavni obrazac</a:t>
                      </a:r>
                    </a:p>
                  </a:txBody>
                  <a:tcPr marL="91434" marR="91434" marT="45762" marB="45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90243981"/>
                  </a:ext>
                </a:extLst>
              </a:tr>
              <a:tr h="665162">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457200" rtl="0" eaLnBrk="1" fontAlgn="base" latinLnBrk="0" hangingPunct="1">
                        <a:lnSpc>
                          <a:spcPct val="100000"/>
                        </a:lnSpc>
                        <a:spcBef>
                          <a:spcPct val="0"/>
                        </a:spcBef>
                        <a:spcAft>
                          <a:spcPct val="0"/>
                        </a:spcAft>
                        <a:buClr>
                          <a:srgbClr val="17177D"/>
                        </a:buClr>
                        <a:buSzTx/>
                        <a:buFont typeface="Arial" panose="020B0604020202020204" pitchFamily="34" charset="0"/>
                        <a:buNone/>
                        <a:tabLst/>
                      </a:pPr>
                      <a:r>
                        <a:rPr kumimoji="0" lang="hr-HR" altLang="sr-Latn-RS" sz="13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VladaRHSans Reg"/>
                        </a:rPr>
                        <a:t>Objašnjenje</a:t>
                      </a: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VladaRHSans Reg"/>
                        </a:rPr>
                        <a:t>:</a:t>
                      </a:r>
                    </a:p>
                    <a:p>
                      <a:pPr marL="0" marR="0" lvl="0" indent="0" algn="just" defTabSz="457200" rtl="0" eaLnBrk="1" fontAlgn="base" latinLnBrk="0" hangingPunct="1">
                        <a:lnSpc>
                          <a:spcPct val="100000"/>
                        </a:lnSpc>
                        <a:spcBef>
                          <a:spcPct val="0"/>
                        </a:spcBef>
                        <a:spcAft>
                          <a:spcPct val="0"/>
                        </a:spcAft>
                        <a:buClr>
                          <a:srgbClr val="17177D"/>
                        </a:buClr>
                        <a:buSzTx/>
                        <a:buFont typeface="Arial" panose="020B0604020202020204" pitchFamily="34" charset="0"/>
                        <a:buNone/>
                        <a:tabLst/>
                      </a:pPr>
                      <a:r>
                        <a:rPr kumimoji="0" lang="hr-HR" altLang="sr-Latn-RS" sz="1300" b="0" i="1"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VladaRHSans Reg"/>
                        </a:rPr>
                        <a:t>U PO jasno je opisano iskustvo prijavitelja u provedbi sličnih projekata (investicija sličnog financisjkog i administrativnog opsega – iz EU ili nacionalnih izvora financiranja), utvrđeni su i realno procijenjeni ljudski resursi potrebni za provedbu projekta (funkcije, intenzitet anganžmana i potrebna stručnost u okviru rojektnog tima, ili, u slučaju oslanjanja na vanjske kapacitete, preduvijet i dinamika njihovog angažmana)</a:t>
                      </a:r>
                    </a:p>
                  </a:txBody>
                  <a:tcPr marL="91434" marR="91434"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4E9"/>
                    </a:solidFill>
                  </a:tcPr>
                </a:tc>
                <a:tc rowSpan="2">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Projektno iskustvo prijavitelja</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Metodologija uspostave projektnog tima</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VladaRHSans Reg"/>
                        </a:rPr>
                        <a:t>Informacije o provedbenim kapacitetima i odabiru partnera</a:t>
                      </a:r>
                    </a:p>
                  </a:txBody>
                  <a:tcPr marL="91434" marR="91434" marT="45762" marB="45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BE4E9"/>
                    </a:solidFill>
                  </a:tcPr>
                </a:tc>
                <a:extLst>
                  <a:ext uri="{0D108BD9-81ED-4DB2-BD59-A6C34878D82A}">
                    <a16:rowId xmlns:a16="http://schemas.microsoft.com/office/drawing/2014/main" val="64660311"/>
                  </a:ext>
                </a:extLst>
              </a:tr>
              <a:tr h="1363980">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sng"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rPr>
                        <a:t>Bodovanje</a:t>
                      </a:r>
                      <a:r>
                        <a:rPr kumimoji="0" lang="hr-HR" altLang="sr-Latn-RS" sz="1300" b="1"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5 bodova: </a:t>
                      </a: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prijavitelj je prethodno proveo barem jedan slični projekt i </a:t>
                      </a:r>
                      <a:r>
                        <a:rPr kumimoji="0" lang="pl-PL"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realno procijenio ljudske resurse potrebne za provedbu projekta</a:t>
                      </a:r>
                      <a:endPar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3 boda: </a:t>
                      </a: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prijavitelj je utvrdio i realno procijenio ljudske resurse potrebne za provedbu projekta, no prijavitelj nije prethodno proveo barem jedan slični projekt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1 bod: </a:t>
                      </a: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prijavitelj nije utvrdio i realno procijenio ljudske resurse potrebne za provedbu projekta, no prijavitelj prethodno proveo barem jedan slični projekt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0 bodova: </a:t>
                      </a:r>
                      <a:r>
                        <a:rPr kumimoji="0" lang="hr-HR" altLang="sr-Latn-RS" sz="1300" b="0" i="0" u="none" strike="noStrike" cap="none" normalizeH="0" baseline="0" dirty="0">
                          <a:ln>
                            <a:noFill/>
                          </a:ln>
                          <a:solidFill>
                            <a:schemeClr val="tx1"/>
                          </a:solidFill>
                          <a:effectLst/>
                          <a:latin typeface="VladaRHSans Med" panose="02000000000000000000" pitchFamily="50" charset="-18"/>
                          <a:ea typeface="VladaRHSans Med" panose="02000000000000000000" pitchFamily="50" charset="-18"/>
                          <a:cs typeface="Times New Roman" panose="02020603050405020304" pitchFamily="18" charset="0"/>
                        </a:rPr>
                        <a:t>prijavitelj nije utvrdio i realno procijenio ljudske resurse potrebne za provedbu projekta, te nije prethodno proveo barem jedan slični projekt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dirty="0"/>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2010237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92E4D-C119-49D8-BBC2-E30B7809CBB1}"/>
              </a:ext>
            </a:extLst>
          </p:cNvPr>
          <p:cNvSpPr>
            <a:spLocks noGrp="1"/>
          </p:cNvSpPr>
          <p:nvPr>
            <p:ph type="title"/>
          </p:nvPr>
        </p:nvSpPr>
        <p:spPr>
          <a:xfrm>
            <a:off x="195263" y="212725"/>
            <a:ext cx="8099425" cy="217488"/>
          </a:xfrm>
        </p:spPr>
        <p:txBody>
          <a:bodyPr/>
          <a:lstStyle/>
          <a:p>
            <a:pPr>
              <a:defRPr/>
            </a:pPr>
            <a:r>
              <a:rPr lang="sv-SE" altLang="sr-Latn-RS" sz="1600" b="1" dirty="0">
                <a:solidFill>
                  <a:srgbClr val="17177D">
                    <a:lumMod val="75000"/>
                  </a:srgbClr>
                </a:solidFill>
                <a:latin typeface="VladaRHSans Med" panose="02000000000000000000" pitchFamily="50" charset="-18"/>
                <a:ea typeface="VladaRHSans Med" panose="02000000000000000000" pitchFamily="50" charset="-18"/>
                <a:cs typeface="+mn-cs"/>
              </a:rPr>
              <a:t>FAZA 3: Ocjena kvalitete (</a:t>
            </a:r>
            <a:r>
              <a:rPr lang="hr-HR" altLang="sr-Latn-RS" sz="1600" b="1" dirty="0">
                <a:solidFill>
                  <a:srgbClr val="17177D">
                    <a:lumMod val="75000"/>
                  </a:srgbClr>
                </a:solidFill>
                <a:latin typeface="VladaRHSans Med" panose="02000000000000000000" pitchFamily="50" charset="-18"/>
                <a:ea typeface="VladaRHSans Med" panose="02000000000000000000" pitchFamily="50" charset="-18"/>
                <a:cs typeface="+mn-cs"/>
              </a:rPr>
              <a:t>7</a:t>
            </a:r>
            <a:r>
              <a:rPr lang="sv-SE" altLang="sr-Latn-RS" sz="1600" b="1" dirty="0">
                <a:solidFill>
                  <a:srgbClr val="17177D">
                    <a:lumMod val="75000"/>
                  </a:srgbClr>
                </a:solidFill>
                <a:latin typeface="VladaRHSans Med" panose="02000000000000000000" pitchFamily="50" charset="-18"/>
                <a:ea typeface="VladaRHSans Med" panose="02000000000000000000" pitchFamily="50" charset="-18"/>
                <a:cs typeface="+mn-cs"/>
              </a:rPr>
              <a:t>)</a:t>
            </a:r>
            <a:endParaRPr lang="hr-HR" sz="1600" dirty="0">
              <a:latin typeface="VladaRHSans Med" panose="02000000000000000000" pitchFamily="50" charset="-18"/>
              <a:ea typeface="VladaRHSans Med" panose="02000000000000000000" pitchFamily="50" charset="-18"/>
            </a:endParaRPr>
          </a:p>
        </p:txBody>
      </p:sp>
      <p:sp>
        <p:nvSpPr>
          <p:cNvPr id="60419" name="Content Placeholder 4">
            <a:extLst>
              <a:ext uri="{FF2B5EF4-FFF2-40B4-BE49-F238E27FC236}">
                <a16:creationId xmlns:a16="http://schemas.microsoft.com/office/drawing/2014/main" id="{A20176B5-D163-47A7-8A36-E67111BFED39}"/>
              </a:ext>
            </a:extLst>
          </p:cNvPr>
          <p:cNvSpPr>
            <a:spLocks noGrp="1"/>
          </p:cNvSpPr>
          <p:nvPr>
            <p:ph idx="1"/>
          </p:nvPr>
        </p:nvSpPr>
        <p:spPr>
          <a:xfrm>
            <a:off x="195263" y="557777"/>
            <a:ext cx="8658225" cy="434975"/>
          </a:xfrm>
        </p:spPr>
        <p:txBody>
          <a:bodyPr/>
          <a:lstStyle/>
          <a:p>
            <a:pPr>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4</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Dizajn i zrelost projekta</a:t>
            </a:r>
            <a:endParaRPr lang="pl-PL" altLang="sr-Latn-RS" sz="1800" i="1" dirty="0">
              <a:solidFill>
                <a:srgbClr val="002060"/>
              </a:solidFill>
              <a:latin typeface="VladaRHSans Med" panose="02000000000000000000" pitchFamily="50" charset="-18"/>
              <a:ea typeface="VladaRHSans Med" panose="02000000000000000000" pitchFamily="50" charset="-18"/>
            </a:endParaRPr>
          </a:p>
          <a:p>
            <a:pPr>
              <a:lnSpc>
                <a:spcPct val="100000"/>
              </a:lnSpc>
            </a:pPr>
            <a:endParaRPr lang="hr-HR" altLang="sr-Latn-RS" dirty="0">
              <a:solidFill>
                <a:srgbClr val="000000"/>
              </a:solidFill>
              <a:latin typeface="VladaRHSans Med" panose="02000000000000000000" pitchFamily="50" charset="-18"/>
              <a:ea typeface="VladaRHSans Med" panose="02000000000000000000" pitchFamily="50" charset="-18"/>
            </a:endParaRPr>
          </a:p>
          <a:p>
            <a:endParaRPr lang="hr-HR" altLang="sr-Latn-RS" dirty="0">
              <a:latin typeface="VladaRHSans Med" panose="02000000000000000000" pitchFamily="50" charset="-18"/>
              <a:ea typeface="VladaRHSans Med" panose="02000000000000000000" pitchFamily="50" charset="-18"/>
            </a:endParaRPr>
          </a:p>
        </p:txBody>
      </p:sp>
      <p:sp>
        <p:nvSpPr>
          <p:cNvPr id="60420" name="Slide Number Placeholder 3">
            <a:extLst>
              <a:ext uri="{FF2B5EF4-FFF2-40B4-BE49-F238E27FC236}">
                <a16:creationId xmlns:a16="http://schemas.microsoft.com/office/drawing/2014/main" id="{2145A7A5-7C5C-4F23-AC7F-4FB6DED92E7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4E43F17-F742-4923-9BE7-E6849794E33D}" type="slidenum">
              <a:rPr lang="en-US" altLang="sr-Latn-RS" sz="1000" smtClean="0">
                <a:solidFill>
                  <a:schemeClr val="bg1"/>
                </a:solidFill>
                <a:latin typeface="+mn-lt"/>
              </a:rPr>
              <a:pPr>
                <a:lnSpc>
                  <a:spcPct val="100000"/>
                </a:lnSpc>
                <a:spcBef>
                  <a:spcPct val="0"/>
                </a:spcBef>
              </a:pPr>
              <a:t>21</a:t>
            </a:fld>
            <a:endParaRPr lang="en-US" altLang="sr-Latn-RS" sz="1000" dirty="0">
              <a:solidFill>
                <a:schemeClr val="bg1"/>
              </a:solidFill>
              <a:latin typeface="+mn-lt"/>
            </a:endParaRPr>
          </a:p>
        </p:txBody>
      </p:sp>
      <p:sp>
        <p:nvSpPr>
          <p:cNvPr id="60421" name="Rectangle 5">
            <a:extLst>
              <a:ext uri="{FF2B5EF4-FFF2-40B4-BE49-F238E27FC236}">
                <a16:creationId xmlns:a16="http://schemas.microsoft.com/office/drawing/2014/main" id="{7DE728A1-F66C-4B40-82C4-8223A62FF434}"/>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mn-lt"/>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2338370477"/>
              </p:ext>
            </p:extLst>
          </p:nvPr>
        </p:nvGraphicFramePr>
        <p:xfrm>
          <a:off x="93663" y="880829"/>
          <a:ext cx="8759826" cy="4117890"/>
        </p:xfrm>
        <a:graphic>
          <a:graphicData uri="http://schemas.openxmlformats.org/drawingml/2006/table">
            <a:tbl>
              <a:tblPr firstRow="1" bandRow="1">
                <a:tableStyleId>{F5AB1C69-6EDB-4FF4-983F-18BD219EF322}</a:tableStyleId>
              </a:tblPr>
              <a:tblGrid>
                <a:gridCol w="7389828">
                  <a:extLst>
                    <a:ext uri="{9D8B030D-6E8A-4147-A177-3AD203B41FA5}">
                      <a16:colId xmlns:a16="http://schemas.microsoft.com/office/drawing/2014/main" val="541224394"/>
                    </a:ext>
                  </a:extLst>
                </a:gridCol>
                <a:gridCol w="1369998">
                  <a:extLst>
                    <a:ext uri="{9D8B030D-6E8A-4147-A177-3AD203B41FA5}">
                      <a16:colId xmlns:a16="http://schemas.microsoft.com/office/drawing/2014/main" val="1364251070"/>
                    </a:ext>
                  </a:extLst>
                </a:gridCol>
              </a:tblGrid>
              <a:tr h="555382">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hr-HR" sz="1400" b="1" i="0" u="none" strike="noStrike" kern="1200" cap="none" spc="0" normalizeH="0" baseline="0" noProof="0" dirty="0">
                          <a:ln>
                            <a:noFill/>
                          </a:ln>
                          <a:solidFill>
                            <a:prstClr val="white"/>
                          </a:solidFill>
                          <a:effectLst/>
                          <a:uLnTx/>
                          <a:uFillTx/>
                          <a:latin typeface="VladaRHSans Med" panose="02000000000000000000" pitchFamily="50" charset="-18"/>
                          <a:ea typeface="VladaRHSans Med" panose="02000000000000000000" pitchFamily="50" charset="-18"/>
                          <a:cs typeface="+mn-cs"/>
                        </a:rPr>
                        <a:t>4.1. Kvaliteta dizajna projekta</a:t>
                      </a:r>
                    </a:p>
                  </a:txBody>
                  <a:tcPr marL="91443" marR="91443" marT="45648" marB="45648" anchor="ctr">
                    <a:solidFill>
                      <a:srgbClr val="002060"/>
                    </a:solidFill>
                  </a:tcPr>
                </a:tc>
                <a:tc>
                  <a:txBody>
                    <a:bodyPr/>
                    <a:lstStyle/>
                    <a:p>
                      <a:pPr algn="ctr"/>
                      <a:r>
                        <a:rPr lang="hr-HR" sz="1400" b="1" dirty="0">
                          <a:latin typeface="VladaRHSans Med" panose="02000000000000000000" pitchFamily="50" charset="-18"/>
                          <a:ea typeface="VladaRHSans Med" panose="02000000000000000000" pitchFamily="50" charset="-18"/>
                        </a:rPr>
                        <a:t>Prijavni obrazac</a:t>
                      </a:r>
                    </a:p>
                  </a:txBody>
                  <a:tcPr marL="91443" marR="91443" marT="45648" marB="45648" anchor="ctr">
                    <a:solidFill>
                      <a:srgbClr val="002060"/>
                    </a:solidFill>
                  </a:tcPr>
                </a:tc>
                <a:extLst>
                  <a:ext uri="{0D108BD9-81ED-4DB2-BD59-A6C34878D82A}">
                    <a16:rowId xmlns:a16="http://schemas.microsoft.com/office/drawing/2014/main" val="2485739351"/>
                  </a:ext>
                </a:extLst>
              </a:tr>
              <a:tr h="667876">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200" b="1" i="0" u="sng"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VladaRHSans Reg"/>
                        </a:rPr>
                        <a:t>Objašnjenje</a:t>
                      </a:r>
                      <a:r>
                        <a:rPr kumimoji="0" lang="hr-HR" sz="1200" b="1"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VladaRHSans Reg"/>
                        </a:rPr>
                        <a:t>:</a:t>
                      </a:r>
                    </a:p>
                    <a:p>
                      <a:pPr marL="0" indent="0">
                        <a:buFont typeface="Wingdings" panose="05000000000000000000" pitchFamily="2" charset="2"/>
                        <a:buNone/>
                      </a:pPr>
                      <a:r>
                        <a:rPr lang="hr-HR" sz="1200" b="0" i="1" dirty="0">
                          <a:effectLst/>
                          <a:latin typeface="VladaRHSans Med" panose="02000000000000000000" pitchFamily="50" charset="-18"/>
                          <a:ea typeface="VladaRHSans Med" panose="02000000000000000000" pitchFamily="50" charset="-18"/>
                          <a:cs typeface="Times New Roman" panose="02020603050405020304" pitchFamily="18" charset="0"/>
                        </a:rPr>
                        <a:t>Kriterij mjeri razinu do koje je mjere projekt ispravno identificiran, odnosno do koje je mjere njegova intervencijska logika razrađena te adresira identificirane kvalitativne i/ili kvantitativne deficite gravitacijskog područja. </a:t>
                      </a:r>
                    </a:p>
                  </a:txBody>
                  <a:tcPr marL="91443" marR="91443" marT="45648" marB="45648">
                    <a:solidFill>
                      <a:srgbClr val="DBE4E9"/>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b="0" dirty="0">
                          <a:solidFill>
                            <a:schemeClr val="tx1"/>
                          </a:solidFill>
                          <a:latin typeface="VladaRHSans Med" panose="02000000000000000000" pitchFamily="50" charset="-18"/>
                          <a:ea typeface="VladaRHSans Med" panose="02000000000000000000" pitchFamily="50" charset="-18"/>
                        </a:rPr>
                        <a:t>Identifikacija projekta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Med" panose="02000000000000000000" pitchFamily="50" charset="-18"/>
                        <a:ea typeface="VladaRHSans Med" panose="02000000000000000000" pitchFamily="50" charset="-1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b="0" dirty="0">
                          <a:solidFill>
                            <a:schemeClr val="tx1"/>
                          </a:solidFill>
                          <a:latin typeface="VladaRHSans Med" panose="02000000000000000000" pitchFamily="50" charset="-18"/>
                          <a:ea typeface="VladaRHSans Med" panose="02000000000000000000" pitchFamily="50" charset="-18"/>
                        </a:rPr>
                        <a:t>Popratna </a:t>
                      </a:r>
                      <a:r>
                        <a:rPr lang="hr-HR" sz="1400" b="0" dirty="0" err="1">
                          <a:solidFill>
                            <a:schemeClr val="tx1"/>
                          </a:solidFill>
                          <a:latin typeface="VladaRHSans Med" panose="02000000000000000000" pitchFamily="50" charset="-18"/>
                          <a:ea typeface="VladaRHSans Med" panose="02000000000000000000" pitchFamily="50" charset="-18"/>
                        </a:rPr>
                        <a:t>dokumentacija:Studija</a:t>
                      </a:r>
                      <a:r>
                        <a:rPr lang="hr-HR" sz="1400" b="0" dirty="0">
                          <a:solidFill>
                            <a:schemeClr val="tx1"/>
                          </a:solidFill>
                          <a:latin typeface="VladaRHSans Med" panose="02000000000000000000" pitchFamily="50" charset="-18"/>
                          <a:ea typeface="VladaRHSans Med" panose="02000000000000000000" pitchFamily="50" charset="-18"/>
                        </a:rPr>
                        <a:t> izvodljivosti</a:t>
                      </a:r>
                    </a:p>
                  </a:txBody>
                  <a:tcPr marL="91443" marR="91443" marT="45648" marB="45648" anchor="ctr">
                    <a:solidFill>
                      <a:srgbClr val="DBE4E9"/>
                    </a:solidFill>
                  </a:tcPr>
                </a:tc>
                <a:extLst>
                  <a:ext uri="{0D108BD9-81ED-4DB2-BD59-A6C34878D82A}">
                    <a16:rowId xmlns:a16="http://schemas.microsoft.com/office/drawing/2014/main" val="249344142"/>
                  </a:ext>
                </a:extLst>
              </a:tr>
              <a:tr h="2894632">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hr-HR" sz="1100" b="1" u="sng" dirty="0">
                          <a:latin typeface="VladaRHSans Med" panose="02000000000000000000" pitchFamily="50" charset="-18"/>
                          <a:ea typeface="VladaRHSans Med" panose="02000000000000000000" pitchFamily="50" charset="-18"/>
                        </a:rPr>
                        <a:t>Bodovanje</a:t>
                      </a:r>
                      <a:r>
                        <a:rPr lang="hr-HR" sz="1100" b="1" u="none" dirty="0">
                          <a:latin typeface="VladaRHSans Med" panose="02000000000000000000" pitchFamily="50" charset="-18"/>
                          <a:ea typeface="VladaRHSans Med" panose="02000000000000000000" pitchFamily="50" charset="-18"/>
                        </a:rPr>
                        <a:t>:</a:t>
                      </a:r>
                    </a:p>
                    <a:p>
                      <a:r>
                        <a:rPr lang="hr-HR" sz="1100" b="1" kern="1200" dirty="0">
                          <a:solidFill>
                            <a:schemeClr val="dk1"/>
                          </a:solidFill>
                          <a:effectLst/>
                          <a:latin typeface="VladaRHSans Med" panose="02000000000000000000" pitchFamily="50" charset="-18"/>
                          <a:ea typeface="VladaRHSans Med" panose="02000000000000000000" pitchFamily="50" charset="-18"/>
                          <a:cs typeface="+mn-cs"/>
                        </a:rPr>
                        <a:t>7 bodova: </a:t>
                      </a:r>
                      <a:r>
                        <a:rPr lang="hr-HR" sz="1100" b="0" kern="1200" dirty="0">
                          <a:solidFill>
                            <a:schemeClr val="dk1"/>
                          </a:solidFill>
                          <a:effectLst/>
                          <a:latin typeface="VladaRHSans Med" panose="02000000000000000000" pitchFamily="50" charset="-18"/>
                          <a:ea typeface="VladaRHSans Med" panose="02000000000000000000" pitchFamily="50" charset="-18"/>
                          <a:cs typeface="+mn-cs"/>
                        </a:rPr>
                        <a:t>Projekt je ispravno identificiran odnosno intervencijska logika projekta je jasno i detaljno razrađena te u potpunosti adresira identificirane kvalitativne/ kvantitativne deficite gravitacijskog područja. Elementi identifikacije projekta (opis trenutačnog stanja, procjena budućih trendova, neizravni i mrežni učinci, identifikacija krajnjih korisnika i ciljanih skupina te učinaka na njih) su jasno razrađeni i utemeljeni na provjerljivim izvorima informacija te nedvosmisleno adresiraju identificirane kvalitativne/kvantitativne deficite gravitacijskog područja.</a:t>
                      </a:r>
                    </a:p>
                    <a:p>
                      <a:r>
                        <a:rPr lang="hr-HR" sz="1100" b="1" kern="1200" dirty="0">
                          <a:solidFill>
                            <a:schemeClr val="dk1"/>
                          </a:solidFill>
                          <a:effectLst/>
                          <a:latin typeface="VladaRHSans Med" panose="02000000000000000000" pitchFamily="50" charset="-18"/>
                          <a:ea typeface="VladaRHSans Med" panose="02000000000000000000" pitchFamily="50" charset="-18"/>
                          <a:cs typeface="+mn-cs"/>
                        </a:rPr>
                        <a:t>5 bodova: </a:t>
                      </a:r>
                      <a:r>
                        <a:rPr lang="hr-HR" sz="1100" b="0" kern="1200" dirty="0">
                          <a:solidFill>
                            <a:schemeClr val="dk1"/>
                          </a:solidFill>
                          <a:effectLst/>
                          <a:latin typeface="VladaRHSans Med" panose="02000000000000000000" pitchFamily="50" charset="-18"/>
                          <a:ea typeface="VladaRHSans Med" panose="02000000000000000000" pitchFamily="50" charset="-18"/>
                          <a:cs typeface="+mn-cs"/>
                        </a:rPr>
                        <a:t>Projekt nije u potpunosti ispravno identificiran odnosno postoje nejasnoće u intervencijskoj logici projektnog prijedloga (pojedini elementi identifikacije projekta). Opis trenutačnog stanja, procjena budućih trendova, procjena neizravnih i mrežnih učinaka projekta, identifikacija krajnjih korisnika i ciljnih skupina te učinka projekta na njih, nisu jasno razrađeni i/ili nisu utemeljeni na provjerljivim izvorima informacija, ili pojedini elementi identifikacije projekta ne adresiraju nedvosmisleno identificirane kvalitativne/ kvantitativne deficite gravitacijskog područja).</a:t>
                      </a:r>
                    </a:p>
                    <a:p>
                      <a:r>
                        <a:rPr lang="hr-HR" sz="1100" b="1" kern="1200" dirty="0">
                          <a:solidFill>
                            <a:schemeClr val="dk1"/>
                          </a:solidFill>
                          <a:effectLst/>
                          <a:latin typeface="VladaRHSans Med" panose="02000000000000000000" pitchFamily="50" charset="-18"/>
                          <a:ea typeface="VladaRHSans Med" panose="02000000000000000000" pitchFamily="50" charset="-18"/>
                          <a:cs typeface="+mn-cs"/>
                        </a:rPr>
                        <a:t>0 bodova: </a:t>
                      </a:r>
                      <a:r>
                        <a:rPr lang="hr-HR" sz="1100" b="0" kern="1200" dirty="0">
                          <a:solidFill>
                            <a:schemeClr val="dk1"/>
                          </a:solidFill>
                          <a:effectLst/>
                          <a:latin typeface="VladaRHSans Med" panose="02000000000000000000" pitchFamily="50" charset="-18"/>
                          <a:ea typeface="VladaRHSans Med" panose="02000000000000000000" pitchFamily="50" charset="-18"/>
                          <a:cs typeface="+mn-cs"/>
                        </a:rPr>
                        <a:t>Projekt nije ispravno identificiran: nema jasne povezanosti između intervencijske logike projektnog prijedloga te i identificiranih kvalitativnih/ kvantitativnih deficita gravitacijskog područja: Elementi identifikacije projekta (opis trenutačnog stanja, procjena neizravnih i mrežnih učinaka projekta, identifikacija krajnjih korisnika i ciljnih skupina te učinka projekta na njih) nisu jasno razrađeni i nisu utemeljeni na provjerljivim izvorima informacija te ne adresiraju nedvosmisleno identificirane kvalitativne/kvantitativne deficite gravitacijskog područja).</a:t>
                      </a:r>
                    </a:p>
                  </a:txBody>
                  <a:tcPr marL="91443" marR="91443" marT="45648" marB="45648">
                    <a:solidFill>
                      <a:srgbClr val="DBE4E9"/>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Reg" panose="02000000000000000000"/>
                      </a:endParaRPr>
                    </a:p>
                  </a:txBody>
                  <a:tcPr marL="91443" marR="91443" marT="45639" marB="45639">
                    <a:solidFill>
                      <a:srgbClr val="DBE4E9"/>
                    </a:solidFill>
                  </a:tcPr>
                </a:tc>
                <a:extLst>
                  <a:ext uri="{0D108BD9-81ED-4DB2-BD59-A6C34878D82A}">
                    <a16:rowId xmlns:a16="http://schemas.microsoft.com/office/drawing/2014/main" val="129285328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92E4D-C119-49D8-BBC2-E30B7809CBB1}"/>
              </a:ext>
            </a:extLst>
          </p:cNvPr>
          <p:cNvSpPr>
            <a:spLocks noGrp="1"/>
          </p:cNvSpPr>
          <p:nvPr>
            <p:ph type="title"/>
          </p:nvPr>
        </p:nvSpPr>
        <p:spPr>
          <a:xfrm>
            <a:off x="195263" y="212725"/>
            <a:ext cx="8099425" cy="217488"/>
          </a:xfrm>
        </p:spPr>
        <p:txBody>
          <a:bodyPr/>
          <a:lstStyle/>
          <a:p>
            <a:pPr>
              <a:defRPr/>
            </a:pPr>
            <a:r>
              <a:rPr lang="sv-SE" altLang="sr-Latn-RS" sz="1600" b="1" dirty="0">
                <a:solidFill>
                  <a:srgbClr val="17177D">
                    <a:lumMod val="75000"/>
                  </a:srgbClr>
                </a:solidFill>
                <a:ea typeface="ＭＳ Ｐゴシック" panose="020B0600070205080204" pitchFamily="34" charset="-128"/>
                <a:cs typeface="+mn-cs"/>
              </a:rPr>
              <a:t>FAZA 3: Ocjena kvalitete (</a:t>
            </a:r>
            <a:r>
              <a:rPr lang="hr-HR" altLang="sr-Latn-RS" sz="1600" b="1" dirty="0">
                <a:solidFill>
                  <a:srgbClr val="17177D">
                    <a:lumMod val="75000"/>
                  </a:srgbClr>
                </a:solidFill>
                <a:ea typeface="ＭＳ Ｐゴシック" panose="020B0600070205080204" pitchFamily="34" charset="-128"/>
                <a:cs typeface="+mn-cs"/>
              </a:rPr>
              <a:t>8</a:t>
            </a:r>
            <a:r>
              <a:rPr lang="sv-SE" altLang="sr-Latn-RS" sz="1600" b="1" dirty="0">
                <a:solidFill>
                  <a:srgbClr val="17177D">
                    <a:lumMod val="75000"/>
                  </a:srgbClr>
                </a:solidFill>
                <a:ea typeface="ＭＳ Ｐゴシック" panose="020B0600070205080204" pitchFamily="34" charset="-128"/>
                <a:cs typeface="+mn-cs"/>
              </a:rPr>
              <a:t>)</a:t>
            </a:r>
            <a:endParaRPr lang="hr-HR" sz="1600" dirty="0"/>
          </a:p>
        </p:txBody>
      </p:sp>
      <p:sp>
        <p:nvSpPr>
          <p:cNvPr id="60419" name="Content Placeholder 4">
            <a:extLst>
              <a:ext uri="{FF2B5EF4-FFF2-40B4-BE49-F238E27FC236}">
                <a16:creationId xmlns:a16="http://schemas.microsoft.com/office/drawing/2014/main" id="{A20176B5-D163-47A7-8A36-E67111BFED39}"/>
              </a:ext>
            </a:extLst>
          </p:cNvPr>
          <p:cNvSpPr>
            <a:spLocks noGrp="1"/>
          </p:cNvSpPr>
          <p:nvPr>
            <p:ph idx="1"/>
          </p:nvPr>
        </p:nvSpPr>
        <p:spPr>
          <a:xfrm>
            <a:off x="195263" y="617538"/>
            <a:ext cx="8658225" cy="434975"/>
          </a:xfrm>
        </p:spPr>
        <p:txBody>
          <a:bodyPr/>
          <a:lstStyle/>
          <a:p>
            <a:pPr>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4</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Dizajn i zrelost projekta</a:t>
            </a:r>
            <a:endParaRPr lang="pl-PL" altLang="sr-Latn-RS" sz="1800" i="1" dirty="0">
              <a:solidFill>
                <a:srgbClr val="002060"/>
              </a:solidFill>
              <a:latin typeface="VladaRHSans Med" panose="02000000000000000000" pitchFamily="50" charset="-18"/>
              <a:ea typeface="VladaRHSans Med" panose="02000000000000000000" pitchFamily="50" charset="-18"/>
            </a:endParaRPr>
          </a:p>
          <a:p>
            <a:pPr>
              <a:lnSpc>
                <a:spcPct val="100000"/>
              </a:lnSpc>
            </a:pPr>
            <a:endParaRPr lang="hr-HR" altLang="sr-Latn-RS" dirty="0">
              <a:solidFill>
                <a:srgbClr val="000000"/>
              </a:solidFill>
              <a:latin typeface="VladaRHSans Med" panose="02000000000000000000" pitchFamily="50" charset="-18"/>
              <a:ea typeface="VladaRHSans Med" panose="02000000000000000000" pitchFamily="50" charset="-18"/>
            </a:endParaRPr>
          </a:p>
          <a:p>
            <a:endParaRPr lang="hr-HR" altLang="sr-Latn-RS" dirty="0">
              <a:latin typeface="VladaRHSans Med" panose="02000000000000000000" pitchFamily="50" charset="-18"/>
              <a:ea typeface="VladaRHSans Med" panose="02000000000000000000" pitchFamily="50" charset="-18"/>
            </a:endParaRPr>
          </a:p>
        </p:txBody>
      </p:sp>
      <p:sp>
        <p:nvSpPr>
          <p:cNvPr id="60420" name="Slide Number Placeholder 3">
            <a:extLst>
              <a:ext uri="{FF2B5EF4-FFF2-40B4-BE49-F238E27FC236}">
                <a16:creationId xmlns:a16="http://schemas.microsoft.com/office/drawing/2014/main" id="{2145A7A5-7C5C-4F23-AC7F-4FB6DED92E7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4E43F17-F742-4923-9BE7-E6849794E33D}" type="slidenum">
              <a:rPr lang="en-US" altLang="sr-Latn-RS" sz="1000" smtClean="0">
                <a:solidFill>
                  <a:schemeClr val="bg1"/>
                </a:solidFill>
              </a:rPr>
              <a:pPr>
                <a:lnSpc>
                  <a:spcPct val="100000"/>
                </a:lnSpc>
                <a:spcBef>
                  <a:spcPct val="0"/>
                </a:spcBef>
              </a:pPr>
              <a:t>22</a:t>
            </a:fld>
            <a:endParaRPr lang="en-US" altLang="sr-Latn-RS" sz="1000" dirty="0">
              <a:solidFill>
                <a:schemeClr val="bg1"/>
              </a:solidFill>
            </a:endParaRPr>
          </a:p>
        </p:txBody>
      </p:sp>
      <p:sp>
        <p:nvSpPr>
          <p:cNvPr id="60421" name="Rectangle 5">
            <a:extLst>
              <a:ext uri="{FF2B5EF4-FFF2-40B4-BE49-F238E27FC236}">
                <a16:creationId xmlns:a16="http://schemas.microsoft.com/office/drawing/2014/main" id="{7DE728A1-F66C-4B40-82C4-8223A62FF434}"/>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2952918190"/>
              </p:ext>
            </p:extLst>
          </p:nvPr>
        </p:nvGraphicFramePr>
        <p:xfrm>
          <a:off x="215741" y="1108824"/>
          <a:ext cx="8617268" cy="3237341"/>
        </p:xfrm>
        <a:graphic>
          <a:graphicData uri="http://schemas.openxmlformats.org/drawingml/2006/table">
            <a:tbl>
              <a:tblPr firstRow="1" bandRow="1">
                <a:tableStyleId>{F5AB1C69-6EDB-4FF4-983F-18BD219EF322}</a:tableStyleId>
              </a:tblPr>
              <a:tblGrid>
                <a:gridCol w="7089934">
                  <a:extLst>
                    <a:ext uri="{9D8B030D-6E8A-4147-A177-3AD203B41FA5}">
                      <a16:colId xmlns:a16="http://schemas.microsoft.com/office/drawing/2014/main" val="541224394"/>
                    </a:ext>
                  </a:extLst>
                </a:gridCol>
                <a:gridCol w="1527334">
                  <a:extLst>
                    <a:ext uri="{9D8B030D-6E8A-4147-A177-3AD203B41FA5}">
                      <a16:colId xmlns:a16="http://schemas.microsoft.com/office/drawing/2014/main" val="1364251070"/>
                    </a:ext>
                  </a:extLst>
                </a:gridCol>
              </a:tblGrid>
              <a:tr h="540149">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Med"/>
                          <a:ea typeface="ＭＳ Ｐゴシック" charset="0"/>
                          <a:cs typeface="+mn-cs"/>
                        </a:rPr>
                        <a:t>4.2. Zrelost projekta</a:t>
                      </a:r>
                    </a:p>
                  </a:txBody>
                  <a:tcPr marL="91443" marR="91443" marT="45648" marB="45648" anchor="ctr">
                    <a:solidFill>
                      <a:srgbClr val="002060"/>
                    </a:solidFill>
                  </a:tcPr>
                </a:tc>
                <a:tc>
                  <a:txBody>
                    <a:bodyPr/>
                    <a:lstStyle/>
                    <a:p>
                      <a:pPr algn="ctr"/>
                      <a:r>
                        <a:rPr lang="hr-HR" sz="1500" b="1" dirty="0">
                          <a:latin typeface="VladaRHSans Med"/>
                        </a:rPr>
                        <a:t>Prijavni obrazac</a:t>
                      </a:r>
                    </a:p>
                  </a:txBody>
                  <a:tcPr marL="91443" marR="91443" marT="45648" marB="45648" anchor="ctr">
                    <a:solidFill>
                      <a:srgbClr val="002060"/>
                    </a:solidFill>
                  </a:tcPr>
                </a:tc>
                <a:extLst>
                  <a:ext uri="{0D108BD9-81ED-4DB2-BD59-A6C34878D82A}">
                    <a16:rowId xmlns:a16="http://schemas.microsoft.com/office/drawing/2014/main" val="2485739351"/>
                  </a:ext>
                </a:extLst>
              </a:tr>
              <a:tr h="998113">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500" b="1" i="0" u="sng" strike="noStrike" kern="1200" cap="none" spc="0" normalizeH="0" baseline="0" noProof="0" dirty="0">
                          <a:ln>
                            <a:noFill/>
                          </a:ln>
                          <a:solidFill>
                            <a:prstClr val="black"/>
                          </a:solidFill>
                          <a:effectLst/>
                          <a:uLnTx/>
                          <a:uFillTx/>
                          <a:latin typeface="VladaRHSans Med"/>
                          <a:ea typeface="ＭＳ Ｐゴシック" charset="0"/>
                          <a:cs typeface="VladaRHSans Reg"/>
                        </a:rPr>
                        <a:t>Objašnjenje</a:t>
                      </a:r>
                      <a:r>
                        <a:rPr kumimoji="0" lang="hr-HR" sz="1500" b="1" i="0" u="none" strike="noStrike" kern="1200" cap="none" spc="0" normalizeH="0" baseline="0" noProof="0" dirty="0">
                          <a:ln>
                            <a:noFill/>
                          </a:ln>
                          <a:solidFill>
                            <a:prstClr val="black"/>
                          </a:solidFill>
                          <a:effectLst/>
                          <a:uLnTx/>
                          <a:uFillTx/>
                          <a:latin typeface="VladaRHSans Med"/>
                          <a:ea typeface="ＭＳ Ｐゴシック" charset="0"/>
                          <a:cs typeface="VladaRHSans Reg"/>
                        </a:rPr>
                        <a:t>:</a:t>
                      </a:r>
                    </a:p>
                    <a:p>
                      <a:pPr marL="0" indent="0">
                        <a:buFont typeface="Wingdings" panose="05000000000000000000" pitchFamily="2" charset="2"/>
                        <a:buNone/>
                      </a:pPr>
                      <a:r>
                        <a:rPr lang="hr-HR" sz="1500" b="0" i="1" dirty="0">
                          <a:effectLst/>
                          <a:latin typeface="VladaRHSans Med"/>
                          <a:ea typeface="Calibri" panose="020F0502020204030204" pitchFamily="34" charset="0"/>
                          <a:cs typeface="Times New Roman" panose="02020603050405020304" pitchFamily="18" charset="0"/>
                        </a:rPr>
                        <a:t>Kriterij razine do koje je projekt spreman za početak provedbe u odnosu na status dokumenata vezanih za provedbu projekta, tj. kompletiranost projektne dokumentacije iz točke 3.1 </a:t>
                      </a:r>
                      <a:r>
                        <a:rPr lang="hr-HR" sz="1500" b="0" i="1" dirty="0" err="1">
                          <a:effectLst/>
                          <a:latin typeface="VladaRHSans Med"/>
                          <a:ea typeface="Calibri" panose="020F0502020204030204" pitchFamily="34" charset="0"/>
                          <a:cs typeface="Times New Roman" panose="02020603050405020304" pitchFamily="18" charset="0"/>
                        </a:rPr>
                        <a:t>UzP</a:t>
                      </a:r>
                      <a:r>
                        <a:rPr lang="hr-HR" sz="1500" b="0" i="1" dirty="0">
                          <a:effectLst/>
                          <a:latin typeface="VladaRHSans Med"/>
                          <a:ea typeface="Calibri" panose="020F0502020204030204" pitchFamily="34" charset="0"/>
                          <a:cs typeface="Times New Roman" panose="02020603050405020304" pitchFamily="18" charset="0"/>
                        </a:rPr>
                        <a:t>.</a:t>
                      </a:r>
                    </a:p>
                  </a:txBody>
                  <a:tcPr marL="91443" marR="91443" marT="45648" marB="45648">
                    <a:solidFill>
                      <a:srgbClr val="DBE4E9"/>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b="0" dirty="0">
                          <a:solidFill>
                            <a:schemeClr val="tx1"/>
                          </a:solidFill>
                          <a:latin typeface="VladaRHSans Med"/>
                        </a:rPr>
                        <a:t>Tehnička/ tehnološka analiza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Me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b="0" dirty="0">
                          <a:solidFill>
                            <a:schemeClr val="tx1"/>
                          </a:solidFill>
                          <a:latin typeface="VladaRHSans Med"/>
                        </a:rPr>
                        <a:t>*popratna dokumentacija:</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b="0" dirty="0">
                          <a:solidFill>
                            <a:schemeClr val="tx1"/>
                          </a:solidFill>
                          <a:latin typeface="VladaRHSans Med"/>
                        </a:rPr>
                        <a:t>Prethodno izrađena projektna dokumentacija </a:t>
                      </a:r>
                    </a:p>
                  </a:txBody>
                  <a:tcPr marL="91443" marR="91443" marT="45648" marB="45648" anchor="ctr">
                    <a:solidFill>
                      <a:srgbClr val="DBE4E9"/>
                    </a:solidFill>
                  </a:tcPr>
                </a:tc>
                <a:extLst>
                  <a:ext uri="{0D108BD9-81ED-4DB2-BD59-A6C34878D82A}">
                    <a16:rowId xmlns:a16="http://schemas.microsoft.com/office/drawing/2014/main" val="249344142"/>
                  </a:ext>
                </a:extLst>
              </a:tr>
              <a:tr h="1028417">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hr-HR" sz="1500" b="1" u="sng" dirty="0">
                          <a:latin typeface="VladaRHSans Med"/>
                        </a:rPr>
                        <a:t>Bodovanje</a:t>
                      </a:r>
                      <a:r>
                        <a:rPr lang="hr-HR" sz="1500" b="1" u="none" dirty="0">
                          <a:latin typeface="VladaRHSans Med"/>
                        </a:rPr>
                        <a:t>:</a:t>
                      </a:r>
                    </a:p>
                    <a:p>
                      <a:r>
                        <a:rPr lang="hr-HR" sz="1500" b="1" kern="1200" dirty="0">
                          <a:solidFill>
                            <a:schemeClr val="dk1"/>
                          </a:solidFill>
                          <a:effectLst/>
                          <a:latin typeface="VladaRHSans Med"/>
                          <a:ea typeface="+mn-ea"/>
                          <a:cs typeface="+mn-cs"/>
                        </a:rPr>
                        <a:t>10 bodova: </a:t>
                      </a:r>
                      <a:r>
                        <a:rPr lang="hr-HR" sz="1500" b="0" kern="1200" dirty="0">
                          <a:solidFill>
                            <a:schemeClr val="dk1"/>
                          </a:solidFill>
                          <a:effectLst/>
                          <a:latin typeface="VladaRHSans Med"/>
                          <a:ea typeface="+mn-ea"/>
                          <a:cs typeface="+mn-cs"/>
                        </a:rPr>
                        <a:t>Prijavitelj je dostavio građevinsku dozvolu s otisnutom klauzulom pravomoćnosti i pripadajućim Glavnim projektom</a:t>
                      </a:r>
                    </a:p>
                    <a:p>
                      <a:r>
                        <a:rPr lang="hr-HR" sz="1500" b="1" kern="1200" dirty="0">
                          <a:solidFill>
                            <a:schemeClr val="dk1"/>
                          </a:solidFill>
                          <a:effectLst/>
                          <a:latin typeface="VladaRHSans Med"/>
                          <a:ea typeface="+mn-ea"/>
                          <a:cs typeface="+mn-cs"/>
                        </a:rPr>
                        <a:t>5 bodova:  </a:t>
                      </a:r>
                      <a:r>
                        <a:rPr lang="hr-HR" sz="1500" b="0" kern="1200" dirty="0">
                          <a:solidFill>
                            <a:schemeClr val="dk1"/>
                          </a:solidFill>
                          <a:effectLst/>
                          <a:latin typeface="VladaRHSans Med"/>
                          <a:ea typeface="+mn-ea"/>
                          <a:cs typeface="+mn-cs"/>
                        </a:rPr>
                        <a:t>prijavitelj je dostavio potvrdu nadležnog tijela o predanom Zahtjevu za izdavanjem građevinske dozvole s pripadajućim Glavnim projektom</a:t>
                      </a:r>
                    </a:p>
                    <a:p>
                      <a:r>
                        <a:rPr lang="hr-HR" sz="1500" b="1" kern="1200" dirty="0">
                          <a:solidFill>
                            <a:schemeClr val="dk1"/>
                          </a:solidFill>
                          <a:effectLst/>
                          <a:latin typeface="VladaRHSans Med"/>
                          <a:ea typeface="+mn-ea"/>
                          <a:cs typeface="+mn-cs"/>
                        </a:rPr>
                        <a:t>0 bodova: </a:t>
                      </a:r>
                      <a:r>
                        <a:rPr lang="hr-HR" sz="1500" b="0" kern="1200" dirty="0">
                          <a:solidFill>
                            <a:schemeClr val="dk1"/>
                          </a:solidFill>
                          <a:effectLst/>
                          <a:latin typeface="VladaRHSans Med"/>
                          <a:ea typeface="+mn-ea"/>
                          <a:cs typeface="+mn-cs"/>
                        </a:rPr>
                        <a:t>prijavitelj nije dostavio dodatnu projektnu dokumentaciju osim Studije izvodljivosti i CBA analize</a:t>
                      </a:r>
                    </a:p>
                  </a:txBody>
                  <a:tcPr marL="91443" marR="91443" marT="45648" marB="45648">
                    <a:solidFill>
                      <a:srgbClr val="DBE4E9"/>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Reg" panose="02000000000000000000"/>
                      </a:endParaRPr>
                    </a:p>
                  </a:txBody>
                  <a:tcPr marL="91443" marR="91443" marT="45639" marB="45639">
                    <a:solidFill>
                      <a:srgbClr val="DBE4E9"/>
                    </a:solidFill>
                  </a:tcPr>
                </a:tc>
                <a:extLst>
                  <a:ext uri="{0D108BD9-81ED-4DB2-BD59-A6C34878D82A}">
                    <a16:rowId xmlns:a16="http://schemas.microsoft.com/office/drawing/2014/main" val="1292853286"/>
                  </a:ext>
                </a:extLst>
              </a:tr>
            </a:tbl>
          </a:graphicData>
        </a:graphic>
      </p:graphicFrame>
    </p:spTree>
    <p:extLst>
      <p:ext uri="{BB962C8B-B14F-4D97-AF65-F5344CB8AC3E}">
        <p14:creationId xmlns:p14="http://schemas.microsoft.com/office/powerpoint/2010/main" val="409379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92E4D-C119-49D8-BBC2-E30B7809CBB1}"/>
              </a:ext>
            </a:extLst>
          </p:cNvPr>
          <p:cNvSpPr>
            <a:spLocks noGrp="1"/>
          </p:cNvSpPr>
          <p:nvPr>
            <p:ph type="title"/>
          </p:nvPr>
        </p:nvSpPr>
        <p:spPr>
          <a:xfrm>
            <a:off x="195263" y="212725"/>
            <a:ext cx="8099425" cy="217488"/>
          </a:xfrm>
        </p:spPr>
        <p:txBody>
          <a:bodyPr/>
          <a:lstStyle/>
          <a:p>
            <a:pPr>
              <a:defRPr/>
            </a:pPr>
            <a:r>
              <a:rPr lang="sv-SE" altLang="sr-Latn-RS" sz="1600" b="1" dirty="0">
                <a:solidFill>
                  <a:srgbClr val="17177D">
                    <a:lumMod val="75000"/>
                  </a:srgbClr>
                </a:solidFill>
                <a:ea typeface="ＭＳ Ｐゴシック" panose="020B0600070205080204" pitchFamily="34" charset="-128"/>
                <a:cs typeface="+mn-cs"/>
              </a:rPr>
              <a:t>FAZA 3: Ocjena kvalitete (</a:t>
            </a:r>
            <a:r>
              <a:rPr lang="hr-HR" altLang="sr-Latn-RS" sz="1600" b="1" dirty="0">
                <a:solidFill>
                  <a:srgbClr val="17177D">
                    <a:lumMod val="75000"/>
                  </a:srgbClr>
                </a:solidFill>
                <a:ea typeface="ＭＳ Ｐゴシック" panose="020B0600070205080204" pitchFamily="34" charset="-128"/>
                <a:cs typeface="+mn-cs"/>
              </a:rPr>
              <a:t>9</a:t>
            </a:r>
            <a:r>
              <a:rPr lang="sv-SE" altLang="sr-Latn-RS" sz="1600" b="1" dirty="0">
                <a:solidFill>
                  <a:srgbClr val="17177D">
                    <a:lumMod val="75000"/>
                  </a:srgbClr>
                </a:solidFill>
                <a:ea typeface="ＭＳ Ｐゴシック" panose="020B0600070205080204" pitchFamily="34" charset="-128"/>
                <a:cs typeface="+mn-cs"/>
              </a:rPr>
              <a:t>)</a:t>
            </a:r>
            <a:endParaRPr lang="hr-HR" sz="1600" dirty="0"/>
          </a:p>
        </p:txBody>
      </p:sp>
      <p:sp>
        <p:nvSpPr>
          <p:cNvPr id="62467" name="Content Placeholder 4">
            <a:extLst>
              <a:ext uri="{FF2B5EF4-FFF2-40B4-BE49-F238E27FC236}">
                <a16:creationId xmlns:a16="http://schemas.microsoft.com/office/drawing/2014/main" id="{F64E077C-352F-4EDC-A81E-477F5F955D60}"/>
              </a:ext>
            </a:extLst>
          </p:cNvPr>
          <p:cNvSpPr>
            <a:spLocks noGrp="1"/>
          </p:cNvSpPr>
          <p:nvPr>
            <p:ph idx="1"/>
          </p:nvPr>
        </p:nvSpPr>
        <p:spPr>
          <a:xfrm>
            <a:off x="185736" y="461790"/>
            <a:ext cx="8658225" cy="434975"/>
          </a:xfrm>
        </p:spPr>
        <p:txBody>
          <a:bodyPr/>
          <a:lstStyle/>
          <a:p>
            <a:pPr>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4</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Dizajn i zrelost projekta</a:t>
            </a:r>
            <a:endParaRPr lang="pl-PL" altLang="sr-Latn-RS" sz="1800" i="1" dirty="0">
              <a:solidFill>
                <a:srgbClr val="002060"/>
              </a:solidFill>
              <a:latin typeface="VladaRHSans Med" panose="02000000000000000000" pitchFamily="50" charset="-18"/>
              <a:ea typeface="VladaRHSans Med" panose="02000000000000000000" pitchFamily="50" charset="-18"/>
            </a:endParaRPr>
          </a:p>
          <a:p>
            <a:pPr>
              <a:lnSpc>
                <a:spcPct val="100000"/>
              </a:lnSpc>
            </a:pPr>
            <a:endParaRPr lang="hr-HR" altLang="sr-Latn-RS" dirty="0">
              <a:solidFill>
                <a:srgbClr val="000000"/>
              </a:solidFill>
              <a:latin typeface="VladaRHSans Med" panose="02000000000000000000" pitchFamily="50" charset="-18"/>
              <a:ea typeface="VladaRHSans Med" panose="02000000000000000000" pitchFamily="50" charset="-18"/>
            </a:endParaRPr>
          </a:p>
          <a:p>
            <a:endParaRPr lang="hr-HR" altLang="sr-Latn-RS" dirty="0">
              <a:latin typeface="VladaRHSans Med" panose="02000000000000000000" pitchFamily="50" charset="-18"/>
              <a:ea typeface="VladaRHSans Med" panose="02000000000000000000" pitchFamily="50" charset="-18"/>
            </a:endParaRPr>
          </a:p>
        </p:txBody>
      </p:sp>
      <p:sp>
        <p:nvSpPr>
          <p:cNvPr id="62468" name="Slide Number Placeholder 3">
            <a:extLst>
              <a:ext uri="{FF2B5EF4-FFF2-40B4-BE49-F238E27FC236}">
                <a16:creationId xmlns:a16="http://schemas.microsoft.com/office/drawing/2014/main" id="{A9B07DBF-E08B-4C58-A3B4-6E9149EE0F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3BA7067F-E178-43BA-A076-7C4523ED8EEF}" type="slidenum">
              <a:rPr lang="en-US" altLang="sr-Latn-RS" sz="1000" smtClean="0">
                <a:solidFill>
                  <a:schemeClr val="bg1"/>
                </a:solidFill>
              </a:rPr>
              <a:pPr>
                <a:lnSpc>
                  <a:spcPct val="100000"/>
                </a:lnSpc>
                <a:spcBef>
                  <a:spcPct val="0"/>
                </a:spcBef>
              </a:pPr>
              <a:t>23</a:t>
            </a:fld>
            <a:endParaRPr lang="en-US" altLang="sr-Latn-RS" sz="1000">
              <a:solidFill>
                <a:schemeClr val="bg1"/>
              </a:solidFill>
            </a:endParaRPr>
          </a:p>
        </p:txBody>
      </p:sp>
      <p:sp>
        <p:nvSpPr>
          <p:cNvPr id="62469" name="Rectangle 5">
            <a:extLst>
              <a:ext uri="{FF2B5EF4-FFF2-40B4-BE49-F238E27FC236}">
                <a16:creationId xmlns:a16="http://schemas.microsoft.com/office/drawing/2014/main" id="{776AC2B0-A074-4BD9-BC05-A0DE4728B39C}"/>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389511042"/>
              </p:ext>
            </p:extLst>
          </p:nvPr>
        </p:nvGraphicFramePr>
        <p:xfrm>
          <a:off x="195263" y="1361853"/>
          <a:ext cx="8712201" cy="2509040"/>
        </p:xfrm>
        <a:graphic>
          <a:graphicData uri="http://schemas.openxmlformats.org/drawingml/2006/table">
            <a:tbl>
              <a:tblPr firstRow="1" bandRow="1">
                <a:tableStyleId>{F5AB1C69-6EDB-4FF4-983F-18BD219EF322}</a:tableStyleId>
              </a:tblPr>
              <a:tblGrid>
                <a:gridCol w="6894469">
                  <a:extLst>
                    <a:ext uri="{9D8B030D-6E8A-4147-A177-3AD203B41FA5}">
                      <a16:colId xmlns:a16="http://schemas.microsoft.com/office/drawing/2014/main" val="541224394"/>
                    </a:ext>
                  </a:extLst>
                </a:gridCol>
                <a:gridCol w="1817732">
                  <a:extLst>
                    <a:ext uri="{9D8B030D-6E8A-4147-A177-3AD203B41FA5}">
                      <a16:colId xmlns:a16="http://schemas.microsoft.com/office/drawing/2014/main" val="1364251070"/>
                    </a:ext>
                  </a:extLst>
                </a:gridCol>
              </a:tblGrid>
              <a:tr h="512754">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pl-PL" sz="1500" b="1" i="0" u="none" strike="noStrike" kern="1200" cap="none" spc="0" normalizeH="0" baseline="0" noProof="0" dirty="0">
                          <a:ln>
                            <a:noFill/>
                          </a:ln>
                          <a:solidFill>
                            <a:prstClr val="white"/>
                          </a:solidFill>
                          <a:effectLst/>
                          <a:uLnTx/>
                          <a:uFillTx/>
                          <a:latin typeface="VladaRHSans Med"/>
                          <a:ea typeface="ＭＳ Ｐゴシック" charset="0"/>
                          <a:cs typeface="+mn-cs"/>
                        </a:rPr>
                        <a:t>4.3. Projekt doprinosi pokazatelju Poziva </a:t>
                      </a:r>
                      <a:endParaRPr kumimoji="0" lang="hr-HR" sz="1500" b="1" i="0" u="none" strike="noStrike" kern="1200" cap="none" spc="0" normalizeH="0" baseline="0" noProof="0" dirty="0">
                        <a:ln>
                          <a:noFill/>
                        </a:ln>
                        <a:solidFill>
                          <a:prstClr val="white"/>
                        </a:solidFill>
                        <a:effectLst/>
                        <a:uLnTx/>
                        <a:uFillTx/>
                        <a:latin typeface="VladaRHSans Med"/>
                        <a:ea typeface="ＭＳ Ｐゴシック" charset="0"/>
                        <a:cs typeface="+mn-cs"/>
                      </a:endParaRPr>
                    </a:p>
                  </a:txBody>
                  <a:tcPr marL="91443" marR="91443" marT="45643" marB="45643" anchor="ctr">
                    <a:solidFill>
                      <a:srgbClr val="002060"/>
                    </a:solidFill>
                  </a:tcPr>
                </a:tc>
                <a:tc>
                  <a:txBody>
                    <a:bodyPr/>
                    <a:lstStyle/>
                    <a:p>
                      <a:pPr algn="ctr"/>
                      <a:r>
                        <a:rPr lang="hr-HR" sz="1500" b="1" dirty="0">
                          <a:latin typeface="VladaRHSans Med"/>
                        </a:rPr>
                        <a:t>Prijavni obrazac</a:t>
                      </a:r>
                    </a:p>
                  </a:txBody>
                  <a:tcPr marL="91443" marR="91443" marT="45643" marB="45643" anchor="ctr">
                    <a:solidFill>
                      <a:srgbClr val="002060"/>
                    </a:solidFill>
                  </a:tcPr>
                </a:tc>
                <a:extLst>
                  <a:ext uri="{0D108BD9-81ED-4DB2-BD59-A6C34878D82A}">
                    <a16:rowId xmlns:a16="http://schemas.microsoft.com/office/drawing/2014/main" val="2485739351"/>
                  </a:ext>
                </a:extLst>
              </a:tr>
              <a:tr h="726461">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500" b="1" i="0" u="sng" strike="noStrike" kern="1200" cap="none" spc="0" normalizeH="0" baseline="0" noProof="0" dirty="0">
                          <a:ln>
                            <a:noFill/>
                          </a:ln>
                          <a:solidFill>
                            <a:prstClr val="black"/>
                          </a:solidFill>
                          <a:effectLst/>
                          <a:uLnTx/>
                          <a:uFillTx/>
                          <a:latin typeface="VladaRHSans Med"/>
                          <a:ea typeface="ＭＳ Ｐゴシック" charset="0"/>
                          <a:cs typeface="VladaRHSans Reg"/>
                        </a:rPr>
                        <a:t>Objašnjenje</a:t>
                      </a:r>
                      <a:r>
                        <a:rPr kumimoji="0" lang="hr-HR" sz="1500" b="1" i="0" u="none" strike="noStrike" kern="1200" cap="none" spc="0" normalizeH="0" baseline="0" noProof="0" dirty="0">
                          <a:ln>
                            <a:noFill/>
                          </a:ln>
                          <a:solidFill>
                            <a:prstClr val="black"/>
                          </a:solidFill>
                          <a:effectLst/>
                          <a:uLnTx/>
                          <a:uFillTx/>
                          <a:latin typeface="VladaRHSans Med"/>
                          <a:ea typeface="ＭＳ Ｐゴシック" charset="0"/>
                          <a:cs typeface="VladaRHSans Reg"/>
                        </a:rPr>
                        <a:t>:</a:t>
                      </a:r>
                    </a:p>
                    <a:p>
                      <a:pPr marL="0" indent="0">
                        <a:buFont typeface="Wingdings" panose="05000000000000000000" pitchFamily="2" charset="2"/>
                        <a:buNone/>
                      </a:pPr>
                      <a:r>
                        <a:rPr lang="hr-HR" sz="1500" b="0" i="1" dirty="0">
                          <a:effectLst/>
                          <a:latin typeface="VladaRHSans Med"/>
                          <a:ea typeface="Calibri" panose="020F0502020204030204" pitchFamily="34" charset="0"/>
                          <a:cs typeface="Times New Roman" panose="02020603050405020304" pitchFamily="18" charset="0"/>
                        </a:rPr>
                        <a:t>Kriterij se odnosi na ukupnu korisnu površinu zgrade prema čl. 3. Zakona o gradnji i površina zemljišta koje je predmet obnove (ako je primjenjivo). </a:t>
                      </a:r>
                    </a:p>
                  </a:txBody>
                  <a:tcPr marL="91443" marR="91443" marT="45643" marB="45643">
                    <a:solidFill>
                      <a:srgbClr val="DBE4E9"/>
                    </a:solidFill>
                  </a:tcPr>
                </a:tc>
                <a:tc rowSpan="2">
                  <a:txBody>
                    <a:bodyPr/>
                    <a:lstStyle/>
                    <a:p>
                      <a:pPr marL="0" marR="0" lvl="0" indent="0" algn="ctr" defTabSz="457200" rtl="0" eaLnBrk="1" fontAlgn="auto" latinLnBrk="0" hangingPunct="1">
                        <a:lnSpc>
                          <a:spcPct val="100000"/>
                        </a:lnSpc>
                        <a:spcBef>
                          <a:spcPts val="0"/>
                        </a:spcBef>
                        <a:spcAft>
                          <a:spcPts val="800"/>
                        </a:spcAft>
                        <a:buClrTx/>
                        <a:buSzTx/>
                        <a:buFontTx/>
                        <a:buNone/>
                        <a:tabLst/>
                        <a:defRPr/>
                      </a:pPr>
                      <a:r>
                        <a:rPr lang="hr-HR" sz="1500" b="0" dirty="0">
                          <a:solidFill>
                            <a:schemeClr val="tx1"/>
                          </a:solidFill>
                          <a:latin typeface="VladaRHSans Med"/>
                        </a:rPr>
                        <a:t>Pokazatelji i rezultati</a:t>
                      </a:r>
                    </a:p>
                    <a:p>
                      <a:pPr marL="0" marR="0" lvl="0" indent="0" algn="ctr" defTabSz="457200" rtl="0" eaLnBrk="1" fontAlgn="auto" latinLnBrk="0" hangingPunct="1">
                        <a:lnSpc>
                          <a:spcPct val="100000"/>
                        </a:lnSpc>
                        <a:spcBef>
                          <a:spcPts val="0"/>
                        </a:spcBef>
                        <a:spcAft>
                          <a:spcPts val="800"/>
                        </a:spcAft>
                        <a:buClrTx/>
                        <a:buSzTx/>
                        <a:buFontTx/>
                        <a:buNone/>
                        <a:tabLst/>
                        <a:defRPr/>
                      </a:pPr>
                      <a:endParaRPr lang="hr-HR" sz="1500" b="0" dirty="0">
                        <a:solidFill>
                          <a:schemeClr val="tx1"/>
                        </a:solidFill>
                        <a:latin typeface="VladaRHSans Med"/>
                      </a:endParaRPr>
                    </a:p>
                    <a:p>
                      <a:pPr marL="0" marR="0" lvl="0" indent="0" algn="ctr" defTabSz="457200" rtl="0" eaLnBrk="1" fontAlgn="auto" latinLnBrk="0" hangingPunct="1">
                        <a:lnSpc>
                          <a:spcPct val="100000"/>
                        </a:lnSpc>
                        <a:spcBef>
                          <a:spcPts val="0"/>
                        </a:spcBef>
                        <a:spcAft>
                          <a:spcPts val="800"/>
                        </a:spcAft>
                        <a:buClrTx/>
                        <a:buSzTx/>
                        <a:buFontTx/>
                        <a:buNone/>
                        <a:tabLst/>
                        <a:defRPr/>
                      </a:pPr>
                      <a:r>
                        <a:rPr lang="hr-HR" sz="1500" b="0" dirty="0">
                          <a:solidFill>
                            <a:schemeClr val="tx1"/>
                          </a:solidFill>
                          <a:latin typeface="VladaRHSans Med"/>
                        </a:rPr>
                        <a:t>Tehnička/ tehnološka analiza</a:t>
                      </a:r>
                    </a:p>
                    <a:p>
                      <a:pPr marL="0" marR="0" lvl="0" indent="0" algn="ctr" defTabSz="457200" rtl="0" eaLnBrk="1" fontAlgn="auto" latinLnBrk="0" hangingPunct="1">
                        <a:lnSpc>
                          <a:spcPct val="100000"/>
                        </a:lnSpc>
                        <a:spcBef>
                          <a:spcPts val="0"/>
                        </a:spcBef>
                        <a:spcAft>
                          <a:spcPts val="800"/>
                        </a:spcAft>
                        <a:buClrTx/>
                        <a:buSzTx/>
                        <a:buFontTx/>
                        <a:buNone/>
                        <a:tabLst/>
                        <a:defRPr/>
                      </a:pPr>
                      <a:r>
                        <a:rPr lang="hr-HR" sz="1500" b="0" dirty="0">
                          <a:solidFill>
                            <a:schemeClr val="tx1"/>
                          </a:solidFill>
                          <a:latin typeface="VladaRHSans Med"/>
                        </a:rPr>
                        <a:t>Popratna dokumentacija: Studija izvodljivosti</a:t>
                      </a:r>
                    </a:p>
                  </a:txBody>
                  <a:tcPr marL="91443" marR="91443" marT="45643" marB="45643" anchor="ctr">
                    <a:solidFill>
                      <a:srgbClr val="DBE4E9"/>
                    </a:solidFill>
                  </a:tcPr>
                </a:tc>
                <a:extLst>
                  <a:ext uri="{0D108BD9-81ED-4DB2-BD59-A6C34878D82A}">
                    <a16:rowId xmlns:a16="http://schemas.microsoft.com/office/drawing/2014/main" val="249344142"/>
                  </a:ext>
                </a:extLst>
              </a:tr>
              <a:tr h="1129953">
                <a:tc>
                  <a:txBody>
                    <a:bodyPr/>
                    <a:lstStyle/>
                    <a:p>
                      <a:r>
                        <a:rPr lang="hr-HR" sz="1500" b="1" kern="1200" dirty="0">
                          <a:solidFill>
                            <a:schemeClr val="dk1"/>
                          </a:solidFill>
                          <a:effectLst/>
                          <a:latin typeface="VladaRHSans Med"/>
                          <a:ea typeface="+mn-ea"/>
                          <a:cs typeface="+mn-cs"/>
                        </a:rPr>
                        <a:t>3 boda: </a:t>
                      </a:r>
                      <a:r>
                        <a:rPr lang="hr-HR" sz="1500" b="0" kern="1200" dirty="0">
                          <a:solidFill>
                            <a:schemeClr val="dk1"/>
                          </a:solidFill>
                          <a:effectLst/>
                          <a:latin typeface="VladaRHSans Med"/>
                          <a:ea typeface="+mn-ea"/>
                          <a:cs typeface="+mn-cs"/>
                        </a:rPr>
                        <a:t>Projekt doprinosi ostvarenju pokazatelja s više od 1501 m2</a:t>
                      </a:r>
                    </a:p>
                    <a:p>
                      <a:r>
                        <a:rPr lang="hr-HR" sz="1500" b="1" kern="1200" dirty="0">
                          <a:solidFill>
                            <a:schemeClr val="dk1"/>
                          </a:solidFill>
                          <a:effectLst/>
                          <a:latin typeface="VladaRHSans Med"/>
                          <a:ea typeface="+mn-ea"/>
                          <a:cs typeface="+mn-cs"/>
                        </a:rPr>
                        <a:t>2 boda: </a:t>
                      </a:r>
                      <a:r>
                        <a:rPr lang="hr-HR" sz="1500" b="0" kern="1200" dirty="0">
                          <a:solidFill>
                            <a:schemeClr val="dk1"/>
                          </a:solidFill>
                          <a:effectLst/>
                          <a:latin typeface="VladaRHSans Med"/>
                          <a:ea typeface="+mn-ea"/>
                          <a:cs typeface="+mn-cs"/>
                        </a:rPr>
                        <a:t>Projekt doprinosi ostvarenju pokazatelja od 701 do 1500 m2  </a:t>
                      </a:r>
                    </a:p>
                    <a:p>
                      <a:r>
                        <a:rPr lang="hr-HR" sz="1500" b="1" kern="1200" dirty="0">
                          <a:solidFill>
                            <a:schemeClr val="dk1"/>
                          </a:solidFill>
                          <a:effectLst/>
                          <a:latin typeface="VladaRHSans Med"/>
                          <a:ea typeface="+mn-ea"/>
                          <a:cs typeface="+mn-cs"/>
                        </a:rPr>
                        <a:t>1 bod: </a:t>
                      </a:r>
                      <a:r>
                        <a:rPr lang="hr-HR" sz="1500" b="0" kern="1200" dirty="0">
                          <a:solidFill>
                            <a:schemeClr val="dk1"/>
                          </a:solidFill>
                          <a:effectLst/>
                          <a:latin typeface="VladaRHSans Med"/>
                          <a:ea typeface="+mn-ea"/>
                          <a:cs typeface="+mn-cs"/>
                        </a:rPr>
                        <a:t>Projekt doprinosi ostvarenju pokazatelja do 700 m2 </a:t>
                      </a:r>
                    </a:p>
                  </a:txBody>
                  <a:tcPr marL="91443" marR="91443" marT="45643" marB="45643">
                    <a:solidFill>
                      <a:srgbClr val="DBE4E9"/>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Reg" panose="02000000000000000000"/>
                      </a:endParaRPr>
                    </a:p>
                  </a:txBody>
                  <a:tcPr marL="91443" marR="91443" marT="45639" marB="45639">
                    <a:solidFill>
                      <a:srgbClr val="DBE4E9"/>
                    </a:solidFill>
                  </a:tcPr>
                </a:tc>
                <a:extLst>
                  <a:ext uri="{0D108BD9-81ED-4DB2-BD59-A6C34878D82A}">
                    <a16:rowId xmlns:a16="http://schemas.microsoft.com/office/drawing/2014/main" val="129285328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B5C-ED76-4AED-94A1-28B069CD2248}"/>
              </a:ext>
            </a:extLst>
          </p:cNvPr>
          <p:cNvSpPr>
            <a:spLocks noGrp="1"/>
          </p:cNvSpPr>
          <p:nvPr>
            <p:ph type="title"/>
          </p:nvPr>
        </p:nvSpPr>
        <p:spPr>
          <a:xfrm>
            <a:off x="331788" y="403774"/>
            <a:ext cx="8099425" cy="458788"/>
          </a:xfrm>
        </p:spPr>
        <p:txBody>
          <a:bodyPr/>
          <a:lstStyle/>
          <a:p>
            <a:pPr>
              <a:defRPr/>
            </a:pPr>
            <a:r>
              <a:rPr lang="sv-SE" altLang="sr-Latn-RS" sz="1800" b="1" dirty="0">
                <a:solidFill>
                  <a:srgbClr val="17177D">
                    <a:lumMod val="75000"/>
                  </a:srgbClr>
                </a:solidFill>
                <a:latin typeface="VladaRHSans Med" panose="02000000000000000000" pitchFamily="50" charset="-18"/>
                <a:ea typeface="VladaRHSans Med" panose="02000000000000000000" pitchFamily="50" charset="-18"/>
                <a:cs typeface="+mn-cs"/>
              </a:rPr>
              <a:t>FAZA 3: Ocjena kvalitete (</a:t>
            </a:r>
            <a:r>
              <a:rPr lang="hr-HR" altLang="sr-Latn-RS" sz="1800" b="1" dirty="0">
                <a:solidFill>
                  <a:srgbClr val="17177D">
                    <a:lumMod val="75000"/>
                  </a:srgbClr>
                </a:solidFill>
                <a:latin typeface="VladaRHSans Med" panose="02000000000000000000" pitchFamily="50" charset="-18"/>
                <a:ea typeface="VladaRHSans Med" panose="02000000000000000000" pitchFamily="50" charset="-18"/>
                <a:cs typeface="+mn-cs"/>
              </a:rPr>
              <a:t>10</a:t>
            </a:r>
            <a:r>
              <a:rPr lang="sv-SE" altLang="sr-Latn-RS" sz="1800" b="1" dirty="0">
                <a:solidFill>
                  <a:srgbClr val="17177D">
                    <a:lumMod val="75000"/>
                  </a:srgbClr>
                </a:solidFill>
                <a:latin typeface="VladaRHSans Med" panose="02000000000000000000" pitchFamily="50" charset="-18"/>
                <a:ea typeface="VladaRHSans Med" panose="02000000000000000000" pitchFamily="50" charset="-18"/>
                <a:cs typeface="+mn-cs"/>
              </a:rPr>
              <a:t>)</a:t>
            </a:r>
            <a:endParaRPr lang="hr-HR" sz="1800" dirty="0">
              <a:latin typeface="VladaRHSans Med" panose="02000000000000000000" pitchFamily="50" charset="-18"/>
              <a:ea typeface="VladaRHSans Med" panose="02000000000000000000" pitchFamily="50" charset="-18"/>
            </a:endParaRPr>
          </a:p>
        </p:txBody>
      </p:sp>
      <p:sp>
        <p:nvSpPr>
          <p:cNvPr id="66563" name="Content Placeholder 2">
            <a:extLst>
              <a:ext uri="{FF2B5EF4-FFF2-40B4-BE49-F238E27FC236}">
                <a16:creationId xmlns:a16="http://schemas.microsoft.com/office/drawing/2014/main" id="{2CDF6ED9-2589-451E-9427-8DB036AAB4CF}"/>
              </a:ext>
            </a:extLst>
          </p:cNvPr>
          <p:cNvSpPr>
            <a:spLocks noGrp="1"/>
          </p:cNvSpPr>
          <p:nvPr>
            <p:ph idx="1"/>
          </p:nvPr>
        </p:nvSpPr>
        <p:spPr>
          <a:xfrm>
            <a:off x="331788" y="658791"/>
            <a:ext cx="8099425" cy="3673475"/>
          </a:xfrm>
        </p:spPr>
        <p:txBody>
          <a:bodyPr/>
          <a:lstStyle/>
          <a:p>
            <a:pPr>
              <a:lnSpc>
                <a:spcPct val="100000"/>
              </a:lnSpc>
            </a:pPr>
            <a:r>
              <a:rPr lang="hr-HR" altLang="sr-Latn-RS" sz="1800" i="1">
                <a:solidFill>
                  <a:srgbClr val="002060"/>
                </a:solidFill>
                <a:latin typeface="VladaRHSans Med" panose="02000000000000000000" pitchFamily="50" charset="-18"/>
                <a:ea typeface="VladaRHSans Med" panose="02000000000000000000" pitchFamily="50" charset="-18"/>
              </a:rPr>
              <a:t>5</a:t>
            </a:r>
            <a:r>
              <a:rPr lang="hr-HR" altLang="sr-Latn-RS" sz="1800">
                <a:solidFill>
                  <a:srgbClr val="002060"/>
                </a:solidFill>
                <a:latin typeface="VladaRHSans Med" panose="02000000000000000000" pitchFamily="50" charset="-18"/>
                <a:ea typeface="VladaRHSans Med" panose="02000000000000000000" pitchFamily="50" charset="-18"/>
              </a:rPr>
              <a:t>. </a:t>
            </a:r>
            <a:r>
              <a:rPr lang="hr-HR" altLang="sr-Latn-RS" sz="1800" i="1">
                <a:solidFill>
                  <a:srgbClr val="002060"/>
                </a:solidFill>
                <a:latin typeface="VladaRHSans Med" panose="02000000000000000000" pitchFamily="50" charset="-18"/>
                <a:ea typeface="VladaRHSans Med" panose="02000000000000000000" pitchFamily="50" charset="-18"/>
              </a:rPr>
              <a:t>KRITERIJ ODABIRA – </a:t>
            </a:r>
            <a:r>
              <a:rPr lang="hr-HR" altLang="sr-Latn-RS" sz="1800" b="1" i="1">
                <a:solidFill>
                  <a:srgbClr val="002060"/>
                </a:solidFill>
                <a:latin typeface="VladaRHSans Med" panose="02000000000000000000" pitchFamily="50" charset="-18"/>
                <a:ea typeface="VladaRHSans Med" panose="02000000000000000000" pitchFamily="50" charset="-18"/>
              </a:rPr>
              <a:t>Promicanje jednakih mogućnosti i socijalne uključenosti</a:t>
            </a:r>
            <a:endParaRPr lang="pl-PL" altLang="sr-Latn-RS" sz="1800" i="1">
              <a:solidFill>
                <a:srgbClr val="002060"/>
              </a:solidFill>
              <a:latin typeface="VladaRHSans Med" panose="02000000000000000000" pitchFamily="50" charset="-18"/>
              <a:ea typeface="VladaRHSans Med" panose="02000000000000000000" pitchFamily="50" charset="-18"/>
            </a:endParaRPr>
          </a:p>
          <a:p>
            <a:pPr>
              <a:lnSpc>
                <a:spcPct val="100000"/>
              </a:lnSpc>
            </a:pPr>
            <a:endParaRPr lang="hr-HR" altLang="sr-Latn-RS">
              <a:latin typeface="VladaRHSans Med" panose="02000000000000000000" pitchFamily="50" charset="-18"/>
              <a:ea typeface="VladaRHSans Med" panose="02000000000000000000" pitchFamily="50" charset="-18"/>
            </a:endParaRPr>
          </a:p>
        </p:txBody>
      </p:sp>
      <p:sp>
        <p:nvSpPr>
          <p:cNvPr id="66564" name="Slide Number Placeholder 3">
            <a:extLst>
              <a:ext uri="{FF2B5EF4-FFF2-40B4-BE49-F238E27FC236}">
                <a16:creationId xmlns:a16="http://schemas.microsoft.com/office/drawing/2014/main" id="{95068B06-57E7-41DD-9E44-2CBF856F72C3}"/>
              </a:ext>
            </a:extLst>
          </p:cNvPr>
          <p:cNvSpPr>
            <a:spLocks noGrp="1" noChangeArrowheads="1"/>
          </p:cNvSpPr>
          <p:nvPr>
            <p:ph type="sldNum" sz="quarter" idx="11"/>
          </p:nvPr>
        </p:nvSpPr>
        <p:spPr bwMode="auto">
          <a:xfrm>
            <a:off x="6923088" y="5033941"/>
            <a:ext cx="2133600" cy="20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F29E70AC-7736-4856-88E5-C35773D3EC30}" type="slidenum">
              <a:rPr lang="en-US" altLang="sr-Latn-RS" sz="1000" smtClean="0">
                <a:solidFill>
                  <a:schemeClr val="bg1"/>
                </a:solidFill>
                <a:latin typeface="VladaRHSans Med" panose="02000000000000000000" pitchFamily="50" charset="-18"/>
                <a:ea typeface="VladaRHSans Med" panose="02000000000000000000" pitchFamily="50" charset="-18"/>
              </a:rPr>
              <a:pPr>
                <a:lnSpc>
                  <a:spcPct val="100000"/>
                </a:lnSpc>
                <a:spcBef>
                  <a:spcPct val="0"/>
                </a:spcBef>
              </a:pPr>
              <a:t>24</a:t>
            </a:fld>
            <a:endParaRPr lang="en-US" altLang="sr-Latn-RS" sz="1000">
              <a:solidFill>
                <a:schemeClr val="bg1"/>
              </a:solidFill>
              <a:latin typeface="VladaRHSans Med" panose="02000000000000000000" pitchFamily="50" charset="-18"/>
              <a:ea typeface="VladaRHSans Med" panose="02000000000000000000" pitchFamily="50" charset="-18"/>
            </a:endParaRPr>
          </a:p>
        </p:txBody>
      </p:sp>
      <p:graphicFrame>
        <p:nvGraphicFramePr>
          <p:cNvPr id="5" name="Table 4">
            <a:extLst>
              <a:ext uri="{FF2B5EF4-FFF2-40B4-BE49-F238E27FC236}">
                <a16:creationId xmlns:a16="http://schemas.microsoft.com/office/drawing/2014/main" id="{9A9BC26E-2AF1-4ABE-A29E-9A66364277E0}"/>
              </a:ext>
            </a:extLst>
          </p:cNvPr>
          <p:cNvGraphicFramePr>
            <a:graphicFrameLocks noGrp="1"/>
          </p:cNvGraphicFramePr>
          <p:nvPr>
            <p:extLst>
              <p:ext uri="{D42A27DB-BD31-4B8C-83A1-F6EECF244321}">
                <p14:modId xmlns:p14="http://schemas.microsoft.com/office/powerpoint/2010/main" val="2739353009"/>
              </p:ext>
            </p:extLst>
          </p:nvPr>
        </p:nvGraphicFramePr>
        <p:xfrm>
          <a:off x="469899" y="1213399"/>
          <a:ext cx="7645401" cy="2910333"/>
        </p:xfrm>
        <a:graphic>
          <a:graphicData uri="http://schemas.openxmlformats.org/drawingml/2006/table">
            <a:tbl>
              <a:tblPr/>
              <a:tblGrid>
                <a:gridCol w="6159660">
                  <a:extLst>
                    <a:ext uri="{9D8B030D-6E8A-4147-A177-3AD203B41FA5}">
                      <a16:colId xmlns:a16="http://schemas.microsoft.com/office/drawing/2014/main" val="3062122212"/>
                    </a:ext>
                  </a:extLst>
                </a:gridCol>
                <a:gridCol w="1485741">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5.1. </a:t>
                      </a:r>
                      <a:r>
                        <a:rPr kumimoji="0" lang="pl-PL"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Projektom je osigurana pristupačnost za osobe s invaliditetom </a:t>
                      </a:r>
                      <a:endPar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Objašnjenje</a:t>
                      </a: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p>
                    <a:p>
                      <a:pPr marL="0" marR="0" lvl="0" indent="0" algn="just" defTabSz="457200" rtl="0" eaLnBrk="1" fontAlgn="base" latinLnBrk="0" hangingPunct="1">
                        <a:lnSpc>
                          <a:spcPct val="115000"/>
                        </a:lnSpc>
                        <a:spcBef>
                          <a:spcPct val="0"/>
                        </a:spcBef>
                        <a:spcAft>
                          <a:spcPct val="0"/>
                        </a:spcAft>
                        <a:buClrTx/>
                        <a:buSzTx/>
                        <a:buFontTx/>
                        <a:buNone/>
                        <a:tabLst/>
                      </a:pPr>
                      <a:r>
                        <a:rPr kumimoji="0" lang="hr-HR" altLang="sr-Latn-RS" sz="1500" b="0" i="1"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je barem neutralan u pogledu jednakih mogućnosti u smislu pristupa i korištenja usluga za osobe sa invaliditetom ako zadovoljava minimalne zakonske propise. Dodatne mjere podrazumijevaju sve mjere pristupačnosti za osobe s invaliditetom koje nisu zakonski minimum.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Horizontalna načela</a:t>
                      </a:r>
                      <a:endParaRPr lang="hr-HR" sz="1500" dirty="0">
                        <a:latin typeface="VladaRHSans Med" panose="02000000000000000000" pitchFamily="50" charset="-18"/>
                        <a:ea typeface="VladaRHSans Med" panose="02000000000000000000" pitchFamily="50" charset="-18"/>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Bodovanje</a:t>
                      </a: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3 boda: </a:t>
                      </a: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predviđa barem jednu dodatnu mjeru pristupačnosti osoba s invaliditetom</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1 bod: </a:t>
                      </a: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je neutralan u pogledu pristupačnosti za osobe s invaliditetom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B5C-ED76-4AED-94A1-28B069CD2248}"/>
              </a:ext>
            </a:extLst>
          </p:cNvPr>
          <p:cNvSpPr>
            <a:spLocks noGrp="1"/>
          </p:cNvSpPr>
          <p:nvPr>
            <p:ph type="title"/>
          </p:nvPr>
        </p:nvSpPr>
        <p:spPr>
          <a:xfrm>
            <a:off x="331788" y="206375"/>
            <a:ext cx="8099425" cy="458788"/>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11</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6563" name="Content Placeholder 2">
            <a:extLst>
              <a:ext uri="{FF2B5EF4-FFF2-40B4-BE49-F238E27FC236}">
                <a16:creationId xmlns:a16="http://schemas.microsoft.com/office/drawing/2014/main" id="{2CDF6ED9-2589-451E-9427-8DB036AAB4CF}"/>
              </a:ext>
            </a:extLst>
          </p:cNvPr>
          <p:cNvSpPr>
            <a:spLocks noGrp="1"/>
          </p:cNvSpPr>
          <p:nvPr>
            <p:ph idx="1"/>
          </p:nvPr>
        </p:nvSpPr>
        <p:spPr>
          <a:xfrm>
            <a:off x="331788" y="561975"/>
            <a:ext cx="8099425" cy="3673475"/>
          </a:xfrm>
        </p:spPr>
        <p:txBody>
          <a:bodyPr/>
          <a:lstStyle/>
          <a:p>
            <a:pPr>
              <a:lnSpc>
                <a:spcPct val="100000"/>
              </a:lnSpc>
            </a:pPr>
            <a:r>
              <a:rPr lang="hr-HR" altLang="sr-Latn-RS" sz="1800" i="1" dirty="0">
                <a:solidFill>
                  <a:srgbClr val="002060"/>
                </a:solidFill>
                <a:latin typeface="VladaRHSans Med" panose="02000000000000000000" pitchFamily="50" charset="-18"/>
                <a:ea typeface="VladaRHSans Med" panose="02000000000000000000" pitchFamily="50" charset="-18"/>
              </a:rPr>
              <a:t>5</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a:t>
            </a:r>
            <a:r>
              <a:rPr lang="hr-HR" altLang="sr-Latn-RS" sz="1800" b="1" i="1" dirty="0">
                <a:solidFill>
                  <a:srgbClr val="002060"/>
                </a:solidFill>
                <a:latin typeface="VladaRHSans Med" panose="02000000000000000000" pitchFamily="50" charset="-18"/>
                <a:ea typeface="VladaRHSans Med" panose="02000000000000000000" pitchFamily="50" charset="-18"/>
              </a:rPr>
              <a:t>Promicanje jednakih mogućnosti i socijalne uključenosti</a:t>
            </a:r>
            <a:endParaRPr lang="pl-PL" altLang="sr-Latn-RS" sz="1800" i="1" dirty="0">
              <a:solidFill>
                <a:srgbClr val="002060"/>
              </a:solidFill>
              <a:latin typeface="VladaRHSans Med" panose="02000000000000000000" pitchFamily="50" charset="-18"/>
              <a:ea typeface="VladaRHSans Med" panose="02000000000000000000" pitchFamily="50" charset="-18"/>
            </a:endParaRPr>
          </a:p>
          <a:p>
            <a:pPr>
              <a:lnSpc>
                <a:spcPct val="100000"/>
              </a:lnSpc>
            </a:pPr>
            <a:endParaRPr lang="hr-HR" altLang="sr-Latn-RS" dirty="0">
              <a:latin typeface="VladaRHSans Med" panose="02000000000000000000" pitchFamily="50" charset="-18"/>
              <a:ea typeface="VladaRHSans Med" panose="02000000000000000000" pitchFamily="50" charset="-18"/>
            </a:endParaRPr>
          </a:p>
        </p:txBody>
      </p:sp>
      <p:sp>
        <p:nvSpPr>
          <p:cNvPr id="66564" name="Slide Number Placeholder 3">
            <a:extLst>
              <a:ext uri="{FF2B5EF4-FFF2-40B4-BE49-F238E27FC236}">
                <a16:creationId xmlns:a16="http://schemas.microsoft.com/office/drawing/2014/main" id="{95068B06-57E7-41DD-9E44-2CBF856F72C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F29E70AC-7736-4856-88E5-C35773D3EC30}" type="slidenum">
              <a:rPr lang="en-US" altLang="sr-Latn-RS" sz="1000" smtClean="0">
                <a:solidFill>
                  <a:schemeClr val="bg1"/>
                </a:solidFill>
              </a:rPr>
              <a:pPr>
                <a:lnSpc>
                  <a:spcPct val="100000"/>
                </a:lnSpc>
                <a:spcBef>
                  <a:spcPct val="0"/>
                </a:spcBef>
              </a:pPr>
              <a:t>25</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9A9BC26E-2AF1-4ABE-A29E-9A66364277E0}"/>
              </a:ext>
            </a:extLst>
          </p:cNvPr>
          <p:cNvGraphicFramePr>
            <a:graphicFrameLocks noGrp="1"/>
          </p:cNvGraphicFramePr>
          <p:nvPr>
            <p:extLst>
              <p:ext uri="{D42A27DB-BD31-4B8C-83A1-F6EECF244321}">
                <p14:modId xmlns:p14="http://schemas.microsoft.com/office/powerpoint/2010/main" val="2860594866"/>
              </p:ext>
            </p:extLst>
          </p:nvPr>
        </p:nvGraphicFramePr>
        <p:xfrm>
          <a:off x="331788" y="935154"/>
          <a:ext cx="8216900" cy="3218902"/>
        </p:xfrm>
        <a:graphic>
          <a:graphicData uri="http://schemas.openxmlformats.org/drawingml/2006/table">
            <a:tbl>
              <a:tblPr/>
              <a:tblGrid>
                <a:gridCol w="6630639">
                  <a:extLst>
                    <a:ext uri="{9D8B030D-6E8A-4147-A177-3AD203B41FA5}">
                      <a16:colId xmlns:a16="http://schemas.microsoft.com/office/drawing/2014/main" val="3062122212"/>
                    </a:ext>
                  </a:extLst>
                </a:gridCol>
                <a:gridCol w="1586261">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5.2. </a:t>
                      </a:r>
                      <a:r>
                        <a:rPr kumimoji="0" lang="pl-PL"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Projekt je barem neutralan u pogledu jednakih mogućnosti u smislu ravnopravnosti žena i muškaraca te zabrane diskriminacije po bilo kojoj osnovi. </a:t>
                      </a:r>
                      <a:endPar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Objašnjenje</a:t>
                      </a:r>
                      <a:r>
                        <a:rPr kumimoji="0" lang="hr-HR" altLang="sr-Latn-RS" sz="14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p>
                    <a:p>
                      <a:pPr marL="0" marR="0" lvl="0" indent="0" algn="just" defTabSz="457200" rtl="0" eaLnBrk="1" fontAlgn="base" latinLnBrk="0" hangingPunct="1">
                        <a:lnSpc>
                          <a:spcPct val="115000"/>
                        </a:lnSpc>
                        <a:spcBef>
                          <a:spcPct val="0"/>
                        </a:spcBef>
                        <a:spcAft>
                          <a:spcPct val="0"/>
                        </a:spcAft>
                        <a:buClrTx/>
                        <a:buSzTx/>
                        <a:buFontTx/>
                        <a:buNone/>
                        <a:tabLst/>
                      </a:pPr>
                      <a:r>
                        <a:rPr kumimoji="0" lang="hr-HR" altLang="sr-Latn-RS" sz="1400" b="0" i="1"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je neutralan u pogledu jednakih mogućnosti u smislu ravnopravnosti ukoliko nigdje izričito nisu navedene aktivnosti koje obuhvaćaju samo žene ili muškarce te ne postoje aktivnosti koje bi mogle imati utjecaj na diskriminaciju po bilo kojoj osnovi. Projekt doprinosi jednakim mogućnostima ukoliko su uključene dodatne mjere u smislu promicanja ravnopravnosti spolova te jednakih mogućnosti i nediskriminacije.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Horizontalna načela</a:t>
                      </a:r>
                      <a:endParaRPr lang="hr-HR" sz="1500" dirty="0">
                        <a:latin typeface="VladaRHSans Med" panose="02000000000000000000" pitchFamily="50" charset="-18"/>
                        <a:ea typeface="VladaRHSans Med" panose="02000000000000000000" pitchFamily="50" charset="-18"/>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Bodovanje</a:t>
                      </a:r>
                      <a:r>
                        <a:rPr kumimoji="0" lang="hr-HR" altLang="sr-Latn-RS" sz="14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2 boda: </a:t>
                      </a: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predviđa barem jednu dodatnu mjeru u pogledu ravnopravnosti žena i muškaraca te zabrani diskriminacije po bilo kojoj osnovi</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1 bod: </a:t>
                      </a:r>
                      <a:r>
                        <a:rPr kumimoji="0" lang="hr-HR" altLang="sr-Latn-RS" sz="14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je neutralan u pogledu ravnopravnosti žena i muškaraca te zabrane diskriminacije po bilo kojoj osnovi, odnosno zadovoljava zakonski minimum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2757545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B5C-ED76-4AED-94A1-28B069CD2248}"/>
              </a:ext>
            </a:extLst>
          </p:cNvPr>
          <p:cNvSpPr>
            <a:spLocks noGrp="1"/>
          </p:cNvSpPr>
          <p:nvPr>
            <p:ph type="title"/>
          </p:nvPr>
        </p:nvSpPr>
        <p:spPr>
          <a:xfrm>
            <a:off x="331788" y="206375"/>
            <a:ext cx="8099425" cy="458788"/>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12</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6563" name="Content Placeholder 2">
            <a:extLst>
              <a:ext uri="{FF2B5EF4-FFF2-40B4-BE49-F238E27FC236}">
                <a16:creationId xmlns:a16="http://schemas.microsoft.com/office/drawing/2014/main" id="{2CDF6ED9-2589-451E-9427-8DB036AAB4CF}"/>
              </a:ext>
            </a:extLst>
          </p:cNvPr>
          <p:cNvSpPr>
            <a:spLocks noGrp="1"/>
          </p:cNvSpPr>
          <p:nvPr>
            <p:ph idx="1"/>
          </p:nvPr>
        </p:nvSpPr>
        <p:spPr>
          <a:xfrm>
            <a:off x="331788" y="561975"/>
            <a:ext cx="8099425" cy="3673475"/>
          </a:xfrm>
        </p:spPr>
        <p:txBody>
          <a:bodyPr/>
          <a:lstStyle/>
          <a:p>
            <a:pPr>
              <a:lnSpc>
                <a:spcPct val="100000"/>
              </a:lnSpc>
            </a:pPr>
            <a:r>
              <a:rPr lang="hr-HR" altLang="sr-Latn-RS" sz="1800" i="1" dirty="0">
                <a:solidFill>
                  <a:srgbClr val="002060"/>
                </a:solidFill>
                <a:latin typeface="VladaRHSans Med" panose="02000000000000000000" pitchFamily="50" charset="-18"/>
                <a:ea typeface="VladaRHSans Med" panose="02000000000000000000" pitchFamily="50" charset="-18"/>
              </a:rPr>
              <a:t>6</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a:t>
            </a:r>
            <a:r>
              <a:rPr lang="hr-HR" altLang="sr-Latn-RS" sz="1800" b="1" i="1" dirty="0">
                <a:solidFill>
                  <a:srgbClr val="002060"/>
                </a:solidFill>
                <a:latin typeface="VladaRHSans Med" panose="02000000000000000000" pitchFamily="50" charset="-18"/>
                <a:ea typeface="VladaRHSans Med" panose="02000000000000000000" pitchFamily="50" charset="-18"/>
              </a:rPr>
              <a:t>Promicanje održivog razvoja </a:t>
            </a:r>
            <a:endParaRPr lang="pl-PL" altLang="sr-Latn-RS" sz="1800" i="1" dirty="0">
              <a:solidFill>
                <a:srgbClr val="002060"/>
              </a:solidFill>
              <a:latin typeface="VladaRHSans Med" panose="02000000000000000000" pitchFamily="50" charset="-18"/>
              <a:ea typeface="VladaRHSans Med" panose="02000000000000000000" pitchFamily="50" charset="-18"/>
            </a:endParaRPr>
          </a:p>
          <a:p>
            <a:pPr>
              <a:lnSpc>
                <a:spcPct val="100000"/>
              </a:lnSpc>
            </a:pPr>
            <a:endParaRPr lang="hr-HR" altLang="sr-Latn-RS" dirty="0">
              <a:latin typeface="VladaRHSans Med" panose="02000000000000000000" pitchFamily="50" charset="-18"/>
              <a:ea typeface="VladaRHSans Med" panose="02000000000000000000" pitchFamily="50" charset="-18"/>
            </a:endParaRPr>
          </a:p>
        </p:txBody>
      </p:sp>
      <p:sp>
        <p:nvSpPr>
          <p:cNvPr id="66564" name="Slide Number Placeholder 3">
            <a:extLst>
              <a:ext uri="{FF2B5EF4-FFF2-40B4-BE49-F238E27FC236}">
                <a16:creationId xmlns:a16="http://schemas.microsoft.com/office/drawing/2014/main" id="{95068B06-57E7-41DD-9E44-2CBF856F72C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F29E70AC-7736-4856-88E5-C35773D3EC30}" type="slidenum">
              <a:rPr lang="en-US" altLang="sr-Latn-RS" sz="1000" smtClean="0">
                <a:solidFill>
                  <a:schemeClr val="bg1"/>
                </a:solidFill>
              </a:rPr>
              <a:pPr>
                <a:lnSpc>
                  <a:spcPct val="100000"/>
                </a:lnSpc>
                <a:spcBef>
                  <a:spcPct val="0"/>
                </a:spcBef>
              </a:pPr>
              <a:t>26</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9A9BC26E-2AF1-4ABE-A29E-9A66364277E0}"/>
              </a:ext>
            </a:extLst>
          </p:cNvPr>
          <p:cNvGraphicFramePr>
            <a:graphicFrameLocks noGrp="1"/>
          </p:cNvGraphicFramePr>
          <p:nvPr>
            <p:extLst>
              <p:ext uri="{D42A27DB-BD31-4B8C-83A1-F6EECF244321}">
                <p14:modId xmlns:p14="http://schemas.microsoft.com/office/powerpoint/2010/main" val="3249356652"/>
              </p:ext>
            </p:extLst>
          </p:nvPr>
        </p:nvGraphicFramePr>
        <p:xfrm>
          <a:off x="419100" y="1116583"/>
          <a:ext cx="7696200" cy="2910333"/>
        </p:xfrm>
        <a:graphic>
          <a:graphicData uri="http://schemas.openxmlformats.org/drawingml/2006/table">
            <a:tbl>
              <a:tblPr/>
              <a:tblGrid>
                <a:gridCol w="6210459">
                  <a:extLst>
                    <a:ext uri="{9D8B030D-6E8A-4147-A177-3AD203B41FA5}">
                      <a16:colId xmlns:a16="http://schemas.microsoft.com/office/drawing/2014/main" val="3062122212"/>
                    </a:ext>
                  </a:extLst>
                </a:gridCol>
                <a:gridCol w="1485741">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6.1. </a:t>
                      </a:r>
                      <a:r>
                        <a:rPr kumimoji="0" lang="pl-PL"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Projekt doprinosi održivom razvoju </a:t>
                      </a:r>
                      <a:endPar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panose="02000000000000000000" pitchFamily="50" charset="-18"/>
                          <a:ea typeface="VladaRHSans Med" panose="02000000000000000000" pitchFamily="50" charset="-1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Objašnjenje</a:t>
                      </a: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0" i="1"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U projektu su jasno navedene i obrazložene mjere koje doprinose održivom razvoju. Projekt je neutralan u pogledu održivog razvoja ukoliko zadovoljava jedino zakonski minimum zaštite okoliša.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Horizontalna načela</a:t>
                      </a:r>
                      <a:endParaRPr lang="hr-HR" sz="1500" dirty="0">
                        <a:latin typeface="VladaRHSans Med" panose="02000000000000000000" pitchFamily="50" charset="-18"/>
                        <a:ea typeface="VladaRHSans Med" panose="02000000000000000000" pitchFamily="50" charset="-18"/>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Bodovanje</a:t>
                      </a: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10 bodova: </a:t>
                      </a: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navodi najmanje dvije mjere koje doprinose održivom razvoju</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5 bodova: </a:t>
                      </a: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navodi jednu mjeru koja doprinosi održivom razvoju</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1 bod: </a:t>
                      </a: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Projekt je neutralan u pogledu održivog razvoja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101317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897-1C13-441D-8C79-1D043DCF6292}"/>
              </a:ext>
            </a:extLst>
          </p:cNvPr>
          <p:cNvSpPr>
            <a:spLocks noGrp="1"/>
          </p:cNvSpPr>
          <p:nvPr>
            <p:ph type="title"/>
          </p:nvPr>
        </p:nvSpPr>
        <p:spPr>
          <a:xfrm>
            <a:off x="409575" y="206375"/>
            <a:ext cx="8099425" cy="384175"/>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13</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8611" name="Content Placeholder 2">
            <a:extLst>
              <a:ext uri="{FF2B5EF4-FFF2-40B4-BE49-F238E27FC236}">
                <a16:creationId xmlns:a16="http://schemas.microsoft.com/office/drawing/2014/main" id="{C066CD47-2FA9-4123-93FD-BF0DF411E581}"/>
              </a:ext>
            </a:extLst>
          </p:cNvPr>
          <p:cNvSpPr>
            <a:spLocks noGrp="1"/>
          </p:cNvSpPr>
          <p:nvPr>
            <p:ph idx="1"/>
          </p:nvPr>
        </p:nvSpPr>
        <p:spPr>
          <a:xfrm>
            <a:off x="409575" y="590550"/>
            <a:ext cx="8324850" cy="3619500"/>
          </a:xfrm>
        </p:spPr>
        <p:txBody>
          <a:bodyPr/>
          <a:lstStyle/>
          <a:p>
            <a:pPr>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7</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a:t>
            </a:r>
            <a:r>
              <a:rPr lang="pl-PL" altLang="sr-Latn-RS" sz="1800" b="1" i="1" dirty="0">
                <a:solidFill>
                  <a:srgbClr val="002060"/>
                </a:solidFill>
                <a:latin typeface="VladaRHSans Med" panose="02000000000000000000" pitchFamily="50" charset="-18"/>
                <a:ea typeface="VladaRHSans Med" panose="02000000000000000000" pitchFamily="50" charset="-18"/>
              </a:rPr>
              <a:t>Povezanost s drugim projektima relevantnim za predmetni sektor </a:t>
            </a:r>
          </a:p>
          <a:p>
            <a:pPr>
              <a:lnSpc>
                <a:spcPct val="100000"/>
              </a:lnSpc>
            </a:pPr>
            <a:endParaRPr lang="pl-PL" altLang="sr-Latn-RS" sz="1800" i="1" dirty="0">
              <a:solidFill>
                <a:srgbClr val="002060"/>
              </a:solidFill>
              <a:latin typeface="VladaRHSans Med" panose="02000000000000000000" pitchFamily="50" charset="-18"/>
              <a:ea typeface="VladaRHSans Med" panose="02000000000000000000" pitchFamily="50" charset="-18"/>
            </a:endParaRPr>
          </a:p>
          <a:p>
            <a:endParaRPr lang="hr-HR" altLang="sr-Latn-RS" dirty="0">
              <a:latin typeface="VladaRHSans Med" panose="02000000000000000000" pitchFamily="50" charset="-18"/>
              <a:ea typeface="VladaRHSans Med" panose="02000000000000000000" pitchFamily="50" charset="-18"/>
            </a:endParaRPr>
          </a:p>
        </p:txBody>
      </p:sp>
      <p:sp>
        <p:nvSpPr>
          <p:cNvPr id="68612" name="Slide Number Placeholder 3">
            <a:extLst>
              <a:ext uri="{FF2B5EF4-FFF2-40B4-BE49-F238E27FC236}">
                <a16:creationId xmlns:a16="http://schemas.microsoft.com/office/drawing/2014/main" id="{166AB489-8EC0-4EE0-88AA-0BA9160BAC5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FC11E6B-76C8-423D-B817-F28BCBAFC699}" type="slidenum">
              <a:rPr lang="en-US" altLang="sr-Latn-RS" sz="1000" smtClean="0">
                <a:solidFill>
                  <a:schemeClr val="bg1"/>
                </a:solidFill>
              </a:rPr>
              <a:pPr>
                <a:lnSpc>
                  <a:spcPct val="100000"/>
                </a:lnSpc>
                <a:spcBef>
                  <a:spcPct val="0"/>
                </a:spcBef>
              </a:pPr>
              <a:t>27</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2D589CE7-43A0-434A-8727-506CF22A39E6}"/>
              </a:ext>
            </a:extLst>
          </p:cNvPr>
          <p:cNvGraphicFramePr>
            <a:graphicFrameLocks noGrp="1"/>
          </p:cNvGraphicFramePr>
          <p:nvPr>
            <p:extLst>
              <p:ext uri="{D42A27DB-BD31-4B8C-83A1-F6EECF244321}">
                <p14:modId xmlns:p14="http://schemas.microsoft.com/office/powerpoint/2010/main" val="1609454350"/>
              </p:ext>
            </p:extLst>
          </p:nvPr>
        </p:nvGraphicFramePr>
        <p:xfrm>
          <a:off x="270669" y="901444"/>
          <a:ext cx="8602662" cy="2799699"/>
        </p:xfrm>
        <a:graphic>
          <a:graphicData uri="http://schemas.openxmlformats.org/drawingml/2006/table">
            <a:tbl>
              <a:tblPr/>
              <a:tblGrid>
                <a:gridCol w="6941930">
                  <a:extLst>
                    <a:ext uri="{9D8B030D-6E8A-4147-A177-3AD203B41FA5}">
                      <a16:colId xmlns:a16="http://schemas.microsoft.com/office/drawing/2014/main" val="3062122212"/>
                    </a:ext>
                  </a:extLst>
                </a:gridCol>
                <a:gridCol w="1660732">
                  <a:extLst>
                    <a:ext uri="{9D8B030D-6E8A-4147-A177-3AD203B41FA5}">
                      <a16:colId xmlns:a16="http://schemas.microsoft.com/office/drawing/2014/main" val="919996402"/>
                    </a:ext>
                  </a:extLst>
                </a:gridCol>
              </a:tblGrid>
              <a:tr h="476162">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l-PL"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7.1. Komplementarnost i sinergija s drugim projektima i intervencijama </a:t>
                      </a:r>
                      <a:endPar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054373">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0" i="1"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Obvezno je prikazati potencijal projekta za integriranje s drugim specifičnim ciljevima iz SRUP ZD, te potencijal za sinergijsko i komplementarno djelovanje s drugim projektima na području UP Zadar.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lang="hr-HR" sz="1400" dirty="0"/>
                        <a:t>Svrha i opravdanost projekta</a:t>
                      </a:r>
                    </a:p>
                    <a:p>
                      <a:pPr algn="ctr"/>
                      <a:endParaRPr lang="hr-HR" sz="1400" dirty="0"/>
                    </a:p>
                    <a:p>
                      <a:pPr algn="ctr"/>
                      <a:r>
                        <a:rPr lang="hr-HR" sz="1400" dirty="0" err="1"/>
                        <a:t>Socio</a:t>
                      </a:r>
                      <a:r>
                        <a:rPr lang="hr-HR" sz="1400" dirty="0"/>
                        <a:t>-ekonomski okvir</a:t>
                      </a: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269164">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5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postići će se komplementarnost i sinergija sa barem 2  strateška cilja SRUP-a i 2 ili više projekata s područja UP Zadar</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3 boda: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postići će se komplementarnost i sinergija s 1 strateškim ciljem SRUP-a i 1 projektom s područja UP Zadar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897-1C13-441D-8C79-1D043DCF6292}"/>
              </a:ext>
            </a:extLst>
          </p:cNvPr>
          <p:cNvSpPr>
            <a:spLocks noGrp="1"/>
          </p:cNvSpPr>
          <p:nvPr>
            <p:ph type="title"/>
          </p:nvPr>
        </p:nvSpPr>
        <p:spPr>
          <a:xfrm>
            <a:off x="409575" y="206375"/>
            <a:ext cx="8099425" cy="384175"/>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14</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8611" name="Content Placeholder 2">
            <a:extLst>
              <a:ext uri="{FF2B5EF4-FFF2-40B4-BE49-F238E27FC236}">
                <a16:creationId xmlns:a16="http://schemas.microsoft.com/office/drawing/2014/main" id="{C066CD47-2FA9-4123-93FD-BF0DF411E581}"/>
              </a:ext>
            </a:extLst>
          </p:cNvPr>
          <p:cNvSpPr>
            <a:spLocks noGrp="1"/>
          </p:cNvSpPr>
          <p:nvPr>
            <p:ph idx="1"/>
          </p:nvPr>
        </p:nvSpPr>
        <p:spPr>
          <a:xfrm>
            <a:off x="409575" y="590550"/>
            <a:ext cx="8324850" cy="3619500"/>
          </a:xfrm>
        </p:spPr>
        <p:txBody>
          <a:bodyPr/>
          <a:lstStyle/>
          <a:p>
            <a:pPr>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8</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a:t>
            </a:r>
            <a:r>
              <a:rPr lang="pl-PL" altLang="sr-Latn-RS" sz="1800" b="1" i="1" dirty="0">
                <a:solidFill>
                  <a:srgbClr val="002060"/>
                </a:solidFill>
                <a:latin typeface="VladaRHSans Med" panose="02000000000000000000" pitchFamily="50" charset="-18"/>
                <a:ea typeface="VladaRHSans Med" panose="02000000000000000000" pitchFamily="50" charset="-18"/>
              </a:rPr>
              <a:t>Doprinos projektnog prijedloga rješavanju specifičnih razvojnih problema na određenom teritoriju </a:t>
            </a:r>
          </a:p>
          <a:p>
            <a:pPr>
              <a:lnSpc>
                <a:spcPct val="100000"/>
              </a:lnSpc>
            </a:pPr>
            <a:endParaRPr lang="pl-PL" altLang="sr-Latn-RS" sz="1800" i="1" dirty="0">
              <a:solidFill>
                <a:srgbClr val="002060"/>
              </a:solidFill>
              <a:latin typeface="VladaRHSans Med" panose="02000000000000000000" pitchFamily="50" charset="-18"/>
              <a:ea typeface="VladaRHSans Med" panose="02000000000000000000" pitchFamily="50" charset="-18"/>
            </a:endParaRPr>
          </a:p>
          <a:p>
            <a:endParaRPr lang="hr-HR" altLang="sr-Latn-RS" dirty="0">
              <a:latin typeface="VladaRHSans Med" panose="02000000000000000000" pitchFamily="50" charset="-18"/>
              <a:ea typeface="VladaRHSans Med" panose="02000000000000000000" pitchFamily="50" charset="-18"/>
            </a:endParaRPr>
          </a:p>
        </p:txBody>
      </p:sp>
      <p:sp>
        <p:nvSpPr>
          <p:cNvPr id="68612" name="Slide Number Placeholder 3">
            <a:extLst>
              <a:ext uri="{FF2B5EF4-FFF2-40B4-BE49-F238E27FC236}">
                <a16:creationId xmlns:a16="http://schemas.microsoft.com/office/drawing/2014/main" id="{166AB489-8EC0-4EE0-88AA-0BA9160BAC5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FC11E6B-76C8-423D-B817-F28BCBAFC699}" type="slidenum">
              <a:rPr lang="en-US" altLang="sr-Latn-RS" sz="1000" smtClean="0">
                <a:solidFill>
                  <a:schemeClr val="bg1"/>
                </a:solidFill>
              </a:rPr>
              <a:pPr>
                <a:lnSpc>
                  <a:spcPct val="100000"/>
                </a:lnSpc>
                <a:spcBef>
                  <a:spcPct val="0"/>
                </a:spcBef>
              </a:pPr>
              <a:t>28</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2D589CE7-43A0-434A-8727-506CF22A39E6}"/>
              </a:ext>
            </a:extLst>
          </p:cNvPr>
          <p:cNvGraphicFramePr>
            <a:graphicFrameLocks noGrp="1"/>
          </p:cNvGraphicFramePr>
          <p:nvPr>
            <p:extLst>
              <p:ext uri="{D42A27DB-BD31-4B8C-83A1-F6EECF244321}">
                <p14:modId xmlns:p14="http://schemas.microsoft.com/office/powerpoint/2010/main" val="809538767"/>
              </p:ext>
            </p:extLst>
          </p:nvPr>
        </p:nvGraphicFramePr>
        <p:xfrm>
          <a:off x="300434" y="1317625"/>
          <a:ext cx="8543131" cy="2935290"/>
        </p:xfrm>
        <a:graphic>
          <a:graphicData uri="http://schemas.openxmlformats.org/drawingml/2006/table">
            <a:tbl>
              <a:tblPr/>
              <a:tblGrid>
                <a:gridCol w="6882399">
                  <a:extLst>
                    <a:ext uri="{9D8B030D-6E8A-4147-A177-3AD203B41FA5}">
                      <a16:colId xmlns:a16="http://schemas.microsoft.com/office/drawing/2014/main" val="3062122212"/>
                    </a:ext>
                  </a:extLst>
                </a:gridCol>
                <a:gridCol w="1660732">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l-PL"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8.1. Projekt doprinosi rješavanju specifičnih razvojnih problema na određenom teritoriju </a:t>
                      </a:r>
                      <a:endPar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77971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0" i="1"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Ocjenjuje se značaj doprinosa Projekta rješavanju specifičnih razvojnih problema Urbanog područja Zadar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lang="hr-HR" sz="1400" dirty="0"/>
                        <a:t>Podaci o lokaciji projekta</a:t>
                      </a:r>
                    </a:p>
                    <a:p>
                      <a:pPr algn="ctr"/>
                      <a:endParaRPr lang="hr-HR" sz="1400" dirty="0"/>
                    </a:p>
                    <a:p>
                      <a:pPr algn="ctr"/>
                      <a:r>
                        <a:rPr lang="hr-HR" sz="1400" dirty="0"/>
                        <a:t>Popratna dokumentacija: Studija izvodljivosti</a:t>
                      </a: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15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doprinosi rješavanju specifičnih razvojnih problema, odnosno revitalizaciji i aktiviranju </a:t>
                      </a:r>
                      <a:r>
                        <a:rPr kumimoji="0" lang="hr-HR" altLang="sr-Latn-RS" sz="1400" b="0" i="0" u="none" strike="noStrike" cap="none" normalizeH="0" baseline="0" dirty="0" err="1">
                          <a:ln>
                            <a:noFill/>
                          </a:ln>
                          <a:solidFill>
                            <a:srgbClr val="000000"/>
                          </a:solidFill>
                          <a:effectLst/>
                          <a:latin typeface="VladaRHSans Med"/>
                          <a:ea typeface="Cambria" panose="02040503050406030204" pitchFamily="18" charset="0"/>
                          <a:cs typeface="Times New Roman" panose="02020603050405020304" pitchFamily="18" charset="0"/>
                        </a:rPr>
                        <a:t>brownfield</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 lokacije – nekretnine ili građevine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8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doprinosi rješavanju specifičnih razvojnih problema, odnosno revitalizaciji i aktiviranju </a:t>
                      </a:r>
                      <a:r>
                        <a:rPr kumimoji="0" lang="hr-HR" altLang="sr-Latn-RS" sz="1400" b="0" i="0" u="none" strike="noStrike" cap="none" normalizeH="0" baseline="0" dirty="0" err="1">
                          <a:ln>
                            <a:noFill/>
                          </a:ln>
                          <a:solidFill>
                            <a:srgbClr val="000000"/>
                          </a:solidFill>
                          <a:effectLst/>
                          <a:latin typeface="VladaRHSans Med"/>
                          <a:ea typeface="Cambria" panose="02040503050406030204" pitchFamily="18" charset="0"/>
                          <a:cs typeface="Times New Roman" panose="02020603050405020304" pitchFamily="18" charset="0"/>
                        </a:rPr>
                        <a:t>brownfield</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 lokacije – zemljišta ili područja</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0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ne doprinosi rješavanju specifičnih razvojnih problema, odnosno revitalizaciji i aktiviranju </a:t>
                      </a:r>
                      <a:r>
                        <a:rPr kumimoji="0" lang="hr-HR" altLang="sr-Latn-RS" sz="1400" b="0" i="0" u="none" strike="noStrike" cap="none" normalizeH="0" baseline="0" dirty="0" err="1">
                          <a:ln>
                            <a:noFill/>
                          </a:ln>
                          <a:solidFill>
                            <a:srgbClr val="000000"/>
                          </a:solidFill>
                          <a:effectLst/>
                          <a:latin typeface="VladaRHSans Med"/>
                          <a:ea typeface="Cambria" panose="02040503050406030204" pitchFamily="18" charset="0"/>
                          <a:cs typeface="Times New Roman" panose="02020603050405020304" pitchFamily="18" charset="0"/>
                        </a:rPr>
                        <a:t>brownfield</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 lokacija na području Urbanog područja Zadar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110338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a:extLst>
              <a:ext uri="{FF2B5EF4-FFF2-40B4-BE49-F238E27FC236}">
                <a16:creationId xmlns:a16="http://schemas.microsoft.com/office/drawing/2014/main" id="{B3A9A224-4FAE-49AF-A786-F8BF48AF646C}"/>
              </a:ext>
            </a:extLst>
          </p:cNvPr>
          <p:cNvSpPr>
            <a:spLocks noGrp="1"/>
          </p:cNvSpPr>
          <p:nvPr>
            <p:ph idx="1"/>
          </p:nvPr>
        </p:nvSpPr>
        <p:spPr>
          <a:xfrm>
            <a:off x="595313" y="919163"/>
            <a:ext cx="7534275" cy="3208337"/>
          </a:xfrm>
        </p:spPr>
        <p:txBody>
          <a:bodyPr/>
          <a:lstStyle/>
          <a:p>
            <a:pPr algn="just" eaLnBrk="1" hangingPunct="1">
              <a:lnSpc>
                <a:spcPct val="80000"/>
              </a:lnSpc>
              <a:buClr>
                <a:schemeClr val="tx2"/>
              </a:buClr>
              <a:defRPr/>
            </a:pPr>
            <a:r>
              <a:rPr lang="hr-HR" altLang="sr-Latn-RS" sz="1800" dirty="0">
                <a:latin typeface="VladaRHSans Med" panose="02000000000000000000" pitchFamily="50" charset="-18"/>
                <a:ea typeface="VladaRHSans Med" panose="02000000000000000000" pitchFamily="50" charset="-18"/>
              </a:rPr>
              <a:t>Projektni prijedlog podnosi se putem sustava eFondovi u elektroničkom obliku te mora sadržavati sljedeće dokumente:</a:t>
            </a:r>
          </a:p>
          <a:p>
            <a:pPr algn="just" eaLnBrk="1" hangingPunct="1">
              <a:lnSpc>
                <a:spcPct val="80000"/>
              </a:lnSpc>
              <a:buClr>
                <a:srgbClr val="EF7F24"/>
              </a:buClr>
              <a:defRPr/>
            </a:pPr>
            <a:endParaRPr lang="hr-HR" altLang="sr-Latn-RS" sz="1800" dirty="0">
              <a:latin typeface="VladaRHSans Med" panose="02000000000000000000" pitchFamily="50" charset="-18"/>
              <a:ea typeface="VladaRHSans Med" panose="02000000000000000000" pitchFamily="50" charset="-18"/>
            </a:endParaRPr>
          </a:p>
          <a:p>
            <a:pPr marL="800100" lvl="1" indent="-457200" eaLnBrk="1" hangingPunct="1">
              <a:lnSpc>
                <a:spcPct val="100000"/>
              </a:lnSpc>
              <a:spcBef>
                <a:spcPts val="0"/>
              </a:spcBef>
              <a:buClr>
                <a:srgbClr val="002060"/>
              </a:buClr>
              <a:buFont typeface="+mj-lt"/>
              <a:buAutoNum type="arabicPeriod"/>
              <a:defRPr/>
            </a:pPr>
            <a:r>
              <a:rPr lang="hr-HR" altLang="sr-Latn-RS" sz="1800" dirty="0">
                <a:latin typeface="VladaRHSans Med" panose="02000000000000000000" pitchFamily="50" charset="-18"/>
                <a:ea typeface="VladaRHSans Med" panose="02000000000000000000" pitchFamily="50" charset="-18"/>
              </a:rPr>
              <a:t>Prijavni obrazac- elektronska verzija dostupna u sustavu eFondovi (</a:t>
            </a:r>
            <a:r>
              <a:rPr lang="hr-HR" altLang="sr-Latn-RS" sz="1800" u="sng" dirty="0">
                <a:solidFill>
                  <a:srgbClr val="0563C1"/>
                </a:solidFill>
                <a:latin typeface="VladaRHSans Med" panose="02000000000000000000" pitchFamily="50" charset="-18"/>
                <a:ea typeface="VladaRHSans Med" panose="02000000000000000000" pitchFamily="50" charset="-18"/>
                <a:cs typeface="Calibri" panose="020F0502020204030204" pitchFamily="34" charset="0"/>
                <a:hlinkClick r:id="rId3"/>
              </a:rPr>
              <a:t>http://efondovi.mrrfeu.hr</a:t>
            </a:r>
            <a:r>
              <a:rPr lang="hr-HR" altLang="sr-Latn-RS" sz="1800" dirty="0">
                <a:latin typeface="VladaRHSans Med" panose="02000000000000000000" pitchFamily="50" charset="-18"/>
                <a:ea typeface="VladaRHSans Med" panose="02000000000000000000" pitchFamily="50" charset="-18"/>
                <a:cs typeface="Times New Roman" panose="02020603050405020304" pitchFamily="18" charset="0"/>
              </a:rPr>
              <a:t>)</a:t>
            </a:r>
          </a:p>
          <a:p>
            <a:pPr marL="800100" lvl="1" indent="-457200" eaLnBrk="1" hangingPunct="1">
              <a:lnSpc>
                <a:spcPct val="100000"/>
              </a:lnSpc>
              <a:spcBef>
                <a:spcPts val="0"/>
              </a:spcBef>
              <a:buClr>
                <a:srgbClr val="002060"/>
              </a:buClr>
              <a:buFont typeface="+mj-lt"/>
              <a:buAutoNum type="arabicPeriod"/>
              <a:defRPr/>
            </a:pPr>
            <a:endParaRPr lang="hr-HR" altLang="sr-Latn-RS" sz="800" dirty="0">
              <a:latin typeface="VladaRHSans Med" panose="02000000000000000000" pitchFamily="50" charset="-18"/>
              <a:ea typeface="VladaRHSans Med" panose="02000000000000000000" pitchFamily="50" charset="-18"/>
              <a:cs typeface="Times New Roman" panose="02020603050405020304" pitchFamily="18" charset="0"/>
            </a:endParaRPr>
          </a:p>
          <a:p>
            <a:pPr marL="800100" lvl="1" indent="-457200" eaLnBrk="1" hangingPunct="1">
              <a:lnSpc>
                <a:spcPct val="100000"/>
              </a:lnSpc>
              <a:spcBef>
                <a:spcPts val="0"/>
              </a:spcBef>
              <a:buClr>
                <a:srgbClr val="002060"/>
              </a:buClr>
              <a:buFont typeface="+mj-lt"/>
              <a:buAutoNum type="arabicPeriod"/>
              <a:defRPr/>
            </a:pPr>
            <a:r>
              <a:rPr lang="hr-HR" altLang="sr-Latn-RS" sz="1800" dirty="0">
                <a:latin typeface="VladaRHSans Med" panose="02000000000000000000" pitchFamily="50" charset="-18"/>
                <a:ea typeface="VladaRHSans Med" panose="02000000000000000000" pitchFamily="50" charset="-18"/>
              </a:rPr>
              <a:t> Popratnu dokumentaciju uz prijavni obrazac</a:t>
            </a:r>
          </a:p>
          <a:p>
            <a:pPr marL="342900" lvl="1" eaLnBrk="1" hangingPunct="1">
              <a:lnSpc>
                <a:spcPct val="100000"/>
              </a:lnSpc>
              <a:spcBef>
                <a:spcPts val="0"/>
              </a:spcBef>
              <a:buClr>
                <a:srgbClr val="002060"/>
              </a:buClr>
              <a:defRPr/>
            </a:pPr>
            <a:endParaRPr lang="hr-HR" altLang="sr-Latn-RS" sz="1800" dirty="0">
              <a:latin typeface="VladaRHSans Med" panose="02000000000000000000" pitchFamily="50" charset="-18"/>
              <a:ea typeface="VladaRHSans Med" panose="02000000000000000000" pitchFamily="50" charset="-18"/>
            </a:endParaRPr>
          </a:p>
          <a:p>
            <a:pPr marL="800100" lvl="1" indent="-457200" eaLnBrk="1" hangingPunct="1">
              <a:lnSpc>
                <a:spcPct val="100000"/>
              </a:lnSpc>
              <a:spcBef>
                <a:spcPts val="0"/>
              </a:spcBef>
              <a:buClr>
                <a:srgbClr val="002060"/>
              </a:buClr>
              <a:buFont typeface="+mj-lt"/>
              <a:buAutoNum type="arabicPeriod"/>
              <a:defRPr/>
            </a:pPr>
            <a:endParaRPr lang="hr-HR" altLang="sr-Latn-RS" sz="800" dirty="0">
              <a:latin typeface="VladaRHSans Med" panose="02000000000000000000" pitchFamily="50" charset="-18"/>
              <a:ea typeface="VladaRHSans Med" panose="02000000000000000000" pitchFamily="50" charset="-18"/>
            </a:endParaRPr>
          </a:p>
          <a:p>
            <a:pPr algn="just" eaLnBrk="1" hangingPunct="1">
              <a:lnSpc>
                <a:spcPct val="100000"/>
              </a:lnSpc>
              <a:spcBef>
                <a:spcPts val="0"/>
              </a:spcBef>
              <a:buClr>
                <a:schemeClr val="tx2"/>
              </a:buClr>
              <a:defRPr/>
            </a:pPr>
            <a:r>
              <a:rPr lang="hr-HR" altLang="sr-Latn-RS" sz="1800" dirty="0">
                <a:latin typeface="VladaRHSans Med" panose="02000000000000000000" pitchFamily="50" charset="-18"/>
                <a:ea typeface="VladaRHSans Med" panose="02000000000000000000" pitchFamily="50" charset="-18"/>
              </a:rPr>
              <a:t>Dokumentacija koja zahtjeva potpis prijavitelja ili ovjeru nadležnog tijela ili stručnjaka, mora biti sken izvornika, gdje je izvornik ovjeren pečatom i potpisom ovlaštene osobe za zastupanje te dostupan na zahtjev nadležnog tijela. </a:t>
            </a:r>
          </a:p>
          <a:p>
            <a:pPr lvl="1" eaLnBrk="1" hangingPunct="1">
              <a:buFont typeface="Wingdings" panose="05000000000000000000" pitchFamily="2" charset="2"/>
              <a:buChar char="Ø"/>
              <a:defRPr/>
            </a:pPr>
            <a:endParaRPr lang="hr-HR" altLang="sr-Latn-RS" dirty="0">
              <a:latin typeface="+mn-lt"/>
            </a:endParaRPr>
          </a:p>
        </p:txBody>
      </p:sp>
      <p:sp>
        <p:nvSpPr>
          <p:cNvPr id="25603" name="Slide Number Placeholder 1">
            <a:extLst>
              <a:ext uri="{FF2B5EF4-FFF2-40B4-BE49-F238E27FC236}">
                <a16:creationId xmlns:a16="http://schemas.microsoft.com/office/drawing/2014/main" id="{E820ABF5-574F-4B4D-974B-FCB17D7B51E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4EC8500-DA19-423F-AF90-8513FE781A5B}" type="slidenum">
              <a:rPr lang="en-US" altLang="sr-Latn-RS" sz="1000" smtClean="0">
                <a:solidFill>
                  <a:schemeClr val="bg1"/>
                </a:solidFill>
              </a:rPr>
              <a:pPr>
                <a:lnSpc>
                  <a:spcPct val="100000"/>
                </a:lnSpc>
                <a:spcBef>
                  <a:spcPct val="0"/>
                </a:spcBef>
              </a:pPr>
              <a:t>2</a:t>
            </a:fld>
            <a:endParaRPr lang="en-US" altLang="sr-Latn-RS" sz="1000" dirty="0">
              <a:solidFill>
                <a:schemeClr val="bg1"/>
              </a:solidFill>
            </a:endParaRPr>
          </a:p>
        </p:txBody>
      </p:sp>
      <p:sp>
        <p:nvSpPr>
          <p:cNvPr id="12292" name="Title 1">
            <a:extLst>
              <a:ext uri="{FF2B5EF4-FFF2-40B4-BE49-F238E27FC236}">
                <a16:creationId xmlns:a16="http://schemas.microsoft.com/office/drawing/2014/main" id="{E18F11C8-A840-4647-B2BD-15122D72E466}"/>
              </a:ext>
            </a:extLst>
          </p:cNvPr>
          <p:cNvSpPr txBox="1">
            <a:spLocks/>
          </p:cNvSpPr>
          <p:nvPr/>
        </p:nvSpPr>
        <p:spPr bwMode="auto">
          <a:xfrm>
            <a:off x="509588" y="255588"/>
            <a:ext cx="5821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tabLst>
                <a:tab pos="87313" algn="l"/>
              </a:tabLst>
              <a:defRPr/>
            </a:pPr>
            <a:r>
              <a:rPr lang="hr-HR" altLang="sr-Latn-RS" sz="2600" b="1" dirty="0">
                <a:solidFill>
                  <a:schemeClr val="tx2">
                    <a:lumMod val="75000"/>
                  </a:schemeClr>
                </a:solidFill>
                <a:latin typeface="VladaRHSans Med"/>
              </a:rPr>
              <a:t>Izgled i sadržaj projektnog prijedloga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897-1C13-441D-8C79-1D043DCF6292}"/>
              </a:ext>
            </a:extLst>
          </p:cNvPr>
          <p:cNvSpPr>
            <a:spLocks noGrp="1"/>
          </p:cNvSpPr>
          <p:nvPr>
            <p:ph type="title"/>
          </p:nvPr>
        </p:nvSpPr>
        <p:spPr>
          <a:xfrm>
            <a:off x="409575" y="206375"/>
            <a:ext cx="8099425" cy="384175"/>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15</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8611" name="Content Placeholder 2">
            <a:extLst>
              <a:ext uri="{FF2B5EF4-FFF2-40B4-BE49-F238E27FC236}">
                <a16:creationId xmlns:a16="http://schemas.microsoft.com/office/drawing/2014/main" id="{C066CD47-2FA9-4123-93FD-BF0DF411E581}"/>
              </a:ext>
            </a:extLst>
          </p:cNvPr>
          <p:cNvSpPr>
            <a:spLocks noGrp="1"/>
          </p:cNvSpPr>
          <p:nvPr>
            <p:ph idx="1"/>
          </p:nvPr>
        </p:nvSpPr>
        <p:spPr>
          <a:xfrm>
            <a:off x="409575" y="590550"/>
            <a:ext cx="8324850" cy="3619500"/>
          </a:xfrm>
        </p:spPr>
        <p:txBody>
          <a:bodyPr/>
          <a:lstStyle/>
          <a:p>
            <a:pPr>
              <a:lnSpc>
                <a:spcPct val="100000"/>
              </a:lnSpc>
              <a:spcBef>
                <a:spcPct val="0"/>
              </a:spcBef>
            </a:pPr>
            <a:r>
              <a:rPr lang="hr-HR" altLang="sr-Latn-RS" sz="1800" i="1" dirty="0">
                <a:solidFill>
                  <a:srgbClr val="002060"/>
                </a:solidFill>
                <a:latin typeface="VladaRHSans Med" panose="02000000000000000000" pitchFamily="50" charset="-18"/>
                <a:ea typeface="VladaRHSans Med" panose="02000000000000000000" pitchFamily="50" charset="-18"/>
              </a:rPr>
              <a:t>8</a:t>
            </a:r>
            <a:r>
              <a:rPr lang="hr-HR" altLang="sr-Latn-RS" sz="1800" dirty="0">
                <a:solidFill>
                  <a:srgbClr val="002060"/>
                </a:solidFill>
                <a:latin typeface="VladaRHSans Med" panose="02000000000000000000" pitchFamily="50" charset="-18"/>
                <a:ea typeface="VladaRHSans Med" panose="02000000000000000000" pitchFamily="50" charset="-18"/>
              </a:rPr>
              <a:t>. </a:t>
            </a:r>
            <a:r>
              <a:rPr lang="hr-HR" altLang="sr-Latn-RS" sz="1800" i="1" dirty="0">
                <a:solidFill>
                  <a:srgbClr val="002060"/>
                </a:solidFill>
                <a:latin typeface="VladaRHSans Med" panose="02000000000000000000" pitchFamily="50" charset="-18"/>
                <a:ea typeface="VladaRHSans Med" panose="02000000000000000000" pitchFamily="50" charset="-18"/>
              </a:rPr>
              <a:t>KRITERIJ ODABIRA – </a:t>
            </a:r>
            <a:r>
              <a:rPr lang="pl-PL" altLang="sr-Latn-RS" sz="1800" b="1" i="1" dirty="0">
                <a:solidFill>
                  <a:srgbClr val="002060"/>
                </a:solidFill>
                <a:latin typeface="VladaRHSans Med" panose="02000000000000000000" pitchFamily="50" charset="-18"/>
                <a:ea typeface="VladaRHSans Med" panose="02000000000000000000" pitchFamily="50" charset="-18"/>
              </a:rPr>
              <a:t>Doprinos projektnog prijedloga rješavanju specifičnih razvojnih problema na određenom teritoriju </a:t>
            </a:r>
          </a:p>
          <a:p>
            <a:pPr>
              <a:lnSpc>
                <a:spcPct val="100000"/>
              </a:lnSpc>
            </a:pPr>
            <a:endParaRPr lang="pl-PL" altLang="sr-Latn-RS" sz="1800" i="1" dirty="0">
              <a:solidFill>
                <a:srgbClr val="002060"/>
              </a:solidFill>
              <a:latin typeface="VladaRHSans Med" panose="02000000000000000000" pitchFamily="50" charset="-18"/>
              <a:ea typeface="VladaRHSans Med" panose="02000000000000000000" pitchFamily="50" charset="-18"/>
            </a:endParaRPr>
          </a:p>
          <a:p>
            <a:endParaRPr lang="hr-HR" altLang="sr-Latn-RS" dirty="0">
              <a:latin typeface="VladaRHSans Med" panose="02000000000000000000" pitchFamily="50" charset="-18"/>
              <a:ea typeface="VladaRHSans Med" panose="02000000000000000000" pitchFamily="50" charset="-18"/>
            </a:endParaRPr>
          </a:p>
        </p:txBody>
      </p:sp>
      <p:sp>
        <p:nvSpPr>
          <p:cNvPr id="68612" name="Slide Number Placeholder 3">
            <a:extLst>
              <a:ext uri="{FF2B5EF4-FFF2-40B4-BE49-F238E27FC236}">
                <a16:creationId xmlns:a16="http://schemas.microsoft.com/office/drawing/2014/main" id="{166AB489-8EC0-4EE0-88AA-0BA9160BAC5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FC11E6B-76C8-423D-B817-F28BCBAFC699}" type="slidenum">
              <a:rPr lang="en-US" altLang="sr-Latn-RS" sz="1000" smtClean="0">
                <a:solidFill>
                  <a:schemeClr val="bg1"/>
                </a:solidFill>
              </a:rPr>
              <a:pPr>
                <a:lnSpc>
                  <a:spcPct val="100000"/>
                </a:lnSpc>
                <a:spcBef>
                  <a:spcPct val="0"/>
                </a:spcBef>
              </a:pPr>
              <a:t>29</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2D589CE7-43A0-434A-8727-506CF22A39E6}"/>
              </a:ext>
            </a:extLst>
          </p:cNvPr>
          <p:cNvGraphicFramePr>
            <a:graphicFrameLocks noGrp="1"/>
          </p:cNvGraphicFramePr>
          <p:nvPr>
            <p:extLst>
              <p:ext uri="{D42A27DB-BD31-4B8C-83A1-F6EECF244321}">
                <p14:modId xmlns:p14="http://schemas.microsoft.com/office/powerpoint/2010/main" val="2616063689"/>
              </p:ext>
            </p:extLst>
          </p:nvPr>
        </p:nvGraphicFramePr>
        <p:xfrm>
          <a:off x="300434" y="1317625"/>
          <a:ext cx="8543131" cy="2935290"/>
        </p:xfrm>
        <a:graphic>
          <a:graphicData uri="http://schemas.openxmlformats.org/drawingml/2006/table">
            <a:tbl>
              <a:tblPr/>
              <a:tblGrid>
                <a:gridCol w="6882399">
                  <a:extLst>
                    <a:ext uri="{9D8B030D-6E8A-4147-A177-3AD203B41FA5}">
                      <a16:colId xmlns:a16="http://schemas.microsoft.com/office/drawing/2014/main" val="3062122212"/>
                    </a:ext>
                  </a:extLst>
                </a:gridCol>
                <a:gridCol w="1660732">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l-PL"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8.2. Projekt doprinosi </a:t>
                      </a:r>
                      <a:r>
                        <a:rPr kumimoji="0" lang="pt-BR"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uravnoteženom regionalnom razvoju na određenom teritoriju</a:t>
                      </a:r>
                      <a:r>
                        <a:rPr kumimoji="0" lang="pl-PL"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 </a:t>
                      </a:r>
                      <a:endPar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77971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just" defTabSz="457200" rtl="0" eaLnBrk="1" fontAlgn="base" latinLnBrk="0" hangingPunct="1">
                        <a:lnSpc>
                          <a:spcPct val="115000"/>
                        </a:lnSpc>
                        <a:spcBef>
                          <a:spcPct val="0"/>
                        </a:spcBef>
                        <a:spcAft>
                          <a:spcPct val="0"/>
                        </a:spcAft>
                        <a:buClrTx/>
                        <a:buSzTx/>
                        <a:buFontTx/>
                        <a:buNone/>
                        <a:tabLst/>
                      </a:pPr>
                      <a:r>
                        <a:rPr kumimoji="0" lang="hr-HR" altLang="sr-Latn-RS" sz="1400" b="0" i="1"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Procjenjuje se da li projekt doprinosi promicanju ujednačenog regionalnog razvoja na način da se tijekom odabira projekata dodjeljuju bodovi ovisno o statusu i stupnju razvijenosti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lang="hr-HR" sz="1400" dirty="0"/>
                        <a:t>Podaci o lokaciji projekta</a:t>
                      </a:r>
                    </a:p>
                    <a:p>
                      <a:pPr algn="ctr"/>
                      <a:endParaRPr lang="hr-HR" sz="14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t>Popratna dokumentacija: Studija izvodljivosti</a:t>
                      </a:r>
                    </a:p>
                    <a:p>
                      <a:pPr algn="ctr"/>
                      <a:endParaRPr lang="hr-HR" sz="1400" dirty="0"/>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5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prijavitelji, odnosno projekti koji se provode na području JLS-ova iz IV. skupine razvijenosti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3 boda: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prijavitelji, odnosno projekti koji se provode na području JLS-ova iz V. i VI. skupine razvijenosti</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 bod: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prijavitelji, odnosno projekti koji se provode na području JLS-ova iz VII. I VIII. skupine razvijenosti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1505522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A6ED-BB10-47A2-AEB1-D19D966BBF24}"/>
              </a:ext>
            </a:extLst>
          </p:cNvPr>
          <p:cNvSpPr>
            <a:spLocks noGrp="1"/>
          </p:cNvSpPr>
          <p:nvPr>
            <p:ph type="title"/>
          </p:nvPr>
        </p:nvSpPr>
        <p:spPr>
          <a:xfrm>
            <a:off x="325164" y="110941"/>
            <a:ext cx="8099425" cy="667385"/>
          </a:xfrm>
        </p:spPr>
        <p:txBody>
          <a:bodyPr/>
          <a:lstStyle/>
          <a:p>
            <a:r>
              <a:rPr lang="hr-HR" sz="2200" b="1" dirty="0">
                <a:solidFill>
                  <a:schemeClr val="tx2"/>
                </a:solidFill>
              </a:rPr>
              <a:t>Ocjena kvalitete – bodovanje i rangiranje projektnih prijava</a:t>
            </a:r>
          </a:p>
        </p:txBody>
      </p:sp>
      <p:graphicFrame>
        <p:nvGraphicFramePr>
          <p:cNvPr id="6" name="Content Placeholder 5">
            <a:extLst>
              <a:ext uri="{FF2B5EF4-FFF2-40B4-BE49-F238E27FC236}">
                <a16:creationId xmlns:a16="http://schemas.microsoft.com/office/drawing/2014/main" id="{173228E6-37CB-472F-B119-267EDE230235}"/>
              </a:ext>
            </a:extLst>
          </p:cNvPr>
          <p:cNvGraphicFramePr>
            <a:graphicFrameLocks noGrp="1"/>
          </p:cNvGraphicFramePr>
          <p:nvPr>
            <p:ph idx="1"/>
            <p:extLst>
              <p:ext uri="{D42A27DB-BD31-4B8C-83A1-F6EECF244321}">
                <p14:modId xmlns:p14="http://schemas.microsoft.com/office/powerpoint/2010/main" val="3353707698"/>
              </p:ext>
            </p:extLst>
          </p:nvPr>
        </p:nvGraphicFramePr>
        <p:xfrm>
          <a:off x="416604" y="598714"/>
          <a:ext cx="8437835" cy="3836586"/>
        </p:xfrm>
        <a:graphic>
          <a:graphicData uri="http://schemas.openxmlformats.org/drawingml/2006/table">
            <a:tbl>
              <a:tblPr firstRow="1" bandRow="1">
                <a:tableStyleId>{F5AB1C69-6EDB-4FF4-983F-18BD219EF322}</a:tableStyleId>
              </a:tblPr>
              <a:tblGrid>
                <a:gridCol w="5261397">
                  <a:extLst>
                    <a:ext uri="{9D8B030D-6E8A-4147-A177-3AD203B41FA5}">
                      <a16:colId xmlns:a16="http://schemas.microsoft.com/office/drawing/2014/main" val="3192650562"/>
                    </a:ext>
                  </a:extLst>
                </a:gridCol>
                <a:gridCol w="1960292">
                  <a:extLst>
                    <a:ext uri="{9D8B030D-6E8A-4147-A177-3AD203B41FA5}">
                      <a16:colId xmlns:a16="http://schemas.microsoft.com/office/drawing/2014/main" val="1359057742"/>
                    </a:ext>
                  </a:extLst>
                </a:gridCol>
                <a:gridCol w="1216146">
                  <a:extLst>
                    <a:ext uri="{9D8B030D-6E8A-4147-A177-3AD203B41FA5}">
                      <a16:colId xmlns:a16="http://schemas.microsoft.com/office/drawing/2014/main" val="312518568"/>
                    </a:ext>
                  </a:extLst>
                </a:gridCol>
              </a:tblGrid>
              <a:tr h="429986">
                <a:tc>
                  <a:txBody>
                    <a:bodyPr/>
                    <a:lstStyle/>
                    <a:p>
                      <a:r>
                        <a:rPr lang="hr-HR" sz="1700" dirty="0">
                          <a:latin typeface="VladaRHSans Med" panose="02000000000000000000" pitchFamily="50" charset="-18"/>
                          <a:ea typeface="VladaRHSans Med" panose="02000000000000000000" pitchFamily="50" charset="-18"/>
                        </a:rPr>
                        <a:t>Kriterij odabira</a:t>
                      </a:r>
                    </a:p>
                  </a:txBody>
                  <a:tcPr anchor="ctr">
                    <a:solidFill>
                      <a:schemeClr val="tx2">
                        <a:lumMod val="75000"/>
                      </a:schemeClr>
                    </a:solidFill>
                  </a:tcPr>
                </a:tc>
                <a:tc>
                  <a:txBody>
                    <a:bodyPr/>
                    <a:lstStyle/>
                    <a:p>
                      <a:r>
                        <a:rPr lang="hr-HR" sz="1700" dirty="0">
                          <a:latin typeface="VladaRHSans Med" panose="02000000000000000000" pitchFamily="50" charset="-18"/>
                          <a:ea typeface="VladaRHSans Med" panose="02000000000000000000" pitchFamily="50" charset="-18"/>
                        </a:rPr>
                        <a:t>Bodovna vrijednost (</a:t>
                      </a:r>
                      <a:r>
                        <a:rPr lang="hr-HR" sz="1700" dirty="0" err="1">
                          <a:latin typeface="VladaRHSans Med" panose="02000000000000000000" pitchFamily="50" charset="-18"/>
                          <a:ea typeface="VladaRHSans Med" panose="02000000000000000000" pitchFamily="50" charset="-18"/>
                        </a:rPr>
                        <a:t>max</a:t>
                      </a:r>
                      <a:r>
                        <a:rPr lang="hr-HR" sz="1700" dirty="0">
                          <a:latin typeface="VladaRHSans Med" panose="02000000000000000000" pitchFamily="50" charset="-18"/>
                          <a:ea typeface="VladaRHSans Med" panose="02000000000000000000" pitchFamily="50" charset="-18"/>
                        </a:rPr>
                        <a:t>)</a:t>
                      </a:r>
                    </a:p>
                  </a:txBody>
                  <a:tcPr>
                    <a:solidFill>
                      <a:schemeClr val="tx2">
                        <a:lumMod val="75000"/>
                      </a:schemeClr>
                    </a:solidFill>
                  </a:tcPr>
                </a:tc>
                <a:tc>
                  <a:txBody>
                    <a:bodyPr/>
                    <a:lstStyle/>
                    <a:p>
                      <a:r>
                        <a:rPr lang="hr-HR" sz="1700" dirty="0">
                          <a:latin typeface="VladaRHSans Med" panose="02000000000000000000" pitchFamily="50" charset="-18"/>
                          <a:ea typeface="VladaRHSans Med" panose="02000000000000000000" pitchFamily="50" charset="-18"/>
                        </a:rPr>
                        <a:t>Bodovni prag (min)</a:t>
                      </a:r>
                    </a:p>
                  </a:txBody>
                  <a:tcPr>
                    <a:solidFill>
                      <a:schemeClr val="tx2">
                        <a:lumMod val="75000"/>
                      </a:schemeClr>
                    </a:solidFill>
                  </a:tcPr>
                </a:tc>
                <a:extLst>
                  <a:ext uri="{0D108BD9-81ED-4DB2-BD59-A6C34878D82A}">
                    <a16:rowId xmlns:a16="http://schemas.microsoft.com/office/drawing/2014/main" val="1903931051"/>
                  </a:ext>
                </a:extLst>
              </a:tr>
              <a:tr h="329569">
                <a:tc>
                  <a:txBody>
                    <a:bodyPr/>
                    <a:lstStyle/>
                    <a:p>
                      <a:r>
                        <a:rPr lang="pl-PL" sz="1700" dirty="0">
                          <a:latin typeface="VladaRHSans Med" panose="02000000000000000000" pitchFamily="50" charset="-18"/>
                          <a:ea typeface="VladaRHSans Med" panose="02000000000000000000" pitchFamily="50" charset="-18"/>
                        </a:rPr>
                        <a:t>Vrijednost za novac koju projekt nudi</a:t>
                      </a:r>
                      <a:endParaRPr lang="hr-HR" sz="1700" dirty="0">
                        <a:latin typeface="VladaRHSans Med" panose="02000000000000000000" pitchFamily="50" charset="-18"/>
                        <a:ea typeface="VladaRHSans Med" panose="02000000000000000000" pitchFamily="50" charset="-18"/>
                      </a:endParaRPr>
                    </a:p>
                  </a:txBody>
                  <a:tcPr/>
                </a:tc>
                <a:tc>
                  <a:txBody>
                    <a:bodyPr/>
                    <a:lstStyle/>
                    <a:p>
                      <a:r>
                        <a:rPr lang="hr-HR" sz="1700" dirty="0">
                          <a:latin typeface="VladaRHSans Med" panose="02000000000000000000" pitchFamily="50" charset="-18"/>
                          <a:ea typeface="VladaRHSans Med" panose="02000000000000000000" pitchFamily="50" charset="-18"/>
                        </a:rPr>
                        <a:t>25</a:t>
                      </a:r>
                    </a:p>
                  </a:txBody>
                  <a:tcPr/>
                </a:tc>
                <a:tc>
                  <a:txBody>
                    <a:bodyPr/>
                    <a:lstStyle/>
                    <a:p>
                      <a:r>
                        <a:rPr lang="hr-HR" sz="1700" dirty="0">
                          <a:latin typeface="VladaRHSans Med" panose="02000000000000000000" pitchFamily="50" charset="-18"/>
                          <a:ea typeface="VladaRHSans Med" panose="02000000000000000000" pitchFamily="50" charset="-18"/>
                        </a:rPr>
                        <a:t>15</a:t>
                      </a:r>
                    </a:p>
                  </a:txBody>
                  <a:tcPr/>
                </a:tc>
                <a:extLst>
                  <a:ext uri="{0D108BD9-81ED-4DB2-BD59-A6C34878D82A}">
                    <a16:rowId xmlns:a16="http://schemas.microsoft.com/office/drawing/2014/main" val="1173463972"/>
                  </a:ext>
                </a:extLst>
              </a:tr>
              <a:tr h="329569">
                <a:tc>
                  <a:txBody>
                    <a:bodyPr/>
                    <a:lstStyle/>
                    <a:p>
                      <a:r>
                        <a:rPr lang="hr-HR" sz="1700" dirty="0">
                          <a:latin typeface="VladaRHSans Med" panose="02000000000000000000" pitchFamily="50" charset="-18"/>
                          <a:ea typeface="VladaRHSans Med" panose="02000000000000000000" pitchFamily="50" charset="-18"/>
                        </a:rPr>
                        <a:t>Financijska održivost projekta</a:t>
                      </a:r>
                    </a:p>
                  </a:txBody>
                  <a:tcPr/>
                </a:tc>
                <a:tc>
                  <a:txBody>
                    <a:bodyPr/>
                    <a:lstStyle/>
                    <a:p>
                      <a:r>
                        <a:rPr lang="hr-HR" sz="1700" dirty="0">
                          <a:latin typeface="VladaRHSans Med" panose="02000000000000000000" pitchFamily="50" charset="-18"/>
                          <a:ea typeface="VladaRHSans Med" panose="02000000000000000000" pitchFamily="50" charset="-18"/>
                        </a:rPr>
                        <a:t>10</a:t>
                      </a:r>
                    </a:p>
                  </a:txBody>
                  <a:tcPr/>
                </a:tc>
                <a:tc>
                  <a:txBody>
                    <a:bodyPr/>
                    <a:lstStyle/>
                    <a:p>
                      <a:r>
                        <a:rPr lang="hr-HR" sz="1700" dirty="0">
                          <a:latin typeface="VladaRHSans Med" panose="02000000000000000000" pitchFamily="50" charset="-18"/>
                          <a:ea typeface="VladaRHSans Med" panose="02000000000000000000" pitchFamily="50" charset="-18"/>
                        </a:rPr>
                        <a:t>6</a:t>
                      </a:r>
                    </a:p>
                  </a:txBody>
                  <a:tcPr/>
                </a:tc>
                <a:extLst>
                  <a:ext uri="{0D108BD9-81ED-4DB2-BD59-A6C34878D82A}">
                    <a16:rowId xmlns:a16="http://schemas.microsoft.com/office/drawing/2014/main" val="1754023627"/>
                  </a:ext>
                </a:extLst>
              </a:tr>
              <a:tr h="329569">
                <a:tc>
                  <a:txBody>
                    <a:bodyPr/>
                    <a:lstStyle/>
                    <a:p>
                      <a:r>
                        <a:rPr lang="hr-HR" sz="1700" dirty="0">
                          <a:latin typeface="VladaRHSans Med" panose="02000000000000000000" pitchFamily="50" charset="-18"/>
                          <a:ea typeface="VladaRHSans Med" panose="02000000000000000000" pitchFamily="50" charset="-18"/>
                        </a:rPr>
                        <a:t>Provedbeni kapaciteti prijavitelja</a:t>
                      </a:r>
                    </a:p>
                  </a:txBody>
                  <a:tcPr/>
                </a:tc>
                <a:tc>
                  <a:txBody>
                    <a:bodyPr/>
                    <a:lstStyle/>
                    <a:p>
                      <a:r>
                        <a:rPr lang="hr-HR" sz="1700" dirty="0">
                          <a:latin typeface="VladaRHSans Med" panose="02000000000000000000" pitchFamily="50" charset="-18"/>
                          <a:ea typeface="VladaRHSans Med" panose="02000000000000000000" pitchFamily="50" charset="-18"/>
                        </a:rPr>
                        <a:t>5</a:t>
                      </a:r>
                    </a:p>
                  </a:txBody>
                  <a:tcPr/>
                </a:tc>
                <a:tc>
                  <a:txBody>
                    <a:bodyPr/>
                    <a:lstStyle/>
                    <a:p>
                      <a:r>
                        <a:rPr lang="hr-HR" sz="1700" dirty="0">
                          <a:latin typeface="VladaRHSans Med" panose="02000000000000000000" pitchFamily="50" charset="-18"/>
                          <a:ea typeface="VladaRHSans Med" panose="02000000000000000000" pitchFamily="50" charset="-18"/>
                        </a:rPr>
                        <a:t>2</a:t>
                      </a:r>
                    </a:p>
                  </a:txBody>
                  <a:tcPr/>
                </a:tc>
                <a:extLst>
                  <a:ext uri="{0D108BD9-81ED-4DB2-BD59-A6C34878D82A}">
                    <a16:rowId xmlns:a16="http://schemas.microsoft.com/office/drawing/2014/main" val="2506564963"/>
                  </a:ext>
                </a:extLst>
              </a:tr>
              <a:tr h="329569">
                <a:tc>
                  <a:txBody>
                    <a:bodyPr/>
                    <a:lstStyle/>
                    <a:p>
                      <a:r>
                        <a:rPr lang="hr-HR" sz="1700" dirty="0">
                          <a:latin typeface="VladaRHSans Med" panose="02000000000000000000" pitchFamily="50" charset="-18"/>
                          <a:ea typeface="VladaRHSans Med" panose="02000000000000000000" pitchFamily="50" charset="-18"/>
                        </a:rPr>
                        <a:t>Dizajn i zrelost projekta</a:t>
                      </a:r>
                    </a:p>
                  </a:txBody>
                  <a:tcPr/>
                </a:tc>
                <a:tc>
                  <a:txBody>
                    <a:bodyPr/>
                    <a:lstStyle/>
                    <a:p>
                      <a:r>
                        <a:rPr lang="hr-HR" sz="1700" dirty="0">
                          <a:latin typeface="VladaRHSans Med" panose="02000000000000000000" pitchFamily="50" charset="-18"/>
                          <a:ea typeface="VladaRHSans Med" panose="02000000000000000000" pitchFamily="50" charset="-18"/>
                        </a:rPr>
                        <a:t>20</a:t>
                      </a:r>
                    </a:p>
                  </a:txBody>
                  <a:tcPr/>
                </a:tc>
                <a:tc>
                  <a:txBody>
                    <a:bodyPr/>
                    <a:lstStyle/>
                    <a:p>
                      <a:r>
                        <a:rPr lang="hr-HR" sz="1700" dirty="0">
                          <a:latin typeface="VladaRHSans Med" panose="02000000000000000000" pitchFamily="50" charset="-18"/>
                          <a:ea typeface="VladaRHSans Med" panose="02000000000000000000" pitchFamily="50" charset="-18"/>
                        </a:rPr>
                        <a:t>10</a:t>
                      </a:r>
                    </a:p>
                  </a:txBody>
                  <a:tcPr/>
                </a:tc>
                <a:extLst>
                  <a:ext uri="{0D108BD9-81ED-4DB2-BD59-A6C34878D82A}">
                    <a16:rowId xmlns:a16="http://schemas.microsoft.com/office/drawing/2014/main" val="3367914712"/>
                  </a:ext>
                </a:extLst>
              </a:tr>
              <a:tr h="514266">
                <a:tc>
                  <a:txBody>
                    <a:bodyPr/>
                    <a:lstStyle/>
                    <a:p>
                      <a:r>
                        <a:rPr lang="hr-HR" sz="1700" dirty="0">
                          <a:latin typeface="VladaRHSans Med" panose="02000000000000000000" pitchFamily="50" charset="-18"/>
                          <a:ea typeface="VladaRHSans Med" panose="02000000000000000000" pitchFamily="50" charset="-18"/>
                        </a:rPr>
                        <a:t>Promicanje jednakih mogućnosti i socijalne uključenosti</a:t>
                      </a:r>
                    </a:p>
                  </a:txBody>
                  <a:tcPr/>
                </a:tc>
                <a:tc>
                  <a:txBody>
                    <a:bodyPr/>
                    <a:lstStyle/>
                    <a:p>
                      <a:r>
                        <a:rPr lang="hr-HR" sz="1700" dirty="0">
                          <a:latin typeface="VladaRHSans Med" panose="02000000000000000000" pitchFamily="50" charset="-18"/>
                          <a:ea typeface="VladaRHSans Med" panose="02000000000000000000" pitchFamily="50" charset="-18"/>
                        </a:rPr>
                        <a:t>5</a:t>
                      </a:r>
                    </a:p>
                  </a:txBody>
                  <a:tcPr/>
                </a:tc>
                <a:tc>
                  <a:txBody>
                    <a:bodyPr/>
                    <a:lstStyle/>
                    <a:p>
                      <a:r>
                        <a:rPr lang="hr-HR" sz="1700" dirty="0">
                          <a:latin typeface="VladaRHSans Med" panose="02000000000000000000" pitchFamily="50" charset="-18"/>
                          <a:ea typeface="VladaRHSans Med" panose="02000000000000000000" pitchFamily="50" charset="-18"/>
                        </a:rPr>
                        <a:t>2</a:t>
                      </a:r>
                    </a:p>
                  </a:txBody>
                  <a:tcPr/>
                </a:tc>
                <a:extLst>
                  <a:ext uri="{0D108BD9-81ED-4DB2-BD59-A6C34878D82A}">
                    <a16:rowId xmlns:a16="http://schemas.microsoft.com/office/drawing/2014/main" val="770008784"/>
                  </a:ext>
                </a:extLst>
              </a:tr>
              <a:tr h="329569">
                <a:tc>
                  <a:txBody>
                    <a:bodyPr/>
                    <a:lstStyle/>
                    <a:p>
                      <a:r>
                        <a:rPr lang="hr-HR" sz="1700" dirty="0">
                          <a:latin typeface="VladaRHSans Med" panose="02000000000000000000" pitchFamily="50" charset="-18"/>
                          <a:ea typeface="VladaRHSans Med" panose="02000000000000000000" pitchFamily="50" charset="-18"/>
                        </a:rPr>
                        <a:t>Promicanje održivog razvoja</a:t>
                      </a:r>
                    </a:p>
                  </a:txBody>
                  <a:tcPr/>
                </a:tc>
                <a:tc>
                  <a:txBody>
                    <a:bodyPr/>
                    <a:lstStyle/>
                    <a:p>
                      <a:r>
                        <a:rPr lang="hr-HR" sz="1700" dirty="0">
                          <a:latin typeface="VladaRHSans Med" panose="02000000000000000000" pitchFamily="50" charset="-18"/>
                          <a:ea typeface="VladaRHSans Med" panose="02000000000000000000" pitchFamily="50" charset="-18"/>
                        </a:rPr>
                        <a:t>10</a:t>
                      </a:r>
                    </a:p>
                  </a:txBody>
                  <a:tcPr/>
                </a:tc>
                <a:tc>
                  <a:txBody>
                    <a:bodyPr/>
                    <a:lstStyle/>
                    <a:p>
                      <a:r>
                        <a:rPr lang="hr-HR" sz="1700" dirty="0">
                          <a:latin typeface="VladaRHSans Med" panose="02000000000000000000" pitchFamily="50" charset="-18"/>
                          <a:ea typeface="VladaRHSans Med" panose="02000000000000000000" pitchFamily="50" charset="-18"/>
                        </a:rPr>
                        <a:t>1</a:t>
                      </a:r>
                    </a:p>
                  </a:txBody>
                  <a:tcPr/>
                </a:tc>
                <a:extLst>
                  <a:ext uri="{0D108BD9-81ED-4DB2-BD59-A6C34878D82A}">
                    <a16:rowId xmlns:a16="http://schemas.microsoft.com/office/drawing/2014/main" val="1040846519"/>
                  </a:ext>
                </a:extLst>
              </a:tr>
              <a:tr h="573163">
                <a:tc>
                  <a:txBody>
                    <a:bodyPr/>
                    <a:lstStyle/>
                    <a:p>
                      <a:r>
                        <a:rPr lang="pl-PL" sz="1700" dirty="0">
                          <a:latin typeface="VladaRHSans Med" panose="02000000000000000000" pitchFamily="50" charset="-18"/>
                          <a:ea typeface="VladaRHSans Med" panose="02000000000000000000" pitchFamily="50" charset="-18"/>
                        </a:rPr>
                        <a:t>Komplementarnost i sinergija s drugim projektima i intervencijama</a:t>
                      </a:r>
                      <a:endParaRPr lang="hr-HR" sz="1700" dirty="0">
                        <a:latin typeface="VladaRHSans Med" panose="02000000000000000000" pitchFamily="50" charset="-18"/>
                        <a:ea typeface="VladaRHSans Med" panose="02000000000000000000" pitchFamily="50" charset="-18"/>
                      </a:endParaRPr>
                    </a:p>
                  </a:txBody>
                  <a:tcPr/>
                </a:tc>
                <a:tc>
                  <a:txBody>
                    <a:bodyPr/>
                    <a:lstStyle/>
                    <a:p>
                      <a:r>
                        <a:rPr lang="hr-HR" sz="1700" dirty="0">
                          <a:latin typeface="VladaRHSans Med" panose="02000000000000000000" pitchFamily="50" charset="-18"/>
                          <a:ea typeface="VladaRHSans Med" panose="02000000000000000000" pitchFamily="50" charset="-18"/>
                        </a:rPr>
                        <a:t>5</a:t>
                      </a:r>
                    </a:p>
                  </a:txBody>
                  <a:tcPr/>
                </a:tc>
                <a:tc>
                  <a:txBody>
                    <a:bodyPr/>
                    <a:lstStyle/>
                    <a:p>
                      <a:r>
                        <a:rPr lang="hr-HR" sz="1700" dirty="0">
                          <a:latin typeface="VladaRHSans Med" panose="02000000000000000000" pitchFamily="50" charset="-18"/>
                          <a:ea typeface="VladaRHSans Med" panose="02000000000000000000" pitchFamily="50" charset="-18"/>
                        </a:rPr>
                        <a:t>3</a:t>
                      </a:r>
                    </a:p>
                  </a:txBody>
                  <a:tcPr/>
                </a:tc>
                <a:extLst>
                  <a:ext uri="{0D108BD9-81ED-4DB2-BD59-A6C34878D82A}">
                    <a16:rowId xmlns:a16="http://schemas.microsoft.com/office/drawing/2014/main" val="2960586420"/>
                  </a:ext>
                </a:extLst>
              </a:tr>
              <a:tr h="329569">
                <a:tc>
                  <a:txBody>
                    <a:bodyPr/>
                    <a:lstStyle/>
                    <a:p>
                      <a:r>
                        <a:rPr lang="hr-HR" sz="1700" dirty="0">
                          <a:latin typeface="VladaRHSans Med" panose="02000000000000000000" pitchFamily="50" charset="-18"/>
                          <a:ea typeface="VladaRHSans Med" panose="02000000000000000000" pitchFamily="50" charset="-18"/>
                        </a:rPr>
                        <a:t>Doprinos rješavanju specifičnih razvojnih problema</a:t>
                      </a:r>
                    </a:p>
                  </a:txBody>
                  <a:tcPr/>
                </a:tc>
                <a:tc>
                  <a:txBody>
                    <a:bodyPr/>
                    <a:lstStyle/>
                    <a:p>
                      <a:r>
                        <a:rPr lang="hr-HR" sz="1700" dirty="0">
                          <a:latin typeface="VladaRHSans Med" panose="02000000000000000000" pitchFamily="50" charset="-18"/>
                          <a:ea typeface="VladaRHSans Med" panose="02000000000000000000" pitchFamily="50" charset="-18"/>
                        </a:rPr>
                        <a:t>20</a:t>
                      </a:r>
                    </a:p>
                  </a:txBody>
                  <a:tcPr/>
                </a:tc>
                <a:tc>
                  <a:txBody>
                    <a:bodyPr/>
                    <a:lstStyle/>
                    <a:p>
                      <a:r>
                        <a:rPr lang="hr-HR" sz="1700" dirty="0">
                          <a:latin typeface="VladaRHSans Med" panose="02000000000000000000" pitchFamily="50" charset="-18"/>
                          <a:ea typeface="VladaRHSans Med" panose="02000000000000000000" pitchFamily="50" charset="-18"/>
                        </a:rPr>
                        <a:t>9</a:t>
                      </a:r>
                    </a:p>
                  </a:txBody>
                  <a:tcPr/>
                </a:tc>
                <a:extLst>
                  <a:ext uri="{0D108BD9-81ED-4DB2-BD59-A6C34878D82A}">
                    <a16:rowId xmlns:a16="http://schemas.microsoft.com/office/drawing/2014/main" val="216032885"/>
                  </a:ext>
                </a:extLst>
              </a:tr>
            </a:tbl>
          </a:graphicData>
        </a:graphic>
      </p:graphicFrame>
      <p:sp>
        <p:nvSpPr>
          <p:cNvPr id="4" name="Slide Number Placeholder 3">
            <a:extLst>
              <a:ext uri="{FF2B5EF4-FFF2-40B4-BE49-F238E27FC236}">
                <a16:creationId xmlns:a16="http://schemas.microsoft.com/office/drawing/2014/main" id="{F53AC9B0-EF35-4FBC-8289-C9C62C065641}"/>
              </a:ext>
            </a:extLst>
          </p:cNvPr>
          <p:cNvSpPr>
            <a:spLocks noGrp="1"/>
          </p:cNvSpPr>
          <p:nvPr>
            <p:ph type="sldNum" sz="quarter" idx="11"/>
          </p:nvPr>
        </p:nvSpPr>
        <p:spPr/>
        <p:txBody>
          <a:bodyPr/>
          <a:lstStyle/>
          <a:p>
            <a:pPr>
              <a:defRPr/>
            </a:pPr>
            <a:fld id="{EAEA9EC1-D548-4CD2-B191-49DE88025084}" type="slidenum">
              <a:rPr lang="en-US" altLang="sr-Latn-RS" smtClean="0"/>
              <a:pPr>
                <a:defRPr/>
              </a:pPr>
              <a:t>30</a:t>
            </a:fld>
            <a:endParaRPr lang="en-US" altLang="sr-Latn-RS"/>
          </a:p>
        </p:txBody>
      </p:sp>
    </p:spTree>
    <p:extLst>
      <p:ext uri="{BB962C8B-B14F-4D97-AF65-F5344CB8AC3E}">
        <p14:creationId xmlns:p14="http://schemas.microsoft.com/office/powerpoint/2010/main" val="417895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A6ED-BB10-47A2-AEB1-D19D966BBF24}"/>
              </a:ext>
            </a:extLst>
          </p:cNvPr>
          <p:cNvSpPr>
            <a:spLocks noGrp="1"/>
          </p:cNvSpPr>
          <p:nvPr>
            <p:ph type="title"/>
          </p:nvPr>
        </p:nvSpPr>
        <p:spPr>
          <a:xfrm>
            <a:off x="514350" y="396239"/>
            <a:ext cx="8099425" cy="667385"/>
          </a:xfrm>
        </p:spPr>
        <p:txBody>
          <a:bodyPr/>
          <a:lstStyle/>
          <a:p>
            <a:r>
              <a:rPr lang="hr-HR" sz="2200" b="1" dirty="0">
                <a:solidFill>
                  <a:schemeClr val="tx2"/>
                </a:solidFill>
              </a:rPr>
              <a:t>Ocjena kvalitete – bodovanje i rangiranje projektnih prijava</a:t>
            </a:r>
          </a:p>
        </p:txBody>
      </p:sp>
      <p:sp>
        <p:nvSpPr>
          <p:cNvPr id="3" name="Content Placeholder 2">
            <a:extLst>
              <a:ext uri="{FF2B5EF4-FFF2-40B4-BE49-F238E27FC236}">
                <a16:creationId xmlns:a16="http://schemas.microsoft.com/office/drawing/2014/main" id="{8622CF2C-EA5A-4C9B-AECD-CE959DDD0665}"/>
              </a:ext>
            </a:extLst>
          </p:cNvPr>
          <p:cNvSpPr>
            <a:spLocks noGrp="1"/>
          </p:cNvSpPr>
          <p:nvPr>
            <p:ph idx="1"/>
          </p:nvPr>
        </p:nvSpPr>
        <p:spPr>
          <a:xfrm>
            <a:off x="514350" y="883920"/>
            <a:ext cx="8099425" cy="3067368"/>
          </a:xfrm>
        </p:spPr>
        <p:txBody>
          <a:bodyPr/>
          <a:lstStyle/>
          <a:p>
            <a:pPr marL="285750" indent="-285750">
              <a:lnSpc>
                <a:spcPct val="100000"/>
              </a:lnSpc>
              <a:buFont typeface="Arial" panose="020B0604020202020204" pitchFamily="34" charset="0"/>
              <a:buChar char="•"/>
            </a:pPr>
            <a:r>
              <a:rPr lang="hr-HR" sz="2000" dirty="0">
                <a:latin typeface="VladaRHSans Med" panose="02000000000000000000" pitchFamily="50" charset="-18"/>
                <a:ea typeface="VladaRHSans Med" panose="02000000000000000000" pitchFamily="50" charset="-18"/>
              </a:rPr>
              <a:t>Da bi projektni prijedlog uspješno prošao fazu ocjene kvalitete:</a:t>
            </a:r>
          </a:p>
          <a:p>
            <a:pPr marL="1184275" lvl="5" indent="-285750"/>
            <a:r>
              <a:rPr lang="hr-HR" sz="1600" dirty="0">
                <a:latin typeface="VladaRHSans Med" panose="02000000000000000000" pitchFamily="50" charset="-18"/>
                <a:ea typeface="VladaRHSans Med" panose="02000000000000000000" pitchFamily="50" charset="-18"/>
              </a:rPr>
              <a:t>niti jedno pitanje za kvalitativnu procjenu ne smije biti ocijenjeno s 0 bodova</a:t>
            </a:r>
          </a:p>
          <a:p>
            <a:pPr marL="1184275" lvl="5" indent="-285750"/>
            <a:r>
              <a:rPr lang="hr-HR" sz="1600" dirty="0">
                <a:latin typeface="VladaRHSans Med" panose="02000000000000000000" pitchFamily="50" charset="-18"/>
                <a:ea typeface="VladaRHSans Med" panose="02000000000000000000" pitchFamily="50" charset="-18"/>
              </a:rPr>
              <a:t>mora ostvariti </a:t>
            </a:r>
            <a:r>
              <a:rPr lang="hr-HR" sz="1600" b="1" dirty="0">
                <a:latin typeface="VladaRHSans Med" panose="02000000000000000000" pitchFamily="50" charset="-18"/>
                <a:ea typeface="VladaRHSans Med" panose="02000000000000000000" pitchFamily="50" charset="-18"/>
              </a:rPr>
              <a:t>minimalno 60 bodova</a:t>
            </a:r>
          </a:p>
          <a:p>
            <a:pPr marL="898525" lvl="5" indent="0">
              <a:buNone/>
            </a:pPr>
            <a:endParaRPr lang="hr-HR" sz="1600" b="1" dirty="0">
              <a:latin typeface="VladaRHSans Med" panose="02000000000000000000" pitchFamily="50" charset="-18"/>
              <a:ea typeface="VladaRHSans Med" panose="02000000000000000000" pitchFamily="50" charset="-18"/>
            </a:endParaRPr>
          </a:p>
          <a:p>
            <a:pPr marL="285750" indent="-285750">
              <a:lnSpc>
                <a:spcPct val="100000"/>
              </a:lnSpc>
              <a:buFont typeface="Arial" panose="020B0604020202020204" pitchFamily="34" charset="0"/>
              <a:buChar char="•"/>
            </a:pPr>
            <a:r>
              <a:rPr lang="hr-HR" sz="1800" dirty="0">
                <a:latin typeface="VladaRHSans Med" panose="02000000000000000000" pitchFamily="50" charset="-18"/>
                <a:ea typeface="VladaRHSans Med" panose="02000000000000000000" pitchFamily="50" charset="-18"/>
              </a:rPr>
              <a:t>Na kraju faze ocjenjivanja kvalitete za svaki pojedini projektni prijedlog sastavlja se Izvješće o ocjenjivanju kvalitete.</a:t>
            </a:r>
          </a:p>
          <a:p>
            <a:pPr>
              <a:lnSpc>
                <a:spcPct val="100000"/>
              </a:lnSpc>
            </a:pPr>
            <a:endParaRPr lang="hr-HR" sz="1800" dirty="0">
              <a:latin typeface="VladaRHSans Med" panose="02000000000000000000" pitchFamily="50" charset="-18"/>
              <a:ea typeface="VladaRHSans Med" panose="02000000000000000000" pitchFamily="50" charset="-18"/>
            </a:endParaRPr>
          </a:p>
          <a:p>
            <a:pPr marL="285750" indent="-285750">
              <a:lnSpc>
                <a:spcPct val="100000"/>
              </a:lnSpc>
              <a:buFont typeface="Arial" panose="020B0604020202020204" pitchFamily="34" charset="0"/>
              <a:buChar char="•"/>
            </a:pPr>
            <a:r>
              <a:rPr lang="hr-HR" sz="1800" dirty="0">
                <a:latin typeface="VladaRHSans Med" panose="02000000000000000000" pitchFamily="50" charset="-18"/>
                <a:ea typeface="VladaRHSans Med" panose="02000000000000000000" pitchFamily="50" charset="-18"/>
              </a:rPr>
              <a:t>ITU PT obavještava prijavitelja o rezultatima faze 3, a projektne prijedloge koji su zadovoljili minimalne bodovne pragove upućuje na donošenje Odluke o financiranju</a:t>
            </a:r>
          </a:p>
          <a:p>
            <a:endParaRPr lang="hr-HR" dirty="0">
              <a:latin typeface="VladaRHSans Med" panose="02000000000000000000" pitchFamily="50" charset="-18"/>
              <a:ea typeface="VladaRHSans Med" panose="02000000000000000000" pitchFamily="50" charset="-18"/>
            </a:endParaRPr>
          </a:p>
        </p:txBody>
      </p:sp>
      <p:sp>
        <p:nvSpPr>
          <p:cNvPr id="4" name="Slide Number Placeholder 3">
            <a:extLst>
              <a:ext uri="{FF2B5EF4-FFF2-40B4-BE49-F238E27FC236}">
                <a16:creationId xmlns:a16="http://schemas.microsoft.com/office/drawing/2014/main" id="{F53AC9B0-EF35-4FBC-8289-C9C62C065641}"/>
              </a:ext>
            </a:extLst>
          </p:cNvPr>
          <p:cNvSpPr>
            <a:spLocks noGrp="1"/>
          </p:cNvSpPr>
          <p:nvPr>
            <p:ph type="sldNum" sz="quarter" idx="11"/>
          </p:nvPr>
        </p:nvSpPr>
        <p:spPr/>
        <p:txBody>
          <a:bodyPr/>
          <a:lstStyle/>
          <a:p>
            <a:pPr>
              <a:defRPr/>
            </a:pPr>
            <a:fld id="{EAEA9EC1-D548-4CD2-B191-49DE88025084}" type="slidenum">
              <a:rPr lang="en-US" altLang="sr-Latn-RS" smtClean="0"/>
              <a:pPr>
                <a:defRPr/>
              </a:pPr>
              <a:t>31</a:t>
            </a:fld>
            <a:endParaRPr lang="en-US" altLang="sr-Latn-RS"/>
          </a:p>
        </p:txBody>
      </p:sp>
    </p:spTree>
    <p:extLst>
      <p:ext uri="{BB962C8B-B14F-4D97-AF65-F5344CB8AC3E}">
        <p14:creationId xmlns:p14="http://schemas.microsoft.com/office/powerpoint/2010/main" val="30424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E8D9-CFC2-4022-BDBA-3B2A31A9C021}"/>
              </a:ext>
            </a:extLst>
          </p:cNvPr>
          <p:cNvSpPr>
            <a:spLocks noGrp="1"/>
          </p:cNvSpPr>
          <p:nvPr>
            <p:ph type="title"/>
          </p:nvPr>
        </p:nvSpPr>
        <p:spPr>
          <a:xfrm>
            <a:off x="428625" y="206375"/>
            <a:ext cx="8099425" cy="469900"/>
          </a:xfrm>
        </p:spPr>
        <p:txBody>
          <a:bodyPr/>
          <a:lstStyle/>
          <a:p>
            <a:pPr>
              <a:defRPr/>
            </a:pPr>
            <a:r>
              <a:rPr lang="hr-HR" sz="2400" b="1" dirty="0">
                <a:solidFill>
                  <a:schemeClr val="tx2">
                    <a:lumMod val="75000"/>
                  </a:schemeClr>
                </a:solidFill>
              </a:rPr>
              <a:t>Faza 4: Donošenje Odluke o financiranju</a:t>
            </a:r>
          </a:p>
        </p:txBody>
      </p:sp>
      <p:sp>
        <p:nvSpPr>
          <p:cNvPr id="3" name="Content Placeholder 2">
            <a:extLst>
              <a:ext uri="{FF2B5EF4-FFF2-40B4-BE49-F238E27FC236}">
                <a16:creationId xmlns:a16="http://schemas.microsoft.com/office/drawing/2014/main" id="{911E8D35-3307-4762-A3BE-1CB80D61C8AF}"/>
              </a:ext>
            </a:extLst>
          </p:cNvPr>
          <p:cNvSpPr>
            <a:spLocks noGrp="1"/>
          </p:cNvSpPr>
          <p:nvPr>
            <p:ph idx="1"/>
          </p:nvPr>
        </p:nvSpPr>
        <p:spPr>
          <a:xfrm>
            <a:off x="231775" y="704850"/>
            <a:ext cx="8483600" cy="3733800"/>
          </a:xfrm>
        </p:spPr>
        <p:txBody>
          <a:bodyPr/>
          <a:lstStyle/>
          <a:p>
            <a:pPr algn="just">
              <a:lnSpc>
                <a:spcPct val="100000"/>
              </a:lnSpc>
              <a:spcBef>
                <a:spcPts val="0"/>
              </a:spcBef>
              <a:defRPr/>
            </a:pPr>
            <a:r>
              <a:rPr lang="hr-HR" sz="1800" b="1" dirty="0">
                <a:latin typeface="VladaRHSans Med" panose="02000000000000000000" pitchFamily="50" charset="-18"/>
                <a:ea typeface="VladaRHSans Med" panose="02000000000000000000" pitchFamily="50" charset="-18"/>
              </a:rPr>
              <a:t>Odluka o financiranju </a:t>
            </a:r>
            <a:r>
              <a:rPr lang="hr-HR" sz="1800" dirty="0">
                <a:latin typeface="VladaRHSans Med" panose="02000000000000000000" pitchFamily="50" charset="-18"/>
                <a:ea typeface="VladaRHSans Med" panose="02000000000000000000" pitchFamily="50" charset="-18"/>
              </a:rPr>
              <a:t>– donosi MRRFEU (UT) </a:t>
            </a:r>
          </a:p>
          <a:p>
            <a:pPr algn="just">
              <a:lnSpc>
                <a:spcPct val="100000"/>
              </a:lnSpc>
              <a:spcBef>
                <a:spcPts val="0"/>
              </a:spcBef>
              <a:defRPr/>
            </a:pPr>
            <a:endParaRPr lang="hr-HR" sz="1800" dirty="0">
              <a:latin typeface="VladaRHSans Med" panose="02000000000000000000" pitchFamily="50" charset="-18"/>
              <a:ea typeface="VladaRHSans Med" panose="02000000000000000000" pitchFamily="50" charset="-18"/>
            </a:endParaRPr>
          </a:p>
          <a:p>
            <a:pPr marL="285750" lvl="2" indent="-285750" algn="just">
              <a:lnSpc>
                <a:spcPct val="100000"/>
              </a:lnSpc>
              <a:spcBef>
                <a:spcPts val="0"/>
              </a:spcBef>
              <a:buFont typeface="Arial" panose="020B0604020202020204" pitchFamily="34" charset="0"/>
              <a:buChar char="•"/>
              <a:defRPr/>
            </a:pPr>
            <a:r>
              <a:rPr lang="hr-HR" sz="1800" dirty="0">
                <a:latin typeface="VladaRHSans Med" panose="02000000000000000000" pitchFamily="50" charset="-18"/>
                <a:ea typeface="VladaRHSans Med" panose="02000000000000000000" pitchFamily="50" charset="-18"/>
              </a:rPr>
              <a:t>donosi se za projektne prijedloge koji su udovoljili svim kriterijima u prethodnim fazama postupka dodjele, uzimajući u obzir popis (rang listu) projektnih prijedloga iz faze provjere prihvatljivosi projekta i aktivnosti i ocjene kvalitete te Izvješće o prihvatljivosti troškova, a u skladu s dostupnim financijskim sredstvima Poziva</a:t>
            </a:r>
          </a:p>
          <a:p>
            <a:pPr lvl="2" algn="just">
              <a:lnSpc>
                <a:spcPct val="100000"/>
              </a:lnSpc>
              <a:spcBef>
                <a:spcPts val="0"/>
              </a:spcBef>
              <a:defRPr/>
            </a:pPr>
            <a:endParaRPr lang="hr-HR" sz="1800" dirty="0">
              <a:latin typeface="VladaRHSans Med" panose="02000000000000000000" pitchFamily="50" charset="-18"/>
              <a:ea typeface="VladaRHSans Med" panose="02000000000000000000" pitchFamily="50" charset="-18"/>
            </a:endParaRPr>
          </a:p>
          <a:p>
            <a:pPr marL="285750" lvl="2" indent="-285750" algn="just">
              <a:lnSpc>
                <a:spcPct val="100000"/>
              </a:lnSpc>
              <a:spcBef>
                <a:spcPts val="0"/>
              </a:spcBef>
              <a:buFont typeface="Arial" panose="020B0604020202020204" pitchFamily="34" charset="0"/>
              <a:buChar char="•"/>
              <a:defRPr/>
            </a:pPr>
            <a:r>
              <a:rPr lang="hr-HR" sz="1800" dirty="0">
                <a:latin typeface="VladaRHSans Med" panose="02000000000000000000" pitchFamily="50" charset="-18"/>
                <a:ea typeface="VladaRHSans Med" panose="02000000000000000000" pitchFamily="50" charset="-18"/>
              </a:rPr>
              <a:t>UT obavještava prijavitelja da je njegov projektni prijedlog odabran za financiranje obaviješću koja sadržava Odluku o financiranju i informacije o daljnjem postupanju.</a:t>
            </a:r>
          </a:p>
          <a:p>
            <a:pPr>
              <a:spcBef>
                <a:spcPts val="0"/>
              </a:spcBef>
              <a:defRPr/>
            </a:pPr>
            <a:endParaRPr lang="hr-HR" sz="1800" dirty="0">
              <a:latin typeface="VladaRHSans Med" panose="02000000000000000000" pitchFamily="50" charset="-18"/>
              <a:ea typeface="VladaRHSans Med" panose="02000000000000000000" pitchFamily="50" charset="-18"/>
            </a:endParaRPr>
          </a:p>
          <a:p>
            <a:pPr marL="285750" indent="-285750">
              <a:buFont typeface="Arial" panose="020B0604020202020204" pitchFamily="34" charset="0"/>
              <a:buChar char="•"/>
              <a:defRPr/>
            </a:pPr>
            <a:endParaRPr lang="hr-HR" sz="1800" dirty="0">
              <a:latin typeface="VladaRHSans Med" panose="02000000000000000000" pitchFamily="50" charset="-18"/>
              <a:ea typeface="VladaRHSans Med" panose="02000000000000000000" pitchFamily="50" charset="-18"/>
            </a:endParaRPr>
          </a:p>
        </p:txBody>
      </p:sp>
      <p:sp>
        <p:nvSpPr>
          <p:cNvPr id="78852" name="Slide Number Placeholder 3">
            <a:extLst>
              <a:ext uri="{FF2B5EF4-FFF2-40B4-BE49-F238E27FC236}">
                <a16:creationId xmlns:a16="http://schemas.microsoft.com/office/drawing/2014/main" id="{9264486C-CE1E-4299-AF84-7FB1A25B18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6BC8BF1-F5BC-4319-89D7-2CB7AF28567F}" type="slidenum">
              <a:rPr lang="en-US" altLang="sr-Latn-RS" sz="1000" smtClean="0">
                <a:solidFill>
                  <a:schemeClr val="bg1"/>
                </a:solidFill>
              </a:rPr>
              <a:pPr>
                <a:lnSpc>
                  <a:spcPct val="100000"/>
                </a:lnSpc>
                <a:spcBef>
                  <a:spcPct val="0"/>
                </a:spcBef>
              </a:pPr>
              <a:t>32</a:t>
            </a:fld>
            <a:endParaRPr lang="en-US" altLang="sr-Latn-RS" sz="100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63F86AA2-DF69-4724-81FB-54EE0AEE388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5E13FD1-4B38-415D-8C43-D48D4C5DA0B5}" type="slidenum">
              <a:rPr lang="en-US" altLang="sr-Latn-RS" sz="1000" smtClean="0">
                <a:solidFill>
                  <a:srgbClr val="FFFFFF"/>
                </a:solidFill>
              </a:rPr>
              <a:pPr>
                <a:lnSpc>
                  <a:spcPct val="100000"/>
                </a:lnSpc>
                <a:spcBef>
                  <a:spcPct val="0"/>
                </a:spcBef>
              </a:pPr>
              <a:t>33</a:t>
            </a:fld>
            <a:endParaRPr lang="en-US" altLang="sr-Latn-RS" sz="1000">
              <a:solidFill>
                <a:srgbClr val="FFFFFF"/>
              </a:solidFill>
            </a:endParaRPr>
          </a:p>
        </p:txBody>
      </p:sp>
      <p:sp>
        <p:nvSpPr>
          <p:cNvPr id="43011" name="Title 1">
            <a:extLst>
              <a:ext uri="{FF2B5EF4-FFF2-40B4-BE49-F238E27FC236}">
                <a16:creationId xmlns:a16="http://schemas.microsoft.com/office/drawing/2014/main" id="{9071C34C-8F87-4DB6-86D1-15840EF995FF}"/>
              </a:ext>
            </a:extLst>
          </p:cNvPr>
          <p:cNvSpPr>
            <a:spLocks noGrp="1"/>
          </p:cNvSpPr>
          <p:nvPr>
            <p:ph type="title" idx="4294967295"/>
          </p:nvPr>
        </p:nvSpPr>
        <p:spPr>
          <a:xfrm>
            <a:off x="442913" y="287338"/>
            <a:ext cx="8713787" cy="352425"/>
          </a:xfrm>
        </p:spPr>
        <p:txBody>
          <a:bodyPr/>
          <a:lstStyle/>
          <a:p>
            <a:pPr eaLnBrk="1" hangingPunct="1">
              <a:defRPr/>
            </a:pPr>
            <a:r>
              <a:rPr lang="hr-HR" altLang="sr-Latn-RS" sz="2600" b="1" dirty="0">
                <a:solidFill>
                  <a:schemeClr val="tx2">
                    <a:lumMod val="75000"/>
                  </a:schemeClr>
                </a:solidFill>
                <a:ea typeface="ＭＳ Ｐゴシック" panose="020B0600070205080204" pitchFamily="34" charset="-128"/>
              </a:rPr>
              <a:t>Ugovaranje</a:t>
            </a:r>
          </a:p>
        </p:txBody>
      </p:sp>
      <p:sp>
        <p:nvSpPr>
          <p:cNvPr id="84996" name="Content Placeholder 2">
            <a:extLst>
              <a:ext uri="{FF2B5EF4-FFF2-40B4-BE49-F238E27FC236}">
                <a16:creationId xmlns:a16="http://schemas.microsoft.com/office/drawing/2014/main" id="{440FA0D7-B6DA-419B-BC21-9EDB930597A3}"/>
              </a:ext>
            </a:extLst>
          </p:cNvPr>
          <p:cNvSpPr>
            <a:spLocks noGrp="1"/>
          </p:cNvSpPr>
          <p:nvPr>
            <p:ph idx="4294967295"/>
          </p:nvPr>
        </p:nvSpPr>
        <p:spPr>
          <a:xfrm>
            <a:off x="442913" y="854075"/>
            <a:ext cx="8194675" cy="3435350"/>
          </a:xfrm>
        </p:spPr>
        <p:txBody>
          <a:bodyPr/>
          <a:lstStyle/>
          <a:p>
            <a:pPr eaLnBrk="1" hangingPunct="1">
              <a:lnSpc>
                <a:spcPct val="100000"/>
              </a:lnSpc>
              <a:buFontTx/>
              <a:buChar char="•"/>
            </a:pPr>
            <a:r>
              <a:rPr lang="hr-HR" altLang="sr-Latn-RS" sz="1800" dirty="0">
                <a:latin typeface="VladaRHSans Med" panose="02000000000000000000" pitchFamily="50" charset="-18"/>
                <a:ea typeface="VladaRHSans Med" panose="02000000000000000000" pitchFamily="50" charset="-18"/>
              </a:rPr>
              <a:t>Po donošenju Odluke o financiranju od strane UT-a, UT u suradnji s PT2 priprema Ugovor o dodjeli bespovratnih sredstava s prijaviteljem</a:t>
            </a:r>
          </a:p>
          <a:p>
            <a:pPr eaLnBrk="1" hangingPunct="1">
              <a:lnSpc>
                <a:spcPct val="100000"/>
              </a:lnSpc>
              <a:buFontTx/>
              <a:buChar char="•"/>
            </a:pPr>
            <a:r>
              <a:rPr lang="hr-HR" altLang="sr-Latn-RS" sz="1800" dirty="0">
                <a:latin typeface="VladaRHSans Med" panose="02000000000000000000" pitchFamily="50" charset="-18"/>
                <a:ea typeface="VladaRHSans Med" panose="02000000000000000000" pitchFamily="50" charset="-18"/>
              </a:rPr>
              <a:t>Prijavitelj će potpisati i vratiti Ugovor UT-u u roku od 15 kalendarskih dana od njegova primitka ako drugačije nije dogovoreno</a:t>
            </a:r>
            <a:endParaRPr lang="hr-HR" altLang="sr-Latn-RS" sz="1600" dirty="0">
              <a:latin typeface="VladaRHSans Med" panose="02000000000000000000" pitchFamily="50" charset="-18"/>
              <a:ea typeface="VladaRHSans Med" panose="02000000000000000000" pitchFamily="50" charset="-18"/>
            </a:endParaRPr>
          </a:p>
          <a:p>
            <a:pPr eaLnBrk="1" hangingPunct="1">
              <a:lnSpc>
                <a:spcPct val="100000"/>
              </a:lnSpc>
              <a:buFontTx/>
              <a:buChar char="•"/>
            </a:pPr>
            <a:r>
              <a:rPr lang="hr-HR" altLang="sr-Latn-RS" sz="1800" dirty="0">
                <a:latin typeface="VladaRHSans Med" panose="02000000000000000000" pitchFamily="50" charset="-18"/>
                <a:ea typeface="VladaRHSans Med" panose="02000000000000000000" pitchFamily="50" charset="-18"/>
              </a:rPr>
              <a:t>Tripartitni ugovor (tri potpisnika):</a:t>
            </a:r>
          </a:p>
        </p:txBody>
      </p:sp>
      <p:graphicFrame>
        <p:nvGraphicFramePr>
          <p:cNvPr id="2" name="Diagram 1">
            <a:extLst>
              <a:ext uri="{FF2B5EF4-FFF2-40B4-BE49-F238E27FC236}">
                <a16:creationId xmlns:a16="http://schemas.microsoft.com/office/drawing/2014/main" id="{BCF4F9FD-D54D-4862-8529-D7AD3F16F5A4}"/>
              </a:ext>
            </a:extLst>
          </p:cNvPr>
          <p:cNvGraphicFramePr/>
          <p:nvPr>
            <p:extLst>
              <p:ext uri="{D42A27DB-BD31-4B8C-83A1-F6EECF244321}">
                <p14:modId xmlns:p14="http://schemas.microsoft.com/office/powerpoint/2010/main" val="3175657929"/>
              </p:ext>
            </p:extLst>
          </p:nvPr>
        </p:nvGraphicFramePr>
        <p:xfrm>
          <a:off x="3168433" y="2210452"/>
          <a:ext cx="3262745" cy="208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D85A61DD-D5C5-4D33-B841-1AC54D647C5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38E5768-3855-4C5F-BA68-478B3B9A7AB7}" type="slidenum">
              <a:rPr lang="en-US" altLang="sr-Latn-RS" sz="1000" smtClean="0">
                <a:solidFill>
                  <a:schemeClr val="bg1"/>
                </a:solidFill>
              </a:rPr>
              <a:pPr>
                <a:lnSpc>
                  <a:spcPct val="100000"/>
                </a:lnSpc>
                <a:spcBef>
                  <a:spcPct val="0"/>
                </a:spcBef>
              </a:pPr>
              <a:t>34</a:t>
            </a:fld>
            <a:endParaRPr lang="en-US" altLang="sr-Latn-RS" sz="1000">
              <a:solidFill>
                <a:schemeClr val="bg1"/>
              </a:solidFill>
            </a:endParaRPr>
          </a:p>
        </p:txBody>
      </p:sp>
      <p:sp>
        <p:nvSpPr>
          <p:cNvPr id="87043" name="Content Placeholder 2">
            <a:extLst>
              <a:ext uri="{FF2B5EF4-FFF2-40B4-BE49-F238E27FC236}">
                <a16:creationId xmlns:a16="http://schemas.microsoft.com/office/drawing/2014/main" id="{209C5E5C-FD27-4DC8-B719-C5AD9ABEA37C}"/>
              </a:ext>
            </a:extLst>
          </p:cNvPr>
          <p:cNvSpPr>
            <a:spLocks noGrp="1"/>
          </p:cNvSpPr>
          <p:nvPr>
            <p:ph idx="4294967295"/>
          </p:nvPr>
        </p:nvSpPr>
        <p:spPr>
          <a:xfrm>
            <a:off x="725488" y="1060450"/>
            <a:ext cx="7670800" cy="3465830"/>
          </a:xfrm>
        </p:spPr>
        <p:txBody>
          <a:bodyPr/>
          <a:lstStyle/>
          <a:p>
            <a:pPr marL="0" indent="0" algn="ctr">
              <a:lnSpc>
                <a:spcPct val="90000"/>
              </a:lnSpc>
              <a:spcBef>
                <a:spcPct val="0"/>
              </a:spcBef>
            </a:pPr>
            <a:r>
              <a:rPr lang="hr-HR" altLang="sr-Latn-RS" sz="50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rPr>
              <a:t>Hvala na pažnji!</a:t>
            </a:r>
          </a:p>
          <a:p>
            <a:pPr marL="0" indent="0" algn="ctr">
              <a:lnSpc>
                <a:spcPct val="90000"/>
              </a:lnSpc>
              <a:spcBef>
                <a:spcPct val="0"/>
              </a:spcBef>
            </a:pPr>
            <a:endParaRPr lang="hr-HR" altLang="sr-Latn-RS" sz="50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nSpc>
                <a:spcPct val="90000"/>
              </a:lnSpc>
              <a:spcBef>
                <a:spcPct val="0"/>
              </a:spcBef>
            </a:pPr>
            <a:r>
              <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rPr>
              <a:t>Sektor za programe urbanog razvoja</a:t>
            </a:r>
          </a:p>
          <a:p>
            <a:pPr marL="0" indent="0">
              <a:lnSpc>
                <a:spcPct val="90000"/>
              </a:lnSpc>
              <a:spcBef>
                <a:spcPct val="0"/>
              </a:spcBef>
            </a:pPr>
            <a:r>
              <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hlinkClick r:id="rId3"/>
              </a:rPr>
              <a:t>ITU@mrrfeu.hr </a:t>
            </a: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50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p:txBody>
      </p:sp>
      <p:pic>
        <p:nvPicPr>
          <p:cNvPr id="4" name="Picture 3">
            <a:extLst>
              <a:ext uri="{FF2B5EF4-FFF2-40B4-BE49-F238E27FC236}">
                <a16:creationId xmlns:a16="http://schemas.microsoft.com/office/drawing/2014/main" id="{AA32ACF2-3B94-45A5-AE57-23A8BA17AEF7}"/>
              </a:ext>
            </a:extLst>
          </p:cNvPr>
          <p:cNvPicPr>
            <a:picLocks noChangeAspect="1"/>
          </p:cNvPicPr>
          <p:nvPr/>
        </p:nvPicPr>
        <p:blipFill>
          <a:blip r:embed="rId4"/>
          <a:stretch>
            <a:fillRect/>
          </a:stretch>
        </p:blipFill>
        <p:spPr>
          <a:xfrm>
            <a:off x="3489325" y="1760918"/>
            <a:ext cx="2143125" cy="21379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274638"/>
            <a:ext cx="8088312" cy="487362"/>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latin typeface="VladaRHSans Med" panose="02000000000000000000" pitchFamily="50" charset="-18"/>
                <a:ea typeface="VladaRHSans Med" panose="02000000000000000000" pitchFamily="50" charset="-18"/>
                <a:cs typeface="+mn-cs"/>
              </a:rPr>
              <a:t>Popratna dokumentacija uz prijavni obrazac (1)</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4056639499"/>
              </p:ext>
            </p:extLst>
          </p:nvPr>
        </p:nvGraphicFramePr>
        <p:xfrm>
          <a:off x="381000" y="762000"/>
          <a:ext cx="8336598" cy="3254440"/>
        </p:xfrm>
        <a:graphic>
          <a:graphicData uri="http://schemas.openxmlformats.org/drawingml/2006/table">
            <a:tbl>
              <a:tblPr firstRow="1" bandRow="1">
                <a:tableStyleId>{F5AB1C69-6EDB-4FF4-983F-18BD219EF322}</a:tableStyleId>
              </a:tblPr>
              <a:tblGrid>
                <a:gridCol w="6583471">
                  <a:extLst>
                    <a:ext uri="{9D8B030D-6E8A-4147-A177-3AD203B41FA5}">
                      <a16:colId xmlns:a16="http://schemas.microsoft.com/office/drawing/2014/main" val="1482751315"/>
                    </a:ext>
                  </a:extLst>
                </a:gridCol>
                <a:gridCol w="1753127">
                  <a:extLst>
                    <a:ext uri="{9D8B030D-6E8A-4147-A177-3AD203B41FA5}">
                      <a16:colId xmlns:a16="http://schemas.microsoft.com/office/drawing/2014/main" val="3217072077"/>
                    </a:ext>
                  </a:extLst>
                </a:gridCol>
              </a:tblGrid>
              <a:tr h="347721">
                <a:tc>
                  <a:txBody>
                    <a:bodyPr/>
                    <a:lstStyle/>
                    <a:p>
                      <a:pPr algn="ctr"/>
                      <a:r>
                        <a:rPr lang="hr-HR" sz="1400" dirty="0">
                          <a:latin typeface="VladaRHSans Med" panose="02000000000000000000" pitchFamily="50" charset="-18"/>
                          <a:ea typeface="VladaRHSans Med" panose="02000000000000000000" pitchFamily="50" charset="-18"/>
                        </a:rPr>
                        <a:t>DOKUMENT</a:t>
                      </a:r>
                    </a:p>
                  </a:txBody>
                  <a:tcPr marL="45697" marR="45697" marT="45666" marB="45666" anchor="ctr">
                    <a:solidFill>
                      <a:srgbClr val="002060"/>
                    </a:solidFill>
                  </a:tcPr>
                </a:tc>
                <a:tc>
                  <a:txBody>
                    <a:bodyPr/>
                    <a:lstStyle/>
                    <a:p>
                      <a:pPr algn="ctr"/>
                      <a:r>
                        <a:rPr lang="hr-HR" sz="1400" dirty="0">
                          <a:latin typeface="VladaRHSans Med" panose="02000000000000000000" pitchFamily="50" charset="-18"/>
                          <a:ea typeface="VladaRHSans Med" panose="02000000000000000000" pitchFamily="50" charset="-18"/>
                        </a:rPr>
                        <a:t>OBAVEZNO</a:t>
                      </a:r>
                    </a:p>
                  </a:txBody>
                  <a:tcPr marL="45697" marR="45697" marT="45666" marB="45666" anchor="ctr">
                    <a:solidFill>
                      <a:srgbClr val="002060"/>
                    </a:solidFill>
                  </a:tcPr>
                </a:tc>
                <a:extLst>
                  <a:ext uri="{0D108BD9-81ED-4DB2-BD59-A6C34878D82A}">
                    <a16:rowId xmlns:a16="http://schemas.microsoft.com/office/drawing/2014/main" val="3136437887"/>
                  </a:ext>
                </a:extLst>
              </a:tr>
              <a:tr h="534688">
                <a:tc>
                  <a:txBody>
                    <a:bodyPr/>
                    <a:lstStyle/>
                    <a:p>
                      <a:r>
                        <a:rPr kumimoji="0" lang="fi-FI" sz="1300" b="1"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Izjava prijavitelja</a:t>
                      </a:r>
                      <a:r>
                        <a:rPr kumimoji="0" lang="pl-PL" sz="1300" b="1"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 </a:t>
                      </a:r>
                      <a:r>
                        <a:rPr kumimoji="0" lang="hr-HR" sz="1300" b="1"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o istinitosti podataka </a:t>
                      </a:r>
                      <a:r>
                        <a:rPr lang="hr-HR" sz="1300" b="0" i="0" dirty="0">
                          <a:latin typeface="VladaRHSans Med" panose="02000000000000000000" pitchFamily="50" charset="-18"/>
                          <a:ea typeface="VladaRHSans Med" panose="02000000000000000000" pitchFamily="50" charset="-18"/>
                        </a:rPr>
                        <a:t>(Obrazac 2)</a:t>
                      </a:r>
                    </a:p>
                  </a:txBody>
                  <a:tcPr marL="45697" marR="45697" marT="45666" marB="45666" anchor="ctr"/>
                </a:tc>
                <a:tc>
                  <a:txBody>
                    <a:bodyPr/>
                    <a:lstStyle/>
                    <a:p>
                      <a:pPr algn="ctr"/>
                      <a:r>
                        <a:rPr lang="hr-HR" sz="1300" dirty="0">
                          <a:latin typeface="VladaRHSans Med" panose="02000000000000000000" pitchFamily="50" charset="-18"/>
                          <a:ea typeface="VladaRHSans Med" panose="02000000000000000000" pitchFamily="50" charset="-18"/>
                        </a:rPr>
                        <a:t>DA</a:t>
                      </a:r>
                    </a:p>
                  </a:txBody>
                  <a:tcPr marL="45697" marR="45697" marT="45666" marB="45666" anchor="ctr"/>
                </a:tc>
                <a:extLst>
                  <a:ext uri="{0D108BD9-81ED-4DB2-BD59-A6C34878D82A}">
                    <a16:rowId xmlns:a16="http://schemas.microsoft.com/office/drawing/2014/main" val="1449658474"/>
                  </a:ext>
                </a:extLst>
              </a:tr>
              <a:tr h="460248">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Izjava prijavitelja o (ne)</a:t>
                      </a:r>
                      <a:r>
                        <a:rPr kumimoji="0" lang="hr-HR" altLang="sr-Latn-RS" sz="1300" b="1" i="0" u="none" strike="noStrike" cap="none" normalizeH="0" baseline="0" dirty="0" err="1">
                          <a:ln>
                            <a:noFill/>
                          </a:ln>
                          <a:solidFill>
                            <a:srgbClr val="000000"/>
                          </a:solidFill>
                          <a:effectLst/>
                          <a:latin typeface="VladaRHSans Med" panose="02000000000000000000" pitchFamily="50" charset="-18"/>
                          <a:ea typeface="VladaRHSans Med" panose="02000000000000000000" pitchFamily="50" charset="-18"/>
                        </a:rPr>
                        <a:t>povrativosti</a:t>
                      </a: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 PDV-a </a:t>
                      </a:r>
                      <a:r>
                        <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(Obrazac 3)</a:t>
                      </a:r>
                    </a:p>
                  </a:txBody>
                  <a:tcPr marL="45697" marR="45697" marT="45666" marB="45666" anchor="ctr"/>
                </a:tc>
                <a:tc>
                  <a:txBody>
                    <a:bodyPr/>
                    <a:lstStyle/>
                    <a:p>
                      <a:pPr algn="ctr"/>
                      <a:r>
                        <a:rPr lang="hr-HR" sz="1300" dirty="0">
                          <a:latin typeface="VladaRHSans Med" panose="02000000000000000000" pitchFamily="50" charset="-18"/>
                          <a:ea typeface="VladaRHSans Med" panose="02000000000000000000" pitchFamily="50" charset="-18"/>
                        </a:rPr>
                        <a:t>DA</a:t>
                      </a:r>
                    </a:p>
                  </a:txBody>
                  <a:tcPr marL="45697" marR="45697" marT="45666" marB="45666" anchor="ctr"/>
                </a:tc>
                <a:extLst>
                  <a:ext uri="{0D108BD9-81ED-4DB2-BD59-A6C34878D82A}">
                    <a16:rowId xmlns:a16="http://schemas.microsoft.com/office/drawing/2014/main" val="1413529079"/>
                  </a:ext>
                </a:extLst>
              </a:tr>
              <a:tr h="591222">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Studija izvodljivosti (s analizom troškova i koristi)</a:t>
                      </a:r>
                    </a:p>
                  </a:txBody>
                  <a:tcPr marL="45697" marR="45697" marT="45666" marB="45666" anchor="ctr"/>
                </a:tc>
                <a:tc>
                  <a:txBody>
                    <a:bodyPr/>
                    <a:lstStyle/>
                    <a:p>
                      <a:pPr algn="ctr"/>
                      <a:r>
                        <a:rPr lang="hr-HR" sz="1300" dirty="0">
                          <a:latin typeface="VladaRHSans Med" panose="02000000000000000000" pitchFamily="50" charset="-18"/>
                          <a:ea typeface="VladaRHSans Med" panose="02000000000000000000" pitchFamily="50" charset="-18"/>
                        </a:rPr>
                        <a:t>DA</a:t>
                      </a:r>
                    </a:p>
                  </a:txBody>
                  <a:tcPr marL="45697" marR="45697" marT="45666" marB="45666" anchor="ctr"/>
                </a:tc>
                <a:extLst>
                  <a:ext uri="{0D108BD9-81ED-4DB2-BD59-A6C34878D82A}">
                    <a16:rowId xmlns:a16="http://schemas.microsoft.com/office/drawing/2014/main" val="3353183993"/>
                  </a:ext>
                </a:extLst>
              </a:tr>
              <a:tr h="591222">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Izvadak iz zemljišne knjige</a:t>
                      </a:r>
                      <a:r>
                        <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 (ukoliko prijavitelj nije vlasnik </a:t>
                      </a:r>
                      <a:r>
                        <a:rPr kumimoji="0" lang="hr-HR" altLang="sr-Latn-RS" sz="1300" b="0" i="0" u="none" strike="noStrike" cap="none" normalizeH="0" baseline="0" dirty="0" err="1">
                          <a:ln>
                            <a:noFill/>
                          </a:ln>
                          <a:solidFill>
                            <a:srgbClr val="000000"/>
                          </a:solidFill>
                          <a:effectLst/>
                          <a:latin typeface="VladaRHSans Med" panose="02000000000000000000" pitchFamily="50" charset="-18"/>
                          <a:ea typeface="VladaRHSans Med" panose="02000000000000000000" pitchFamily="50" charset="-18"/>
                        </a:rPr>
                        <a:t>brownfield</a:t>
                      </a:r>
                      <a:r>
                        <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 lokacije dostavlja se dokaz o  riješenim imovinsko pravnim odnosima)</a:t>
                      </a:r>
                    </a:p>
                  </a:txBody>
                  <a:tcPr marL="45697" marR="45697" marT="45666" marB="45666" anchor="ctr"/>
                </a:tc>
                <a:tc>
                  <a:txBody>
                    <a:bodyPr/>
                    <a:lstStyle/>
                    <a:p>
                      <a:pPr algn="ct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DA </a:t>
                      </a:r>
                    </a:p>
                    <a:p>
                      <a:pPr algn="ct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(ako je primjenjivo</a:t>
                      </a:r>
                      <a:r>
                        <a:rPr kumimoji="0" lang="hr-HR" sz="1300" b="0" i="0" u="none" strike="noStrike" kern="1200" cap="none" spc="0" normalizeH="0" baseline="0" dirty="0">
                          <a:ln>
                            <a:noFill/>
                          </a:ln>
                          <a:solidFill>
                            <a:prstClr val="black"/>
                          </a:solidFill>
                          <a:effectLst/>
                          <a:uLnTx/>
                          <a:uFillTx/>
                          <a:latin typeface="VladaRHSans Med" panose="02000000000000000000" pitchFamily="50" charset="-18"/>
                          <a:ea typeface="VladaRHSans Med" panose="02000000000000000000" pitchFamily="50" charset="-18"/>
                          <a:cs typeface="+mn-cs"/>
                        </a:rPr>
                        <a:t>)</a:t>
                      </a:r>
                    </a:p>
                  </a:txBody>
                  <a:tcPr marL="45697" marR="45697" marT="45666" marB="45666" anchor="ctr"/>
                </a:tc>
                <a:extLst>
                  <a:ext uri="{0D108BD9-81ED-4DB2-BD59-A6C34878D82A}">
                    <a16:rowId xmlns:a16="http://schemas.microsoft.com/office/drawing/2014/main" val="3577688577"/>
                  </a:ext>
                </a:extLst>
              </a:tr>
              <a:tr h="729339">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Preslika akta o osnivanju, statut i drugi opći akt ustanove ili javnog poduzeća (nije primjenjivo ako je prijavitelj JLS)</a:t>
                      </a:r>
                      <a:endPar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endParaRPr>
                    </a:p>
                  </a:txBody>
                  <a:tcPr marL="45697" marR="45697" marT="45666" marB="45666" anchor="ctr"/>
                </a:tc>
                <a:tc>
                  <a:txBody>
                    <a:bodyPr/>
                    <a:lstStyle/>
                    <a:p>
                      <a:pPr algn="ctr"/>
                      <a:r>
                        <a:rPr lang="hr-HR" sz="1300" dirty="0">
                          <a:latin typeface="VladaRHSans Med" panose="02000000000000000000" pitchFamily="50" charset="-18"/>
                          <a:ea typeface="VladaRHSans Med" panose="02000000000000000000" pitchFamily="50" charset="-18"/>
                        </a:rPr>
                        <a:t>DA</a:t>
                      </a:r>
                    </a:p>
                    <a:p>
                      <a:pPr algn="ctr"/>
                      <a:r>
                        <a:rPr lang="hr-HR" sz="1300" dirty="0">
                          <a:latin typeface="VladaRHSans Med" panose="02000000000000000000" pitchFamily="50" charset="-18"/>
                          <a:ea typeface="VladaRHSans Med" panose="02000000000000000000" pitchFamily="50" charset="-18"/>
                        </a:rPr>
                        <a:t>(ako je primjenjivo)</a:t>
                      </a:r>
                    </a:p>
                    <a:p>
                      <a:pPr algn="ctr"/>
                      <a:endParaRPr lang="hr-HR" sz="1300" dirty="0">
                        <a:latin typeface="VladaRHSans Med" panose="02000000000000000000" pitchFamily="50" charset="-18"/>
                        <a:ea typeface="VladaRHSans Med" panose="02000000000000000000" pitchFamily="50" charset="-18"/>
                      </a:endParaRPr>
                    </a:p>
                  </a:txBody>
                  <a:tcPr marL="45697" marR="45697" marT="45666" marB="45666" anchor="ctr"/>
                </a:tc>
                <a:extLst>
                  <a:ext uri="{0D108BD9-81ED-4DB2-BD59-A6C34878D82A}">
                    <a16:rowId xmlns:a16="http://schemas.microsoft.com/office/drawing/2014/main" val="586472508"/>
                  </a:ext>
                </a:extLst>
              </a:tr>
            </a:tbl>
          </a:graphicData>
        </a:graphic>
      </p:graphicFrame>
      <p:sp>
        <p:nvSpPr>
          <p:cNvPr id="27674" name="Slide Number Placeholder 3">
            <a:extLst>
              <a:ext uri="{FF2B5EF4-FFF2-40B4-BE49-F238E27FC236}">
                <a16:creationId xmlns:a16="http://schemas.microsoft.com/office/drawing/2014/main" id="{EF046426-BE6A-4A69-AB27-363F3398A2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01BEA3A-EEF7-4486-85D4-4C1F71BC9596}" type="slidenum">
              <a:rPr lang="en-US" altLang="sr-Latn-RS" sz="1000" smtClean="0">
                <a:solidFill>
                  <a:schemeClr val="bg1"/>
                </a:solidFill>
                <a:latin typeface="VladaRHSans Med" panose="02000000000000000000" pitchFamily="50" charset="-18"/>
                <a:ea typeface="VladaRHSans Med" panose="02000000000000000000" pitchFamily="50" charset="-18"/>
              </a:rPr>
              <a:pPr>
                <a:lnSpc>
                  <a:spcPct val="100000"/>
                </a:lnSpc>
                <a:spcBef>
                  <a:spcPct val="0"/>
                </a:spcBef>
              </a:pPr>
              <a:t>3</a:t>
            </a:fld>
            <a:endParaRPr lang="en-US" altLang="sr-Latn-RS" sz="1000">
              <a:solidFill>
                <a:schemeClr val="bg1"/>
              </a:solidFill>
              <a:latin typeface="VladaRHSans Med" panose="02000000000000000000" pitchFamily="50" charset="-18"/>
              <a:ea typeface="VladaRHSans Med" panose="02000000000000000000" pitchFamily="50" charset="-1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274638"/>
            <a:ext cx="8088312" cy="487362"/>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Popratna dokumentacija uz prijavni obrazac (2)</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78251005"/>
              </p:ext>
            </p:extLst>
          </p:nvPr>
        </p:nvGraphicFramePr>
        <p:xfrm>
          <a:off x="400833" y="762000"/>
          <a:ext cx="8316765" cy="3100367"/>
        </p:xfrm>
        <a:graphic>
          <a:graphicData uri="http://schemas.openxmlformats.org/drawingml/2006/table">
            <a:tbl>
              <a:tblPr firstRow="1" bandRow="1">
                <a:tableStyleId>{F5AB1C69-6EDB-4FF4-983F-18BD219EF322}</a:tableStyleId>
              </a:tblPr>
              <a:tblGrid>
                <a:gridCol w="6563638">
                  <a:extLst>
                    <a:ext uri="{9D8B030D-6E8A-4147-A177-3AD203B41FA5}">
                      <a16:colId xmlns:a16="http://schemas.microsoft.com/office/drawing/2014/main" val="1482751315"/>
                    </a:ext>
                  </a:extLst>
                </a:gridCol>
                <a:gridCol w="1753127">
                  <a:extLst>
                    <a:ext uri="{9D8B030D-6E8A-4147-A177-3AD203B41FA5}">
                      <a16:colId xmlns:a16="http://schemas.microsoft.com/office/drawing/2014/main" val="3217072077"/>
                    </a:ext>
                  </a:extLst>
                </a:gridCol>
              </a:tblGrid>
              <a:tr h="448715">
                <a:tc>
                  <a:txBody>
                    <a:bodyPr/>
                    <a:lstStyle/>
                    <a:p>
                      <a:pPr algn="ctr"/>
                      <a:r>
                        <a:rPr lang="hr-HR" sz="1400" dirty="0">
                          <a:latin typeface="VladaRHSans Med" panose="02000000000000000000" pitchFamily="50" charset="-18"/>
                          <a:ea typeface="VladaRHSans Med" panose="02000000000000000000" pitchFamily="50" charset="-18"/>
                        </a:rPr>
                        <a:t>DOKUMENT</a:t>
                      </a:r>
                    </a:p>
                  </a:txBody>
                  <a:tcPr marL="45697" marR="45697" marT="45666" marB="45666" anchor="ctr">
                    <a:solidFill>
                      <a:srgbClr val="002060"/>
                    </a:solidFill>
                  </a:tcPr>
                </a:tc>
                <a:tc>
                  <a:txBody>
                    <a:bodyPr/>
                    <a:lstStyle/>
                    <a:p>
                      <a:pPr algn="ctr"/>
                      <a:r>
                        <a:rPr lang="hr-HR" sz="1400" dirty="0">
                          <a:latin typeface="VladaRHSans Med" panose="02000000000000000000" pitchFamily="50" charset="-18"/>
                          <a:ea typeface="VladaRHSans Med" panose="02000000000000000000" pitchFamily="50" charset="-18"/>
                        </a:rPr>
                        <a:t>OBAVEZNO</a:t>
                      </a:r>
                    </a:p>
                  </a:txBody>
                  <a:tcPr marL="45697" marR="45697" marT="45666" marB="45666" anchor="ctr">
                    <a:solidFill>
                      <a:srgbClr val="002060"/>
                    </a:solidFill>
                  </a:tcPr>
                </a:tc>
                <a:extLst>
                  <a:ext uri="{0D108BD9-81ED-4DB2-BD59-A6C34878D82A}">
                    <a16:rowId xmlns:a16="http://schemas.microsoft.com/office/drawing/2014/main" val="3136437887"/>
                  </a:ext>
                </a:extLst>
              </a:tr>
              <a:tr h="2481723">
                <a:tc>
                  <a:txBody>
                    <a:bodyPr/>
                    <a:lstStyle/>
                    <a:p>
                      <a:r>
                        <a:rPr kumimoji="0" lang="hr-HR" sz="1400" b="1"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Dokumenti (akti) temeljem kojih se utvrđuje iznos bruto plaće za postojeće djelatnike:</a:t>
                      </a:r>
                    </a:p>
                    <a:p>
                      <a:pPr marL="342900" indent="-342900" algn="just">
                        <a:buFont typeface="+mj-lt"/>
                        <a:buAutoNum type="arabicPeriod"/>
                      </a:pPr>
                      <a:r>
                        <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dokumenti (akt) temeljem kojih se utvrđuje iznos bruto plaće</a:t>
                      </a:r>
                    </a:p>
                    <a:p>
                      <a:pPr marL="342900" indent="-342900" algn="just">
                        <a:buFont typeface="+mj-lt"/>
                        <a:buAutoNum type="arabicPeriod"/>
                      </a:pPr>
                      <a:r>
                        <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platne liste (IP1 obrazac) i bankovni izvod i JOPPD obrazac (stranica A i B) za razdoblje od 12 mjeseci koji prethode projektnom prijedlogu, ili kraće ukoliko primjenjivo prema metodologiji</a:t>
                      </a:r>
                    </a:p>
                    <a:p>
                      <a:pPr marL="342900" indent="-342900" algn="just">
                        <a:buFont typeface="+mj-lt"/>
                        <a:buAutoNum type="arabicPeriod"/>
                      </a:pPr>
                      <a:r>
                        <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specifikacija isplate plaće za banku u slučaju da se neto plaće isplaćuju zbirno za više zaposlenika (npr. zbrojni nalog, popis neto isplata prema banci), za razdoblje od 12 mjeseci koji prethode projektnom prijedlogu, ili kraće ukoliko primjenjivo prema metodologiji</a:t>
                      </a:r>
                    </a:p>
                    <a:p>
                      <a:pPr marL="342900" indent="-342900" algn="just">
                        <a:buFont typeface="+mj-lt"/>
                        <a:buAutoNum type="arabicPeriod"/>
                      </a:pPr>
                      <a:r>
                        <a:rPr kumimoji="0" lang="pl-PL"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akt/i o unutarnjem ustrojstvu i organizacijsku shemu institucije s posebno označenim organizacijskim jedinicama i radnim mjestima za obavljanje prihvatljivih aktivnosti</a:t>
                      </a:r>
                      <a:endPar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endParaRPr>
                    </a:p>
                    <a:p>
                      <a:endPar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endParaRPr>
                    </a:p>
                  </a:txBody>
                  <a:tcPr marL="45697" marR="45697" marT="45666" marB="45666" anchor="ctr"/>
                </a:tc>
                <a:tc>
                  <a:txBody>
                    <a:bodyPr/>
                    <a:lstStyle/>
                    <a:p>
                      <a:pPr algn="ctr"/>
                      <a:r>
                        <a:rPr lang="hr-HR" sz="1400" dirty="0">
                          <a:latin typeface="VladaRHSans Med" panose="02000000000000000000" pitchFamily="50" charset="-18"/>
                          <a:ea typeface="VladaRHSans Med" panose="02000000000000000000" pitchFamily="50" charset="-18"/>
                        </a:rPr>
                        <a:t>DA</a:t>
                      </a:r>
                    </a:p>
                    <a:p>
                      <a:pPr algn="ctr"/>
                      <a:r>
                        <a:rPr lang="hr-HR" sz="1400" dirty="0">
                          <a:latin typeface="VladaRHSans Med" panose="02000000000000000000" pitchFamily="50" charset="-18"/>
                          <a:ea typeface="VladaRHSans Med" panose="02000000000000000000" pitchFamily="50" charset="-18"/>
                        </a:rPr>
                        <a:t>(ako je primjenjivo)</a:t>
                      </a:r>
                    </a:p>
                  </a:txBody>
                  <a:tcPr marL="45697" marR="45697" marT="45666" marB="45666" anchor="ctr"/>
                </a:tc>
                <a:extLst>
                  <a:ext uri="{0D108BD9-81ED-4DB2-BD59-A6C34878D82A}">
                    <a16:rowId xmlns:a16="http://schemas.microsoft.com/office/drawing/2014/main" val="1247301297"/>
                  </a:ext>
                </a:extLst>
              </a:tr>
            </a:tbl>
          </a:graphicData>
        </a:graphic>
      </p:graphicFrame>
      <p:sp>
        <p:nvSpPr>
          <p:cNvPr id="27674" name="Slide Number Placeholder 3">
            <a:extLst>
              <a:ext uri="{FF2B5EF4-FFF2-40B4-BE49-F238E27FC236}">
                <a16:creationId xmlns:a16="http://schemas.microsoft.com/office/drawing/2014/main" id="{EF046426-BE6A-4A69-AB27-363F3398A2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01BEA3A-EEF7-4486-85D4-4C1F71BC9596}" type="slidenum">
              <a:rPr lang="en-US" altLang="sr-Latn-RS" sz="1000" smtClean="0">
                <a:solidFill>
                  <a:schemeClr val="bg1"/>
                </a:solidFill>
              </a:rPr>
              <a:pPr>
                <a:lnSpc>
                  <a:spcPct val="100000"/>
                </a:lnSpc>
                <a:spcBef>
                  <a:spcPct val="0"/>
                </a:spcBef>
              </a:pPr>
              <a:t>4</a:t>
            </a:fld>
            <a:endParaRPr lang="en-US" altLang="sr-Latn-RS" sz="1000">
              <a:solidFill>
                <a:schemeClr val="bg1"/>
              </a:solidFill>
            </a:endParaRPr>
          </a:p>
        </p:txBody>
      </p:sp>
    </p:spTree>
    <p:extLst>
      <p:ext uri="{BB962C8B-B14F-4D97-AF65-F5344CB8AC3E}">
        <p14:creationId xmlns:p14="http://schemas.microsoft.com/office/powerpoint/2010/main" val="364321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274638"/>
            <a:ext cx="8088312" cy="487362"/>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Popratna dokumentacija uz prijavni obrazac (2)</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75032630"/>
              </p:ext>
            </p:extLst>
          </p:nvPr>
        </p:nvGraphicFramePr>
        <p:xfrm>
          <a:off x="400833" y="762000"/>
          <a:ext cx="8316765" cy="2930438"/>
        </p:xfrm>
        <a:graphic>
          <a:graphicData uri="http://schemas.openxmlformats.org/drawingml/2006/table">
            <a:tbl>
              <a:tblPr firstRow="1" bandRow="1">
                <a:tableStyleId>{F5AB1C69-6EDB-4FF4-983F-18BD219EF322}</a:tableStyleId>
              </a:tblPr>
              <a:tblGrid>
                <a:gridCol w="6563638">
                  <a:extLst>
                    <a:ext uri="{9D8B030D-6E8A-4147-A177-3AD203B41FA5}">
                      <a16:colId xmlns:a16="http://schemas.microsoft.com/office/drawing/2014/main" val="1482751315"/>
                    </a:ext>
                  </a:extLst>
                </a:gridCol>
                <a:gridCol w="1753127">
                  <a:extLst>
                    <a:ext uri="{9D8B030D-6E8A-4147-A177-3AD203B41FA5}">
                      <a16:colId xmlns:a16="http://schemas.microsoft.com/office/drawing/2014/main" val="3217072077"/>
                    </a:ext>
                  </a:extLst>
                </a:gridCol>
              </a:tblGrid>
              <a:tr h="448715">
                <a:tc>
                  <a:txBody>
                    <a:bodyPr/>
                    <a:lstStyle/>
                    <a:p>
                      <a:pPr algn="ctr"/>
                      <a:r>
                        <a:rPr lang="hr-HR" sz="1400" dirty="0">
                          <a:latin typeface="VladaRHSans Med" panose="02000000000000000000" pitchFamily="50" charset="-18"/>
                          <a:ea typeface="VladaRHSans Med" panose="02000000000000000000" pitchFamily="50" charset="-18"/>
                        </a:rPr>
                        <a:t>DOKUMENT</a:t>
                      </a:r>
                    </a:p>
                  </a:txBody>
                  <a:tcPr marL="45697" marR="45697" marT="45666" marB="45666" anchor="ctr">
                    <a:solidFill>
                      <a:srgbClr val="002060"/>
                    </a:solidFill>
                  </a:tcPr>
                </a:tc>
                <a:tc>
                  <a:txBody>
                    <a:bodyPr/>
                    <a:lstStyle/>
                    <a:p>
                      <a:pPr algn="ctr"/>
                      <a:r>
                        <a:rPr lang="hr-HR" sz="1400" dirty="0">
                          <a:latin typeface="VladaRHSans Med" panose="02000000000000000000" pitchFamily="50" charset="-18"/>
                          <a:ea typeface="VladaRHSans Med" panose="02000000000000000000" pitchFamily="50" charset="-18"/>
                        </a:rPr>
                        <a:t>OBAVEZNO</a:t>
                      </a:r>
                    </a:p>
                  </a:txBody>
                  <a:tcPr marL="45697" marR="45697" marT="45666" marB="45666" anchor="ctr">
                    <a:solidFill>
                      <a:srgbClr val="002060"/>
                    </a:solidFill>
                  </a:tcPr>
                </a:tc>
                <a:extLst>
                  <a:ext uri="{0D108BD9-81ED-4DB2-BD59-A6C34878D82A}">
                    <a16:rowId xmlns:a16="http://schemas.microsoft.com/office/drawing/2014/main" val="3136437887"/>
                  </a:ext>
                </a:extLst>
              </a:tr>
              <a:tr h="2481723">
                <a:tc>
                  <a:txBody>
                    <a:bodyPr/>
                    <a:lstStyle/>
                    <a:p>
                      <a:r>
                        <a:rPr kumimoji="0" lang="hr-HR" sz="1400" b="1"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Dokumenti (akti) temeljem kojih se utvrđuje iznos bruto plaće za novozaposlene djelatnike:</a:t>
                      </a:r>
                    </a:p>
                    <a:p>
                      <a:pPr marL="342900" indent="-342900" algn="just">
                        <a:buAutoNum type="arabicPeriod"/>
                      </a:pPr>
                      <a:r>
                        <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Dokument (akt) temeljem kojih se utvrđuje iznos bruto plaće (ugovor o radu ili akt o zaposlenju ukoliko on postoji, ili Zakon o plaćama u lokalnoj i područnoj (regionalnoj) samoupravi, Uredba o nazivima radnih mjesta i koeficijentima složenosti poslova u javnim službama, Kolektivni ugovor, interni akti o unutarnjem ustrojstvu i slično)</a:t>
                      </a:r>
                    </a:p>
                    <a:p>
                      <a:pPr marL="342900" indent="-342900" algn="just">
                        <a:buAutoNum type="arabicPeriod"/>
                      </a:pPr>
                      <a:r>
                        <a:rPr kumimoji="0" lang="hr-HR" sz="1400" b="0" i="0" u="none" strike="noStrike" kern="1200" cap="none" normalizeH="0" baseline="0" dirty="0">
                          <a:ln>
                            <a:noFill/>
                          </a:ln>
                          <a:solidFill>
                            <a:srgbClr val="000000"/>
                          </a:solidFill>
                          <a:effectLst/>
                          <a:latin typeface="VladaRHSans Med" panose="02000000000000000000" pitchFamily="50" charset="-18"/>
                          <a:ea typeface="VladaRHSans Med" panose="02000000000000000000" pitchFamily="50" charset="-18"/>
                          <a:cs typeface="+mn-cs"/>
                        </a:rPr>
                        <a:t>Akt/i o unutarnjem ustrojstvu i organizacijsku shemu institucije s posebno označenim organizacijskim jedinicama i radnim mjestima za obavljanje prihvatljivih aktivnosti</a:t>
                      </a:r>
                    </a:p>
                  </a:txBody>
                  <a:tcPr marL="45697" marR="45697" marT="45666" marB="45666" anchor="ctr"/>
                </a:tc>
                <a:tc>
                  <a:txBody>
                    <a:bodyPr/>
                    <a:lstStyle/>
                    <a:p>
                      <a:pPr algn="ctr"/>
                      <a:r>
                        <a:rPr lang="hr-HR" sz="1400" dirty="0">
                          <a:latin typeface="VladaRHSans Med" panose="02000000000000000000" pitchFamily="50" charset="-18"/>
                          <a:ea typeface="VladaRHSans Med" panose="02000000000000000000" pitchFamily="50" charset="-18"/>
                        </a:rPr>
                        <a:t>DA</a:t>
                      </a:r>
                    </a:p>
                    <a:p>
                      <a:pPr algn="ctr"/>
                      <a:r>
                        <a:rPr lang="hr-HR" sz="1400" dirty="0">
                          <a:latin typeface="VladaRHSans Med" panose="02000000000000000000" pitchFamily="50" charset="-18"/>
                          <a:ea typeface="VladaRHSans Med" panose="02000000000000000000" pitchFamily="50" charset="-18"/>
                        </a:rPr>
                        <a:t>(ako je primjenjivo)</a:t>
                      </a:r>
                    </a:p>
                  </a:txBody>
                  <a:tcPr marL="45697" marR="45697" marT="45666" marB="45666" anchor="ctr"/>
                </a:tc>
                <a:extLst>
                  <a:ext uri="{0D108BD9-81ED-4DB2-BD59-A6C34878D82A}">
                    <a16:rowId xmlns:a16="http://schemas.microsoft.com/office/drawing/2014/main" val="1247301297"/>
                  </a:ext>
                </a:extLst>
              </a:tr>
            </a:tbl>
          </a:graphicData>
        </a:graphic>
      </p:graphicFrame>
      <p:sp>
        <p:nvSpPr>
          <p:cNvPr id="27674" name="Slide Number Placeholder 3">
            <a:extLst>
              <a:ext uri="{FF2B5EF4-FFF2-40B4-BE49-F238E27FC236}">
                <a16:creationId xmlns:a16="http://schemas.microsoft.com/office/drawing/2014/main" id="{EF046426-BE6A-4A69-AB27-363F3398A2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01BEA3A-EEF7-4486-85D4-4C1F71BC9596}" type="slidenum">
              <a:rPr lang="en-US" altLang="sr-Latn-RS" sz="1000" smtClean="0">
                <a:solidFill>
                  <a:schemeClr val="bg1"/>
                </a:solidFill>
              </a:rPr>
              <a:pPr>
                <a:lnSpc>
                  <a:spcPct val="100000"/>
                </a:lnSpc>
                <a:spcBef>
                  <a:spcPct val="0"/>
                </a:spcBef>
              </a:pPr>
              <a:t>5</a:t>
            </a:fld>
            <a:endParaRPr lang="en-US" altLang="sr-Latn-RS" sz="1000">
              <a:solidFill>
                <a:schemeClr val="bg1"/>
              </a:solidFill>
            </a:endParaRPr>
          </a:p>
        </p:txBody>
      </p:sp>
    </p:spTree>
    <p:extLst>
      <p:ext uri="{BB962C8B-B14F-4D97-AF65-F5344CB8AC3E}">
        <p14:creationId xmlns:p14="http://schemas.microsoft.com/office/powerpoint/2010/main" val="353795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149225"/>
            <a:ext cx="8088312" cy="412750"/>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Popratna dokumentacija uz prijavni obrazac (3)</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3083516796"/>
              </p:ext>
            </p:extLst>
          </p:nvPr>
        </p:nvGraphicFramePr>
        <p:xfrm>
          <a:off x="325041" y="637057"/>
          <a:ext cx="8493918" cy="2766418"/>
        </p:xfrm>
        <a:graphic>
          <a:graphicData uri="http://schemas.openxmlformats.org/drawingml/2006/table">
            <a:tbl>
              <a:tblPr firstRow="1" bandRow="1">
                <a:tableStyleId>{F5AB1C69-6EDB-4FF4-983F-18BD219EF322}</a:tableStyleId>
              </a:tblPr>
              <a:tblGrid>
                <a:gridCol w="7486122">
                  <a:extLst>
                    <a:ext uri="{9D8B030D-6E8A-4147-A177-3AD203B41FA5}">
                      <a16:colId xmlns:a16="http://schemas.microsoft.com/office/drawing/2014/main" val="1482751315"/>
                    </a:ext>
                  </a:extLst>
                </a:gridCol>
                <a:gridCol w="1007796">
                  <a:extLst>
                    <a:ext uri="{9D8B030D-6E8A-4147-A177-3AD203B41FA5}">
                      <a16:colId xmlns:a16="http://schemas.microsoft.com/office/drawing/2014/main" val="3217072077"/>
                    </a:ext>
                  </a:extLst>
                </a:gridCol>
              </a:tblGrid>
              <a:tr h="523073">
                <a:tc>
                  <a:txBody>
                    <a:bodyPr/>
                    <a:lstStyle/>
                    <a:p>
                      <a:pPr algn="ctr"/>
                      <a:r>
                        <a:rPr lang="hr-HR" sz="1400" dirty="0">
                          <a:latin typeface="VladaRHSans Med" panose="02000000000000000000" pitchFamily="50" charset="-18"/>
                          <a:ea typeface="VladaRHSans Med" panose="02000000000000000000" pitchFamily="50" charset="-18"/>
                        </a:rPr>
                        <a:t>DOKUMENT</a:t>
                      </a:r>
                    </a:p>
                  </a:txBody>
                  <a:tcPr marL="45701" marR="45701" marT="45674" marB="45674" anchor="ctr">
                    <a:solidFill>
                      <a:srgbClr val="002060"/>
                    </a:solidFill>
                  </a:tcPr>
                </a:tc>
                <a:tc>
                  <a:txBody>
                    <a:bodyPr/>
                    <a:lstStyle/>
                    <a:p>
                      <a:pPr algn="ctr"/>
                      <a:r>
                        <a:rPr lang="hr-HR" sz="1400" dirty="0">
                          <a:latin typeface="VladaRHSans Med" panose="02000000000000000000" pitchFamily="50" charset="-18"/>
                          <a:ea typeface="VladaRHSans Med" panose="02000000000000000000" pitchFamily="50" charset="-18"/>
                        </a:rPr>
                        <a:t>OBAVEZNO</a:t>
                      </a:r>
                    </a:p>
                  </a:txBody>
                  <a:tcPr marL="45701" marR="45701" marT="45674" marB="45674" anchor="ctr">
                    <a:solidFill>
                      <a:srgbClr val="002060"/>
                    </a:solidFill>
                  </a:tcPr>
                </a:tc>
                <a:extLst>
                  <a:ext uri="{0D108BD9-81ED-4DB2-BD59-A6C34878D82A}">
                    <a16:rowId xmlns:a16="http://schemas.microsoft.com/office/drawing/2014/main" val="3136437887"/>
                  </a:ext>
                </a:extLst>
              </a:tr>
              <a:tr h="871929">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Dokumentacija kojom se dokazuje zrelost projekta </a:t>
                      </a:r>
                      <a:r>
                        <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a:t>
                      </a: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građevinska dozvola</a:t>
                      </a:r>
                      <a:r>
                        <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 s otisnutom klauzulom pravomoćnosti i pripadajućim Glavnim projektom ili </a:t>
                      </a: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potvrda nadležnog tijela </a:t>
                      </a:r>
                      <a:r>
                        <a:rPr kumimoji="0" lang="hr-HR" altLang="sr-Latn-RS" sz="13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o predanom Zahtjevu za izdavanjem građevinske dozvole s pripadajućim Glavnim projektom)</a:t>
                      </a: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DA </a:t>
                      </a:r>
                    </a:p>
                  </a:txBody>
                  <a:tcPr marL="45701" marR="45701" marT="45674" marB="45674" anchor="ctr"/>
                </a:tc>
                <a:extLst>
                  <a:ext uri="{0D108BD9-81ED-4DB2-BD59-A6C34878D82A}">
                    <a16:rowId xmlns:a16="http://schemas.microsoft.com/office/drawing/2014/main" val="593772003"/>
                  </a:ext>
                </a:extLst>
              </a:tr>
              <a:tr h="646164">
                <a:tc>
                  <a:txBody>
                    <a:bodyP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Suglasnost ministarstva nadležnog za poslove graditeljstva za odstupanje od propisanih elemenata pristupačnosti </a:t>
                      </a:r>
                    </a:p>
                    <a:p>
                      <a:pPr marL="0" marR="0" lvl="0" indent="0" algn="just" defTabSz="685800" rtl="0" eaLnBrk="1" fontAlgn="base" latinLnBrk="0" hangingPunct="1">
                        <a:lnSpc>
                          <a:spcPct val="100000"/>
                        </a:lnSpc>
                        <a:spcBef>
                          <a:spcPct val="0"/>
                        </a:spcBef>
                        <a:spcAft>
                          <a:spcPct val="0"/>
                        </a:spcAft>
                        <a:buClrTx/>
                        <a:buSzTx/>
                        <a:buFontTx/>
                        <a:buNone/>
                        <a:tabLst/>
                      </a:pPr>
                      <a:endPar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Calibri" panose="020F0502020204030204" pitchFamily="34" charset="0"/>
                      </a:endParaRP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DA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(ako je primjenjivo)</a:t>
                      </a:r>
                    </a:p>
                  </a:txBody>
                  <a:tcPr marL="45701" marR="45701" marT="45674" marB="45674" anchor="ctr"/>
                </a:tc>
                <a:extLst>
                  <a:ext uri="{0D108BD9-81ED-4DB2-BD59-A6C34878D82A}">
                    <a16:rowId xmlns:a16="http://schemas.microsoft.com/office/drawing/2014/main" val="3428668518"/>
                  </a:ext>
                </a:extLst>
              </a:tr>
              <a:tr h="646164">
                <a:tc>
                  <a:txBody>
                    <a:bodyP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hr-HR" altLang="sr-Latn-RS" sz="1300" b="1"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rPr>
                        <a:t>Dokumentacija kojom se dokazuje neutralnost projekta u odnosu na načela održivog razvoja</a:t>
                      </a: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DA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00" b="0" i="0" u="none" strike="noStrike" kern="1200" cap="none" spc="0" normalizeH="0" baseline="0" noProof="0" dirty="0">
                          <a:ln>
                            <a:noFill/>
                          </a:ln>
                          <a:solidFill>
                            <a:prstClr val="black"/>
                          </a:solidFill>
                          <a:effectLst/>
                          <a:uLnTx/>
                          <a:uFillTx/>
                          <a:latin typeface="VladaRHSans Med" panose="02000000000000000000" pitchFamily="50" charset="-18"/>
                          <a:ea typeface="VladaRHSans Med" panose="02000000000000000000" pitchFamily="50" charset="-18"/>
                          <a:cs typeface="+mn-cs"/>
                        </a:rPr>
                        <a:t>(ako je primjenjivo)</a:t>
                      </a:r>
                    </a:p>
                  </a:txBody>
                  <a:tcPr marL="45701" marR="45701" marT="45674" marB="45674" anchor="ctr"/>
                </a:tc>
                <a:extLst>
                  <a:ext uri="{0D108BD9-81ED-4DB2-BD59-A6C34878D82A}">
                    <a16:rowId xmlns:a16="http://schemas.microsoft.com/office/drawing/2014/main" val="1413529079"/>
                  </a:ext>
                </a:extLst>
              </a:tr>
            </a:tbl>
          </a:graphicData>
        </a:graphic>
      </p:graphicFrame>
      <p:sp>
        <p:nvSpPr>
          <p:cNvPr id="29719" name="Slide Number Placeholder 3">
            <a:extLst>
              <a:ext uri="{FF2B5EF4-FFF2-40B4-BE49-F238E27FC236}">
                <a16:creationId xmlns:a16="http://schemas.microsoft.com/office/drawing/2014/main" id="{C4D6128D-F025-45B3-9A4A-667DA2B7E0D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531D4A33-344B-46BC-8020-ABFA6EBF7F25}" type="slidenum">
              <a:rPr lang="en-US" altLang="sr-Latn-RS" sz="1000" smtClean="0">
                <a:solidFill>
                  <a:schemeClr val="bg1"/>
                </a:solidFill>
              </a:rPr>
              <a:pPr>
                <a:lnSpc>
                  <a:spcPct val="100000"/>
                </a:lnSpc>
                <a:spcBef>
                  <a:spcPct val="0"/>
                </a:spcBef>
              </a:pPr>
              <a:t>6</a:t>
            </a:fld>
            <a:endParaRPr lang="en-US" altLang="sr-Latn-RS" sz="10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D562CC14-7818-43C5-B587-F7D9377E8DB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D4566F87-1EC8-4893-8E9A-65D27A181232}" type="slidenum">
              <a:rPr lang="en-US" altLang="sr-Latn-RS" sz="1000" smtClean="0">
                <a:solidFill>
                  <a:schemeClr val="bg1"/>
                </a:solidFill>
              </a:rPr>
              <a:pPr>
                <a:lnSpc>
                  <a:spcPct val="100000"/>
                </a:lnSpc>
                <a:spcBef>
                  <a:spcPct val="0"/>
                </a:spcBef>
              </a:pPr>
              <a:t>7</a:t>
            </a:fld>
            <a:endParaRPr lang="en-US" altLang="sr-Latn-RS" sz="1000">
              <a:solidFill>
                <a:schemeClr val="bg1"/>
              </a:solidFill>
            </a:endParaRPr>
          </a:p>
        </p:txBody>
      </p:sp>
      <p:sp>
        <p:nvSpPr>
          <p:cNvPr id="12291" name="Title 1">
            <a:extLst>
              <a:ext uri="{FF2B5EF4-FFF2-40B4-BE49-F238E27FC236}">
                <a16:creationId xmlns:a16="http://schemas.microsoft.com/office/drawing/2014/main" id="{2F0A2537-4BD3-465B-93ED-B27855D69F5D}"/>
              </a:ext>
            </a:extLst>
          </p:cNvPr>
          <p:cNvSpPr>
            <a:spLocks noGrp="1"/>
          </p:cNvSpPr>
          <p:nvPr>
            <p:ph type="title" idx="4294967295"/>
          </p:nvPr>
        </p:nvSpPr>
        <p:spPr>
          <a:xfrm>
            <a:off x="657225" y="425450"/>
            <a:ext cx="6902450" cy="306388"/>
          </a:xfrm>
        </p:spPr>
        <p:txBody>
          <a:bodyPr/>
          <a:lstStyle/>
          <a:p>
            <a:pPr defTabSz="685800">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Postupak dodjele</a:t>
            </a:r>
          </a:p>
        </p:txBody>
      </p:sp>
      <p:sp>
        <p:nvSpPr>
          <p:cNvPr id="12292" name="Content Placeholder 2">
            <a:extLst>
              <a:ext uri="{FF2B5EF4-FFF2-40B4-BE49-F238E27FC236}">
                <a16:creationId xmlns:a16="http://schemas.microsoft.com/office/drawing/2014/main" id="{0FB872CB-BC90-4619-8162-972C1297A00E}"/>
              </a:ext>
            </a:extLst>
          </p:cNvPr>
          <p:cNvSpPr>
            <a:spLocks noGrp="1"/>
          </p:cNvSpPr>
          <p:nvPr>
            <p:ph idx="4294967295"/>
          </p:nvPr>
        </p:nvSpPr>
        <p:spPr>
          <a:xfrm>
            <a:off x="657225" y="787400"/>
            <a:ext cx="6896100" cy="3741738"/>
          </a:xfrm>
        </p:spPr>
        <p:txBody>
          <a:bodyPr/>
          <a:lstStyle/>
          <a:p>
            <a:pPr defTabSz="914400" eaLnBrk="1" hangingPunct="1">
              <a:lnSpc>
                <a:spcPct val="100000"/>
              </a:lnSpc>
              <a:spcBef>
                <a:spcPct val="0"/>
              </a:spcBef>
              <a:buClr>
                <a:schemeClr val="accent2"/>
              </a:buClr>
              <a:defRPr/>
            </a:pPr>
            <a:r>
              <a:rPr lang="hr-HR" altLang="sr-Latn-RS" sz="1400" dirty="0">
                <a:solidFill>
                  <a:srgbClr val="000000"/>
                </a:solidFill>
                <a:latin typeface="VladaRHSans Med"/>
                <a:ea typeface="ＭＳ Ｐゴシック" panose="020B0600070205080204" pitchFamily="34" charset="-128"/>
              </a:rPr>
              <a:t>(Točka 4. Uputa za prijavitelje)</a:t>
            </a:r>
          </a:p>
          <a:p>
            <a:pPr defTabSz="914400" eaLnBrk="1" hangingPunct="1">
              <a:lnSpc>
                <a:spcPct val="100000"/>
              </a:lnSpc>
              <a:spcBef>
                <a:spcPct val="0"/>
              </a:spcBef>
              <a:buClr>
                <a:schemeClr val="accent2"/>
              </a:buClr>
              <a:defRPr/>
            </a:pPr>
            <a:endParaRPr lang="hr-HR" altLang="sr-Latn-RS" sz="1800" dirty="0">
              <a:solidFill>
                <a:srgbClr val="000000"/>
              </a:solidFill>
              <a:latin typeface="VladaRHSans Med"/>
              <a:ea typeface="ＭＳ Ｐゴシック" panose="020B0600070205080204" pitchFamily="34" charset="-128"/>
            </a:endParaRPr>
          </a:p>
          <a:p>
            <a:pPr defTabSz="914400" eaLnBrk="1" hangingPunct="1">
              <a:lnSpc>
                <a:spcPct val="100000"/>
              </a:lnSpc>
              <a:spcBef>
                <a:spcPct val="0"/>
              </a:spcBef>
              <a:buClr>
                <a:schemeClr val="accent2"/>
              </a:buClr>
              <a:defRPr/>
            </a:pPr>
            <a:endParaRPr lang="hr-HR" altLang="sr-Latn-RS" sz="1800" dirty="0">
              <a:solidFill>
                <a:srgbClr val="000000"/>
              </a:solidFill>
              <a:latin typeface="VladaRHSans Med"/>
              <a:ea typeface="ＭＳ Ｐゴシック" panose="020B0600070205080204" pitchFamily="34" charset="-128"/>
            </a:endParaRPr>
          </a:p>
          <a:p>
            <a:pPr defTabSz="914400" eaLnBrk="1" hangingPunct="1">
              <a:lnSpc>
                <a:spcPct val="100000"/>
              </a:lnSpc>
              <a:spcBef>
                <a:spcPct val="0"/>
              </a:spcBef>
              <a:buClr>
                <a:schemeClr val="accent2"/>
              </a:buClr>
              <a:defRPr/>
            </a:pPr>
            <a:r>
              <a:rPr lang="hr-HR" altLang="sr-Latn-RS" sz="1800" dirty="0">
                <a:solidFill>
                  <a:srgbClr val="000000"/>
                </a:solidFill>
                <a:latin typeface="VladaRHSans Med"/>
                <a:ea typeface="ＭＳ Ｐゴシック" panose="020B0600070205080204" pitchFamily="34" charset="-128"/>
              </a:rPr>
              <a:t>Faze postupka dodjele:</a:t>
            </a:r>
          </a:p>
          <a:p>
            <a:pPr defTabSz="914400" eaLnBrk="1" hangingPunct="1">
              <a:lnSpc>
                <a:spcPct val="100000"/>
              </a:lnSpc>
              <a:spcBef>
                <a:spcPct val="0"/>
              </a:spcBef>
              <a:buClr>
                <a:schemeClr val="accent2"/>
              </a:buClr>
              <a:defRPr/>
            </a:pPr>
            <a:endParaRPr lang="hr-HR" altLang="sr-Latn-RS" sz="1800" dirty="0">
              <a:solidFill>
                <a:srgbClr val="000000"/>
              </a:solidFill>
              <a:latin typeface="VladaRHSans Med"/>
              <a:ea typeface="ＭＳ Ｐゴシック" panose="020B0600070205080204" pitchFamily="34" charset="-128"/>
            </a:endParaRPr>
          </a:p>
          <a:p>
            <a:pPr marL="0" indent="0" defTabSz="914400" eaLnBrk="1" hangingPunct="1">
              <a:lnSpc>
                <a:spcPct val="100000"/>
              </a:lnSpc>
              <a:spcBef>
                <a:spcPct val="0"/>
              </a:spcBef>
              <a:buClr>
                <a:schemeClr val="accent2"/>
              </a:buClr>
              <a:buFont typeface="Arial" panose="020B0604020202020204" pitchFamily="34" charset="0"/>
              <a:buNone/>
              <a:defRPr/>
            </a:pPr>
            <a:endParaRPr lang="hr-HR" altLang="sr-Latn-RS" dirty="0">
              <a:latin typeface="VladaRHSans Med"/>
              <a:ea typeface="ＭＳ Ｐゴシック" panose="020B0600070205080204" pitchFamily="34" charset="-128"/>
            </a:endParaRPr>
          </a:p>
          <a:p>
            <a:pPr defTabSz="914400" eaLnBrk="1" hangingPunct="1">
              <a:lnSpc>
                <a:spcPct val="100000"/>
              </a:lnSpc>
              <a:spcBef>
                <a:spcPct val="0"/>
              </a:spcBef>
              <a:buClr>
                <a:schemeClr val="accent2"/>
              </a:buClr>
              <a:buFont typeface="Wingdings" panose="05000000000000000000" pitchFamily="2" charset="2"/>
              <a:buChar char="Ø"/>
              <a:defRPr/>
            </a:pPr>
            <a:endParaRPr lang="hr-HR" altLang="sr-Latn-RS" dirty="0">
              <a:latin typeface="VladaRHSans Med"/>
              <a:ea typeface="ＭＳ Ｐゴシック" panose="020B0600070205080204" pitchFamily="34" charset="-128"/>
            </a:endParaRPr>
          </a:p>
          <a:p>
            <a:pPr defTabSz="914400" eaLnBrk="1" hangingPunct="1">
              <a:lnSpc>
                <a:spcPct val="100000"/>
              </a:lnSpc>
              <a:spcBef>
                <a:spcPct val="0"/>
              </a:spcBef>
              <a:buClr>
                <a:schemeClr val="accent2"/>
              </a:buClr>
              <a:buFont typeface="Wingdings" panose="05000000000000000000" pitchFamily="2" charset="2"/>
              <a:buChar char="Ø"/>
              <a:defRPr/>
            </a:pPr>
            <a:endParaRPr lang="hr-HR" altLang="sr-Latn-RS" sz="2200" dirty="0">
              <a:solidFill>
                <a:srgbClr val="000000"/>
              </a:solidFill>
              <a:latin typeface="VladaRHSans Med"/>
              <a:ea typeface="ＭＳ Ｐゴシック" panose="020B0600070205080204" pitchFamily="34" charset="-128"/>
            </a:endParaRPr>
          </a:p>
        </p:txBody>
      </p:sp>
      <p:graphicFrame>
        <p:nvGraphicFramePr>
          <p:cNvPr id="3" name="Diagram 2">
            <a:extLst>
              <a:ext uri="{FF2B5EF4-FFF2-40B4-BE49-F238E27FC236}">
                <a16:creationId xmlns:a16="http://schemas.microsoft.com/office/drawing/2014/main" id="{C8A6572D-2EAA-4AB1-84BA-0175763F53D3}"/>
              </a:ext>
            </a:extLst>
          </p:cNvPr>
          <p:cNvGraphicFramePr/>
          <p:nvPr>
            <p:extLst>
              <p:ext uri="{D42A27DB-BD31-4B8C-83A1-F6EECF244321}">
                <p14:modId xmlns:p14="http://schemas.microsoft.com/office/powerpoint/2010/main" val="3806147765"/>
              </p:ext>
            </p:extLst>
          </p:nvPr>
        </p:nvGraphicFramePr>
        <p:xfrm>
          <a:off x="657075" y="2386662"/>
          <a:ext cx="7858275" cy="200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2BC4A6F-58C6-424E-B02C-91CA40A96482}"/>
              </a:ext>
            </a:extLst>
          </p:cNvPr>
          <p:cNvSpPr>
            <a:spLocks noChangeArrowheads="1"/>
          </p:cNvSpPr>
          <p:nvPr/>
        </p:nvSpPr>
        <p:spPr bwMode="auto">
          <a:xfrm>
            <a:off x="715963" y="1938338"/>
            <a:ext cx="2201862" cy="984250"/>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Vrši se automatski putem sustava </a:t>
            </a:r>
            <a:r>
              <a:rPr lang="hr-HR" altLang="sr-Latn-RS" sz="1200" dirty="0" err="1">
                <a:latin typeface="VladaRHSans Med"/>
              </a:rPr>
              <a:t>eFondovi</a:t>
            </a:r>
            <a:endParaRPr lang="hr-HR" altLang="sr-Latn-RS" sz="1200" dirty="0">
              <a:latin typeface="VladaRHSans Med"/>
            </a:endParaRPr>
          </a:p>
        </p:txBody>
      </p:sp>
      <p:sp>
        <p:nvSpPr>
          <p:cNvPr id="11" name="TextBox 10">
            <a:extLst>
              <a:ext uri="{FF2B5EF4-FFF2-40B4-BE49-F238E27FC236}">
                <a16:creationId xmlns:a16="http://schemas.microsoft.com/office/drawing/2014/main" id="{327B9D92-FEDE-43B8-8B00-FF8F0C051293}"/>
              </a:ext>
            </a:extLst>
          </p:cNvPr>
          <p:cNvSpPr>
            <a:spLocks noChangeArrowheads="1"/>
          </p:cNvSpPr>
          <p:nvPr/>
        </p:nvSpPr>
        <p:spPr bwMode="auto">
          <a:xfrm>
            <a:off x="3081338" y="2482850"/>
            <a:ext cx="1385887" cy="422275"/>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PT2 (SAFU)</a:t>
            </a:r>
          </a:p>
        </p:txBody>
      </p:sp>
      <p:sp>
        <p:nvSpPr>
          <p:cNvPr id="12" name="TextBox 11">
            <a:extLst>
              <a:ext uri="{FF2B5EF4-FFF2-40B4-BE49-F238E27FC236}">
                <a16:creationId xmlns:a16="http://schemas.microsoft.com/office/drawing/2014/main" id="{BE09DE9F-FF84-4CCC-B09F-BB5BAA7D9A1E}"/>
              </a:ext>
            </a:extLst>
          </p:cNvPr>
          <p:cNvSpPr>
            <a:spLocks noChangeArrowheads="1"/>
          </p:cNvSpPr>
          <p:nvPr/>
        </p:nvSpPr>
        <p:spPr bwMode="auto">
          <a:xfrm>
            <a:off x="4979988" y="2386013"/>
            <a:ext cx="2095500" cy="702766"/>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ITU PT (Grad Zadar)</a:t>
            </a:r>
          </a:p>
        </p:txBody>
      </p:sp>
      <p:sp>
        <p:nvSpPr>
          <p:cNvPr id="14" name="TextBox 13">
            <a:extLst>
              <a:ext uri="{FF2B5EF4-FFF2-40B4-BE49-F238E27FC236}">
                <a16:creationId xmlns:a16="http://schemas.microsoft.com/office/drawing/2014/main" id="{8641B408-AF6C-4669-967D-E84D5DD43966}"/>
              </a:ext>
            </a:extLst>
          </p:cNvPr>
          <p:cNvSpPr>
            <a:spLocks noChangeArrowheads="1"/>
          </p:cNvSpPr>
          <p:nvPr/>
        </p:nvSpPr>
        <p:spPr bwMode="auto">
          <a:xfrm>
            <a:off x="7240588" y="2430463"/>
            <a:ext cx="1755775" cy="421660"/>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UT (MRRFEU</a:t>
            </a:r>
            <a:r>
              <a:rPr lang="hr-HR" altLang="sr-Latn-RS" sz="900" dirty="0">
                <a:latin typeface="VladaRHSans Med"/>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90865B-926A-47EB-A7C6-F598CCD30A96}"/>
              </a:ext>
            </a:extLst>
          </p:cNvPr>
          <p:cNvSpPr>
            <a:spLocks noGrp="1"/>
          </p:cNvSpPr>
          <p:nvPr>
            <p:ph type="title"/>
          </p:nvPr>
        </p:nvSpPr>
        <p:spPr>
          <a:xfrm>
            <a:off x="381000" y="193675"/>
            <a:ext cx="8040688" cy="473075"/>
          </a:xfrm>
        </p:spPr>
        <p:txBody>
          <a:bodyPr>
            <a:normAutofit fontScale="90000"/>
          </a:bodyPr>
          <a:lstStyle/>
          <a:p>
            <a:pPr eaLnBrk="1" hangingPunct="1">
              <a:defRPr/>
            </a:pPr>
            <a:r>
              <a:rPr lang="hr-HR" altLang="sr-Latn-RS" sz="2900" b="1" dirty="0">
                <a:solidFill>
                  <a:schemeClr val="tx2">
                    <a:lumMod val="75000"/>
                  </a:schemeClr>
                </a:solidFill>
                <a:ea typeface="ＭＳ Ｐゴシック" panose="020B0600070205080204" pitchFamily="34" charset="-128"/>
                <a:cs typeface="+mn-cs"/>
              </a:rPr>
              <a:t>FAZA 2: </a:t>
            </a:r>
            <a:r>
              <a:rPr lang="hr-HR" altLang="sr-Latn-RS" sz="2900" b="1" dirty="0">
                <a:solidFill>
                  <a:schemeClr val="tx2">
                    <a:lumMod val="75000"/>
                  </a:schemeClr>
                </a:solidFill>
                <a:ea typeface="ＭＳ Ｐゴシック" panose="020B0600070205080204" pitchFamily="34" charset="-128"/>
              </a:rPr>
              <a:t>Administrativna provjera</a:t>
            </a:r>
            <a:br>
              <a:rPr lang="hr-HR" altLang="sr-Latn-RS" sz="1400" dirty="0">
                <a:latin typeface="VladaRHSans Reg"/>
              </a:rPr>
            </a:br>
            <a:br>
              <a:rPr lang="hr-HR" altLang="sr-Latn-RS" sz="1400" dirty="0">
                <a:solidFill>
                  <a:schemeClr val="accent2"/>
                </a:solidFill>
                <a:latin typeface="VladaRHSans Reg"/>
              </a:rPr>
            </a:br>
            <a:endParaRPr lang="hr-HR" altLang="sr-Latn-RS" sz="1400" dirty="0">
              <a:solidFill>
                <a:schemeClr val="accent2"/>
              </a:solidFill>
              <a:latin typeface="VladaRHSans Reg"/>
            </a:endParaRPr>
          </a:p>
        </p:txBody>
      </p:sp>
      <p:sp>
        <p:nvSpPr>
          <p:cNvPr id="23555" name="Content Placeholder 2">
            <a:extLst>
              <a:ext uri="{FF2B5EF4-FFF2-40B4-BE49-F238E27FC236}">
                <a16:creationId xmlns:a16="http://schemas.microsoft.com/office/drawing/2014/main" id="{F12733CA-9FE6-4035-9396-22A409DB63C0}"/>
              </a:ext>
            </a:extLst>
          </p:cNvPr>
          <p:cNvSpPr>
            <a:spLocks noGrp="1"/>
          </p:cNvSpPr>
          <p:nvPr>
            <p:ph idx="1"/>
          </p:nvPr>
        </p:nvSpPr>
        <p:spPr>
          <a:xfrm>
            <a:off x="381000" y="776288"/>
            <a:ext cx="8234363" cy="3725862"/>
          </a:xfrm>
        </p:spPr>
        <p:txBody>
          <a:bodyPr/>
          <a:lstStyle/>
          <a:p>
            <a:pPr marL="285750" indent="-285750" eaLnBrk="1" hangingPunct="1">
              <a:lnSpc>
                <a:spcPct val="100000"/>
              </a:lnSpc>
              <a:buFont typeface="Arial" panose="020B0604020202020204" pitchFamily="34" charset="0"/>
              <a:buChar char="•"/>
              <a:defRPr/>
            </a:pPr>
            <a:r>
              <a:rPr lang="hr-HR" altLang="sr-Latn-RS" sz="1600" dirty="0">
                <a:solidFill>
                  <a:prstClr val="black"/>
                </a:solidFill>
                <a:latin typeface="VladaRHSans Med" panose="02000000000000000000" pitchFamily="50" charset="-18"/>
                <a:ea typeface="VladaRHSans Med" panose="02000000000000000000" pitchFamily="50" charset="-18"/>
              </a:rPr>
              <a:t>Projektni prijedlog mora zadovoljavati sve kriterije za administrativnu provjeru i provjeru prihvatljivosti prijavitelja, prihvatljivosti projekta i aktivnosti te prihvatljivosti izdataka kako bi mogao biti predložen za sljedeću fazu dodjele.</a:t>
            </a:r>
          </a:p>
          <a:p>
            <a:pPr eaLnBrk="1" hangingPunct="1">
              <a:lnSpc>
                <a:spcPct val="100000"/>
              </a:lnSpc>
              <a:defRPr/>
            </a:pPr>
            <a:endParaRPr lang="hr-HR" altLang="sr-Latn-RS" sz="1400" dirty="0">
              <a:latin typeface="VladaRHSans Med" panose="02000000000000000000" pitchFamily="50" charset="-18"/>
              <a:ea typeface="VladaRHSans Med" panose="02000000000000000000" pitchFamily="50" charset="-18"/>
            </a:endParaRPr>
          </a:p>
        </p:txBody>
      </p:sp>
      <p:sp>
        <p:nvSpPr>
          <p:cNvPr id="33796" name="Slide Number Placeholder 3">
            <a:extLst>
              <a:ext uri="{FF2B5EF4-FFF2-40B4-BE49-F238E27FC236}">
                <a16:creationId xmlns:a16="http://schemas.microsoft.com/office/drawing/2014/main" id="{7E013B5A-C547-4B1A-A59D-9C25634C362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214D43F-E363-409E-9465-A41AB86B30EE}" type="slidenum">
              <a:rPr lang="en-US" altLang="sr-Latn-RS" sz="1000" smtClean="0">
                <a:solidFill>
                  <a:schemeClr val="bg1"/>
                </a:solidFill>
              </a:rPr>
              <a:pPr>
                <a:lnSpc>
                  <a:spcPct val="100000"/>
                </a:lnSpc>
                <a:spcBef>
                  <a:spcPct val="0"/>
                </a:spcBef>
              </a:pPr>
              <a:t>8</a:t>
            </a:fld>
            <a:endParaRPr lang="en-US" altLang="sr-Latn-RS" sz="1000">
              <a:solidFill>
                <a:schemeClr val="bg1"/>
              </a:solidFill>
            </a:endParaRPr>
          </a:p>
        </p:txBody>
      </p:sp>
      <p:sp>
        <p:nvSpPr>
          <p:cNvPr id="33797" name="Rectangle 5">
            <a:extLst>
              <a:ext uri="{FF2B5EF4-FFF2-40B4-BE49-F238E27FC236}">
                <a16:creationId xmlns:a16="http://schemas.microsoft.com/office/drawing/2014/main" id="{8D227E1A-D433-47EA-A309-A0459CA4BF17}"/>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a:latin typeface="Calibri" panose="020F0502020204030204" pitchFamily="34" charset="0"/>
            </a:endParaRPr>
          </a:p>
        </p:txBody>
      </p:sp>
      <p:graphicFrame>
        <p:nvGraphicFramePr>
          <p:cNvPr id="2" name="Table 1">
            <a:extLst>
              <a:ext uri="{FF2B5EF4-FFF2-40B4-BE49-F238E27FC236}">
                <a16:creationId xmlns:a16="http://schemas.microsoft.com/office/drawing/2014/main" id="{C35A2013-034B-40CF-B244-3A1CF6E22023}"/>
              </a:ext>
            </a:extLst>
          </p:cNvPr>
          <p:cNvGraphicFramePr>
            <a:graphicFrameLocks noGrp="1"/>
          </p:cNvGraphicFramePr>
          <p:nvPr>
            <p:extLst>
              <p:ext uri="{D42A27DB-BD31-4B8C-83A1-F6EECF244321}">
                <p14:modId xmlns:p14="http://schemas.microsoft.com/office/powerpoint/2010/main" val="1450054948"/>
              </p:ext>
            </p:extLst>
          </p:nvPr>
        </p:nvGraphicFramePr>
        <p:xfrm>
          <a:off x="381000" y="1581604"/>
          <a:ext cx="8234363" cy="2920546"/>
        </p:xfrm>
        <a:graphic>
          <a:graphicData uri="http://schemas.openxmlformats.org/drawingml/2006/table">
            <a:tbl>
              <a:tblPr firstRow="1" bandRow="1">
                <a:tableStyleId>{F5AB1C69-6EDB-4FF4-983F-18BD219EF322}</a:tableStyleId>
              </a:tblPr>
              <a:tblGrid>
                <a:gridCol w="514648">
                  <a:extLst>
                    <a:ext uri="{9D8B030D-6E8A-4147-A177-3AD203B41FA5}">
                      <a16:colId xmlns:a16="http://schemas.microsoft.com/office/drawing/2014/main" val="2161040119"/>
                    </a:ext>
                  </a:extLst>
                </a:gridCol>
                <a:gridCol w="5186064">
                  <a:extLst>
                    <a:ext uri="{9D8B030D-6E8A-4147-A177-3AD203B41FA5}">
                      <a16:colId xmlns:a16="http://schemas.microsoft.com/office/drawing/2014/main" val="775958171"/>
                    </a:ext>
                  </a:extLst>
                </a:gridCol>
                <a:gridCol w="2533651">
                  <a:extLst>
                    <a:ext uri="{9D8B030D-6E8A-4147-A177-3AD203B41FA5}">
                      <a16:colId xmlns:a16="http://schemas.microsoft.com/office/drawing/2014/main" val="2210772313"/>
                    </a:ext>
                  </a:extLst>
                </a:gridCol>
              </a:tblGrid>
              <a:tr h="360262">
                <a:tc>
                  <a:txBody>
                    <a:bodyPr/>
                    <a:lstStyle/>
                    <a:p>
                      <a:pPr algn="ctr"/>
                      <a:r>
                        <a:rPr lang="hr-HR" sz="1400" dirty="0">
                          <a:latin typeface="VladaRHSans Med" panose="02000000000000000000" pitchFamily="50" charset="-18"/>
                          <a:ea typeface="VladaRHSans Med" panose="02000000000000000000" pitchFamily="50" charset="-18"/>
                        </a:rPr>
                        <a:t>Br.</a:t>
                      </a:r>
                      <a:endParaRPr lang="hr-HR" sz="1400" dirty="0">
                        <a:solidFill>
                          <a:schemeClr val="tx1"/>
                        </a:solidFill>
                        <a:latin typeface="VladaRHSans Med" panose="02000000000000000000" pitchFamily="50" charset="-18"/>
                        <a:ea typeface="VladaRHSans Med" panose="02000000000000000000" pitchFamily="50" charset="-18"/>
                      </a:endParaRPr>
                    </a:p>
                  </a:txBody>
                  <a:tcPr marL="45730" marR="45730" marT="45714" marB="45714" anchor="ctr">
                    <a:solidFill>
                      <a:srgbClr val="002060"/>
                    </a:solidFill>
                  </a:tcPr>
                </a:tc>
                <a:tc>
                  <a:txBody>
                    <a:bodyPr/>
                    <a:lstStyle/>
                    <a:p>
                      <a:pPr algn="ctr"/>
                      <a:r>
                        <a:rPr lang="hr-HR" sz="1500" dirty="0">
                          <a:latin typeface="VladaRHSans Med" panose="02000000000000000000" pitchFamily="50" charset="-18"/>
                          <a:ea typeface="VladaRHSans Med" panose="02000000000000000000" pitchFamily="50" charset="-18"/>
                        </a:rPr>
                        <a:t>Pitanje za administrativnu provjeru</a:t>
                      </a:r>
                      <a:endParaRPr lang="hr-HR" sz="1500" dirty="0">
                        <a:solidFill>
                          <a:schemeClr val="tx1"/>
                        </a:solidFill>
                        <a:latin typeface="VladaRHSans Med" panose="02000000000000000000" pitchFamily="50" charset="-18"/>
                        <a:ea typeface="VladaRHSans Med" panose="02000000000000000000" pitchFamily="50" charset="-18"/>
                      </a:endParaRPr>
                    </a:p>
                  </a:txBody>
                  <a:tcPr marL="45730" marR="45730" marT="45714" marB="45714" anchor="ctr">
                    <a:solidFill>
                      <a:srgbClr val="002060"/>
                    </a:solidFill>
                  </a:tcPr>
                </a:tc>
                <a:tc>
                  <a:txBody>
                    <a:bodyPr/>
                    <a:lstStyle/>
                    <a:p>
                      <a:pPr algn="ctr"/>
                      <a:r>
                        <a:rPr lang="hr-HR" sz="1500" dirty="0">
                          <a:latin typeface="VladaRHSans Med" panose="02000000000000000000" pitchFamily="50" charset="-18"/>
                          <a:ea typeface="VladaRHSans Med" panose="02000000000000000000" pitchFamily="50" charset="-18"/>
                        </a:rPr>
                        <a:t>Izvor provjere</a:t>
                      </a:r>
                      <a:endParaRPr lang="hr-HR" sz="1500" b="0" dirty="0">
                        <a:solidFill>
                          <a:schemeClr val="tx1"/>
                        </a:solidFill>
                        <a:latin typeface="VladaRHSans Med" panose="02000000000000000000" pitchFamily="50" charset="-18"/>
                        <a:ea typeface="VladaRHSans Med" panose="02000000000000000000" pitchFamily="50" charset="-18"/>
                      </a:endParaRPr>
                    </a:p>
                  </a:txBody>
                  <a:tcPr marL="45730" marR="45730" marT="45714" marB="45714" anchor="ctr">
                    <a:solidFill>
                      <a:srgbClr val="002060"/>
                    </a:solidFill>
                  </a:tcPr>
                </a:tc>
                <a:extLst>
                  <a:ext uri="{0D108BD9-81ED-4DB2-BD59-A6C34878D82A}">
                    <a16:rowId xmlns:a16="http://schemas.microsoft.com/office/drawing/2014/main" val="2876471152"/>
                  </a:ext>
                </a:extLst>
              </a:tr>
              <a:tr h="708588">
                <a:tc>
                  <a:txBody>
                    <a:bodyPr/>
                    <a:lstStyle/>
                    <a:p>
                      <a:pPr algn="ctr"/>
                      <a:r>
                        <a:rPr lang="hr-HR" sz="1400" dirty="0">
                          <a:solidFill>
                            <a:srgbClr val="171796"/>
                          </a:solidFill>
                          <a:latin typeface="VladaRHSans Med" panose="02000000000000000000" pitchFamily="50" charset="-18"/>
                          <a:ea typeface="VladaRHSans Med" panose="02000000000000000000" pitchFamily="50" charset="-18"/>
                        </a:rPr>
                        <a:t>1.</a:t>
                      </a:r>
                    </a:p>
                  </a:txBody>
                  <a:tcPr marL="45730" marR="45730" marT="45714" marB="45714" anchor="ctr"/>
                </a:tc>
                <a:tc>
                  <a:txBody>
                    <a:bodyPr/>
                    <a:lstStyle/>
                    <a:p>
                      <a:pPr marL="0" marR="0" lvl="0" indent="0" algn="just" defTabSz="685800" rtl="0" eaLnBrk="1" fontAlgn="base" latinLnBrk="0" hangingPunct="1">
                        <a:lnSpc>
                          <a:spcPct val="100000"/>
                        </a:lnSpc>
                        <a:spcBef>
                          <a:spcPts val="400"/>
                        </a:spcBef>
                        <a:spcAft>
                          <a:spcPts val="400"/>
                        </a:spcAft>
                        <a:buClrTx/>
                        <a:buSzTx/>
                        <a:buFontTx/>
                        <a:buNone/>
                        <a:tabLst>
                          <a:tab pos="3060700" algn="l"/>
                        </a:tabLst>
                      </a:pPr>
                      <a:r>
                        <a:rPr kumimoji="0" lang="hr-HR" altLang="sr-Latn-RS" sz="1500" b="0" i="0" u="none" strike="noStrike" cap="none" normalizeH="0" baseline="0" dirty="0">
                          <a:ln>
                            <a:noFill/>
                          </a:ln>
                          <a:solidFill>
                            <a:srgbClr val="000000"/>
                          </a:solidFill>
                          <a:effectLst/>
                          <a:latin typeface="VladaRHSans Med" panose="02000000000000000000" pitchFamily="50" charset="-18"/>
                          <a:ea typeface="VladaRHSans Med" panose="02000000000000000000" pitchFamily="50" charset="-18"/>
                          <a:cs typeface="Times New Roman" panose="02020603050405020304" pitchFamily="18" charset="0"/>
                        </a:rPr>
                        <a:t>Izjava prijavitelja o istinitosti podataka ispunjena je po ispravnom predlošku.</a:t>
                      </a:r>
                    </a:p>
                  </a:txBody>
                  <a:tcPr marL="45730" marR="45730" marT="45714" marB="45714" anchor="ctr"/>
                </a:tc>
                <a:tc>
                  <a:txBody>
                    <a:bodyPr/>
                    <a:lstStyle/>
                    <a:p>
                      <a:pPr algn="ctr"/>
                      <a:r>
                        <a:rPr lang="hr-HR" sz="1500" kern="1200" dirty="0">
                          <a:solidFill>
                            <a:schemeClr val="tx1"/>
                          </a:solidFill>
                          <a:latin typeface="VladaRHSans Med" panose="02000000000000000000" pitchFamily="50" charset="-18"/>
                          <a:ea typeface="VladaRHSans Med" panose="02000000000000000000" pitchFamily="50" charset="-18"/>
                          <a:cs typeface="+mn-cs"/>
                        </a:rPr>
                        <a:t>Popis obavezne </a:t>
                      </a:r>
                      <a:r>
                        <a:rPr lang="pl-PL" sz="1500" kern="1200" dirty="0">
                          <a:solidFill>
                            <a:schemeClr val="tx1"/>
                          </a:solidFill>
                          <a:latin typeface="VladaRHSans Med" panose="02000000000000000000" pitchFamily="50" charset="-18"/>
                          <a:ea typeface="VladaRHSans Med" panose="02000000000000000000" pitchFamily="50" charset="-18"/>
                          <a:cs typeface="+mn-cs"/>
                        </a:rPr>
                        <a:t>popratne dokumentacije uz prijavni obrazac (točka 3.1 UzP)</a:t>
                      </a:r>
                      <a:endParaRPr lang="hr-HR" sz="1500" kern="1200" dirty="0">
                        <a:solidFill>
                          <a:schemeClr val="tx1"/>
                        </a:solidFill>
                        <a:latin typeface="VladaRHSans Med" panose="02000000000000000000" pitchFamily="50" charset="-18"/>
                        <a:ea typeface="VladaRHSans Med" panose="02000000000000000000" pitchFamily="50" charset="-18"/>
                        <a:cs typeface="+mn-cs"/>
                      </a:endParaRPr>
                    </a:p>
                  </a:txBody>
                  <a:tcPr marL="45730" marR="45730" marT="45714" marB="45714" anchor="ctr"/>
                </a:tc>
                <a:extLst>
                  <a:ext uri="{0D108BD9-81ED-4DB2-BD59-A6C34878D82A}">
                    <a16:rowId xmlns:a16="http://schemas.microsoft.com/office/drawing/2014/main" val="481882121"/>
                  </a:ext>
                </a:extLst>
              </a:tr>
              <a:tr h="708588">
                <a:tc>
                  <a:txBody>
                    <a:bodyPr/>
                    <a:lstStyle/>
                    <a:p>
                      <a:pPr algn="ctr"/>
                      <a:r>
                        <a:rPr lang="hr-HR" sz="1400" dirty="0">
                          <a:solidFill>
                            <a:srgbClr val="171796"/>
                          </a:solidFill>
                          <a:latin typeface="VladaRHSans Med" panose="02000000000000000000" pitchFamily="50" charset="-18"/>
                          <a:ea typeface="VladaRHSans Med" panose="02000000000000000000" pitchFamily="50" charset="-18"/>
                        </a:rPr>
                        <a:t>2.</a:t>
                      </a:r>
                    </a:p>
                  </a:txBody>
                  <a:tcPr marL="45730" marR="45730" marT="45714" marB="45714" anchor="ctr"/>
                </a:tc>
                <a:tc>
                  <a:txBody>
                    <a:bodyPr/>
                    <a:lstStyle/>
                    <a:p>
                      <a:pPr algn="just"/>
                      <a:r>
                        <a:rPr lang="hr-HR" sz="1500" dirty="0">
                          <a:latin typeface="VladaRHSans Med" panose="02000000000000000000" pitchFamily="50" charset="-18"/>
                          <a:ea typeface="VladaRHSans Med" panose="02000000000000000000" pitchFamily="50" charset="-18"/>
                        </a:rPr>
                        <a:t>Projektni prijedlog sadrži sve obvezne priloge i prateće dokumente, sukladno odredbama pod točkom 3.1 </a:t>
                      </a:r>
                      <a:r>
                        <a:rPr lang="hr-HR" sz="1500" dirty="0" err="1">
                          <a:latin typeface="VladaRHSans Med" panose="02000000000000000000" pitchFamily="50" charset="-18"/>
                          <a:ea typeface="VladaRHSans Med" panose="02000000000000000000" pitchFamily="50" charset="-18"/>
                        </a:rPr>
                        <a:t>UzP</a:t>
                      </a:r>
                      <a:r>
                        <a:rPr lang="hr-HR" sz="1500" dirty="0">
                          <a:latin typeface="VladaRHSans Med" panose="02000000000000000000" pitchFamily="50" charset="-18"/>
                          <a:ea typeface="VladaRHSans Med" panose="02000000000000000000" pitchFamily="50" charset="-18"/>
                        </a:rPr>
                        <a:t>.</a:t>
                      </a:r>
                      <a:endParaRPr lang="hr-HR" sz="1500" dirty="0">
                        <a:solidFill>
                          <a:schemeClr val="tx2"/>
                        </a:solidFill>
                        <a:latin typeface="VladaRHSans Med" panose="02000000000000000000" pitchFamily="50" charset="-18"/>
                        <a:ea typeface="VladaRHSans Med" panose="02000000000000000000" pitchFamily="50" charset="-18"/>
                      </a:endParaRPr>
                    </a:p>
                  </a:txBody>
                  <a:tcPr marL="45730" marR="45730" marT="45714" marB="45714" anchor="ctr"/>
                </a:tc>
                <a:tc>
                  <a:txBody>
                    <a:bodyPr/>
                    <a:lstStyle/>
                    <a:p>
                      <a:pPr algn="ctr"/>
                      <a:r>
                        <a:rPr lang="hr-HR" sz="1500" kern="1200" dirty="0">
                          <a:solidFill>
                            <a:schemeClr val="tx1"/>
                          </a:solidFill>
                          <a:latin typeface="VladaRHSans Med" panose="02000000000000000000" pitchFamily="50" charset="-18"/>
                          <a:ea typeface="VladaRHSans Med" panose="02000000000000000000" pitchFamily="50" charset="-18"/>
                          <a:cs typeface="+mn-cs"/>
                        </a:rPr>
                        <a:t>Popis obavezne </a:t>
                      </a:r>
                      <a:r>
                        <a:rPr lang="pl-PL" sz="1500" kern="1200" dirty="0">
                          <a:solidFill>
                            <a:schemeClr val="tx1"/>
                          </a:solidFill>
                          <a:latin typeface="VladaRHSans Med" panose="02000000000000000000" pitchFamily="50" charset="-18"/>
                          <a:ea typeface="VladaRHSans Med" panose="02000000000000000000" pitchFamily="50" charset="-18"/>
                          <a:cs typeface="+mn-cs"/>
                        </a:rPr>
                        <a:t>popratne dokumentacije uz prijavni obrazac (točka 3.1 UzP)</a:t>
                      </a:r>
                      <a:endParaRPr lang="hr-HR" sz="1500" kern="1200" dirty="0">
                        <a:solidFill>
                          <a:schemeClr val="tx1"/>
                        </a:solidFill>
                        <a:latin typeface="VladaRHSans Med" panose="02000000000000000000" pitchFamily="50" charset="-18"/>
                        <a:ea typeface="VladaRHSans Med" panose="02000000000000000000" pitchFamily="50" charset="-18"/>
                        <a:cs typeface="+mn-cs"/>
                      </a:endParaRPr>
                    </a:p>
                  </a:txBody>
                  <a:tcPr marL="45730" marR="45730" marT="45714" marB="45714" anchor="ctr"/>
                </a:tc>
                <a:extLst>
                  <a:ext uri="{0D108BD9-81ED-4DB2-BD59-A6C34878D82A}">
                    <a16:rowId xmlns:a16="http://schemas.microsoft.com/office/drawing/2014/main" val="3352259230"/>
                  </a:ext>
                </a:extLst>
              </a:tr>
              <a:tr h="708588">
                <a:tc>
                  <a:txBody>
                    <a:bodyPr/>
                    <a:lstStyle/>
                    <a:p>
                      <a:pPr algn="ctr"/>
                      <a:r>
                        <a:rPr lang="hr-HR" sz="1400" dirty="0">
                          <a:solidFill>
                            <a:srgbClr val="171796"/>
                          </a:solidFill>
                          <a:latin typeface="VladaRHSans Med" panose="02000000000000000000" pitchFamily="50" charset="-18"/>
                          <a:ea typeface="VladaRHSans Med" panose="02000000000000000000" pitchFamily="50" charset="-18"/>
                        </a:rPr>
                        <a:t>3.</a:t>
                      </a:r>
                    </a:p>
                  </a:txBody>
                  <a:tcPr marL="45730" marR="45730" marT="45714" marB="45714" anchor="ctr"/>
                </a:tc>
                <a:tc>
                  <a:txBody>
                    <a:bodyPr/>
                    <a:lstStyle/>
                    <a:p>
                      <a:pPr algn="just"/>
                      <a:r>
                        <a:rPr lang="hr-HR" sz="1500" dirty="0">
                          <a:latin typeface="VladaRHSans Med" panose="02000000000000000000" pitchFamily="50" charset="-18"/>
                          <a:ea typeface="VladaRHSans Med" panose="02000000000000000000" pitchFamily="50" charset="-18"/>
                        </a:rPr>
                        <a:t>Projektni prijedlog je napisan na hrvatskom jeziku i latiničnom pismu. Sva tražena dokumentacija je na hrvatskom jeziku ili prevedena na hrvatski jezik i ovjerena od strane ovlaštenog tumača.</a:t>
                      </a:r>
                      <a:endParaRPr lang="hr-HR" sz="1500" dirty="0">
                        <a:solidFill>
                          <a:schemeClr val="tx2"/>
                        </a:solidFill>
                        <a:latin typeface="VladaRHSans Med" panose="02000000000000000000" pitchFamily="50" charset="-18"/>
                        <a:ea typeface="VladaRHSans Med" panose="02000000000000000000" pitchFamily="50" charset="-18"/>
                      </a:endParaRPr>
                    </a:p>
                  </a:txBody>
                  <a:tcPr marL="45730" marR="45730" marT="45714" marB="45714" anchor="ctr"/>
                </a:tc>
                <a:tc>
                  <a:txBody>
                    <a:bodyPr/>
                    <a:lstStyle/>
                    <a:p>
                      <a:pPr algn="ctr"/>
                      <a:r>
                        <a:rPr lang="hr-HR" sz="1500" kern="1200" dirty="0">
                          <a:solidFill>
                            <a:schemeClr val="tx1"/>
                          </a:solidFill>
                          <a:latin typeface="VladaRHSans Med" panose="02000000000000000000" pitchFamily="50" charset="-18"/>
                          <a:ea typeface="VladaRHSans Med" panose="02000000000000000000" pitchFamily="50" charset="-18"/>
                          <a:cs typeface="+mn-cs"/>
                        </a:rPr>
                        <a:t>Prijavni obrazac i sva popratna dokumentacija</a:t>
                      </a:r>
                    </a:p>
                  </a:txBody>
                  <a:tcPr marL="45730" marR="45730" marT="45714" marB="45714" anchor="ctr"/>
                </a:tc>
                <a:extLst>
                  <a:ext uri="{0D108BD9-81ED-4DB2-BD59-A6C34878D82A}">
                    <a16:rowId xmlns:a16="http://schemas.microsoft.com/office/drawing/2014/main" val="4263106501"/>
                  </a:ext>
                </a:extLst>
              </a:tr>
            </a:tbl>
          </a:graphicData>
        </a:graphic>
      </p:graphicFrame>
    </p:spTree>
  </p:cSld>
  <p:clrMapOvr>
    <a:masterClrMapping/>
  </p:clrMapOvr>
</p:sld>
</file>

<file path=ppt/theme/theme1.xml><?xml version="1.0" encoding="utf-8"?>
<a:theme xmlns:a="http://schemas.openxmlformats.org/drawingml/2006/main" name="1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11245</TotalTime>
  <Words>4200</Words>
  <Application>Microsoft Office PowerPoint</Application>
  <PresentationFormat>On-screen Show (16:9)</PresentationFormat>
  <Paragraphs>504</Paragraphs>
  <Slides>35</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Neo Sans</vt:lpstr>
      <vt:lpstr>Neo Sans Medium</vt:lpstr>
      <vt:lpstr>VladaRHSans Med</vt:lpstr>
      <vt:lpstr>VladaRHSans Reg</vt:lpstr>
      <vt:lpstr>Wingdings</vt:lpstr>
      <vt:lpstr>1_Default Theme</vt:lpstr>
      <vt:lpstr>Default Theme</vt:lpstr>
      <vt:lpstr>2_Default Theme</vt:lpstr>
      <vt:lpstr>PowerPoint Presentation</vt:lpstr>
      <vt:lpstr>PowerPoint Presentation</vt:lpstr>
      <vt:lpstr>PowerPoint Presentation</vt:lpstr>
      <vt:lpstr>Popratna dokumentacija uz prijavni obrazac (1)</vt:lpstr>
      <vt:lpstr>Popratna dokumentacija uz prijavni obrazac (2)</vt:lpstr>
      <vt:lpstr>Popratna dokumentacija uz prijavni obrazac (2)</vt:lpstr>
      <vt:lpstr>Popratna dokumentacija uz prijavni obrazac (3)</vt:lpstr>
      <vt:lpstr>Postupak dodjele</vt:lpstr>
      <vt:lpstr>FAZA 2: Administrativna provjera  </vt:lpstr>
      <vt:lpstr>FAZA 2: Provjera prihvatljivosti prijavitelja</vt:lpstr>
      <vt:lpstr>FAZA 2: Provjera prihvatljivosti projekta i aktivnosti (1) </vt:lpstr>
      <vt:lpstr>PowerPoint Presentation</vt:lpstr>
      <vt:lpstr>FAZA 2: Provjera prihvatljivosti projekta i aktivnosti (3) </vt:lpstr>
      <vt:lpstr>FAZA 2: Provjera prihvatljivosti projekta i aktivnosti (4) </vt:lpstr>
      <vt:lpstr>FAZA 2: Provjera prihvatljivosti izdataka</vt:lpstr>
      <vt:lpstr>FAZA 3: Ocjena kvalitete (1)</vt:lpstr>
      <vt:lpstr>FAZA 3: Ocjena kvalitete (2) – kriteriji odabira</vt:lpstr>
      <vt:lpstr>FAZA 3: Ocjena kvalitete (3) </vt:lpstr>
      <vt:lpstr>FAZA 3: Ocjena kvalitete (4) </vt:lpstr>
      <vt:lpstr>FAZA 3: Ocjena kvalitete (5) 2. KRITERIJ ODABIRA - Financijska održivost projekta                                                                                          </vt:lpstr>
      <vt:lpstr> FAZA 3: Ocjena kvalitete (6)</vt:lpstr>
      <vt:lpstr>FAZA 3: Ocjena kvalitete (7)</vt:lpstr>
      <vt:lpstr>FAZA 3: Ocjena kvalitete (8)</vt:lpstr>
      <vt:lpstr>FAZA 3: Ocjena kvalitete (9)</vt:lpstr>
      <vt:lpstr>FAZA 3: Ocjena kvalitete (10)</vt:lpstr>
      <vt:lpstr>FAZA 3: Ocjena kvalitete (11)</vt:lpstr>
      <vt:lpstr>FAZA 3: Ocjena kvalitete (12)</vt:lpstr>
      <vt:lpstr>FAZA 3: Ocjena kvalitete (13)</vt:lpstr>
      <vt:lpstr>FAZA 3: Ocjena kvalitete (14)</vt:lpstr>
      <vt:lpstr>FAZA 3: Ocjena kvalitete (15)</vt:lpstr>
      <vt:lpstr>Ocjena kvalitete – bodovanje i rangiranje projektnih prijava</vt:lpstr>
      <vt:lpstr>Ocjena kvalitete – bodovanje i rangiranje projektnih prijava</vt:lpstr>
      <vt:lpstr>Faza 4: Donošenje Odluke o financiranju</vt:lpstr>
      <vt:lpstr>Ugovaranje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Ana Pitlović</cp:lastModifiedBy>
  <cp:revision>890</cp:revision>
  <cp:lastPrinted>2019-09-26T09:03:23Z</cp:lastPrinted>
  <dcterms:created xsi:type="dcterms:W3CDTF">2015-09-03T10:38:38Z</dcterms:created>
  <dcterms:modified xsi:type="dcterms:W3CDTF">2019-09-27T06:41:17Z</dcterms:modified>
</cp:coreProperties>
</file>