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 bookmarkIdSeed="2">
  <p:sldMasterIdLst>
    <p:sldMasterId id="2147483648" r:id="rId2"/>
    <p:sldMasterId id="2147483683" r:id="rId3"/>
  </p:sldMasterIdLst>
  <p:notesMasterIdLst>
    <p:notesMasterId r:id="rId21"/>
  </p:notesMasterIdLst>
  <p:handoutMasterIdLst>
    <p:handoutMasterId r:id="rId22"/>
  </p:handoutMasterIdLst>
  <p:sldIdLst>
    <p:sldId id="265" r:id="rId4"/>
    <p:sldId id="257" r:id="rId5"/>
    <p:sldId id="259" r:id="rId6"/>
    <p:sldId id="268" r:id="rId7"/>
    <p:sldId id="270" r:id="rId8"/>
    <p:sldId id="285" r:id="rId9"/>
    <p:sldId id="271" r:id="rId10"/>
    <p:sldId id="295" r:id="rId11"/>
    <p:sldId id="273" r:id="rId12"/>
    <p:sldId id="289" r:id="rId13"/>
    <p:sldId id="277" r:id="rId14"/>
    <p:sldId id="288" r:id="rId15"/>
    <p:sldId id="296" r:id="rId16"/>
    <p:sldId id="278" r:id="rId17"/>
    <p:sldId id="299" r:id="rId18"/>
    <p:sldId id="298" r:id="rId19"/>
    <p:sldId id="297" r:id="rId20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96"/>
    <a:srgbClr val="B0CB1F"/>
    <a:srgbClr val="FFED00"/>
    <a:srgbClr val="0093DD"/>
    <a:srgbClr val="EF7F24"/>
    <a:srgbClr val="008F43"/>
    <a:srgbClr val="008FFF"/>
    <a:srgbClr val="448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9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02" y="119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6A7882B3-D6E8-45E4-AC01-222C0979A774}" type="datetimeFigureOut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F9519CC8-6B15-42E3-A760-C26B670FC51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003232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E380383A-0D04-44AF-AC55-165EE3B90AE8}" type="datetimeFigureOut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noProof="0" dirty="0" smtClean="0"/>
              <a:t>Click to edit Master text styles</a:t>
            </a:r>
          </a:p>
          <a:p>
            <a:pPr lvl="1"/>
            <a:r>
              <a:rPr lang="ta-IN" noProof="0" dirty="0" smtClean="0"/>
              <a:t>Second level</a:t>
            </a:r>
          </a:p>
          <a:p>
            <a:pPr lvl="2"/>
            <a:r>
              <a:rPr lang="ta-IN" noProof="0" dirty="0" smtClean="0"/>
              <a:t>Third level</a:t>
            </a:r>
          </a:p>
          <a:p>
            <a:pPr lvl="3"/>
            <a:r>
              <a:rPr lang="ta-IN" noProof="0" dirty="0" smtClean="0"/>
              <a:t>Fourth level</a:t>
            </a:r>
          </a:p>
          <a:p>
            <a:pPr lvl="4"/>
            <a:r>
              <a:rPr lang="ta-IN" noProof="0" dirty="0" smtClean="0"/>
              <a:t>Fifth level</a:t>
            </a:r>
            <a:endParaRPr lang="en-US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o Sans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eo Sans" charset="0"/>
              </a:defRPr>
            </a:lvl1pPr>
          </a:lstStyle>
          <a:p>
            <a:pPr>
              <a:defRPr/>
            </a:pPr>
            <a:fld id="{1D75EB47-DA57-4159-8857-22A6E28DC52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8554105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o Sans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94217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9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20919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444310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482033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78357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957514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546C-C648-43C0-B32D-B658516F7594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0682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546C-C648-43C0-B32D-B658516F7594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52031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70604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48802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28876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3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71347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4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875392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29318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22627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489316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zaglavlj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5EB47-DA57-4159-8857-22A6E28DC52D}" type="slidenum">
              <a:rPr lang="en-US" altLang="sr-Latn-RS" smtClean="0"/>
              <a:pPr>
                <a:defRPr/>
              </a:pPr>
              <a:t>8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92097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1396-C8EB-45F1-B914-8A83E5D544E0}" type="datetime1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ECAC-CFDB-4D0B-A589-16A20B5A900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9224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ts val="3400"/>
              </a:lnSpc>
              <a:spcBef>
                <a:spcPts val="576"/>
              </a:spcBef>
              <a:buFontTx/>
              <a:buNone/>
              <a:defRPr/>
            </a:lvl1pPr>
            <a:lvl2pPr marL="0" indent="0">
              <a:spcBef>
                <a:spcPts val="576"/>
              </a:spcBef>
              <a:buFontTx/>
              <a:buNone/>
              <a:defRPr/>
            </a:lvl2pPr>
            <a:lvl3pPr marL="0" indent="0">
              <a:spcBef>
                <a:spcPts val="576"/>
              </a:spcBef>
              <a:buFontTx/>
              <a:buNone/>
              <a:defRPr/>
            </a:lvl3pPr>
            <a:lvl4pPr marL="0" indent="0">
              <a:spcBef>
                <a:spcPts val="576"/>
              </a:spcBef>
              <a:buFontTx/>
              <a:buNone/>
              <a:defRPr/>
            </a:lvl4pPr>
            <a:lvl5pPr marL="0" indent="0">
              <a:spcBef>
                <a:spcPts val="576"/>
              </a:spcBef>
              <a:buFontTx/>
              <a:buNone/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155A-64FF-4CAE-BB5F-B8FAAF23E3E6}" type="datetime1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382B4-9A59-4C19-AEC2-E177451E0D3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63523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2838450"/>
          </a:xfrm>
        </p:spPr>
        <p:txBody>
          <a:bodyPr/>
          <a:lstStyle>
            <a:lvl1pPr>
              <a:lnSpc>
                <a:spcPts val="3400"/>
              </a:lnSpc>
              <a:defRPr/>
            </a:lvl1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EB1F-CA7B-47B5-9ED3-B54A69AE66FD}" type="datetime1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50543-D3F9-462D-89F5-288849FE563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7276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ackground pptx PO title 16x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MRRFEU pasica logotipi pptx 16x9 ne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2425" y="42481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E5416-79D8-450C-A209-D5B80E91BC01}" type="datetime1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699250" y="4937125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2ED77-389D-4B3F-AD52-F2C0979AB52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726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1pPr>
            <a:lvl2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2pPr>
            <a:lvl3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3pPr>
            <a:lvl4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4pPr>
            <a:lvl5pPr indent="-342000">
              <a:lnSpc>
                <a:spcPts val="3400"/>
              </a:lnSpc>
              <a:spcBef>
                <a:spcPts val="576"/>
              </a:spcBef>
              <a:buClr>
                <a:srgbClr val="FFED00"/>
              </a:buClr>
              <a:defRPr/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AD44-D5B5-4377-8BEF-146A2632E84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7645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ackground pptx 16x9 inside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 descr="MRRFEU pasica logotipi pptx 16x9 new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E31976B8-F7B2-4E23-8B1D-B98776A5BBAF}" type="datetime1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VladaRHSans Reg" charset="0"/>
              </a:defRPr>
            </a:lvl1pPr>
          </a:lstStyle>
          <a:p>
            <a:pPr>
              <a:defRPr/>
            </a:pPr>
            <a:fld id="{6F6401EA-96BE-4664-BB41-ACBB45056BB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5" r:id="rId2"/>
    <p:sldLayoutId id="2147484316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marL="1600200" indent="-18288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marL="2057400" indent="-22860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MRRFEU pasica logotipi pptx 16x9 new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132263"/>
            <a:ext cx="85439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514350" y="206375"/>
            <a:ext cx="8099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title style</a:t>
            </a:r>
            <a:endParaRPr lang="en-US" altLang="sr-Latn-RS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4350" y="1112838"/>
            <a:ext cx="80994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altLang="sr-Latn-RS" smtClean="0"/>
              <a:t>Click to edit Master text styles</a:t>
            </a:r>
          </a:p>
          <a:p>
            <a:pPr lvl="1"/>
            <a:r>
              <a:rPr lang="ta-IN" altLang="sr-Latn-RS" smtClean="0"/>
              <a:t>Second level</a:t>
            </a:r>
          </a:p>
          <a:p>
            <a:pPr lvl="2"/>
            <a:r>
              <a:rPr lang="ta-IN" altLang="sr-Latn-RS" smtClean="0"/>
              <a:t>Third level</a:t>
            </a:r>
          </a:p>
          <a:p>
            <a:pPr lvl="3"/>
            <a:r>
              <a:rPr lang="ta-IN" altLang="sr-Latn-RS" smtClean="0"/>
              <a:t>Fourth level</a:t>
            </a:r>
          </a:p>
          <a:p>
            <a:pPr lvl="4"/>
            <a:r>
              <a:rPr lang="ta-IN" altLang="sr-Latn-RS" smtClean="0"/>
              <a:t>Fifth level</a:t>
            </a:r>
            <a:endParaRPr lang="en-US" altLang="sr-Latn-RS" smtClean="0"/>
          </a:p>
        </p:txBody>
      </p:sp>
      <p:pic>
        <p:nvPicPr>
          <p:cNvPr id="2053" name="Picture 6" descr="pattern pptx 16x9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688" y="0"/>
            <a:ext cx="18653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670675" y="4291013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ladaRHSans Reg" charset="0"/>
              </a:defRPr>
            </a:lvl1pPr>
          </a:lstStyle>
          <a:p>
            <a:pPr>
              <a:defRPr/>
            </a:pPr>
            <a:fld id="{5962F688-E947-4685-AD95-9157E2BE48FC}" type="datetime1">
              <a:rPr lang="en-US" altLang="sr-Latn-RS"/>
              <a:pPr>
                <a:defRPr/>
              </a:pPr>
              <a:t>6/7/2019</a:t>
            </a:fld>
            <a:endParaRPr lang="en-US" altLang="sr-Latn-R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4937125"/>
            <a:ext cx="2133600" cy="2063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VladaRHSans Reg" charset="0"/>
              </a:defRPr>
            </a:lvl1pPr>
          </a:lstStyle>
          <a:p>
            <a:pPr>
              <a:defRPr/>
            </a:pPr>
            <a:fld id="{DBF5712A-4DF0-4535-8B46-5D82EF8AC752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VladaRHSans Med"/>
          <a:ea typeface="MS PGothic" pitchFamily="34" charset="-128"/>
          <a:cs typeface="VladaRHSans Me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ladaRHSans Med" charset="0"/>
          <a:ea typeface="MS PGothic" pitchFamily="34" charset="-128"/>
          <a:cs typeface="VladaRHSans Med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Neo Sans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1pPr>
      <a:lvl2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2pPr>
      <a:lvl3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3pPr>
      <a:lvl4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4pPr>
      <a:lvl5pPr algn="l" defTabSz="457200" rtl="0" eaLnBrk="0" fontAlgn="base" hangingPunct="0">
        <a:lnSpc>
          <a:spcPts val="3400"/>
        </a:lnSpc>
        <a:spcBef>
          <a:spcPts val="575"/>
        </a:spcBef>
        <a:spcAft>
          <a:spcPct val="0"/>
        </a:spcAft>
        <a:buClr>
          <a:srgbClr val="FFED00"/>
        </a:buClr>
        <a:defRPr sz="2400" kern="1200">
          <a:solidFill>
            <a:schemeClr val="tx1"/>
          </a:solidFill>
          <a:latin typeface="VladaRHSans Reg"/>
          <a:ea typeface="MS PGothic" pitchFamily="34" charset="-128"/>
          <a:cs typeface="VladaRHSans Reg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fondovi.mrrfeu.hr/MISCms/Pozivi/Poziv?id=eb3310cd-1023-4f3a-b0e4-11120ddacb93&amp;pozivVersionId=50076348-6a24-456b-aa0e-c480b55b4ab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rukturnifondovi.hr/natjecaji/provedba-programa-izobrazno-informativnih-aktivnosti-o-odrzivom-gospodarenju-otpadom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bojana.ormuzpavic@mzoe.h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61015" y="1058863"/>
            <a:ext cx="3241675" cy="3241675"/>
          </a:xfrm>
          <a:prstGeom prst="rect">
            <a:avLst/>
          </a:prstGeom>
          <a:solidFill>
            <a:srgbClr val="B0C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Neo Sans"/>
            </a:endParaRPr>
          </a:p>
        </p:txBody>
      </p:sp>
      <p:sp>
        <p:nvSpPr>
          <p:cNvPr id="6147" name="Title 1"/>
          <p:cNvSpPr txBox="1">
            <a:spLocks/>
          </p:cNvSpPr>
          <p:nvPr/>
        </p:nvSpPr>
        <p:spPr bwMode="auto">
          <a:xfrm>
            <a:off x="1175546" y="245708"/>
            <a:ext cx="457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</a:pPr>
            <a:r>
              <a:rPr lang="hr-HR" altLang="sr-Latn-RS" sz="3200" b="1" dirty="0" smtClean="0">
                <a:latin typeface="Gill Sans MT" panose="020B0502020104020203" pitchFamily="34" charset="-18"/>
                <a:cs typeface="Latha" pitchFamily="34" charset="0"/>
              </a:rPr>
              <a:t>Informativna </a:t>
            </a:r>
            <a:r>
              <a:rPr lang="hr-HR" altLang="sr-Latn-RS" sz="3200" b="1" dirty="0">
                <a:latin typeface="Gill Sans MT" panose="020B0502020104020203" pitchFamily="34" charset="-18"/>
                <a:cs typeface="Latha" pitchFamily="34" charset="0"/>
              </a:rPr>
              <a:t>radionica</a:t>
            </a:r>
            <a:endParaRPr lang="en-US" altLang="sr-Latn-RS" sz="3200" b="1" dirty="0">
              <a:latin typeface="Gill Sans MT" panose="020B0502020104020203" pitchFamily="34" charset="-18"/>
              <a:cs typeface="Latha" pitchFamily="34" charset="0"/>
            </a:endParaRPr>
          </a:p>
        </p:txBody>
      </p:sp>
      <p:sp>
        <p:nvSpPr>
          <p:cNvPr id="6148" name="Subtitle 2"/>
          <p:cNvSpPr txBox="1">
            <a:spLocks/>
          </p:cNvSpPr>
          <p:nvPr/>
        </p:nvSpPr>
        <p:spPr bwMode="auto">
          <a:xfrm>
            <a:off x="157255" y="1197089"/>
            <a:ext cx="6310267" cy="186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ta-IN" altLang="sr-Latn-RS" b="1" dirty="0">
                <a:latin typeface="Gill Sans MT" panose="020B0502020104020203" pitchFamily="34" charset="-18"/>
                <a:cs typeface="Latha" pitchFamily="34" charset="0"/>
              </a:rPr>
              <a:t>P</a:t>
            </a:r>
            <a:r>
              <a:rPr lang="hr-HR" altLang="sr-Latn-RS" b="1" dirty="0" err="1">
                <a:latin typeface="Gill Sans MT" panose="020B0502020104020203" pitchFamily="34" charset="-18"/>
                <a:cs typeface="Latha" pitchFamily="34" charset="0"/>
              </a:rPr>
              <a:t>oziv</a:t>
            </a:r>
            <a:r>
              <a:rPr lang="hr-HR" altLang="sr-Latn-RS" b="1" dirty="0">
                <a:latin typeface="Gill Sans MT" panose="020B0502020104020203" pitchFamily="34" charset="-18"/>
                <a:cs typeface="Latha" pitchFamily="34" charset="0"/>
              </a:rPr>
              <a:t> </a:t>
            </a:r>
            <a:r>
              <a:rPr lang="hr-HR" altLang="sr-Latn-RS" b="1" dirty="0" smtClean="0">
                <a:latin typeface="Gill Sans MT" panose="020B0502020104020203" pitchFamily="34" charset="-18"/>
                <a:cs typeface="Latha" pitchFamily="34" charset="0"/>
              </a:rPr>
              <a:t>na </a:t>
            </a:r>
            <a:r>
              <a:rPr lang="hr-HR" altLang="sr-Latn-RS" b="1" dirty="0">
                <a:latin typeface="Gill Sans MT" panose="020B0502020104020203" pitchFamily="34" charset="-18"/>
                <a:cs typeface="Latha" pitchFamily="34" charset="0"/>
              </a:rPr>
              <a:t>dostavu projektnih </a:t>
            </a:r>
            <a:r>
              <a:rPr lang="hr-HR" altLang="sr-Latn-RS" b="1" dirty="0" smtClean="0">
                <a:latin typeface="Gill Sans MT" panose="020B0502020104020203" pitchFamily="34" charset="-18"/>
                <a:cs typeface="Latha" pitchFamily="34" charset="0"/>
              </a:rPr>
              <a:t>prijedloga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hr-HR" altLang="sr-Latn-RS" b="1" dirty="0" smtClean="0">
                <a:latin typeface="Gill Sans MT" panose="020B0502020104020203" pitchFamily="34" charset="-18"/>
                <a:cs typeface="Latha" pitchFamily="34" charset="0"/>
              </a:rPr>
              <a:t>Izgradnja </a:t>
            </a:r>
            <a:r>
              <a:rPr lang="hr-HR" altLang="sr-Latn-RS" b="1" dirty="0">
                <a:latin typeface="Gill Sans MT" panose="020B0502020104020203" pitchFamily="34" charset="-18"/>
                <a:cs typeface="Latha" pitchFamily="34" charset="0"/>
              </a:rPr>
              <a:t>i/ili opremanje postrojenja za sortiranje odvojeno prikupljenog otpadnog papira, kartona, metala, plastike i drugih materijala</a:t>
            </a:r>
            <a:endParaRPr lang="hr-HR" altLang="sr-Latn-RS" b="1" dirty="0" smtClean="0">
              <a:latin typeface="Gill Sans MT" panose="020B0502020104020203" pitchFamily="34" charset="-18"/>
              <a:cs typeface="Latha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</a:pPr>
            <a:r>
              <a:rPr lang="hr-HR" altLang="sr-Latn-RS" sz="1400" b="1" dirty="0" smtClean="0">
                <a:latin typeface="Gill Sans MT" panose="020B0502020104020203" pitchFamily="34" charset="-18"/>
                <a:cs typeface="Latha" pitchFamily="34" charset="0"/>
              </a:rPr>
              <a:t>(KK.06.3.1.12)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</a:pPr>
            <a:endParaRPr lang="hr-HR" altLang="sr-Latn-RS" sz="1400" b="1" dirty="0" smtClean="0">
              <a:latin typeface="Gill Sans MT" panose="020B0502020104020203" pitchFamily="34" charset="-18"/>
              <a:cs typeface="Latha" pitchFamily="34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</a:pPr>
            <a:r>
              <a:rPr lang="hr-HR" altLang="sr-Latn-RS" sz="1600" b="1" dirty="0" smtClean="0">
                <a:latin typeface="Gill Sans MT" panose="020B0502020104020203" pitchFamily="34" charset="-18"/>
                <a:cs typeface="Latha" pitchFamily="34" charset="0"/>
              </a:rPr>
              <a:t>Zagreb</a:t>
            </a:r>
            <a:r>
              <a:rPr lang="hr-HR" altLang="sr-Latn-RS" sz="1600" b="1" dirty="0">
                <a:latin typeface="Gill Sans MT" panose="020B0502020104020203" pitchFamily="34" charset="-18"/>
                <a:cs typeface="Latha" pitchFamily="34" charset="0"/>
              </a:rPr>
              <a:t>, 7</a:t>
            </a:r>
            <a:r>
              <a:rPr lang="hr-HR" altLang="sr-Latn-RS" sz="1600" b="1" dirty="0" smtClean="0">
                <a:latin typeface="Gill Sans MT" panose="020B0502020104020203" pitchFamily="34" charset="-18"/>
                <a:cs typeface="Latha" pitchFamily="34" charset="0"/>
              </a:rPr>
              <a:t>. lipnja 2019.</a:t>
            </a:r>
            <a:endParaRPr lang="en-US" altLang="sr-Latn-RS" sz="1600" b="1" dirty="0">
              <a:latin typeface="Gill Sans MT" panose="020B0502020104020203" pitchFamily="34" charset="-18"/>
              <a:cs typeface="Latha" pitchFamily="34" charset="0"/>
            </a:endParaRPr>
          </a:p>
        </p:txBody>
      </p:sp>
      <p:pic>
        <p:nvPicPr>
          <p:cNvPr id="6150" name="Picture 2" descr="paper clip priorite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762" y="2807739"/>
            <a:ext cx="16732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303884"/>
            <a:ext cx="8099425" cy="527050"/>
          </a:xfrm>
        </p:spPr>
        <p:txBody>
          <a:bodyPr anchor="ctr"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Uvjeti prihvatljivosti projekta (</a:t>
            </a:r>
            <a:r>
              <a:rPr lang="hr-HR" altLang="sr-Latn-RS" sz="2800" b="1" i="1" dirty="0" smtClean="0">
                <a:latin typeface="Gill Sans MT" panose="020B0502020104020203" pitchFamily="34" charset="-18"/>
                <a:cs typeface="VladaRHSans Med" charset="0"/>
              </a:rPr>
              <a:t>nastavak</a:t>
            </a:r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)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404103" y="1088898"/>
            <a:ext cx="8099425" cy="2562217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Projekt je planiran u PGO JLS/prijavitelja ili u sklopu PGO JLS na čijem području se nalazi postrojenje za sortiranje, a koja je potpisnik Sporazuma o korištenju postrojenja</a:t>
            </a:r>
          </a:p>
          <a:p>
            <a:pPr marL="342900" lvl="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Prijavitelj ima obvezu ishođenja uporabne dozvole za postrojenje za sortiranje (</a:t>
            </a:r>
            <a:r>
              <a:rPr lang="hr-HR" altLang="sr-Latn-RS" sz="2000" dirty="0" err="1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max</a:t>
            </a:r>
            <a:r>
              <a:rPr lang="hr-HR" altLang="sr-Latn-RS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. 60 dana od predaje zahtjeva za ishođenje uporabne dozvole)</a:t>
            </a:r>
          </a:p>
          <a:p>
            <a:pPr marL="342900" lvl="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Prijavitelj ima riješene imovinsko-pravne odnose (vlasništvo ili pravo građenja) za </a:t>
            </a:r>
            <a:r>
              <a:rPr lang="hr-HR" altLang="sr-Latn-RS" sz="2000" dirty="0" err="1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k.č</a:t>
            </a:r>
            <a:r>
              <a:rPr lang="hr-HR" altLang="sr-Latn-RS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. u obuhvatu postrojenja za sortiranje</a:t>
            </a:r>
          </a:p>
          <a:p>
            <a:pPr lvl="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</a:pPr>
            <a:r>
              <a:rPr lang="hr-HR" altLang="sr-Latn-RS" sz="2000" b="1" i="1" dirty="0" smtClean="0">
                <a:solidFill>
                  <a:srgbClr val="FF0000"/>
                </a:solidFill>
                <a:latin typeface="Gill Sans MT" panose="020B0502020104020203" pitchFamily="34" charset="-18"/>
                <a:cs typeface="VladaRHSans Reg" charset="0"/>
              </a:rPr>
              <a:t>		NAPOMENA: Prijavitelj mora ispuniti sve uvjete prihvatljivosti 		projekta iz </a:t>
            </a:r>
            <a:r>
              <a:rPr lang="hr-HR" altLang="sr-Latn-RS" sz="2000" b="1" i="1" dirty="0" err="1" smtClean="0">
                <a:solidFill>
                  <a:srgbClr val="FF0000"/>
                </a:solidFill>
                <a:latin typeface="Gill Sans MT" panose="020B0502020104020203" pitchFamily="34" charset="-18"/>
                <a:cs typeface="VladaRHSans Reg" charset="0"/>
              </a:rPr>
              <a:t>UzP</a:t>
            </a:r>
            <a:r>
              <a:rPr lang="hr-HR" altLang="sr-Latn-RS" sz="2000" b="1" i="1" dirty="0" smtClean="0">
                <a:solidFill>
                  <a:srgbClr val="FF0000"/>
                </a:solidFill>
                <a:latin typeface="Gill Sans MT" panose="020B0502020104020203" pitchFamily="34" charset="-18"/>
                <a:cs typeface="VladaRHSans Reg" charset="0"/>
              </a:rPr>
              <a:t>-a, a ne samo ovdje navedene.</a:t>
            </a:r>
          </a:p>
          <a:p>
            <a:pPr marL="342900" lvl="0" indent="-342900" algn="just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dirty="0">
              <a:solidFill>
                <a:prstClr val="black"/>
              </a:solidFill>
              <a:latin typeface="Calibri" panose="020F0502020204030204" pitchFamily="34" charset="0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2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34501" y="848662"/>
            <a:ext cx="7749703" cy="372884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defRPr/>
            </a:pPr>
            <a:r>
              <a:rPr lang="hr-HR" sz="2000" b="1" dirty="0">
                <a:latin typeface="Gill Sans MT" panose="020B0502020104020203" pitchFamily="34" charset="-18"/>
              </a:rPr>
              <a:t>Iznos bespovratnih sredstava koji se može potraživati po projektnom prijedlogu: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000" dirty="0">
                <a:latin typeface="Gill Sans MT" panose="020B0502020104020203" pitchFamily="34" charset="-18"/>
              </a:rPr>
              <a:t>min. </a:t>
            </a:r>
            <a:r>
              <a:rPr lang="hr-HR" sz="2000" dirty="0" smtClean="0">
                <a:latin typeface="Gill Sans MT" panose="020B0502020104020203" pitchFamily="34" charset="-18"/>
              </a:rPr>
              <a:t>1.000.000 </a:t>
            </a:r>
            <a:r>
              <a:rPr lang="hr-HR" sz="2000" dirty="0">
                <a:latin typeface="Gill Sans MT" panose="020B0502020104020203" pitchFamily="34" charset="-18"/>
              </a:rPr>
              <a:t>HRK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Tx/>
              <a:buChar char="-"/>
              <a:defRPr/>
            </a:pPr>
            <a:r>
              <a:rPr lang="hr-HR" sz="2000" dirty="0" err="1">
                <a:latin typeface="Gill Sans MT" panose="020B0502020104020203" pitchFamily="34" charset="-18"/>
              </a:rPr>
              <a:t>max</a:t>
            </a:r>
            <a:r>
              <a:rPr lang="hr-HR" sz="2000" dirty="0">
                <a:latin typeface="Gill Sans MT" panose="020B0502020104020203" pitchFamily="34" charset="-18"/>
              </a:rPr>
              <a:t>. 50.000.000 HRK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defRPr/>
            </a:pPr>
            <a:endParaRPr lang="hr-HR" altLang="sr-Latn-RS" sz="2000" b="1" dirty="0" smtClean="0">
              <a:latin typeface="Gill Sans MT" panose="020B0502020104020203" pitchFamily="34" charset="-18"/>
              <a:cs typeface="VladaRHSans Med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defRPr/>
            </a:pPr>
            <a:r>
              <a:rPr lang="hr-HR" altLang="sr-Latn-RS" sz="2000" b="1" dirty="0" smtClean="0">
                <a:latin typeface="Gill Sans MT" panose="020B0502020104020203" pitchFamily="34" charset="-18"/>
                <a:cs typeface="VladaRHSans Med" charset="0"/>
              </a:rPr>
              <a:t>Intenzitet bespovratnih sredstava</a:t>
            </a:r>
            <a:endParaRPr lang="hr-HR" sz="2000" dirty="0" smtClean="0">
              <a:latin typeface="Gill Sans MT" panose="020B0502020104020203" pitchFamily="34" charset="-18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err="1" smtClean="0">
                <a:latin typeface="Gill Sans MT" panose="020B0502020104020203" pitchFamily="34" charset="-18"/>
              </a:rPr>
              <a:t>max</a:t>
            </a:r>
            <a:r>
              <a:rPr lang="hr-HR" sz="2000" dirty="0" smtClean="0">
                <a:latin typeface="Gill Sans MT" panose="020B0502020104020203" pitchFamily="34" charset="-18"/>
              </a:rPr>
              <a:t>. 85</a:t>
            </a:r>
            <a:r>
              <a:rPr lang="hr-HR" sz="2000" dirty="0">
                <a:latin typeface="Gill Sans MT" panose="020B0502020104020203" pitchFamily="34" charset="-18"/>
              </a:rPr>
              <a:t>% </a:t>
            </a:r>
            <a:r>
              <a:rPr lang="hr-HR" sz="2000" dirty="0" smtClean="0">
                <a:latin typeface="Gill Sans MT" panose="020B0502020104020203" pitchFamily="34" charset="-18"/>
              </a:rPr>
              <a:t>od </a:t>
            </a:r>
            <a:r>
              <a:rPr lang="hr-HR" sz="2000" dirty="0">
                <a:latin typeface="Gill Sans MT" panose="020B0502020104020203" pitchFamily="34" charset="-18"/>
              </a:rPr>
              <a:t>ukupnog iznosa prihvatljivih troškova </a:t>
            </a:r>
            <a:r>
              <a:rPr lang="hr-HR" sz="2000" dirty="0" smtClean="0">
                <a:latin typeface="Gill Sans MT" panose="020B0502020104020203" pitchFamily="34" charset="-18"/>
              </a:rPr>
              <a:t>projekta</a:t>
            </a:r>
            <a:endParaRPr lang="hr-HR" sz="2000" dirty="0">
              <a:latin typeface="Gill Sans MT" panose="020B0502020104020203" pitchFamily="34" charset="-18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latin typeface="Gill Sans MT" panose="020B0502020104020203" pitchFamily="34" charset="-18"/>
            </a:endParaRPr>
          </a:p>
        </p:txBody>
      </p:sp>
      <p:sp>
        <p:nvSpPr>
          <p:cNvPr id="1843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B1CC309B-876E-4AC7-B307-7221AD84A02F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10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434501" y="63963"/>
            <a:ext cx="8099425" cy="784699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Iznosi i intenzitet bespovratnih sredstava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52644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Gill Sans MT" panose="020B0502020104020203" pitchFamily="34" charset="-18"/>
              </a:rPr>
              <a:t>Sadržaj projektnog prijedloga</a:t>
            </a:r>
            <a:endParaRPr lang="hr-HR" sz="2800" b="1" dirty="0">
              <a:latin typeface="Gill Sans MT" panose="020B0502020104020203" pitchFamily="34" charset="-18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11</a:t>
            </a:fld>
            <a:endParaRPr lang="en-US" altLang="sr-Latn-R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9075" y="63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365192" y="741823"/>
            <a:ext cx="8026536" cy="3512407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Gill Sans MT" panose="020B0502020104020203" pitchFamily="34" charset="-18"/>
              </a:rPr>
              <a:t>Prijavni obrazac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Gill Sans MT" panose="020B0502020104020203" pitchFamily="34" charset="-18"/>
              </a:rPr>
              <a:t>Pojednostavljena analiza troškova i koristi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Gill Sans MT" panose="020B0502020104020203" pitchFamily="34" charset="-18"/>
              </a:rPr>
              <a:t>Izjava prijavitelja o </a:t>
            </a:r>
            <a:r>
              <a:rPr lang="pl-PL" sz="2000" dirty="0">
                <a:latin typeface="Gill Sans MT" panose="020B0502020104020203" pitchFamily="34" charset="-18"/>
              </a:rPr>
              <a:t>istinitosti podataka, izbjegavanju </a:t>
            </a:r>
            <a:r>
              <a:rPr lang="pl-PL" sz="2000" dirty="0" smtClean="0">
                <a:latin typeface="Gill Sans MT" panose="020B0502020104020203" pitchFamily="34" charset="-18"/>
              </a:rPr>
              <a:t>dvostr. financiranja i dr. 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Gill Sans MT" panose="020B0502020104020203" pitchFamily="34" charset="-18"/>
              </a:rPr>
              <a:t>Rješenje nadležnog tijela o prihvatljivosti zahvata za okoliš ukoliko je za zahvat obavezna PUO ili rješenje da za zahvat nije </a:t>
            </a:r>
            <a:r>
              <a:rPr lang="pl-PL" sz="2000" dirty="0" smtClean="0">
                <a:latin typeface="Gill Sans MT" panose="020B0502020104020203" pitchFamily="34" charset="-18"/>
              </a:rPr>
              <a:t>potrebno </a:t>
            </a:r>
            <a:r>
              <a:rPr lang="pl-PL" sz="2000" dirty="0" smtClean="0">
                <a:latin typeface="Gill Sans MT" panose="020B0502020104020203" pitchFamily="34" charset="-18"/>
              </a:rPr>
              <a:t>provesti PUO 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(</a:t>
            </a:r>
            <a:r>
              <a:rPr lang="pl-PL" sz="2000" i="1" dirty="0">
                <a:solidFill>
                  <a:prstClr val="black"/>
                </a:solidFill>
                <a:latin typeface="Gill Sans MT" panose="020B0502020104020203" pitchFamily="34" charset="-18"/>
              </a:rPr>
              <a:t>ako je primjenjivo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)</a:t>
            </a:r>
            <a:endParaRPr lang="pl-PL" sz="2000" dirty="0" smtClean="0">
              <a:latin typeface="Gill Sans MT" panose="020B0502020104020203" pitchFamily="34" charset="-18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Gill Sans MT" panose="020B0502020104020203" pitchFamily="34" charset="-18"/>
              </a:rPr>
              <a:t>Mišljenje nadležnog tijela jesu li ispravno primjenjeni zahtjevi Direktive 2011/92/EU i Direktive 2014/52/EU vezano za postupak OPUO odnosno PUO 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(</a:t>
            </a:r>
            <a:r>
              <a:rPr lang="pl-PL" sz="2000" i="1" dirty="0">
                <a:solidFill>
                  <a:prstClr val="black"/>
                </a:solidFill>
                <a:latin typeface="Gill Sans MT" panose="020B0502020104020203" pitchFamily="34" charset="-18"/>
              </a:rPr>
              <a:t>ako je primjenjivo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)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Mišljenje nadležnog tijela da za namjeravani zahvat nije potrebno provesti postupak PUO (</a:t>
            </a:r>
            <a:r>
              <a:rPr lang="pl-PL" sz="2000" i="1" dirty="0">
                <a:solidFill>
                  <a:prstClr val="black"/>
                </a:solidFill>
                <a:latin typeface="Gill Sans MT" panose="020B0502020104020203" pitchFamily="34" charset="-18"/>
              </a:rPr>
              <a:t>ako je primjenjivo</a:t>
            </a:r>
            <a:r>
              <a:rPr lang="pl-PL" sz="2000" dirty="0">
                <a:solidFill>
                  <a:prstClr val="black"/>
                </a:solidFill>
                <a:latin typeface="Gill Sans MT" panose="020B0502020104020203" pitchFamily="34" charset="-18"/>
              </a:rPr>
              <a:t>)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pl-PL" sz="2000" dirty="0" smtClean="0">
              <a:solidFill>
                <a:prstClr val="black"/>
              </a:solidFill>
              <a:latin typeface="Gill Sans MT" panose="020B0502020104020203" pitchFamily="34" charset="-18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defRPr/>
            </a:pPr>
            <a:endParaRPr lang="pl-PL" sz="2000" dirty="0" smtClean="0">
              <a:latin typeface="Gill Sans MT" panose="020B0502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4482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954" y="122069"/>
            <a:ext cx="8099425" cy="857250"/>
          </a:xfrm>
        </p:spPr>
        <p:txBody>
          <a:bodyPr/>
          <a:lstStyle/>
          <a:p>
            <a:pPr algn="ctr"/>
            <a:r>
              <a:rPr lang="hr-HR" sz="2800" b="1" dirty="0">
                <a:solidFill>
                  <a:prstClr val="black"/>
                </a:solidFill>
                <a:latin typeface="Gill Sans MT" panose="020B0502020104020203" pitchFamily="34" charset="-18"/>
              </a:rPr>
              <a:t>Sadržaj projektnog </a:t>
            </a:r>
            <a:r>
              <a:rPr lang="hr-HR" sz="2800" b="1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prijedloga (</a:t>
            </a:r>
            <a:r>
              <a:rPr lang="hr-HR" sz="2800" b="1" i="1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nastavak)</a:t>
            </a:r>
            <a:endParaRPr lang="hr-HR" i="1" dirty="0">
              <a:latin typeface="Gill Sans MT" panose="020B0502020104020203" pitchFamily="34" charset="-18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8708" y="749671"/>
            <a:ext cx="8363760" cy="3828813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Pravomoćna lokacijska dozvola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Gill Sans MT" panose="020B0502020104020203" pitchFamily="34" charset="-18"/>
              </a:rPr>
              <a:t>Izjava prijavitelja o osiguranju vlastitog udjela sufinanciranja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Dokaz o riješenim imovinsko-pravnim 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odnosima 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(vlasništvo </a:t>
            </a:r>
            <a:r>
              <a:rPr lang="pl-PL" sz="2000" dirty="0">
                <a:solidFill>
                  <a:prstClr val="black"/>
                </a:solidFill>
                <a:latin typeface="Gill Sans MT" panose="020B0502020104020203" pitchFamily="34" charset="-18"/>
              </a:rPr>
              <a:t>ili pravo građenja)</a:t>
            </a:r>
            <a:endParaRPr lang="pl-PL" sz="2000" dirty="0" smtClean="0">
              <a:solidFill>
                <a:prstClr val="black"/>
              </a:solidFill>
              <a:latin typeface="Gill Sans MT" panose="020B0502020104020203" pitchFamily="34" charset="-18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Sporazum </a:t>
            </a:r>
            <a:r>
              <a:rPr lang="pl-PL" sz="2000" dirty="0">
                <a:solidFill>
                  <a:prstClr val="black"/>
                </a:solidFill>
                <a:latin typeface="Gill Sans MT" panose="020B0502020104020203" pitchFamily="34" charset="-18"/>
              </a:rPr>
              <a:t>o 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udruživanju između JLS-ova koje će koristiti postrojenje za sortiranje </a:t>
            </a:r>
            <a:r>
              <a:rPr lang="pl-PL" sz="2000" dirty="0">
                <a:solidFill>
                  <a:prstClr val="black"/>
                </a:solidFill>
                <a:latin typeface="Gill Sans MT" panose="020B0502020104020203" pitchFamily="34" charset="-18"/>
              </a:rPr>
              <a:t>(</a:t>
            </a:r>
            <a:r>
              <a:rPr lang="pl-PL" sz="2000" i="1" dirty="0">
                <a:solidFill>
                  <a:prstClr val="black"/>
                </a:solidFill>
                <a:latin typeface="Gill Sans MT" panose="020B0502020104020203" pitchFamily="34" charset="-18"/>
              </a:rPr>
              <a:t>ako je primjenjivo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)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 smtClean="0">
                <a:latin typeface="Gill Sans MT" panose="020B0502020104020203" pitchFamily="34" charset="-18"/>
              </a:rPr>
              <a:t>PGO JLS/prijavitelja i dokument predstavničkog tijela JLS/prijavitelja o donošenju istog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pl-PL" sz="2000" dirty="0">
                <a:latin typeface="Gill Sans MT" panose="020B0502020104020203" pitchFamily="34" charset="-18"/>
              </a:rPr>
              <a:t>PGO </a:t>
            </a:r>
            <a:r>
              <a:rPr lang="pl-PL" sz="2000" dirty="0" smtClean="0">
                <a:latin typeface="Gill Sans MT" panose="020B0502020104020203" pitchFamily="34" charset="-18"/>
              </a:rPr>
              <a:t>JLS (na čijem se području postrojenje nalazi) </a:t>
            </a:r>
            <a:r>
              <a:rPr lang="pl-PL" sz="2000" dirty="0">
                <a:latin typeface="Gill Sans MT" panose="020B0502020104020203" pitchFamily="34" charset="-18"/>
              </a:rPr>
              <a:t>i dokument predstavničkog tijela </a:t>
            </a:r>
            <a:r>
              <a:rPr lang="pl-PL" sz="2000" dirty="0" smtClean="0">
                <a:latin typeface="Gill Sans MT" panose="020B0502020104020203" pitchFamily="34" charset="-18"/>
              </a:rPr>
              <a:t>JLS </a:t>
            </a:r>
            <a:r>
              <a:rPr lang="pl-PL" sz="2000" dirty="0">
                <a:latin typeface="Gill Sans MT" panose="020B0502020104020203" pitchFamily="34" charset="-18"/>
              </a:rPr>
              <a:t>o donošenju </a:t>
            </a:r>
            <a:r>
              <a:rPr lang="pl-PL" sz="2000" dirty="0" smtClean="0">
                <a:latin typeface="Gill Sans MT" panose="020B0502020104020203" pitchFamily="34" charset="-18"/>
              </a:rPr>
              <a:t>istog (</a:t>
            </a:r>
            <a:r>
              <a:rPr lang="pl-PL" sz="2000" i="1" dirty="0" smtClean="0">
                <a:latin typeface="Gill Sans MT" panose="020B0502020104020203" pitchFamily="34" charset="-18"/>
              </a:rPr>
              <a:t>ako je primjenjivo</a:t>
            </a:r>
            <a:r>
              <a:rPr lang="pl-PL" sz="2000" dirty="0" smtClean="0">
                <a:latin typeface="Gill Sans MT" panose="020B0502020104020203" pitchFamily="34" charset="-18"/>
              </a:rPr>
              <a:t>)</a:t>
            </a:r>
            <a:endParaRPr lang="pl-PL" sz="2000" dirty="0">
              <a:latin typeface="Gill Sans MT" panose="020B0502020104020203" pitchFamily="34" charset="-18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Izjava o načinu pokrića razlike između ukupnih operativnih troškova i prihoda </a:t>
            </a:r>
            <a:r>
              <a:rPr lang="pl-PL" sz="2000" dirty="0" smtClean="0">
                <a:solidFill>
                  <a:prstClr val="black"/>
                </a:solidFill>
                <a:latin typeface="Gill Sans MT" panose="020B0502020104020203" pitchFamily="34" charset="-18"/>
              </a:rPr>
              <a:t>(</a:t>
            </a:r>
            <a:r>
              <a:rPr lang="pl-PL" sz="2000" i="1" dirty="0">
                <a:solidFill>
                  <a:prstClr val="black"/>
                </a:solidFill>
                <a:latin typeface="Gill Sans MT" panose="020B0502020104020203" pitchFamily="34" charset="-18"/>
              </a:rPr>
              <a:t>ako je primjenjivo</a:t>
            </a:r>
            <a:r>
              <a:rPr lang="pl-PL" sz="2000" dirty="0">
                <a:solidFill>
                  <a:prstClr val="black"/>
                </a:solidFill>
                <a:latin typeface="Gill Sans MT" panose="020B0502020104020203" pitchFamily="34" charset="-18"/>
              </a:rPr>
              <a:t>)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solidFill>
                <a:prstClr val="black"/>
              </a:solidFill>
              <a:latin typeface="Gill Sans MT" panose="020B0502020104020203" pitchFamily="34" charset="-18"/>
            </a:endParaRPr>
          </a:p>
          <a:p>
            <a:endParaRPr lang="hr-HR" dirty="0">
              <a:latin typeface="Gill Sans MT" panose="020B0502020104020203" pitchFamily="34" charset="-18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12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229793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514350" y="192612"/>
            <a:ext cx="8099425" cy="5937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Administrativne informacije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666" y="955957"/>
            <a:ext cx="8350791" cy="4195667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defRPr/>
            </a:pPr>
            <a:r>
              <a:rPr lang="hr-HR" sz="2000" b="1" dirty="0">
                <a:latin typeface="Gill Sans MT" panose="020B0502020104020203" pitchFamily="34" charset="-18"/>
              </a:rPr>
              <a:t>Dostava projektnih prijedloga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Gill Sans MT" panose="020B0502020104020203" pitchFamily="34" charset="-18"/>
              </a:rPr>
              <a:t>poziv je objavljen 22.05.2019. na </a:t>
            </a:r>
            <a:r>
              <a:rPr lang="hr-HR" sz="2000" dirty="0">
                <a:latin typeface="Gill Sans MT" panose="020B0502020104020203" pitchFamily="34" charset="-18"/>
                <a:hlinkClick r:id="rId3"/>
              </a:rPr>
              <a:t>eFondovi</a:t>
            </a:r>
            <a:r>
              <a:rPr lang="hr-HR" sz="2000" dirty="0">
                <a:latin typeface="Gill Sans MT" panose="020B0502020104020203" pitchFamily="34" charset="-18"/>
              </a:rPr>
              <a:t> i </a:t>
            </a:r>
            <a:r>
              <a:rPr lang="hr-HR" sz="2000" dirty="0">
                <a:latin typeface="Gill Sans MT" panose="020B0502020104020203" pitchFamily="34" charset="-18"/>
                <a:hlinkClick r:id="rId4"/>
              </a:rPr>
              <a:t>Strukturni fondovi</a:t>
            </a:r>
            <a:endParaRPr lang="hr-HR" sz="2000" dirty="0">
              <a:latin typeface="Gill Sans MT" panose="020B0502020104020203" pitchFamily="34" charset="-18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Gill Sans MT" panose="020B0502020104020203" pitchFamily="34" charset="-18"/>
              </a:rPr>
              <a:t>rok za podnošenje projektnih prijedloga istječe 30.06.2020., odnosno ranije ukoliko se iskoriste sva dostupna EU sredstva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latin typeface="Gill Sans MT" panose="020B0502020104020203" pitchFamily="34" charset="-18"/>
              </a:rPr>
              <a:t>projektni prijedlog podnosi ovlaštena osoba Prijavitelja, u elektroničkom formatu preko sustava </a:t>
            </a:r>
            <a:r>
              <a:rPr lang="hr-HR" sz="2000" dirty="0" err="1" smtClean="0">
                <a:latin typeface="Gill Sans MT" panose="020B0502020104020203" pitchFamily="34" charset="-18"/>
              </a:rPr>
              <a:t>eFondovi</a:t>
            </a:r>
            <a:r>
              <a:rPr lang="hr-HR" sz="2000" dirty="0" smtClean="0">
                <a:latin typeface="Gill Sans MT" panose="020B0502020104020203" pitchFamily="34" charset="-18"/>
              </a:rPr>
              <a:t>*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>
              <a:latin typeface="Gill Sans MT" panose="020B0502020104020203" pitchFamily="34" charset="-18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defRPr/>
            </a:pPr>
            <a:r>
              <a:rPr lang="hr-HR" sz="2000" b="1" dirty="0" smtClean="0">
                <a:latin typeface="Gill Sans MT" panose="020B0502020104020203" pitchFamily="34" charset="-18"/>
              </a:rPr>
              <a:t>Razdoblje </a:t>
            </a:r>
            <a:r>
              <a:rPr lang="hr-HR" sz="2000" b="1" dirty="0">
                <a:latin typeface="Gill Sans MT" panose="020B0502020104020203" pitchFamily="34" charset="-18"/>
              </a:rPr>
              <a:t>provedbe projekta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latin typeface="Gill Sans MT" panose="020B0502020104020203" pitchFamily="34" charset="-18"/>
              </a:rPr>
              <a:t>Najdulje </a:t>
            </a:r>
            <a:r>
              <a:rPr lang="hr-HR" sz="2000" dirty="0">
                <a:latin typeface="Gill Sans MT" panose="020B0502020104020203" pitchFamily="34" charset="-18"/>
              </a:rPr>
              <a:t>24 mjeseci od dana donošenja Odluke o financiranju, a </a:t>
            </a:r>
            <a:r>
              <a:rPr lang="hr-HR" sz="2000" dirty="0" smtClean="0">
                <a:latin typeface="Gill Sans MT" panose="020B0502020104020203" pitchFamily="34" charset="-18"/>
              </a:rPr>
              <a:t>najkasnije </a:t>
            </a:r>
            <a:r>
              <a:rPr lang="hr-HR" sz="2000" dirty="0">
                <a:latin typeface="Gill Sans MT" panose="020B0502020104020203" pitchFamily="34" charset="-18"/>
              </a:rPr>
              <a:t>do 31.10.2022., ovisno što nastupa prije</a:t>
            </a:r>
          </a:p>
          <a:p>
            <a:pPr lvl="2">
              <a:lnSpc>
                <a:spcPct val="100000"/>
              </a:lnSpc>
              <a:buClr>
                <a:srgbClr val="B0CB1F"/>
              </a:buClr>
              <a:defRPr/>
            </a:pPr>
            <a:r>
              <a:rPr lang="hr-HR" sz="2000" i="1" dirty="0" smtClean="0">
                <a:latin typeface="Gill Sans MT" panose="020B0502020104020203" pitchFamily="34" charset="-18"/>
              </a:rPr>
              <a:t>		</a:t>
            </a:r>
            <a:r>
              <a:rPr lang="hr-HR" sz="1600" i="1" dirty="0" smtClean="0">
                <a:latin typeface="Gill Sans MT" panose="020B0502020104020203" pitchFamily="34" charset="-18"/>
              </a:rPr>
              <a:t>*potvrđeno </a:t>
            </a:r>
            <a:r>
              <a:rPr lang="hr-HR" sz="1600" i="1" dirty="0">
                <a:latin typeface="Gill Sans MT" panose="020B0502020104020203" pitchFamily="34" charset="-18"/>
              </a:rPr>
              <a:t>kroz NIAS/Nacionalni identifikacijski i </a:t>
            </a:r>
            <a:r>
              <a:rPr lang="hr-HR" sz="1600" i="1" dirty="0" err="1">
                <a:latin typeface="Gill Sans MT" panose="020B0502020104020203" pitchFamily="34" charset="-18"/>
              </a:rPr>
              <a:t>autentifikacijski</a:t>
            </a:r>
            <a:r>
              <a:rPr lang="hr-HR" sz="1600" i="1" dirty="0">
                <a:latin typeface="Gill Sans MT" panose="020B0502020104020203" pitchFamily="34" charset="-18"/>
              </a:rPr>
              <a:t> sustav</a:t>
            </a:r>
            <a:endParaRPr lang="hr-HR" sz="1600" dirty="0" smtClean="0">
              <a:latin typeface="+mn-lt"/>
            </a:endParaRPr>
          </a:p>
        </p:txBody>
      </p:sp>
      <p:sp>
        <p:nvSpPr>
          <p:cNvPr id="1946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D996DBB-2B8E-40CD-A6F3-D32865B86B33}" type="slidenum">
              <a:rPr lang="en-US" altLang="sr-Latn-RS" smtClean="0">
                <a:solidFill>
                  <a:schemeClr val="bg1"/>
                </a:solidFill>
                <a:latin typeface="VladaRHSans Reg" charset="0"/>
              </a:rPr>
              <a:pPr eaLnBrk="1" hangingPunct="1"/>
              <a:t>13</a:t>
            </a:fld>
            <a:endParaRPr lang="en-US" altLang="sr-Latn-RS" smtClean="0">
              <a:solidFill>
                <a:schemeClr val="bg1"/>
              </a:solidFill>
              <a:latin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1" y="206375"/>
            <a:ext cx="8099425" cy="546294"/>
          </a:xfrm>
        </p:spPr>
        <p:txBody>
          <a:bodyPr/>
          <a:lstStyle/>
          <a:p>
            <a:pPr algn="ctr"/>
            <a:r>
              <a:rPr lang="hr-HR" altLang="sr-Latn-RS" sz="2000" b="1" dirty="0">
                <a:solidFill>
                  <a:prstClr val="black"/>
                </a:solidFill>
                <a:latin typeface="Calibri"/>
                <a:cs typeface="VladaRHSans Med" charset="0"/>
              </a:rPr>
              <a:t>UVJETI PRIHVATLJIVOSTI IZDATAKA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612872"/>
            <a:ext cx="8099425" cy="4025571"/>
          </a:xfrm>
        </p:spPr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hr-HR" sz="1200" b="1" dirty="0">
                <a:solidFill>
                  <a:prstClr val="black"/>
                </a:solidFill>
                <a:latin typeface="Calibri"/>
              </a:rPr>
              <a:t>Izdaci moraju biti u skladu s općim uvjetima prihvatljivosti navedeni u Pravilniku o prihvatljivosti izdataka (NN 115/18) i pravilima Poziva</a:t>
            </a:r>
            <a:r>
              <a:rPr lang="hr-HR" sz="1125" b="1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Izdatak je povezan i nastao je u okviru projekta koji je odabran u okviru ovog poziva, a za koji je preuzeta obveza u Ugovoru o dodjeli bespovratnih sredstava.</a:t>
            </a:r>
          </a:p>
          <a:p>
            <a:pPr marL="171446" indent="-171446" algn="just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Izdatak je nastao na razini Prijavitelja/Korisnika i </a:t>
            </a:r>
            <a:r>
              <a:rPr lang="hr-HR" sz="1200" dirty="0">
                <a:latin typeface="Calibri"/>
              </a:rPr>
              <a:t>plaćen je od strane Prijavitelja/Korisnika.</a:t>
            </a:r>
          </a:p>
          <a:p>
            <a:pPr marL="171446" indent="-171446" algn="just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Izdatak mora nastati za vrijeme (razdoblja) provedbe projekta</a:t>
            </a:r>
          </a:p>
          <a:p>
            <a:pPr marL="171446" indent="-171446" algn="just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Izdaci moraju biti povezani i nastati u okviru aktivnosti iz točke 2.8. </a:t>
            </a:r>
            <a:r>
              <a:rPr lang="hr-HR" sz="1200" dirty="0" err="1">
                <a:solidFill>
                  <a:prstClr val="black"/>
                </a:solidFill>
                <a:latin typeface="Calibri"/>
              </a:rPr>
              <a:t>UzP</a:t>
            </a:r>
            <a:endParaRPr lang="hr-HR" sz="1200" dirty="0">
              <a:solidFill>
                <a:prstClr val="black"/>
              </a:solidFill>
              <a:latin typeface="Calibri"/>
            </a:endParaRPr>
          </a:p>
          <a:p>
            <a:pPr marL="171446" indent="-171446" algn="just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Izdaci moraju biti razumni i opravdani te biti u skladu s tržišnim cijenama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latin typeface="Calibri"/>
              </a:rPr>
              <a:t>Izdaci moraju biti u skladu s pravilima o javnoj nabavi navedenima u Uputama za prijavitelje.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Izdatak je stvaran, odnosno potkrijepljen računima ili računovodstvenim dokumentima jednake dokazne vrijednosti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latin typeface="Calibri"/>
              </a:rPr>
              <a:t>Izdaci moraju biti usklađeni s odredbama čl. 65. stavka 11. Uredbe (EU) br. 1303/2013 koje se odnose na zabranu dvostrukog financiranja iz drugog financijskog instrumenta EU te dvostrukog financiranja iz bilo kojeg drugog izvora osim vlastitih sredstava Prijavitelja 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Izdatak mora biti usklađen s pravilima financijskih ograničenja navedenih u točki </a:t>
            </a:r>
            <a:r>
              <a:rPr lang="hr-HR" sz="1200" dirty="0" smtClean="0">
                <a:solidFill>
                  <a:prstClr val="black"/>
                </a:solidFill>
                <a:latin typeface="Calibri"/>
              </a:rPr>
              <a:t>1.6. </a:t>
            </a:r>
            <a:r>
              <a:rPr lang="hr-HR" sz="1200" dirty="0" err="1">
                <a:solidFill>
                  <a:prstClr val="black"/>
                </a:solidFill>
                <a:latin typeface="Calibri"/>
              </a:rPr>
              <a:t>UzP</a:t>
            </a:r>
            <a:endParaRPr lang="hr-HR" sz="1200" dirty="0">
              <a:solidFill>
                <a:prstClr val="black"/>
              </a:solidFill>
              <a:latin typeface="Calibri"/>
            </a:endParaRP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200" dirty="0">
                <a:solidFill>
                  <a:prstClr val="black"/>
                </a:solidFill>
                <a:latin typeface="Calibri"/>
              </a:rPr>
              <a:t>Izdaci moraju biti u skladu s ograničenjima za posebne kategorije troškova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189">
              <a:defRPr/>
            </a:pPr>
            <a:fld id="{A31382B4-9A59-4C19-AEC2-E177451E0D33}" type="slidenum">
              <a:rPr lang="en-US" altLang="sr-Latn-RS">
                <a:solidFill>
                  <a:prstClr val="white"/>
                </a:solidFill>
                <a:latin typeface="VladaRHSans Reg" charset="0"/>
                <a:ea typeface="MS PGothic" pitchFamily="34" charset="-128"/>
              </a:rPr>
              <a:pPr defTabSz="457189">
                <a:defRPr/>
              </a:pPr>
              <a:t>14</a:t>
            </a:fld>
            <a:endParaRPr lang="en-US" altLang="sr-Latn-RS" dirty="0">
              <a:solidFill>
                <a:prstClr val="white"/>
              </a:solidFill>
              <a:latin typeface="VladaRHSans Reg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896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4351" y="206375"/>
            <a:ext cx="8099425" cy="546294"/>
          </a:xfrm>
        </p:spPr>
        <p:txBody>
          <a:bodyPr/>
          <a:lstStyle/>
          <a:p>
            <a:pPr algn="ctr"/>
            <a:r>
              <a:rPr lang="hr-HR" altLang="sr-Latn-RS" sz="2000" b="1" dirty="0">
                <a:solidFill>
                  <a:prstClr val="black"/>
                </a:solidFill>
                <a:latin typeface="Calibri"/>
                <a:cs typeface="VladaRHSans Med" charset="0"/>
              </a:rPr>
              <a:t>Prihvatljive kategorije troškova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612872"/>
            <a:ext cx="8099425" cy="4025571"/>
          </a:xfrm>
        </p:spPr>
        <p:txBody>
          <a:bodyPr>
            <a:normAutofit fontScale="70000" lnSpcReduction="20000"/>
          </a:bodyPr>
          <a:lstStyle/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latin typeface="+mn-lt"/>
              </a:rPr>
              <a:t>Troškovi vanjskih (konzultantskih) usluga vezani uz pripremu projektne dokumentacije uključujući i troškove pripreme dokumentacije potrebne za ishođenje građevinske dozvole, a potrebne za prijavu projektnog prijedloga tj. troškovi usluge izrade Pojednostavljene analize troškova i koristi</a:t>
            </a:r>
            <a:r>
              <a:rPr lang="hr-HR" sz="1800" dirty="0">
                <a:solidFill>
                  <a:prstClr val="black"/>
                </a:solidFill>
                <a:latin typeface="+mn-lt"/>
              </a:rPr>
              <a:t>.</a:t>
            </a:r>
          </a:p>
          <a:p>
            <a:pPr marL="171446" indent="-171446" algn="just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75" dirty="0">
                <a:latin typeface="+mn-lt"/>
              </a:rPr>
              <a:t>Troškovi usluga vezani uz uslugu pripreme i provedbe postupaka javne nabave radova, usluga i roba za gradnju postrojenja za sortiranje sukladno Zakonu o javnoj nabavi .</a:t>
            </a:r>
          </a:p>
          <a:p>
            <a:pPr marL="171446" indent="-171446" algn="just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75" dirty="0">
                <a:latin typeface="+mn-lt"/>
              </a:rPr>
              <a:t>Troškovi usluge građenja i/ili opremanja postrojenja za sortiranje koje uključuju izvedbu pripremnih, zemljanih, građevinskih, strojarskih, elektrotehničkih, obrtničkih, instalaterskih i svih drugih radova (uključujući ugradnju građevnih proizvoda, uređaja i opreme) potrebnih za stavljanje postrojenja u funkciju sukladno pravomoćnoj lokacijskoj dozvoli kao i neophodne aktivnosti propisane zakonom u svrhu ishođenja uporabne dozvole za građevinu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75" dirty="0">
                <a:latin typeface="+mn-lt"/>
              </a:rPr>
              <a:t>Trošak usluge stručnog nadzora građevinskih radova, projektantskog nadzora i koordinatora zaštite na radu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75" dirty="0">
                <a:latin typeface="+mn-lt"/>
              </a:rPr>
              <a:t>Tehnička pomoć za upravljanje projektom (angažiranje tvrtki koje će biti zadužene za poslove upravljanja i administraciju projektom te ostale aktivnosti povezane s upravljanjem </a:t>
            </a:r>
          </a:p>
          <a:p>
            <a:pPr marL="171446" indent="-171446">
              <a:lnSpc>
                <a:spcPts val="2000"/>
              </a:lnSpc>
              <a:spcBef>
                <a:spcPts val="0"/>
              </a:spcBef>
              <a:buClr>
                <a:srgbClr val="B0CB1F"/>
              </a:buClr>
              <a:buFont typeface="Wingdings" panose="05000000000000000000" pitchFamily="2" charset="2"/>
              <a:buChar char="§"/>
            </a:pPr>
            <a:r>
              <a:rPr lang="hr-HR" sz="1875" dirty="0">
                <a:latin typeface="+mn-lt"/>
              </a:rPr>
              <a:t>Promidžba i vidljivost, u maksimalnom iznosu od 0,5% vrijednosti ugovora za izgradnju i/ili opremanje (tiska promotivnih materijala, troškovi edukacija, promotivnih spotova, plaćenih oglasa..)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189">
              <a:defRPr/>
            </a:pPr>
            <a:fld id="{A31382B4-9A59-4C19-AEC2-E177451E0D33}" type="slidenum">
              <a:rPr lang="en-US" altLang="sr-Latn-RS">
                <a:solidFill>
                  <a:prstClr val="white"/>
                </a:solidFill>
                <a:latin typeface="VladaRHSans Reg" charset="0"/>
                <a:ea typeface="MS PGothic" pitchFamily="34" charset="-128"/>
              </a:rPr>
              <a:pPr defTabSz="457189">
                <a:defRPr/>
              </a:pPr>
              <a:t>15</a:t>
            </a:fld>
            <a:endParaRPr lang="en-US" altLang="sr-Latn-RS" dirty="0">
              <a:solidFill>
                <a:prstClr val="white"/>
              </a:solidFill>
              <a:latin typeface="VladaRHSans Reg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891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234176"/>
            <a:ext cx="8099425" cy="4248614"/>
          </a:xfrm>
        </p:spPr>
        <p:txBody>
          <a:bodyPr/>
          <a:lstStyle/>
          <a:p>
            <a:pPr lvl="0">
              <a:spcBef>
                <a:spcPts val="1800"/>
              </a:spcBef>
              <a:buClr>
                <a:srgbClr val="B0CB1F"/>
              </a:buClr>
              <a:defRPr/>
            </a:pPr>
            <a:endParaRPr lang="hr-HR" altLang="sr-Latn-RS" b="1" dirty="0" smtClean="0">
              <a:solidFill>
                <a:prstClr val="black"/>
              </a:solidFill>
              <a:latin typeface="Gill Sans MT" panose="020B0502020104020203" pitchFamily="34" charset="-18"/>
              <a:cs typeface="VladaRHSans Med" charset="0"/>
            </a:endParaRPr>
          </a:p>
          <a:p>
            <a:pPr lvl="0">
              <a:spcBef>
                <a:spcPts val="1800"/>
              </a:spcBef>
              <a:buClr>
                <a:srgbClr val="B0CB1F"/>
              </a:buClr>
              <a:defRPr/>
            </a:pPr>
            <a:r>
              <a:rPr lang="hr-HR" altLang="sr-Latn-RS" b="1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Med" charset="0"/>
              </a:rPr>
              <a:t>Pitanja </a:t>
            </a:r>
            <a:r>
              <a:rPr lang="hr-HR" altLang="sr-Latn-RS" b="1" dirty="0">
                <a:solidFill>
                  <a:prstClr val="black"/>
                </a:solidFill>
                <a:latin typeface="Gill Sans MT" panose="020B0502020104020203" pitchFamily="34" charset="-18"/>
                <a:cs typeface="VladaRHSans Med" charset="0"/>
              </a:rPr>
              <a:t>i odgovori</a:t>
            </a:r>
            <a:endParaRPr lang="hr-HR" b="1" dirty="0">
              <a:solidFill>
                <a:prstClr val="black"/>
              </a:solidFill>
              <a:latin typeface="Gill Sans MT" panose="020B0502020104020203" pitchFamily="34" charset="-18"/>
            </a:endParaRPr>
          </a:p>
          <a:p>
            <a:pPr marL="342900" lvl="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dirty="0">
                <a:solidFill>
                  <a:prstClr val="black"/>
                </a:solidFill>
                <a:latin typeface="Gill Sans MT" panose="020B0502020104020203" pitchFamily="34" charset="-18"/>
              </a:rPr>
              <a:t>postavljanje</a:t>
            </a:r>
            <a:r>
              <a:rPr lang="hr-HR" altLang="sr-Latn-RS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 pitanja s jasno naznačenom </a:t>
            </a:r>
            <a:r>
              <a:rPr lang="hr-HR" altLang="sr-Latn-RS" u="sng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referencom na Poziv</a:t>
            </a:r>
            <a:r>
              <a:rPr lang="hr-HR" altLang="sr-Latn-RS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 dopušteno je isključivo </a:t>
            </a:r>
            <a:r>
              <a:rPr lang="hr-HR" altLang="sr-Latn-RS" u="sng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potencijalnim prijaviteljima</a:t>
            </a:r>
            <a:r>
              <a:rPr lang="hr-HR" altLang="sr-Latn-RS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 na adresu e-pošte: </a:t>
            </a:r>
            <a:r>
              <a:rPr lang="hr-HR" altLang="sr-Latn-RS" u="sng" dirty="0" smtClean="0">
                <a:solidFill>
                  <a:srgbClr val="FF0000"/>
                </a:solidFill>
                <a:latin typeface="Gill Sans MT" panose="020B0502020104020203" pitchFamily="34" charset="-18"/>
                <a:cs typeface="VladaRHSans Reg" charset="0"/>
                <a:hlinkClick r:id="rId3"/>
              </a:rPr>
              <a:t>bojana.ormuzpavic@mzoe.hr</a:t>
            </a:r>
            <a:endParaRPr lang="hr-HR" altLang="sr-Latn-RS" u="sng" dirty="0" smtClean="0">
              <a:solidFill>
                <a:srgbClr val="FF0000"/>
              </a:solidFill>
              <a:latin typeface="Gill Sans MT" panose="020B0502020104020203" pitchFamily="34" charset="-18"/>
              <a:cs typeface="VladaRHSans Reg" charset="0"/>
            </a:endParaRPr>
          </a:p>
          <a:p>
            <a:pPr marL="342900" lvl="0" indent="-342900"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altLang="sr-Latn-RS" u="sng" dirty="0">
              <a:solidFill>
                <a:srgbClr val="FF0000"/>
              </a:solidFill>
              <a:latin typeface="Gill Sans MT" panose="020B0502020104020203" pitchFamily="34" charset="-18"/>
              <a:cs typeface="VladaRHSans Reg" charset="0"/>
            </a:endParaRPr>
          </a:p>
          <a:p>
            <a:pPr algn="ctr"/>
            <a:r>
              <a:rPr lang="hr-HR" b="1" dirty="0" smtClean="0"/>
              <a:t>HVALA NA PAŽNJI!</a:t>
            </a:r>
            <a:endParaRPr lang="hr-HR" b="1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16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49688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49499" y="311308"/>
            <a:ext cx="8099425" cy="857250"/>
          </a:xfrm>
        </p:spPr>
        <p:txBody>
          <a:bodyPr/>
          <a:lstStyle/>
          <a:p>
            <a:pPr algn="ctr" eaLnBrk="1" hangingPunct="1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Uvodne napomene</a:t>
            </a:r>
            <a:endParaRPr lang="en-US" altLang="sr-Latn-RS" sz="2800" b="1" dirty="0" smtClean="0">
              <a:latin typeface="Gill Sans MT" panose="020B0502020104020203" pitchFamily="34" charset="-18"/>
              <a:cs typeface="VladaRHSans Med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97620" y="1077758"/>
            <a:ext cx="7974652" cy="2838450"/>
          </a:xfrm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radionica ne služi za davanje prethodnog mišljenja u vezi s prihvatljivošću prijavitelja, projekta </a:t>
            </a:r>
            <a:r>
              <a:rPr lang="hr-HR" altLang="sr-Latn-RS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ili aktivnosti i troškova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radionica ne služi kao zamjena za postupak odabira projektnog prijedloga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altLang="sr-Latn-RS" sz="2000" dirty="0" smtClean="0">
              <a:latin typeface="Gill Sans MT" panose="020B0502020104020203" pitchFamily="34" charset="-18"/>
              <a:cs typeface="VladaRHSans Reg" charset="0"/>
            </a:endParaRPr>
          </a:p>
          <a:p>
            <a:pPr marL="342900" indent="-342900" eaLnBrk="1" hangingPunct="1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postupak dodjele bespovratnih sredstva po ovom Pozivu provode MZOE/Posredničko tijelo razine 1 i FZOEU/Posredničko tijelo razine 2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085064A9-11FA-4C4D-932A-35D2717CBCD7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1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35195" y="258481"/>
            <a:ext cx="8326324" cy="566763"/>
          </a:xfrm>
        </p:spPr>
        <p:txBody>
          <a:bodyPr/>
          <a:lstStyle/>
          <a:p>
            <a:pPr algn="ctr" eaLnBrk="1" hangingPunct="1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Priprema projektnog prijedloga</a:t>
            </a:r>
            <a:endParaRPr lang="en-US" altLang="sr-Latn-RS" sz="3200" b="1" dirty="0" smtClean="0">
              <a:latin typeface="Gill Sans MT" panose="020B0502020104020203" pitchFamily="34" charset="-18"/>
              <a:cs typeface="VladaRHSans Med" charset="0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C8C6FE4D-373A-4F3F-8240-86C0E43E0B8B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>
          <a:xfrm>
            <a:off x="335195" y="825244"/>
            <a:ext cx="8165990" cy="3242592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>
                <a:latin typeface="Gill Sans MT" panose="020B0502020104020203" pitchFamily="34" charset="-18"/>
                <a:cs typeface="VladaRHSans Reg" charset="0"/>
              </a:rPr>
              <a:t>u</a:t>
            </a:r>
            <a:r>
              <a:rPr lang="hr-HR" altLang="sr-Latn-RS" sz="2000" b="1" dirty="0" smtClean="0">
                <a:latin typeface="Gill Sans MT" panose="020B0502020104020203" pitchFamily="34" charset="-18"/>
                <a:cs typeface="VladaRHSans Reg" charset="0"/>
              </a:rPr>
              <a:t>kupna raspoloživa bespovratna sredstva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 - </a:t>
            </a:r>
            <a:r>
              <a:rPr lang="hr-HR" altLang="sr-Latn-RS" sz="2000" b="1" dirty="0" smtClean="0">
                <a:latin typeface="Gill Sans MT" panose="020B0502020104020203" pitchFamily="34" charset="-18"/>
                <a:cs typeface="VladaRHSans Reg" charset="0"/>
              </a:rPr>
              <a:t>350 milijuna kuna</a:t>
            </a:r>
          </a:p>
          <a:p>
            <a:pPr algn="just"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 smtClean="0">
                <a:latin typeface="Gill Sans MT" panose="020B0502020104020203" pitchFamily="34" charset="-18"/>
                <a:cs typeface="VladaRHSans Reg" charset="0"/>
              </a:rPr>
              <a:t>vrsta poziva - 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otvoreni postupak u modalitetu trajnog poziva</a:t>
            </a:r>
          </a:p>
          <a:p>
            <a:pPr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>
                <a:latin typeface="Gill Sans MT" panose="020B0502020104020203" pitchFamily="34" charset="-18"/>
                <a:cs typeface="VladaRHSans Reg" charset="0"/>
              </a:rPr>
              <a:t>s</a:t>
            </a:r>
            <a:r>
              <a:rPr lang="hr-HR" altLang="sr-Latn-RS" sz="2000" b="1" dirty="0" smtClean="0">
                <a:latin typeface="Gill Sans MT" panose="020B0502020104020203" pitchFamily="34" charset="-18"/>
                <a:cs typeface="VladaRHSans Reg" charset="0"/>
              </a:rPr>
              <a:t>vrha poziva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-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doprinos povećanju stope </a:t>
            </a: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oporabe (recikliranja) odvojeno prikupljenog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komunalnog otpada i smanjenju količine otpada koji se odlaže na </a:t>
            </a: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odlagalište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(sortiranje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otpada radi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povećanja kvalitete tih vrsta otpada i njegove pripreme za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oporabu)</a:t>
            </a:r>
          </a:p>
          <a:p>
            <a:pPr eaLnBrk="1" hangingPunct="1">
              <a:lnSpc>
                <a:spcPct val="100000"/>
              </a:lnSpc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b="1" dirty="0">
                <a:latin typeface="Gill Sans MT" panose="020B0502020104020203" pitchFamily="34" charset="-18"/>
                <a:cs typeface="VladaRHSans Reg" charset="0"/>
              </a:rPr>
              <a:t>p</a:t>
            </a:r>
            <a:r>
              <a:rPr lang="hr-HR" altLang="sr-Latn-RS" sz="2000" b="1" dirty="0" smtClean="0">
                <a:latin typeface="Gill Sans MT" panose="020B0502020104020203" pitchFamily="34" charset="-18"/>
                <a:cs typeface="VladaRHSans Reg" charset="0"/>
              </a:rPr>
              <a:t>redmet poziva -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izgradnja i/ili opremanje postrojenja za sortiranje odvojeno prikupljenog komunalnog otpada (otpadni papir, karton) i </a:t>
            </a:r>
            <a:r>
              <a:rPr lang="hr-HR" altLang="sr-Latn-RS" sz="2000" dirty="0" err="1">
                <a:latin typeface="Gill Sans MT" panose="020B0502020104020203" pitchFamily="34" charset="-18"/>
                <a:cs typeface="VladaRHSans Reg" charset="0"/>
              </a:rPr>
              <a:t>reciklabilnog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 otpada (otpadna plastika, metal i tekstil) s javnih površina, kod korisnika usluge te iz </a:t>
            </a:r>
            <a:r>
              <a:rPr lang="hr-HR" altLang="sr-Latn-RS" sz="2000" dirty="0" err="1">
                <a:latin typeface="Gill Sans MT" panose="020B0502020104020203" pitchFamily="34" charset="-18"/>
                <a:cs typeface="VladaRHSans Reg" charset="0"/>
              </a:rPr>
              <a:t>reciklažnih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dvorišta</a:t>
            </a:r>
            <a:r>
              <a:rPr lang="pl-PL" altLang="sr-Latn-RS" sz="2000" dirty="0" smtClean="0">
                <a:latin typeface="Gill Sans MT" panose="020B0502020104020203" pitchFamily="34" charset="-18"/>
                <a:cs typeface="VladaRHSans Reg" charset="0"/>
              </a:rPr>
              <a:t>)</a:t>
            </a:r>
            <a:endParaRPr lang="ta-IN" altLang="sr-Latn-RS" sz="2000" dirty="0" smtClean="0">
              <a:latin typeface="Gill Sans MT" panose="020B0502020104020203" pitchFamily="34" charset="-18"/>
              <a:cs typeface="VladaRHSans Re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403225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Pokazatelji poziva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1055610"/>
            <a:ext cx="7398096" cy="3984702"/>
          </a:xfrm>
        </p:spPr>
        <p:txBody>
          <a:bodyPr/>
          <a:lstStyle/>
          <a:p>
            <a:pPr lvl="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Med"/>
              </a:rPr>
              <a:t>Ukupno planirana količina sortiranog otpada koji je pogodan za recikliranje – iskaz postotka projekcije ukupne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količine</a:t>
            </a:r>
            <a:r>
              <a:rPr lang="hr-HR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Med"/>
              </a:rPr>
              <a:t> odvojeno prikupljenog otpada pogodnog za recikliranje</a:t>
            </a:r>
            <a:endParaRPr lang="hr-HR" sz="2000" dirty="0">
              <a:latin typeface="Gill Sans MT" panose="020B0502020104020203" pitchFamily="34" charset="-18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endParaRPr lang="hr-HR" sz="2000" dirty="0" smtClean="0">
              <a:solidFill>
                <a:prstClr val="black"/>
              </a:solidFill>
              <a:latin typeface="Gill Sans MT" panose="020B0502020104020203" pitchFamily="34" charset="-18"/>
              <a:cs typeface="VladaRHSans Med"/>
            </a:endParaRPr>
          </a:p>
          <a:p>
            <a:pPr lvl="0">
              <a:lnSpc>
                <a:spcPct val="100000"/>
              </a:lnSpc>
              <a:buClr>
                <a:srgbClr val="B0CB1F"/>
              </a:buClr>
              <a:buFont typeface="Wingdings" panose="05000000000000000000" pitchFamily="2" charset="2"/>
              <a:buChar char="§"/>
              <a:defRPr/>
            </a:pPr>
            <a:r>
              <a:rPr lang="hr-HR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Med"/>
              </a:rPr>
              <a:t>Izgrađena </a:t>
            </a:r>
            <a:r>
              <a:rPr lang="hr-HR" sz="2000" dirty="0" err="1">
                <a:solidFill>
                  <a:prstClr val="black"/>
                </a:solidFill>
                <a:latin typeface="Gill Sans MT" panose="020B0502020104020203" pitchFamily="34" charset="-18"/>
                <a:cs typeface="VladaRHSans Med"/>
              </a:rPr>
              <a:t>sortirnica</a:t>
            </a:r>
            <a:r>
              <a:rPr lang="hr-HR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Med"/>
              </a:rPr>
              <a:t> i ishođena uporabna </a:t>
            </a:r>
            <a:r>
              <a:rPr lang="hr-HR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Med"/>
              </a:rPr>
              <a:t>dozvola – kopija uporabne dozvole</a:t>
            </a:r>
            <a:endParaRPr lang="hr-HR" sz="2000" dirty="0">
              <a:solidFill>
                <a:prstClr val="black"/>
              </a:solidFill>
              <a:latin typeface="Gill Sans MT" panose="020B0502020104020203" pitchFamily="34" charset="-18"/>
              <a:cs typeface="VladaRHSans Med"/>
            </a:endParaRPr>
          </a:p>
          <a:p>
            <a:pPr marL="0" indent="0">
              <a:lnSpc>
                <a:spcPct val="100000"/>
              </a:lnSpc>
              <a:buClr>
                <a:srgbClr val="B0CB1F"/>
              </a:buClr>
              <a:defRPr/>
            </a:pPr>
            <a:endParaRPr lang="hr-HR" dirty="0" smtClean="0">
              <a:latin typeface="Calibri" panose="020F0502020204030204" pitchFamily="34" charset="0"/>
              <a:cs typeface="VladaRHSans Med"/>
            </a:endParaRPr>
          </a:p>
        </p:txBody>
      </p:sp>
      <p:sp>
        <p:nvSpPr>
          <p:cNvPr id="9220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AF6EC5C-2B85-4963-AF12-2E73689A9076}" type="slidenum">
              <a:rPr lang="en-US" altLang="sr-Latn-RS" sz="900" smtClean="0">
                <a:solidFill>
                  <a:schemeClr val="bg1"/>
                </a:solidFill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</a:t>
            </a:fld>
            <a:endParaRPr lang="en-US" altLang="sr-Latn-RS" sz="9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>
          <a:xfrm>
            <a:off x="514350" y="206375"/>
            <a:ext cx="8099425" cy="362337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Prihvatljivi prijavitelji</a:t>
            </a:r>
          </a:p>
        </p:txBody>
      </p:sp>
      <p:sp>
        <p:nvSpPr>
          <p:cNvPr id="11267" name="Rezervirano mjesto sadržaja 2"/>
          <p:cNvSpPr>
            <a:spLocks noGrp="1"/>
          </p:cNvSpPr>
          <p:nvPr>
            <p:ph idx="1"/>
          </p:nvPr>
        </p:nvSpPr>
        <p:spPr>
          <a:xfrm>
            <a:off x="421533" y="1049479"/>
            <a:ext cx="7996136" cy="328961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JLS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koja prijavljuje projekt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na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području koje obuhvaća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minimalno 5.000 stanovnika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endParaRPr lang="hr-HR" altLang="sr-Latn-RS" sz="2000" dirty="0" smtClean="0">
              <a:latin typeface="Gill Sans MT" panose="020B0502020104020203" pitchFamily="34" charset="-18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Sporazumnim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udruživanjem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više JLS-a moguće je osigurati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zajedničko provođenje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aktivnosti, a da je njihov ukupan zbroj broj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stanovnika minimalno 5.000 </a:t>
            </a: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(s</a:t>
            </a: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porazum </a:t>
            </a:r>
            <a:r>
              <a:rPr lang="hr-HR" sz="2000" dirty="0">
                <a:latin typeface="Gill Sans MT" panose="020B0502020104020203" pitchFamily="34" charset="-18"/>
                <a:cs typeface="VladaRHSans Reg" charset="0"/>
              </a:rPr>
              <a:t>između </a:t>
            </a: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JLS-ova koji će </a:t>
            </a:r>
            <a:r>
              <a:rPr lang="hr-HR" sz="2000" dirty="0">
                <a:latin typeface="Gill Sans MT" panose="020B0502020104020203" pitchFamily="34" charset="-18"/>
                <a:cs typeface="VladaRHSans Reg" charset="0"/>
              </a:rPr>
              <a:t>koristiti postrojenje za sortiranje)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endParaRPr lang="hr-HR" altLang="sr-Latn-RS" dirty="0">
              <a:latin typeface="Gill Sans MT" panose="020B0502020104020203" pitchFamily="34" charset="-18"/>
              <a:cs typeface="VladaRHSans Reg" charset="0"/>
            </a:endParaRPr>
          </a:p>
        </p:txBody>
      </p:sp>
      <p:sp>
        <p:nvSpPr>
          <p:cNvPr id="11268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3393616B-8378-4940-A1E1-88633EA5E5E1}" type="slidenum">
              <a:rPr lang="en-US" altLang="sr-Latn-RS" sz="10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en-US" altLang="sr-Latn-RS" sz="100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4193" y="152913"/>
            <a:ext cx="8099425" cy="406942"/>
          </a:xfrm>
        </p:spPr>
        <p:txBody>
          <a:bodyPr/>
          <a:lstStyle/>
          <a:p>
            <a:pPr algn="ctr"/>
            <a:r>
              <a:rPr lang="hr-HR" sz="2800" b="1" dirty="0" smtClean="0">
                <a:latin typeface="Gill Sans MT" panose="020B0502020104020203" pitchFamily="34" charset="-18"/>
              </a:rPr>
              <a:t>Udruživanje JLS-ova</a:t>
            </a:r>
            <a:endParaRPr lang="hr-HR" sz="2800" b="1" dirty="0">
              <a:latin typeface="Gill Sans MT" panose="020B0502020104020203" pitchFamily="34" charset="-18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5096" y="704001"/>
            <a:ext cx="8657617" cy="354769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ukoliko </a:t>
            </a:r>
            <a:r>
              <a:rPr lang="hr-HR" sz="2000" dirty="0">
                <a:latin typeface="Gill Sans MT" panose="020B0502020104020203" pitchFamily="34" charset="-18"/>
                <a:cs typeface="VladaRHSans Reg" charset="0"/>
              </a:rPr>
              <a:t>će </a:t>
            </a:r>
            <a:r>
              <a:rPr lang="hr-HR" sz="2000" b="1" dirty="0">
                <a:latin typeface="Gill Sans MT" panose="020B0502020104020203" pitchFamily="34" charset="-18"/>
                <a:cs typeface="VladaRHSans Reg" charset="0"/>
              </a:rPr>
              <a:t>više JLS-ova </a:t>
            </a:r>
            <a:r>
              <a:rPr lang="hr-HR" sz="2000" dirty="0">
                <a:latin typeface="Gill Sans MT" panose="020B0502020104020203" pitchFamily="34" charset="-18"/>
                <a:cs typeface="VladaRHSans Reg" charset="0"/>
              </a:rPr>
              <a:t>sporazumno </a:t>
            </a: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(udruživanjem) osigurati </a:t>
            </a:r>
            <a:r>
              <a:rPr lang="hr-HR" sz="2000" dirty="0">
                <a:latin typeface="Gill Sans MT" panose="020B0502020104020203" pitchFamily="34" charset="-18"/>
                <a:cs typeface="VladaRHSans Reg" charset="0"/>
              </a:rPr>
              <a:t>zajedničko provođenje </a:t>
            </a: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aktivnosti, dostavljaju Sporazum između JLS-ova koje će koristiti postrojenje za sortiranje</a:t>
            </a:r>
          </a:p>
          <a:p>
            <a:pPr marL="342900" lvl="0" indent="-342900" algn="just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altLang="sr-Latn-RS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JLS koja prijavljuje projekt na području koje obuhvaća </a:t>
            </a:r>
            <a:r>
              <a:rPr lang="hr-HR" altLang="sr-Latn-RS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min. 5.000 </a:t>
            </a:r>
            <a:r>
              <a:rPr lang="hr-HR" altLang="sr-Latn-RS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stanovnika može sporazumnim udruživanjem </a:t>
            </a:r>
            <a:r>
              <a:rPr lang="hr-HR" altLang="sr-Latn-RS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s 1 ili više JLS-ova osigurati </a:t>
            </a:r>
            <a:r>
              <a:rPr lang="hr-HR" altLang="sr-Latn-RS" sz="2000" dirty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zajedničko provođenje aktivnosti, </a:t>
            </a:r>
            <a:r>
              <a:rPr lang="hr-HR" altLang="sr-Latn-RS" sz="2000" dirty="0" smtClean="0">
                <a:solidFill>
                  <a:prstClr val="black"/>
                </a:solidFill>
                <a:latin typeface="Gill Sans MT" panose="020B0502020104020203" pitchFamily="34" charset="-18"/>
                <a:cs typeface="VladaRHSans Reg" charset="0"/>
              </a:rPr>
              <a:t>pod uvjetom da zajedno imaju min. 5.000 stan.</a:t>
            </a:r>
            <a:endParaRPr lang="hr-HR" sz="2000" dirty="0" smtClean="0">
              <a:latin typeface="Gill Sans MT" panose="020B0502020104020203" pitchFamily="34" charset="-18"/>
              <a:cs typeface="VladaRHSans Reg" charset="0"/>
            </a:endParaRP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kod sporazumnog udruživanja, samo 1 JLS podnosi projektni prijedlog putem sustava </a:t>
            </a:r>
            <a:r>
              <a:rPr lang="hr-HR" sz="2000" dirty="0" err="1" smtClean="0">
                <a:latin typeface="Gill Sans MT" panose="020B0502020104020203" pitchFamily="34" charset="-18"/>
                <a:cs typeface="VladaRHSans Reg" charset="0"/>
              </a:rPr>
              <a:t>eFondovi</a:t>
            </a: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 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JLS-ovi koji se udružuju ne moraju nužno biti susjedni JLS-ovi</a:t>
            </a:r>
          </a:p>
          <a:p>
            <a:pPr marL="342900" indent="-342900" algn="just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B0CB1F"/>
              </a:buClr>
              <a:buFont typeface="Wingdings" pitchFamily="2" charset="2"/>
              <a:buChar char="§"/>
              <a:defRPr/>
            </a:pP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broj </a:t>
            </a:r>
            <a:r>
              <a:rPr lang="hr-HR" sz="2000" dirty="0">
                <a:latin typeface="Gill Sans MT" panose="020B0502020104020203" pitchFamily="34" charset="-18"/>
                <a:cs typeface="VladaRHSans Reg" charset="0"/>
              </a:rPr>
              <a:t>stanovnika </a:t>
            </a:r>
            <a:r>
              <a:rPr lang="hr-HR" sz="2000" dirty="0" smtClean="0">
                <a:latin typeface="Gill Sans MT" panose="020B0502020104020203" pitchFamily="34" charset="-18"/>
                <a:cs typeface="VladaRHSans Reg" charset="0"/>
              </a:rPr>
              <a:t>JLS provjerava se u Popis stanovništva 2011.</a:t>
            </a:r>
            <a:endParaRPr lang="hr-HR" sz="2000" dirty="0">
              <a:latin typeface="Gill Sans MT" panose="020B0502020104020203" pitchFamily="34" charset="-18"/>
              <a:cs typeface="VladaRHSans Reg" charset="0"/>
            </a:endParaRP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621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394780" y="168537"/>
            <a:ext cx="7998018" cy="652366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Prihvatljive aktivnosti u sklopu poziva</a:t>
            </a:r>
          </a:p>
        </p:txBody>
      </p:sp>
      <p:sp>
        <p:nvSpPr>
          <p:cNvPr id="13315" name="Rezervirano mjesto sadržaja 2"/>
          <p:cNvSpPr>
            <a:spLocks noGrp="1"/>
          </p:cNvSpPr>
          <p:nvPr>
            <p:ph idx="1"/>
          </p:nvPr>
        </p:nvSpPr>
        <p:spPr>
          <a:xfrm>
            <a:off x="339149" y="889176"/>
            <a:ext cx="8357109" cy="3335983"/>
          </a:xfrm>
        </p:spPr>
        <p:txBody>
          <a:bodyPr/>
          <a:lstStyle/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Priprema projektne dokumentacije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Priprema i provedba JN radova, usluga i roba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Aktivnosti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građenja i/ili opremanja postrojenja za sortiranje </a:t>
            </a: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(izvedba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građevinskih, strojarskih, elektrotehničkih, obrtničkih i </a:t>
            </a: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drugih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radova potrebnih za stavljanje postrojenja u funkciju (pripremni, zemljani, instalaterski i završni radovi, te ugradnja građevnih proizvoda, uređaja, opreme i postrojenja</a:t>
            </a: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) sukladno pravomoćnoj lokacijskoj dozvoli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3316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24EE356E-5864-4C87-9CA6-DC98EC92A71D}" type="slidenum">
              <a:rPr lang="en-US" altLang="sr-Latn-RS" sz="900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en-US" altLang="sr-Latn-RS" sz="9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2800" b="1" dirty="0" smtClean="0">
                <a:latin typeface="Gill Sans MT" panose="020B0502020104020203" pitchFamily="34" charset="-18"/>
              </a:rPr>
              <a:t>Prihvatljive aktivnosti u sklopu poziva (</a:t>
            </a:r>
            <a:r>
              <a:rPr lang="hr-HR" sz="2800" b="1" i="1" dirty="0" smtClean="0">
                <a:latin typeface="Gill Sans MT" panose="020B0502020104020203" pitchFamily="34" charset="-18"/>
              </a:rPr>
              <a:t>nastavak</a:t>
            </a:r>
            <a:r>
              <a:rPr lang="hr-HR" sz="2800" b="1" dirty="0" smtClean="0">
                <a:latin typeface="Gill Sans MT" panose="020B0502020104020203" pitchFamily="34" charset="-18"/>
              </a:rPr>
              <a:t>)</a:t>
            </a:r>
            <a:endParaRPr lang="hr-HR" sz="2800" b="1" dirty="0">
              <a:latin typeface="Gill Sans MT" panose="020B0502020104020203" pitchFamily="34" charset="-18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4350" y="1112838"/>
            <a:ext cx="8099425" cy="2838450"/>
          </a:xfrm>
        </p:spPr>
        <p:txBody>
          <a:bodyPr/>
          <a:lstStyle/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Priključenje na komunalnu infrastrukturu i osiguranje pristupne ceste isključivo za potrebe postrojenja za sortiranje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Stručni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nadzor građevinskih radova, projektantski nadzor, usluge koordinatora zaštite na radu u fazi izvođenja radova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Gill Sans MT" panose="020B0502020104020203" pitchFamily="34" charset="-18"/>
                <a:cs typeface="VladaRHSans Reg" charset="0"/>
              </a:rPr>
              <a:t>Tehnička </a:t>
            </a: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pomoć za upravljanje projektom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>
                <a:latin typeface="Gill Sans MT" panose="020B0502020104020203" pitchFamily="34" charset="-18"/>
                <a:cs typeface="VladaRHSans Reg" charset="0"/>
              </a:rPr>
              <a:t>Aktivnosti koje je prijavitelj dužan poduzeti kako bi informirao javnost da EU sufinancira projekt</a:t>
            </a:r>
          </a:p>
          <a:p>
            <a:endParaRPr lang="hr-HR" dirty="0">
              <a:latin typeface="Gill Sans MT" panose="020B0502020104020203" pitchFamily="34" charset="-18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1382B4-9A59-4C19-AEC2-E177451E0D33}" type="slidenum">
              <a:rPr lang="en-US" altLang="sr-Latn-RS" smtClean="0"/>
              <a:pPr>
                <a:defRPr/>
              </a:pPr>
              <a:t>7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87608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514350" y="321363"/>
            <a:ext cx="8099425" cy="527050"/>
          </a:xfrm>
        </p:spPr>
        <p:txBody>
          <a:bodyPr/>
          <a:lstStyle/>
          <a:p>
            <a:pPr algn="ctr"/>
            <a:r>
              <a:rPr lang="hr-HR" altLang="sr-Latn-RS" sz="2800" b="1" dirty="0" smtClean="0">
                <a:latin typeface="Gill Sans MT" panose="020B0502020104020203" pitchFamily="34" charset="-18"/>
                <a:cs typeface="VladaRHSans Med" charset="0"/>
              </a:rPr>
              <a:t>Uvjeti prihvatljivosti projekta</a:t>
            </a:r>
          </a:p>
        </p:txBody>
      </p:sp>
      <p:sp>
        <p:nvSpPr>
          <p:cNvPr id="15363" name="Rezervirano mjesto sadržaja 2"/>
          <p:cNvSpPr>
            <a:spLocks noGrp="1"/>
          </p:cNvSpPr>
          <p:nvPr>
            <p:ph idx="1"/>
          </p:nvPr>
        </p:nvSpPr>
        <p:spPr>
          <a:xfrm>
            <a:off x="514350" y="1062421"/>
            <a:ext cx="8099425" cy="3331832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Projekt se provodi 24 mjeseca od donošenja Odluke o financiranju, </a:t>
            </a:r>
            <a:r>
              <a:rPr lang="hr-HR" altLang="sr-Latn-RS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a najkasnije </a:t>
            </a:r>
            <a:r>
              <a:rPr lang="hr-HR" altLang="sr-Latn-RS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do 31.10.2022.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Projekt je u skladu s PGO-RH, </a:t>
            </a:r>
            <a:r>
              <a:rPr lang="hr-HR" altLang="sr-Latn-RS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Mjerom </a:t>
            </a:r>
            <a:r>
              <a:rPr lang="hr-HR" altLang="sr-Latn-RS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1.2.2. 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Projekt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u trenutku podnošenja projektnog prijedloga nije fizički </a:t>
            </a:r>
            <a:r>
              <a:rPr lang="hr-HR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niti </a:t>
            </a:r>
            <a:r>
              <a:rPr lang="hr-HR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financijski završen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r>
              <a:rPr lang="hr-HR" altLang="sr-Latn-RS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hr-HR" altLang="sr-Latn-RS" sz="2000" dirty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donošenja Odluke o financiranju projekt nije započeo fizički ni financijski, niti je započeo postupak </a:t>
            </a:r>
            <a:r>
              <a:rPr lang="hr-HR" altLang="sr-Latn-RS" sz="2000" dirty="0" smtClean="0">
                <a:latin typeface="Gill Sans MT" panose="020B0502020104020203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JN (ne odnosi se na pripremu dokumentacije)</a:t>
            </a:r>
          </a:p>
          <a:p>
            <a:pPr marL="342900" indent="-342900">
              <a:lnSpc>
                <a:spcPct val="100000"/>
              </a:lnSpc>
              <a:spcBef>
                <a:spcPts val="575"/>
              </a:spcBef>
              <a:buClr>
                <a:srgbClr val="B0CB1F"/>
              </a:buClr>
              <a:buFont typeface="Wingdings" pitchFamily="2" charset="2"/>
              <a:buChar char="§"/>
            </a:pPr>
            <a:endParaRPr lang="hr-HR" altLang="sr-Latn-RS" sz="2000" dirty="0" smtClean="0">
              <a:latin typeface="Calibri" panose="020F0502020204030204" pitchFamily="34" charset="0"/>
              <a:cs typeface="VladaRHSans Reg" charset="0"/>
            </a:endParaRPr>
          </a:p>
        </p:txBody>
      </p:sp>
      <p:sp>
        <p:nvSpPr>
          <p:cNvPr id="15364" name="Rezervirano mjesto broja slajda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400"/>
              </a:lnSpc>
              <a:spcBef>
                <a:spcPts val="575"/>
              </a:spcBef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1pPr>
            <a:lvl2pPr marL="742950" indent="-28575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2pPr>
            <a:lvl3pPr marL="11430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3pPr>
            <a:lvl4pPr marL="16002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4pPr>
            <a:lvl5pPr marL="2057400" indent="-228600" eaLnBrk="0" hangingPunct="0">
              <a:lnSpc>
                <a:spcPts val="3400"/>
              </a:lnSpc>
              <a:spcBef>
                <a:spcPts val="575"/>
              </a:spcBef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5pPr>
            <a:lvl6pPr marL="25146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6pPr>
            <a:lvl7pPr marL="29718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7pPr>
            <a:lvl8pPr marL="34290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8pPr>
            <a:lvl9pPr marL="3886200" indent="-228600" defTabSz="457200" eaLnBrk="0" fontAlgn="base" hangingPunct="0">
              <a:lnSpc>
                <a:spcPts val="3400"/>
              </a:lnSpc>
              <a:spcBef>
                <a:spcPts val="575"/>
              </a:spcBef>
              <a:spcAft>
                <a:spcPct val="0"/>
              </a:spcAft>
              <a:buClr>
                <a:srgbClr val="FFED00"/>
              </a:buClr>
              <a:defRPr sz="2400">
                <a:solidFill>
                  <a:schemeClr val="tx1"/>
                </a:solidFill>
                <a:latin typeface="VladaRHSans Reg" charset="0"/>
                <a:ea typeface="MS PGothic" pitchFamily="34" charset="-128"/>
                <a:cs typeface="VladaRHSans Reg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FA2CE48D-7E23-454E-A68A-308285BF4D6F}" type="slidenum">
              <a:rPr lang="en-US" altLang="sr-Latn-RS" smtClean="0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sr-Latn-RS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fault Theme">
  <a:themeElements>
    <a:clrScheme name="MRRFEU 1">
      <a:dk1>
        <a:sysClr val="windowText" lastClr="000000"/>
      </a:dk1>
      <a:lt1>
        <a:sysClr val="window" lastClr="FFFFFF"/>
      </a:lt1>
      <a:dk2>
        <a:srgbClr val="17177D"/>
      </a:dk2>
      <a:lt2>
        <a:srgbClr val="EEECE1"/>
      </a:lt2>
      <a:accent1>
        <a:srgbClr val="FF0000"/>
      </a:accent1>
      <a:accent2>
        <a:srgbClr val="FFED00"/>
      </a:accent2>
      <a:accent3>
        <a:srgbClr val="448CA9"/>
      </a:accent3>
      <a:accent4>
        <a:srgbClr val="008F43"/>
      </a:accent4>
      <a:accent5>
        <a:srgbClr val="B0CB1F"/>
      </a:accent5>
      <a:accent6>
        <a:srgbClr val="EF7F24"/>
      </a:accent6>
      <a:hlink>
        <a:srgbClr val="171796"/>
      </a:hlink>
      <a:folHlink>
        <a:srgbClr val="0093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5c3d8ea1-31d6-40da-856a-ae7869ea61fe" origin="userSelected"/>
</file>

<file path=customXml/itemProps1.xml><?xml version="1.0" encoding="utf-8"?>
<ds:datastoreItem xmlns:ds="http://schemas.openxmlformats.org/officeDocument/2006/customXml" ds:itemID="{C98DBAC8-27B7-45E2-BF47-7D26D536C9F5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2271</TotalTime>
  <Words>1371</Words>
  <Application>Microsoft Office PowerPoint</Application>
  <PresentationFormat>Prikaz na zaslonu (16:9)</PresentationFormat>
  <Paragraphs>138</Paragraphs>
  <Slides>17</Slides>
  <Notes>17</Notes>
  <HiddenSlides>0</HiddenSlides>
  <MMClips>0</MMClips>
  <ScaleCrop>false</ScaleCrop>
  <HeadingPairs>
    <vt:vector size="6" baseType="variant">
      <vt:variant>
        <vt:lpstr>Korišteni fontovi</vt:lpstr>
      </vt:variant>
      <vt:variant>
        <vt:i4>12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17</vt:i4>
      </vt:variant>
    </vt:vector>
  </HeadingPairs>
  <TitlesOfParts>
    <vt:vector size="31" baseType="lpstr">
      <vt:lpstr>ＭＳ Ｐゴシック</vt:lpstr>
      <vt:lpstr>ＭＳ Ｐゴシック</vt:lpstr>
      <vt:lpstr>Arial</vt:lpstr>
      <vt:lpstr>Calibri</vt:lpstr>
      <vt:lpstr>Gill Sans MT</vt:lpstr>
      <vt:lpstr>Latha</vt:lpstr>
      <vt:lpstr>Neo Sans</vt:lpstr>
      <vt:lpstr>Neo Sans Medium</vt:lpstr>
      <vt:lpstr>Times New Roman</vt:lpstr>
      <vt:lpstr>VladaRHSans Med</vt:lpstr>
      <vt:lpstr>VladaRHSans Reg</vt:lpstr>
      <vt:lpstr>Wingdings</vt:lpstr>
      <vt:lpstr>Default Theme</vt:lpstr>
      <vt:lpstr>1_Default Theme</vt:lpstr>
      <vt:lpstr>PowerPoint prezentacija</vt:lpstr>
      <vt:lpstr>Uvodne napomene</vt:lpstr>
      <vt:lpstr>Priprema projektnog prijedloga</vt:lpstr>
      <vt:lpstr>Pokazatelji poziva</vt:lpstr>
      <vt:lpstr>Prihvatljivi prijavitelji</vt:lpstr>
      <vt:lpstr>Udruživanje JLS-ova</vt:lpstr>
      <vt:lpstr>Prihvatljive aktivnosti u sklopu poziva</vt:lpstr>
      <vt:lpstr>Prihvatljive aktivnosti u sklopu poziva (nastavak)</vt:lpstr>
      <vt:lpstr>Uvjeti prihvatljivosti projekta</vt:lpstr>
      <vt:lpstr>Uvjeti prihvatljivosti projekta (nastavak)</vt:lpstr>
      <vt:lpstr>Iznosi i intenzitet bespovratnih sredstava</vt:lpstr>
      <vt:lpstr>Sadržaj projektnog prijedloga</vt:lpstr>
      <vt:lpstr>Sadržaj projektnog prijedloga (nastavak)</vt:lpstr>
      <vt:lpstr>Administrativne informacije</vt:lpstr>
      <vt:lpstr>UVJETI PRIHVATLJIVOSTI IZDATAKA</vt:lpstr>
      <vt:lpstr>Prihvatljive kategorije troškova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</dc:creator>
  <cp:lastModifiedBy>MT</cp:lastModifiedBy>
  <cp:revision>215</cp:revision>
  <dcterms:created xsi:type="dcterms:W3CDTF">2015-09-03T10:38:38Z</dcterms:created>
  <dcterms:modified xsi:type="dcterms:W3CDTF">2019-06-07T14:13:04Z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15ebc0bb-659d-45c9-b40f-7e001617f1ee</vt:lpwstr>
  </property>
  <property fmtid="{D5CDD505-2E9C-101B-9397-08002B2CF9AE}" pid="3" name="bjDocumentSecurityLabel">
    <vt:lpwstr>Potrebna oznaka nije odabrana - odaberite oznaku iznad da biste promijenili ili odaberite "Nazad" da biste se vratili na uređivanje.</vt:lpwstr>
  </property>
  <property fmtid="{D5CDD505-2E9C-101B-9397-08002B2CF9AE}" pid="4" name="bjSaver">
    <vt:lpwstr>VGA8ZjStO50pd3tPQvGjo0/vkTKDOPWB</vt:lpwstr>
  </property>
</Properties>
</file>