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73" r:id="rId2"/>
    <p:sldMasterId id="2147483661" r:id="rId3"/>
  </p:sldMasterIdLst>
  <p:notesMasterIdLst>
    <p:notesMasterId r:id="rId45"/>
  </p:notesMasterIdLst>
  <p:handoutMasterIdLst>
    <p:handoutMasterId r:id="rId46"/>
  </p:handoutMasterIdLst>
  <p:sldIdLst>
    <p:sldId id="256" r:id="rId4"/>
    <p:sldId id="258" r:id="rId5"/>
    <p:sldId id="259" r:id="rId6"/>
    <p:sldId id="308" r:id="rId7"/>
    <p:sldId id="310" r:id="rId8"/>
    <p:sldId id="323" r:id="rId9"/>
    <p:sldId id="325" r:id="rId10"/>
    <p:sldId id="326" r:id="rId11"/>
    <p:sldId id="320" r:id="rId12"/>
    <p:sldId id="317" r:id="rId13"/>
    <p:sldId id="260" r:id="rId14"/>
    <p:sldId id="261" r:id="rId15"/>
    <p:sldId id="312" r:id="rId16"/>
    <p:sldId id="264" r:id="rId17"/>
    <p:sldId id="327" r:id="rId18"/>
    <p:sldId id="329" r:id="rId19"/>
    <p:sldId id="265" r:id="rId20"/>
    <p:sldId id="318" r:id="rId21"/>
    <p:sldId id="267" r:id="rId22"/>
    <p:sldId id="331" r:id="rId23"/>
    <p:sldId id="269" r:id="rId24"/>
    <p:sldId id="300" r:id="rId25"/>
    <p:sldId id="319" r:id="rId26"/>
    <p:sldId id="302" r:id="rId27"/>
    <p:sldId id="316" r:id="rId28"/>
    <p:sldId id="274" r:id="rId29"/>
    <p:sldId id="276" r:id="rId30"/>
    <p:sldId id="278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90" r:id="rId39"/>
    <p:sldId id="292" r:id="rId40"/>
    <p:sldId id="321" r:id="rId41"/>
    <p:sldId id="294" r:id="rId42"/>
    <p:sldId id="295" r:id="rId43"/>
    <p:sldId id="305" r:id="rId44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03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3156-9A18-4A79-8FE0-F9A54729348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67478-3D70-478B-9280-7174DB22094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5099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BB55D-A612-4BE5-BC9E-3171C1EEF0D3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1EE9-D490-4D38-BA24-557FA5B769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981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769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004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285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423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5884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4873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C1EE9-D490-4D38-BA24-557FA5B769D5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020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83277" y="182331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026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5989638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90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696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6201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149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510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1621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835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5488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297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4687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861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9" name="Rezervirano mjesto podnožj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11" name="Rezervirano mjesto broja slajd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3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6017622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356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6634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5770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0343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78374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5389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87179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631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8549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9398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46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1211" y="5825376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799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59183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99285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12395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59294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634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9" name="Slika 1" descr="image00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518" y="6017622"/>
            <a:ext cx="1836964" cy="78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5393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35055" cy="792549"/>
          </a:xfrm>
          <a:prstGeom prst="rect">
            <a:avLst/>
          </a:prstGeom>
        </p:spPr>
      </p:pic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11" name="Slika 1" descr="image002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5975577"/>
            <a:ext cx="1836964" cy="761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512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6026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4721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9058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8995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BE608-2CAB-4477-8C34-0AE719181AB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85A74-04AC-405B-BCB9-6131EC79C015}" type="slidenum">
              <a:rPr lang="hr-HR" smtClean="0"/>
              <a:t>‹#›</a:t>
            </a:fld>
            <a:endParaRPr lang="hr-HR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0B692D21-4E78-45DE-9B21-B13B5B60873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7429" y="409467"/>
            <a:ext cx="2696371" cy="618439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9090"/>
            <a:ext cx="2743200" cy="68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45B8B-88DC-4A81-BDEB-930DF534859D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6CB41-D735-4F09-B969-AA7981A61145}" type="slidenum">
              <a:rPr lang="hr-HR" smtClean="0"/>
              <a:t>‹#›</a:t>
            </a:fld>
            <a:endParaRPr lang="hr-HR"/>
          </a:p>
        </p:txBody>
      </p:sp>
      <p:pic>
        <p:nvPicPr>
          <p:cNvPr id="2050" name="Slika 1" descr="image00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543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79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E1700-8BC1-4FB5-928E-87E671BDB7C6}" type="datetimeFigureOut">
              <a:rPr lang="hr-HR" smtClean="0"/>
              <a:t>1.8.2019.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FC52C-B185-4DFF-BB90-702AF8E954E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1"/>
          <p:cNvSpPr txBox="1">
            <a:spLocks/>
          </p:cNvSpPr>
          <p:nvPr userDrawn="1"/>
        </p:nvSpPr>
        <p:spPr>
          <a:xfrm>
            <a:off x="6806293" y="697230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pic>
        <p:nvPicPr>
          <p:cNvPr id="8" name="Slika 1" descr="image00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056" y="5854700"/>
            <a:ext cx="15430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313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ad.hr/" TargetMode="External"/><Relationship Id="rId2" Type="http://schemas.openxmlformats.org/officeDocument/2006/relationships/hyperlink" Target="mailto:fead@mdomsp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nifondovi.hr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671484"/>
            <a:ext cx="9144000" cy="1170040"/>
          </a:xfrm>
        </p:spPr>
        <p:txBody>
          <a:bodyPr/>
          <a:lstStyle/>
          <a:p>
            <a:r>
              <a:rPr lang="pl-PL" sz="3200" b="1" dirty="0">
                <a:solidFill>
                  <a:srgbClr val="5B9BD5">
                    <a:lumMod val="50000"/>
                  </a:srgbClr>
                </a:solidFill>
              </a:rPr>
              <a:t>OPERATIVNI PROGRAM ZA HRANU I/ILI OSNOVNU MATERIJALNU POMOĆ ZA RAZDOBLJE </a:t>
            </a:r>
            <a:r>
              <a:rPr lang="pl-PL" sz="3200" b="1" dirty="0" smtClean="0">
                <a:solidFill>
                  <a:srgbClr val="5B9BD5">
                    <a:lumMod val="50000"/>
                  </a:srgbClr>
                </a:solidFill>
              </a:rPr>
              <a:t>2014.-</a:t>
            </a:r>
            <a:r>
              <a:rPr lang="pl-PL" sz="3200" b="1" dirty="0">
                <a:solidFill>
                  <a:srgbClr val="5B9BD5">
                    <a:lumMod val="50000"/>
                  </a:srgbClr>
                </a:solidFill>
              </a:rPr>
              <a:t>2020</a:t>
            </a:r>
            <a:r>
              <a:rPr lang="pl-PL" sz="3200" dirty="0">
                <a:solidFill>
                  <a:srgbClr val="5B9BD5">
                    <a:lumMod val="50000"/>
                  </a:srgbClr>
                </a:solidFill>
              </a:rPr>
              <a:t>.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/>
              <a:t>Upute za prijavitelje</a:t>
            </a:r>
          </a:p>
          <a:p>
            <a:r>
              <a:rPr lang="hr-HR" b="1" dirty="0"/>
              <a:t>„OSIGURAVANJE ŠKOLSKE PREHRANE ZA DJECU U RIZIKU OD SIROMAŠTVA</a:t>
            </a:r>
          </a:p>
          <a:p>
            <a:r>
              <a:rPr lang="hr-HR" b="1" dirty="0"/>
              <a:t>(školska godina </a:t>
            </a:r>
            <a:r>
              <a:rPr lang="hr-HR" b="1" dirty="0" smtClean="0"/>
              <a:t>2019. </a:t>
            </a:r>
            <a:r>
              <a:rPr lang="hr-HR" b="1" dirty="0"/>
              <a:t>– </a:t>
            </a:r>
            <a:r>
              <a:rPr lang="hr-HR" b="1" dirty="0" smtClean="0"/>
              <a:t>2020.)“</a:t>
            </a:r>
          </a:p>
        </p:txBody>
      </p:sp>
    </p:spTree>
    <p:extLst>
      <p:ext uri="{BB962C8B-B14F-4D97-AF65-F5344CB8AC3E}">
        <p14:creationId xmlns:p14="http://schemas.microsoft.com/office/powerpoint/2010/main" val="192314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377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ZAJEDNIČKI POKAZATELJI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63353"/>
            <a:ext cx="10515600" cy="386549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r-HR" dirty="0"/>
              <a:t>Partnerska organizacija koja provodi projekt ima obvezu prikupljati i redovito izvještavati o sljedećim </a:t>
            </a:r>
            <a:r>
              <a:rPr lang="hr-HR" b="1" dirty="0"/>
              <a:t>zajedničkim pokazateljima ostvarenja i rezultata</a:t>
            </a:r>
            <a:r>
              <a:rPr lang="hr-HR" b="1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Pokazatelji </a:t>
            </a:r>
            <a:r>
              <a:rPr lang="hr-HR" dirty="0"/>
              <a:t>ostvarenja za podijeljenu pomoć u hrani</a:t>
            </a:r>
          </a:p>
          <a:p>
            <a:pPr lvl="1"/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Ukupan broj podijeljenih obroka koji se djelomično ili u cijelosti financiraju iz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projekta (broj)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b="1" i="1" dirty="0" smtClean="0"/>
              <a:t> </a:t>
            </a:r>
            <a:r>
              <a:rPr lang="hr-HR" dirty="0" smtClean="0"/>
              <a:t>Pokazatelji </a:t>
            </a:r>
            <a:r>
              <a:rPr lang="hr-HR" dirty="0"/>
              <a:t>rezultata za podijeljenu pomoć u hrani</a:t>
            </a:r>
          </a:p>
          <a:p>
            <a:pPr lvl="1"/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Ukupan broj učenika koji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su primili obrok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financiran iz ovog projekta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(broj)</a:t>
            </a:r>
            <a:endParaRPr lang="pl-PL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330450" lvl="1"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291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368020"/>
            <a:ext cx="10515600" cy="569811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 smtClean="0"/>
              <a:t>KRITERIJI PRIHVATLJIVOSTI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97312"/>
            <a:ext cx="10876005" cy="381728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hr-HR" sz="3200" dirty="0" smtClean="0">
                <a:solidFill>
                  <a:schemeClr val="accent1">
                    <a:lumMod val="50000"/>
                  </a:schemeClr>
                </a:solidFill>
              </a:rPr>
              <a:t>Četiri </a:t>
            </a:r>
            <a:r>
              <a:rPr lang="hr-HR" sz="3200" dirty="0" smtClean="0"/>
              <a:t>su skupine kriterija prihvatljivosti, koji se odnose na: </a:t>
            </a: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b="1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prijavitelje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partnere</a:t>
            </a:r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projektne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prijedloge </a:t>
            </a:r>
            <a:r>
              <a:rPr lang="hr-HR" dirty="0"/>
              <a:t>– lokacija, trajanje projekta, aktivnosti za </a:t>
            </a:r>
            <a:r>
              <a:rPr lang="hr-HR" dirty="0" smtClean="0"/>
              <a:t>koje </a:t>
            </a:r>
            <a:r>
              <a:rPr lang="hr-HR" dirty="0"/>
              <a:t>se mogu dodijeliti bespovratna sredstva, promidžba i </a:t>
            </a:r>
            <a:r>
              <a:rPr lang="hr-HR" dirty="0" smtClean="0"/>
              <a:t>vidljivost</a:t>
            </a:r>
            <a:endParaRPr lang="hr-HR" dirty="0"/>
          </a:p>
          <a:p>
            <a:pPr marL="1074738">
              <a:buFont typeface="Wingdings" panose="05000000000000000000" pitchFamily="2" charset="2"/>
              <a:buChar char="Ø"/>
            </a:pPr>
            <a:r>
              <a:rPr lang="hr-HR" dirty="0" smtClean="0"/>
              <a:t> </a:t>
            </a:r>
            <a:r>
              <a:rPr lang="fi-FI" b="1" dirty="0">
                <a:solidFill>
                  <a:schemeClr val="accent1">
                    <a:lumMod val="50000"/>
                  </a:schemeClr>
                </a:solidFill>
              </a:rPr>
              <a:t>projektne prijedloge </a:t>
            </a:r>
            <a:r>
              <a:rPr lang="fi-FI" dirty="0" smtClean="0"/>
              <a:t> </a:t>
            </a:r>
            <a:r>
              <a:rPr lang="fi-FI" dirty="0"/>
              <a:t>– vrste izdataka koji se uzimaju u obzir pri određivanju </a:t>
            </a:r>
            <a:r>
              <a:rPr lang="fi-FI" dirty="0" smtClean="0"/>
              <a:t>ukupnih </a:t>
            </a:r>
            <a:r>
              <a:rPr lang="fi-FI" dirty="0"/>
              <a:t>prihvatljivih troškova </a:t>
            </a:r>
            <a:r>
              <a:rPr lang="fi-FI" dirty="0" smtClean="0"/>
              <a:t>projekta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768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39114" y="1458097"/>
            <a:ext cx="10414686" cy="875144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PRIJAVITELJI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468178"/>
            <a:ext cx="10703011" cy="362290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b="1" dirty="0" smtClean="0"/>
              <a:t>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Jedinice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lokalne i/ili regionalne (područne) samouprave kao osnivači javnih osnovnih škola</a:t>
            </a:r>
            <a:r>
              <a:rPr lang="hr-HR" sz="2400" dirty="0"/>
              <a:t>, prema Odluci Vlade Republike Hrvatske o donošenju Mreže osnovnih i srednjih škola, učeničkih domova i programa obrazovanja (Prilog 1. točka 1. Osnivači osnovnih škola u Republici Hrvatskoj) </a:t>
            </a:r>
            <a:endParaRPr lang="hr-HR" sz="24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Prihvatljiv prijavitelj</a:t>
            </a:r>
            <a:r>
              <a:rPr lang="hr-HR" sz="2400" dirty="0"/>
              <a:t>, odnosno </a:t>
            </a:r>
            <a:r>
              <a:rPr lang="hr-HR" sz="2400" dirty="0" smtClean="0"/>
              <a:t>vodeća </a:t>
            </a:r>
            <a:r>
              <a:rPr lang="hr-HR" sz="2400" dirty="0"/>
              <a:t>partnerska organizacija može biti samo javno tijelo koje je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osnivač javnih osnovnih škola koje se nalaze u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sljedećim jedinicama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područne (regionalne) samouprave razvrstanim kao područja s indeksom razvijenosti ispod 105% </a:t>
            </a:r>
            <a:r>
              <a:rPr lang="hr-HR" sz="2400" dirty="0"/>
              <a:t>(skupina I., II. i III.) prema Vrijednosti indeksa razvijenosti i pokazatelja za izračun indeksa razvijenosti prema novom modelu izračuna na županijskoj razini za razdoblje 2014. – 2016</a:t>
            </a:r>
            <a:r>
              <a:rPr lang="hr-HR" sz="2400" dirty="0" smtClean="0"/>
              <a:t>.:</a:t>
            </a:r>
          </a:p>
          <a:p>
            <a:endParaRPr lang="hr-HR" sz="2400" dirty="0" smtClean="0"/>
          </a:p>
          <a:p>
            <a:endParaRPr lang="hr-HR" dirty="0"/>
          </a:p>
          <a:p>
            <a:pPr marL="0" indent="0">
              <a:buNone/>
            </a:pPr>
            <a:endParaRPr lang="hr-HR" b="1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831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333241"/>
            <a:ext cx="4902200" cy="3843722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Virovitičko-podravska </a:t>
            </a:r>
            <a:r>
              <a:rPr lang="hr-HR" dirty="0"/>
              <a:t>županija</a:t>
            </a:r>
          </a:p>
          <a:p>
            <a:r>
              <a:rPr lang="hr-HR" dirty="0" smtClean="0"/>
              <a:t>Brodsko-posavska </a:t>
            </a:r>
            <a:r>
              <a:rPr lang="hr-HR" dirty="0"/>
              <a:t>županija</a:t>
            </a:r>
          </a:p>
          <a:p>
            <a:r>
              <a:rPr lang="hr-HR" dirty="0" smtClean="0"/>
              <a:t>Vukovarsko-srijemska </a:t>
            </a:r>
            <a:r>
              <a:rPr lang="hr-HR" dirty="0"/>
              <a:t>županija</a:t>
            </a:r>
          </a:p>
          <a:p>
            <a:r>
              <a:rPr lang="hr-HR" dirty="0" smtClean="0"/>
              <a:t>Bjelovarsko-bilogorska </a:t>
            </a:r>
            <a:r>
              <a:rPr lang="hr-HR" dirty="0"/>
              <a:t>županija</a:t>
            </a:r>
          </a:p>
          <a:p>
            <a:r>
              <a:rPr lang="hr-HR" dirty="0" smtClean="0"/>
              <a:t>Požeško-slavonska </a:t>
            </a:r>
            <a:r>
              <a:rPr lang="hr-HR" dirty="0"/>
              <a:t>županija</a:t>
            </a:r>
          </a:p>
          <a:p>
            <a:r>
              <a:rPr lang="hr-HR" dirty="0" smtClean="0"/>
              <a:t>Sisačko-moslavačka </a:t>
            </a:r>
            <a:r>
              <a:rPr lang="hr-HR" dirty="0"/>
              <a:t>županija</a:t>
            </a:r>
          </a:p>
          <a:p>
            <a:r>
              <a:rPr lang="hr-HR" dirty="0" smtClean="0"/>
              <a:t>Osječko-baranjska županija</a:t>
            </a:r>
          </a:p>
          <a:p>
            <a:r>
              <a:rPr lang="hr-HR" dirty="0" smtClean="0"/>
              <a:t>Karlovačka </a:t>
            </a:r>
            <a:r>
              <a:rPr lang="hr-HR" dirty="0"/>
              <a:t>županija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100" y="2333241"/>
            <a:ext cx="5003800" cy="3843722"/>
          </a:xfrm>
        </p:spPr>
        <p:txBody>
          <a:bodyPr>
            <a:normAutofit fontScale="92500"/>
          </a:bodyPr>
          <a:lstStyle/>
          <a:p>
            <a:r>
              <a:rPr lang="hr-HR" dirty="0"/>
              <a:t>Koprivničko-križevačka županija</a:t>
            </a:r>
          </a:p>
          <a:p>
            <a:r>
              <a:rPr lang="hr-HR" dirty="0" smtClean="0"/>
              <a:t>Ličko-senjska </a:t>
            </a:r>
            <a:r>
              <a:rPr lang="hr-HR" dirty="0"/>
              <a:t>županija</a:t>
            </a:r>
          </a:p>
          <a:p>
            <a:r>
              <a:rPr lang="hr-HR" dirty="0" smtClean="0"/>
              <a:t>Međimurska </a:t>
            </a:r>
            <a:r>
              <a:rPr lang="hr-HR" dirty="0"/>
              <a:t>županija</a:t>
            </a:r>
          </a:p>
          <a:p>
            <a:r>
              <a:rPr lang="hr-HR" dirty="0" smtClean="0"/>
              <a:t>Krapinsko-zagorska </a:t>
            </a:r>
            <a:r>
              <a:rPr lang="hr-HR" dirty="0"/>
              <a:t>županija</a:t>
            </a:r>
          </a:p>
          <a:p>
            <a:r>
              <a:rPr lang="hr-HR" dirty="0" smtClean="0"/>
              <a:t>Splitsko-dalmatinska </a:t>
            </a:r>
            <a:r>
              <a:rPr lang="hr-HR" dirty="0"/>
              <a:t>županija</a:t>
            </a:r>
          </a:p>
          <a:p>
            <a:r>
              <a:rPr lang="hr-HR" dirty="0" smtClean="0"/>
              <a:t>Šibensko-kninska </a:t>
            </a:r>
            <a:r>
              <a:rPr lang="hr-HR" dirty="0"/>
              <a:t>županija</a:t>
            </a:r>
          </a:p>
          <a:p>
            <a:r>
              <a:rPr lang="hr-HR" dirty="0" smtClean="0"/>
              <a:t>Varaždinska </a:t>
            </a:r>
            <a:r>
              <a:rPr lang="hr-HR" dirty="0"/>
              <a:t>županija</a:t>
            </a:r>
          </a:p>
          <a:p>
            <a:r>
              <a:rPr lang="hr-HR" dirty="0" smtClean="0"/>
              <a:t>Zadarska </a:t>
            </a:r>
            <a:r>
              <a:rPr lang="hr-HR" dirty="0"/>
              <a:t>županija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939114" y="1458097"/>
            <a:ext cx="10414686" cy="875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PRIJAVITELJI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48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6460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PARTNERI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190168"/>
            <a:ext cx="10999573" cy="44191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b="1" dirty="0" smtClean="0"/>
              <a:t>OBAVEZNI </a:t>
            </a:r>
            <a:r>
              <a:rPr lang="hr-HR" sz="2400" b="1" dirty="0"/>
              <a:t>PARTNERI (obavezne partnerske organizacije):</a:t>
            </a:r>
            <a:r>
              <a:rPr lang="hr-HR" sz="2400" dirty="0"/>
              <a:t> </a:t>
            </a:r>
            <a:endParaRPr lang="hr-HR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</a:rPr>
              <a:t>javne </a:t>
            </a:r>
            <a:r>
              <a:rPr lang="hr-HR" sz="2000" b="1" dirty="0">
                <a:solidFill>
                  <a:schemeClr val="accent1">
                    <a:lumMod val="50000"/>
                  </a:schemeClr>
                </a:solidFill>
              </a:rPr>
              <a:t>osnovne škole koje se nalaze u jedinicama područne (regionalne) samouprave razvrstanim kao područja s indeksom razvijenosti ispod 105% </a:t>
            </a:r>
            <a:r>
              <a:rPr lang="hr-HR" sz="2000" dirty="0"/>
              <a:t>(skupina I., II. i III.) prema Vrijednosti indeksa razvijenosti i pokazatelja za izračun indeksa razvijenosti prema novom modelu izračuna na županijskoj razini za razdoblje 2014. – 2016. (obavezno partnerstvo);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sz="24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2400" b="1" dirty="0" smtClean="0"/>
              <a:t>NEOBAVEZNI </a:t>
            </a:r>
            <a:r>
              <a:rPr lang="hr-HR" sz="2400" b="1" dirty="0"/>
              <a:t>PARTNERI (neobavezne partnerske organizacije): </a:t>
            </a:r>
            <a:endParaRPr lang="hr-HR" sz="24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</a:rPr>
              <a:t>javno/a </a:t>
            </a:r>
            <a:r>
              <a:rPr lang="hr-HR" sz="2000" b="1" dirty="0">
                <a:solidFill>
                  <a:schemeClr val="accent1">
                    <a:lumMod val="50000"/>
                  </a:schemeClr>
                </a:solidFill>
              </a:rPr>
              <a:t>tijelo/a (jedinice lokalne i/ili regionalne (područne) samouprave) - osnivači javnih osnovnih škola koje se nalaze u jedinicama područne (regionalne) samouprave razvrstanim kao područja s indeksom razvijenosti ispod 105% </a:t>
            </a:r>
            <a:r>
              <a:rPr lang="hr-HR" sz="2000" dirty="0"/>
              <a:t>(skupina I., II. i III.) prema Vrijednosti indeksa razvijenosti i pokazatelja za izračun indeksa razvijenosti prema novom modelu izračuna na županijskoj razini za razdoblje 2014. – 2016. (neobavezno partnerstvo).</a:t>
            </a:r>
          </a:p>
        </p:txBody>
      </p:sp>
    </p:spTree>
    <p:extLst>
      <p:ext uri="{BB962C8B-B14F-4D97-AF65-F5344CB8AC3E}">
        <p14:creationId xmlns:p14="http://schemas.microsoft.com/office/powerpoint/2010/main" val="5951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6460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PRIHVATLJIVI 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PARTNERI</a:t>
            </a:r>
            <a:endParaRPr lang="hr-H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190169"/>
            <a:ext cx="10999573" cy="3976716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b="1" dirty="0" smtClean="0"/>
              <a:t> Obavezno </a:t>
            </a:r>
            <a:r>
              <a:rPr lang="hr-HR" b="1" dirty="0"/>
              <a:t>partnerstvo</a:t>
            </a:r>
            <a:r>
              <a:rPr lang="hr-HR" dirty="0"/>
              <a:t>: </a:t>
            </a:r>
            <a:endParaRPr lang="hr-HR" dirty="0" smtClean="0"/>
          </a:p>
          <a:p>
            <a:pPr marL="630238">
              <a:lnSpc>
                <a:spcPct val="120000"/>
              </a:lnSpc>
            </a:pPr>
            <a:r>
              <a:rPr lang="hr-HR" dirty="0" smtClean="0"/>
              <a:t>Prijavitelj je obavezan prijaviti projektni prijedlog na Poziv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isključivo u partnerstvu</a:t>
            </a:r>
            <a:r>
              <a:rPr lang="hr-HR" dirty="0" smtClean="0"/>
              <a:t>, i to s najmanje jednom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javnom osnovnom školom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dirty="0" smtClean="0"/>
              <a:t>koja može, ali ne mora nužno biti osnovana od strane Prijavitelja tog projektnog prijedloga (vodeće partnerske organizacije)</a:t>
            </a:r>
          </a:p>
          <a:p>
            <a:pPr marL="630238">
              <a:lnSpc>
                <a:spcPct val="120000"/>
              </a:lnSpc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Javne osnovne škole</a:t>
            </a:r>
            <a:r>
              <a:rPr lang="hr-HR" dirty="0" smtClean="0"/>
              <a:t> u </a:t>
            </a:r>
            <a:r>
              <a:rPr lang="it-IT" dirty="0" smtClean="0"/>
              <a:t>kojima </a:t>
            </a:r>
            <a:r>
              <a:rPr lang="it-IT" dirty="0" err="1"/>
              <a:t>će</a:t>
            </a:r>
            <a:r>
              <a:rPr lang="it-IT" dirty="0"/>
              <a:t> se dijeliti obroci financirani sredstvima </a:t>
            </a:r>
            <a:r>
              <a:rPr lang="it-IT" dirty="0" err="1"/>
              <a:t>iz</a:t>
            </a:r>
            <a:r>
              <a:rPr lang="it-IT" dirty="0"/>
              <a:t> </a:t>
            </a:r>
            <a:r>
              <a:rPr lang="it-IT" dirty="0" err="1" smtClean="0"/>
              <a:t>FEADa</a:t>
            </a:r>
            <a:r>
              <a:rPr lang="hr-HR" dirty="0" smtClean="0"/>
              <a:t> moraju se nalaziti  u jedinicama područne (regionalne) samouprave razvrstanim kao područja s indeksom razvijenosti ispod 105% (skupina I., II. i III.) prema Vrijednosti indeksa razvijenosti i pokazatelja za izračun indeksa razvijenosti prema novom modelu izračuna na županijskoj razini za razdoblje 2014. – 2016. </a:t>
            </a:r>
          </a:p>
          <a:p>
            <a:pPr marL="630238">
              <a:lnSpc>
                <a:spcPct val="120000"/>
              </a:lnSpc>
            </a:pPr>
            <a:r>
              <a:rPr lang="hr-HR" dirty="0" smtClean="0"/>
              <a:t>Prijavitelj je dužan o Pozivu službeno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obavijestiti</a:t>
            </a:r>
            <a:r>
              <a:rPr lang="hr-HR" dirty="0" smtClean="0"/>
              <a:t> (npr. objavom na webu ili slanjem obavijesti elektroničkom ili pisanom poštom)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 sve javne osnovne škole kojima je osnivač</a:t>
            </a:r>
            <a:r>
              <a:rPr lang="hr-HR" dirty="0" smtClean="0"/>
              <a:t>, te je dužan o tome osigurati dokaz koji ustupa na uvid Posredničkom tijelu, temeljem zahtjeva tokom provedbe projekta.</a:t>
            </a:r>
          </a:p>
          <a:p>
            <a:pPr marL="630238">
              <a:lnSpc>
                <a:spcPct val="120000"/>
              </a:lnSpc>
            </a:pPr>
            <a:r>
              <a:rPr lang="hr-HR" dirty="0" smtClean="0"/>
              <a:t>Jedna osnovna škola može sudjelovati kao obavezan partner u samo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jednom</a:t>
            </a:r>
            <a:r>
              <a:rPr lang="hr-HR" dirty="0" smtClean="0"/>
              <a:t> projektnom prijedlogu u okviru ovog Poziva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b="1" dirty="0" smtClean="0"/>
              <a:t> Neobavezno partnerstvo</a:t>
            </a:r>
            <a:r>
              <a:rPr lang="hr-HR" dirty="0" smtClean="0"/>
              <a:t>: </a:t>
            </a:r>
          </a:p>
          <a:p>
            <a:pPr marL="630238">
              <a:lnSpc>
                <a:spcPct val="120000"/>
              </a:lnSpc>
            </a:pPr>
            <a:r>
              <a:rPr lang="hr-HR" dirty="0" smtClean="0"/>
              <a:t>Uz </a:t>
            </a:r>
            <a:r>
              <a:rPr lang="hr-HR" dirty="0"/>
              <a:t>javne osnovne škole kao obvezne partnere, prijavitelj može prijaviti projektni prijedlog </a:t>
            </a:r>
            <a:r>
              <a:rPr lang="hr-HR" dirty="0" smtClean="0"/>
              <a:t>i </a:t>
            </a:r>
            <a:r>
              <a:rPr lang="hr-HR" dirty="0"/>
              <a:t>u partnerstvu s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drugim javnim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tijelima </a:t>
            </a:r>
            <a:r>
              <a:rPr lang="hr-HR" dirty="0"/>
              <a:t>koja su osnivači javnih osnovnih škola koje se nalaze u jedinicama područne (regionalne) samouprave razvrstanim kao područja s indeksom razvijenosti ispod 105% (skupina I., II. i III.) prema Vrijednosti indeksa razvijenosti i pokazatelja za izračun indeksa razvijenosti prema novom modelu izračuna na županijskoj razini za razdoblje 2014. – </a:t>
            </a:r>
            <a:r>
              <a:rPr lang="hr-HR" dirty="0" smtClean="0"/>
              <a:t>2016.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473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3140" y="16407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/>
              <a:t>– </a:t>
            </a:r>
            <a:r>
              <a:rPr lang="hr-HR" sz="2800" b="1" dirty="0" smtClean="0"/>
              <a:t>lokacija i </a:t>
            </a:r>
            <a:r>
              <a:rPr lang="hr-HR" sz="2800" b="1" dirty="0"/>
              <a:t>trajanje </a:t>
            </a:r>
            <a:r>
              <a:rPr lang="hr-HR" sz="2800" b="1" dirty="0" smtClean="0"/>
              <a:t>projekta</a:t>
            </a:r>
            <a:r>
              <a:rPr lang="hr-HR" sz="2800" dirty="0"/>
              <a:t/>
            </a:r>
            <a:br>
              <a:rPr lang="hr-HR" sz="2800" dirty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53140" y="3104568"/>
            <a:ext cx="10999573" cy="34450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000" b="1" dirty="0" smtClean="0"/>
              <a:t> </a:t>
            </a:r>
            <a:r>
              <a:rPr lang="hr-HR" sz="2000" b="1" dirty="0">
                <a:solidFill>
                  <a:schemeClr val="accent1">
                    <a:lumMod val="50000"/>
                  </a:schemeClr>
                </a:solidFill>
              </a:rPr>
              <a:t>L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</a:rPr>
              <a:t>OKACIJA</a:t>
            </a:r>
            <a:r>
              <a:rPr lang="hr-HR" sz="20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630238">
              <a:lnSpc>
                <a:spcPct val="120000"/>
              </a:lnSpc>
            </a:pPr>
            <a:r>
              <a:rPr lang="hr-HR" sz="2000" dirty="0"/>
              <a:t>Projektne aktivnosti moraju se provoditi u Republici Hrvatskoj u jedinicama područne (regionalne) samouprave koje su razvrstane kao područja s indeksom razvijenosti ispod 105% (skupina I., II. i III.) prema Vrijednosti indeksa razvijenosti i pokazatelja za izračun indeksa razvijenosti prema novom modelu izračuna na županijskoj razini za razdoblje 2014. – </a:t>
            </a:r>
            <a:r>
              <a:rPr lang="hr-HR" sz="2000" dirty="0" smtClean="0"/>
              <a:t>2016.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b="1" dirty="0" smtClean="0"/>
              <a:t> </a:t>
            </a:r>
            <a:r>
              <a:rPr lang="hr-HR" sz="2000" b="1" dirty="0" smtClean="0">
                <a:solidFill>
                  <a:schemeClr val="accent1">
                    <a:lumMod val="50000"/>
                  </a:schemeClr>
                </a:solidFill>
              </a:rPr>
              <a:t>TRAJANJE</a:t>
            </a:r>
            <a:r>
              <a:rPr lang="hr-HR" sz="20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630238">
              <a:lnSpc>
                <a:spcPct val="120000"/>
              </a:lnSpc>
            </a:pPr>
            <a:r>
              <a:rPr lang="hr-HR" sz="2000" dirty="0"/>
              <a:t>Maksimalno trajanje projekta je 10 mjeseci. Sve projektne aktivnosti moraju se odnositi na školsku godinu 2019./2020. </a:t>
            </a:r>
          </a:p>
        </p:txBody>
      </p:sp>
    </p:spTree>
    <p:extLst>
      <p:ext uri="{BB962C8B-B14F-4D97-AF65-F5344CB8AC3E}">
        <p14:creationId xmlns:p14="http://schemas.microsoft.com/office/powerpoint/2010/main" val="4616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5548" y="2828260"/>
            <a:ext cx="10695039" cy="3470329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PRIHVATLJIVE AKTIVNOSTI </a:t>
            </a:r>
            <a:r>
              <a:rPr lang="pl-PL" sz="3500" b="1" dirty="0"/>
              <a:t>u sklopu ovog Poziva su: </a:t>
            </a:r>
            <a:endParaRPr lang="pl-PL" sz="3500" b="1" dirty="0" smtClean="0"/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podjela obroka ciljnoj skupini po utvrđenoj cijeni jednog školskog obroka po učeniku u iznosu od 5,47 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kn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pl-PL" sz="3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-457200">
              <a:lnSpc>
                <a:spcPct val="120000"/>
              </a:lnSpc>
            </a:pPr>
            <a:r>
              <a:rPr lang="hr-HR" sz="3200" b="1" dirty="0" smtClean="0"/>
              <a:t>DEFINICIJA OBROKA:</a:t>
            </a:r>
          </a:p>
          <a:p>
            <a:pPr marL="633413" lvl="1" indent="-1905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200" dirty="0"/>
              <a:t>kvalitetna, raznovrsna, količinski i nutritivno dostatna prehrana učenika, s optimalnom količinom kalorija koja omogućuje nesmetano obavljanje njegovih školskih aktivnosti, u skladu s Normativima za prehranu učenika u osnovnoj školi  te s najviše 1,4 % udjela kuhinjske soli u kruhu i pekarskim proizvodima</a:t>
            </a:r>
            <a:endParaRPr lang="pl-PL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42913" indent="-442913"/>
            <a:r>
              <a:rPr lang="hr-HR" sz="3200" b="1" dirty="0" smtClean="0"/>
              <a:t>PODJELA OBROKA:</a:t>
            </a:r>
          </a:p>
          <a:p>
            <a:pPr marL="633413" indent="-1905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200" dirty="0" smtClean="0"/>
              <a:t>moguće </a:t>
            </a:r>
            <a:r>
              <a:rPr lang="hr-HR" sz="3200" dirty="0"/>
              <a:t>u prostorijama </a:t>
            </a:r>
            <a:r>
              <a:rPr lang="hr-HR" sz="3200" dirty="0" smtClean="0"/>
              <a:t>javnih osnovnih </a:t>
            </a:r>
            <a:r>
              <a:rPr lang="hr-HR" sz="3200" dirty="0"/>
              <a:t>škola koje su u svojstvu obaveznih partnera, odnosno na drugim lokacijama, pod uvjetom da je takva lokacija jasno obrazložena te je osigurano poštivanje dostojanstva djece kao krajnjih primatelja </a:t>
            </a:r>
            <a:r>
              <a:rPr lang="hr-HR" sz="3200" dirty="0" smtClean="0"/>
              <a:t>pomoći</a:t>
            </a:r>
            <a:endParaRPr lang="hr-HR" sz="3200" u="sng" dirty="0" smtClean="0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715268" y="15026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 smtClean="0"/>
              <a:t>– </a:t>
            </a:r>
            <a:r>
              <a:rPr lang="hr-HR" sz="2800" b="1" dirty="0" smtClean="0"/>
              <a:t>aktivnosti za koje se mogu dodijeliti bespovratna sredstva</a:t>
            </a:r>
            <a:r>
              <a:rPr lang="hr-HR" sz="2800" dirty="0" smtClean="0"/>
              <a:t/>
            </a:r>
            <a:br>
              <a:rPr lang="hr-HR" sz="2800" dirty="0" smtClean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18707" y="3062177"/>
            <a:ext cx="10714531" cy="2147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</a:t>
            </a:r>
            <a:r>
              <a:rPr lang="hr-HR" sz="3200" b="1" i="1" u="sng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2400" dirty="0" smtClean="0"/>
              <a:t>Obroci se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besplatno</a:t>
            </a:r>
            <a:r>
              <a:rPr lang="hr-HR" sz="2400" dirty="0" smtClean="0"/>
              <a:t> dijele krajnjim primateljima pomoći. U sklopu projekta nije dozvoljeno ciljnim skupinama naplaćivati sudjelovanje u aktivnostima niti pružati bilo kakve usluge koje se naplaćuju</a:t>
            </a: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715268" y="15026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 smtClean="0"/>
              <a:t>– </a:t>
            </a:r>
            <a:r>
              <a:rPr lang="hr-HR" sz="2800" b="1" dirty="0" smtClean="0"/>
              <a:t>aktivnosti za koje se mogu dodijeliti bespovratna sredstva</a:t>
            </a:r>
            <a:r>
              <a:rPr lang="hr-HR" sz="2800" dirty="0" smtClean="0"/>
              <a:t/>
            </a:r>
            <a:br>
              <a:rPr lang="hr-HR" sz="2800" dirty="0" smtClean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3317359"/>
            <a:ext cx="10515600" cy="32725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NEPRIHVATLJIVE AKTIVNOSTI </a:t>
            </a:r>
            <a:r>
              <a:rPr lang="hr-HR" sz="2400" b="1" dirty="0"/>
              <a:t>u sklopu ovog Poziva su: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hr-HR" sz="2000" dirty="0" smtClean="0"/>
              <a:t>sve </a:t>
            </a:r>
            <a:r>
              <a:rPr lang="hr-HR" sz="2000" dirty="0"/>
              <a:t>ostale aktivnosti koje nisu vezane uz podjelu obroka ciljnoj skupini po utvrđenoj cijeni jednog školskog obroka po učeniku u iznosu od 5,47 kn 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715268" y="15026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 smtClean="0"/>
              <a:t>– </a:t>
            </a:r>
            <a:r>
              <a:rPr lang="hr-HR" sz="2800" b="1" dirty="0" smtClean="0"/>
              <a:t>aktivnosti za koje se mogu dodijeliti bespovratna sredstva</a:t>
            </a:r>
            <a:r>
              <a:rPr lang="hr-HR" sz="2800" dirty="0" smtClean="0"/>
              <a:t/>
            </a:r>
            <a:br>
              <a:rPr lang="hr-HR" sz="2800" dirty="0" smtClean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2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15288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/>
              <a:t>OPĆE INFORMACIJE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263333"/>
            <a:ext cx="10515600" cy="4351338"/>
          </a:xfrm>
        </p:spPr>
        <p:txBody>
          <a:bodyPr>
            <a:normAutofit/>
          </a:bodyPr>
          <a:lstStyle/>
          <a:p>
            <a:r>
              <a:rPr lang="hr-HR" sz="2600" dirty="0" smtClean="0"/>
              <a:t>Fond europske pomoći za najpotrebitije FEAD podupire aktivnosti država članica EU u pružanju materijalne pomoći onima kojima je pomoć najpotrebnija </a:t>
            </a:r>
          </a:p>
          <a:p>
            <a:r>
              <a:rPr lang="hr-HR" sz="2600" dirty="0" smtClean="0"/>
              <a:t>Operativni program za hranu i osnovnu materijalnu pomoć za razdoblje 2014. -2020.  predstavlja osnovni strateški dokument za korištenje i provedbu FEAD-a</a:t>
            </a:r>
          </a:p>
          <a:p>
            <a:r>
              <a:rPr lang="hr-HR" sz="2600" dirty="0" smtClean="0"/>
              <a:t>Ministarstvo </a:t>
            </a:r>
            <a:r>
              <a:rPr lang="hr-HR" sz="2600" dirty="0"/>
              <a:t>za demografiju, obitelj, mlade i socijalnu politiku (MDOMSP) dio je sustava za upravljanje i kontrolu FEAD-a te provodi programe dodjele bespovratnih </a:t>
            </a:r>
            <a:r>
              <a:rPr lang="hr-HR" sz="2600" dirty="0" smtClean="0"/>
              <a:t>sredstava u ulozi 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Posredničkog tijela</a:t>
            </a:r>
            <a:endParaRPr lang="hr-HR" sz="26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8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59465" y="2828260"/>
            <a:ext cx="10515600" cy="354900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200" b="1" dirty="0" smtClean="0">
                <a:solidFill>
                  <a:schemeClr val="accent1">
                    <a:lumMod val="50000"/>
                  </a:schemeClr>
                </a:solidFill>
              </a:rPr>
              <a:t>INFORMIRANJE I VIDLJIVOST</a:t>
            </a:r>
            <a:endParaRPr lang="hr-HR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000" dirty="0" smtClean="0"/>
              <a:t>Sve </a:t>
            </a:r>
            <a:r>
              <a:rPr lang="hr-HR" sz="2000" dirty="0"/>
              <a:t>mjere informiranja i komunikacije koje poduzima korisnik moraju biti u skladu s </a:t>
            </a:r>
            <a:r>
              <a:rPr lang="hr-HR" sz="2000" dirty="0">
                <a:solidFill>
                  <a:schemeClr val="accent1">
                    <a:lumMod val="50000"/>
                  </a:schemeClr>
                </a:solidFill>
              </a:rPr>
              <a:t>Uputom za informiranje i promidžbu projekata financiranih u okviru Fonda europske pomoći za najpotrebitije (FEAD) za razdoblje 2014. – 2020.</a:t>
            </a:r>
            <a:endParaRPr lang="hr-HR" sz="2000" dirty="0"/>
          </a:p>
          <a:p>
            <a:r>
              <a:rPr lang="hr-HR" sz="2000" dirty="0"/>
              <a:t>Upute su sastavljene kako bi se osiguralo da projekti koje sufinancira Europska unija uključuju mjere informiranja i komunikacije u cilju podizanja svijesti građana Europske unije o ulozi i ostvarenjima FEAD-a, kao i o rezultatima i učincima ove podrške</a:t>
            </a:r>
          </a:p>
          <a:p>
            <a:r>
              <a:rPr lang="hr-HR" sz="2000" dirty="0" smtClean="0"/>
              <a:t>Uputa služi </a:t>
            </a:r>
            <a:r>
              <a:rPr lang="hr-HR" sz="2000" dirty="0"/>
              <a:t>kao pomoć partnerskim organizacijama prilikom ispunjavanja njihovih </a:t>
            </a:r>
            <a:r>
              <a:rPr lang="hr-HR" sz="2000" dirty="0" smtClean="0"/>
              <a:t>obaveza </a:t>
            </a:r>
            <a:r>
              <a:rPr lang="hr-HR" sz="2000" dirty="0"/>
              <a:t>vezanih uz informiranje i promidžbu projekata sufinanciranih iz FEAD-a</a:t>
            </a: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715268" y="150269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 smtClean="0"/>
              <a:t>– </a:t>
            </a:r>
            <a:r>
              <a:rPr lang="hr-HR" sz="2800" b="1" dirty="0" smtClean="0"/>
              <a:t>promidžba i vidljivost</a:t>
            </a:r>
            <a:r>
              <a:rPr lang="hr-HR" sz="2800" dirty="0" smtClean="0"/>
              <a:t/>
            </a:r>
            <a:br>
              <a:rPr lang="hr-HR" sz="2800" dirty="0" smtClean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7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28490" y="2517774"/>
            <a:ext cx="10515600" cy="357896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900" b="1" dirty="0" smtClean="0">
                <a:solidFill>
                  <a:schemeClr val="accent1">
                    <a:lumMod val="50000"/>
                  </a:schemeClr>
                </a:solidFill>
              </a:rPr>
              <a:t>PRIHVATLJIVI IZDACI </a:t>
            </a:r>
            <a:r>
              <a:rPr lang="hr-HR" sz="2600" dirty="0" smtClean="0"/>
              <a:t>u sklopu ovog Poziva utvrđeni su temeljem 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Pravilnika o prihvatljivosti izdataka u okviru Fonda europske pomoći za najpotrebitije (FEAD)</a:t>
            </a:r>
          </a:p>
          <a:p>
            <a:pPr>
              <a:lnSpc>
                <a:spcPct val="150000"/>
              </a:lnSpc>
            </a:pPr>
            <a:r>
              <a:rPr lang="hr-HR" sz="2400" dirty="0" smtClean="0"/>
              <a:t>Prihvatljivi izdaci u okviru ovog Poziva su:</a:t>
            </a:r>
          </a:p>
          <a:p>
            <a:pPr marL="914400" lvl="1" indent="-457200">
              <a:lnSpc>
                <a:spcPct val="100000"/>
              </a:lnSpc>
              <a:buAutoNum type="arabicPeriod"/>
            </a:pPr>
            <a:r>
              <a:rPr lang="hr-HR" b="1" dirty="0" smtClean="0"/>
              <a:t>Trošak kupnje hrane/trošak školskog obroka</a:t>
            </a:r>
          </a:p>
          <a:p>
            <a:pPr marL="914400" lvl="1" indent="-457200">
              <a:lnSpc>
                <a:spcPct val="120000"/>
              </a:lnSpc>
              <a:buAutoNum type="arabicPeriod"/>
            </a:pPr>
            <a:r>
              <a:rPr lang="hr-HR" b="1" dirty="0" smtClean="0"/>
              <a:t>Administrativni troškovi i troškovi prijevoza i skladištenja:</a:t>
            </a:r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Administrativni troškovi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plaće osoblja (voditelj projekta)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troškovi putovanja vezani uz provedbu projektnih aktivnosti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troškovi izrade promotivnih materijala odnosno drugih aktivnosti promidžbe i vidljivosti</a:t>
            </a:r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Troškovi prijevoza </a:t>
            </a:r>
          </a:p>
          <a:p>
            <a:pPr marL="1887538" lvl="3">
              <a:lnSpc>
                <a:spcPct val="100000"/>
              </a:lnSpc>
            </a:pPr>
            <a:r>
              <a:rPr lang="hr-HR" dirty="0" smtClean="0"/>
              <a:t>trošak </a:t>
            </a:r>
            <a:r>
              <a:rPr lang="hr-HR" dirty="0"/>
              <a:t>prijevoza od dobavljača do skladišta/lokacije podjele hrane</a:t>
            </a:r>
            <a:endParaRPr lang="hr-HR" dirty="0" smtClean="0"/>
          </a:p>
          <a:p>
            <a:pPr marL="1419225" lvl="2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Skladištenje</a:t>
            </a:r>
          </a:p>
          <a:p>
            <a:pPr marL="1887538" lvl="3">
              <a:lnSpc>
                <a:spcPct val="100000"/>
              </a:lnSpc>
            </a:pPr>
            <a:r>
              <a:rPr lang="hr-HR" dirty="0"/>
              <a:t>trošak pohrane hrane (najam skladišta i režijski troškovi</a:t>
            </a:r>
            <a:r>
              <a:rPr lang="hr-HR" dirty="0" smtClean="0"/>
              <a:t>)</a:t>
            </a:r>
          </a:p>
          <a:p>
            <a:pPr marL="1828800" lvl="3" indent="-457200">
              <a:lnSpc>
                <a:spcPct val="100000"/>
              </a:lnSpc>
              <a:buFont typeface="+mj-lt"/>
              <a:buAutoNum type="alphaLcParenR"/>
            </a:pPr>
            <a:endParaRPr lang="hr-HR" dirty="0" smtClean="0"/>
          </a:p>
          <a:p>
            <a:pPr marL="1828800" lvl="3" indent="-457200">
              <a:lnSpc>
                <a:spcPct val="100000"/>
              </a:lnSpc>
              <a:buFont typeface="+mj-lt"/>
              <a:buAutoNum type="alphaLcParenR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735426" y="11922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>
                <a:solidFill>
                  <a:schemeClr val="accent1">
                    <a:lumMod val="50000"/>
                  </a:schemeClr>
                </a:solidFill>
              </a:rPr>
              <a:t>PRIHVATLJIVOST PROJEKTNOG PRIJEDLOGA </a:t>
            </a:r>
            <a:r>
              <a:rPr lang="hr-HR" sz="3200" b="1" dirty="0" smtClean="0"/>
              <a:t>– </a:t>
            </a:r>
            <a:r>
              <a:rPr lang="hr-HR" sz="2800" b="1" dirty="0"/>
              <a:t>vrste</a:t>
            </a:r>
            <a:r>
              <a:rPr lang="hr-HR" sz="2800" b="1" dirty="0">
                <a:solidFill>
                  <a:schemeClr val="accent1">
                    <a:lumMod val="50000"/>
                  </a:schemeClr>
                </a:solidFill>
              </a:rPr>
              <a:t> izdataka </a:t>
            </a:r>
            <a:r>
              <a:rPr lang="hr-HR" sz="2800" b="1" dirty="0"/>
              <a:t>koji se uzimaju u obzir pri određivanju ukupnih prihvatljivih troškova </a:t>
            </a:r>
            <a:r>
              <a:rPr lang="hr-HR" sz="2800" b="1" dirty="0" smtClean="0"/>
              <a:t>projekta</a:t>
            </a:r>
            <a:r>
              <a:rPr lang="hr-HR" sz="2800" dirty="0" smtClean="0"/>
              <a:t/>
            </a:r>
            <a:br>
              <a:rPr lang="hr-HR" sz="2800" dirty="0" smtClean="0"/>
            </a:br>
            <a:endParaRPr lang="hr-H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1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45691" y="2530549"/>
            <a:ext cx="10808109" cy="3732029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hr-HR" sz="1800" b="1" dirty="0" smtClean="0"/>
              <a:t>1. Trošak kupnje hrane/trošak školskog obroka </a:t>
            </a:r>
            <a:endParaRPr lang="hr-HR" sz="1800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1600" dirty="0" smtClean="0"/>
              <a:t>Navedeni </a:t>
            </a:r>
            <a:r>
              <a:rPr lang="hr-HR" sz="1600" dirty="0"/>
              <a:t>troškovi se obračunavaju temeljem pojednostavljene mogućnosti financiranja, odnosno primjenom standardne veličine jediničnog troška izračunate primjenom metodologije odobrene od strane Upravljačkog </a:t>
            </a:r>
            <a:r>
              <a:rPr lang="hr-HR" sz="1600" dirty="0" smtClean="0"/>
              <a:t>tijela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1600" dirty="0"/>
              <a:t>U skladu sa spomenutom metodologijom </a:t>
            </a:r>
            <a:r>
              <a:rPr lang="hr-HR" sz="1600" dirty="0" smtClean="0"/>
              <a:t>utvrđena </a:t>
            </a:r>
            <a:r>
              <a:rPr lang="hr-HR" sz="1600" dirty="0"/>
              <a:t>je </a:t>
            </a:r>
            <a:r>
              <a:rPr lang="hr-HR" sz="1600" b="1" dirty="0"/>
              <a:t>cijena jednog školskog obroka po učeniku u iznosu od 5,47 </a:t>
            </a:r>
            <a:r>
              <a:rPr lang="hr-HR" sz="1600" b="1" dirty="0" smtClean="0"/>
              <a:t>kn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1600" dirty="0"/>
              <a:t>Navedena cijena obroka primjenjivat će se prilikom izračuna troškova kupnje </a:t>
            </a:r>
            <a:r>
              <a:rPr lang="hr-HR" sz="1600" dirty="0" smtClean="0"/>
              <a:t>hrane/troška </a:t>
            </a:r>
            <a:r>
              <a:rPr lang="hr-HR" sz="1600" dirty="0"/>
              <a:t>školskog obroka na sljedeći način</a:t>
            </a:r>
            <a:r>
              <a:rPr lang="hr-HR" sz="1400" dirty="0" smtClean="0"/>
              <a:t>:</a:t>
            </a:r>
          </a:p>
          <a:p>
            <a:pPr marL="0" indent="0">
              <a:buNone/>
            </a:pPr>
            <a:r>
              <a:rPr lang="hr-HR" sz="1200" dirty="0"/>
              <a:t>	</a:t>
            </a:r>
            <a:r>
              <a:rPr lang="hr-HR" sz="1200" dirty="0" smtClean="0"/>
              <a:t>		</a:t>
            </a:r>
            <a:r>
              <a:rPr lang="hr-HR" sz="16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  <a:r>
              <a:rPr lang="hr-HR" sz="1800" b="1" dirty="0" smtClean="0">
                <a:solidFill>
                  <a:schemeClr val="accent1">
                    <a:lumMod val="50000"/>
                  </a:schemeClr>
                </a:solidFill>
              </a:rPr>
              <a:t>A = 5,47 KN X Q</a:t>
            </a:r>
          </a:p>
          <a:p>
            <a:pPr marL="0" indent="0">
              <a:buNone/>
            </a:pPr>
            <a:r>
              <a:rPr lang="hr-HR" sz="1200" dirty="0" smtClean="0"/>
              <a:t> </a:t>
            </a:r>
            <a:r>
              <a:rPr lang="hr-HR" sz="1000" i="1" dirty="0" smtClean="0"/>
              <a:t>		</a:t>
            </a:r>
            <a:endParaRPr lang="hr-HR" sz="1400" i="1" dirty="0" smtClean="0"/>
          </a:p>
          <a:p>
            <a:pPr marL="0" indent="0">
              <a:buNone/>
            </a:pPr>
            <a:r>
              <a:rPr lang="hr-HR" sz="1400" i="1" dirty="0"/>
              <a:t>	</a:t>
            </a:r>
            <a:r>
              <a:rPr lang="hr-HR" sz="1400" i="1" dirty="0" smtClean="0"/>
              <a:t>	A</a:t>
            </a:r>
            <a:r>
              <a:rPr lang="hr-HR" sz="1400" i="1" dirty="0"/>
              <a:t>= Ukupno prihvatljivi troškovi kupnje hrane / troškovi školskog </a:t>
            </a:r>
            <a:r>
              <a:rPr lang="hr-HR" sz="1400" i="1" dirty="0" smtClean="0"/>
              <a:t>obroka</a:t>
            </a:r>
          </a:p>
          <a:p>
            <a:pPr marL="0" indent="0">
              <a:buNone/>
            </a:pPr>
            <a:r>
              <a:rPr lang="hr-HR" sz="1400" i="1" dirty="0" smtClean="0"/>
              <a:t>		Q</a:t>
            </a:r>
            <a:r>
              <a:rPr lang="hr-HR" sz="1400" i="1" dirty="0"/>
              <a:t>= Ukupan broj obroka koje </a:t>
            </a:r>
            <a:r>
              <a:rPr lang="hr-HR" sz="1400" i="1" dirty="0" smtClean="0"/>
              <a:t>obavezna partnerska </a:t>
            </a:r>
            <a:r>
              <a:rPr lang="hr-HR" sz="1400" i="1" dirty="0"/>
              <a:t>organizacija planira podijeliti tijekom provedbe </a:t>
            </a:r>
            <a:r>
              <a:rPr lang="hr-HR" sz="1400" i="1" dirty="0" smtClean="0"/>
              <a:t>projekta</a:t>
            </a:r>
            <a:endParaRPr lang="hr-HR" sz="1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Naslov 1"/>
          <p:cNvSpPr>
            <a:spLocks noGrp="1"/>
          </p:cNvSpPr>
          <p:nvPr>
            <p:ph type="title"/>
          </p:nvPr>
        </p:nvSpPr>
        <p:spPr>
          <a:xfrm>
            <a:off x="838200" y="1227534"/>
            <a:ext cx="10515600" cy="92770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4000" b="1" dirty="0" smtClean="0">
                <a:solidFill>
                  <a:schemeClr val="accent1">
                    <a:lumMod val="50000"/>
                  </a:schemeClr>
                </a:solidFill>
              </a:rPr>
              <a:t>IZRAČUN </a:t>
            </a:r>
            <a:r>
              <a:rPr lang="hr-HR" sz="4000" b="1" dirty="0" smtClean="0"/>
              <a:t>PRIHVATLJIVIH IZDATAKA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414289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927700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4000" b="1" dirty="0" smtClean="0">
                <a:solidFill>
                  <a:schemeClr val="accent1">
                    <a:lumMod val="50000"/>
                  </a:schemeClr>
                </a:solidFill>
              </a:rPr>
              <a:t>IZRAČUN </a:t>
            </a:r>
            <a:r>
              <a:rPr lang="hr-HR" sz="4000" b="1" dirty="0" smtClean="0"/>
              <a:t>PRIHVATLJIVIH IZDATAKA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892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 smtClean="0"/>
              <a:t>Uz </a:t>
            </a:r>
            <a:r>
              <a:rPr lang="hr-HR" sz="3000" dirty="0"/>
              <a:t>Zahtjev za nadoknadom sredstava </a:t>
            </a:r>
            <a:r>
              <a:rPr lang="hr-HR" sz="3000" b="1" dirty="0"/>
              <a:t>nije potrebno dostavljati popratnu dokumentaciju </a:t>
            </a:r>
            <a:r>
              <a:rPr lang="hr-HR" sz="3000" dirty="0"/>
              <a:t>za navedene troškove kupnje hrane/školskog obroka, već će </a:t>
            </a:r>
            <a:r>
              <a:rPr lang="hr-HR" sz="3000" dirty="0" smtClean="0"/>
              <a:t>Korisnik u </a:t>
            </a:r>
            <a:r>
              <a:rPr lang="hr-HR" sz="3000" dirty="0"/>
              <a:t>okviru svakog Zahtjeva za nadoknadom sredstava dostaviti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Izjavu korisnika o dostavi proizvoda i pružanju usluga krajnjim primateljima </a:t>
            </a: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pomoći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/>
              <a:t>Korisnik </a:t>
            </a:r>
            <a:r>
              <a:rPr lang="hr-HR" sz="3000" dirty="0" smtClean="0"/>
              <a:t>osigurava </a:t>
            </a:r>
            <a:r>
              <a:rPr lang="hr-HR" sz="3000" dirty="0"/>
              <a:t>da </a:t>
            </a:r>
            <a:r>
              <a:rPr lang="hr-HR" sz="3000" dirty="0" smtClean="0"/>
              <a:t>javne osnovne škole </a:t>
            </a:r>
            <a:r>
              <a:rPr lang="hr-HR" sz="3000" dirty="0"/>
              <a:t>tijekom provedbe projekta vode </a:t>
            </a:r>
            <a:r>
              <a:rPr lang="hr-HR" sz="3000" dirty="0" smtClean="0"/>
              <a:t>sljedeće evidencije: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900" b="1" dirty="0" smtClean="0">
                <a:solidFill>
                  <a:schemeClr val="accent1">
                    <a:lumMod val="50000"/>
                  </a:schemeClr>
                </a:solidFill>
              </a:rPr>
              <a:t>evidenciju </a:t>
            </a:r>
            <a:r>
              <a:rPr lang="hr-HR" sz="2900" b="1" dirty="0">
                <a:solidFill>
                  <a:schemeClr val="accent1">
                    <a:lumMod val="50000"/>
                  </a:schemeClr>
                </a:solidFill>
              </a:rPr>
              <a:t>svih korisnika školske </a:t>
            </a:r>
            <a:r>
              <a:rPr lang="hr-HR" sz="2900" b="1" dirty="0" smtClean="0">
                <a:solidFill>
                  <a:schemeClr val="accent1">
                    <a:lumMod val="50000"/>
                  </a:schemeClr>
                </a:solidFill>
              </a:rPr>
              <a:t>prehrane (učenika) </a:t>
            </a: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iz </a:t>
            </a:r>
            <a:r>
              <a:rPr lang="pl-PL" sz="2900" b="1" dirty="0">
                <a:solidFill>
                  <a:schemeClr val="accent1">
                    <a:lumMod val="50000"/>
                  </a:schemeClr>
                </a:solidFill>
              </a:rPr>
              <a:t>koje je razvidan izvor financiranja prehrane za svakog pojedinog korisnika školske </a:t>
            </a: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prehrane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evidenciju </a:t>
            </a:r>
            <a:r>
              <a:rPr lang="pl-PL" sz="2900" b="1" dirty="0">
                <a:solidFill>
                  <a:schemeClr val="accent1">
                    <a:lumMod val="50000"/>
                  </a:schemeClr>
                </a:solidFill>
              </a:rPr>
              <a:t>svih korisnika školske prehrane (učenika) i podijeljenih obroka financiranih iz </a:t>
            </a: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FEAD-a. (prilog provedbenog paketa)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evidenciju </a:t>
            </a:r>
            <a:r>
              <a:rPr lang="pl-PL" sz="2900" b="1" dirty="0">
                <a:solidFill>
                  <a:schemeClr val="accent1">
                    <a:lumMod val="50000"/>
                  </a:schemeClr>
                </a:solidFill>
              </a:rPr>
              <a:t>prisutnosti na nastavi korisnika školske prehrane (učenika) čija se prehrana financira kroz </a:t>
            </a: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</a:rPr>
              <a:t>projekt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dirty="0"/>
              <a:t>Navedene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evidencije</a:t>
            </a:r>
            <a:r>
              <a:rPr lang="hr-HR" sz="3000" dirty="0"/>
              <a:t> Korisnik nije dužan dostavljati Posredničkom tijelu, ali je dužan osigurati njihovu pohranu i čuvanje, te iste dati na uvid prilikom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provjere na licu mjesta </a:t>
            </a:r>
            <a:r>
              <a:rPr lang="hr-HR" sz="3000" dirty="0"/>
              <a:t>koju provodi Posredničko </a:t>
            </a:r>
            <a:r>
              <a:rPr lang="hr-HR" sz="3000" dirty="0" smtClean="0"/>
              <a:t>tijelo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Evidentiran izostanak </a:t>
            </a:r>
            <a:r>
              <a:rPr lang="hr-HR" sz="3000" dirty="0"/>
              <a:t>korisnika školske prehrane (učenika) iz škole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do tri dana </a:t>
            </a:r>
            <a:r>
              <a:rPr lang="hr-HR" sz="3000" dirty="0"/>
              <a:t>ne utječe na prihvatljivost troška obroka obzirom se obroci planiraju i osiguravaju unaprijed, a izostanak može biti neplaniran</a:t>
            </a:r>
            <a:endParaRPr lang="hr-HR" sz="3000" dirty="0" smtClean="0"/>
          </a:p>
        </p:txBody>
      </p:sp>
    </p:spTree>
    <p:extLst>
      <p:ext uri="{BB962C8B-B14F-4D97-AF65-F5344CB8AC3E}">
        <p14:creationId xmlns:p14="http://schemas.microsoft.com/office/powerpoint/2010/main" val="144482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11121"/>
            <a:ext cx="10515600" cy="1325563"/>
          </a:xfrm>
        </p:spPr>
        <p:txBody>
          <a:bodyPr/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IZRAČUN</a:t>
            </a:r>
            <a:r>
              <a:rPr lang="hr-HR" sz="3600" b="1" dirty="0" smtClean="0"/>
              <a:t> </a:t>
            </a:r>
            <a:r>
              <a:rPr lang="hr-HR" sz="3600" b="1" dirty="0"/>
              <a:t>PRIHVATLJIVIH IZDATAKA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8" y="2171620"/>
            <a:ext cx="11189045" cy="3833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2200" b="1" dirty="0" smtClean="0"/>
              <a:t>2. Administrativni troškovi i troškovi prijevoza i skladištenja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sz="1900" dirty="0"/>
              <a:t>Administrativni troškovi i troškovi prijevoza i skladištenja izračunavaju se primjenom fiksne stope od 5 % prihvatljivih troškova kupnje hrane/troškova školskog obroka, </a:t>
            </a:r>
            <a:r>
              <a:rPr lang="hr-HR" sz="1900" dirty="0" smtClean="0"/>
              <a:t>u skladu s člankom </a:t>
            </a:r>
            <a:r>
              <a:rPr lang="hr-HR" sz="1900" dirty="0"/>
              <a:t>26. </a:t>
            </a:r>
            <a:r>
              <a:rPr lang="hr-HR" sz="1900" dirty="0" smtClean="0"/>
              <a:t>Stavkom </a:t>
            </a:r>
            <a:r>
              <a:rPr lang="hr-HR" sz="1900" dirty="0"/>
              <a:t>2. (c) Uredbe (EU) br. 223/2014</a:t>
            </a:r>
            <a:r>
              <a:rPr lang="hr-HR" sz="19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1900" dirty="0" smtClean="0"/>
              <a:t>Izračun:</a:t>
            </a:r>
          </a:p>
          <a:p>
            <a:pPr marL="0" indent="0" algn="ctr">
              <a:buNone/>
            </a:pP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C = A X B</a:t>
            </a:r>
          </a:p>
          <a:p>
            <a:pPr marL="0" indent="0">
              <a:buNone/>
            </a:pPr>
            <a:r>
              <a:rPr lang="hr-HR" sz="1500" i="1" dirty="0" smtClean="0"/>
              <a:t>			A= </a:t>
            </a:r>
            <a:r>
              <a:rPr lang="hr-HR" sz="1500" i="1" dirty="0"/>
              <a:t>Ukupno prihvatljivi troškovi kupnje hrane / trošak školskog obroka (poglavlje 4.4.,točka a.–TOČKA 1</a:t>
            </a:r>
            <a:r>
              <a:rPr lang="hr-HR" sz="1500" i="1" dirty="0" smtClean="0"/>
              <a:t>.)</a:t>
            </a:r>
          </a:p>
          <a:p>
            <a:pPr marL="0" indent="0">
              <a:buNone/>
            </a:pPr>
            <a:r>
              <a:rPr lang="hr-HR" sz="1500" i="1" dirty="0" smtClean="0"/>
              <a:t>			B= Fiksna stopa (5%) </a:t>
            </a:r>
          </a:p>
          <a:p>
            <a:pPr marL="0" indent="0">
              <a:buNone/>
            </a:pPr>
            <a:r>
              <a:rPr lang="hr-HR" sz="1500" i="1" dirty="0" smtClean="0"/>
              <a:t>			C= Administrativni troškovi i troškovi prijevoza i skladištenja</a:t>
            </a:r>
          </a:p>
          <a:p>
            <a:pPr marL="0" indent="0">
              <a:buNone/>
            </a:pPr>
            <a:r>
              <a:rPr lang="hr-HR" sz="2200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</a:t>
            </a:r>
            <a:r>
              <a:rPr lang="hr-HR" sz="2200" b="1" i="1" u="sng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hr-HR" sz="2200" b="1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r-HR" sz="1900" dirty="0"/>
              <a:t>Uz zahtjev za nadoknadom sredstava </a:t>
            </a:r>
            <a:r>
              <a:rPr lang="hr-HR" sz="1900" b="1" dirty="0"/>
              <a:t>nije potrebno dostavljati popratnu dokumentaciju </a:t>
            </a:r>
            <a:r>
              <a:rPr lang="hr-HR" sz="1900" dirty="0"/>
              <a:t>za navedene administrativne troškove i troškove prijevoza i skladištenja izračunate primjenom fiksne </a:t>
            </a:r>
            <a:r>
              <a:rPr lang="hr-HR" sz="1900" dirty="0" smtClean="0"/>
              <a:t>stope</a:t>
            </a:r>
            <a:endParaRPr lang="hr-HR" sz="1900" i="1" dirty="0" smtClean="0"/>
          </a:p>
          <a:p>
            <a:pPr marL="0" indent="0">
              <a:buNone/>
            </a:pPr>
            <a:endParaRPr lang="hr-HR" sz="1900" i="1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75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8" y="10650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RETROAKTIVNO</a:t>
            </a:r>
            <a:r>
              <a:rPr lang="hr-HR" sz="3600" b="1" dirty="0" smtClean="0"/>
              <a:t> SUFINANCIRANJE TROŠKOVA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8" y="2757947"/>
            <a:ext cx="11189045" cy="33654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dirty="0"/>
              <a:t>Retroaktivno sufinanciranje troškova prihvatljivo je za izdatke navedene u točki 4.4. Prihvatljivost izdataka, točka a. Prihvatljivi izdaci, koji su nastali u vezi sa školskom godinom 2019./2020., počevši od početka nastavne godine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9. rujna 2019. </a:t>
            </a:r>
            <a:r>
              <a:rPr lang="hr-HR" sz="2400" dirty="0"/>
              <a:t>do sklapanja Ugovora o dodjeli bespovratnih sredstava, uz uvjet da su jasno isplanirani u proračunu projekta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6773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755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000" dirty="0" smtClean="0"/>
              <a:t/>
            </a:r>
            <a:br>
              <a:rPr lang="hr-HR" sz="4000" dirty="0" smtClean="0"/>
            </a:br>
            <a:r>
              <a:rPr lang="hr-HR" sz="4000" dirty="0" smtClean="0"/>
              <a:t>	</a:t>
            </a:r>
            <a:r>
              <a:rPr lang="hr-HR" sz="3600" b="1" dirty="0" smtClean="0">
                <a:solidFill>
                  <a:schemeClr val="accent1">
                    <a:lumMod val="50000"/>
                  </a:schemeClr>
                </a:solidFill>
              </a:rPr>
              <a:t>NEPRIHVATLJI</a:t>
            </a:r>
            <a:r>
              <a:rPr lang="hr-HR" sz="3600" b="1" dirty="0" smtClean="0"/>
              <a:t> IZDACI 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8051"/>
            <a:ext cx="11164330" cy="37431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Neprihvatljivi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izdaci </a:t>
            </a:r>
            <a:r>
              <a:rPr lang="hr-HR" b="1" dirty="0"/>
              <a:t>u okviru ovog </a:t>
            </a:r>
            <a:r>
              <a:rPr lang="hr-HR" b="1" dirty="0" smtClean="0"/>
              <a:t>Poziva:</a:t>
            </a:r>
            <a:endParaRPr lang="hr-HR" b="1" dirty="0"/>
          </a:p>
          <a:p>
            <a:endParaRPr lang="hr-HR" sz="2200" dirty="0"/>
          </a:p>
          <a:p>
            <a:r>
              <a:rPr lang="hr-HR" sz="2200" dirty="0" smtClean="0"/>
              <a:t>Administrativni </a:t>
            </a:r>
            <a:r>
              <a:rPr lang="hr-HR" sz="2200" dirty="0"/>
              <a:t>troškovi, troškovi prijevoza i skladištenja koji u svom zbroju premašuju vrijednost od 5 % ukupnog troška kupnje </a:t>
            </a:r>
            <a:r>
              <a:rPr lang="hr-HR" sz="2200" dirty="0" smtClean="0"/>
              <a:t>hrane/troška </a:t>
            </a:r>
            <a:r>
              <a:rPr lang="hr-HR" sz="2200" dirty="0"/>
              <a:t>školskog </a:t>
            </a:r>
            <a:r>
              <a:rPr lang="hr-HR" sz="2200" dirty="0" smtClean="0"/>
              <a:t>obroka</a:t>
            </a:r>
            <a:endParaRPr lang="hr-HR" sz="2200" dirty="0"/>
          </a:p>
          <a:p>
            <a:r>
              <a:rPr lang="hr-HR" sz="2200" dirty="0" smtClean="0"/>
              <a:t>Troškovi </a:t>
            </a:r>
            <a:r>
              <a:rPr lang="hr-HR" sz="2200" dirty="0"/>
              <a:t>podjele obroka ciljnoj skupini kojima se obrok u cijelosti financira iz već postojećih programa subvencionirane prehrane u </a:t>
            </a:r>
            <a:r>
              <a:rPr lang="hr-HR" sz="2200" dirty="0" smtClean="0"/>
              <a:t>školi</a:t>
            </a:r>
            <a:endParaRPr lang="hr-HR" sz="2200" dirty="0"/>
          </a:p>
          <a:p>
            <a:r>
              <a:rPr lang="hr-HR" sz="2200" dirty="0" smtClean="0"/>
              <a:t>Trošak </a:t>
            </a:r>
            <a:r>
              <a:rPr lang="hr-HR" sz="2200" dirty="0"/>
              <a:t>školskog obroka uslijed evidentiranog izostanka </a:t>
            </a:r>
            <a:r>
              <a:rPr lang="hr-HR" sz="2200" dirty="0" smtClean="0"/>
              <a:t>korisnika </a:t>
            </a:r>
            <a:r>
              <a:rPr lang="hr-HR" sz="2200" dirty="0"/>
              <a:t>školske prehrane (učenika</a:t>
            </a:r>
            <a:r>
              <a:rPr lang="hr-HR" sz="2200" dirty="0" smtClean="0"/>
              <a:t>) iz </a:t>
            </a:r>
            <a:r>
              <a:rPr lang="hr-HR" sz="2200" dirty="0"/>
              <a:t>škole od četiri i više </a:t>
            </a:r>
            <a:r>
              <a:rPr lang="hr-HR" sz="2200" dirty="0" smtClean="0"/>
              <a:t>dana</a:t>
            </a:r>
            <a:endParaRPr lang="hr-HR" sz="2200" dirty="0"/>
          </a:p>
          <a:p>
            <a:r>
              <a:rPr lang="hr-HR" sz="2200" dirty="0" smtClean="0"/>
              <a:t>Drugi </a:t>
            </a:r>
            <a:r>
              <a:rPr lang="hr-HR" sz="2200" dirty="0"/>
              <a:t>troškovi koji nisu u neposrednoj povezanosti sa sadržajem projekta u skladu s Prilogom I Pravilnika o prihvatljivosti izdataka u okviru </a:t>
            </a:r>
            <a:r>
              <a:rPr lang="hr-HR" sz="2200" dirty="0" smtClean="0"/>
              <a:t>FEAD-a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80060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78001"/>
            <a:ext cx="10515600" cy="1325563"/>
          </a:xfrm>
        </p:spPr>
        <p:txBody>
          <a:bodyPr/>
          <a:lstStyle/>
          <a:p>
            <a:pPr algn="ctr"/>
            <a:r>
              <a:rPr lang="hr-HR" dirty="0"/>
              <a:t/>
            </a:r>
            <a:br>
              <a:rPr lang="hr-HR" dirty="0"/>
            </a:br>
            <a:r>
              <a:rPr lang="hr-HR" sz="3600" b="1" dirty="0" smtClean="0"/>
              <a:t>POSTUPAK PRIJAVE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31808"/>
            <a:ext cx="11016049" cy="502619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Prijavitelj ne može dostaviti više </a:t>
            </a:r>
            <a:r>
              <a:rPr lang="pl-PL" sz="2600" dirty="0" smtClean="0"/>
              <a:t>od </a:t>
            </a:r>
            <a:r>
              <a:rPr lang="pl-PL" sz="2600" dirty="0"/>
              <a:t>jednog projektnog prijedloga na ovaj Poziv</a:t>
            </a:r>
            <a:endParaRPr lang="hr-HR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/>
              <a:t>Prijavitelj može istovremeno biti partner u </a:t>
            </a:r>
            <a:r>
              <a:rPr lang="hr-HR" sz="2600" dirty="0" smtClean="0"/>
              <a:t>jednom projektnom </a:t>
            </a:r>
            <a:r>
              <a:rPr lang="hr-HR" sz="2600" dirty="0"/>
              <a:t>prijedlogu nekog drugog </a:t>
            </a:r>
            <a:r>
              <a:rPr lang="hr-HR" sz="2600" dirty="0" smtClean="0"/>
              <a:t>prijavitelja</a:t>
            </a:r>
            <a:endParaRPr lang="hr-HR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2600" dirty="0" smtClean="0"/>
              <a:t>Svi </a:t>
            </a:r>
            <a:r>
              <a:rPr lang="hr-HR" sz="2600" dirty="0"/>
              <a:t>projektni prijedlozi moraju biti na hrvatskom jeziku i ispunjeni elektronički na Prijavnom </a:t>
            </a:r>
            <a:r>
              <a:rPr lang="hr-HR" sz="2600" dirty="0" smtClean="0"/>
              <a:t>obrascu</a:t>
            </a:r>
            <a:endParaRPr lang="hr-HR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hr-HR" sz="2600" b="1" dirty="0" smtClean="0"/>
              <a:t>Potpuna </a:t>
            </a:r>
            <a:r>
              <a:rPr lang="hr-HR" sz="2600" b="1" dirty="0"/>
              <a:t>prijava </a:t>
            </a:r>
            <a:r>
              <a:rPr lang="hr-HR" sz="2600" dirty="0"/>
              <a:t>sadrži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sljedeće 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dokumente:</a:t>
            </a:r>
            <a:r>
              <a:rPr lang="hr-HR" sz="2600" dirty="0" smtClean="0"/>
              <a:t>  </a:t>
            </a:r>
            <a:endParaRPr lang="hr-HR" sz="2000" b="1" dirty="0" smtClean="0"/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pl-PL" sz="2300" b="1" dirty="0" smtClean="0"/>
              <a:t>Dopis </a:t>
            </a:r>
            <a:r>
              <a:rPr lang="pl-PL" sz="2300" b="1" dirty="0"/>
              <a:t>o podnošenju prijave na Poziv </a:t>
            </a:r>
            <a:r>
              <a:rPr lang="pl-PL" sz="2300" dirty="0"/>
              <a:t>(datiran, potpisan od ovlaštene osobe i ovjeren službenim pečatom prijavitelja – u originalnoj </a:t>
            </a:r>
            <a:r>
              <a:rPr lang="pl-PL" sz="2300" dirty="0">
                <a:solidFill>
                  <a:schemeClr val="accent1">
                    <a:lumMod val="50000"/>
                  </a:schemeClr>
                </a:solidFill>
              </a:rPr>
              <a:t>papirnatoj verziji te elektroničkoj preslici </a:t>
            </a:r>
            <a:r>
              <a:rPr lang="pl-PL" sz="2300" dirty="0"/>
              <a:t>dokumenta dostavljenoj na CD-R-u ili DVD-R-u); </a:t>
            </a:r>
            <a:endParaRPr lang="hr-HR" sz="2300" dirty="0" smtClean="0"/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300" b="1" dirty="0"/>
              <a:t>Prijavni obrazac </a:t>
            </a:r>
            <a:r>
              <a:rPr lang="hr-HR" sz="2300" dirty="0"/>
              <a:t>(Prijavni obrazac datiran, potpisan od ovlaštene osobe, i ovjeren službenim pečatom prijavitelja - </a:t>
            </a:r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300" dirty="0"/>
              <a:t>dokumenta dostavljena na CD-R-u ili DVD-R-u);</a:t>
            </a:r>
            <a:endParaRPr lang="hr-HR" sz="2300" dirty="0" smtClean="0"/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300" b="1" dirty="0" smtClean="0"/>
              <a:t>Izjava </a:t>
            </a:r>
            <a:r>
              <a:rPr lang="hr-HR" sz="2300" b="1" dirty="0"/>
              <a:t>prijavitelja (vodeće partnerske organizacije)</a:t>
            </a:r>
            <a:r>
              <a:rPr lang="hr-HR" sz="2300" dirty="0"/>
              <a:t> o istinitosti podataka, izbjegavanju dvostrukog financiranja i ispunjavanju preduvjeta za sudjelovanje u postupku dodjele bespovratnih sredstava i Izjava o partnerstvu (</a:t>
            </a:r>
            <a:r>
              <a:rPr lang="hr-HR" sz="2300" b="1" dirty="0"/>
              <a:t>Obrazac 2 </a:t>
            </a:r>
            <a:r>
              <a:rPr lang="hr-HR" sz="2300" dirty="0"/>
              <a:t>datiran, potpisan od ovlaštene osobe i ovjeren službenim pečatom prijavitelja - </a:t>
            </a:r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300" dirty="0"/>
              <a:t>dokumenta dostavljena na CD-R-u ili DVD-R-u</a:t>
            </a:r>
            <a:r>
              <a:rPr lang="hr-HR" sz="2300" b="1" dirty="0" smtClean="0"/>
              <a:t>)</a:t>
            </a:r>
            <a:r>
              <a:rPr lang="hr-HR" sz="2300" dirty="0" smtClean="0"/>
              <a:t>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300" b="1" dirty="0" smtClean="0"/>
              <a:t>Izjava </a:t>
            </a:r>
            <a:r>
              <a:rPr lang="hr-HR" sz="2300" b="1" dirty="0"/>
              <a:t>partnera (partnerske organizacije)</a:t>
            </a:r>
            <a:r>
              <a:rPr lang="hr-HR" sz="2300" dirty="0"/>
              <a:t> o istinitosti podataka, izbjegavanju dvostrukog financiranja i ispunjavanju preduvjeta za sudjelovanje u postupku dodjele bespovratnih sredstava i Izjava o partnerstvu (</a:t>
            </a:r>
            <a:r>
              <a:rPr lang="hr-HR" sz="2300" b="1" dirty="0"/>
              <a:t>Obrazac 3 </a:t>
            </a:r>
            <a:r>
              <a:rPr lang="hr-HR" sz="2300" dirty="0"/>
              <a:t>datiran, potpisan od ovlaštene osobe i ovjeren službenim pečatom partnera - </a:t>
            </a:r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elektronička preslika</a:t>
            </a:r>
            <a:r>
              <a:rPr lang="hr-HR" sz="2300" dirty="0"/>
              <a:t> dokumenta dostavljena na CD-R-u ili DVD-R-u</a:t>
            </a:r>
            <a:r>
              <a:rPr lang="hr-HR" sz="2300" dirty="0" smtClean="0"/>
              <a:t>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pl-PL" sz="2300" b="1" dirty="0" smtClean="0"/>
              <a:t>Obrazac </a:t>
            </a:r>
            <a:r>
              <a:rPr lang="pl-PL" sz="2300" b="1" dirty="0"/>
              <a:t>proračuna projekta </a:t>
            </a:r>
            <a:r>
              <a:rPr lang="pl-PL" sz="2300" dirty="0"/>
              <a:t>(Obrazac 4 u </a:t>
            </a:r>
            <a:r>
              <a:rPr lang="pl-PL" sz="2300" dirty="0">
                <a:solidFill>
                  <a:schemeClr val="accent1">
                    <a:lumMod val="50000"/>
                  </a:schemeClr>
                </a:solidFill>
              </a:rPr>
              <a:t>excel formatu </a:t>
            </a:r>
            <a:r>
              <a:rPr lang="pl-PL" sz="2300" dirty="0"/>
              <a:t>dostavljen na CD-R-u ili DVD-R-u</a:t>
            </a:r>
            <a:r>
              <a:rPr lang="hr-HR" sz="2300" dirty="0" smtClean="0"/>
              <a:t>);</a:t>
            </a:r>
          </a:p>
          <a:p>
            <a:pPr marL="450850" lvl="1" indent="-171450">
              <a:lnSpc>
                <a:spcPct val="120000"/>
              </a:lnSpc>
              <a:buFont typeface="+mj-lt"/>
              <a:buAutoNum type="arabicPeriod"/>
            </a:pPr>
            <a:r>
              <a:rPr lang="hr-HR" sz="2300" b="1" dirty="0" smtClean="0"/>
              <a:t>Potvrda </a:t>
            </a:r>
            <a:r>
              <a:rPr lang="hr-HR" sz="2300" b="1" dirty="0"/>
              <a:t>o stanju poreznog duga za prijavitelja i sve partnere  </a:t>
            </a:r>
            <a:r>
              <a:rPr lang="hr-HR" sz="2300" dirty="0"/>
              <a:t>(</a:t>
            </a:r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elektronička preslika </a:t>
            </a:r>
            <a:r>
              <a:rPr lang="hr-HR" sz="2300" dirty="0"/>
              <a:t>dokumenta dostavljena na CD-R-u ili DVD-R-u</a:t>
            </a:r>
            <a:r>
              <a:rPr lang="hr-HR" sz="2300" dirty="0" smtClean="0"/>
              <a:t>).</a:t>
            </a:r>
          </a:p>
          <a:p>
            <a:pPr marL="0" indent="0">
              <a:lnSpc>
                <a:spcPct val="120000"/>
              </a:lnSpc>
              <a:buNone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739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2061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POSTUPAK PRIJAVE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7624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3300" dirty="0"/>
              <a:t>Projektni prijedlozi podnose se isključivo preporučenom </a:t>
            </a:r>
            <a:r>
              <a:rPr lang="hr-HR" sz="3300" b="1" dirty="0"/>
              <a:t>poštanskom pošiljkom </a:t>
            </a:r>
            <a:r>
              <a:rPr lang="hr-HR" sz="3300" dirty="0"/>
              <a:t>ili </a:t>
            </a:r>
            <a:r>
              <a:rPr lang="hr-HR" sz="3300" b="1" dirty="0"/>
              <a:t>osobnom dostavom </a:t>
            </a:r>
            <a:r>
              <a:rPr lang="hr-HR" sz="3300" dirty="0"/>
              <a:t>na adresu</a:t>
            </a:r>
            <a:r>
              <a:rPr lang="hr-HR" sz="3300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Ministarstvo za demografiju, obitelj, mlade i socijalnu politiku</a:t>
            </a:r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Trg Nevenke </a:t>
            </a:r>
            <a:r>
              <a:rPr lang="hr-HR" sz="3300" b="1" i="1" dirty="0" err="1">
                <a:solidFill>
                  <a:schemeClr val="accent1">
                    <a:lumMod val="50000"/>
                  </a:schemeClr>
                </a:solidFill>
              </a:rPr>
              <a:t>Topalušić</a:t>
            </a: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hr-HR" sz="3300" b="1" i="1" dirty="0">
                <a:solidFill>
                  <a:schemeClr val="accent1">
                    <a:lumMod val="50000"/>
                  </a:schemeClr>
                </a:solidFill>
              </a:rPr>
              <a:t>10 000 </a:t>
            </a:r>
            <a:r>
              <a:rPr lang="hr-HR" sz="3300" b="1" i="1" dirty="0" smtClean="0">
                <a:solidFill>
                  <a:schemeClr val="accent1">
                    <a:lumMod val="50000"/>
                  </a:schemeClr>
                </a:solidFill>
              </a:rPr>
              <a:t>Zagreb</a:t>
            </a:r>
          </a:p>
          <a:p>
            <a:pPr marL="0" indent="0" algn="ctr">
              <a:buNone/>
            </a:pPr>
            <a:endParaRPr lang="hr-HR" dirty="0"/>
          </a:p>
          <a:p>
            <a:pPr marL="0" indent="0">
              <a:buNone/>
            </a:pPr>
            <a:r>
              <a:rPr lang="hr-HR" sz="2900" dirty="0"/>
              <a:t>Prijavu je potrebno poslati ili dostaviti u </a:t>
            </a:r>
            <a:r>
              <a:rPr lang="hr-HR" sz="2900" dirty="0" smtClean="0"/>
              <a:t>zatvorenom paketu/omotnici</a:t>
            </a:r>
            <a:r>
              <a:rPr lang="hr-HR" sz="2900" dirty="0"/>
              <a:t>. Na vanjskoj strani </a:t>
            </a:r>
            <a:r>
              <a:rPr lang="hr-HR" sz="2900" dirty="0" smtClean="0"/>
              <a:t>paketa/omotnice </a:t>
            </a:r>
            <a:r>
              <a:rPr lang="hr-HR" sz="2900" dirty="0"/>
              <a:t>obvezno navesti:</a:t>
            </a:r>
          </a:p>
          <a:p>
            <a:pPr marL="514350" indent="-336550">
              <a:lnSpc>
                <a:spcPct val="120000"/>
              </a:lnSpc>
              <a:buFont typeface="+mj-lt"/>
              <a:buAutoNum type="alphaLcParenR"/>
            </a:pPr>
            <a:r>
              <a:rPr lang="hr-HR" sz="2900" dirty="0" smtClean="0"/>
              <a:t>naziv </a:t>
            </a:r>
            <a:r>
              <a:rPr lang="hr-HR" sz="2900" dirty="0"/>
              <a:t>Poziva za dostavu projektnih prijedloga – </a:t>
            </a:r>
            <a:r>
              <a:rPr lang="hr-HR" sz="2900" b="1" dirty="0"/>
              <a:t>„Osiguravanje školske prehrane za djecu u riziku od siromaštva – školska godina 2019./2020.“ </a:t>
            </a:r>
            <a:endParaRPr lang="hr-HR" sz="2900" b="1" dirty="0" smtClean="0"/>
          </a:p>
          <a:p>
            <a:pPr marL="514350" indent="-336550">
              <a:lnSpc>
                <a:spcPct val="120000"/>
              </a:lnSpc>
              <a:buFont typeface="+mj-lt"/>
              <a:buAutoNum type="alphaLcParenR"/>
            </a:pPr>
            <a:r>
              <a:rPr lang="hr-HR" sz="2900" dirty="0" smtClean="0"/>
              <a:t>naziv </a:t>
            </a:r>
            <a:r>
              <a:rPr lang="hr-HR" sz="2900" dirty="0"/>
              <a:t>i adresu </a:t>
            </a:r>
            <a:r>
              <a:rPr lang="hr-HR" sz="2900" dirty="0" smtClean="0"/>
              <a:t>prijavitelja</a:t>
            </a:r>
          </a:p>
          <a:p>
            <a:pPr marL="514350" indent="-336550">
              <a:buFont typeface="+mj-lt"/>
              <a:buAutoNum type="alphaLcParenR"/>
            </a:pPr>
            <a:r>
              <a:rPr lang="hr-HR" sz="2900" dirty="0" smtClean="0"/>
              <a:t>naznaku </a:t>
            </a:r>
            <a:r>
              <a:rPr lang="hr-HR" sz="2900" b="1" dirty="0"/>
              <a:t>»NE OTVARATI – PRIJAVA NA POZIV NA DOSTAVU PROJEKTNIH PRIJEDLOGA</a:t>
            </a:r>
            <a:r>
              <a:rPr lang="hr-HR" sz="2900" dirty="0"/>
              <a:t>«</a:t>
            </a:r>
            <a:endParaRPr lang="hr-HR" sz="2900" dirty="0" smtClean="0"/>
          </a:p>
          <a:p>
            <a:pPr marL="0" indent="0">
              <a:buNone/>
            </a:pPr>
            <a:endParaRPr lang="hr-HR" sz="29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hr-HR" sz="3400" dirty="0" smtClean="0"/>
              <a:t>Rok </a:t>
            </a:r>
            <a:r>
              <a:rPr lang="hr-HR" sz="3400" dirty="0"/>
              <a:t>za podnošenje projektnih prijedloga ističe </a:t>
            </a:r>
            <a:r>
              <a:rPr lang="hr-HR" sz="3400" b="1" dirty="0" smtClean="0">
                <a:solidFill>
                  <a:schemeClr val="accent1">
                    <a:lumMod val="50000"/>
                  </a:schemeClr>
                </a:solidFill>
              </a:rPr>
              <a:t>31. </a:t>
            </a:r>
            <a:r>
              <a:rPr lang="hr-HR" sz="3400" b="1" dirty="0">
                <a:solidFill>
                  <a:schemeClr val="accent1">
                    <a:lumMod val="50000"/>
                  </a:schemeClr>
                </a:solidFill>
              </a:rPr>
              <a:t>ožujka </a:t>
            </a:r>
            <a:r>
              <a:rPr lang="hr-HR" sz="3400" b="1" dirty="0" smtClean="0">
                <a:solidFill>
                  <a:schemeClr val="accent1">
                    <a:lumMod val="50000"/>
                  </a:schemeClr>
                </a:solidFill>
              </a:rPr>
              <a:t>2020. </a:t>
            </a:r>
            <a:r>
              <a:rPr lang="hr-HR" sz="3400" dirty="0"/>
              <a:t>ili danom odobrenja posljednjeg projektnog prijedloga </a:t>
            </a:r>
            <a:r>
              <a:rPr lang="hr-HR" sz="3400" dirty="0" smtClean="0"/>
              <a:t>koji </a:t>
            </a:r>
            <a:r>
              <a:rPr lang="hr-HR" sz="3400" dirty="0"/>
              <a:t>udovolji svim kriterijima, a kojim se </a:t>
            </a:r>
            <a:r>
              <a:rPr lang="hr-HR" sz="3400" b="1" dirty="0">
                <a:solidFill>
                  <a:schemeClr val="accent1">
                    <a:lumMod val="50000"/>
                  </a:schemeClr>
                </a:solidFill>
              </a:rPr>
              <a:t>iscrpljuju raspoloživa financijska sredstva</a:t>
            </a:r>
            <a:r>
              <a:rPr lang="hr-HR" sz="29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hr-HR" sz="29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15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28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		</a:t>
            </a:r>
            <a:r>
              <a:rPr lang="hr-HR" b="1" dirty="0" smtClean="0"/>
              <a:t>	</a:t>
            </a:r>
            <a:r>
              <a:rPr lang="hr-HR" sz="4000" b="1" dirty="0" smtClean="0"/>
              <a:t>DODATNE INFORMACIJE</a:t>
            </a:r>
            <a:r>
              <a:rPr lang="hr-HR" dirty="0"/>
              <a:t/>
            </a:r>
            <a:br>
              <a:rPr lang="hr-HR" dirty="0"/>
            </a:b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3337"/>
            <a:ext cx="10826578" cy="39350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Pitanja i odgovori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Prijavitelji mogu kontinuirano postavljati pitanja vezana za Poziv elektroničkom poštom na e-mail adresu </a:t>
            </a:r>
            <a:r>
              <a:rPr lang="hr-HR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fead@mdomsp.hr</a:t>
            </a:r>
            <a:r>
              <a:rPr lang="hr-HR" dirty="0" smtClean="0"/>
              <a:t> </a:t>
            </a:r>
            <a:r>
              <a:rPr lang="hr-HR" dirty="0"/>
              <a:t>s napomenom „Pitanja i odgovori</a:t>
            </a:r>
            <a:r>
              <a:rPr lang="hr-HR" dirty="0" smtClean="0"/>
              <a:t>“</a:t>
            </a:r>
            <a:endParaRPr lang="hr-HR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Sva zaprimljena pitanja se zajedno s odgovorima objavljuju u dijelu „Pitanja i odgovori“ na središnjoj mrežnoj stranici za FEAD </a:t>
            </a:r>
            <a:r>
              <a:rPr lang="hr-HR" dirty="0" smtClean="0">
                <a:hlinkClick r:id="rId3"/>
              </a:rPr>
              <a:t>www.fead.hr</a:t>
            </a:r>
            <a:r>
              <a:rPr lang="hr-HR" dirty="0" smtClean="0"/>
              <a:t> i/ili </a:t>
            </a:r>
            <a:r>
              <a:rPr lang="hr-HR" dirty="0"/>
              <a:t>na mrežnim stranicama za strukturne fondove </a:t>
            </a:r>
            <a:r>
              <a:rPr lang="hr-HR" dirty="0" smtClean="0">
                <a:hlinkClick r:id="rId4"/>
              </a:rPr>
              <a:t>www.strukturnifondovi.hr</a:t>
            </a:r>
            <a:r>
              <a:rPr lang="hr-HR" dirty="0" smtClean="0"/>
              <a:t> najkasnije </a:t>
            </a:r>
            <a:r>
              <a:rPr lang="hr-HR" b="1" dirty="0"/>
              <a:t>7 kalendarskih dana </a:t>
            </a:r>
            <a:r>
              <a:rPr lang="hr-HR" dirty="0"/>
              <a:t>od dana zaprimanja pojedinog </a:t>
            </a:r>
            <a:r>
              <a:rPr lang="hr-HR" dirty="0" smtClean="0"/>
              <a:t>pitanja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Obustava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i zatvaranje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Poziva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/>
              <a:t>Poziv </a:t>
            </a:r>
            <a:r>
              <a:rPr lang="hr-HR" dirty="0" smtClean="0"/>
              <a:t>se obustavlja </a:t>
            </a:r>
            <a:r>
              <a:rPr lang="hr-HR" dirty="0"/>
              <a:t>u trenutku kada zaprimljeni projektni prijedlozi, u odnosu na zahtijevani iznos bespovratnih sredstava, dosegnu </a:t>
            </a:r>
            <a:r>
              <a:rPr lang="hr-HR" b="1" dirty="0"/>
              <a:t>105% ukupno raspoloživog iznosa </a:t>
            </a:r>
            <a:r>
              <a:rPr lang="hr-HR" b="1" dirty="0" smtClean="0"/>
              <a:t>Poziva</a:t>
            </a:r>
            <a:endParaRPr lang="hr-HR" dirty="0" smtClean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Poziv se zatvara </a:t>
            </a:r>
            <a:r>
              <a:rPr lang="hr-HR" b="1" dirty="0" smtClean="0"/>
              <a:t>31. ožujka 2020.</a:t>
            </a:r>
            <a:r>
              <a:rPr lang="hr-HR" dirty="0" smtClean="0"/>
              <a:t> ili </a:t>
            </a:r>
            <a:r>
              <a:rPr lang="hr-HR" b="1" dirty="0" smtClean="0"/>
              <a:t>iscrpljenjem </a:t>
            </a:r>
            <a:r>
              <a:rPr lang="hr-HR" b="1" dirty="0"/>
              <a:t>raspoložive financijske omotnice</a:t>
            </a:r>
            <a:endParaRPr lang="hr-HR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922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1554564"/>
            <a:ext cx="10515600" cy="697630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hr-HR" sz="3600" b="1" dirty="0" smtClean="0">
                <a:latin typeface="+mj-lt"/>
              </a:rPr>
              <a:t>FINANCIRANJE</a:t>
            </a:r>
            <a:r>
              <a:rPr lang="hr-HR" sz="3600" b="1" dirty="0"/>
              <a:t/>
            </a:r>
            <a:br>
              <a:rPr lang="hr-HR" sz="3600" b="1" dirty="0"/>
            </a:b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020530"/>
            <a:ext cx="11263185" cy="4034282"/>
          </a:xfrm>
        </p:spPr>
        <p:txBody>
          <a:bodyPr>
            <a:normAutofit fontScale="92500"/>
          </a:bodyPr>
          <a:lstStyle/>
          <a:p>
            <a:r>
              <a:rPr lang="hr-HR" sz="2600" dirty="0"/>
              <a:t>Za financiranje projekata u okviru ovog Poziva raspoloživ je </a:t>
            </a:r>
            <a:r>
              <a:rPr lang="hr-HR" sz="2600" dirty="0" smtClean="0"/>
              <a:t>iznos </a:t>
            </a:r>
            <a:r>
              <a:rPr lang="hr-HR" sz="2600" dirty="0"/>
              <a:t>od 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25.000.000,00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kn </a:t>
            </a:r>
            <a:endParaRPr lang="hr-HR" sz="2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b="1" dirty="0" smtClean="0"/>
          </a:p>
          <a:p>
            <a:endParaRPr lang="hr-HR" b="1" dirty="0" smtClean="0"/>
          </a:p>
          <a:p>
            <a:endParaRPr lang="hr-HR" b="1" dirty="0" smtClean="0"/>
          </a:p>
          <a:p>
            <a:endParaRPr lang="hr-HR" b="1" dirty="0" smtClean="0"/>
          </a:p>
          <a:p>
            <a:r>
              <a:rPr lang="hr-HR" sz="2200" dirty="0" smtClean="0"/>
              <a:t>Projekti </a:t>
            </a:r>
            <a:r>
              <a:rPr lang="hr-HR" sz="2200" dirty="0"/>
              <a:t>se financiraju u iznosu od </a:t>
            </a:r>
            <a:r>
              <a:rPr lang="hr-HR" sz="2200" b="1" dirty="0">
                <a:solidFill>
                  <a:schemeClr val="accent1">
                    <a:lumMod val="50000"/>
                  </a:schemeClr>
                </a:solidFill>
              </a:rPr>
              <a:t>100% </a:t>
            </a:r>
            <a:r>
              <a:rPr lang="hr-HR" sz="2200" dirty="0"/>
              <a:t>prihvatljivih troškova projekta odnosno prijavitelj nije dužan osigurati vlastito </a:t>
            </a:r>
            <a:r>
              <a:rPr lang="hr-HR" sz="2200" dirty="0" smtClean="0"/>
              <a:t>sufinanciranje</a:t>
            </a:r>
            <a:r>
              <a:rPr lang="hr-HR" sz="2600" dirty="0" smtClean="0"/>
              <a:t>.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 Najniži </a:t>
            </a:r>
            <a:r>
              <a:rPr lang="hr-HR" dirty="0"/>
              <a:t>iznos zatraženih bespovratnih sredstava</a:t>
            </a:r>
            <a:r>
              <a:rPr lang="hr-HR" dirty="0" smtClean="0"/>
              <a:t>:	</a:t>
            </a:r>
            <a:r>
              <a:rPr lang="hr-HR" b="1" dirty="0"/>
              <a:t>     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200.000,00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kn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 Najviši </a:t>
            </a:r>
            <a:r>
              <a:rPr lang="hr-HR" dirty="0"/>
              <a:t>iznos zatraženih bespovratnih sredstava: </a:t>
            </a:r>
            <a:r>
              <a:rPr lang="hr-HR" dirty="0" smtClean="0"/>
              <a:t>	  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1.000.000,00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kn</a:t>
            </a:r>
            <a:endParaRPr lang="hr-H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endParaRPr lang="hr-HR" b="1" dirty="0" smtClean="0"/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059050"/>
              </p:ext>
            </p:extLst>
          </p:nvPr>
        </p:nvGraphicFramePr>
        <p:xfrm>
          <a:off x="1124691" y="2929827"/>
          <a:ext cx="7841509" cy="1292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0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1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72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1. (Ukupna) Bespovratna sredstva 100 % 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2000" dirty="0" smtClean="0"/>
                        <a:t>25.000.000,00 kn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584">
                <a:tc>
                  <a:txBody>
                    <a:bodyPr/>
                    <a:lstStyle/>
                    <a:p>
                      <a:r>
                        <a:rPr lang="hr-HR" dirty="0" smtClean="0"/>
                        <a:t>1.1. Sredstva Europske unije (85%)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b="1" dirty="0" smtClean="0"/>
                        <a:t>21.250.000,00 kn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584">
                <a:tc>
                  <a:txBody>
                    <a:bodyPr/>
                    <a:lstStyle/>
                    <a:p>
                      <a:r>
                        <a:rPr lang="hr-HR" dirty="0" smtClean="0"/>
                        <a:t>1.2. Sredstva Državnog proračuna Republike Hrvatske (15%)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3.750.000,00 kn </a:t>
                      </a:r>
                      <a:endParaRPr lang="hr-HR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00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0868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4000" b="1" dirty="0" smtClean="0"/>
              <a:t>POSTUPAK EVALUACIJE PROJEKTNIH PRIJEDLOGA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/>
            </a:r>
            <a:br>
              <a:rPr lang="hr-HR" b="1" dirty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15099"/>
            <a:ext cx="10999573" cy="39985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u="sng" dirty="0" smtClean="0"/>
              <a:t> 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3 faze:</a:t>
            </a:r>
          </a:p>
          <a:p>
            <a:pPr marL="1160463" indent="-514350">
              <a:buAutoNum type="arabicPeriod"/>
            </a:pPr>
            <a:r>
              <a:rPr lang="hr-HR" b="1" dirty="0" smtClean="0"/>
              <a:t>Administrativna </a:t>
            </a:r>
            <a:r>
              <a:rPr lang="hr-HR" b="1" dirty="0"/>
              <a:t>provjera </a:t>
            </a:r>
            <a:r>
              <a:rPr lang="hr-HR" dirty="0"/>
              <a:t>(zaprimanje, registracija i administrativna provjera, provjera prihvatljivosti prijavitelja i partnera</a:t>
            </a:r>
            <a:r>
              <a:rPr lang="hr-HR" dirty="0" smtClean="0"/>
              <a:t>)</a:t>
            </a:r>
            <a:endParaRPr lang="hr-HR" dirty="0"/>
          </a:p>
          <a:p>
            <a:pPr marL="1160463" indent="-514350">
              <a:buAutoNum type="arabicPeriod"/>
            </a:pPr>
            <a:r>
              <a:rPr lang="hr-HR" b="1" dirty="0" smtClean="0"/>
              <a:t>Procjena </a:t>
            </a:r>
            <a:r>
              <a:rPr lang="hr-HR" b="1" dirty="0"/>
              <a:t>kvalitete </a:t>
            </a:r>
            <a:r>
              <a:rPr lang="hr-HR" dirty="0"/>
              <a:t>(provjera prihvatljivosti projektnih aktivnosti i prihvatljivosti izdataka te ocjenjivanje kvalitete/ispravljanje proračuna</a:t>
            </a:r>
            <a:r>
              <a:rPr lang="hr-HR" dirty="0" smtClean="0"/>
              <a:t>)</a:t>
            </a:r>
            <a:endParaRPr lang="hr-HR" dirty="0"/>
          </a:p>
          <a:p>
            <a:pPr marL="1160463" indent="-514350">
              <a:buAutoNum type="arabicPeriod"/>
            </a:pPr>
            <a:r>
              <a:rPr lang="hr-HR" b="1" dirty="0" smtClean="0"/>
              <a:t>Donošenje </a:t>
            </a:r>
            <a:r>
              <a:rPr lang="hr-HR" b="1" dirty="0"/>
              <a:t>Odluke o financiranju </a:t>
            </a:r>
            <a:r>
              <a:rPr lang="hr-HR" dirty="0"/>
              <a:t>(donosi se za projektne prijedloge koji </a:t>
            </a:r>
            <a:r>
              <a:rPr lang="hr-HR" dirty="0" smtClean="0"/>
              <a:t>su uspješno </a:t>
            </a:r>
            <a:r>
              <a:rPr lang="hr-HR" dirty="0"/>
              <a:t>prošli postupak dodjele bespovratnih sredstava</a:t>
            </a:r>
            <a:r>
              <a:rPr lang="hr-HR" dirty="0" smtClean="0"/>
              <a:t>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575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9365"/>
            <a:ext cx="10515600" cy="1325563"/>
          </a:xfrm>
        </p:spPr>
        <p:txBody>
          <a:bodyPr>
            <a:noAutofit/>
          </a:bodyPr>
          <a:lstStyle/>
          <a:p>
            <a:r>
              <a:rPr lang="hr-HR" sz="3600" b="1" dirty="0" smtClean="0"/>
              <a:t>POSTUPAK </a:t>
            </a:r>
            <a:r>
              <a:rPr lang="hr-HR" sz="3600" b="1" dirty="0"/>
              <a:t>EVALUACIJE PROJEKTNIH </a:t>
            </a:r>
            <a:r>
              <a:rPr lang="hr-HR" sz="3600" b="1" dirty="0" smtClean="0"/>
              <a:t>PRIJEDLOGA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06314"/>
            <a:ext cx="10515600" cy="395925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sz="2400" b="1" dirty="0" smtClean="0"/>
              <a:t>Administrativna </a:t>
            </a:r>
            <a:r>
              <a:rPr lang="hr-HR" sz="2400" b="1" dirty="0"/>
              <a:t>provjera </a:t>
            </a:r>
            <a:r>
              <a:rPr lang="hr-HR" sz="2400" dirty="0"/>
              <a:t>(zaprimanje, registracija i administrativna provjera, provjera prihvatljivosti prijavitelja i partnera</a:t>
            </a:r>
            <a:r>
              <a:rPr lang="hr-HR" sz="2400" dirty="0" smtClean="0"/>
              <a:t>)</a:t>
            </a:r>
          </a:p>
          <a:p>
            <a:pPr marL="0" indent="0">
              <a:buNone/>
            </a:pPr>
            <a:r>
              <a:rPr lang="hr-HR" sz="1800" dirty="0" smtClean="0"/>
              <a:t>           Posredničko </a:t>
            </a:r>
            <a:r>
              <a:rPr lang="hr-HR" sz="1800" dirty="0"/>
              <a:t>tijelo provodi administrativnu provjeru projektnih prijedloga </a:t>
            </a:r>
            <a:r>
              <a:rPr lang="hr-HR" sz="1800" dirty="0" smtClean="0"/>
              <a:t>prema </a:t>
            </a:r>
            <a:r>
              <a:rPr lang="hr-HR" sz="1800" dirty="0"/>
              <a:t>sljedećim kriterijima</a:t>
            </a:r>
            <a:r>
              <a:rPr lang="hr-HR" sz="1800" dirty="0" smtClean="0"/>
              <a:t>:</a:t>
            </a:r>
          </a:p>
          <a:p>
            <a:pPr marL="514350" indent="-514350">
              <a:buAutoNum type="arabicPeriod"/>
            </a:pPr>
            <a:endParaRPr lang="hr-HR" b="1" dirty="0" smtClean="0"/>
          </a:p>
          <a:p>
            <a:pPr marL="514350" indent="-514350">
              <a:buAutoNum type="arabicPeriod"/>
            </a:pPr>
            <a:endParaRPr lang="hr-HR" b="1" dirty="0" smtClean="0"/>
          </a:p>
          <a:p>
            <a:pPr marL="514350" indent="-514350">
              <a:buAutoNum type="arabicPeriod"/>
            </a:pPr>
            <a:endParaRPr lang="hr-HR" u="sng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65468"/>
              </p:ext>
            </p:extLst>
          </p:nvPr>
        </p:nvGraphicFramePr>
        <p:xfrm>
          <a:off x="1439469" y="3523587"/>
          <a:ext cx="9313059" cy="2482947"/>
        </p:xfrm>
        <a:graphic>
          <a:graphicData uri="http://schemas.openxmlformats.org/drawingml/2006/table">
            <a:tbl>
              <a:tblPr/>
              <a:tblGrid>
                <a:gridCol w="593988">
                  <a:extLst>
                    <a:ext uri="{9D8B030D-6E8A-4147-A177-3AD203B41FA5}">
                      <a16:colId xmlns:a16="http://schemas.microsoft.com/office/drawing/2014/main" val="3696741075"/>
                    </a:ext>
                  </a:extLst>
                </a:gridCol>
                <a:gridCol w="7676334">
                  <a:extLst>
                    <a:ext uri="{9D8B030D-6E8A-4147-A177-3AD203B41FA5}">
                      <a16:colId xmlns:a16="http://schemas.microsoft.com/office/drawing/2014/main" val="4218560071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3683169890"/>
                    </a:ext>
                  </a:extLst>
                </a:gridCol>
              </a:tblGrid>
              <a:tr h="569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RB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Uvjeti za zaprimanje i registraciju </a:t>
                      </a:r>
                      <a:endParaRPr lang="hr-HR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Mogućnost pojašnjenja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96013"/>
                  </a:ext>
                </a:extLst>
              </a:tr>
              <a:tr h="358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Zaprimljeni prijavni paket/omotnica je zatvoren.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6456874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Prijavni paket/omotnica predana je nakon objave Poziva te u dan i vrijeme predaje Poziv nije bio zatvoren ili obustavljen.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702353"/>
                  </a:ext>
                </a:extLst>
              </a:tr>
              <a:tr h="4149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Na zaprimljenom prijavnom paketu/omotnici naznačen je naziv Poziva.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937228"/>
                  </a:ext>
                </a:extLst>
              </a:tr>
              <a:tr h="5697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4.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Na zaprimljenom prijavnom paketu/omotnici zabilježen je datum i točno vrijeme (sat i minute) podnošenja projektnog prijedloga.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452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9146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</a:t>
            </a:r>
            <a:r>
              <a:rPr lang="hr-HR" sz="3600" b="1" dirty="0"/>
              <a:t>EVALUACIJE PROJEKTNIH </a:t>
            </a:r>
            <a:r>
              <a:rPr lang="hr-HR" sz="3600" b="1" dirty="0" smtClean="0"/>
              <a:t>PRIJEDLOGA</a:t>
            </a:r>
            <a:endParaRPr lang="hr-HR" sz="3600" b="1" dirty="0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357654"/>
              </p:ext>
            </p:extLst>
          </p:nvPr>
        </p:nvGraphicFramePr>
        <p:xfrm>
          <a:off x="1012875" y="2343843"/>
          <a:ext cx="8707900" cy="3579401"/>
        </p:xfrm>
        <a:graphic>
          <a:graphicData uri="http://schemas.openxmlformats.org/drawingml/2006/table">
            <a:tbl>
              <a:tblPr/>
              <a:tblGrid>
                <a:gridCol w="7680959">
                  <a:extLst>
                    <a:ext uri="{9D8B030D-6E8A-4147-A177-3AD203B41FA5}">
                      <a16:colId xmlns:a16="http://schemas.microsoft.com/office/drawing/2014/main" val="895754476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val="2227351243"/>
                    </a:ext>
                  </a:extLst>
                </a:gridCol>
              </a:tblGrid>
              <a:tr h="638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Administrativni kriteriji/kriteriji prihvatljivosti prijavitelja (vodeće partnerske organizacije) i partnera (partnerskih organizacija)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Mogućnost pojašnjenja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6885"/>
                  </a:ext>
                </a:extLst>
              </a:tr>
              <a:tr h="34750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Projektni prijedlog predan je za odgovarajući poziv na dostavu projektnih prijedloga.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92610"/>
                  </a:ext>
                </a:extLst>
              </a:tr>
              <a:tr h="6512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Projektni prijedlog predan je na propisanom mediju, u propisanom formatu te je istovjetan u svim dostavljenim medijskim formatima (u elektronskoj i papirnatoj verziji gdje je to zatraženo).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752351"/>
                  </a:ext>
                </a:extLst>
              </a:tr>
              <a:tr h="604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 Projektni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prijedlog sadrži sve dokumente u skladu s točkom </a:t>
                      </a:r>
                      <a:r>
                        <a:rPr lang="hr-HR" sz="14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5. Postupak prijave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. Gdje je to predviđeno, dokumenti su potpisani od ovlaštene osobe i ovjereni službenim pečatom organizacije.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420270"/>
                  </a:ext>
                </a:extLst>
              </a:tr>
              <a:tr h="5212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4. Zatraženi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iznos bespovratnih sredstava je u okviru minimalnog i maksimalnog iznosa propisanog Pozivom.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75813"/>
                  </a:ext>
                </a:extLst>
              </a:tr>
              <a:tr h="29467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5. Projektni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prijedlog napisan je na hrvatskom jeziku.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819546"/>
                  </a:ext>
                </a:extLst>
              </a:tr>
              <a:tr h="5212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hr-HR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6. Prijavitelj </a:t>
                      </a: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(vodeća partnerska organizacija) i partneri (partnerske organizacije) su prihvatljive u skladu s točkama 4.1. i 4.2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405" marR="6740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477634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316288" y="16843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r-HR" altLang="sr-Latn-R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r-HR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5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1124"/>
            <a:ext cx="11090189" cy="3712192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r-HR" sz="5100" b="1" dirty="0" smtClean="0"/>
              <a:t>2</a:t>
            </a:r>
            <a:r>
              <a:rPr lang="hr-HR" sz="5100" b="1" dirty="0"/>
              <a:t>. Procjena kvalitete projektnih prijedloga i provjera prihvatljivosti aktivnosti i izdataka (i ispravljanje proračuna)</a:t>
            </a:r>
            <a:endParaRPr lang="hr-HR" sz="5100" b="1" dirty="0" smtClean="0"/>
          </a:p>
          <a:p>
            <a:pPr marL="0" indent="0" algn="ctr">
              <a:buNone/>
            </a:pPr>
            <a:endParaRPr lang="hr-HR" u="sng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Tijekom ove faze postupka dodjele, </a:t>
            </a:r>
            <a:r>
              <a:rPr lang="hr-HR" sz="3300" b="1" dirty="0">
                <a:solidFill>
                  <a:schemeClr val="accent1">
                    <a:lumMod val="50000"/>
                  </a:schemeClr>
                </a:solidFill>
              </a:rPr>
              <a:t>Odbor za odabir projekata </a:t>
            </a:r>
            <a:r>
              <a:rPr lang="hr-HR" sz="3300" dirty="0" smtClean="0"/>
              <a:t>(OOP</a:t>
            </a:r>
            <a:r>
              <a:rPr lang="hr-HR" sz="3300" dirty="0"/>
              <a:t>) kojeg uspostavlja Posredničko tijelo, provodi provjeru prihvatljivosti projektnih aktivnosti i izdataka te ocjenjuje projektne prijedloge prema zadanim kriterijima </a:t>
            </a:r>
            <a:r>
              <a:rPr lang="hr-HR" sz="3300" dirty="0" smtClean="0"/>
              <a:t>dodjele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 smtClean="0"/>
              <a:t>OOP </a:t>
            </a:r>
            <a:r>
              <a:rPr lang="hr-HR" sz="3300" dirty="0"/>
              <a:t>može od partnerskih organizacija tražiti dodatna </a:t>
            </a:r>
            <a:r>
              <a:rPr lang="hr-HR" sz="3300" dirty="0" smtClean="0"/>
              <a:t>pojašnjenja i/ili </a:t>
            </a:r>
            <a:r>
              <a:rPr lang="hr-HR" sz="3300" dirty="0"/>
              <a:t>obavljati provjere na licu mjesta kako bi utvrdio sve potrebne </a:t>
            </a:r>
            <a:r>
              <a:rPr lang="hr-HR" sz="3300" dirty="0" smtClean="0"/>
              <a:t>činjenice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Kriteriji prihvatljivosti </a:t>
            </a:r>
            <a:r>
              <a:rPr lang="hr-HR" sz="3300" dirty="0" smtClean="0"/>
              <a:t>projektnih prijedloga </a:t>
            </a:r>
            <a:r>
              <a:rPr lang="hr-HR" sz="3300" dirty="0"/>
              <a:t>i projektnih aktivnosti (DA/NE)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3300" dirty="0"/>
              <a:t>Kriterij odabira (ocjenjivanje kvalitete, bodovi </a:t>
            </a:r>
            <a:r>
              <a:rPr lang="hr-HR" sz="3300" dirty="0" smtClean="0"/>
              <a:t>1 i 5</a:t>
            </a:r>
            <a:r>
              <a:rPr lang="hr-HR" sz="3300" dirty="0"/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194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729" y="1556084"/>
            <a:ext cx="10515600" cy="46138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dirty="0" smtClean="0"/>
          </a:p>
          <a:p>
            <a:pPr marL="177800" indent="0">
              <a:buNone/>
            </a:pP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Kriteriji prihvatljivosti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projektnih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prijedloga i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projektnih aktivnosti:</a:t>
            </a:r>
            <a:endParaRPr lang="hr-HR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040188" y="1903884"/>
            <a:ext cx="20871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900" b="0" i="0" u="none" strike="noStrike" cap="none" normalizeH="0" baseline="30000" dirty="0" smtClean="0">
                <a:ln>
                  <a:noFill/>
                </a:ln>
                <a:solidFill>
                  <a:srgbClr val="00000A"/>
                </a:solidFill>
                <a:effectLst/>
                <a:latin typeface="Calibri" panose="020F0502020204030204" pitchFamily="34" charset="0"/>
                <a:ea typeface="Droid Sans Fallback" charset="0"/>
                <a:cs typeface="Lucida Sans Unicode" panose="020B0602030504020204" pitchFamily="34" charset="0"/>
                <a:hlinkClick r:id="rId2"/>
              </a:rPr>
              <a:t>[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Tablic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91872"/>
              </p:ext>
            </p:extLst>
          </p:nvPr>
        </p:nvGraphicFramePr>
        <p:xfrm>
          <a:off x="936674" y="2444377"/>
          <a:ext cx="8723556" cy="3543545"/>
        </p:xfrm>
        <a:graphic>
          <a:graphicData uri="http://schemas.openxmlformats.org/drawingml/2006/table">
            <a:tbl>
              <a:tblPr firstRow="1" firstCol="1" bandRow="1"/>
              <a:tblGrid>
                <a:gridCol w="621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7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98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RB.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Pitanja za provjeru prihvatljivosti projektnih prijedloga i aktivnosti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Mogućnost za traženje pojašnjenja 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0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1.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se provodi na području Republike Hrvatske u jedinicama područne (regionalne) samouprave koje su razvrstane kao područja s indeksom razvijenosti ispod 105% (skupina I., II. i III.) prema Vrijednosti indeksa razvijenosti i pokazatelja za izračun indeksa razvijenosti prema novom modelu izračuna na županijskoj razini za razdoblje 2014. – 2016.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7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Trajanje projekta je maksimalno </a:t>
                      </a:r>
                      <a:r>
                        <a:rPr lang="hr-HR" sz="11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10 </a:t>
                      </a: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mjeseci.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3.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u trenutku podnošenja projektnog prijedloga nije fizički niti financijski završen.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7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4.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U projektu je jasno naznačen planirani broj najpotrebitijih učenika ukupno i prema pojedinoj obaveznoj partnerskoj organizaciji (javnoj osnovnoj školi).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5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5.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Aktivnosti projekta su u skladu s prihvatljivim aktivnostima predmetne dodjele.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8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6.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Uklanjanje neprihvatljivih aktivnosti ne utječe na izvedivost projekta.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1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7.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09" marR="53044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Projekt uključuje adekvatne mjere kojima se osigurava poštivanje načela jednakih mogućnosti, sprečavanju bilo kakve diskriminacije te zaštiti dostojanstva najpotrebitijih osoba. 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06116" y="93685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97268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83893"/>
            <a:ext cx="10892482" cy="3798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sz="4400" b="1" dirty="0">
                <a:solidFill>
                  <a:schemeClr val="accent1">
                    <a:lumMod val="50000"/>
                  </a:schemeClr>
                </a:solidFill>
              </a:rPr>
              <a:t>Kriterij odabira </a:t>
            </a:r>
            <a:r>
              <a:rPr lang="hr-HR" sz="4400" b="1" dirty="0" smtClean="0">
                <a:solidFill>
                  <a:schemeClr val="accent1">
                    <a:lumMod val="50000"/>
                  </a:schemeClr>
                </a:solidFill>
              </a:rPr>
              <a:t>za kvalitativnu procjenu:</a:t>
            </a:r>
          </a:p>
          <a:p>
            <a:pPr marL="0" indent="0">
              <a:buNone/>
            </a:pPr>
            <a:endParaRPr lang="hr-HR" b="1" dirty="0" smtClean="0"/>
          </a:p>
          <a:p>
            <a:pPr marL="514350" indent="-514350">
              <a:buAutoNum type="arabicPeriod"/>
            </a:pPr>
            <a:r>
              <a:rPr lang="hr-HR" sz="2900" b="1" dirty="0" smtClean="0"/>
              <a:t>Kapaciteti partnerskih organizacija za provedbu aktivnosti (1/5)</a:t>
            </a:r>
          </a:p>
          <a:p>
            <a:pPr marL="514350" indent="-514350">
              <a:buAutoNum type="arabicPeriod"/>
            </a:pPr>
            <a:r>
              <a:rPr lang="hr-HR" sz="2900" b="1" dirty="0" smtClean="0">
                <a:solidFill>
                  <a:prstClr val="black"/>
                </a:solidFill>
              </a:rPr>
              <a:t>Prikladnost </a:t>
            </a:r>
            <a:r>
              <a:rPr lang="hr-HR" sz="2900" b="1" dirty="0">
                <a:solidFill>
                  <a:prstClr val="black"/>
                </a:solidFill>
              </a:rPr>
              <a:t>kriterija odabira najpotrebitije djece (</a:t>
            </a:r>
            <a:r>
              <a:rPr lang="hr-HR" sz="2900" b="1" dirty="0" smtClean="0">
                <a:solidFill>
                  <a:prstClr val="black"/>
                </a:solidFill>
              </a:rPr>
              <a:t>1/5)</a:t>
            </a:r>
          </a:p>
          <a:p>
            <a:pPr marL="514350" indent="-514350">
              <a:buAutoNum type="arabicPeriod"/>
            </a:pPr>
            <a:r>
              <a:rPr lang="hr-HR" sz="2900" b="1" dirty="0">
                <a:solidFill>
                  <a:prstClr val="black"/>
                </a:solidFill>
              </a:rPr>
              <a:t>Primjerenost kriterija odabira vrste školskog obroka, uključujući i lokaciju podjele </a:t>
            </a:r>
            <a:r>
              <a:rPr lang="hr-HR" sz="2900" b="1" dirty="0" smtClean="0">
                <a:solidFill>
                  <a:prstClr val="black"/>
                </a:solidFill>
              </a:rPr>
              <a:t>obroka (1/5)</a:t>
            </a:r>
          </a:p>
          <a:p>
            <a:pPr marL="0" indent="0">
              <a:buNone/>
            </a:pPr>
            <a:endParaRPr lang="hr-HR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hr-HR" sz="3300" b="1" dirty="0" smtClean="0">
                <a:solidFill>
                  <a:prstClr val="black"/>
                </a:solidFill>
              </a:rPr>
              <a:t>Maksimalni iznos bodova: </a:t>
            </a:r>
            <a:r>
              <a:rPr lang="hr-HR" sz="3300" b="1" dirty="0" smtClean="0">
                <a:solidFill>
                  <a:schemeClr val="accent1">
                    <a:lumMod val="50000"/>
                  </a:schemeClr>
                </a:solidFill>
              </a:rPr>
              <a:t>15</a:t>
            </a:r>
          </a:p>
          <a:p>
            <a:pPr marL="0" indent="0">
              <a:buNone/>
            </a:pPr>
            <a:r>
              <a:rPr lang="hr-HR" sz="3300" b="1" dirty="0" smtClean="0">
                <a:solidFill>
                  <a:prstClr val="black"/>
                </a:solidFill>
              </a:rPr>
              <a:t>Bodovni prag: </a:t>
            </a:r>
            <a:r>
              <a:rPr lang="hr-HR" sz="33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hr-HR" sz="33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3300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r-HR" sz="3300" dirty="0" smtClean="0"/>
              <a:t>Projektni </a:t>
            </a:r>
            <a:r>
              <a:rPr lang="hr-HR" sz="3300" dirty="0"/>
              <a:t>prijedlozi koji u postupku odabira ne postignu minimalno 10 bodova, uz postavljeni posebni uvjet za kriterij 2, neće biti uzeti u daljnje </a:t>
            </a:r>
            <a:r>
              <a:rPr lang="hr-HR" sz="3300" dirty="0" smtClean="0"/>
              <a:t>razmatranje</a:t>
            </a:r>
            <a:r>
              <a:rPr lang="hr-HR" b="1" dirty="0" smtClean="0"/>
              <a:t>	</a:t>
            </a:r>
            <a:r>
              <a:rPr lang="hr-HR" i="1" dirty="0" smtClean="0"/>
              <a:t>	</a:t>
            </a:r>
            <a:endParaRPr lang="hr-HR" i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smtClean="0"/>
              <a:t/>
            </a:r>
            <a:br>
              <a:rPr lang="hr-HR" sz="3600" smtClean="0"/>
            </a:br>
            <a:r>
              <a:rPr lang="hr-HR" sz="3600" b="1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177423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64" y="1815166"/>
            <a:ext cx="11296136" cy="42374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Ispravljanje proračuna </a:t>
            </a:r>
            <a:endParaRPr lang="hr-H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1800" dirty="0"/>
              <a:t>U fazi ispravljanja proračuna, temeljem uputa OOP, Posredničko tijelo usklađuje predloženi proračun projektnog prijedloga, uklanjajući </a:t>
            </a:r>
            <a:r>
              <a:rPr lang="hr-HR" sz="1800" dirty="0" smtClean="0"/>
              <a:t>neprihvatljive izdatke</a:t>
            </a:r>
            <a:r>
              <a:rPr lang="hr-HR" sz="1800" dirty="0"/>
              <a:t>, pri čemu može od prijavitelja zahtijevati pojašnjenja kojima se opravdava potreba i novčana vrijednost pojedine stavke, ostavljajući mu za navedeno primjereni </a:t>
            </a:r>
            <a:r>
              <a:rPr lang="hr-HR" sz="1800" dirty="0" smtClean="0"/>
              <a:t>rok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sz="1800" dirty="0"/>
              <a:t>Vodeća partnerska organizacija je obvezna u postupku pregleda proračuna biti na raspolaganju u svrhu davanja svih potrebnih </a:t>
            </a:r>
            <a:r>
              <a:rPr lang="hr-HR" sz="1800" dirty="0" smtClean="0"/>
              <a:t>obrazloženja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  <p:graphicFrame>
        <p:nvGraphicFramePr>
          <p:cNvPr id="7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348750"/>
              </p:ext>
            </p:extLst>
          </p:nvPr>
        </p:nvGraphicFramePr>
        <p:xfrm>
          <a:off x="1237192" y="4509558"/>
          <a:ext cx="7298758" cy="1442867"/>
        </p:xfrm>
        <a:graphic>
          <a:graphicData uri="http://schemas.openxmlformats.org/drawingml/2006/table">
            <a:tbl>
              <a:tblPr firstRow="1" firstCol="1" bandRow="1"/>
              <a:tblGrid>
                <a:gridCol w="562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3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Br.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Pitanja za provjeru prihvatljivosti izdataka </a:t>
                      </a:r>
                      <a:r>
                        <a:rPr lang="hr-HR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DA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NE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1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Izdaci su u skladu s Pravilnikom o prihvatljivosti izdataka u okviru Fonda europske pomoći za najpotrebitije (FEAD) i ostalim propisanim uvjetima za prihvatljivost izdataka primjenjivima na ovaj Poziv.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91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200" dirty="0" smtClean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2.</a:t>
                      </a: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Lucida Sans Unicode" panose="020B0602030504020204" pitchFamily="34" charset="0"/>
                        </a:rPr>
                        <a:t>Nakon provedenog postupka provjere prihvatljivosti izdataka te po potrebi isključivanja neprihvatljivih izdataka izvedivost projekta nije ugrožena.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200" dirty="0">
                          <a:solidFill>
                            <a:srgbClr val="00000A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Lucida Sans Unicode" panose="020B0602030504020204" pitchFamily="34" charset="0"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530" marR="6858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4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3050"/>
            <a:ext cx="11213757" cy="3951555"/>
          </a:xfrm>
        </p:spPr>
        <p:txBody>
          <a:bodyPr>
            <a:normAutofit fontScale="70000" lnSpcReduction="20000"/>
          </a:bodyPr>
          <a:lstStyle/>
          <a:p>
            <a:pPr algn="just"/>
            <a:endParaRPr lang="hr-HR" dirty="0" smtClean="0"/>
          </a:p>
          <a:p>
            <a:pPr marL="0" indent="0" algn="just">
              <a:buNone/>
            </a:pPr>
            <a:r>
              <a:rPr lang="hr-HR" sz="4000" b="1" dirty="0" smtClean="0"/>
              <a:t>3. Odluka </a:t>
            </a:r>
            <a:r>
              <a:rPr lang="hr-HR" sz="4000" b="1" dirty="0"/>
              <a:t>o </a:t>
            </a:r>
            <a:r>
              <a:rPr lang="hr-HR" sz="4000" b="1" dirty="0" smtClean="0"/>
              <a:t>financiranju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600" dirty="0"/>
              <a:t>Nakon završetka faze procjene kvalitete projektnih prijedloga i ispravljanja proračuna, Posredničko tijelo donosi Odluku o financiranju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600" dirty="0" smtClean="0"/>
              <a:t>U </a:t>
            </a:r>
            <a:r>
              <a:rPr lang="hr-HR" sz="2600" dirty="0"/>
              <a:t>slučaju da raspoloživa financijska sredstva nisu u potpunosti iscrpljena, a</a:t>
            </a:r>
            <a:r>
              <a:rPr lang="hr-HR" sz="2600" dirty="0" smtClean="0"/>
              <a:t> </a:t>
            </a:r>
            <a:r>
              <a:rPr lang="hr-HR" sz="2600" dirty="0"/>
              <a:t>preostala sredstva nisu dostatna za financiranje utvrđenog iznosa prihvatljivih troškova </a:t>
            </a:r>
            <a:r>
              <a:rPr lang="hr-HR" sz="2600" dirty="0" smtClean="0"/>
              <a:t>sljedećeg projektnog </a:t>
            </a:r>
            <a:r>
              <a:rPr lang="hr-HR" sz="2600" dirty="0"/>
              <a:t>prijedloga na popisu rangiranih projektnih prijedloga, prijavitelju će biti ponuđeno da osigura/poveća vlastito sufinanciranje projektnog prijedloga kako bi se premostio manjak sredstava. U slučaju da prijavitelj nije u mogućnosti osigurati dodatna </a:t>
            </a:r>
            <a:r>
              <a:rPr lang="hr-HR" sz="2600" dirty="0" smtClean="0"/>
              <a:t>sredstva, </a:t>
            </a:r>
            <a:r>
              <a:rPr lang="hr-HR" sz="2600" dirty="0"/>
              <a:t>s njim se neće sklopiti Ugovor o dodjeli bespovratnih sredstava, već će se financiranje ponuditi sljedećem </a:t>
            </a:r>
            <a:r>
              <a:rPr lang="hr-HR" sz="2600" dirty="0" smtClean="0"/>
              <a:t>prijavitelju </a:t>
            </a:r>
            <a:r>
              <a:rPr lang="hr-HR" sz="2600" dirty="0"/>
              <a:t>na popisu (rang-listi) projektnih </a:t>
            </a:r>
            <a:r>
              <a:rPr lang="hr-HR" sz="2600" dirty="0" smtClean="0"/>
              <a:t>prijedloga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sz="2600" dirty="0"/>
          </a:p>
          <a:p>
            <a:pPr marL="0" indent="0" algn="ctr">
              <a:buNone/>
            </a:pP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Posredničko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tijelo zadržava pravo ne dodijeliti sva raspoloživa financijska sredstva u okviru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Poziva!</a:t>
            </a:r>
          </a:p>
          <a:p>
            <a:endParaRPr lang="hr-HR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smtClean="0"/>
              <a:t/>
            </a:r>
            <a:br>
              <a:rPr lang="hr-HR" sz="3600" smtClean="0"/>
            </a:br>
            <a:r>
              <a:rPr lang="hr-HR" sz="3600" b="1" smtClean="0"/>
              <a:t>POSTUPAK EVALUACIJE PROJEKTNIH PRIJEDLOGA</a:t>
            </a:r>
            <a:endParaRPr lang="hr-HR" sz="3600" b="1" dirty="0"/>
          </a:p>
        </p:txBody>
      </p:sp>
    </p:spTree>
    <p:extLst>
      <p:ext uri="{BB962C8B-B14F-4D97-AF65-F5344CB8AC3E}">
        <p14:creationId xmlns:p14="http://schemas.microsoft.com/office/powerpoint/2010/main" val="317815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4709"/>
            <a:ext cx="11007812" cy="3937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Obavještavanje Prijavitelja </a:t>
            </a:r>
          </a:p>
          <a:p>
            <a:pPr marL="0" indent="0">
              <a:buNone/>
            </a:pPr>
            <a:endParaRPr lang="hr-HR" sz="4500" b="1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0491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POSTUPAK EVALUACIJE PROJEKTNIH PRIJEDLOGA</a:t>
            </a:r>
            <a:endParaRPr lang="hr-HR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311750"/>
              </p:ext>
            </p:extLst>
          </p:nvPr>
        </p:nvGraphicFramePr>
        <p:xfrm>
          <a:off x="1129889" y="3003098"/>
          <a:ext cx="9356214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8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8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029">
                <a:tc>
                  <a:txBody>
                    <a:bodyPr/>
                    <a:lstStyle/>
                    <a:p>
                      <a:r>
                        <a:rPr lang="hr-HR" dirty="0" smtClean="0"/>
                        <a:t>OBAVIJEST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ROK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stanju prijave nakon administrativne provjere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8 radnih dana od dana donošenja odluke o statusu projektnog prijedloga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stanju prijave nakon postupka procjene kvalitete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8 radnih dana od dana donošenja odluke o statusu projektnog prijedloga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Informacija prijavitelju o odabiru projektnog prijedloga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15 radnih dana od dana donošenja Odluke o financiranju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871">
                <a:tc>
                  <a:txBody>
                    <a:bodyPr/>
                    <a:lstStyle/>
                    <a:p>
                      <a:r>
                        <a:rPr lang="hr-HR" dirty="0" smtClean="0"/>
                        <a:t>Potpisivanje Ugovora o dodjeli bespovratnih sredstava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U roku od 30 kalendarskih dana od dana donošenja Odluke o financiranju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23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77163"/>
            <a:ext cx="10515600" cy="1128583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4000" b="1" dirty="0" smtClean="0"/>
              <a:t>PRIGOVORI 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5746"/>
            <a:ext cx="10823917" cy="4398712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r-HR" sz="3300" dirty="0"/>
              <a:t>Prijavitelji mogu podnijeti prigovor </a:t>
            </a:r>
            <a:r>
              <a:rPr lang="hr-HR" sz="3300" b="1" dirty="0">
                <a:solidFill>
                  <a:schemeClr val="accent1">
                    <a:lumMod val="50000"/>
                  </a:schemeClr>
                </a:solidFill>
              </a:rPr>
              <a:t>u roku od </a:t>
            </a:r>
            <a:r>
              <a:rPr lang="hr-HR" sz="3300" b="1" dirty="0" smtClean="0">
                <a:solidFill>
                  <a:schemeClr val="accent1">
                    <a:lumMod val="50000"/>
                  </a:schemeClr>
                </a:solidFill>
              </a:rPr>
              <a:t>7 </a:t>
            </a:r>
            <a:r>
              <a:rPr lang="hr-HR" sz="3300" b="1" dirty="0">
                <a:solidFill>
                  <a:schemeClr val="accent1">
                    <a:lumMod val="50000"/>
                  </a:schemeClr>
                </a:solidFill>
              </a:rPr>
              <a:t>radnih dana</a:t>
            </a:r>
            <a:r>
              <a:rPr lang="hr-HR" sz="3300" dirty="0"/>
              <a:t> od dana primitka obavijesti o statusu njihovog projektnog prijedloga zbog sljedećih razloga: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500" dirty="0" smtClean="0"/>
              <a:t>povrede </a:t>
            </a:r>
            <a:r>
              <a:rPr lang="hr-HR" sz="2500" dirty="0"/>
              <a:t>postupka opisanog u dokumentaciji predmetnog postupka dodjele </a:t>
            </a:r>
            <a:r>
              <a:rPr lang="hr-HR" sz="2500" dirty="0" smtClean="0"/>
              <a:t>sredstava;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hr-HR" sz="2500" dirty="0" smtClean="0"/>
              <a:t>povrede </a:t>
            </a:r>
            <a:r>
              <a:rPr lang="hr-HR" sz="2500" dirty="0"/>
              <a:t>načela </a:t>
            </a:r>
            <a:r>
              <a:rPr lang="hr-HR" sz="2500" dirty="0" smtClean="0"/>
              <a:t>dodjele (načela </a:t>
            </a:r>
            <a:r>
              <a:rPr lang="hr-HR" sz="2500" dirty="0"/>
              <a:t>jednakog postupanja, zabrane diskriminacije, transparentnosti, zaštite osobnih podataka, razmjernosti, sprječavanja sukoba interesa, tajnosti postupka dodjele).</a:t>
            </a:r>
            <a:endParaRPr lang="hr-HR" sz="25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hr-HR" dirty="0" smtClean="0"/>
              <a:t>Prigovori se podnose Posredničkom tijelu u pisanom obliku preporučenom poštanskom pošiljkom s povratnicom ili osobnom dostavom na adresu: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Ministarstvo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za demografiju, obitelj, mlade i socijalnu politiku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Trg Nevenke </a:t>
            </a:r>
            <a:r>
              <a:rPr lang="hr-HR" sz="2500" b="1" dirty="0" err="1">
                <a:solidFill>
                  <a:schemeClr val="accent1">
                    <a:lumMod val="50000"/>
                  </a:schemeClr>
                </a:solidFill>
              </a:rPr>
              <a:t>Topalušić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 1, 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10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000 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Zagreb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hr-HR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hr-HR" dirty="0" smtClean="0"/>
              <a:t>Posredničko </a:t>
            </a:r>
            <a:r>
              <a:rPr lang="hr-HR" dirty="0"/>
              <a:t>tijelo odlučuje o prigovoru u roku od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15 radnih dana </a:t>
            </a:r>
            <a:r>
              <a:rPr lang="hr-HR" dirty="0"/>
              <a:t>od dana zaprimanja prigovora, o čemu </a:t>
            </a:r>
            <a:r>
              <a:rPr lang="hr-HR" dirty="0" smtClean="0"/>
              <a:t>prijavitelja </a:t>
            </a:r>
            <a:r>
              <a:rPr lang="hr-HR" dirty="0"/>
              <a:t>obavještava pisanim putem</a:t>
            </a:r>
            <a:r>
              <a:rPr lang="hr-HR" dirty="0" smtClean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hr-HR" dirty="0" smtClean="0"/>
              <a:t>Nakon donošenja Odluke </a:t>
            </a:r>
            <a:r>
              <a:rPr lang="hr-HR" dirty="0"/>
              <a:t>o prigovoru </a:t>
            </a:r>
            <a:r>
              <a:rPr lang="hr-HR" b="1" dirty="0"/>
              <a:t>ne postoji mogućnost izjavljivanja žalbe </a:t>
            </a:r>
            <a:r>
              <a:rPr lang="hr-HR" dirty="0"/>
              <a:t>Posredničkom tijelu već je temeljem predmetne Odluke moguće uputiti</a:t>
            </a:r>
            <a:r>
              <a:rPr lang="hr-HR" b="1" dirty="0"/>
              <a:t> pritužbu </a:t>
            </a:r>
            <a:r>
              <a:rPr lang="hr-HR" dirty="0"/>
              <a:t>Ministarstvu rada i mirovinskoga sustava kao Upravljačkom </a:t>
            </a:r>
            <a:r>
              <a:rPr lang="hr-HR" dirty="0" smtClean="0"/>
              <a:t>tijelu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32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8154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 I 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99767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hr-HR" dirty="0" smtClean="0"/>
          </a:p>
          <a:p>
            <a:r>
              <a:rPr lang="hr-HR" b="1" dirty="0" smtClean="0"/>
              <a:t>Cilj </a:t>
            </a:r>
            <a:r>
              <a:rPr lang="hr-HR" dirty="0" smtClean="0"/>
              <a:t>Poziva: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/>
              <a:t>ublažavanje najgorih oblika dječjeg siromaštva, pružanjem nefinancijske pomoći djeci u siromaštvu ili u riziku od siromaštva i to u vidu podjele obroka u javnim osnovnim školama. </a:t>
            </a:r>
            <a:endParaRPr lang="hr-HR" dirty="0" smtClean="0"/>
          </a:p>
          <a:p>
            <a:pPr marL="457200" lvl="1" indent="0">
              <a:lnSpc>
                <a:spcPct val="100000"/>
              </a:lnSpc>
              <a:buNone/>
            </a:pPr>
            <a:endParaRPr lang="hr-HR" dirty="0"/>
          </a:p>
          <a:p>
            <a:r>
              <a:rPr lang="hr-HR" b="1" dirty="0" smtClean="0"/>
              <a:t>Ciljne skupine </a:t>
            </a:r>
            <a:r>
              <a:rPr lang="hr-HR" dirty="0" smtClean="0"/>
              <a:t>Poziva: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b="1" dirty="0" smtClean="0"/>
              <a:t>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djeca koja žive u siromaštvu ili su u riziku od siromaštva te koja su polaznici obveznog osnovnoškolskog programa </a:t>
            </a:r>
            <a:r>
              <a:rPr lang="hr-HR" dirty="0"/>
              <a:t>i definirana su kao najpotrebitija prema kriterijima partnerskih organizacija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91305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5041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/>
            </a:r>
            <a:br>
              <a:rPr lang="hr-HR" dirty="0" smtClean="0"/>
            </a:br>
            <a:r>
              <a:rPr lang="hr-HR" sz="3600" b="1" dirty="0" smtClean="0"/>
              <a:t>UGOVOR O DODJELI BESPOVRATNIH SREDSTAVA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47665"/>
            <a:ext cx="10867768" cy="3291815"/>
          </a:xfrm>
        </p:spPr>
        <p:txBody>
          <a:bodyPr>
            <a:normAutofit fontScale="77500" lnSpcReduction="20000"/>
          </a:bodyPr>
          <a:lstStyle/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Nakon završetka postupka vrednovanja projektnih prijedloga i donošenja Odluke o financiranju, s uspješnim prijaviteljima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potpisuje se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Ugovor o dodjeli bespovratnih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sredstava</a:t>
            </a:r>
          </a:p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Ugovor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 dodjeli bespovratnih sredstava sklapa se između Korisnika i Posredničkog tijela i njime se utvrđuje najviši iznos bespovratnih sredstava dodijeljen projektnom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prijedlogu, kao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i drugi financijski i provedbeni uvjeti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projekta</a:t>
            </a:r>
          </a:p>
          <a:p>
            <a:pPr marL="678815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Ugovor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 dodjeli bespovratnih sredstava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potpisuje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se u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roku od 30 kalendarskih dana </a:t>
            </a:r>
            <a:r>
              <a:rPr lang="hr-HR" dirty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od dana donošenja Odluke o </a:t>
            </a:r>
            <a:r>
              <a:rPr lang="hr-HR" dirty="0" smtClean="0">
                <a:latin typeface="Calibri" panose="020F0502020204030204" pitchFamily="34" charset="0"/>
                <a:ea typeface="Times New Roman" panose="02020603050405020304" pitchFamily="18" charset="0"/>
                <a:cs typeface="Lucida Sans Unicode" panose="020B0602030504020204" pitchFamily="34" charset="0"/>
              </a:rPr>
              <a:t>financiranju</a:t>
            </a:r>
            <a:endParaRPr lang="hr-HR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078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96925" y="2448221"/>
            <a:ext cx="9144000" cy="1153817"/>
          </a:xfrm>
        </p:spPr>
        <p:txBody>
          <a:bodyPr/>
          <a:lstStyle/>
          <a:p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Hvala na pozornosti!</a:t>
            </a:r>
            <a:endParaRPr lang="hr-HR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66963"/>
          </a:xfrm>
        </p:spPr>
        <p:txBody>
          <a:bodyPr>
            <a:normAutofit fontScale="85000" lnSpcReduction="20000"/>
          </a:bodyPr>
          <a:lstStyle/>
          <a:p>
            <a:endParaRPr lang="hr-HR" dirty="0" smtClean="0"/>
          </a:p>
          <a:p>
            <a:r>
              <a:rPr lang="hr-HR" dirty="0" smtClean="0"/>
              <a:t>Ministarstvo za demografiju, obitelj, mlade i socijalnu politiku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r>
              <a:rPr lang="hr-HR" sz="1500" dirty="0"/>
              <a:t>Organizacija </a:t>
            </a:r>
            <a:r>
              <a:rPr lang="hr-HR" sz="1500" dirty="0" smtClean="0"/>
              <a:t>info </a:t>
            </a:r>
            <a:r>
              <a:rPr lang="hr-HR" sz="1500" dirty="0"/>
              <a:t>radionice je sufinancirana iz sredstava Fonda europske pomoći za najpotrebitije.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029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672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368466"/>
            <a:ext cx="10515600" cy="356711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  <a:endParaRPr lang="hr-HR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Posredničko </a:t>
            </a:r>
            <a:r>
              <a:rPr lang="hr-HR" dirty="0"/>
              <a:t>tijelo tijekom procesa </a:t>
            </a:r>
            <a:r>
              <a:rPr lang="hr-HR" dirty="0" smtClean="0"/>
              <a:t>evaluacije projektnih prijedloga </a:t>
            </a:r>
            <a:r>
              <a:rPr lang="hr-HR" b="1" dirty="0" smtClean="0"/>
              <a:t>odobrava</a:t>
            </a:r>
            <a:r>
              <a:rPr lang="hr-HR" dirty="0" smtClean="0"/>
              <a:t> </a:t>
            </a:r>
            <a:r>
              <a:rPr lang="hr-HR" dirty="0"/>
              <a:t>kriterije određivanja najpotrebitijih </a:t>
            </a:r>
            <a:r>
              <a:rPr lang="hr-HR" dirty="0" smtClean="0"/>
              <a:t>učenika koje </a:t>
            </a:r>
            <a:r>
              <a:rPr lang="hr-HR" dirty="0"/>
              <a:t>predlaže vodeća partnerska organizacija u suradnji s partnerskim </a:t>
            </a:r>
            <a:r>
              <a:rPr lang="hr-HR" dirty="0" smtClean="0"/>
              <a:t>organizacijama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dirty="0"/>
              <a:t>Prihvatljivi kriteriji </a:t>
            </a:r>
            <a:r>
              <a:rPr lang="hr-HR" dirty="0" smtClean="0"/>
              <a:t>u </a:t>
            </a:r>
            <a:r>
              <a:rPr lang="hr-HR" dirty="0"/>
              <a:t>okviru </a:t>
            </a:r>
            <a:r>
              <a:rPr lang="hr-HR" dirty="0" smtClean="0"/>
              <a:t>Poziva </a:t>
            </a:r>
            <a:r>
              <a:rPr lang="hr-HR" dirty="0"/>
              <a:t>su</a:t>
            </a:r>
            <a:r>
              <a:rPr lang="hr-HR" dirty="0" smtClean="0"/>
              <a:t>: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sz="2400" b="1" dirty="0" smtClean="0"/>
              <a:t>OBVEZAN KRITERIJ</a:t>
            </a:r>
            <a:endParaRPr lang="hr-HR" sz="2000" b="1" dirty="0" smtClean="0"/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hr-HR" sz="2400" b="1" dirty="0" smtClean="0"/>
              <a:t>DODATAN KRITERIJ</a:t>
            </a:r>
          </a:p>
        </p:txBody>
      </p:sp>
    </p:spTree>
    <p:extLst>
      <p:ext uri="{BB962C8B-B14F-4D97-AF65-F5344CB8AC3E}">
        <p14:creationId xmlns:p14="http://schemas.microsoft.com/office/powerpoint/2010/main" val="26070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2770" y="8912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 – OBVEZAN KRITERIJ </a:t>
            </a:r>
            <a:endParaRPr lang="hr-HR" sz="3600" b="1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6838955"/>
              </p:ext>
            </p:extLst>
          </p:nvPr>
        </p:nvGraphicFramePr>
        <p:xfrm>
          <a:off x="1332854" y="3565189"/>
          <a:ext cx="9082007" cy="2386161"/>
        </p:xfrm>
        <a:graphic>
          <a:graphicData uri="http://schemas.openxmlformats.org/drawingml/2006/table">
            <a:tbl>
              <a:tblPr firstRow="1" firstCol="1" bandRow="1"/>
              <a:tblGrid>
                <a:gridCol w="3464438">
                  <a:extLst>
                    <a:ext uri="{9D8B030D-6E8A-4147-A177-3AD203B41FA5}">
                      <a16:colId xmlns:a16="http://schemas.microsoft.com/office/drawing/2014/main" val="1274889322"/>
                    </a:ext>
                  </a:extLst>
                </a:gridCol>
                <a:gridCol w="5617569">
                  <a:extLst>
                    <a:ext uri="{9D8B030D-6E8A-4147-A177-3AD203B41FA5}">
                      <a16:colId xmlns:a16="http://schemas.microsoft.com/office/drawing/2014/main" val="1253006066"/>
                    </a:ext>
                  </a:extLst>
                </a:gridCol>
              </a:tblGrid>
              <a:tr h="35081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KRITERIJ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DOKAZNI DOKUMENTI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984244"/>
                  </a:ext>
                </a:extLst>
              </a:tr>
              <a:tr h="203534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obitelji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korisnice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prava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doplatak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djecu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Važeće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Rješenje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priznavanju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prava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doplatak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za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djecu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ili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Potvrda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isplaćenom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doplatku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za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djecu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HZMO-a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ili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Potvrda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visini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dohotka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primitka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Porezne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uprave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koje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je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vidljiva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isplata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dječjeg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doplatka</a:t>
                      </a: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hr-H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017622"/>
                  </a:ext>
                </a:extLst>
              </a:tr>
            </a:tbl>
          </a:graphicData>
        </a:graphic>
      </p:graphicFrame>
      <p:sp>
        <p:nvSpPr>
          <p:cNvPr id="7" name="Rezervirano mjesto sadržaja 2"/>
          <p:cNvSpPr txBox="1">
            <a:spLocks/>
          </p:cNvSpPr>
          <p:nvPr/>
        </p:nvSpPr>
        <p:spPr>
          <a:xfrm>
            <a:off x="1132668" y="2216836"/>
            <a:ext cx="10515600" cy="114571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400" b="1" dirty="0"/>
              <a:t>Prijavitelj je </a:t>
            </a:r>
            <a:r>
              <a:rPr lang="hr-HR" sz="2400" b="1" u="sng" dirty="0">
                <a:solidFill>
                  <a:schemeClr val="accent1">
                    <a:lumMod val="50000"/>
                  </a:schemeClr>
                </a:solidFill>
              </a:rPr>
              <a:t>obvezan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400" b="1" dirty="0"/>
              <a:t>koristiti navedeni kriterij prilikom odabira najpotrebitije djece koja žive u siromaštvu ili su u riziku od siromaštva za sudjelovanje u projektu</a:t>
            </a:r>
          </a:p>
        </p:txBody>
      </p:sp>
    </p:spTree>
    <p:extLst>
      <p:ext uri="{BB962C8B-B14F-4D97-AF65-F5344CB8AC3E}">
        <p14:creationId xmlns:p14="http://schemas.microsoft.com/office/powerpoint/2010/main" val="205248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2770" y="8912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 – </a:t>
            </a:r>
            <a:r>
              <a:rPr lang="hr-HR" sz="3600" b="1" dirty="0"/>
              <a:t>DODATAN KRITERIJ</a:t>
            </a:r>
            <a:endParaRPr lang="hr-HR" sz="3200" b="1" dirty="0"/>
          </a:p>
        </p:txBody>
      </p:sp>
      <p:sp>
        <p:nvSpPr>
          <p:cNvPr id="7" name="Rezervirano mjesto sadržaja 2"/>
          <p:cNvSpPr txBox="1">
            <a:spLocks/>
          </p:cNvSpPr>
          <p:nvPr/>
        </p:nvSpPr>
        <p:spPr>
          <a:xfrm>
            <a:off x="1101671" y="2418314"/>
            <a:ext cx="10515600" cy="337805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400" b="1" dirty="0"/>
              <a:t>P</a:t>
            </a:r>
            <a:r>
              <a:rPr lang="hr-HR" sz="2400" b="1" dirty="0" smtClean="0"/>
              <a:t>rijavitelj </a:t>
            </a:r>
            <a:r>
              <a:rPr lang="hr-HR" sz="2400" b="1" u="sng" dirty="0">
                <a:solidFill>
                  <a:schemeClr val="accent1">
                    <a:lumMod val="50000"/>
                  </a:schemeClr>
                </a:solidFill>
              </a:rPr>
              <a:t>nije obvezan </a:t>
            </a:r>
            <a:r>
              <a:rPr lang="hr-HR" sz="2400" b="1" dirty="0"/>
              <a:t>koristiti dodatan kriterij prilikom odabira najpotrebitije djece koja žive u siromaštvu ili su u riziku od siromaštva za sudjelovanje u </a:t>
            </a:r>
            <a:r>
              <a:rPr lang="hr-HR" sz="2400" b="1" dirty="0" smtClean="0"/>
              <a:t>projektu</a:t>
            </a:r>
          </a:p>
          <a:p>
            <a:r>
              <a:rPr lang="hr-HR" sz="2400" b="1" dirty="0"/>
              <a:t>Obuhvaća </a:t>
            </a:r>
            <a:r>
              <a:rPr lang="hr-HR" sz="2400" b="1" u="sng" dirty="0">
                <a:solidFill>
                  <a:schemeClr val="accent1">
                    <a:lumMod val="50000"/>
                  </a:schemeClr>
                </a:solidFill>
              </a:rPr>
              <a:t>zajedno </a:t>
            </a:r>
            <a:r>
              <a:rPr lang="hr-HR" sz="2400" b="1" u="sng" dirty="0" smtClean="0">
                <a:solidFill>
                  <a:schemeClr val="accent1">
                    <a:lumMod val="50000"/>
                  </a:schemeClr>
                </a:solidFill>
              </a:rPr>
              <a:t>tri kriterija </a:t>
            </a:r>
            <a:r>
              <a:rPr lang="hr-HR" sz="2400" b="1" dirty="0"/>
              <a:t>temeljem kojih se ukupno u projekt može uključiti najviše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10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% </a:t>
            </a:r>
            <a:r>
              <a:rPr lang="hr-HR" sz="2400" b="1" dirty="0"/>
              <a:t>od ukupnog broja djece prijavljene za sudjelovanje u projektu po pojedinoj obaveznoj partnerskoj organizaciji (javnoj osnovnoj školi</a:t>
            </a:r>
            <a:r>
              <a:rPr lang="hr-HR" sz="2400" b="1" dirty="0" smtClean="0"/>
              <a:t>)</a:t>
            </a:r>
            <a:r>
              <a:rPr lang="hr-HR" sz="2400" b="1" dirty="0"/>
              <a:t> koristeći jedan, dva ili sva tri </a:t>
            </a:r>
            <a:r>
              <a:rPr lang="hr-HR" sz="2400" b="1" dirty="0" smtClean="0"/>
              <a:t>kriterija</a:t>
            </a:r>
            <a:r>
              <a:rPr lang="hr-HR" sz="2400" b="1" dirty="0"/>
              <a:t>.</a:t>
            </a:r>
          </a:p>
          <a:p>
            <a:pPr marL="0" indent="0">
              <a:buNone/>
            </a:pPr>
            <a:endParaRPr lang="hr-HR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5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263057" y="57209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200" b="1" dirty="0" smtClean="0"/>
              <a:t>CILJNE SKUPINE POZIVA – </a:t>
            </a:r>
            <a:r>
              <a:rPr lang="hr-HR" sz="3200" b="1" dirty="0"/>
              <a:t>DODATAN KRITERIJ</a:t>
            </a:r>
            <a:endParaRPr lang="hr-HR" sz="2800" b="1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695877"/>
              </p:ext>
            </p:extLst>
          </p:nvPr>
        </p:nvGraphicFramePr>
        <p:xfrm>
          <a:off x="1453600" y="1897658"/>
          <a:ext cx="6858000" cy="4126170"/>
        </p:xfrm>
        <a:graphic>
          <a:graphicData uri="http://schemas.openxmlformats.org/drawingml/2006/table">
            <a:tbl>
              <a:tblPr firstRow="1" firstCol="1" bandRow="1"/>
              <a:tblGrid>
                <a:gridCol w="3368388">
                  <a:extLst>
                    <a:ext uri="{9D8B030D-6E8A-4147-A177-3AD203B41FA5}">
                      <a16:colId xmlns:a16="http://schemas.microsoft.com/office/drawing/2014/main" val="2590500083"/>
                    </a:ext>
                  </a:extLst>
                </a:gridCol>
                <a:gridCol w="3489612">
                  <a:extLst>
                    <a:ext uri="{9D8B030D-6E8A-4147-A177-3AD203B41FA5}">
                      <a16:colId xmlns:a16="http://schemas.microsoft.com/office/drawing/2014/main" val="1853178597"/>
                    </a:ext>
                  </a:extLst>
                </a:gridCol>
              </a:tblGrid>
              <a:tr h="33658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KRITERIJI</a:t>
                      </a:r>
                      <a:endParaRPr lang="hr-HR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DOKAZNI DOKUMENTI</a:t>
                      </a:r>
                      <a:endParaRPr lang="hr-H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28710"/>
                  </a:ext>
                </a:extLst>
              </a:tr>
              <a:tr h="121559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Djeca</a:t>
                      </a:r>
                      <a:r>
                        <a:rPr lang="en-US" sz="9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višečlane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troje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više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492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u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obzir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uzimaju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sva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djeca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žive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zajedničkom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kućanstvu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što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uključuje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djecu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rane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predškolske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dobi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kao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polaznike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osnovnog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srednjoškolskog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visokog</a:t>
                      </a:r>
                      <a:r>
                        <a:rPr lang="en-US" sz="9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obrazovanja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1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Izjava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članovima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zajedničkog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kućanstva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b="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lvl="1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Rodni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listovi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Potvrde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školovanju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Potvrde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nezaposlenosti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550789"/>
                  </a:ext>
                </a:extLst>
              </a:tr>
              <a:tr h="1469854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jednoroditeljskih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Rodni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list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djeteta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Izvadak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matice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rođenih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Važeća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Odluka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suda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roditeljskoj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skrbi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Smrtni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list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roditelja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Izvadak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matice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umrlih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807878"/>
                  </a:ext>
                </a:extLst>
              </a:tr>
              <a:tr h="96352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Djeca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riziku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od siromaštva,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koja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osobnoj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procjeni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djelatnika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škole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za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socijalnu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skrb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nalaze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nepovoljnim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osobnim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socijalnim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materijalnim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okolnostima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razlog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nije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činjenica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višečlane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jednoroditeljskih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obitelji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Mišljenje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Izjava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školskog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pedagoga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učitelja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ravnatelja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škole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socijalnog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radnika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ili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druge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stručne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osobe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upućene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nepovoljne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životne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prilike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učenika</a:t>
                      </a: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9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79" marR="509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55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06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7672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b="1" dirty="0" smtClean="0"/>
              <a:t>CILJNE SKUPINE POZIVA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92850"/>
            <a:ext cx="10515600" cy="390832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i="1" u="sng" dirty="0" smtClean="0">
                <a:solidFill>
                  <a:schemeClr val="accent1">
                    <a:lumMod val="50000"/>
                  </a:schemeClr>
                </a:solidFill>
              </a:rPr>
              <a:t>Napomena:</a:t>
            </a:r>
            <a:endParaRPr lang="hr-HR" i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/>
              <a:t>Vodeća partnerska organizacija u projektnom prijedlogu predlaže kriterije za utvrđivanje najpotrebitije djece koja žive u siromaštvu ili su u riziku od siromaštva temeljem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Odluke ili drugog odgovarajućeg dokumenta </a:t>
            </a:r>
            <a:r>
              <a:rPr lang="hr-HR" dirty="0" smtClean="0"/>
              <a:t>kojeg </a:t>
            </a:r>
            <a:r>
              <a:rPr lang="hr-HR" dirty="0"/>
              <a:t>donose javne osnovne škole kao obavezne partnerske organizacije, kao i </a:t>
            </a:r>
            <a:r>
              <a:rPr lang="hr-HR" dirty="0" smtClean="0"/>
              <a:t>popratne </a:t>
            </a:r>
            <a:r>
              <a:rPr lang="hr-HR" b="1" dirty="0" smtClean="0">
                <a:solidFill>
                  <a:schemeClr val="accent1">
                    <a:lumMod val="50000"/>
                  </a:schemeClr>
                </a:solidFill>
              </a:rPr>
              <a:t>dokazne dokumente </a:t>
            </a:r>
            <a:r>
              <a:rPr lang="hr-HR" dirty="0"/>
              <a:t>kojima se utvrđuje provjera predloženih kriterija.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hr-HR" dirty="0" smtClean="0"/>
              <a:t>Prilikom </a:t>
            </a:r>
            <a:r>
              <a:rPr lang="hr-HR" b="1" dirty="0"/>
              <a:t>provjere na licu </a:t>
            </a:r>
            <a:r>
              <a:rPr lang="hr-HR" b="1" dirty="0" smtClean="0"/>
              <a:t>mjesta, </a:t>
            </a:r>
            <a:r>
              <a:rPr lang="hr-HR" dirty="0"/>
              <a:t>Korisnik, odnosno obavezni partneri - javne osnovne škole dužne su Posredničkom tijelu ustupiti na uvid navedenu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Odluku/dokument</a:t>
            </a:r>
            <a:r>
              <a:rPr lang="hr-HR" dirty="0"/>
              <a:t>, kao i popratne </a:t>
            </a:r>
            <a:r>
              <a:rPr lang="hr-HR" b="1" dirty="0">
                <a:solidFill>
                  <a:schemeClr val="accent1">
                    <a:lumMod val="50000"/>
                  </a:schemeClr>
                </a:solidFill>
              </a:rPr>
              <a:t>dokazne dokumente </a:t>
            </a:r>
            <a:r>
              <a:rPr lang="hr-HR" dirty="0"/>
              <a:t>kojima se utvrđuje provjera predloženih kriterija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9888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ilagođeni dizaj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rilagođeni dizaj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3870</Words>
  <Application>Microsoft Office PowerPoint</Application>
  <PresentationFormat>Široki zaslon</PresentationFormat>
  <Paragraphs>396</Paragraphs>
  <Slides>41</Slides>
  <Notes>7</Notes>
  <HiddenSlides>0</HiddenSlides>
  <MMClips>0</MMClips>
  <ScaleCrop>false</ScaleCrop>
  <HeadingPairs>
    <vt:vector size="6" baseType="variant">
      <vt:variant>
        <vt:lpstr>Korišteni fontovi</vt:lpstr>
      </vt:variant>
      <vt:variant>
        <vt:i4>9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41</vt:i4>
      </vt:variant>
    </vt:vector>
  </HeadingPairs>
  <TitlesOfParts>
    <vt:vector size="53" baseType="lpstr">
      <vt:lpstr>Arial</vt:lpstr>
      <vt:lpstr>Calibri</vt:lpstr>
      <vt:lpstr>Calibri Light</vt:lpstr>
      <vt:lpstr>Cambria</vt:lpstr>
      <vt:lpstr>Courier New</vt:lpstr>
      <vt:lpstr>Droid Sans Fallback</vt:lpstr>
      <vt:lpstr>Lucida Sans Unicode</vt:lpstr>
      <vt:lpstr>Times New Roman</vt:lpstr>
      <vt:lpstr>Wingdings</vt:lpstr>
      <vt:lpstr>Tema sustava Office</vt:lpstr>
      <vt:lpstr>1_Prilagođeni dizajn</vt:lpstr>
      <vt:lpstr>Prilagođeni dizajn</vt:lpstr>
      <vt:lpstr>OPERATIVNI PROGRAM ZA HRANU I/ILI OSNOVNU MATERIJALNU POMOĆ ZA RAZDOBLJE 2014.-2020.</vt:lpstr>
      <vt:lpstr> OPĆE INFORMACIJE </vt:lpstr>
      <vt:lpstr>FINANCIRANJE </vt:lpstr>
      <vt:lpstr> CILJ I CILJNE SKUPINE POZIVA</vt:lpstr>
      <vt:lpstr> CILJNE SKUPINE POZIVA</vt:lpstr>
      <vt:lpstr> CILJNE SKUPINE POZIVA – OBVEZAN KRITERIJ </vt:lpstr>
      <vt:lpstr> CILJNE SKUPINE POZIVA – DODATAN KRITERIJ</vt:lpstr>
      <vt:lpstr> CILJNE SKUPINE POZIVA – DODATAN KRITERIJ</vt:lpstr>
      <vt:lpstr> CILJNE SKUPINE POZIVA</vt:lpstr>
      <vt:lpstr> ZAJEDNIČKI POKAZATELJI</vt:lpstr>
      <vt:lpstr>KRITERIJI PRIHVATLJIVOSTI</vt:lpstr>
      <vt:lpstr>PRIHVATLJIVI PRIJAVITELJI</vt:lpstr>
      <vt:lpstr>PowerPoint prezentacija</vt:lpstr>
      <vt:lpstr> PRIHVATLJIVI PARTNERI</vt:lpstr>
      <vt:lpstr> PRIHVATLJIVI PARTNERI</vt:lpstr>
      <vt:lpstr> PRIHVATLJIVOST PROJEKTNOG PRIJEDLOGA – lokacija i trajanje projekta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IZRAČUN PRIHVATLJIVIH IZDATAKA</vt:lpstr>
      <vt:lpstr> IZRAČUN PRIHVATLJIVIH IZDATAKA</vt:lpstr>
      <vt:lpstr> IZRAČUN PRIHVATLJIVIH IZDATAKA</vt:lpstr>
      <vt:lpstr> RETROAKTIVNO SUFINANCIRANJE TROŠKOVA</vt:lpstr>
      <vt:lpstr>  NEPRIHVATLJI IZDACI </vt:lpstr>
      <vt:lpstr> POSTUPAK PRIJAVE</vt:lpstr>
      <vt:lpstr> POSTUPAK PRIJAVE</vt:lpstr>
      <vt:lpstr>     DODATNE INFORMACIJE </vt:lpstr>
      <vt:lpstr>   POSTUPAK EVALUACIJE PROJEKTNIH PRIJEDLOGA  </vt:lpstr>
      <vt:lpstr>POSTUPAK EVALUACIJE PROJEKTNIH PRIJEDLOGA</vt:lpstr>
      <vt:lpstr> POSTUPAK EVALUACIJE PROJEKTNIH PRIJEDLOGA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PRIGOVORI </vt:lpstr>
      <vt:lpstr> UGOVOR O DODJELI BESPOVRATNIH SREDSTAVA</vt:lpstr>
      <vt:lpstr>Hvala na pozornosti!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PROGRAM ZA HRANU I/ILI OSNOVNU MATERIJALNU POMOĆ ZA RAZDOBLJE 2014-2020.</dc:title>
  <dc:creator>Josip Lovrić</dc:creator>
  <cp:lastModifiedBy>Marina Nižetić</cp:lastModifiedBy>
  <cp:revision>215</cp:revision>
  <cp:lastPrinted>2018-07-18T13:03:44Z</cp:lastPrinted>
  <dcterms:created xsi:type="dcterms:W3CDTF">2016-06-09T14:23:23Z</dcterms:created>
  <dcterms:modified xsi:type="dcterms:W3CDTF">2019-08-01T12:41:52Z</dcterms:modified>
</cp:coreProperties>
</file>