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 bookmarkIdSeed="2">
  <p:sldMasterIdLst>
    <p:sldMasterId id="2147483648" r:id="rId2"/>
    <p:sldMasterId id="2147483683" r:id="rId3"/>
  </p:sldMasterIdLst>
  <p:notesMasterIdLst>
    <p:notesMasterId r:id="rId28"/>
  </p:notesMasterIdLst>
  <p:handoutMasterIdLst>
    <p:handoutMasterId r:id="rId29"/>
  </p:handoutMasterIdLst>
  <p:sldIdLst>
    <p:sldId id="265" r:id="rId4"/>
    <p:sldId id="257" r:id="rId5"/>
    <p:sldId id="259" r:id="rId6"/>
    <p:sldId id="303" r:id="rId7"/>
    <p:sldId id="268" r:id="rId8"/>
    <p:sldId id="270" r:id="rId9"/>
    <p:sldId id="304" r:id="rId10"/>
    <p:sldId id="305" r:id="rId11"/>
    <p:sldId id="271" r:id="rId12"/>
    <p:sldId id="295" r:id="rId13"/>
    <p:sldId id="273" r:id="rId14"/>
    <p:sldId id="289" r:id="rId15"/>
    <p:sldId id="306" r:id="rId16"/>
    <p:sldId id="286" r:id="rId17"/>
    <p:sldId id="288" r:id="rId18"/>
    <p:sldId id="296" r:id="rId19"/>
    <p:sldId id="297" r:id="rId20"/>
    <p:sldId id="298" r:id="rId21"/>
    <p:sldId id="300" r:id="rId22"/>
    <p:sldId id="307" r:id="rId23"/>
    <p:sldId id="308" r:id="rId24"/>
    <p:sldId id="287" r:id="rId25"/>
    <p:sldId id="278" r:id="rId26"/>
    <p:sldId id="280" r:id="rId27"/>
  </p:sldIdLst>
  <p:sldSz cx="9144000" cy="5143500" type="screen16x9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796"/>
    <a:srgbClr val="B0CB1F"/>
    <a:srgbClr val="FFED00"/>
    <a:srgbClr val="0093DD"/>
    <a:srgbClr val="EF7F24"/>
    <a:srgbClr val="008F43"/>
    <a:srgbClr val="008FFF"/>
    <a:srgbClr val="448C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94660"/>
  </p:normalViewPr>
  <p:slideViewPr>
    <p:cSldViewPr snapToGrid="0" snapToObjects="1">
      <p:cViewPr varScale="1">
        <p:scale>
          <a:sx n="152" d="100"/>
          <a:sy n="152" d="100"/>
        </p:scale>
        <p:origin x="534" y="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6A7882B3-D6E8-45E4-AC01-222C0979A774}" type="datetimeFigureOut">
              <a:rPr lang="en-US" altLang="sr-Latn-RS"/>
              <a:pPr>
                <a:defRPr/>
              </a:pPr>
              <a:t>12/20/2019</a:t>
            </a:fld>
            <a:endParaRPr lang="en-US" alt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F9519CC8-6B15-42E3-A760-C26B670FC51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003232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E380383A-0D04-44AF-AC55-165EE3B90AE8}" type="datetimeFigureOut">
              <a:rPr lang="en-US" altLang="sr-Latn-RS"/>
              <a:pPr>
                <a:defRPr/>
              </a:pPr>
              <a:t>12/20/2019</a:t>
            </a:fld>
            <a:endParaRPr lang="en-US" alt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 noProof="0" dirty="0" smtClean="0"/>
              <a:t>Click to edit Master text styles</a:t>
            </a:r>
          </a:p>
          <a:p>
            <a:pPr lvl="1"/>
            <a:r>
              <a:rPr lang="ta-IN" noProof="0" dirty="0" smtClean="0"/>
              <a:t>Second level</a:t>
            </a:r>
          </a:p>
          <a:p>
            <a:pPr lvl="2"/>
            <a:r>
              <a:rPr lang="ta-IN" noProof="0" dirty="0" smtClean="0"/>
              <a:t>Third level</a:t>
            </a:r>
          </a:p>
          <a:p>
            <a:pPr lvl="3"/>
            <a:r>
              <a:rPr lang="ta-IN" noProof="0" dirty="0" smtClean="0"/>
              <a:t>Fourth level</a:t>
            </a:r>
          </a:p>
          <a:p>
            <a:pPr lvl="4"/>
            <a:r>
              <a:rPr lang="ta-IN" noProof="0" dirty="0" smtClean="0"/>
              <a:t>Fifth level</a:t>
            </a:r>
            <a:endParaRPr lang="en-US" noProof="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1D75EB47-DA57-4159-8857-22A6E28DC52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8554105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o Sans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o Sans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0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97294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9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5267607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10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2360987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586177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1548557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13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884986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14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925501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15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8435856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16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492502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17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0350910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18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723897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9963738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19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159590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20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7285431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21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6438327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22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251993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23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84913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137070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3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986079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4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8689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5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727669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6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105634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7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1799551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8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525048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ackground pptx PO title 16x9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0" descr="MRRFEU pasica logotipi pptx 16x9 new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61396-C8EB-45F1-B914-8A83E5D544E0}" type="datetime1">
              <a:rPr lang="en-US" altLang="sr-Latn-RS"/>
              <a:pPr>
                <a:defRPr/>
              </a:pPr>
              <a:t>12/20/2019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2ECAC-CFDB-4D0B-A589-16A20B5A900C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9224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ts val="3400"/>
              </a:lnSpc>
              <a:spcBef>
                <a:spcPts val="576"/>
              </a:spcBef>
              <a:buFontTx/>
              <a:buNone/>
              <a:defRPr/>
            </a:lvl1pPr>
            <a:lvl2pPr marL="0" indent="0">
              <a:spcBef>
                <a:spcPts val="576"/>
              </a:spcBef>
              <a:buFontTx/>
              <a:buNone/>
              <a:defRPr/>
            </a:lvl2pPr>
            <a:lvl3pPr marL="0" indent="0">
              <a:spcBef>
                <a:spcPts val="576"/>
              </a:spcBef>
              <a:buFontTx/>
              <a:buNone/>
              <a:defRPr/>
            </a:lvl3pPr>
            <a:lvl4pPr marL="0" indent="0">
              <a:spcBef>
                <a:spcPts val="576"/>
              </a:spcBef>
              <a:buFontTx/>
              <a:buNone/>
              <a:defRPr/>
            </a:lvl4pPr>
            <a:lvl5pPr marL="0" indent="0">
              <a:spcBef>
                <a:spcPts val="576"/>
              </a:spcBef>
              <a:buFontTx/>
              <a:buNone/>
              <a:defRPr/>
            </a:lvl5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1155A-64FF-4CAE-BB5F-B8FAAF23E3E6}" type="datetime1">
              <a:rPr lang="en-US" altLang="sr-Latn-RS"/>
              <a:pPr>
                <a:defRPr/>
              </a:pPr>
              <a:t>12/20/2019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382B4-9A59-4C19-AEC2-E177451E0D3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63523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14350" y="1112838"/>
            <a:ext cx="8099425" cy="2838450"/>
          </a:xfrm>
        </p:spPr>
        <p:txBody>
          <a:bodyPr/>
          <a:lstStyle>
            <a:lvl1pPr>
              <a:lnSpc>
                <a:spcPts val="3400"/>
              </a:lnSpc>
              <a:defRPr/>
            </a:lvl1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5EB1F-CA7B-47B5-9ED3-B54A69AE66FD}" type="datetime1">
              <a:rPr lang="en-US" altLang="sr-Latn-RS"/>
              <a:pPr>
                <a:defRPr/>
              </a:pPr>
              <a:t>12/20/2019</a:t>
            </a:fld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50543-D3F9-462D-89F5-288849FE563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772764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ackground pptx PO title 16x9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0" descr="MRRFEU pasica logotipi pptx 16x9 new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2425" y="42481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E5416-79D8-450C-A209-D5B80E91BC01}" type="datetime1">
              <a:rPr lang="en-US" altLang="sr-Latn-RS"/>
              <a:pPr>
                <a:defRPr/>
              </a:pPr>
              <a:t>12/20/2019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699250" y="4937125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2ED77-389D-4B3F-AD52-F2C0979AB52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17268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1pPr>
            <a:lvl2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2pPr>
            <a:lvl3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3pPr>
            <a:lvl4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4pPr>
            <a:lvl5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5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BAD44-D5B5-4377-8BEF-146A2632E840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7645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background pptx 16x9 inside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0" descr="MRRFEU pasica logotipi pptx 16x9 new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514350" y="206375"/>
            <a:ext cx="8099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title style</a:t>
            </a:r>
            <a:endParaRPr lang="en-US" altLang="sr-Latn-R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4350" y="1112838"/>
            <a:ext cx="809942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text styles</a:t>
            </a:r>
          </a:p>
          <a:p>
            <a:pPr lvl="1"/>
            <a:r>
              <a:rPr lang="ta-IN" altLang="sr-Latn-RS" smtClean="0"/>
              <a:t>Second level</a:t>
            </a:r>
          </a:p>
          <a:p>
            <a:pPr lvl="2"/>
            <a:r>
              <a:rPr lang="ta-IN" altLang="sr-Latn-RS" smtClean="0"/>
              <a:t>Third level</a:t>
            </a:r>
          </a:p>
          <a:p>
            <a:pPr lvl="3"/>
            <a:r>
              <a:rPr lang="ta-IN" altLang="sr-Latn-RS" smtClean="0"/>
              <a:t>Fourth level</a:t>
            </a:r>
          </a:p>
          <a:p>
            <a:pPr lvl="4"/>
            <a:r>
              <a:rPr lang="ta-IN" altLang="sr-Latn-RS" smtClean="0"/>
              <a:t>Fifth level</a:t>
            </a:r>
            <a:endParaRPr lang="en-US" altLang="sr-Latn-R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70675" y="4291013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VladaRHSans Reg" charset="0"/>
              </a:defRPr>
            </a:lvl1pPr>
          </a:lstStyle>
          <a:p>
            <a:pPr>
              <a:defRPr/>
            </a:pPr>
            <a:fld id="{E31976B8-F7B2-4E23-8B1D-B98776A5BBAF}" type="datetime1">
              <a:rPr lang="en-US" altLang="sr-Latn-RS"/>
              <a:pPr>
                <a:defRPr/>
              </a:pPr>
              <a:t>12/20/2019</a:t>
            </a:fld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4937125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VladaRHSans Reg" charset="0"/>
              </a:defRPr>
            </a:lvl1pPr>
          </a:lstStyle>
          <a:p>
            <a:pPr>
              <a:defRPr/>
            </a:pPr>
            <a:fld id="{6F6401EA-96BE-4664-BB41-ACBB45056BB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7" r:id="rId1"/>
    <p:sldLayoutId id="2147484315" r:id="rId2"/>
    <p:sldLayoutId id="2147484316" r:id="rId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VladaRHSans Med"/>
          <a:ea typeface="MS PGothic" pitchFamily="34" charset="-128"/>
          <a:cs typeface="VladaRHSans Med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1pPr>
      <a:lvl2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2pPr>
      <a:lvl3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3pPr>
      <a:lvl4pPr marL="1600200" indent="-18288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4pPr>
      <a:lvl5pPr marL="2057400" indent="-22860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MRRFEU pasica logotipi pptx 16x9 new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514350" y="206375"/>
            <a:ext cx="8099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title style</a:t>
            </a:r>
            <a:endParaRPr lang="en-US" altLang="sr-Latn-RS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4350" y="1112838"/>
            <a:ext cx="809942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text styles</a:t>
            </a:r>
          </a:p>
          <a:p>
            <a:pPr lvl="1"/>
            <a:r>
              <a:rPr lang="ta-IN" altLang="sr-Latn-RS" smtClean="0"/>
              <a:t>Second level</a:t>
            </a:r>
          </a:p>
          <a:p>
            <a:pPr lvl="2"/>
            <a:r>
              <a:rPr lang="ta-IN" altLang="sr-Latn-RS" smtClean="0"/>
              <a:t>Third level</a:t>
            </a:r>
          </a:p>
          <a:p>
            <a:pPr lvl="3"/>
            <a:r>
              <a:rPr lang="ta-IN" altLang="sr-Latn-RS" smtClean="0"/>
              <a:t>Fourth level</a:t>
            </a:r>
          </a:p>
          <a:p>
            <a:pPr lvl="4"/>
            <a:r>
              <a:rPr lang="ta-IN" altLang="sr-Latn-RS" smtClean="0"/>
              <a:t>Fifth level</a:t>
            </a:r>
            <a:endParaRPr lang="en-US" altLang="sr-Latn-RS" smtClean="0"/>
          </a:p>
        </p:txBody>
      </p:sp>
      <p:pic>
        <p:nvPicPr>
          <p:cNvPr id="2053" name="Picture 6" descr="pattern pptx 16x9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688" y="0"/>
            <a:ext cx="186531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670675" y="4291013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VladaRHSans Reg" charset="0"/>
              </a:defRPr>
            </a:lvl1pPr>
          </a:lstStyle>
          <a:p>
            <a:pPr>
              <a:defRPr/>
            </a:pPr>
            <a:fld id="{5962F688-E947-4685-AD95-9157E2BE48FC}" type="datetime1">
              <a:rPr lang="en-US" altLang="sr-Latn-RS"/>
              <a:pPr>
                <a:defRPr/>
              </a:pPr>
              <a:t>12/20/2019</a:t>
            </a:fld>
            <a:endParaRPr lang="en-US" altLang="sr-Latn-R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4937125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VladaRHSans Reg" charset="0"/>
              </a:defRPr>
            </a:lvl1pPr>
          </a:lstStyle>
          <a:p>
            <a:pPr>
              <a:defRPr/>
            </a:pPr>
            <a:fld id="{DBF5712A-4DF0-4535-8B46-5D82EF8AC752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8" r:id="rId1"/>
    <p:sldLayoutId id="2147484319" r:id="rId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VladaRHSans Med"/>
          <a:ea typeface="MS PGothic" pitchFamily="34" charset="-128"/>
          <a:cs typeface="VladaRHSans Med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1pPr>
      <a:lvl2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2pPr>
      <a:lvl3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3pPr>
      <a:lvl4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4pPr>
      <a:lvl5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seup@mzoe.hr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trukturnifondovi.hr/" TargetMode="External"/><Relationship Id="rId4" Type="http://schemas.openxmlformats.org/officeDocument/2006/relationships/hyperlink" Target="https://efondovi.mrrfeu.hr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fondovi.mrrfeu.hr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rukturnifondovi.hr/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81638" y="1067139"/>
            <a:ext cx="3241675" cy="3241675"/>
          </a:xfrm>
          <a:prstGeom prst="rect">
            <a:avLst/>
          </a:prstGeom>
          <a:solidFill>
            <a:srgbClr val="B0C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Neo Sans"/>
            </a:endParaRPr>
          </a:p>
        </p:txBody>
      </p:sp>
      <p:sp>
        <p:nvSpPr>
          <p:cNvPr id="6147" name="Title 1"/>
          <p:cNvSpPr txBox="1">
            <a:spLocks/>
          </p:cNvSpPr>
          <p:nvPr/>
        </p:nvSpPr>
        <p:spPr bwMode="auto">
          <a:xfrm>
            <a:off x="862715" y="1706349"/>
            <a:ext cx="457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hr-HR" altLang="sr-Latn-RS" dirty="0" smtClean="0">
                <a:latin typeface="+mj-lt"/>
                <a:cs typeface="Latha" pitchFamily="34" charset="0"/>
              </a:rPr>
              <a:t>Informativna </a:t>
            </a:r>
            <a:r>
              <a:rPr lang="hr-HR" altLang="sr-Latn-RS" dirty="0">
                <a:latin typeface="+mj-lt"/>
                <a:cs typeface="Latha" pitchFamily="34" charset="0"/>
              </a:rPr>
              <a:t>radionica</a:t>
            </a:r>
            <a:endParaRPr lang="en-US" altLang="sr-Latn-RS" dirty="0">
              <a:latin typeface="+mj-lt"/>
              <a:cs typeface="Latha" pitchFamily="34" charset="0"/>
            </a:endParaRPr>
          </a:p>
        </p:txBody>
      </p:sp>
      <p:sp>
        <p:nvSpPr>
          <p:cNvPr id="6148" name="Subtitle 2"/>
          <p:cNvSpPr txBox="1">
            <a:spLocks/>
          </p:cNvSpPr>
          <p:nvPr/>
        </p:nvSpPr>
        <p:spPr bwMode="auto">
          <a:xfrm>
            <a:off x="0" y="2374473"/>
            <a:ext cx="7204953" cy="1861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ta-IN" altLang="sr-Latn-RS" sz="2800" b="1" dirty="0">
                <a:latin typeface="+mn-lt"/>
                <a:cs typeface="Latha" pitchFamily="34" charset="0"/>
              </a:rPr>
              <a:t>P</a:t>
            </a:r>
            <a:r>
              <a:rPr lang="hr-HR" altLang="sr-Latn-RS" sz="2800" b="1" dirty="0" err="1">
                <a:latin typeface="+mn-lt"/>
                <a:cs typeface="Latha" pitchFamily="34" charset="0"/>
              </a:rPr>
              <a:t>oziv</a:t>
            </a:r>
            <a:r>
              <a:rPr lang="hr-HR" altLang="sr-Latn-RS" sz="2800" b="1" dirty="0">
                <a:latin typeface="+mn-lt"/>
                <a:cs typeface="Latha" pitchFamily="34" charset="0"/>
              </a:rPr>
              <a:t> </a:t>
            </a:r>
            <a:r>
              <a:rPr lang="hr-HR" altLang="sr-Latn-RS" sz="2800" b="1" dirty="0" smtClean="0">
                <a:latin typeface="+mn-lt"/>
                <a:cs typeface="Latha" pitchFamily="34" charset="0"/>
              </a:rPr>
              <a:t>na </a:t>
            </a:r>
            <a:r>
              <a:rPr lang="hr-HR" altLang="sr-Latn-RS" sz="2800" b="1" dirty="0">
                <a:latin typeface="+mn-lt"/>
                <a:cs typeface="Latha" pitchFamily="34" charset="0"/>
              </a:rPr>
              <a:t>dostavu projektnih </a:t>
            </a:r>
            <a:r>
              <a:rPr lang="hr-HR" altLang="sr-Latn-RS" sz="2800" b="1" dirty="0" smtClean="0">
                <a:latin typeface="+mn-lt"/>
                <a:cs typeface="Latha" pitchFamily="34" charset="0"/>
              </a:rPr>
              <a:t>prijedloga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hr-HR" altLang="sr-Latn-RS" sz="2800" b="1" dirty="0">
                <a:latin typeface="+mn-lt"/>
                <a:cs typeface="Latha" pitchFamily="34" charset="0"/>
              </a:rPr>
              <a:t>Izgradnja i opremanje postrojenja za biološku obradu odvojeno sakupljenog </a:t>
            </a:r>
            <a:r>
              <a:rPr lang="hr-HR" altLang="sr-Latn-RS" sz="2800" b="1" dirty="0" err="1">
                <a:latin typeface="+mn-lt"/>
                <a:cs typeface="Latha" pitchFamily="34" charset="0"/>
              </a:rPr>
              <a:t>biootpada</a:t>
            </a:r>
            <a:r>
              <a:rPr lang="hr-HR" altLang="sr-Latn-RS" sz="2800" b="1" dirty="0">
                <a:latin typeface="+mn-lt"/>
                <a:cs typeface="Latha" pitchFamily="34" charset="0"/>
              </a:rPr>
              <a:t> </a:t>
            </a:r>
            <a:r>
              <a:rPr lang="hr-HR" altLang="sr-Latn-RS" sz="2800" b="1" dirty="0" smtClean="0">
                <a:latin typeface="+mn-lt"/>
                <a:cs typeface="Latha" pitchFamily="34" charset="0"/>
              </a:rPr>
              <a:t>(KK.06.3.1.15)</a:t>
            </a:r>
            <a:endParaRPr lang="hr-HR" altLang="sr-Latn-RS" sz="2800" dirty="0" smtClean="0">
              <a:latin typeface="+mn-lt"/>
              <a:cs typeface="Latha" pitchFamily="34" charset="0"/>
            </a:endParaRPr>
          </a:p>
          <a:p>
            <a:pPr algn="ctr" eaLnBrk="1" hangingPunct="1">
              <a:lnSpc>
                <a:spcPts val="2400"/>
              </a:lnSpc>
              <a:spcBef>
                <a:spcPct val="0"/>
              </a:spcBef>
            </a:pPr>
            <a:endParaRPr lang="hr-HR" altLang="sr-Latn-RS" sz="1600" dirty="0" smtClean="0">
              <a:latin typeface="+mn-lt"/>
              <a:cs typeface="Latha" pitchFamily="34" charset="0"/>
            </a:endParaRPr>
          </a:p>
          <a:p>
            <a:pPr algn="ctr" eaLnBrk="1" hangingPunct="1">
              <a:lnSpc>
                <a:spcPts val="2400"/>
              </a:lnSpc>
              <a:spcBef>
                <a:spcPct val="0"/>
              </a:spcBef>
            </a:pPr>
            <a:r>
              <a:rPr lang="hr-HR" altLang="sr-Latn-RS" sz="1600" dirty="0" smtClean="0">
                <a:latin typeface="+mn-lt"/>
                <a:cs typeface="Latha" pitchFamily="34" charset="0"/>
              </a:rPr>
              <a:t>Zagreb, 20. prosinca 2019.</a:t>
            </a:r>
            <a:endParaRPr lang="en-US" altLang="sr-Latn-RS" sz="1600" dirty="0">
              <a:latin typeface="+mn-lt"/>
              <a:cs typeface="Latha" pitchFamily="34" charset="0"/>
            </a:endParaRPr>
          </a:p>
        </p:txBody>
      </p:sp>
      <p:sp>
        <p:nvSpPr>
          <p:cNvPr id="6149" name="Subtitle 2"/>
          <p:cNvSpPr txBox="1">
            <a:spLocks/>
          </p:cNvSpPr>
          <p:nvPr/>
        </p:nvSpPr>
        <p:spPr bwMode="auto">
          <a:xfrm>
            <a:off x="1727200" y="3835400"/>
            <a:ext cx="292576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</a:pPr>
            <a:endParaRPr lang="en-US" altLang="sr-Latn-RS" sz="1100" b="1">
              <a:cs typeface="Latha" pitchFamily="34" charset="0"/>
            </a:endParaRPr>
          </a:p>
        </p:txBody>
      </p:sp>
      <p:pic>
        <p:nvPicPr>
          <p:cNvPr id="6150" name="Picture 2" descr="paper clip priorite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177" y="99438"/>
            <a:ext cx="16732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>
          <a:xfrm>
            <a:off x="342900" y="317694"/>
            <a:ext cx="7998018" cy="819730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Prihvatljive aktivnosti u sklopu poziva (II)</a:t>
            </a:r>
          </a:p>
        </p:txBody>
      </p:sp>
      <p:sp>
        <p:nvSpPr>
          <p:cNvPr id="13315" name="Rezervirano mjesto sadržaja 2"/>
          <p:cNvSpPr>
            <a:spLocks noGrp="1"/>
          </p:cNvSpPr>
          <p:nvPr>
            <p:ph idx="1"/>
          </p:nvPr>
        </p:nvSpPr>
        <p:spPr>
          <a:xfrm>
            <a:off x="389106" y="974085"/>
            <a:ext cx="8224669" cy="3111190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a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ktivnosti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informiranja i vidljivosti projekta, te aktivnosti vezane uz provođenje mjera kojima se postiže povećanje svijesti javnosti o odvojenom sakupljanju i/ili obradi odvojeno sakupljenog </a:t>
            </a:r>
            <a:r>
              <a:rPr lang="hr-HR" altLang="sr-Latn-RS" sz="2200" dirty="0" err="1">
                <a:latin typeface="Calibri" panose="020F0502020204030204" pitchFamily="34" charset="0"/>
                <a:cs typeface="VladaRHSans Reg" charset="0"/>
              </a:rPr>
              <a:t>biootpada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 i/ili recikliranju otpada i/ili ponovnoj uporabi</a:t>
            </a:r>
          </a:p>
          <a:p>
            <a:pPr marL="285750" indent="-28575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aktivnosti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kojima se osigurava usklađenost projekta s horizontalnim politikama EU o održivome razvoju, ravnopravnosti spolova i nediskriminaciji</a:t>
            </a:r>
          </a:p>
          <a:p>
            <a:pPr marL="285750" indent="-28575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aktivnosti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upravljanja projektom i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administracije</a:t>
            </a:r>
            <a:endParaRPr lang="hr-HR" altLang="sr-Latn-RS" sz="2200" dirty="0">
              <a:latin typeface="Calibri" panose="020F0502020204030204" pitchFamily="34" charset="0"/>
              <a:cs typeface="VladaRHSans Reg" charset="0"/>
            </a:endParaRPr>
          </a:p>
          <a:p>
            <a:pPr marL="285750" indent="-28575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endParaRPr lang="hr-HR" altLang="sr-Latn-RS" sz="2200" dirty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3316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24EE356E-5864-4C87-9CA6-DC98EC92A71D}" type="slidenum">
              <a:rPr lang="en-US" altLang="sr-Latn-RS" sz="900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9</a:t>
            </a:fld>
            <a:endParaRPr lang="en-US" altLang="sr-Latn-RS" sz="90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9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27050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Osnovni uvjeti prihvatljivosti (I)</a:t>
            </a:r>
          </a:p>
        </p:txBody>
      </p:sp>
      <p:sp>
        <p:nvSpPr>
          <p:cNvPr id="15363" name="Rezervirano mjesto sadržaja 2"/>
          <p:cNvSpPr>
            <a:spLocks noGrp="1"/>
          </p:cNvSpPr>
          <p:nvPr>
            <p:ph idx="1"/>
          </p:nvPr>
        </p:nvSpPr>
        <p:spPr>
          <a:xfrm>
            <a:off x="204767" y="907415"/>
            <a:ext cx="8614978" cy="3392211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Projekt je u </a:t>
            </a:r>
            <a:r>
              <a:rPr lang="vi-VN" altLang="sr-Latn-RS" sz="2200" dirty="0" smtClean="0">
                <a:latin typeface="Calibri" panose="020F0502020204030204" pitchFamily="34" charset="0"/>
                <a:cs typeface="VladaRHSans Reg" charset="0"/>
              </a:rPr>
              <a:t>skladu s PGO RH 2017.-2022.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 (NN 3/17) i ZOGO (NN 94/13, 73/17, 14/19, 98/19) 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Projekt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u trenutku podnošenja projektnog prijedloga nije fizički niti financijski završen </a:t>
            </a:r>
            <a:endParaRPr lang="hr-HR" altLang="sr-Latn-RS" sz="2200" dirty="0" smtClean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U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trenutku podnošenja projektnog prijedloga nisu započeli radovi na postrojenju za recikliranje ili radovi na  postrojenju za proizvodnju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energije iz OIE </a:t>
            </a:r>
            <a:endParaRPr lang="hr-HR" altLang="sr-Latn-RS" sz="2200" dirty="0" smtClean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Projekt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predviđa ulaganje u postrojenja za recikliranje ili u postrojenja za proizvodnju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energije iz OIE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u kojima će se tijekom 5 godina od završnog plaćanja po Ugovoru koristiti </a:t>
            </a:r>
            <a:r>
              <a:rPr lang="hr-HR" altLang="sr-Latn-RS" sz="2200" dirty="0" err="1" smtClean="0">
                <a:latin typeface="Calibri" panose="020F0502020204030204" pitchFamily="34" charset="0"/>
                <a:cs typeface="VladaRHSans Reg" charset="0"/>
              </a:rPr>
              <a:t>biootpad</a:t>
            </a:r>
            <a:endParaRPr lang="hr-HR" altLang="sr-Latn-RS" sz="2200" dirty="0" smtClean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536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A2CE48D-7E23-454E-A68A-308285BF4D6F}" type="slidenum">
              <a:rPr lang="en-US" altLang="sr-Latn-R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10</a:t>
            </a:fld>
            <a:endParaRPr lang="en-US" altLang="sr-Latn-RS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403238" y="197945"/>
            <a:ext cx="8099425" cy="729127"/>
          </a:xfrm>
        </p:spPr>
        <p:txBody>
          <a:bodyPr anchor="ctr"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Osnovni uvjeti prihvatljivosti (II)</a:t>
            </a:r>
          </a:p>
        </p:txBody>
      </p:sp>
      <p:sp>
        <p:nvSpPr>
          <p:cNvPr id="15363" name="Rezervirano mjesto sadržaja 2"/>
          <p:cNvSpPr>
            <a:spLocks noGrp="1"/>
          </p:cNvSpPr>
          <p:nvPr>
            <p:ph idx="1"/>
          </p:nvPr>
        </p:nvSpPr>
        <p:spPr>
          <a:xfrm>
            <a:off x="138038" y="1090584"/>
            <a:ext cx="8629823" cy="3949728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Kod projekta ulaganja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u  postrojenja za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recikliranje, Prijavitelj je obvezan tijekom 5 g. koristiti </a:t>
            </a:r>
            <a:r>
              <a:rPr lang="hr-HR" altLang="sr-Latn-RS" sz="2000" dirty="0" err="1" smtClean="0">
                <a:latin typeface="Calibri" panose="020F0502020204030204" pitchFamily="34" charset="0"/>
                <a:cs typeface="VladaRHSans Reg" charset="0"/>
              </a:rPr>
              <a:t>biootpad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koji su proizveli drugi poduzetnici (proizvođači i drugi posjednici otpada iz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čl. 44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. stavka I. ZOGO) </a:t>
            </a:r>
            <a:endParaRPr lang="hr-HR" altLang="sr-Latn-RS" sz="2000" dirty="0" smtClean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Kod projekta ulaganja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u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postrojenje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za proizvodnju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energije iz OIE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, prijavitelj je obvezan tijekom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5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g. proizvoditi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održivo </a:t>
            </a:r>
            <a:r>
              <a:rPr lang="hr-HR" altLang="sr-Latn-RS" sz="2000" dirty="0" err="1">
                <a:latin typeface="Calibri" panose="020F0502020204030204" pitchFamily="34" charset="0"/>
                <a:cs typeface="VladaRHSans Reg" charset="0"/>
              </a:rPr>
              <a:t>biogorivo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, </a:t>
            </a:r>
            <a:r>
              <a:rPr lang="hr-HR" altLang="sr-Latn-RS" sz="2000" dirty="0" err="1">
                <a:latin typeface="Calibri" panose="020F0502020204030204" pitchFamily="34" charset="0"/>
                <a:cs typeface="VladaRHSans Reg" charset="0"/>
              </a:rPr>
              <a:t>biogorivo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 koji ne proizlazi iz prehrambenih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sirovina i ne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podliježe obvezi opskrbe ili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miješanja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pl-PL" altLang="sr-Latn-RS" sz="2000" dirty="0" smtClean="0">
                <a:latin typeface="Calibri" panose="020F0502020204030204" pitchFamily="34" charset="0"/>
                <a:cs typeface="VladaRHSans Reg" charset="0"/>
              </a:rPr>
              <a:t>Kod projekta ulaganja </a:t>
            </a:r>
            <a:r>
              <a:rPr lang="pl-PL" altLang="sr-Latn-RS" sz="2000" dirty="0">
                <a:latin typeface="Calibri" panose="020F0502020204030204" pitchFamily="34" charset="0"/>
                <a:cs typeface="VladaRHSans Reg" charset="0"/>
              </a:rPr>
              <a:t>u </a:t>
            </a:r>
            <a:r>
              <a:rPr lang="pl-PL" altLang="sr-Latn-RS" sz="2000" dirty="0" smtClean="0">
                <a:latin typeface="Calibri" panose="020F0502020204030204" pitchFamily="34" charset="0"/>
                <a:cs typeface="VladaRHSans Reg" charset="0"/>
              </a:rPr>
              <a:t>postrojenje </a:t>
            </a:r>
            <a:r>
              <a:rPr lang="pl-PL" altLang="sr-Latn-RS" sz="2000" dirty="0">
                <a:latin typeface="Calibri" panose="020F0502020204030204" pitchFamily="34" charset="0"/>
                <a:cs typeface="VladaRHSans Reg" charset="0"/>
              </a:rPr>
              <a:t>za proizvodnju </a:t>
            </a:r>
            <a:r>
              <a:rPr lang="pl-PL" altLang="sr-Latn-RS" sz="2000" dirty="0" smtClean="0">
                <a:latin typeface="Calibri" panose="020F0502020204030204" pitchFamily="34" charset="0"/>
                <a:cs typeface="VladaRHSans Reg" charset="0"/>
              </a:rPr>
              <a:t>energije iz OIE</a:t>
            </a:r>
            <a:r>
              <a:rPr lang="pl-PL" altLang="sr-Latn-RS" sz="2000" dirty="0">
                <a:latin typeface="Calibri" panose="020F0502020204030204" pitchFamily="34" charset="0"/>
                <a:cs typeface="VladaRHSans Reg" charset="0"/>
              </a:rPr>
              <a:t>, </a:t>
            </a:r>
            <a:r>
              <a:rPr lang="pl-PL" altLang="sr-Latn-RS" sz="2000" dirty="0" smtClean="0">
                <a:latin typeface="Calibri" panose="020F0502020204030204" pitchFamily="34" charset="0"/>
                <a:cs typeface="VladaRHSans Reg" charset="0"/>
              </a:rPr>
              <a:t>prijavitelj </a:t>
            </a:r>
            <a:r>
              <a:rPr lang="pl-PL" altLang="sr-Latn-RS" sz="2000" dirty="0">
                <a:latin typeface="Calibri" panose="020F0502020204030204" pitchFamily="34" charset="0"/>
                <a:cs typeface="VladaRHSans Reg" charset="0"/>
              </a:rPr>
              <a:t>je obvezan </a:t>
            </a:r>
            <a:r>
              <a:rPr lang="pl-PL" altLang="sr-Latn-RS" sz="2000" dirty="0" smtClean="0">
                <a:latin typeface="Calibri" panose="020F0502020204030204" pitchFamily="34" charset="0"/>
                <a:cs typeface="VladaRHSans Reg" charset="0"/>
              </a:rPr>
              <a:t>potvrditi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da neće ostvarivati prava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na zajamčenu tarifu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(otkupnu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cijenu) za proizvodnju energije iz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OIE</a:t>
            </a:r>
          </a:p>
        </p:txBody>
      </p:sp>
      <p:sp>
        <p:nvSpPr>
          <p:cNvPr id="1536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A2CE48D-7E23-454E-A68A-308285BF4D6F}" type="slidenum">
              <a:rPr lang="en-US" altLang="sr-Latn-R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11</a:t>
            </a:fld>
            <a:endParaRPr lang="en-US" altLang="sr-Latn-RS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2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514350" y="87699"/>
            <a:ext cx="8099425" cy="527050"/>
          </a:xfrm>
        </p:spPr>
        <p:txBody>
          <a:bodyPr anchor="ctr"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Osnovni uvjeti prihvatljivosti (III)</a:t>
            </a:r>
          </a:p>
        </p:txBody>
      </p:sp>
      <p:sp>
        <p:nvSpPr>
          <p:cNvPr id="15363" name="Rezervirano mjesto sadržaja 2"/>
          <p:cNvSpPr>
            <a:spLocks noGrp="1"/>
          </p:cNvSpPr>
          <p:nvPr>
            <p:ph idx="1"/>
          </p:nvPr>
        </p:nvSpPr>
        <p:spPr>
          <a:xfrm>
            <a:off x="261258" y="735980"/>
            <a:ext cx="8423854" cy="4326674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Prijavitelj je obvezan ishoditi akt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za obavljanje djelatnosti gospodarenja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otpadom za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djelatnost oporabe </a:t>
            </a:r>
            <a:r>
              <a:rPr lang="hr-HR" altLang="sr-Latn-RS" sz="2000" dirty="0" err="1" smtClean="0">
                <a:latin typeface="Calibri" panose="020F0502020204030204" pitchFamily="34" charset="0"/>
                <a:cs typeface="VladaRHSans Reg" charset="0"/>
              </a:rPr>
              <a:t>biootpada</a:t>
            </a:r>
            <a:endParaRPr lang="hr-HR" altLang="sr-Latn-RS" sz="2000" dirty="0" smtClean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Prijavitelj je obvezan dostaviti kopiju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Sporazuma o preuzimanju </a:t>
            </a:r>
            <a:r>
              <a:rPr lang="hr-HR" altLang="sr-Latn-RS" sz="2000" dirty="0" err="1">
                <a:latin typeface="Calibri" panose="020F0502020204030204" pitchFamily="34" charset="0"/>
                <a:cs typeface="VladaRHSans Reg" charset="0"/>
              </a:rPr>
              <a:t>biootpada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 nadležnim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PT1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i 2 u roku od 12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mj.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od odobrenja Završnog izvješća o provedbi projekta </a:t>
            </a:r>
            <a:endParaRPr lang="hr-HR" altLang="sr-Latn-RS" sz="2000" dirty="0" smtClean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Projektom se planira uspostava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postrojenja za obradu </a:t>
            </a:r>
            <a:r>
              <a:rPr lang="hr-HR" altLang="sr-Latn-RS" sz="2000" dirty="0" err="1">
                <a:latin typeface="Calibri" panose="020F0502020204030204" pitchFamily="34" charset="0"/>
                <a:cs typeface="VladaRHSans Reg" charset="0"/>
              </a:rPr>
              <a:t>biootpada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 čiji je projektirani kapacitet usklađen s količinama </a:t>
            </a:r>
            <a:r>
              <a:rPr lang="hr-HR" altLang="sr-Latn-RS" sz="2000" dirty="0" err="1">
                <a:latin typeface="Calibri" panose="020F0502020204030204" pitchFamily="34" charset="0"/>
                <a:cs typeface="VladaRHSans Reg" charset="0"/>
              </a:rPr>
              <a:t>biootpada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 koje su dostupne na području obuhvata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Projekta, a koje se već ne obrađuju </a:t>
            </a:r>
            <a:r>
              <a:rPr lang="hr-HR" altLang="sr-Latn-RS" sz="2000" dirty="0" err="1" smtClean="0">
                <a:latin typeface="Calibri" panose="020F0502020204030204" pitchFamily="34" charset="0"/>
                <a:cs typeface="VladaRHSans Reg" charset="0"/>
              </a:rPr>
              <a:t>kompostiranje</a:t>
            </a:r>
            <a:r>
              <a:rPr lang="hr-HR" altLang="sr-Latn-RS" sz="2000" dirty="0" err="1">
                <a:latin typeface="Calibri" panose="020F0502020204030204" pitchFamily="34" charset="0"/>
                <a:cs typeface="VladaRHSans Reg" charset="0"/>
              </a:rPr>
              <a:t>m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i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anaerobnom digestijom te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za koje su kapaciteti za obradu </a:t>
            </a:r>
            <a:r>
              <a:rPr lang="hr-HR" altLang="sr-Latn-RS" sz="2000" dirty="0" err="1" smtClean="0">
                <a:latin typeface="Calibri" panose="020F0502020204030204" pitchFamily="34" charset="0"/>
                <a:cs typeface="VladaRHSans Reg" charset="0"/>
              </a:rPr>
              <a:t>kompostiranjem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i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anaerobnom digestijom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u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izgradnji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endParaRPr lang="hr-HR" altLang="sr-Latn-RS" sz="2000" dirty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endParaRPr lang="hr-HR" altLang="sr-Latn-RS" sz="2000" dirty="0" smtClean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536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A2CE48D-7E23-454E-A68A-308285BF4D6F}" type="slidenum">
              <a:rPr lang="en-US" altLang="sr-Latn-R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12</a:t>
            </a:fld>
            <a:endParaRPr lang="en-US" altLang="sr-Latn-RS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41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29605"/>
          </a:xfrm>
        </p:spPr>
        <p:txBody>
          <a:bodyPr/>
          <a:lstStyle/>
          <a:p>
            <a:pPr algn="ctr"/>
            <a:r>
              <a:rPr lang="hr-HR" sz="2800" b="1" dirty="0">
                <a:latin typeface="+mj-lt"/>
              </a:rPr>
              <a:t>Sadržaj projektnog prijedloga (I)</a:t>
            </a:r>
            <a:br>
              <a:rPr lang="hr-HR" sz="2800" b="1" dirty="0">
                <a:latin typeface="+mj-lt"/>
              </a:rPr>
            </a:br>
            <a:endParaRPr lang="hr-HR" sz="2800" b="1" dirty="0">
              <a:latin typeface="+mj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1678" y="742228"/>
            <a:ext cx="8099425" cy="3589823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>
                <a:latin typeface="+mn-lt"/>
              </a:rPr>
              <a:t>Prijavni obrazac </a:t>
            </a:r>
            <a:endParaRPr lang="hr-HR" sz="2200" dirty="0" smtClean="0">
              <a:latin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Izjava prijavitelja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200" dirty="0" smtClean="0">
                <a:latin typeface="+mn-lt"/>
              </a:rPr>
              <a:t>Izjava </a:t>
            </a:r>
            <a:r>
              <a:rPr lang="pl-PL" sz="2200" dirty="0">
                <a:latin typeface="+mn-lt"/>
              </a:rPr>
              <a:t>o korištenim </a:t>
            </a:r>
            <a:r>
              <a:rPr lang="pl-PL" sz="2200" dirty="0" smtClean="0">
                <a:latin typeface="+mn-lt"/>
              </a:rPr>
              <a:t>potporama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200" dirty="0" smtClean="0">
                <a:latin typeface="+mn-lt"/>
              </a:rPr>
              <a:t>Skupna izjava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Izjava </a:t>
            </a:r>
            <a:r>
              <a:rPr lang="hr-HR" sz="2200" dirty="0">
                <a:latin typeface="+mn-lt"/>
              </a:rPr>
              <a:t>prijavitelja o osiguranju vlastitog udjela </a:t>
            </a:r>
            <a:r>
              <a:rPr lang="hr-HR" sz="2200" dirty="0" smtClean="0">
                <a:latin typeface="+mn-lt"/>
              </a:rPr>
              <a:t>sufinanciranja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Studija </a:t>
            </a:r>
            <a:r>
              <a:rPr lang="hr-HR" sz="2200" dirty="0">
                <a:latin typeface="+mn-lt"/>
              </a:rPr>
              <a:t>izvedivosti s Analizom troškova i koristi </a:t>
            </a:r>
            <a:endParaRPr lang="hr-HR" sz="2200" dirty="0" smtClean="0">
              <a:latin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Rješenje </a:t>
            </a:r>
            <a:r>
              <a:rPr lang="hr-HR" sz="2200" dirty="0">
                <a:latin typeface="+mn-lt"/>
              </a:rPr>
              <a:t>nadležnog tijela o prihvatljivosti zahvata za okoliš ukoliko je za zahvat obvezna </a:t>
            </a:r>
            <a:r>
              <a:rPr lang="hr-HR" sz="2200" dirty="0" smtClean="0">
                <a:latin typeface="+mn-lt"/>
              </a:rPr>
              <a:t>PUO </a:t>
            </a:r>
            <a:r>
              <a:rPr lang="hr-HR" sz="2200" dirty="0">
                <a:latin typeface="+mn-lt"/>
              </a:rPr>
              <a:t>i/ili rješenje nadležnog tijela kojim se utvrđuje da za zahvat nije potrebno provesti </a:t>
            </a:r>
            <a:r>
              <a:rPr lang="hr-HR" sz="2200" dirty="0" smtClean="0">
                <a:latin typeface="+mn-lt"/>
              </a:rPr>
              <a:t>PUO </a:t>
            </a:r>
            <a:r>
              <a:rPr lang="hr-HR" sz="2200" dirty="0">
                <a:latin typeface="+mn-lt"/>
              </a:rPr>
              <a:t>ukoliko je za zahvat </a:t>
            </a:r>
            <a:r>
              <a:rPr lang="hr-HR" sz="2200" dirty="0" smtClean="0">
                <a:latin typeface="+mn-lt"/>
              </a:rPr>
              <a:t>obvezan OPUO</a:t>
            </a:r>
            <a:endParaRPr lang="hr-HR" dirty="0"/>
          </a:p>
        </p:txBody>
      </p:sp>
      <p:sp>
        <p:nvSpPr>
          <p:cNvPr id="17412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0AD59C61-02DD-4FE9-B011-31AF5AAB7EDF}" type="slidenum">
              <a:rPr lang="en-US" altLang="sr-Latn-RS" smtClean="0"/>
              <a:pPr/>
              <a:t>13</a:t>
            </a:fld>
            <a:endParaRPr lang="en-US" altLang="sr-Latn-RS" smtClean="0"/>
          </a:p>
        </p:txBody>
      </p:sp>
    </p:spTree>
    <p:extLst>
      <p:ext uri="{BB962C8B-B14F-4D97-AF65-F5344CB8AC3E}">
        <p14:creationId xmlns:p14="http://schemas.microsoft.com/office/powerpoint/2010/main" val="222256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26442"/>
          </a:xfrm>
        </p:spPr>
        <p:txBody>
          <a:bodyPr/>
          <a:lstStyle/>
          <a:p>
            <a:pPr algn="ctr"/>
            <a:r>
              <a:rPr lang="hr-HR" sz="2800" b="1" dirty="0" smtClean="0">
                <a:latin typeface="+mj-lt"/>
              </a:rPr>
              <a:t>Sadržaj projektnog prijedloga (II)</a:t>
            </a:r>
            <a:endParaRPr lang="hr-HR" sz="2800" b="1" dirty="0">
              <a:latin typeface="+mj-lt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14</a:t>
            </a:fld>
            <a:endParaRPr lang="en-US" altLang="sr-Latn-R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59075" y="635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395591" y="761278"/>
            <a:ext cx="8352818" cy="3743261"/>
          </a:xfrm>
        </p:spPr>
        <p:txBody>
          <a:bodyPr/>
          <a:lstStyle/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Akt </a:t>
            </a:r>
            <a:r>
              <a:rPr lang="hr-HR" sz="2200" dirty="0">
                <a:latin typeface="+mn-lt"/>
              </a:rPr>
              <a:t>izdan od strane nadležnog tijela za provođenje postupka ocjene prihvatljivosti za ekološku </a:t>
            </a:r>
            <a:r>
              <a:rPr lang="hr-HR" sz="2200" dirty="0" smtClean="0">
                <a:latin typeface="+mn-lt"/>
              </a:rPr>
              <a:t>mrežu</a:t>
            </a:r>
            <a:r>
              <a:rPr lang="hr-HR" sz="2200" dirty="0">
                <a:latin typeface="+mn-lt"/>
              </a:rPr>
              <a:t> </a:t>
            </a:r>
            <a:r>
              <a:rPr lang="hr-HR" sz="2200" dirty="0" smtClean="0">
                <a:latin typeface="+mn-lt"/>
              </a:rPr>
              <a:t>(ako </a:t>
            </a:r>
            <a:r>
              <a:rPr lang="hr-HR" sz="2200" dirty="0">
                <a:latin typeface="+mn-lt"/>
              </a:rPr>
              <a:t>nije dio Rješenja o provedenom postupku </a:t>
            </a:r>
            <a:r>
              <a:rPr lang="hr-HR" sz="2200" dirty="0" smtClean="0">
                <a:latin typeface="+mn-lt"/>
              </a:rPr>
              <a:t>PUO </a:t>
            </a:r>
            <a:r>
              <a:rPr lang="hr-HR" sz="2200" dirty="0">
                <a:latin typeface="+mn-lt"/>
              </a:rPr>
              <a:t>ili Rješenja o </a:t>
            </a:r>
            <a:r>
              <a:rPr lang="hr-HR" sz="2200" dirty="0" smtClean="0">
                <a:latin typeface="+mn-lt"/>
              </a:rPr>
              <a:t>OPUO), a/p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Mišljenje </a:t>
            </a:r>
            <a:r>
              <a:rPr lang="hr-HR" sz="2200" dirty="0">
                <a:latin typeface="+mn-lt"/>
              </a:rPr>
              <a:t>nadležnog tijela jesu li ispravno primijenjeni zahtjevi Direktive 2011/92/EU </a:t>
            </a:r>
            <a:r>
              <a:rPr lang="hr-HR" sz="2200" dirty="0" smtClean="0">
                <a:latin typeface="+mn-lt"/>
              </a:rPr>
              <a:t>vezano </a:t>
            </a:r>
            <a:r>
              <a:rPr lang="hr-HR" sz="2200" dirty="0">
                <a:latin typeface="+mn-lt"/>
              </a:rPr>
              <a:t>uz </a:t>
            </a:r>
            <a:r>
              <a:rPr lang="hr-HR" sz="2200" dirty="0" smtClean="0">
                <a:latin typeface="+mn-lt"/>
              </a:rPr>
              <a:t>provedeni PUO odnosno OPUO ili </a:t>
            </a:r>
            <a:r>
              <a:rPr lang="hr-HR" sz="2200" dirty="0">
                <a:latin typeface="+mn-lt"/>
              </a:rPr>
              <a:t>mišljenje nadležnog tijela da za predloženi zahvat nije potrebno provesti postupak </a:t>
            </a:r>
            <a:r>
              <a:rPr lang="hr-HR" sz="2200" dirty="0" smtClean="0">
                <a:latin typeface="+mn-lt"/>
              </a:rPr>
              <a:t>OPUO, a/p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Lokacijska dozvola, a/p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Okolišna dozvola, a/p 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Pravomoćna </a:t>
            </a:r>
            <a:r>
              <a:rPr lang="hr-HR" sz="2200" dirty="0">
                <a:latin typeface="+mn-lt"/>
              </a:rPr>
              <a:t>građevinska </a:t>
            </a:r>
            <a:r>
              <a:rPr lang="hr-HR" sz="2200" dirty="0" smtClean="0">
                <a:latin typeface="+mn-lt"/>
              </a:rPr>
              <a:t>dozvola (koja </a:t>
            </a:r>
            <a:r>
              <a:rPr lang="hr-HR" sz="2200" dirty="0">
                <a:latin typeface="+mn-lt"/>
              </a:rPr>
              <a:t>glasi na </a:t>
            </a:r>
            <a:r>
              <a:rPr lang="hr-HR" sz="2200" dirty="0" smtClean="0">
                <a:latin typeface="+mn-lt"/>
              </a:rPr>
              <a:t>prijavitelja), </a:t>
            </a:r>
            <a:r>
              <a:rPr lang="hr-HR" sz="2200" dirty="0" err="1" smtClean="0">
                <a:latin typeface="+mn-lt"/>
              </a:rPr>
              <a:t>uklj</a:t>
            </a:r>
            <a:r>
              <a:rPr lang="hr-HR" sz="2200" dirty="0" smtClean="0">
                <a:latin typeface="+mn-lt"/>
              </a:rPr>
              <a:t>. glavni </a:t>
            </a:r>
            <a:r>
              <a:rPr lang="hr-HR" sz="2200" dirty="0">
                <a:latin typeface="+mn-lt"/>
              </a:rPr>
              <a:t>projekt s troškovnikom </a:t>
            </a:r>
            <a:endParaRPr lang="hr-HR" sz="2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82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0" y="246434"/>
            <a:ext cx="8099425" cy="604392"/>
          </a:xfrm>
        </p:spPr>
        <p:txBody>
          <a:bodyPr/>
          <a:lstStyle/>
          <a:p>
            <a:pPr algn="ctr"/>
            <a:r>
              <a:rPr lang="hr-HR" sz="2800" b="1" dirty="0" smtClean="0">
                <a:latin typeface="+mj-lt"/>
              </a:rPr>
              <a:t>Sadržaj projektnog prijedloga (III)</a:t>
            </a:r>
            <a:endParaRPr lang="hr-HR" sz="2800" b="1" dirty="0">
              <a:latin typeface="+mj-lt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15</a:t>
            </a:fld>
            <a:endParaRPr lang="en-US" altLang="sr-Latn-R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59075" y="635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217714" y="850826"/>
            <a:ext cx="8534400" cy="3364494"/>
          </a:xfrm>
        </p:spPr>
        <p:txBody>
          <a:bodyPr/>
          <a:lstStyle/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Vlasnički </a:t>
            </a:r>
            <a:r>
              <a:rPr lang="hr-HR" sz="2200" dirty="0">
                <a:latin typeface="+mn-lt"/>
              </a:rPr>
              <a:t>list kojim se dokazuje vlasništvo ili pravo </a:t>
            </a:r>
            <a:r>
              <a:rPr lang="hr-HR" sz="2200" dirty="0" smtClean="0">
                <a:latin typeface="+mn-lt"/>
              </a:rPr>
              <a:t>građenja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Izvod </a:t>
            </a:r>
            <a:r>
              <a:rPr lang="hr-HR" sz="2200" dirty="0">
                <a:latin typeface="+mn-lt"/>
              </a:rPr>
              <a:t>iz sudskog ili obrtnog registra ili drugog odgovarajućeg registra države sjedišta </a:t>
            </a:r>
            <a:r>
              <a:rPr lang="hr-HR" sz="2200" dirty="0" smtClean="0">
                <a:latin typeface="+mn-lt"/>
              </a:rPr>
              <a:t>prijavitelja </a:t>
            </a:r>
            <a:r>
              <a:rPr lang="hr-HR" sz="2200" dirty="0">
                <a:latin typeface="+mn-lt"/>
              </a:rPr>
              <a:t>ili važeći jednakovrijedni dokument koji je izdalo nadležno tijelo u državi sjedišta </a:t>
            </a:r>
            <a:r>
              <a:rPr lang="hr-HR" sz="2200" dirty="0" smtClean="0">
                <a:latin typeface="+mn-lt"/>
              </a:rPr>
              <a:t>prijavitelja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200" dirty="0" smtClean="0">
                <a:latin typeface="+mn-lt"/>
              </a:rPr>
              <a:t>GFI </a:t>
            </a:r>
            <a:r>
              <a:rPr lang="pl-PL" sz="2200" dirty="0">
                <a:latin typeface="+mn-lt"/>
              </a:rPr>
              <a:t>poduzeća ili DOH za obrtnike ili drugi jednakovrijedni </a:t>
            </a:r>
            <a:r>
              <a:rPr lang="pl-PL" sz="2200" dirty="0" smtClean="0">
                <a:latin typeface="+mn-lt"/>
              </a:rPr>
              <a:t>dokument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err="1" smtClean="0">
                <a:latin typeface="+mn-lt"/>
              </a:rPr>
              <a:t>BonPlus</a:t>
            </a:r>
            <a:endParaRPr lang="hr-HR" sz="2200" dirty="0" smtClean="0">
              <a:latin typeface="+mn-lt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Potvrda </a:t>
            </a:r>
            <a:r>
              <a:rPr lang="hr-HR" sz="2200" dirty="0">
                <a:latin typeface="+mn-lt"/>
              </a:rPr>
              <a:t>porezne uprave o podmirenju obveza ili drugi jednakovrijedni dokument, ne stariji od 30 dana od dana podnošenja projektnog prijedloga</a:t>
            </a:r>
            <a:endParaRPr lang="hr-HR" sz="2200" dirty="0" smtClean="0">
              <a:latin typeface="+mn-lt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3755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26442"/>
          </a:xfrm>
        </p:spPr>
        <p:txBody>
          <a:bodyPr/>
          <a:lstStyle/>
          <a:p>
            <a:pPr algn="ctr"/>
            <a:r>
              <a:rPr lang="hr-HR" sz="2800" b="1" dirty="0" smtClean="0">
                <a:latin typeface="+mj-lt"/>
              </a:rPr>
              <a:t>Sadržaj projektnog prijedloga (IV)</a:t>
            </a:r>
            <a:endParaRPr lang="hr-HR" sz="2800" b="1" dirty="0">
              <a:latin typeface="+mj-lt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16</a:t>
            </a:fld>
            <a:endParaRPr lang="en-US" altLang="sr-Latn-R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59075" y="635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200296" y="732817"/>
            <a:ext cx="8856391" cy="4410683"/>
          </a:xfrm>
        </p:spPr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Prateći </a:t>
            </a:r>
            <a:r>
              <a:rPr lang="hr-HR" sz="2200" dirty="0">
                <a:latin typeface="+mn-lt"/>
              </a:rPr>
              <a:t>dokumenti za pravdanje troškova djelatnika Prijavitelja: </a:t>
            </a:r>
          </a:p>
          <a:p>
            <a:pPr marL="628650" indent="-180975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Tx/>
              <a:buChar char="-"/>
              <a:defRPr/>
            </a:pPr>
            <a:r>
              <a:rPr lang="hr-HR" sz="2200" dirty="0" smtClean="0">
                <a:latin typeface="+mn-lt"/>
              </a:rPr>
              <a:t>dokumenti </a:t>
            </a:r>
            <a:r>
              <a:rPr lang="hr-HR" sz="2200" dirty="0">
                <a:latin typeface="+mn-lt"/>
              </a:rPr>
              <a:t>temeljem kojih se utvrđuje iznos bruto </a:t>
            </a:r>
            <a:r>
              <a:rPr lang="hr-HR" sz="2200" dirty="0" smtClean="0">
                <a:latin typeface="+mn-lt"/>
              </a:rPr>
              <a:t>plaće</a:t>
            </a:r>
            <a:endParaRPr lang="hr-HR" sz="2200" dirty="0">
              <a:latin typeface="+mn-lt"/>
            </a:endParaRPr>
          </a:p>
          <a:p>
            <a:pPr marL="628650" indent="-180975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Tx/>
              <a:buChar char="-"/>
              <a:defRPr/>
            </a:pPr>
            <a:r>
              <a:rPr lang="hr-HR" sz="2200" dirty="0" smtClean="0">
                <a:latin typeface="+mn-lt"/>
              </a:rPr>
              <a:t>platne </a:t>
            </a:r>
            <a:r>
              <a:rPr lang="hr-HR" sz="2200" dirty="0">
                <a:latin typeface="+mn-lt"/>
              </a:rPr>
              <a:t>liste i IP1 obrazac za razdoblje od 12 </a:t>
            </a:r>
            <a:r>
              <a:rPr lang="hr-HR" sz="2200" dirty="0" smtClean="0">
                <a:latin typeface="+mn-lt"/>
              </a:rPr>
              <a:t>mj. </a:t>
            </a:r>
            <a:r>
              <a:rPr lang="hr-HR" sz="2200" dirty="0">
                <a:latin typeface="+mn-lt"/>
              </a:rPr>
              <a:t>koji prethode projektnom </a:t>
            </a:r>
            <a:r>
              <a:rPr lang="hr-HR" sz="2200" dirty="0" smtClean="0">
                <a:latin typeface="+mn-lt"/>
              </a:rPr>
              <a:t>prijedlogu</a:t>
            </a:r>
            <a:endParaRPr lang="hr-HR" sz="2200" dirty="0">
              <a:latin typeface="+mn-lt"/>
            </a:endParaRPr>
          </a:p>
          <a:p>
            <a:pPr marL="628650" indent="-180975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Tx/>
              <a:buChar char="-"/>
              <a:defRPr/>
            </a:pPr>
            <a:r>
              <a:rPr lang="hr-HR" sz="2200" dirty="0" smtClean="0">
                <a:latin typeface="+mn-lt"/>
              </a:rPr>
              <a:t>akt/i </a:t>
            </a:r>
            <a:r>
              <a:rPr lang="hr-HR" sz="2200" dirty="0">
                <a:latin typeface="+mn-lt"/>
              </a:rPr>
              <a:t>o unutarnjem ustrojstvu i organizacijsku shemu institucije s posebno označenim organizacijskim jedinicama i radnim mjestima za obavljanje prihvatljivih </a:t>
            </a:r>
            <a:r>
              <a:rPr lang="hr-HR" sz="2200" dirty="0" smtClean="0">
                <a:latin typeface="+mn-lt"/>
              </a:rPr>
              <a:t>aktivnosti</a:t>
            </a:r>
            <a:endParaRPr lang="hr-HR" sz="2200" dirty="0">
              <a:latin typeface="+mn-lt"/>
            </a:endParaRPr>
          </a:p>
          <a:p>
            <a:pPr marL="628650" indent="-180975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Tx/>
              <a:buChar char="-"/>
              <a:defRPr/>
            </a:pPr>
            <a:r>
              <a:rPr lang="hr-HR" sz="2200" dirty="0" smtClean="0">
                <a:latin typeface="+mn-lt"/>
              </a:rPr>
              <a:t>potvrda </a:t>
            </a:r>
            <a:r>
              <a:rPr lang="hr-HR" sz="2200" dirty="0">
                <a:latin typeface="+mn-lt"/>
              </a:rPr>
              <a:t>o isplati (npr. bankovni izvodi</a:t>
            </a:r>
            <a:r>
              <a:rPr lang="hr-HR" sz="2200" dirty="0" smtClean="0">
                <a:latin typeface="+mn-lt"/>
              </a:rPr>
              <a:t>)</a:t>
            </a:r>
            <a:endParaRPr lang="hr-HR" sz="2200" dirty="0">
              <a:latin typeface="+mn-lt"/>
            </a:endParaRPr>
          </a:p>
          <a:p>
            <a:pPr marL="628650" lvl="0" indent="-180975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Tx/>
              <a:buChar char="-"/>
              <a:defRPr/>
            </a:pPr>
            <a:r>
              <a:rPr lang="hr-HR" sz="2200" dirty="0" smtClean="0">
                <a:latin typeface="+mn-lt"/>
              </a:rPr>
              <a:t>pripadajuća </a:t>
            </a:r>
            <a:r>
              <a:rPr lang="hr-HR" sz="2200" dirty="0">
                <a:latin typeface="+mn-lt"/>
              </a:rPr>
              <a:t>specifikacija plaćenih doprinosa (JOPPD </a:t>
            </a:r>
            <a:r>
              <a:rPr lang="hr-HR" sz="2200" dirty="0" smtClean="0">
                <a:latin typeface="+mn-lt"/>
              </a:rPr>
              <a:t>obrazac)</a:t>
            </a:r>
          </a:p>
          <a:p>
            <a:pPr marL="628650" lvl="0" indent="-180975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Tx/>
              <a:buChar char="-"/>
              <a:defRPr/>
            </a:pPr>
            <a:r>
              <a:rPr lang="hr-HR" sz="2200" dirty="0" smtClean="0">
                <a:latin typeface="+mn-lt"/>
              </a:rPr>
              <a:t>specifikacija </a:t>
            </a:r>
            <a:r>
              <a:rPr lang="hr-HR" sz="2200" dirty="0">
                <a:latin typeface="+mn-lt"/>
              </a:rPr>
              <a:t>isplate plaće za banku (u slučaju da se neto plaće isplaćuju zbirno za više </a:t>
            </a:r>
            <a:r>
              <a:rPr lang="hr-HR" sz="2200" dirty="0" smtClean="0">
                <a:latin typeface="+mn-lt"/>
              </a:rPr>
              <a:t>zaposlenika)</a:t>
            </a:r>
          </a:p>
        </p:txBody>
      </p:sp>
    </p:spTree>
    <p:extLst>
      <p:ext uri="{BB962C8B-B14F-4D97-AF65-F5344CB8AC3E}">
        <p14:creationId xmlns:p14="http://schemas.microsoft.com/office/powerpoint/2010/main" val="100189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1227" y="176670"/>
            <a:ext cx="8192328" cy="4250364"/>
          </a:xfrm>
        </p:spPr>
        <p:txBody>
          <a:bodyPr/>
          <a:lstStyle/>
          <a:p>
            <a:pPr algn="ctr">
              <a:defRPr/>
            </a:pPr>
            <a:r>
              <a:rPr lang="hr-HR" sz="2000" b="1" dirty="0" smtClean="0">
                <a:latin typeface="+mn-lt"/>
              </a:rPr>
              <a:t>UVJETI PRIHVATLJIVOSTI </a:t>
            </a:r>
            <a:r>
              <a:rPr lang="hr-HR" sz="2000" b="1" dirty="0">
                <a:latin typeface="+mn-lt"/>
              </a:rPr>
              <a:t>IZDATAKA</a:t>
            </a:r>
            <a:endParaRPr lang="hr-HR" sz="2000" b="1" dirty="0" smtClean="0">
              <a:latin typeface="+mn-lt"/>
            </a:endParaRPr>
          </a:p>
          <a:p>
            <a:pPr marL="342900" lvl="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biti u skladu s općim uvjetima prihvatljivosti navedenima u Pravilniku o prihvatljivosti izdataka (NN, br. 115/18) i dodatnim pravilima ovog </a:t>
            </a: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poziva</a:t>
            </a: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lvl="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nastati za vrijeme trajanja (razdoblja) provedbe projekta (1.1.2019. - 1.6.2023.),</a:t>
            </a:r>
          </a:p>
          <a:p>
            <a:pPr marL="342900" lvl="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biti povezani s projektom i nastati u okviru projektnih aktivnosti (točka 2.7. </a:t>
            </a:r>
            <a:r>
              <a:rPr lang="hr-HR" sz="1800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UzP</a:t>
            </a: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342900" lvl="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biti razumni, opravdani i u skladu s načelom odgovornog financijskog upravljanja, odnosno u skladu s načelima ekonomičnosti, učinkovitosti i djelotvornosti za postizanje rezultata, u skladu s tržišnim cijenama,</a:t>
            </a:r>
          </a:p>
          <a:p>
            <a:pPr marL="342900" lvl="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biti usklađeni s pravilima financijskih ograničenja navedenih u točki 1.6. </a:t>
            </a:r>
            <a:r>
              <a:rPr lang="hr-HR" sz="18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UzP</a:t>
            </a: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hr-HR" sz="18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biti u skladu s ograničenjima za posebne kategorije troškova (troškovi nadzora i koordinacije zaštite na radu, troškovi u vezi uvjeta informiranja i vidljivosti, troškovi upravljanja projektom kao troškovi savjetodavnih usluga, neizravni troškovi),</a:t>
            </a:r>
          </a:p>
          <a:p>
            <a:pPr marL="342900" lvl="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biti usklađeni s točkom 2.9. </a:t>
            </a:r>
            <a:r>
              <a:rPr lang="hr-HR" sz="1800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UzP</a:t>
            </a: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(spadaju u prihvatljive kategorije troškova)</a:t>
            </a:r>
          </a:p>
          <a:p>
            <a:pPr lvl="0" algn="just">
              <a:lnSpc>
                <a:spcPct val="100000"/>
              </a:lnSpc>
              <a:spcAft>
                <a:spcPts val="0"/>
              </a:spcAft>
            </a:pPr>
            <a:endParaRPr lang="hr-HR" sz="1800" dirty="0" smtClean="0">
              <a:latin typeface="+mn-lt"/>
            </a:endParaRP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 smtClean="0">
              <a:latin typeface="+mn-lt"/>
            </a:endParaRP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 smtClean="0">
              <a:latin typeface="+mn-lt"/>
            </a:endParaRP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 smtClean="0">
              <a:latin typeface="+mn-lt"/>
            </a:endParaRP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>
              <a:latin typeface="+mn-lt"/>
            </a:endParaRPr>
          </a:p>
        </p:txBody>
      </p:sp>
      <p:sp>
        <p:nvSpPr>
          <p:cNvPr id="2048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E968B42-6E0C-4F4B-9A48-46668884557E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17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29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1227" y="299333"/>
            <a:ext cx="8192328" cy="4183457"/>
          </a:xfrm>
        </p:spPr>
        <p:txBody>
          <a:bodyPr/>
          <a:lstStyle/>
          <a:p>
            <a:pPr>
              <a:defRPr/>
            </a:pPr>
            <a:r>
              <a:rPr lang="hr-HR" sz="2000" b="1" dirty="0" smtClean="0">
                <a:latin typeface="+mn-lt"/>
              </a:rPr>
              <a:t>Prihvatljive </a:t>
            </a:r>
            <a:r>
              <a:rPr lang="hr-HR" sz="2000" b="1" dirty="0">
                <a:latin typeface="+mn-lt"/>
              </a:rPr>
              <a:t>kategorije troškova: </a:t>
            </a: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 smtClean="0">
                <a:latin typeface="+mn-lt"/>
              </a:rPr>
              <a:t>troškovi </a:t>
            </a:r>
            <a:r>
              <a:rPr lang="hr-HR" sz="1800" dirty="0">
                <a:latin typeface="+mn-lt"/>
              </a:rPr>
              <a:t>usluga vezanih uz aktivnosti pripreme dokumentacije projektnog prijedloga i ostale projektno-tehničke </a:t>
            </a:r>
            <a:r>
              <a:rPr lang="hr-HR" sz="1800" dirty="0" smtClean="0">
                <a:latin typeface="+mn-lt"/>
              </a:rPr>
              <a:t>dokumentacije:</a:t>
            </a: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izrada Studije izvedivosti s Analizom troškova i koristi,</a:t>
            </a:r>
            <a:endParaRPr lang="hr-HR" sz="18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izrada </a:t>
            </a: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svih prijavnih obrazaca koji su navedeni u točki 3.1. </a:t>
            </a:r>
            <a:r>
              <a:rPr lang="hr-HR" sz="18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UzP</a:t>
            </a: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izrada </a:t>
            </a: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potrebne dokumentacije u svrhu ishođenja rješenja nadležnog tijela o prihvatljivosti zahvata za okoliš, ukoliko je za zahvat obvezna </a:t>
            </a: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PUO </a:t>
            </a: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i/ili rješenja nadležnog tijela kojim se utvrđuje da za zahvat nije potrebno provesti </a:t>
            </a: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PUO </a:t>
            </a: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ukoliko je za zahvat </a:t>
            </a: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obvezan OPUO,</a:t>
            </a: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izrada </a:t>
            </a: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 savjetovanje u svezi s izradom projektno-tehničke dokumentacije koja je potrebna za izgradnju, nadogradnju, dogradnju (uključujući unaprjeđenje) i/ili opremanje postrojenja za obradu </a:t>
            </a:r>
            <a:r>
              <a:rPr lang="hr-HR" sz="18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biootpada</a:t>
            </a: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(idejni projekt za ishođenje lokacijske dozvole, izrada </a:t>
            </a:r>
            <a:r>
              <a:rPr lang="hr-HR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glavnog </a:t>
            </a:r>
            <a:r>
              <a:rPr lang="hr-HR" sz="1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projekta,</a:t>
            </a:r>
          </a:p>
          <a:p>
            <a:pPr>
              <a:lnSpc>
                <a:spcPct val="100000"/>
              </a:lnSpc>
              <a:buClr>
                <a:srgbClr val="B0CB1F"/>
              </a:buClr>
              <a:defRPr/>
            </a:pPr>
            <a:endParaRPr lang="hr-HR" sz="2000" dirty="0" smtClean="0">
              <a:latin typeface="+mn-lt"/>
            </a:endParaRP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 smtClean="0">
              <a:latin typeface="+mn-lt"/>
            </a:endParaRP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 smtClean="0">
              <a:latin typeface="+mn-lt"/>
            </a:endParaRP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>
              <a:latin typeface="+mn-lt"/>
            </a:endParaRPr>
          </a:p>
        </p:txBody>
      </p:sp>
      <p:sp>
        <p:nvSpPr>
          <p:cNvPr id="2048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E968B42-6E0C-4F4B-9A48-46668884557E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18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13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INFORMATIVNA RADIONICA</a:t>
            </a:r>
            <a:b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</a:br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Uvodne napomene</a:t>
            </a:r>
            <a:endParaRPr lang="en-US" altLang="sr-Latn-RS" sz="2800" b="1" dirty="0" smtClean="0">
              <a:latin typeface="Calibri" panose="020F0502020204030204" pitchFamily="34" charset="0"/>
              <a:cs typeface="VladaRHSans Med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14350" y="1478597"/>
            <a:ext cx="8099425" cy="2838450"/>
          </a:xfrm>
        </p:spPr>
        <p:txBody>
          <a:bodyPr/>
          <a:lstStyle/>
          <a:p>
            <a:pPr marL="342900" indent="-342900" eaLnBrk="1" hangingPunct="1"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Radionica ne služi za davanje prethodnog mišljenja u vezi s prihvatljivošću prijavitelja, projekta, aktivnosti i/ili troškova</a:t>
            </a:r>
          </a:p>
          <a:p>
            <a:pPr marL="342900" indent="-342900" eaLnBrk="1" hangingPunct="1"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dirty="0" smtClean="0">
                <a:latin typeface="Calibri" panose="020F0502020204030204" pitchFamily="34" charset="0"/>
                <a:cs typeface="VladaRHSans Reg" charset="0"/>
              </a:rPr>
              <a:t>Radionica ne služi kao zamjena za postupak odabira projektnog prijedloga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085064A9-11FA-4C4D-932A-35D2717CBCD7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1227" y="299333"/>
            <a:ext cx="8448518" cy="4078357"/>
          </a:xfrm>
        </p:spPr>
        <p:txBody>
          <a:bodyPr/>
          <a:lstStyle/>
          <a:p>
            <a:pPr>
              <a:defRPr/>
            </a:pPr>
            <a:r>
              <a:rPr lang="hr-HR" sz="2000" b="1" dirty="0" smtClean="0">
                <a:latin typeface="+mn-lt"/>
              </a:rPr>
              <a:t>Prihvatljive </a:t>
            </a:r>
            <a:r>
              <a:rPr lang="hr-HR" sz="2000" b="1" dirty="0">
                <a:latin typeface="+mn-lt"/>
              </a:rPr>
              <a:t>kategorije </a:t>
            </a:r>
            <a:r>
              <a:rPr lang="hr-HR" sz="2000" b="1" dirty="0" smtClean="0">
                <a:latin typeface="+mn-lt"/>
              </a:rPr>
              <a:t>troškova vezanih za: </a:t>
            </a:r>
          </a:p>
          <a:p>
            <a:pPr marL="265113" indent="-265113">
              <a:lnSpc>
                <a:spcPct val="100000"/>
              </a:lnSpc>
              <a:buClr>
                <a:srgbClr val="B0CB1F"/>
              </a:buClr>
              <a:buAutoNum type="alphaLcParenR"/>
              <a:defRPr/>
            </a:pPr>
            <a:r>
              <a:rPr lang="hr-HR" sz="1800" dirty="0">
                <a:latin typeface="+mn-lt"/>
              </a:rPr>
              <a:t>izgradnju, nadogradnju, dogradnju (uključujući unaprjeđenje) i/ili opremanje </a:t>
            </a:r>
            <a:r>
              <a:rPr lang="hr-HR" sz="1800" dirty="0" smtClean="0">
                <a:latin typeface="+mn-lt"/>
              </a:rPr>
              <a:t>postrojenja za recikliranje, ili</a:t>
            </a:r>
          </a:p>
          <a:p>
            <a:pPr marL="265113" indent="-265113">
              <a:lnSpc>
                <a:spcPct val="100000"/>
              </a:lnSpc>
              <a:buClr>
                <a:srgbClr val="B0CB1F"/>
              </a:buClr>
              <a:buAutoNum type="alphaLcParenR"/>
              <a:defRPr/>
            </a:pPr>
            <a:r>
              <a:rPr lang="hr-HR" sz="1800" dirty="0">
                <a:latin typeface="+mn-lt"/>
              </a:rPr>
              <a:t>izgradnju i opremanje novih postrojenja za </a:t>
            </a:r>
            <a:r>
              <a:rPr lang="hr-HR" sz="1800" dirty="0" smtClean="0">
                <a:latin typeface="+mn-lt"/>
              </a:rPr>
              <a:t>proizvodnju energije iz OIE</a:t>
            </a:r>
          </a:p>
          <a:p>
            <a:pPr marL="285750" indent="-28575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</a:rPr>
              <a:t>t</a:t>
            </a:r>
            <a:r>
              <a:rPr lang="hr-HR" sz="1800" dirty="0" smtClean="0">
                <a:latin typeface="+mn-lt"/>
              </a:rPr>
              <a:t>roškovi </a:t>
            </a:r>
            <a:r>
              <a:rPr lang="hr-HR" sz="1800" dirty="0">
                <a:latin typeface="+mn-lt"/>
              </a:rPr>
              <a:t>usluga, opreme i </a:t>
            </a:r>
            <a:r>
              <a:rPr lang="hr-HR" sz="1800" dirty="0" smtClean="0">
                <a:latin typeface="+mn-lt"/>
              </a:rPr>
              <a:t>radova vezano uz izvođenje svih radova potrebnih za stavljanje postrojenja u funkciju (građevinskih, strojarskih, elektrotehničkih, uporabne dozvole…)</a:t>
            </a:r>
            <a:endParaRPr lang="hr-HR" sz="1800" dirty="0">
              <a:latin typeface="+mn-lt"/>
            </a:endParaRPr>
          </a:p>
          <a:p>
            <a:pPr marL="285750" indent="-28575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</a:rPr>
              <a:t>t</a:t>
            </a:r>
            <a:r>
              <a:rPr lang="hr-HR" sz="1800" dirty="0" smtClean="0">
                <a:latin typeface="+mn-lt"/>
              </a:rPr>
              <a:t>roškovi </a:t>
            </a:r>
            <a:r>
              <a:rPr lang="hr-HR" sz="1800" dirty="0">
                <a:latin typeface="+mn-lt"/>
              </a:rPr>
              <a:t>usluga </a:t>
            </a:r>
            <a:r>
              <a:rPr lang="hr-HR" sz="1800" dirty="0" smtClean="0">
                <a:latin typeface="+mn-lt"/>
              </a:rPr>
              <a:t>nadzora (investicijskog nadzora, stručni nadzor, usluga koordinatora zaštite na radu) do 4</a:t>
            </a:r>
            <a:r>
              <a:rPr lang="hr-HR" sz="1800" dirty="0">
                <a:latin typeface="+mn-lt"/>
              </a:rPr>
              <a:t>% ukupno prihvatljivih troškova za izvođenje radova i/ili opremanje</a:t>
            </a:r>
            <a:endParaRPr lang="hr-HR" sz="1800" dirty="0" smtClean="0">
              <a:latin typeface="+mn-lt"/>
            </a:endParaRPr>
          </a:p>
          <a:p>
            <a:pPr marL="285750" indent="-28575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</a:rPr>
              <a:t>t</a:t>
            </a:r>
            <a:r>
              <a:rPr lang="hr-HR" sz="1800" dirty="0" smtClean="0">
                <a:latin typeface="+mn-lt"/>
              </a:rPr>
              <a:t>roškovi </a:t>
            </a:r>
            <a:r>
              <a:rPr lang="hr-HR" sz="1800" dirty="0">
                <a:latin typeface="+mn-lt"/>
              </a:rPr>
              <a:t>u svezi s ispunjavanjem uvjeta informiranja i </a:t>
            </a:r>
            <a:r>
              <a:rPr lang="hr-HR" sz="1800" dirty="0" smtClean="0">
                <a:latin typeface="+mn-lt"/>
              </a:rPr>
              <a:t>vidljivosti (do 0,5</a:t>
            </a:r>
            <a:r>
              <a:rPr lang="hr-HR" sz="1800" dirty="0">
                <a:latin typeface="+mn-lt"/>
              </a:rPr>
              <a:t>% ukupno prihvatljivih troškova za izvođenje radova i/ili </a:t>
            </a:r>
            <a:r>
              <a:rPr lang="hr-HR" sz="1800" dirty="0" smtClean="0">
                <a:latin typeface="+mn-lt"/>
              </a:rPr>
              <a:t>opremanje; radionice</a:t>
            </a:r>
            <a:r>
              <a:rPr lang="hr-HR" sz="1800" dirty="0">
                <a:latin typeface="+mn-lt"/>
              </a:rPr>
              <a:t>, javne kampanje, informativne aktivnosti edukativno-promotivni materijali, internetski </a:t>
            </a:r>
            <a:r>
              <a:rPr lang="hr-HR" sz="1800" dirty="0" smtClean="0">
                <a:latin typeface="+mn-lt"/>
              </a:rPr>
              <a:t>portali)</a:t>
            </a:r>
          </a:p>
          <a:p>
            <a:pPr marL="285750" indent="-28575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 smtClean="0">
              <a:latin typeface="+mn-lt"/>
            </a:endParaRPr>
          </a:p>
          <a:p>
            <a:pPr marL="285750" indent="-28575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>
              <a:latin typeface="+mn-lt"/>
            </a:endParaRPr>
          </a:p>
        </p:txBody>
      </p:sp>
      <p:sp>
        <p:nvSpPr>
          <p:cNvPr id="2048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E968B42-6E0C-4F4B-9A48-46668884557E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19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5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1227" y="299333"/>
            <a:ext cx="8192328" cy="4078357"/>
          </a:xfrm>
        </p:spPr>
        <p:txBody>
          <a:bodyPr/>
          <a:lstStyle/>
          <a:p>
            <a:pPr>
              <a:defRPr/>
            </a:pPr>
            <a:r>
              <a:rPr lang="hr-HR" sz="2000" b="1" dirty="0" smtClean="0">
                <a:latin typeface="+mn-lt"/>
              </a:rPr>
              <a:t>Prihvatljive </a:t>
            </a:r>
            <a:r>
              <a:rPr lang="hr-HR" sz="2000" b="1" dirty="0">
                <a:latin typeface="+mn-lt"/>
              </a:rPr>
              <a:t>kategorije </a:t>
            </a:r>
            <a:r>
              <a:rPr lang="hr-HR" sz="2000" b="1" dirty="0" smtClean="0">
                <a:latin typeface="+mn-lt"/>
              </a:rPr>
              <a:t>troškova vezanih za: </a:t>
            </a:r>
            <a:endParaRPr lang="hr-HR" sz="2000" b="1" dirty="0">
              <a:latin typeface="+mn-lt"/>
            </a:endParaRPr>
          </a:p>
          <a:p>
            <a:pPr marL="285750" indent="-28575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</a:rPr>
              <a:t>i</a:t>
            </a:r>
            <a:r>
              <a:rPr lang="hr-HR" sz="1800" dirty="0" smtClean="0">
                <a:latin typeface="+mn-lt"/>
              </a:rPr>
              <a:t>zravni </a:t>
            </a:r>
            <a:r>
              <a:rPr lang="hr-HR" sz="1800" dirty="0">
                <a:latin typeface="+mn-lt"/>
              </a:rPr>
              <a:t>troškovi osoblja</a:t>
            </a:r>
          </a:p>
          <a:p>
            <a:pPr marL="285750" indent="-28575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</a:rPr>
              <a:t>n</a:t>
            </a:r>
            <a:r>
              <a:rPr lang="hr-HR" sz="1800" dirty="0" smtClean="0">
                <a:latin typeface="+mn-lt"/>
              </a:rPr>
              <a:t>eizravni </a:t>
            </a:r>
            <a:r>
              <a:rPr lang="hr-HR" sz="1800" dirty="0">
                <a:latin typeface="+mn-lt"/>
              </a:rPr>
              <a:t>troškovi po fiksnoj stopi do visine od 15% prihvatljivih izravnih troškova osoblja</a:t>
            </a:r>
          </a:p>
          <a:p>
            <a:pPr marL="285750" indent="-28575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</a:rPr>
              <a:t>t</a:t>
            </a:r>
            <a:r>
              <a:rPr lang="hr-HR" sz="1800" dirty="0" smtClean="0">
                <a:latin typeface="+mn-lt"/>
              </a:rPr>
              <a:t>roškovi </a:t>
            </a:r>
            <a:r>
              <a:rPr lang="hr-HR" sz="1800" dirty="0">
                <a:latin typeface="+mn-lt"/>
              </a:rPr>
              <a:t>upravljanja kao troškovi savjetodavnih usluga koje pružaju vanjski konzultanti (do 2% ukupno prihvatljivih troškova za izvođenje radova i/ili </a:t>
            </a:r>
            <a:r>
              <a:rPr lang="hr-HR" sz="1800" dirty="0" smtClean="0">
                <a:latin typeface="+mn-lt"/>
              </a:rPr>
              <a:t>opremanje)</a:t>
            </a:r>
          </a:p>
          <a:p>
            <a:pPr marL="285750" indent="-28575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1800" dirty="0">
                <a:latin typeface="+mn-lt"/>
              </a:rPr>
              <a:t>t</a:t>
            </a:r>
            <a:r>
              <a:rPr lang="hr-HR" sz="1800" dirty="0" smtClean="0">
                <a:latin typeface="+mn-lt"/>
              </a:rPr>
              <a:t>roškovi </a:t>
            </a:r>
            <a:r>
              <a:rPr lang="hr-HR" sz="1800" dirty="0">
                <a:latin typeface="+mn-lt"/>
              </a:rPr>
              <a:t>usluga, opreme i radova vezani uz osiguravanje usklađenosti projekta s horizontalnim politikama EU o održivome razvoju, ravnopravnosti spolova i nediskriminaciji (točke 2.12., 2.13. i 2.14. </a:t>
            </a:r>
            <a:r>
              <a:rPr lang="hr-HR" sz="1800" dirty="0" err="1" smtClean="0">
                <a:latin typeface="+mn-lt"/>
              </a:rPr>
              <a:t>UzP</a:t>
            </a:r>
            <a:r>
              <a:rPr lang="hr-HR" sz="1800" dirty="0" smtClean="0">
                <a:latin typeface="+mn-lt"/>
              </a:rPr>
              <a:t>)</a:t>
            </a:r>
            <a:endParaRPr lang="hr-HR" sz="1800" dirty="0">
              <a:latin typeface="+mn-lt"/>
            </a:endParaRPr>
          </a:p>
          <a:p>
            <a:pPr marL="285750" indent="-28575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>
              <a:latin typeface="+mn-lt"/>
            </a:endParaRPr>
          </a:p>
        </p:txBody>
      </p:sp>
      <p:sp>
        <p:nvSpPr>
          <p:cNvPr id="2048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E968B42-6E0C-4F4B-9A48-46668884557E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20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6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9006" y="213336"/>
            <a:ext cx="8354549" cy="4454458"/>
          </a:xfrm>
        </p:spPr>
        <p:txBody>
          <a:bodyPr/>
          <a:lstStyle/>
          <a:p>
            <a:pPr>
              <a:defRPr/>
            </a:pPr>
            <a:r>
              <a:rPr lang="hr-HR" sz="2200" b="1" dirty="0">
                <a:latin typeface="+mn-lt"/>
              </a:rPr>
              <a:t>Razdoblje provedbe </a:t>
            </a:r>
            <a:r>
              <a:rPr lang="hr-HR" sz="2200" b="1" dirty="0" smtClean="0">
                <a:latin typeface="+mn-lt"/>
              </a:rPr>
              <a:t>projekta</a:t>
            </a: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>
                <a:latin typeface="+mn-lt"/>
              </a:rPr>
              <a:t>Razdoblje provedbe projekta traje </a:t>
            </a:r>
            <a:r>
              <a:rPr lang="hr-HR" sz="2200" dirty="0" smtClean="0">
                <a:latin typeface="+mn-lt"/>
              </a:rPr>
              <a:t>najranije od </a:t>
            </a:r>
            <a:r>
              <a:rPr lang="hr-HR" sz="2200" dirty="0">
                <a:latin typeface="+mn-lt"/>
              </a:rPr>
              <a:t>1. siječnja 2019</a:t>
            </a:r>
            <a:r>
              <a:rPr lang="hr-HR" sz="2200" dirty="0" smtClean="0">
                <a:latin typeface="+mn-lt"/>
              </a:rPr>
              <a:t>., </a:t>
            </a:r>
            <a:r>
              <a:rPr lang="hr-HR" sz="2200" dirty="0">
                <a:latin typeface="+mn-lt"/>
              </a:rPr>
              <a:t>a najduže do </a:t>
            </a:r>
            <a:r>
              <a:rPr lang="hr-HR" sz="2200" dirty="0" smtClean="0">
                <a:latin typeface="+mn-lt"/>
              </a:rPr>
              <a:t>1</a:t>
            </a:r>
            <a:r>
              <a:rPr lang="hr-HR" sz="2200" dirty="0">
                <a:latin typeface="+mn-lt"/>
              </a:rPr>
              <a:t>. lipnja 2023. </a:t>
            </a:r>
            <a:r>
              <a:rPr lang="hr-HR" sz="2200" dirty="0" smtClean="0">
                <a:latin typeface="+mn-lt"/>
              </a:rPr>
              <a:t>godine</a:t>
            </a: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1100" dirty="0" smtClean="0">
              <a:latin typeface="+mn-lt"/>
            </a:endParaRPr>
          </a:p>
          <a:p>
            <a:pPr>
              <a:lnSpc>
                <a:spcPct val="100000"/>
              </a:lnSpc>
              <a:buClr>
                <a:srgbClr val="B0CB1F"/>
              </a:buClr>
              <a:defRPr/>
            </a:pPr>
            <a:r>
              <a:rPr lang="hr-HR" altLang="sr-Latn-RS" sz="2200" b="1" dirty="0" smtClean="0">
                <a:latin typeface="+mn-lt"/>
                <a:cs typeface="VladaRHSans Med" charset="0"/>
              </a:rPr>
              <a:t>Pitanja i odgovori</a:t>
            </a:r>
            <a:endParaRPr lang="hr-HR" sz="2200" b="1" dirty="0" smtClean="0">
              <a:latin typeface="+mn-lt"/>
            </a:endParaRP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200" dirty="0" smtClean="0">
                <a:latin typeface="+mn-lt"/>
              </a:rPr>
              <a:t>Postavljanje</a:t>
            </a:r>
            <a:r>
              <a:rPr lang="hr-HR" altLang="sr-Latn-RS" sz="2200" dirty="0" smtClean="0">
                <a:latin typeface="+mn-lt"/>
                <a:cs typeface="VladaRHSans Reg" charset="0"/>
              </a:rPr>
              <a:t> </a:t>
            </a:r>
            <a:r>
              <a:rPr lang="hr-HR" altLang="sr-Latn-RS" sz="2200" dirty="0">
                <a:latin typeface="+mn-lt"/>
                <a:cs typeface="VladaRHSans Reg" charset="0"/>
              </a:rPr>
              <a:t>pitanja s jasno naznačenom </a:t>
            </a:r>
            <a:r>
              <a:rPr lang="hr-HR" altLang="sr-Latn-RS" sz="2200" u="sng" dirty="0">
                <a:latin typeface="+mn-lt"/>
                <a:cs typeface="VladaRHSans Reg" charset="0"/>
              </a:rPr>
              <a:t>referencom na Poziv</a:t>
            </a:r>
            <a:r>
              <a:rPr lang="hr-HR" altLang="sr-Latn-RS" sz="2200" dirty="0">
                <a:latin typeface="+mn-lt"/>
                <a:cs typeface="VladaRHSans Reg" charset="0"/>
              </a:rPr>
              <a:t> dopušteno je isključivo </a:t>
            </a:r>
            <a:r>
              <a:rPr lang="hr-HR" altLang="sr-Latn-RS" sz="2200" u="sng" dirty="0" smtClean="0">
                <a:latin typeface="+mn-lt"/>
                <a:cs typeface="VladaRHSans Reg" charset="0"/>
              </a:rPr>
              <a:t>potencijalnim prijaviteljima</a:t>
            </a:r>
            <a:r>
              <a:rPr lang="hr-HR" altLang="sr-Latn-RS" sz="2200" dirty="0" smtClean="0">
                <a:latin typeface="+mn-lt"/>
                <a:cs typeface="VladaRHSans Reg" charset="0"/>
              </a:rPr>
              <a:t> na adresu e-pošte </a:t>
            </a:r>
            <a:r>
              <a:rPr lang="hr-HR" altLang="sr-Latn-RS" sz="2200" dirty="0" smtClean="0">
                <a:latin typeface="+mn-lt"/>
                <a:cs typeface="VladaRHSans Reg" charset="0"/>
                <a:hlinkClick r:id="rId3"/>
              </a:rPr>
              <a:t>seup@mzoe.hr</a:t>
            </a:r>
            <a:r>
              <a:rPr lang="hr-HR" altLang="sr-Latn-RS" sz="2200" dirty="0" smtClean="0">
                <a:latin typeface="+mn-lt"/>
                <a:cs typeface="VladaRHSans Reg" charset="0"/>
              </a:rPr>
              <a:t> </a:t>
            </a:r>
            <a:endParaRPr lang="hr-HR" altLang="sr-Latn-RS" sz="2200" dirty="0">
              <a:latin typeface="+mn-lt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200" dirty="0" smtClean="0">
                <a:latin typeface="+mn-lt"/>
                <a:cs typeface="VladaRHSans Reg" charset="0"/>
              </a:rPr>
              <a:t>Odgovori </a:t>
            </a:r>
            <a:r>
              <a:rPr lang="hr-HR" altLang="sr-Latn-RS" sz="2200" dirty="0">
                <a:latin typeface="+mn-lt"/>
                <a:cs typeface="VladaRHSans Reg" charset="0"/>
              </a:rPr>
              <a:t>će se objaviti tijekom postupka dodjele na </a:t>
            </a:r>
            <a:r>
              <a:rPr lang="it-IT" altLang="sr-Latn-RS" sz="2200" dirty="0">
                <a:latin typeface="+mn-lt"/>
                <a:cs typeface="VladaRHSans Reg" charset="0"/>
              </a:rPr>
              <a:t>web </a:t>
            </a:r>
            <a:r>
              <a:rPr lang="it-IT" altLang="sr-Latn-RS" sz="2200" dirty="0" err="1">
                <a:latin typeface="+mn-lt"/>
                <a:cs typeface="VladaRHSans Reg" charset="0"/>
              </a:rPr>
              <a:t>stranicama</a:t>
            </a:r>
            <a:r>
              <a:rPr lang="it-IT" altLang="sr-Latn-RS" sz="2200" dirty="0">
                <a:latin typeface="+mn-lt"/>
                <a:cs typeface="VladaRHSans Reg" charset="0"/>
              </a:rPr>
              <a:t> </a:t>
            </a:r>
            <a:r>
              <a:rPr lang="hr-HR" sz="2200" dirty="0">
                <a:latin typeface="Calibri" panose="020F0502020204030204" pitchFamily="34" charset="0"/>
                <a:hlinkClick r:id="rId4"/>
              </a:rPr>
              <a:t>https://efondovi.mrrfeu.hr/</a:t>
            </a:r>
            <a:r>
              <a:rPr lang="hr-HR" sz="2200" dirty="0">
                <a:latin typeface="Calibri" panose="020F0502020204030204" pitchFamily="34" charset="0"/>
              </a:rPr>
              <a:t> i </a:t>
            </a:r>
            <a:r>
              <a:rPr lang="hr-HR" sz="2200" dirty="0">
                <a:latin typeface="Calibri" panose="020F0502020204030204" pitchFamily="34" charset="0"/>
                <a:hlinkClick r:id="rId5"/>
              </a:rPr>
              <a:t>www.s</a:t>
            </a:r>
            <a:r>
              <a:rPr lang="hr-HR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hlinkClick r:id="rId5"/>
              </a:rPr>
              <a:t>trukturnifondovi.hr</a:t>
            </a:r>
            <a:r>
              <a:rPr lang="hr-HR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hr-HR" altLang="sr-Latn-RS" sz="2200" dirty="0" smtClean="0">
                <a:latin typeface="+mn-lt"/>
                <a:cs typeface="VladaRHSans Reg" charset="0"/>
              </a:rPr>
              <a:t>u roku od 7 RD od dana zaprimanja pitanja</a:t>
            </a:r>
            <a:endParaRPr lang="hr-HR" sz="2200" b="1" dirty="0">
              <a:latin typeface="+mn-lt"/>
            </a:endParaRPr>
          </a:p>
        </p:txBody>
      </p:sp>
      <p:sp>
        <p:nvSpPr>
          <p:cNvPr id="2048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E968B42-6E0C-4F4B-9A48-46668884557E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21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07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9372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+mn-lt"/>
                <a:cs typeface="VladaRHSans Med" charset="0"/>
              </a:rPr>
              <a:t>Administrativne informacije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78674" y="853286"/>
            <a:ext cx="8586467" cy="4195667"/>
          </a:xfrm>
        </p:spPr>
        <p:txBody>
          <a:bodyPr/>
          <a:lstStyle/>
          <a:p>
            <a:pPr>
              <a:lnSpc>
                <a:spcPct val="100000"/>
              </a:lnSpc>
              <a:buClr>
                <a:srgbClr val="B0CB1F"/>
              </a:buClr>
              <a:defRPr/>
            </a:pPr>
            <a:r>
              <a:rPr lang="hr-HR" b="1" dirty="0" smtClean="0">
                <a:latin typeface="+mn-lt"/>
              </a:rPr>
              <a:t>Dostava projektnih prijedloga</a:t>
            </a: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Poziv je objavljen 5. prosinca 2019. </a:t>
            </a:r>
            <a:r>
              <a:rPr lang="hr-HR" sz="2200" dirty="0">
                <a:latin typeface="+mn-lt"/>
              </a:rPr>
              <a:t>na </a:t>
            </a:r>
            <a:r>
              <a:rPr lang="hr-HR" sz="2200" dirty="0" smtClean="0">
                <a:latin typeface="+mn-lt"/>
              </a:rPr>
              <a:t>web </a:t>
            </a:r>
            <a:r>
              <a:rPr lang="hr-HR" sz="2200" dirty="0">
                <a:latin typeface="+mn-lt"/>
              </a:rPr>
              <a:t>stranicama </a:t>
            </a:r>
            <a:r>
              <a:rPr lang="hr-HR" sz="2200" dirty="0" smtClean="0">
                <a:latin typeface="+mn-lt"/>
                <a:hlinkClick r:id="rId3"/>
              </a:rPr>
              <a:t>https://efondovi.mrrfeu.hr/</a:t>
            </a:r>
            <a:r>
              <a:rPr lang="hr-HR" sz="2200" dirty="0" smtClean="0">
                <a:latin typeface="+mn-lt"/>
              </a:rPr>
              <a:t> i </a:t>
            </a:r>
            <a:r>
              <a:rPr lang="hr-HR" sz="2200" dirty="0" smtClean="0">
                <a:latin typeface="+mn-lt"/>
                <a:hlinkClick r:id="rId4"/>
              </a:rPr>
              <a:t>www.s</a:t>
            </a:r>
            <a:r>
              <a:rPr lang="hr-H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hlinkClick r:id="rId4"/>
              </a:rPr>
              <a:t>trukturnifondovi.hr</a:t>
            </a:r>
            <a:r>
              <a:rPr lang="hr-H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 </a:t>
            </a: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>
                <a:latin typeface="+mn-lt"/>
              </a:rPr>
              <a:t>Dostava </a:t>
            </a:r>
            <a:r>
              <a:rPr lang="hr-HR" sz="2200" dirty="0" smtClean="0">
                <a:latin typeface="+mn-lt"/>
              </a:rPr>
              <a:t>projektnih </a:t>
            </a:r>
            <a:r>
              <a:rPr lang="hr-HR" sz="2200" dirty="0">
                <a:latin typeface="+mn-lt"/>
              </a:rPr>
              <a:t>prijedloga </a:t>
            </a:r>
            <a:r>
              <a:rPr lang="hr-HR" sz="2200" dirty="0" smtClean="0">
                <a:latin typeface="+mn-lt"/>
              </a:rPr>
              <a:t>počinje </a:t>
            </a:r>
            <a:r>
              <a:rPr lang="hr-HR" sz="2200" dirty="0" smtClean="0">
                <a:solidFill>
                  <a:schemeClr val="accent1"/>
                </a:solidFill>
                <a:latin typeface="+mn-lt"/>
              </a:rPr>
              <a:t>7</a:t>
            </a:r>
            <a:r>
              <a:rPr lang="hr-HR" sz="2200" dirty="0">
                <a:solidFill>
                  <a:schemeClr val="accent1"/>
                </a:solidFill>
                <a:latin typeface="+mn-lt"/>
              </a:rPr>
              <a:t>. siječnja </a:t>
            </a:r>
            <a:r>
              <a:rPr lang="hr-HR" sz="2200" dirty="0" smtClean="0">
                <a:solidFill>
                  <a:schemeClr val="accent1"/>
                </a:solidFill>
                <a:latin typeface="+mn-lt"/>
              </a:rPr>
              <a:t>2020.</a:t>
            </a:r>
            <a:r>
              <a:rPr lang="hr-HR" sz="2200" dirty="0" smtClean="0">
                <a:latin typeface="+mn-lt"/>
              </a:rPr>
              <a:t>, a rok </a:t>
            </a:r>
            <a:r>
              <a:rPr lang="hr-HR" sz="2200" dirty="0">
                <a:latin typeface="+mn-lt"/>
              </a:rPr>
              <a:t>za podnošenje projektnih prijedloga </a:t>
            </a:r>
            <a:r>
              <a:rPr lang="hr-HR" sz="2200" dirty="0" smtClean="0">
                <a:latin typeface="+mn-lt"/>
              </a:rPr>
              <a:t>istječe </a:t>
            </a:r>
            <a:r>
              <a:rPr lang="hr-HR" sz="2200" dirty="0" smtClean="0">
                <a:solidFill>
                  <a:schemeClr val="accent1"/>
                </a:solidFill>
                <a:latin typeface="+mn-lt"/>
              </a:rPr>
              <a:t>1. listopada 2020.</a:t>
            </a:r>
            <a:r>
              <a:rPr lang="hr-HR" sz="2200" dirty="0" smtClean="0">
                <a:latin typeface="+mn-lt"/>
              </a:rPr>
              <a:t>, odnosno do iskorištenja sredstava</a:t>
            </a:r>
            <a:endParaRPr lang="hr-HR" sz="2200" i="1" dirty="0">
              <a:latin typeface="+mn-lt"/>
            </a:endParaRPr>
          </a:p>
          <a:p>
            <a:pPr marL="342900" indent="-34290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200" dirty="0" smtClean="0">
                <a:latin typeface="+mn-lt"/>
              </a:rPr>
              <a:t>Projektni </a:t>
            </a:r>
            <a:r>
              <a:rPr lang="hr-HR" sz="2200" dirty="0">
                <a:latin typeface="+mn-lt"/>
              </a:rPr>
              <a:t>prijedlog podnosi </a:t>
            </a:r>
            <a:r>
              <a:rPr lang="hr-HR" sz="2200" dirty="0" smtClean="0">
                <a:latin typeface="+mn-lt"/>
              </a:rPr>
              <a:t>ovlaštena osoba prijavitelja </a:t>
            </a:r>
            <a:r>
              <a:rPr lang="hr-HR" sz="2200" dirty="0">
                <a:latin typeface="+mn-lt"/>
              </a:rPr>
              <a:t>putem sustava </a:t>
            </a:r>
            <a:r>
              <a:rPr lang="hr-HR" sz="2200" dirty="0">
                <a:latin typeface="Calibri" panose="020F0502020204030204" pitchFamily="34" charset="0"/>
                <a:hlinkClick r:id="rId3"/>
              </a:rPr>
              <a:t>https://efondovi.mrrfeu.hr/</a:t>
            </a:r>
            <a:endParaRPr lang="hr-HR" sz="2200" dirty="0" smtClean="0">
              <a:latin typeface="Calibri" panose="020F0502020204030204" pitchFamily="34" charset="0"/>
            </a:endParaRPr>
          </a:p>
        </p:txBody>
      </p:sp>
      <p:sp>
        <p:nvSpPr>
          <p:cNvPr id="1946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D996DBB-2B8E-40CD-A6F3-D32865B86B33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22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Bef>
                <a:spcPts val="575"/>
              </a:spcBef>
            </a:pPr>
            <a:endParaRPr lang="hr-HR" altLang="sr-Latn-RS" sz="2000" dirty="0" smtClean="0">
              <a:latin typeface="VladaRHSans Reg" charset="0"/>
              <a:cs typeface="VladaRHSans Reg" charset="0"/>
            </a:endParaRPr>
          </a:p>
          <a:p>
            <a:pPr algn="ctr">
              <a:spcBef>
                <a:spcPts val="575"/>
              </a:spcBef>
            </a:pPr>
            <a:endParaRPr lang="hr-HR" altLang="sr-Latn-RS" sz="3200" b="1" dirty="0" smtClean="0">
              <a:latin typeface="+mn-lt"/>
              <a:cs typeface="VladaRHSans Reg" charset="0"/>
            </a:endParaRPr>
          </a:p>
          <a:p>
            <a:pPr algn="ctr">
              <a:spcBef>
                <a:spcPts val="575"/>
              </a:spcBef>
            </a:pPr>
            <a:r>
              <a:rPr lang="hr-HR" altLang="sr-Latn-RS" sz="3200" b="1" dirty="0" smtClean="0">
                <a:latin typeface="+mn-lt"/>
                <a:cs typeface="VladaRHSans Reg" charset="0"/>
              </a:rPr>
              <a:t>Hvala na pažnji!</a:t>
            </a:r>
          </a:p>
          <a:p>
            <a:pPr>
              <a:spcBef>
                <a:spcPts val="575"/>
              </a:spcBef>
            </a:pPr>
            <a:endParaRPr lang="hr-HR" altLang="sr-Latn-RS" dirty="0" smtClean="0">
              <a:latin typeface="VladaRHSans Reg" charset="0"/>
              <a:cs typeface="VladaRHSans Reg" charset="0"/>
            </a:endParaRPr>
          </a:p>
        </p:txBody>
      </p:sp>
      <p:sp>
        <p:nvSpPr>
          <p:cNvPr id="21508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1772FBEA-9D82-467C-9FCD-F822149A5A74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23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36909" y="156016"/>
            <a:ext cx="8099425" cy="816749"/>
          </a:xfrm>
        </p:spPr>
        <p:txBody>
          <a:bodyPr/>
          <a:lstStyle/>
          <a:p>
            <a:pPr algn="ctr" eaLnBrk="1" hangingPunct="1"/>
            <a:r>
              <a:rPr lang="hr-HR" altLang="sr-Latn-RS" sz="2400" b="1" dirty="0">
                <a:latin typeface="Calibri" panose="020F0502020204030204" pitchFamily="34" charset="0"/>
                <a:cs typeface="VladaRHSans Med" charset="0"/>
              </a:rPr>
              <a:t>Izgradnja i opremanje postrojenja za biološku obradu odvojeno </a:t>
            </a:r>
            <a:r>
              <a:rPr lang="hr-HR" altLang="sr-Latn-RS" sz="2400" b="1" dirty="0" smtClean="0">
                <a:latin typeface="Calibri" panose="020F0502020204030204" pitchFamily="34" charset="0"/>
                <a:cs typeface="VladaRHSans Med" charset="0"/>
              </a:rPr>
              <a:t/>
            </a:r>
            <a:br>
              <a:rPr lang="hr-HR" altLang="sr-Latn-RS" sz="2400" b="1" dirty="0" smtClean="0">
                <a:latin typeface="Calibri" panose="020F0502020204030204" pitchFamily="34" charset="0"/>
                <a:cs typeface="VladaRHSans Med" charset="0"/>
              </a:rPr>
            </a:br>
            <a:r>
              <a:rPr lang="hr-HR" altLang="sr-Latn-RS" sz="2400" b="1" dirty="0" smtClean="0">
                <a:latin typeface="Calibri" panose="020F0502020204030204" pitchFamily="34" charset="0"/>
                <a:cs typeface="VladaRHSans Med" charset="0"/>
              </a:rPr>
              <a:t>sakupljenog </a:t>
            </a:r>
            <a:r>
              <a:rPr lang="hr-HR" altLang="sr-Latn-RS" sz="2400" b="1" dirty="0" err="1">
                <a:latin typeface="Calibri" panose="020F0502020204030204" pitchFamily="34" charset="0"/>
                <a:cs typeface="VladaRHSans Med" charset="0"/>
              </a:rPr>
              <a:t>biootpada</a:t>
            </a:r>
            <a:r>
              <a:rPr lang="hr-HR" altLang="sr-Latn-RS" sz="2400" b="1" dirty="0">
                <a:latin typeface="Calibri" panose="020F0502020204030204" pitchFamily="34" charset="0"/>
                <a:cs typeface="VladaRHSans Med" charset="0"/>
              </a:rPr>
              <a:t> </a:t>
            </a:r>
            <a:endParaRPr lang="en-US" altLang="sr-Latn-RS" sz="2400" b="1" dirty="0" smtClean="0">
              <a:latin typeface="Calibri" panose="020F0502020204030204" pitchFamily="34" charset="0"/>
              <a:cs typeface="VladaRHSans Med" charset="0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C8C6FE4D-373A-4F3F-8240-86C0E43E0B8B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>
          <a:xfrm>
            <a:off x="121920" y="1118523"/>
            <a:ext cx="8856617" cy="3356941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b="1" dirty="0" smtClean="0">
                <a:latin typeface="Calibri" panose="020F0502020204030204" pitchFamily="34" charset="0"/>
                <a:cs typeface="VladaRHSans Reg" charset="0"/>
              </a:rPr>
              <a:t>Ukupna raspoloživa sredstva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- </a:t>
            </a:r>
            <a:r>
              <a:rPr lang="hr-HR" altLang="sr-Latn-RS" sz="2200" b="1" dirty="0" smtClean="0">
                <a:latin typeface="Calibri" panose="020F0502020204030204" pitchFamily="34" charset="0"/>
                <a:cs typeface="VladaRHSans Reg" charset="0"/>
              </a:rPr>
              <a:t>250 milijuna kuna</a:t>
            </a:r>
          </a:p>
          <a:p>
            <a:pPr algn="just"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b="1" dirty="0" smtClean="0">
                <a:latin typeface="Calibri" panose="020F0502020204030204" pitchFamily="34" charset="0"/>
                <a:cs typeface="VladaRHSans Reg" charset="0"/>
              </a:rPr>
              <a:t>Vrsta poziva - 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otvoreni postupak u modalitetu trajnog poziva</a:t>
            </a:r>
          </a:p>
          <a:p>
            <a:pPr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b="1" dirty="0" smtClean="0">
                <a:latin typeface="Calibri" panose="020F0502020204030204" pitchFamily="34" charset="0"/>
                <a:cs typeface="VladaRHSans Reg" charset="0"/>
              </a:rPr>
              <a:t>Svrha poziva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-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podržati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uspostavu postrojenja za biološku obradu odvojeno sakupljenog </a:t>
            </a:r>
            <a:r>
              <a:rPr lang="hr-HR" altLang="sr-Latn-RS" sz="2200" dirty="0" err="1">
                <a:latin typeface="Calibri" panose="020F0502020204030204" pitchFamily="34" charset="0"/>
                <a:cs typeface="VladaRHSans Reg" charset="0"/>
              </a:rPr>
              <a:t>biootpada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 </a:t>
            </a:r>
            <a:r>
              <a:rPr lang="hr-HR" altLang="sr-Latn-RS" dirty="0" err="1">
                <a:latin typeface="+mn-lt"/>
              </a:rPr>
              <a:t>kompostiranjem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 ili anaerobnom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digestijom </a:t>
            </a:r>
          </a:p>
          <a:p>
            <a:pPr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b="1" dirty="0" smtClean="0">
                <a:latin typeface="Calibri" panose="020F0502020204030204" pitchFamily="34" charset="0"/>
                <a:cs typeface="VladaRHSans Reg" charset="0"/>
              </a:rPr>
              <a:t>Predmet poziva -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povećati kapacitete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za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biološku obradu odvojeno sakupljenog </a:t>
            </a:r>
            <a:r>
              <a:rPr lang="hr-HR" altLang="sr-Latn-RS" sz="2200" dirty="0" err="1">
                <a:latin typeface="Calibri" panose="020F0502020204030204" pitchFamily="34" charset="0"/>
                <a:cs typeface="VladaRHSans Reg" charset="0"/>
              </a:rPr>
              <a:t>biootpada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 i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time doprinijeti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unaprjeđenju sustava gospodarenja komunalnim otpadom, posebice odvojenom sakupljanju proizvedenog </a:t>
            </a:r>
            <a:r>
              <a:rPr lang="hr-HR" altLang="sr-Latn-RS" sz="2200" dirty="0" err="1">
                <a:latin typeface="Calibri" panose="020F0502020204030204" pitchFamily="34" charset="0"/>
                <a:cs typeface="VladaRHSans Reg" charset="0"/>
              </a:rPr>
              <a:t>biootpada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i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smanjenju količine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odloženog otpada</a:t>
            </a:r>
            <a:endParaRPr lang="ta-IN" altLang="sr-Latn-RS" sz="2200" dirty="0" smtClean="0">
              <a:latin typeface="Calibri" panose="020F0502020204030204" pitchFamily="34" charset="0"/>
              <a:cs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altLang="sr-Latn-RS" sz="2400" b="1" dirty="0">
                <a:latin typeface="Calibri" panose="020F0502020204030204" pitchFamily="34" charset="0"/>
                <a:cs typeface="VladaRHSans Med" charset="0"/>
              </a:rPr>
              <a:t>Izgradnja i opremanje postrojenja za biološku obradu odvojeno sakupljenog </a:t>
            </a:r>
            <a:r>
              <a:rPr lang="hr-HR" altLang="sr-Latn-RS" sz="2400" b="1" dirty="0" err="1">
                <a:latin typeface="Calibri" panose="020F0502020204030204" pitchFamily="34" charset="0"/>
                <a:cs typeface="VladaRHSans Med" charset="0"/>
              </a:rPr>
              <a:t>biootpada</a:t>
            </a:r>
            <a:r>
              <a:rPr lang="hr-HR" altLang="sr-Latn-RS" sz="2400" b="1" dirty="0">
                <a:latin typeface="Calibri" panose="020F0502020204030204" pitchFamily="34" charset="0"/>
                <a:cs typeface="VladaRHSans Med" charset="0"/>
              </a:rPr>
              <a:t> </a:t>
            </a:r>
            <a:endParaRPr lang="hr-HR" sz="2400" b="1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1112838"/>
            <a:ext cx="8099425" cy="3291894"/>
          </a:xfrm>
        </p:spPr>
        <p:txBody>
          <a:bodyPr/>
          <a:lstStyle/>
          <a:p>
            <a:pPr marL="0" indent="0">
              <a:lnSpc>
                <a:spcPct val="100000"/>
              </a:lnSpc>
            </a:pPr>
            <a:r>
              <a:rPr lang="hr-HR" sz="2200" dirty="0">
                <a:latin typeface="+mn-lt"/>
              </a:rPr>
              <a:t>U okviru ovog </a:t>
            </a:r>
            <a:r>
              <a:rPr lang="hr-HR" sz="2200" dirty="0" smtClean="0">
                <a:latin typeface="+mn-lt"/>
              </a:rPr>
              <a:t>poziva </a:t>
            </a:r>
            <a:r>
              <a:rPr lang="hr-HR" sz="2200" dirty="0">
                <a:latin typeface="+mn-lt"/>
              </a:rPr>
              <a:t>bespovratna sredstava će se dodijeliti projektima za ulaganje u: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r-HR" sz="2200" dirty="0">
                <a:latin typeface="+mn-lt"/>
              </a:rPr>
              <a:t>Izgradnju, nadogradnju, dogradnju (uključujući unaprjeđenje) i/ili opremanje postrojenja za recikliranje  odvojeno sakupljenog </a:t>
            </a:r>
            <a:r>
              <a:rPr lang="hr-HR" sz="2200" dirty="0" err="1">
                <a:latin typeface="+mn-lt"/>
              </a:rPr>
              <a:t>biootpada</a:t>
            </a:r>
            <a:r>
              <a:rPr lang="hr-HR" sz="2200" dirty="0">
                <a:latin typeface="+mn-lt"/>
              </a:rPr>
              <a:t>, u kojima se provodi tehnološki proces </a:t>
            </a:r>
            <a:r>
              <a:rPr lang="hr-HR" sz="2200" dirty="0" err="1">
                <a:latin typeface="+mn-lt"/>
              </a:rPr>
              <a:t>kompostiranja</a:t>
            </a:r>
            <a:r>
              <a:rPr lang="hr-HR" sz="2200" dirty="0">
                <a:latin typeface="+mn-lt"/>
              </a:rPr>
              <a:t>; ili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r-HR" sz="2200" dirty="0">
                <a:latin typeface="+mn-lt"/>
              </a:rPr>
              <a:t>Izgradnju i opremanje novih postrojenja za proizvodnju </a:t>
            </a:r>
            <a:r>
              <a:rPr lang="hr-HR" sz="2200" dirty="0" smtClean="0">
                <a:latin typeface="+mn-lt"/>
              </a:rPr>
              <a:t>energije iz OIE</a:t>
            </a:r>
            <a:r>
              <a:rPr lang="hr-HR" sz="2200" dirty="0">
                <a:latin typeface="+mn-lt"/>
              </a:rPr>
              <a:t>, u kojima se provodi tehnološki proces anaerobne digestije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150543-D3F9-462D-89F5-288849FE563E}" type="slidenum">
              <a:rPr lang="en-US" altLang="sr-Latn-RS" smtClean="0"/>
              <a:pPr>
                <a:defRPr/>
              </a:pPr>
              <a:t>3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628628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>
            <a:spLocks noGrp="1"/>
          </p:cNvSpPr>
          <p:nvPr>
            <p:ph type="title"/>
          </p:nvPr>
        </p:nvSpPr>
        <p:spPr>
          <a:xfrm>
            <a:off x="514350" y="258189"/>
            <a:ext cx="8099425" cy="40322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+mn-lt"/>
                <a:cs typeface="VladaRHSans Med" charset="0"/>
              </a:rPr>
              <a:t>Očekivani rezultati ulaganja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31982" y="952423"/>
            <a:ext cx="8043015" cy="3206982"/>
          </a:xfrm>
        </p:spPr>
        <p:txBody>
          <a:bodyPr/>
          <a:lstStyle/>
          <a:p>
            <a:pPr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>
                <a:latin typeface="Calibri" panose="020F0502020204030204" pitchFamily="34" charset="0"/>
                <a:cs typeface="VladaRHSans Med"/>
              </a:rPr>
              <a:t>Prijavitelj mora u projektnom prijedlogu 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iskazati kapacitete koje planira uspostaviti za recikliranje otpada (ako je primjenjivo)</a:t>
            </a:r>
          </a:p>
          <a:p>
            <a:pPr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>
                <a:latin typeface="Calibri" panose="020F0502020204030204" pitchFamily="34" charset="0"/>
                <a:cs typeface="VladaRHSans Med"/>
              </a:rPr>
              <a:t>Prijavitelj mora u projektnom prijedlogu 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iskazati projekcije </a:t>
            </a:r>
            <a:r>
              <a:rPr lang="hr-HR" sz="2000" dirty="0">
                <a:latin typeface="Calibri" panose="020F0502020204030204" pitchFamily="34" charset="0"/>
                <a:cs typeface="VladaRHSans Med"/>
              </a:rPr>
              <a:t>smanjenja količina </a:t>
            </a:r>
            <a:r>
              <a:rPr lang="hr-HR" sz="2000" dirty="0" err="1">
                <a:latin typeface="Calibri" panose="020F0502020204030204" pitchFamily="34" charset="0"/>
                <a:cs typeface="VladaRHSans Med"/>
              </a:rPr>
              <a:t>biootpada</a:t>
            </a:r>
            <a:r>
              <a:rPr lang="hr-HR" sz="2000" dirty="0">
                <a:latin typeface="Calibri" panose="020F0502020204030204" pitchFamily="34" charset="0"/>
                <a:cs typeface="VladaRHSans Med"/>
              </a:rPr>
              <a:t> 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koji se odlaže </a:t>
            </a:r>
            <a:r>
              <a:rPr lang="hr-HR" sz="2000" dirty="0">
                <a:latin typeface="Calibri" panose="020F0502020204030204" pitchFamily="34" charset="0"/>
                <a:cs typeface="VladaRHSans Med"/>
              </a:rPr>
              <a:t>na 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odlagališta u prvoj punoj kalendarskoj godini </a:t>
            </a:r>
            <a:r>
              <a:rPr lang="hr-HR" sz="2000" dirty="0">
                <a:latin typeface="Calibri" panose="020F0502020204030204" pitchFamily="34" charset="0"/>
                <a:cs typeface="VladaRHSans Med"/>
              </a:rPr>
              <a:t>nakon 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početka rada postrojenja</a:t>
            </a:r>
          </a:p>
          <a:p>
            <a:pPr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Završetak ugovora o radovima i/ili opremanju mora rezultirati izgrađenim i/ili opremljenim postrojenjem za biološku obradu odvojeno sakupljenog </a:t>
            </a:r>
            <a:r>
              <a:rPr lang="hr-HR" sz="2000" dirty="0" err="1" smtClean="0">
                <a:latin typeface="Calibri" panose="020F0502020204030204" pitchFamily="34" charset="0"/>
                <a:cs typeface="VladaRHSans Med"/>
              </a:rPr>
              <a:t>biootpada</a:t>
            </a:r>
            <a:r>
              <a:rPr lang="hr-HR" sz="2000" dirty="0" smtClean="0">
                <a:latin typeface="Calibri" panose="020F0502020204030204" pitchFamily="34" charset="0"/>
                <a:cs typeface="VladaRHSans Med"/>
              </a:rPr>
              <a:t> za koje je korisnik ishodio uporabnu dozvolu i </a:t>
            </a:r>
            <a:r>
              <a:rPr lang="pl-PL" sz="2000" dirty="0" smtClean="0">
                <a:latin typeface="Calibri" panose="020F0502020204030204" pitchFamily="34" charset="0"/>
                <a:cs typeface="VladaRHSans Med"/>
              </a:rPr>
              <a:t>akt </a:t>
            </a:r>
            <a:r>
              <a:rPr lang="pl-PL" sz="2000" dirty="0">
                <a:latin typeface="Calibri" panose="020F0502020204030204" pitchFamily="34" charset="0"/>
                <a:cs typeface="VladaRHSans Med"/>
              </a:rPr>
              <a:t>za obavljanje djelatnosti gospodarenja otpadom</a:t>
            </a:r>
            <a:endParaRPr lang="hr-HR" sz="2000" dirty="0">
              <a:latin typeface="Calibri" panose="020F0502020204030204" pitchFamily="34" charset="0"/>
              <a:cs typeface="VladaRHSans Med"/>
            </a:endParaRPr>
          </a:p>
        </p:txBody>
      </p:sp>
      <p:sp>
        <p:nvSpPr>
          <p:cNvPr id="922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AF6EC5C-2B85-4963-AF12-2E73689A9076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4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362337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Prihvatljivi prijavitelji</a:t>
            </a:r>
          </a:p>
        </p:txBody>
      </p:sp>
      <p:sp>
        <p:nvSpPr>
          <p:cNvPr id="11267" name="Rezervirano mjesto sadržaja 2"/>
          <p:cNvSpPr>
            <a:spLocks noGrp="1"/>
          </p:cNvSpPr>
          <p:nvPr>
            <p:ph idx="1"/>
          </p:nvPr>
        </p:nvSpPr>
        <p:spPr>
          <a:xfrm>
            <a:off x="226979" y="874381"/>
            <a:ext cx="8307421" cy="328961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pravna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ili fizička osoba koja je malo, srednje  ili veliko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poduzeće,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koje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je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na dan podnošenja projektnog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prijedloga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registrirano najmanje godinu dana u sudskom ili drugom odgovarajućem registru države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sjedišta Prijavitelja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u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svrhu određivanja veličine poduzeća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(sukladno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Prilogu 1 Uredbe 651/2014) Prijavitelji su dužni pružiti jasne informacije o vlastitoj gospodarskoj slici odnosno o partnerskim i/ili povezanim poduzećima ili pokazati da je Prijavitelj neovisno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poduzeće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prijavitelji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dostavljaju informacije o veličini poduzeća u Obrascu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1 -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Prijavni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obrazac, u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Obrascu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4 -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Skupna izjava,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i u Obrascu 2 - </a:t>
            </a:r>
            <a:r>
              <a:rPr lang="hr-HR" altLang="sr-Latn-RS" sz="2000" dirty="0">
                <a:latin typeface="Calibri" panose="020F0502020204030204" pitchFamily="34" charset="0"/>
                <a:cs typeface="VladaRHSans Reg" charset="0"/>
              </a:rPr>
              <a:t>Izjava </a:t>
            </a:r>
            <a:r>
              <a:rPr lang="hr-HR" altLang="sr-Latn-RS" sz="2000" dirty="0" smtClean="0">
                <a:latin typeface="Calibri" panose="020F0502020204030204" pitchFamily="34" charset="0"/>
                <a:cs typeface="VladaRHSans Reg" charset="0"/>
              </a:rPr>
              <a:t>Prijavitelja</a:t>
            </a:r>
            <a:endParaRPr lang="hr-HR" altLang="sr-Latn-RS" sz="2000" dirty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1268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3393616B-8378-4940-A1E1-88633EA5E5E1}" type="slidenum">
              <a:rPr lang="en-US" altLang="sr-Latn-RS" sz="1000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5</a:t>
            </a:fld>
            <a:endParaRPr lang="en-US" altLang="sr-Latn-RS" sz="100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17074" y="316621"/>
            <a:ext cx="8099425" cy="656145"/>
          </a:xfrm>
        </p:spPr>
        <p:txBody>
          <a:bodyPr/>
          <a:lstStyle/>
          <a:p>
            <a:pPr algn="ctr"/>
            <a:r>
              <a:rPr lang="hr-HR" sz="2800" b="1" dirty="0" smtClean="0">
                <a:latin typeface="+mn-lt"/>
              </a:rPr>
              <a:t>Raspoloživa bespovratna sredstva </a:t>
            </a:r>
            <a:r>
              <a:rPr lang="hr-HR" sz="2800" b="1" dirty="0">
                <a:latin typeface="+mn-lt"/>
              </a:rPr>
              <a:t>po </a:t>
            </a:r>
            <a:r>
              <a:rPr lang="hr-HR" sz="2800" b="1" dirty="0" smtClean="0">
                <a:latin typeface="+mn-lt"/>
              </a:rPr>
              <a:t>prijavitelju</a:t>
            </a:r>
            <a:endParaRPr lang="hr-HR" sz="2800" b="1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1123208"/>
            <a:ext cx="7793071" cy="283845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dirty="0">
                <a:latin typeface="Calibri" panose="020F0502020204030204" pitchFamily="34" charset="0"/>
                <a:cs typeface="VladaRHSans Reg" charset="0"/>
              </a:rPr>
              <a:t>najniži </a:t>
            </a:r>
            <a:r>
              <a:rPr lang="hr-HR" dirty="0" smtClean="0">
                <a:latin typeface="Calibri" panose="020F0502020204030204" pitchFamily="34" charset="0"/>
                <a:cs typeface="VladaRHSans Reg" charset="0"/>
              </a:rPr>
              <a:t>dopušteni iznos - 1 milijun HRK</a:t>
            </a:r>
            <a:endParaRPr lang="hr-HR" dirty="0"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dirty="0" smtClean="0">
                <a:latin typeface="Calibri" panose="020F0502020204030204" pitchFamily="34" charset="0"/>
                <a:cs typeface="VladaRHSans Reg" charset="0"/>
              </a:rPr>
              <a:t>najviši dopušteni iznos - 50 milijuna HRK</a:t>
            </a:r>
            <a:endParaRPr lang="hr-HR" dirty="0">
              <a:latin typeface="Calibri" panose="020F0502020204030204" pitchFamily="34" charset="0"/>
              <a:cs typeface="VladaRHSans Reg" charset="0"/>
            </a:endParaRP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6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165154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0" y="206376"/>
            <a:ext cx="8099425" cy="387506"/>
          </a:xfrm>
        </p:spPr>
        <p:txBody>
          <a:bodyPr/>
          <a:lstStyle/>
          <a:p>
            <a:pPr algn="ctr"/>
            <a:r>
              <a:rPr lang="hr-HR" sz="2800" b="1" dirty="0" smtClean="0">
                <a:latin typeface="+mn-lt"/>
              </a:rPr>
              <a:t>Predviđeni </a:t>
            </a:r>
            <a:r>
              <a:rPr lang="hr-HR" sz="2800" b="1" dirty="0">
                <a:latin typeface="+mn-lt"/>
              </a:rPr>
              <a:t>intenzitet potpore</a:t>
            </a:r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8070051"/>
              </p:ext>
            </p:extLst>
          </p:nvPr>
        </p:nvGraphicFramePr>
        <p:xfrm>
          <a:off x="293145" y="815052"/>
          <a:ext cx="8541833" cy="36459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8170">
                  <a:extLst>
                    <a:ext uri="{9D8B030D-6E8A-4147-A177-3AD203B41FA5}">
                      <a16:colId xmlns:a16="http://schemas.microsoft.com/office/drawing/2014/main" val="823107861"/>
                    </a:ext>
                  </a:extLst>
                </a:gridCol>
                <a:gridCol w="1115438">
                  <a:extLst>
                    <a:ext uri="{9D8B030D-6E8A-4147-A177-3AD203B41FA5}">
                      <a16:colId xmlns:a16="http://schemas.microsoft.com/office/drawing/2014/main" val="577306776"/>
                    </a:ext>
                  </a:extLst>
                </a:gridCol>
                <a:gridCol w="1102469">
                  <a:extLst>
                    <a:ext uri="{9D8B030D-6E8A-4147-A177-3AD203B41FA5}">
                      <a16:colId xmlns:a16="http://schemas.microsoft.com/office/drawing/2014/main" val="2898565273"/>
                    </a:ext>
                  </a:extLst>
                </a:gridCol>
                <a:gridCol w="1115438">
                  <a:extLst>
                    <a:ext uri="{9D8B030D-6E8A-4147-A177-3AD203B41FA5}">
                      <a16:colId xmlns:a16="http://schemas.microsoft.com/office/drawing/2014/main" val="765921428"/>
                    </a:ext>
                  </a:extLst>
                </a:gridCol>
                <a:gridCol w="2930318">
                  <a:extLst>
                    <a:ext uri="{9D8B030D-6E8A-4147-A177-3AD203B41FA5}">
                      <a16:colId xmlns:a16="http://schemas.microsoft.com/office/drawing/2014/main" val="1698487245"/>
                    </a:ext>
                  </a:extLst>
                </a:gridCol>
              </a:tblGrid>
              <a:tr h="349361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Maksimalni intenzitet potpore iz KF-a prema veličini poduzeća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767631"/>
                  </a:ext>
                </a:extLst>
              </a:tr>
              <a:tr h="4807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Kategorija postrojenja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Mikro i malo poduzeće</a:t>
                      </a:r>
                      <a:endParaRPr lang="hr-HR" sz="14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Srednje poduzeće</a:t>
                      </a:r>
                      <a:endParaRPr lang="hr-HR" sz="14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Veliko poduzeće</a:t>
                      </a:r>
                      <a:endParaRPr lang="hr-HR" sz="14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</a:rPr>
                        <a:t>Program </a:t>
                      </a:r>
                      <a:r>
                        <a:rPr lang="hr-HR" sz="1400" b="1" dirty="0" smtClean="0">
                          <a:effectLst/>
                        </a:rPr>
                        <a:t>i vrsta </a:t>
                      </a:r>
                      <a:r>
                        <a:rPr lang="hr-HR" sz="1400" b="1" dirty="0">
                          <a:effectLst/>
                        </a:rPr>
                        <a:t>potpore</a:t>
                      </a:r>
                      <a:endParaRPr lang="hr-HR" sz="14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extLst>
                  <a:ext uri="{0D108BD9-81ED-4DB2-BD59-A6C34878D82A}">
                    <a16:rowId xmlns:a16="http://schemas.microsoft.com/office/drawing/2014/main" val="865482482"/>
                  </a:ext>
                </a:extLst>
              </a:tr>
              <a:tr h="8933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Postrojenje za recikliranje odvojeno sakupljenog biootpada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70% prihvatljivih troškova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60% prihvatljivih troškova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50% prihvatljivih troškova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Program dodjele državnih potpora – potpore za ulaganje u recikliranje i ponovnu uporabu otpada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extLst>
                  <a:ext uri="{0D108BD9-81ED-4DB2-BD59-A6C34878D82A}">
                    <a16:rowId xmlns:a16="http://schemas.microsoft.com/office/drawing/2014/main" val="2889234849"/>
                  </a:ext>
                </a:extLst>
              </a:tr>
              <a:tr h="95625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Postrojenje za poticanje proizvodnje energije iz obnovljivih izvora energije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80% prihvatljivih troškova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70% prihvatljivih troškova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60% prihvatljivih troškova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Program dodjele državnih potpora - potpore za ulaganje u promicanje energije iz obnovljivih izvora energije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extLst>
                  <a:ext uri="{0D108BD9-81ED-4DB2-BD59-A6C34878D82A}">
                    <a16:rowId xmlns:a16="http://schemas.microsoft.com/office/drawing/2014/main" val="1378751667"/>
                  </a:ext>
                </a:extLst>
              </a:tr>
              <a:tr h="95625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65% prihvatljivih troškova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55% prihvatljivih troškova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45% prihvatljivih troškova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Program dodjele državnih potpora - potpore za ulaganje u promicanje energije iz obnovljivih izvora energije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1708" marR="41708" marT="0" marB="0" anchor="ctr"/>
                </a:tc>
                <a:extLst>
                  <a:ext uri="{0D108BD9-81ED-4DB2-BD59-A6C34878D82A}">
                    <a16:rowId xmlns:a16="http://schemas.microsoft.com/office/drawing/2014/main" val="1407105066"/>
                  </a:ext>
                </a:extLst>
              </a:tr>
            </a:tbl>
          </a:graphicData>
        </a:graphic>
      </p:graphicFrame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7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056652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>
          <a:xfrm>
            <a:off x="342900" y="336435"/>
            <a:ext cx="7998018" cy="56415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Calibri" panose="020F0502020204030204" pitchFamily="34" charset="0"/>
                <a:cs typeface="VladaRHSans Med" charset="0"/>
              </a:rPr>
              <a:t>Prihvatljive aktivnosti u sklopu poziva (I)</a:t>
            </a:r>
          </a:p>
        </p:txBody>
      </p:sp>
      <p:sp>
        <p:nvSpPr>
          <p:cNvPr id="13315" name="Rezervirano mjesto sadržaja 2"/>
          <p:cNvSpPr>
            <a:spLocks noGrp="1"/>
          </p:cNvSpPr>
          <p:nvPr>
            <p:ph idx="1"/>
          </p:nvPr>
        </p:nvSpPr>
        <p:spPr>
          <a:xfrm>
            <a:off x="292196" y="1008703"/>
            <a:ext cx="8099425" cy="3256155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aktivnosti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pripreme dokumentacije projektnog prijedloga i ostale projektno-tehničke dokumentacije </a:t>
            </a:r>
          </a:p>
          <a:p>
            <a:pPr marL="285750" indent="-28575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aktivnosti izgradnje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, nadogradnje, dogradnje (uključujući unaprjeđenje) i/ili opremanja postrojenja za recikliranje;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ili aktivnosti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izgradnje i opremanja novih postrojenja za proizvodnju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energije iz OIE </a:t>
            </a:r>
            <a:endParaRPr lang="hr-HR" altLang="sr-Latn-RS" sz="2200" dirty="0">
              <a:latin typeface="Calibri" panose="020F0502020204030204" pitchFamily="34" charset="0"/>
              <a:cs typeface="VladaRHSans Reg" charset="0"/>
            </a:endParaRPr>
          </a:p>
          <a:p>
            <a:pPr marL="285750" indent="-28575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a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ktivnosti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investicijskog nadzora izvedbe radova i puštanja u pogon te aktivnosti stručnog nadzora građenja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koje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provodi nadzorni inženjer u skladu sa Zakonom o gradnji (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NN </a:t>
            </a:r>
            <a:r>
              <a:rPr lang="hr-HR" altLang="sr-Latn-RS" sz="2200" dirty="0">
                <a:latin typeface="Calibri" panose="020F0502020204030204" pitchFamily="34" charset="0"/>
                <a:cs typeface="VladaRHSans Reg" charset="0"/>
              </a:rPr>
              <a:t>153/13, 20/17, 39/19) te koordinacija zaštite na radu u fazi izvođenja </a:t>
            </a:r>
            <a:r>
              <a:rPr lang="hr-HR" altLang="sr-Latn-RS" sz="2200" dirty="0" smtClean="0">
                <a:latin typeface="Calibri" panose="020F0502020204030204" pitchFamily="34" charset="0"/>
                <a:cs typeface="VladaRHSans Reg" charset="0"/>
              </a:rPr>
              <a:t>radova</a:t>
            </a:r>
            <a:endParaRPr lang="hr-HR" altLang="sr-Latn-RS" sz="2200" dirty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3316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24EE356E-5864-4C87-9CA6-DC98EC92A71D}" type="slidenum">
              <a:rPr lang="en-US" altLang="sr-Latn-RS" sz="900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8</a:t>
            </a:fld>
            <a:endParaRPr lang="en-US" altLang="sr-Latn-RS" sz="90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MRRFEU 1">
      <a:dk1>
        <a:sysClr val="windowText" lastClr="000000"/>
      </a:dk1>
      <a:lt1>
        <a:sysClr val="window" lastClr="FFFFFF"/>
      </a:lt1>
      <a:dk2>
        <a:srgbClr val="17177D"/>
      </a:dk2>
      <a:lt2>
        <a:srgbClr val="EEECE1"/>
      </a:lt2>
      <a:accent1>
        <a:srgbClr val="FF0000"/>
      </a:accent1>
      <a:accent2>
        <a:srgbClr val="FFED00"/>
      </a:accent2>
      <a:accent3>
        <a:srgbClr val="448CA9"/>
      </a:accent3>
      <a:accent4>
        <a:srgbClr val="008F43"/>
      </a:accent4>
      <a:accent5>
        <a:srgbClr val="B0CB1F"/>
      </a:accent5>
      <a:accent6>
        <a:srgbClr val="EF7F24"/>
      </a:accent6>
      <a:hlink>
        <a:srgbClr val="171796"/>
      </a:hlink>
      <a:folHlink>
        <a:srgbClr val="0093D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Default Theme">
  <a:themeElements>
    <a:clrScheme name="MRRFEU 1">
      <a:dk1>
        <a:sysClr val="windowText" lastClr="000000"/>
      </a:dk1>
      <a:lt1>
        <a:sysClr val="window" lastClr="FFFFFF"/>
      </a:lt1>
      <a:dk2>
        <a:srgbClr val="17177D"/>
      </a:dk2>
      <a:lt2>
        <a:srgbClr val="EEECE1"/>
      </a:lt2>
      <a:accent1>
        <a:srgbClr val="FF0000"/>
      </a:accent1>
      <a:accent2>
        <a:srgbClr val="FFED00"/>
      </a:accent2>
      <a:accent3>
        <a:srgbClr val="448CA9"/>
      </a:accent3>
      <a:accent4>
        <a:srgbClr val="008F43"/>
      </a:accent4>
      <a:accent5>
        <a:srgbClr val="B0CB1F"/>
      </a:accent5>
      <a:accent6>
        <a:srgbClr val="EF7F24"/>
      </a:accent6>
      <a:hlink>
        <a:srgbClr val="171796"/>
      </a:hlink>
      <a:folHlink>
        <a:srgbClr val="0093D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5c3d8ea1-31d6-40da-856a-ae7869ea61fe" origin="userSelected"/>
</file>

<file path=customXml/itemProps1.xml><?xml version="1.0" encoding="utf-8"?>
<ds:datastoreItem xmlns:ds="http://schemas.openxmlformats.org/officeDocument/2006/customXml" ds:itemID="{8DEC812E-66D2-4DC4-8313-1E636619A67B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1819</TotalTime>
  <Words>1934</Words>
  <Application>Microsoft Office PowerPoint</Application>
  <PresentationFormat>Prikaz na zaslonu (16:9)</PresentationFormat>
  <Paragraphs>192</Paragraphs>
  <Slides>24</Slides>
  <Notes>24</Notes>
  <HiddenSlides>0</HiddenSlides>
  <MMClips>0</MMClips>
  <ScaleCrop>false</ScaleCrop>
  <HeadingPairs>
    <vt:vector size="6" baseType="variant">
      <vt:variant>
        <vt:lpstr>Korišteni fontovi</vt:lpstr>
      </vt:variant>
      <vt:variant>
        <vt:i4>12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24</vt:i4>
      </vt:variant>
    </vt:vector>
  </HeadingPairs>
  <TitlesOfParts>
    <vt:vector size="38" baseType="lpstr">
      <vt:lpstr>MS PGothic</vt:lpstr>
      <vt:lpstr>MS PGothic</vt:lpstr>
      <vt:lpstr>Arial</vt:lpstr>
      <vt:lpstr>Calibri</vt:lpstr>
      <vt:lpstr>Latha</vt:lpstr>
      <vt:lpstr>Neo Sans</vt:lpstr>
      <vt:lpstr>Neo Sans Medium</vt:lpstr>
      <vt:lpstr>PMingLiU</vt:lpstr>
      <vt:lpstr>Times New Roman</vt:lpstr>
      <vt:lpstr>VladaRHSans Med</vt:lpstr>
      <vt:lpstr>VladaRHSans Reg</vt:lpstr>
      <vt:lpstr>Wingdings</vt:lpstr>
      <vt:lpstr>Default Theme</vt:lpstr>
      <vt:lpstr>1_Default Theme</vt:lpstr>
      <vt:lpstr>PowerPoint prezentacija</vt:lpstr>
      <vt:lpstr>INFORMATIVNA RADIONICA Uvodne napomene</vt:lpstr>
      <vt:lpstr>Izgradnja i opremanje postrojenja za biološku obradu odvojeno  sakupljenog biootpada </vt:lpstr>
      <vt:lpstr>Izgradnja i opremanje postrojenja za biološku obradu odvojeno sakupljenog biootpada </vt:lpstr>
      <vt:lpstr>Očekivani rezultati ulaganja</vt:lpstr>
      <vt:lpstr>Prihvatljivi prijavitelji</vt:lpstr>
      <vt:lpstr>Raspoloživa bespovratna sredstva po prijavitelju</vt:lpstr>
      <vt:lpstr>Predviđeni intenzitet potpore</vt:lpstr>
      <vt:lpstr>Prihvatljive aktivnosti u sklopu poziva (I)</vt:lpstr>
      <vt:lpstr>Prihvatljive aktivnosti u sklopu poziva (II)</vt:lpstr>
      <vt:lpstr>Osnovni uvjeti prihvatljivosti (I)</vt:lpstr>
      <vt:lpstr>Osnovni uvjeti prihvatljivosti (II)</vt:lpstr>
      <vt:lpstr>Osnovni uvjeti prihvatljivosti (III)</vt:lpstr>
      <vt:lpstr>Sadržaj projektnog prijedloga (I) </vt:lpstr>
      <vt:lpstr>Sadržaj projektnog prijedloga (II)</vt:lpstr>
      <vt:lpstr>Sadržaj projektnog prijedloga (III)</vt:lpstr>
      <vt:lpstr>Sadržaj projektnog prijedloga (IV)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Administrativne informacije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</dc:creator>
  <cp:lastModifiedBy>Bojana Ormuž Pavić</cp:lastModifiedBy>
  <cp:revision>226</cp:revision>
  <dcterms:created xsi:type="dcterms:W3CDTF">2015-09-03T10:38:38Z</dcterms:created>
  <dcterms:modified xsi:type="dcterms:W3CDTF">2019-12-20T13:56:29Z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5bf9e832-23b3-42f8-bb6a-410c7ea25ece</vt:lpwstr>
  </property>
  <property fmtid="{D5CDD505-2E9C-101B-9397-08002B2CF9AE}" pid="3" name="bjDocumentSecurityLabel">
    <vt:lpwstr>Potrebna oznaka nije odabrana - odaberite oznaku iznad da biste promijenili ili odaberite "Nazad" da biste se vratili na uređivanje.</vt:lpwstr>
  </property>
  <property fmtid="{D5CDD505-2E9C-101B-9397-08002B2CF9AE}" pid="4" name="bjSaver">
    <vt:lpwstr>RbAtC4hIxBCAQT5g1RSIz+efkY6emnOx</vt:lpwstr>
  </property>
</Properties>
</file>