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65"/>
  </p:notesMasterIdLst>
  <p:handoutMasterIdLst>
    <p:handoutMasterId r:id="rId66"/>
  </p:handoutMasterIdLst>
  <p:sldIdLst>
    <p:sldId id="412" r:id="rId2"/>
    <p:sldId id="278" r:id="rId3"/>
    <p:sldId id="370" r:id="rId4"/>
    <p:sldId id="372" r:id="rId5"/>
    <p:sldId id="339" r:id="rId6"/>
    <p:sldId id="348" r:id="rId7"/>
    <p:sldId id="360" r:id="rId8"/>
    <p:sldId id="410" r:id="rId9"/>
    <p:sldId id="397" r:id="rId10"/>
    <p:sldId id="411" r:id="rId11"/>
    <p:sldId id="398" r:id="rId12"/>
    <p:sldId id="340" r:id="rId13"/>
    <p:sldId id="374" r:id="rId14"/>
    <p:sldId id="399" r:id="rId15"/>
    <p:sldId id="379" r:id="rId16"/>
    <p:sldId id="381" r:id="rId17"/>
    <p:sldId id="382" r:id="rId18"/>
    <p:sldId id="401" r:id="rId19"/>
    <p:sldId id="383" r:id="rId20"/>
    <p:sldId id="402" r:id="rId21"/>
    <p:sldId id="384" r:id="rId22"/>
    <p:sldId id="385" r:id="rId23"/>
    <p:sldId id="367" r:id="rId24"/>
    <p:sldId id="387" r:id="rId25"/>
    <p:sldId id="388" r:id="rId26"/>
    <p:sldId id="389" r:id="rId27"/>
    <p:sldId id="403" r:id="rId28"/>
    <p:sldId id="390" r:id="rId29"/>
    <p:sldId id="391" r:id="rId30"/>
    <p:sldId id="404" r:id="rId31"/>
    <p:sldId id="392" r:id="rId32"/>
    <p:sldId id="396" r:id="rId33"/>
    <p:sldId id="393" r:id="rId34"/>
    <p:sldId id="394" r:id="rId35"/>
    <p:sldId id="395" r:id="rId36"/>
    <p:sldId id="406" r:id="rId37"/>
    <p:sldId id="413" r:id="rId38"/>
    <p:sldId id="414" r:id="rId39"/>
    <p:sldId id="415" r:id="rId40"/>
    <p:sldId id="416" r:id="rId41"/>
    <p:sldId id="417"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439" r:id="rId64"/>
  </p:sldIdLst>
  <p:sldSz cx="12192000" cy="6858000"/>
  <p:notesSz cx="6797675" cy="9926638"/>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Lušetić" initials="SL" lastIdx="1" clrIdx="0">
    <p:extLst>
      <p:ext uri="{19B8F6BF-5375-455C-9EA6-DF929625EA0E}">
        <p15:presenceInfo xmlns:p15="http://schemas.microsoft.com/office/powerpoint/2012/main" userId="S-1-5-21-1645522239-2111687655-725345543-94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F"/>
    <a:srgbClr val="FFFFD5"/>
    <a:srgbClr val="B7DB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39" autoAdjust="0"/>
    <p:restoredTop sz="94660"/>
  </p:normalViewPr>
  <p:slideViewPr>
    <p:cSldViewPr snapToGrid="0">
      <p:cViewPr varScale="1">
        <p:scale>
          <a:sx n="77" d="100"/>
          <a:sy n="77" d="100"/>
        </p:scale>
        <p:origin x="103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84"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639D23C-BE65-40BE-9F97-3C26B56A7049}" type="datetimeFigureOut">
              <a:rPr lang="hr-HR" smtClean="0"/>
              <a:t>23.1.2019.</a:t>
            </a:fld>
            <a:endParaRPr lang="hr-H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EBED6CF-F93A-4A27-8D90-2572C1303E9C}" type="slidenum">
              <a:rPr lang="hr-HR" smtClean="0"/>
              <a:t>‹#›</a:t>
            </a:fld>
            <a:endParaRPr lang="hr-HR"/>
          </a:p>
        </p:txBody>
      </p:sp>
    </p:spTree>
    <p:extLst>
      <p:ext uri="{BB962C8B-B14F-4D97-AF65-F5344CB8AC3E}">
        <p14:creationId xmlns:p14="http://schemas.microsoft.com/office/powerpoint/2010/main" val="197746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641BC09-6E72-4F26-9E5A-AA45674488FB}" type="datetimeFigureOut">
              <a:rPr lang="hr-HR" smtClean="0"/>
              <a:t>23.1.2019.</a:t>
            </a:fld>
            <a:endParaRPr lang="hr-H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A92074F-86F0-4B18-AC3E-B5F8C903A9B8}" type="slidenum">
              <a:rPr lang="hr-HR" smtClean="0"/>
              <a:t>‹#›</a:t>
            </a:fld>
            <a:endParaRPr lang="hr-HR"/>
          </a:p>
        </p:txBody>
      </p:sp>
    </p:spTree>
    <p:extLst>
      <p:ext uri="{BB962C8B-B14F-4D97-AF65-F5344CB8AC3E}">
        <p14:creationId xmlns:p14="http://schemas.microsoft.com/office/powerpoint/2010/main" val="87950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latin typeface="Neo Sans"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16C228C-03B7-4FEF-ACBE-123E92A107CD}" type="slidenum">
              <a:rPr lang="en-US" altLang="en-US" smtClean="0">
                <a:solidFill>
                  <a:prstClr val="black"/>
                </a:solidFill>
                <a:latin typeface="Neo Sans" charset="0"/>
              </a:rPr>
              <a:pPr/>
              <a:t>2</a:t>
            </a:fld>
            <a:endParaRPr lang="en-US" altLang="en-US" dirty="0">
              <a:solidFill>
                <a:prstClr val="black"/>
              </a:solidFill>
              <a:latin typeface="Neo Sans" charset="0"/>
            </a:endParaRPr>
          </a:p>
        </p:txBody>
      </p:sp>
    </p:spTree>
    <p:extLst>
      <p:ext uri="{BB962C8B-B14F-4D97-AF65-F5344CB8AC3E}">
        <p14:creationId xmlns:p14="http://schemas.microsoft.com/office/powerpoint/2010/main" val="259224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6B3676E-3E12-4939-8723-FF5952712214}" type="slidenum">
              <a:rPr lang="hr-HR" smtClean="0"/>
              <a:t>35</a:t>
            </a:fld>
            <a:endParaRPr lang="hr-HR"/>
          </a:p>
        </p:txBody>
      </p:sp>
    </p:spTree>
    <p:extLst>
      <p:ext uri="{BB962C8B-B14F-4D97-AF65-F5344CB8AC3E}">
        <p14:creationId xmlns:p14="http://schemas.microsoft.com/office/powerpoint/2010/main" val="380189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6B3676E-3E12-4939-8723-FF5952712214}" type="slidenum">
              <a:rPr lang="hr-HR" smtClean="0"/>
              <a:t>36</a:t>
            </a:fld>
            <a:endParaRPr lang="hr-HR"/>
          </a:p>
        </p:txBody>
      </p:sp>
    </p:spTree>
    <p:extLst>
      <p:ext uri="{BB962C8B-B14F-4D97-AF65-F5344CB8AC3E}">
        <p14:creationId xmlns:p14="http://schemas.microsoft.com/office/powerpoint/2010/main" val="3325385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r-HR" altLang="sr-Latn-RS" dirty="0">
              <a:latin typeface="Neo Sans"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16C228C-03B7-4FEF-ACBE-123E92A107CD}" type="slidenum">
              <a:rPr lang="en-US" altLang="en-US" smtClean="0">
                <a:solidFill>
                  <a:prstClr val="black"/>
                </a:solidFill>
                <a:latin typeface="Neo Sans" charset="0"/>
              </a:rPr>
              <a:pPr/>
              <a:t>37</a:t>
            </a:fld>
            <a:endParaRPr lang="en-US" altLang="en-US" dirty="0">
              <a:solidFill>
                <a:prstClr val="black"/>
              </a:solidFill>
              <a:latin typeface="Neo Sans" charset="0"/>
            </a:endParaRPr>
          </a:p>
        </p:txBody>
      </p:sp>
    </p:spTree>
    <p:extLst>
      <p:ext uri="{BB962C8B-B14F-4D97-AF65-F5344CB8AC3E}">
        <p14:creationId xmlns:p14="http://schemas.microsoft.com/office/powerpoint/2010/main" val="222716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sz="quarter" idx="10"/>
          </p:nvPr>
        </p:nvSpPr>
        <p:spPr/>
        <p:txBody>
          <a:bodyPr/>
          <a:lstStyle/>
          <a:p>
            <a:fld id="{06B3676E-3E12-4939-8723-FF5952712214}" type="slidenum">
              <a:rPr lang="hr-HR" smtClean="0"/>
              <a:t>63</a:t>
            </a:fld>
            <a:endParaRPr lang="hr-HR"/>
          </a:p>
        </p:txBody>
      </p:sp>
    </p:spTree>
    <p:extLst>
      <p:ext uri="{BB962C8B-B14F-4D97-AF65-F5344CB8AC3E}">
        <p14:creationId xmlns:p14="http://schemas.microsoft.com/office/powerpoint/2010/main" val="3572659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8" descr="background pptx PO title 16x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MRRFEU pasica logotipi pptx 16x9 new.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9467" y="5509684"/>
            <a:ext cx="11391900" cy="153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09017EDD-99D2-47AE-B14C-8FF1FFD921BD}" type="datetime1">
              <a:rPr lang="en-US" altLang="en-US" smtClean="0">
                <a:solidFill>
                  <a:prstClr val="black"/>
                </a:solidFill>
              </a:rPr>
              <a:pPr>
                <a:defRPr/>
              </a:pPr>
              <a:t>1/23/2019</a:t>
            </a:fld>
            <a:endParaRPr lang="en-US" alt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4ED6DB12-A2A2-4AD4-978C-1B5ADB78DD1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54896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dirty="0"/>
              <a:t>Click to edit Master title style</a:t>
            </a:r>
            <a:endParaRPr lang="en-US" dirty="0"/>
          </a:p>
        </p:txBody>
      </p:sp>
      <p:sp>
        <p:nvSpPr>
          <p:cNvPr id="3" name="Content Placeholder 2"/>
          <p:cNvSpPr>
            <a:spLocks noGrp="1"/>
          </p:cNvSpPr>
          <p:nvPr>
            <p:ph idx="1"/>
          </p:nvPr>
        </p:nvSpPr>
        <p:spPr/>
        <p:txBody>
          <a:bodyPr/>
          <a:lstStyle>
            <a:lvl1pPr marL="0" indent="0">
              <a:lnSpc>
                <a:spcPts val="4533"/>
              </a:lnSpc>
              <a:spcBef>
                <a:spcPts val="768"/>
              </a:spcBef>
              <a:buFontTx/>
              <a:buNone/>
              <a:defRPr/>
            </a:lvl1pPr>
            <a:lvl2pPr marL="0" indent="0">
              <a:spcBef>
                <a:spcPts val="768"/>
              </a:spcBef>
              <a:buFontTx/>
              <a:buNone/>
              <a:defRPr/>
            </a:lvl2pPr>
            <a:lvl3pPr marL="0" indent="0">
              <a:spcBef>
                <a:spcPts val="768"/>
              </a:spcBef>
              <a:buFontTx/>
              <a:buNone/>
              <a:defRPr/>
            </a:lvl3pPr>
            <a:lvl4pPr marL="0" indent="0">
              <a:spcBef>
                <a:spcPts val="768"/>
              </a:spcBef>
              <a:buFontTx/>
              <a:buNone/>
              <a:defRPr/>
            </a:lvl4pPr>
            <a:lvl5pPr marL="0" indent="0">
              <a:spcBef>
                <a:spcPts val="768"/>
              </a:spcBef>
              <a:buFontTx/>
              <a:buNone/>
              <a:defRPr/>
            </a:lvl5pPr>
          </a:lstStyle>
          <a:p>
            <a:pPr lvl="0"/>
            <a:r>
              <a:rPr lang="ta-IN" dirty="0"/>
              <a:t>Click to edit Master text styles</a:t>
            </a:r>
          </a:p>
          <a:p>
            <a:pPr lvl="1"/>
            <a:r>
              <a:rPr lang="ta-IN" dirty="0"/>
              <a:t>Second level</a:t>
            </a:r>
          </a:p>
          <a:p>
            <a:pPr lvl="2"/>
            <a:r>
              <a:rPr lang="ta-IN" dirty="0"/>
              <a:t>Third level</a:t>
            </a:r>
          </a:p>
          <a:p>
            <a:pPr lvl="3"/>
            <a:r>
              <a:rPr lang="ta-IN" dirty="0"/>
              <a:t>Fourth level</a:t>
            </a:r>
          </a:p>
          <a:p>
            <a:pPr lvl="4"/>
            <a:r>
              <a:rPr lang="ta-IN" dirty="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4F95133-9D66-4431-B63D-BD6491B42925}" type="datetime1">
              <a:rPr lang="en-US" altLang="en-US" smtClean="0">
                <a:solidFill>
                  <a:prstClr val="black"/>
                </a:solidFill>
              </a:rPr>
              <a:pPr>
                <a:defRPr/>
              </a:pPr>
              <a:t>1/23/2019</a:t>
            </a:fld>
            <a:endParaRPr lang="en-US" altLang="en-US">
              <a:solidFill>
                <a:prstClr val="black"/>
              </a:solidFill>
            </a:endParaRPr>
          </a:p>
        </p:txBody>
      </p:sp>
      <p:sp>
        <p:nvSpPr>
          <p:cNvPr id="5" name="Slide Number Placeholder 5"/>
          <p:cNvSpPr>
            <a:spLocks noGrp="1"/>
          </p:cNvSpPr>
          <p:nvPr>
            <p:ph type="sldNum" sz="quarter" idx="11"/>
          </p:nvPr>
        </p:nvSpPr>
        <p:spPr/>
        <p:txBody>
          <a:bodyPr/>
          <a:lstStyle>
            <a:lvl1pPr>
              <a:defRPr/>
            </a:lvl1pPr>
          </a:lstStyle>
          <a:p>
            <a:pPr>
              <a:defRPr/>
            </a:pPr>
            <a:fld id="{350BE57C-DB85-4E55-9E0A-88E997748BE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74197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a:t>Click to edit Master title style</a:t>
            </a:r>
            <a:endParaRPr lang="en-US"/>
          </a:p>
        </p:txBody>
      </p:sp>
      <p:sp>
        <p:nvSpPr>
          <p:cNvPr id="5" name="Content Placeholder 2"/>
          <p:cNvSpPr>
            <a:spLocks noGrp="1"/>
          </p:cNvSpPr>
          <p:nvPr>
            <p:ph idx="1"/>
          </p:nvPr>
        </p:nvSpPr>
        <p:spPr>
          <a:xfrm>
            <a:off x="685801" y="1483784"/>
            <a:ext cx="10799233" cy="3784600"/>
          </a:xfrm>
        </p:spPr>
        <p:txBody>
          <a:bodyPr/>
          <a:lstStyle>
            <a:lvl1pPr>
              <a:lnSpc>
                <a:spcPts val="4533"/>
              </a:lnSpc>
              <a:defRPr/>
            </a:lvl1pPr>
          </a:lstStyle>
          <a:p>
            <a:pPr lvl="0"/>
            <a:r>
              <a:rPr lang="ta-IN" dirty="0"/>
              <a:t>Click to edit Master text styles</a:t>
            </a:r>
          </a:p>
          <a:p>
            <a:pPr lvl="1"/>
            <a:r>
              <a:rPr lang="ta-IN" dirty="0"/>
              <a:t>Second level</a:t>
            </a:r>
          </a:p>
          <a:p>
            <a:pPr lvl="2"/>
            <a:r>
              <a:rPr lang="ta-IN" dirty="0"/>
              <a:t>Third level</a:t>
            </a:r>
          </a:p>
          <a:p>
            <a:pPr lvl="3"/>
            <a:r>
              <a:rPr lang="ta-IN" dirty="0"/>
              <a:t>Fourth level</a:t>
            </a:r>
          </a:p>
          <a:p>
            <a:pPr lvl="4"/>
            <a:r>
              <a:rPr lang="ta-IN" dirty="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38816D1-F081-44B9-9C89-87CDE86CAC84}" type="datetime1">
              <a:rPr lang="en-US" altLang="en-US" smtClean="0">
                <a:solidFill>
                  <a:prstClr val="black"/>
                </a:solidFill>
              </a:rPr>
              <a:pPr>
                <a:defRPr/>
              </a:pPr>
              <a:t>1/23/2019</a:t>
            </a:fld>
            <a:endParaRPr lang="en-US" altLang="en-US">
              <a:solidFill>
                <a:prstClr val="black"/>
              </a:solidFill>
            </a:endParaRPr>
          </a:p>
        </p:txBody>
      </p:sp>
      <p:sp>
        <p:nvSpPr>
          <p:cNvPr id="6" name="Slide Number Placeholder 5"/>
          <p:cNvSpPr>
            <a:spLocks noGrp="1"/>
          </p:cNvSpPr>
          <p:nvPr>
            <p:ph type="sldNum" sz="quarter" idx="11"/>
          </p:nvPr>
        </p:nvSpPr>
        <p:spPr/>
        <p:txBody>
          <a:bodyPr/>
          <a:lstStyle>
            <a:lvl1pPr>
              <a:defRPr/>
            </a:lvl1pPr>
          </a:lstStyle>
          <a:p>
            <a:pPr>
              <a:defRPr/>
            </a:pPr>
            <a:fld id="{41D3E364-4395-446B-896B-90B09CE6E71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208787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ackground pptx 16x9 inside.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118"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MRRFEU pasica logotipi pptx 16x9 new.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89467" y="5509684"/>
            <a:ext cx="11391900" cy="153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685801" y="275167"/>
            <a:ext cx="107992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a-IN" altLang="en-US"/>
              <a:t>Click to edit Master title style</a:t>
            </a:r>
            <a:endParaRPr lang="en-US" altLang="en-US"/>
          </a:p>
        </p:txBody>
      </p:sp>
      <p:sp>
        <p:nvSpPr>
          <p:cNvPr id="1029" name="Text Placeholder 2"/>
          <p:cNvSpPr>
            <a:spLocks noGrp="1"/>
          </p:cNvSpPr>
          <p:nvPr>
            <p:ph type="body" idx="1"/>
          </p:nvPr>
        </p:nvSpPr>
        <p:spPr bwMode="auto">
          <a:xfrm>
            <a:off x="685801" y="1483784"/>
            <a:ext cx="1079923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a-IN" altLang="en-US"/>
              <a:t>Click to edit Master text styles</a:t>
            </a:r>
          </a:p>
          <a:p>
            <a:pPr lvl="1"/>
            <a:r>
              <a:rPr lang="ta-IN" altLang="en-US"/>
              <a:t>Second level</a:t>
            </a:r>
          </a:p>
          <a:p>
            <a:pPr lvl="2"/>
            <a:r>
              <a:rPr lang="ta-IN" altLang="en-US"/>
              <a:t>Third level</a:t>
            </a:r>
          </a:p>
          <a:p>
            <a:pPr lvl="3"/>
            <a:r>
              <a:rPr lang="ta-IN" altLang="en-US"/>
              <a:t>Fourth level</a:t>
            </a:r>
          </a:p>
          <a:p>
            <a:pPr lvl="4"/>
            <a:r>
              <a:rPr lang="ta-IN" altLang="en-US"/>
              <a:t>Fifth level</a:t>
            </a:r>
            <a:endParaRPr lang="en-US" altLang="en-US"/>
          </a:p>
        </p:txBody>
      </p:sp>
      <p:sp>
        <p:nvSpPr>
          <p:cNvPr id="4" name="Date Placeholder 3"/>
          <p:cNvSpPr>
            <a:spLocks noGrp="1"/>
          </p:cNvSpPr>
          <p:nvPr>
            <p:ph type="dt" sz="half" idx="2"/>
          </p:nvPr>
        </p:nvSpPr>
        <p:spPr>
          <a:xfrm>
            <a:off x="8894233" y="5721351"/>
            <a:ext cx="2844800" cy="275167"/>
          </a:xfrm>
          <a:prstGeom prst="rect">
            <a:avLst/>
          </a:prstGeom>
        </p:spPr>
        <p:txBody>
          <a:bodyPr vert="horz" wrap="square" lIns="0" tIns="0" rIns="0" bIns="0" numCol="1" anchor="t" anchorCtr="0" compatLnSpc="1">
            <a:prstTxWarp prst="textNoShape">
              <a:avLst/>
            </a:prstTxWarp>
          </a:bodyPr>
          <a:lstStyle>
            <a:lvl1pPr algn="r" eaLnBrk="1" hangingPunct="1">
              <a:defRPr sz="1333">
                <a:latin typeface="VladaRHSans Reg" charset="0"/>
              </a:defRPr>
            </a:lvl1pPr>
          </a:lstStyle>
          <a:p>
            <a:pPr defTabSz="609585" fontAlgn="base">
              <a:spcBef>
                <a:spcPct val="0"/>
              </a:spcBef>
              <a:spcAft>
                <a:spcPct val="0"/>
              </a:spcAft>
              <a:defRPr/>
            </a:pPr>
            <a:fld id="{7AF2B739-B041-4397-A141-61A15CAA92EF}" type="datetime1">
              <a:rPr lang="en-US" altLang="en-US" smtClean="0">
                <a:solidFill>
                  <a:prstClr val="black"/>
                </a:solidFill>
                <a:ea typeface="MS PGothic" panose="020B0600070205080204" pitchFamily="34" charset="-128"/>
              </a:rPr>
              <a:pPr defTabSz="609585" fontAlgn="base">
                <a:spcBef>
                  <a:spcPct val="0"/>
                </a:spcBef>
                <a:spcAft>
                  <a:spcPct val="0"/>
                </a:spcAft>
                <a:defRPr/>
              </a:pPr>
              <a:t>1/23/2019</a:t>
            </a:fld>
            <a:endParaRPr lang="en-US" altLang="en-US">
              <a:solidFill>
                <a:prstClr val="black"/>
              </a:solidFill>
              <a:ea typeface="MS PGothic" panose="020B0600070205080204" pitchFamily="34" charset="-128"/>
            </a:endParaRPr>
          </a:p>
        </p:txBody>
      </p:sp>
      <p:sp>
        <p:nvSpPr>
          <p:cNvPr id="6" name="Slide Number Placeholder 5"/>
          <p:cNvSpPr>
            <a:spLocks noGrp="1"/>
          </p:cNvSpPr>
          <p:nvPr>
            <p:ph type="sldNum" sz="quarter" idx="4"/>
          </p:nvPr>
        </p:nvSpPr>
        <p:spPr>
          <a:xfrm>
            <a:off x="9230784" y="6582834"/>
            <a:ext cx="2844800" cy="275167"/>
          </a:xfrm>
          <a:prstGeom prst="rect">
            <a:avLst/>
          </a:prstGeom>
        </p:spPr>
        <p:txBody>
          <a:bodyPr vert="horz" wrap="square" lIns="0" tIns="0" rIns="0" bIns="0" numCol="1" anchor="t" anchorCtr="0" compatLnSpc="1">
            <a:prstTxWarp prst="textNoShape">
              <a:avLst/>
            </a:prstTxWarp>
          </a:bodyPr>
          <a:lstStyle>
            <a:lvl1pPr algn="r" eaLnBrk="1" hangingPunct="1">
              <a:defRPr sz="1200">
                <a:solidFill>
                  <a:schemeClr val="bg1"/>
                </a:solidFill>
                <a:latin typeface="VladaRHSans Reg" charset="0"/>
              </a:defRPr>
            </a:lvl1pPr>
          </a:lstStyle>
          <a:p>
            <a:pPr defTabSz="609585" fontAlgn="base">
              <a:spcBef>
                <a:spcPct val="0"/>
              </a:spcBef>
              <a:spcAft>
                <a:spcPct val="0"/>
              </a:spcAft>
              <a:defRPr/>
            </a:pPr>
            <a:fld id="{20EF6543-F6BB-40F8-A806-BF4C59A8FCDC}" type="slidenum">
              <a:rPr lang="en-US" altLang="en-US" smtClean="0">
                <a:solidFill>
                  <a:prstClr val="white"/>
                </a:solidFill>
                <a:ea typeface="MS PGothic" panose="020B0600070205080204" pitchFamily="34" charset="-128"/>
              </a:rPr>
              <a:pPr defTabSz="609585" fontAlgn="base">
                <a:spcBef>
                  <a:spcPct val="0"/>
                </a:spcBef>
                <a:spcAft>
                  <a:spcPct val="0"/>
                </a:spcAft>
                <a:defRPr/>
              </a:pPr>
              <a:t>‹#›</a:t>
            </a:fld>
            <a:endParaRPr lang="en-US" altLang="en-US">
              <a:solidFill>
                <a:prstClr val="white"/>
              </a:solidFill>
              <a:ea typeface="MS PGothic" panose="020B0600070205080204" pitchFamily="34" charset="-128"/>
            </a:endParaRPr>
          </a:p>
        </p:txBody>
      </p:sp>
    </p:spTree>
    <p:extLst>
      <p:ext uri="{BB962C8B-B14F-4D97-AF65-F5344CB8AC3E}">
        <p14:creationId xmlns:p14="http://schemas.microsoft.com/office/powerpoint/2010/main" val="5803432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609585" rtl="0" eaLnBrk="0" fontAlgn="base" hangingPunct="0">
        <a:spcBef>
          <a:spcPct val="0"/>
        </a:spcBef>
        <a:spcAft>
          <a:spcPct val="0"/>
        </a:spcAft>
        <a:defRPr sz="4800" kern="1200">
          <a:solidFill>
            <a:schemeClr val="tx1"/>
          </a:solidFill>
          <a:latin typeface="VladaRHSans Med"/>
          <a:ea typeface="MS PGothic" panose="020B0600070205080204" pitchFamily="34" charset="-128"/>
          <a:cs typeface="VladaRHSans Med"/>
        </a:defRPr>
      </a:lvl1pPr>
      <a:lvl2pPr algn="l" defTabSz="609585" rtl="0" eaLnBrk="0" fontAlgn="base" hangingPunct="0">
        <a:spcBef>
          <a:spcPct val="0"/>
        </a:spcBef>
        <a:spcAft>
          <a:spcPct val="0"/>
        </a:spcAft>
        <a:defRPr sz="4800">
          <a:solidFill>
            <a:schemeClr val="tx1"/>
          </a:solidFill>
          <a:latin typeface="VladaRHSans Med" charset="0"/>
          <a:ea typeface="MS PGothic" panose="020B0600070205080204" pitchFamily="34" charset="-128"/>
          <a:cs typeface="VladaRHSans Med" charset="0"/>
        </a:defRPr>
      </a:lvl2pPr>
      <a:lvl3pPr algn="l" defTabSz="609585" rtl="0" eaLnBrk="0" fontAlgn="base" hangingPunct="0">
        <a:spcBef>
          <a:spcPct val="0"/>
        </a:spcBef>
        <a:spcAft>
          <a:spcPct val="0"/>
        </a:spcAft>
        <a:defRPr sz="4800">
          <a:solidFill>
            <a:schemeClr val="tx1"/>
          </a:solidFill>
          <a:latin typeface="VladaRHSans Med" charset="0"/>
          <a:ea typeface="MS PGothic" panose="020B0600070205080204" pitchFamily="34" charset="-128"/>
          <a:cs typeface="VladaRHSans Med" charset="0"/>
        </a:defRPr>
      </a:lvl3pPr>
      <a:lvl4pPr algn="l" defTabSz="609585" rtl="0" eaLnBrk="0" fontAlgn="base" hangingPunct="0">
        <a:spcBef>
          <a:spcPct val="0"/>
        </a:spcBef>
        <a:spcAft>
          <a:spcPct val="0"/>
        </a:spcAft>
        <a:defRPr sz="4800">
          <a:solidFill>
            <a:schemeClr val="tx1"/>
          </a:solidFill>
          <a:latin typeface="VladaRHSans Med" charset="0"/>
          <a:ea typeface="MS PGothic" panose="020B0600070205080204" pitchFamily="34" charset="-128"/>
          <a:cs typeface="VladaRHSans Med" charset="0"/>
        </a:defRPr>
      </a:lvl4pPr>
      <a:lvl5pPr algn="l" defTabSz="609585" rtl="0" eaLnBrk="0" fontAlgn="base" hangingPunct="0">
        <a:spcBef>
          <a:spcPct val="0"/>
        </a:spcBef>
        <a:spcAft>
          <a:spcPct val="0"/>
        </a:spcAft>
        <a:defRPr sz="4800">
          <a:solidFill>
            <a:schemeClr val="tx1"/>
          </a:solidFill>
          <a:latin typeface="VladaRHSans Med" charset="0"/>
          <a:ea typeface="MS PGothic" panose="020B0600070205080204" pitchFamily="34" charset="-128"/>
          <a:cs typeface="VladaRHSans Med" charset="0"/>
        </a:defRPr>
      </a:lvl5pPr>
      <a:lvl6pPr marL="609585" algn="l" defTabSz="609585" rtl="0" fontAlgn="base">
        <a:spcBef>
          <a:spcPct val="0"/>
        </a:spcBef>
        <a:spcAft>
          <a:spcPct val="0"/>
        </a:spcAft>
        <a:defRPr sz="4800">
          <a:solidFill>
            <a:schemeClr val="tx1"/>
          </a:solidFill>
          <a:latin typeface="Neo Sans Medium" charset="0"/>
          <a:ea typeface="ＭＳ Ｐゴシック" charset="0"/>
          <a:cs typeface="ＭＳ Ｐゴシック" charset="0"/>
        </a:defRPr>
      </a:lvl6pPr>
      <a:lvl7pPr marL="1219170" algn="l" defTabSz="609585" rtl="0" fontAlgn="base">
        <a:spcBef>
          <a:spcPct val="0"/>
        </a:spcBef>
        <a:spcAft>
          <a:spcPct val="0"/>
        </a:spcAft>
        <a:defRPr sz="4800">
          <a:solidFill>
            <a:schemeClr val="tx1"/>
          </a:solidFill>
          <a:latin typeface="Neo Sans Medium" charset="0"/>
          <a:ea typeface="ＭＳ Ｐゴシック" charset="0"/>
          <a:cs typeface="ＭＳ Ｐゴシック" charset="0"/>
        </a:defRPr>
      </a:lvl7pPr>
      <a:lvl8pPr marL="1828754" algn="l" defTabSz="609585" rtl="0" fontAlgn="base">
        <a:spcBef>
          <a:spcPct val="0"/>
        </a:spcBef>
        <a:spcAft>
          <a:spcPct val="0"/>
        </a:spcAft>
        <a:defRPr sz="4800">
          <a:solidFill>
            <a:schemeClr val="tx1"/>
          </a:solidFill>
          <a:latin typeface="Neo Sans Medium" charset="0"/>
          <a:ea typeface="ＭＳ Ｐゴシック" charset="0"/>
          <a:cs typeface="ＭＳ Ｐゴシック" charset="0"/>
        </a:defRPr>
      </a:lvl8pPr>
      <a:lvl9pPr marL="2438339" algn="l" defTabSz="609585" rtl="0" fontAlgn="base">
        <a:spcBef>
          <a:spcPct val="0"/>
        </a:spcBef>
        <a:spcAft>
          <a:spcPct val="0"/>
        </a:spcAft>
        <a:defRPr sz="4800">
          <a:solidFill>
            <a:schemeClr val="tx1"/>
          </a:solidFill>
          <a:latin typeface="Neo Sans Medium" charset="0"/>
          <a:ea typeface="ＭＳ Ｐゴシック" charset="0"/>
          <a:cs typeface="ＭＳ Ｐゴシック" charset="0"/>
        </a:defRPr>
      </a:lvl9pPr>
    </p:titleStyle>
    <p:bodyStyle>
      <a:lvl1pPr marL="457189" indent="-457189" algn="l" defTabSz="609585" rtl="0" eaLnBrk="0" fontAlgn="base" hangingPunct="0">
        <a:lnSpc>
          <a:spcPts val="4533"/>
        </a:lnSpc>
        <a:spcBef>
          <a:spcPts val="767"/>
        </a:spcBef>
        <a:spcAft>
          <a:spcPct val="0"/>
        </a:spcAft>
        <a:defRPr sz="3200" kern="1200">
          <a:solidFill>
            <a:schemeClr val="tx1"/>
          </a:solidFill>
          <a:latin typeface="VladaRHSans Reg"/>
          <a:ea typeface="MS PGothic" panose="020B0600070205080204" pitchFamily="34" charset="-128"/>
          <a:cs typeface="VladaRHSans Reg"/>
        </a:defRPr>
      </a:lvl1pPr>
      <a:lvl2pPr marL="990575" indent="-380990" algn="l" defTabSz="609585" rtl="0" eaLnBrk="0" fontAlgn="base" hangingPunct="0">
        <a:lnSpc>
          <a:spcPts val="4533"/>
        </a:lnSpc>
        <a:spcBef>
          <a:spcPts val="767"/>
        </a:spcBef>
        <a:spcAft>
          <a:spcPct val="0"/>
        </a:spcAft>
        <a:buClr>
          <a:srgbClr val="FFED00"/>
        </a:buClr>
        <a:defRPr sz="3200" kern="1200">
          <a:solidFill>
            <a:schemeClr val="tx1"/>
          </a:solidFill>
          <a:latin typeface="VladaRHSans Reg"/>
          <a:ea typeface="MS PGothic" panose="020B0600070205080204" pitchFamily="34" charset="-128"/>
          <a:cs typeface="VladaRHSans Reg"/>
        </a:defRPr>
      </a:lvl2pPr>
      <a:lvl3pPr marL="1523962" indent="-304792" algn="l" defTabSz="609585" rtl="0" eaLnBrk="0" fontAlgn="base" hangingPunct="0">
        <a:lnSpc>
          <a:spcPts val="4533"/>
        </a:lnSpc>
        <a:spcBef>
          <a:spcPts val="767"/>
        </a:spcBef>
        <a:spcAft>
          <a:spcPct val="0"/>
        </a:spcAft>
        <a:buClr>
          <a:srgbClr val="FFED00"/>
        </a:buClr>
        <a:defRPr sz="3200" kern="1200">
          <a:solidFill>
            <a:schemeClr val="tx1"/>
          </a:solidFill>
          <a:latin typeface="VladaRHSans Reg"/>
          <a:ea typeface="MS PGothic" panose="020B0600070205080204" pitchFamily="34" charset="-128"/>
          <a:cs typeface="VladaRHSans Reg"/>
        </a:defRPr>
      </a:lvl3pPr>
      <a:lvl4pPr marL="2133547" indent="-2438339" algn="l" defTabSz="609585" rtl="0" eaLnBrk="0" fontAlgn="base" hangingPunct="0">
        <a:lnSpc>
          <a:spcPts val="4533"/>
        </a:lnSpc>
        <a:spcBef>
          <a:spcPts val="767"/>
        </a:spcBef>
        <a:spcAft>
          <a:spcPct val="0"/>
        </a:spcAft>
        <a:buClr>
          <a:srgbClr val="FFED00"/>
        </a:buClr>
        <a:defRPr sz="3200" kern="1200">
          <a:solidFill>
            <a:schemeClr val="tx1"/>
          </a:solidFill>
          <a:latin typeface="VladaRHSans Reg"/>
          <a:ea typeface="MS PGothic" panose="020B0600070205080204" pitchFamily="34" charset="-128"/>
          <a:cs typeface="VladaRHSans Reg"/>
        </a:defRPr>
      </a:lvl4pPr>
      <a:lvl5pPr marL="2743131" indent="-3047924" algn="l" defTabSz="609585" rtl="0" eaLnBrk="0" fontAlgn="base" hangingPunct="0">
        <a:lnSpc>
          <a:spcPts val="4533"/>
        </a:lnSpc>
        <a:spcBef>
          <a:spcPts val="767"/>
        </a:spcBef>
        <a:spcAft>
          <a:spcPct val="0"/>
        </a:spcAft>
        <a:buClr>
          <a:srgbClr val="FFED00"/>
        </a:buClr>
        <a:defRPr sz="3200" kern="1200">
          <a:solidFill>
            <a:schemeClr val="tx1"/>
          </a:solidFill>
          <a:latin typeface="VladaRHSans Reg"/>
          <a:ea typeface="MS PGothic" panose="020B0600070205080204" pitchFamily="34" charset="-128"/>
          <a:cs typeface="VladaRHSans Reg"/>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efondovi.podrska@mrrfeu.hr"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ugovaranje@mzo.hr"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6099" y="262381"/>
            <a:ext cx="10799233" cy="960509"/>
          </a:xfrm>
        </p:spPr>
        <p:txBody>
          <a:bodyPr/>
          <a:lstStyle/>
          <a:p>
            <a:r>
              <a:rPr lang="hr-HR" altLang="en-US" sz="2800" b="1" dirty="0">
                <a:solidFill>
                  <a:schemeClr val="tx2"/>
                </a:solidFill>
                <a:latin typeface="VladaRHSans Reg" charset="0"/>
                <a:cs typeface="VladaRHSans Reg" charset="0"/>
              </a:rPr>
              <a:t>Informativna radionica za potencijalne prijavitelje za </a:t>
            </a:r>
            <a:br>
              <a:rPr lang="hr-HR" altLang="en-US" sz="2800" b="1" dirty="0">
                <a:solidFill>
                  <a:schemeClr val="tx2"/>
                </a:solidFill>
                <a:latin typeface="VladaRHSans Reg" charset="0"/>
                <a:cs typeface="VladaRHSans Reg" charset="0"/>
              </a:rPr>
            </a:br>
            <a:r>
              <a:rPr lang="hr-HR" altLang="en-US" sz="2800" b="1" dirty="0">
                <a:solidFill>
                  <a:schemeClr val="tx2"/>
                </a:solidFill>
                <a:latin typeface="VladaRHSans Reg" charset="0"/>
                <a:cs typeface="VladaRHSans Reg" charset="0"/>
              </a:rPr>
              <a:t>poziv „Priprema IRI infrastrukturnih projekata”</a:t>
            </a:r>
            <a:r>
              <a:rPr lang="hr-HR" altLang="en-US" sz="2800" b="1" dirty="0" smtClean="0">
                <a:solidFill>
                  <a:schemeClr val="bg1">
                    <a:lumMod val="95000"/>
                  </a:schemeClr>
                </a:solidFill>
                <a:effectLst>
                  <a:outerShdw blurRad="38100" dist="38100" dir="2700000" algn="tl">
                    <a:srgbClr val="000000">
                      <a:alpha val="43137"/>
                    </a:srgbClr>
                  </a:outerShdw>
                </a:effectLst>
                <a:latin typeface="VladaRHSans Med" charset="0"/>
              </a:rPr>
              <a:t/>
            </a:r>
            <a:br>
              <a:rPr lang="hr-HR" altLang="en-US" sz="2800" b="1" dirty="0" smtClean="0">
                <a:solidFill>
                  <a:schemeClr val="bg1">
                    <a:lumMod val="95000"/>
                  </a:schemeClr>
                </a:solidFill>
                <a:effectLst>
                  <a:outerShdw blurRad="38100" dist="38100" dir="2700000" algn="tl">
                    <a:srgbClr val="000000">
                      <a:alpha val="43137"/>
                    </a:srgbClr>
                  </a:outerShdw>
                </a:effectLst>
                <a:latin typeface="VladaRHSans Med" charset="0"/>
              </a:rPr>
            </a:br>
            <a:r>
              <a:rPr lang="hr-HR" altLang="en-US" sz="2800" b="1" i="1" dirty="0">
                <a:solidFill>
                  <a:schemeClr val="bg1">
                    <a:lumMod val="95000"/>
                  </a:schemeClr>
                </a:solidFill>
                <a:effectLst>
                  <a:outerShdw blurRad="38100" dist="38100" dir="2700000" algn="tl">
                    <a:srgbClr val="000000">
                      <a:alpha val="43137"/>
                    </a:srgbClr>
                  </a:outerShdw>
                </a:effectLst>
                <a:latin typeface="VladaRHSans Med" charset="0"/>
              </a:rPr>
              <a:t/>
            </a:r>
            <a:br>
              <a:rPr lang="hr-HR" altLang="en-US" sz="2800" b="1" i="1" dirty="0">
                <a:solidFill>
                  <a:schemeClr val="bg1">
                    <a:lumMod val="95000"/>
                  </a:schemeClr>
                </a:solidFill>
                <a:effectLst>
                  <a:outerShdw blurRad="38100" dist="38100" dir="2700000" algn="tl">
                    <a:srgbClr val="000000">
                      <a:alpha val="43137"/>
                    </a:srgbClr>
                  </a:outerShdw>
                </a:effectLst>
                <a:latin typeface="VladaRHSans Med" charset="0"/>
              </a:rPr>
            </a:br>
            <a:r>
              <a:rPr lang="hr-HR" altLang="en-US" sz="2800" b="1" i="1" dirty="0" smtClean="0">
                <a:solidFill>
                  <a:schemeClr val="bg1">
                    <a:lumMod val="95000"/>
                  </a:schemeClr>
                </a:solidFill>
                <a:effectLst>
                  <a:outerShdw blurRad="38100" dist="38100" dir="2700000" algn="tl">
                    <a:srgbClr val="000000">
                      <a:alpha val="43137"/>
                    </a:srgbClr>
                  </a:outerShdw>
                </a:effectLst>
                <a:latin typeface="VladaRHSans Med" charset="0"/>
              </a:rPr>
              <a:t>21. siječnja 2019. godine</a:t>
            </a:r>
            <a:r>
              <a:rPr lang="hr-HR" altLang="en-US" sz="3600" b="1" dirty="0" smtClean="0">
                <a:solidFill>
                  <a:schemeClr val="bg1"/>
                </a:solidFill>
                <a:effectLst>
                  <a:outerShdw blurRad="38100" dist="38100" dir="2700000" algn="tl">
                    <a:srgbClr val="000000">
                      <a:alpha val="43137"/>
                    </a:srgbClr>
                  </a:outerShdw>
                </a:effectLst>
                <a:latin typeface="VladaRHSans Med" charset="0"/>
              </a:rPr>
              <a:t/>
            </a:r>
            <a:br>
              <a:rPr lang="hr-HR" altLang="en-US" sz="3600" b="1" dirty="0" smtClean="0">
                <a:solidFill>
                  <a:schemeClr val="bg1"/>
                </a:solidFill>
                <a:effectLst>
                  <a:outerShdw blurRad="38100" dist="38100" dir="2700000" algn="tl">
                    <a:srgbClr val="000000">
                      <a:alpha val="43137"/>
                    </a:srgbClr>
                  </a:outerShdw>
                </a:effectLst>
                <a:latin typeface="VladaRHSans Med" charset="0"/>
              </a:rPr>
            </a:br>
            <a:r>
              <a:rPr lang="hr-HR" altLang="en-US" sz="3600" b="1" dirty="0" smtClean="0">
                <a:solidFill>
                  <a:schemeClr val="bg1"/>
                </a:solidFill>
                <a:effectLst>
                  <a:outerShdw blurRad="38100" dist="38100" dir="2700000" algn="tl">
                    <a:srgbClr val="000000">
                      <a:alpha val="43137"/>
                    </a:srgbClr>
                  </a:outerShdw>
                </a:effectLst>
                <a:latin typeface="VladaRHSans Med" charset="0"/>
              </a:rPr>
              <a:t/>
            </a:r>
            <a:br>
              <a:rPr lang="hr-HR" altLang="en-US" sz="3600" b="1" dirty="0" smtClean="0">
                <a:solidFill>
                  <a:schemeClr val="bg1"/>
                </a:solidFill>
                <a:effectLst>
                  <a:outerShdw blurRad="38100" dist="38100" dir="2700000" algn="tl">
                    <a:srgbClr val="000000">
                      <a:alpha val="43137"/>
                    </a:srgbClr>
                  </a:outerShdw>
                </a:effectLst>
                <a:latin typeface="VladaRHSans Med" charset="0"/>
              </a:rPr>
            </a:br>
            <a:r>
              <a:rPr lang="hr-HR" altLang="en-US" sz="2800" b="1" i="1" dirty="0" smtClean="0">
                <a:solidFill>
                  <a:schemeClr val="bg1">
                    <a:lumMod val="95000"/>
                  </a:schemeClr>
                </a:solidFill>
                <a:effectLst>
                  <a:outerShdw blurRad="38100" dist="38100" dir="2700000" algn="tl">
                    <a:srgbClr val="000000">
                      <a:alpha val="43137"/>
                    </a:srgbClr>
                  </a:outerShdw>
                </a:effectLst>
                <a:latin typeface="VladaRHSans Med" charset="0"/>
              </a:rPr>
              <a:t/>
            </a:r>
            <a:br>
              <a:rPr lang="hr-HR" altLang="en-US" sz="2800" b="1" i="1" dirty="0" smtClean="0">
                <a:solidFill>
                  <a:schemeClr val="bg1">
                    <a:lumMod val="95000"/>
                  </a:schemeClr>
                </a:solidFill>
                <a:effectLst>
                  <a:outerShdw blurRad="38100" dist="38100" dir="2700000" algn="tl">
                    <a:srgbClr val="000000">
                      <a:alpha val="43137"/>
                    </a:srgbClr>
                  </a:outerShdw>
                </a:effectLst>
                <a:latin typeface="VladaRHSans Med" charset="0"/>
              </a:rPr>
            </a:br>
            <a:r>
              <a:rPr lang="hr-HR" altLang="en-US" sz="2800" b="1" i="1" dirty="0">
                <a:solidFill>
                  <a:schemeClr val="bg1">
                    <a:lumMod val="95000"/>
                  </a:schemeClr>
                </a:solidFill>
                <a:effectLst>
                  <a:outerShdw blurRad="38100" dist="38100" dir="2700000" algn="tl">
                    <a:srgbClr val="000000">
                      <a:alpha val="43137"/>
                    </a:srgbClr>
                  </a:outerShdw>
                </a:effectLst>
                <a:latin typeface="VladaRHSans Med" charset="0"/>
              </a:rPr>
              <a:t/>
            </a:r>
            <a:br>
              <a:rPr lang="hr-HR" altLang="en-US" sz="2800" b="1" i="1" dirty="0">
                <a:solidFill>
                  <a:schemeClr val="bg1">
                    <a:lumMod val="95000"/>
                  </a:schemeClr>
                </a:solidFill>
                <a:effectLst>
                  <a:outerShdw blurRad="38100" dist="38100" dir="2700000" algn="tl">
                    <a:srgbClr val="000000">
                      <a:alpha val="43137"/>
                    </a:srgbClr>
                  </a:outerShdw>
                </a:effectLst>
                <a:latin typeface="VladaRHSans Med" charset="0"/>
              </a:rPr>
            </a:br>
            <a:endParaRPr lang="hr-HR" sz="2800" i="1" dirty="0">
              <a:solidFill>
                <a:schemeClr val="bg1">
                  <a:lumMod val="95000"/>
                </a:schemeClr>
              </a:solidFill>
            </a:endParaRPr>
          </a:p>
        </p:txBody>
      </p:sp>
      <p:sp>
        <p:nvSpPr>
          <p:cNvPr id="4" name="Content Placeholder 3"/>
          <p:cNvSpPr>
            <a:spLocks noGrp="1"/>
          </p:cNvSpPr>
          <p:nvPr>
            <p:ph idx="1"/>
          </p:nvPr>
        </p:nvSpPr>
        <p:spPr>
          <a:xfrm>
            <a:off x="685801" y="1392195"/>
            <a:ext cx="10799233" cy="4316627"/>
          </a:xfrm>
        </p:spPr>
        <p:txBody>
          <a:bodyPr/>
          <a:lstStyle/>
          <a:p>
            <a:endParaRPr lang="hr-HR" sz="2800" b="1" i="1" dirty="0" smtClean="0">
              <a:solidFill>
                <a:schemeClr val="bg1"/>
              </a:solidFill>
              <a:effectLst>
                <a:outerShdw blurRad="38100" dist="38100" dir="2700000" algn="tl">
                  <a:srgbClr val="000000">
                    <a:alpha val="43137"/>
                  </a:srgbClr>
                </a:outerShdw>
              </a:effectLst>
            </a:endParaRPr>
          </a:p>
          <a:p>
            <a:r>
              <a:rPr lang="hr-HR" sz="2800" b="1" i="1" dirty="0" smtClean="0">
                <a:solidFill>
                  <a:schemeClr val="bg1"/>
                </a:solidFill>
                <a:effectLst>
                  <a:outerShdw blurRad="38100" dist="38100" dir="2700000" algn="tl">
                    <a:srgbClr val="000000">
                      <a:alpha val="43137"/>
                    </a:srgbClr>
                  </a:outerShdw>
                </a:effectLst>
              </a:rPr>
              <a:t>Raspored</a:t>
            </a:r>
          </a:p>
          <a:p>
            <a:r>
              <a:rPr lang="hr-HR" sz="2800" b="1" i="1" dirty="0" smtClean="0">
                <a:solidFill>
                  <a:schemeClr val="tx2"/>
                </a:solidFill>
              </a:rPr>
              <a:t>13:00 – 13:15    </a:t>
            </a:r>
            <a:r>
              <a:rPr lang="hr-HR" sz="2800" b="1" i="1" dirty="0" smtClean="0">
                <a:solidFill>
                  <a:schemeClr val="accent2">
                    <a:lumMod val="60000"/>
                    <a:lumOff val="40000"/>
                  </a:schemeClr>
                </a:solidFill>
                <a:effectLst>
                  <a:outerShdw blurRad="38100" dist="38100" dir="2700000" algn="tl">
                    <a:srgbClr val="000000">
                      <a:alpha val="43137"/>
                    </a:srgbClr>
                  </a:outerShdw>
                </a:effectLst>
              </a:rPr>
              <a:t>Uvodna riječ</a:t>
            </a:r>
          </a:p>
          <a:p>
            <a:r>
              <a:rPr lang="hr-HR" sz="2800" b="1" i="1" dirty="0" smtClean="0">
                <a:solidFill>
                  <a:schemeClr val="tx2"/>
                </a:solidFill>
              </a:rPr>
              <a:t>13:15 – 14:00    </a:t>
            </a:r>
            <a:r>
              <a:rPr lang="hr-HR" sz="2800" b="1" i="1" dirty="0">
                <a:solidFill>
                  <a:schemeClr val="accent2">
                    <a:lumMod val="60000"/>
                    <a:lumOff val="40000"/>
                  </a:schemeClr>
                </a:solidFill>
                <a:effectLst>
                  <a:outerShdw blurRad="38100" dist="38100" dir="2700000" algn="tl">
                    <a:srgbClr val="000000">
                      <a:alpha val="43137"/>
                    </a:srgbClr>
                  </a:outerShdw>
                </a:effectLst>
              </a:rPr>
              <a:t>Predstavljanje </a:t>
            </a:r>
            <a:r>
              <a:rPr lang="hr-HR" sz="2800" b="1" i="1" dirty="0" smtClean="0">
                <a:solidFill>
                  <a:schemeClr val="accent2">
                    <a:lumMod val="60000"/>
                    <a:lumOff val="40000"/>
                  </a:schemeClr>
                </a:solidFill>
                <a:effectLst>
                  <a:outerShdw blurRad="38100" dist="38100" dir="2700000" algn="tl">
                    <a:srgbClr val="000000">
                      <a:alpha val="43137"/>
                    </a:srgbClr>
                  </a:outerShdw>
                </a:effectLst>
              </a:rPr>
              <a:t>Poziva</a:t>
            </a:r>
          </a:p>
          <a:p>
            <a:pPr>
              <a:lnSpc>
                <a:spcPct val="100000"/>
              </a:lnSpc>
            </a:pPr>
            <a:r>
              <a:rPr lang="hr-HR" sz="2800" b="1" i="1" dirty="0" smtClean="0">
                <a:solidFill>
                  <a:schemeClr val="tx2"/>
                </a:solidFill>
              </a:rPr>
              <a:t>14:00 – 16:00    </a:t>
            </a:r>
            <a:r>
              <a:rPr lang="hr-HR" sz="2800" b="1" i="1" dirty="0" smtClean="0">
                <a:solidFill>
                  <a:schemeClr val="accent2">
                    <a:lumMod val="60000"/>
                    <a:lumOff val="40000"/>
                  </a:schemeClr>
                </a:solidFill>
                <a:effectLst>
                  <a:outerShdw blurRad="38100" dist="38100" dir="2700000" algn="tl">
                    <a:srgbClr val="000000">
                      <a:alpha val="43137"/>
                    </a:srgbClr>
                  </a:outerShdw>
                </a:effectLst>
              </a:rPr>
              <a:t>Odgovori na zaprimljena pitanja i najčešće teme                 </a:t>
            </a:r>
          </a:p>
          <a:p>
            <a:pPr>
              <a:lnSpc>
                <a:spcPct val="100000"/>
              </a:lnSpc>
            </a:pPr>
            <a:r>
              <a:rPr lang="hr-HR" sz="2800" b="1" i="1" dirty="0" smtClean="0">
                <a:solidFill>
                  <a:schemeClr val="accent2">
                    <a:lumMod val="60000"/>
                    <a:lumOff val="40000"/>
                  </a:schemeClr>
                </a:solidFill>
                <a:effectLst>
                  <a:outerShdw blurRad="38100" dist="38100" dir="2700000" algn="tl">
                    <a:srgbClr val="000000">
                      <a:alpha val="43137"/>
                    </a:srgbClr>
                  </a:outerShdw>
                </a:effectLst>
              </a:rPr>
              <a:t>                           uz diskusiju</a:t>
            </a:r>
            <a:endParaRPr lang="hr-HR" sz="2800" i="1" dirty="0">
              <a:solidFill>
                <a:schemeClr val="accent2">
                  <a:lumMod val="60000"/>
                  <a:lumOff val="40000"/>
                </a:schemeClr>
              </a:solidFill>
            </a:endParaRPr>
          </a:p>
          <a:p>
            <a:endParaRPr lang="hr-HR" sz="2400" i="1" dirty="0"/>
          </a:p>
        </p:txBody>
      </p:sp>
      <p:sp>
        <p:nvSpPr>
          <p:cNvPr id="2" name="Slide Number Placeholder 1"/>
          <p:cNvSpPr>
            <a:spLocks noGrp="1"/>
          </p:cNvSpPr>
          <p:nvPr>
            <p:ph type="sldNum" sz="quarter" idx="11"/>
          </p:nvPr>
        </p:nvSpPr>
        <p:spPr/>
        <p:txBody>
          <a:bodyPr/>
          <a:lstStyle/>
          <a:p>
            <a:pPr>
              <a:defRPr/>
            </a:pPr>
            <a:fld id="{4ED6DB12-A2A2-4AD4-978C-1B5ADB78DD11}" type="slidenum">
              <a:rPr lang="en-US" altLang="en-US" smtClean="0">
                <a:solidFill>
                  <a:prstClr val="white"/>
                </a:solidFill>
              </a:rPr>
              <a:pPr>
                <a:defRPr/>
              </a:pPr>
              <a:t>1</a:t>
            </a:fld>
            <a:endParaRPr lang="en-US" altLang="en-US">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2663" y="6047431"/>
            <a:ext cx="1213582"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4600130" y="6007134"/>
            <a:ext cx="1767993" cy="615749"/>
          </a:xfrm>
          <a:prstGeom prst="rect">
            <a:avLst/>
          </a:prstGeom>
        </p:spPr>
      </p:pic>
    </p:spTree>
    <p:extLst>
      <p:ext uri="{BB962C8B-B14F-4D97-AF65-F5344CB8AC3E}">
        <p14:creationId xmlns:p14="http://schemas.microsoft.com/office/powerpoint/2010/main" val="285896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69557"/>
            <a:ext cx="10799233" cy="782594"/>
          </a:xfrm>
        </p:spPr>
        <p:txBody>
          <a:bodyPr/>
          <a:lstStyle/>
          <a:p>
            <a:pPr algn="ctr"/>
            <a:r>
              <a:rPr lang="pl-PL" sz="3600" b="1" dirty="0">
                <a:solidFill>
                  <a:schemeClr val="bg1"/>
                </a:solidFill>
                <a:effectLst>
                  <a:outerShdw blurRad="38100" dist="38100" dir="2700000" algn="tl">
                    <a:srgbClr val="000000">
                      <a:alpha val="43137"/>
                    </a:srgbClr>
                  </a:outerShdw>
                </a:effectLst>
              </a:rPr>
              <a:t>Obveze koje se odnose na </a:t>
            </a:r>
            <a:r>
              <a:rPr lang="pl-PL" sz="3600" b="1" dirty="0" smtClean="0">
                <a:solidFill>
                  <a:schemeClr val="bg1"/>
                </a:solidFill>
                <a:effectLst>
                  <a:outerShdw blurRad="38100" dist="38100" dir="2700000" algn="tl">
                    <a:srgbClr val="000000">
                      <a:alpha val="43137"/>
                    </a:srgbClr>
                  </a:outerShdw>
                </a:effectLst>
              </a:rPr>
              <a:t>državne </a:t>
            </a:r>
            <a:r>
              <a:rPr lang="hr-HR" sz="3600" b="1" dirty="0">
                <a:solidFill>
                  <a:schemeClr val="bg1"/>
                </a:solidFill>
                <a:effectLst>
                  <a:outerShdw blurRad="38100" dist="38100" dir="2700000" algn="tl">
                    <a:srgbClr val="000000">
                      <a:alpha val="43137"/>
                    </a:srgbClr>
                  </a:outerShdw>
                </a:effectLst>
              </a:rPr>
              <a:t>potpore</a:t>
            </a:r>
            <a:br>
              <a:rPr lang="hr-HR" sz="3600" b="1" dirty="0">
                <a:solidFill>
                  <a:schemeClr val="bg1"/>
                </a:solidFill>
                <a:effectLst>
                  <a:outerShdw blurRad="38100" dist="38100" dir="2700000" algn="tl">
                    <a:srgbClr val="000000">
                      <a:alpha val="43137"/>
                    </a:srgbClr>
                  </a:outerShdw>
                </a:effectLst>
              </a:rPr>
            </a:br>
            <a:endParaRPr lang="hr-HR" sz="3600" dirty="0"/>
          </a:p>
        </p:txBody>
      </p:sp>
      <p:sp>
        <p:nvSpPr>
          <p:cNvPr id="3" name="Content Placeholder 2"/>
          <p:cNvSpPr>
            <a:spLocks noGrp="1"/>
          </p:cNvSpPr>
          <p:nvPr>
            <p:ph idx="1"/>
          </p:nvPr>
        </p:nvSpPr>
        <p:spPr>
          <a:xfrm>
            <a:off x="685801" y="1359243"/>
            <a:ext cx="10799233" cy="3909141"/>
          </a:xfrm>
        </p:spPr>
        <p:txBody>
          <a:bodyPr/>
          <a:lstStyle/>
          <a:p>
            <a:pPr algn="just">
              <a:lnSpc>
                <a:spcPct val="100000"/>
              </a:lnSpc>
            </a:pPr>
            <a:r>
              <a:rPr lang="hr-HR" sz="2800" dirty="0">
                <a:solidFill>
                  <a:schemeClr val="tx2"/>
                </a:solidFill>
                <a:latin typeface="VladaRHSans Med"/>
              </a:rPr>
              <a:t>Bespovratna sredstva koja se putem ovog Poziva dodjeljuju prijaviteljima </a:t>
            </a:r>
            <a:r>
              <a:rPr lang="hr-HR" sz="2800" b="1" dirty="0">
                <a:solidFill>
                  <a:schemeClr val="tx2"/>
                </a:solidFill>
                <a:latin typeface="VladaRHSans Med"/>
              </a:rPr>
              <a:t>ne predstavljaju državnu potporu</a:t>
            </a:r>
            <a:r>
              <a:rPr lang="hr-HR" sz="2800" dirty="0">
                <a:solidFill>
                  <a:schemeClr val="tx2"/>
                </a:solidFill>
                <a:latin typeface="VladaRHSans Med"/>
              </a:rPr>
              <a:t>.</a:t>
            </a:r>
          </a:p>
          <a:p>
            <a:pPr algn="just">
              <a:lnSpc>
                <a:spcPct val="100000"/>
              </a:lnSpc>
            </a:pPr>
            <a:r>
              <a:rPr lang="hr-HR" sz="2800" dirty="0" smtClean="0">
                <a:solidFill>
                  <a:schemeClr val="tx2"/>
                </a:solidFill>
                <a:latin typeface="VladaRHSans Med"/>
              </a:rPr>
              <a:t>Prijavitelj </a:t>
            </a:r>
            <a:r>
              <a:rPr lang="hr-HR" sz="2800" dirty="0">
                <a:solidFill>
                  <a:schemeClr val="tx2"/>
                </a:solidFill>
                <a:latin typeface="VladaRHSans Med"/>
              </a:rPr>
              <a:t>mora dokazati status „istraživačke organizacije“ kako je to uvjetovano u Prilogu 4. Smjernice o uvjetima glede pravila o državnim potporama. </a:t>
            </a:r>
            <a:endParaRPr lang="hr-HR" sz="2800" dirty="0" smtClean="0">
              <a:solidFill>
                <a:schemeClr val="tx2"/>
              </a:solidFill>
              <a:latin typeface="VladaRHSans Med"/>
            </a:endParaRPr>
          </a:p>
          <a:p>
            <a:pPr algn="just">
              <a:lnSpc>
                <a:spcPct val="100000"/>
              </a:lnSpc>
            </a:pPr>
            <a:endParaRPr lang="hr-HR" sz="2800" dirty="0">
              <a:solidFill>
                <a:schemeClr val="tx2"/>
              </a:solidFill>
              <a:latin typeface="VladaRHSans Med"/>
            </a:endParaRPr>
          </a:p>
          <a:p>
            <a:pPr algn="just">
              <a:lnSpc>
                <a:spcPct val="100000"/>
              </a:lnSpc>
            </a:pPr>
            <a:r>
              <a:rPr lang="hr-HR" sz="2800" dirty="0">
                <a:solidFill>
                  <a:schemeClr val="tx2"/>
                </a:solidFill>
                <a:latin typeface="VladaRHSans Med"/>
              </a:rPr>
              <a:t>Iz projektnog prijedloga mora biti vidljivo da je buduća IRI infrastruktura namijenjena za neekonomske djelatnosti istraživačkih organizacija kako su definirane u Prilogu 4. </a:t>
            </a:r>
          </a:p>
          <a:p>
            <a:endParaRPr lang="hr-HR" dirty="0" smtClean="0"/>
          </a:p>
          <a:p>
            <a:endParaRPr lang="hr-HR"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10</a:t>
            </a:fld>
            <a:endParaRPr lang="en-US" altLang="en-US">
              <a:solidFill>
                <a:prstClr val="white"/>
              </a:solidFill>
            </a:endParaRPr>
          </a:p>
        </p:txBody>
      </p:sp>
      <p:pic>
        <p:nvPicPr>
          <p:cNvPr id="5" name="Picture 4"/>
          <p:cNvPicPr>
            <a:picLocks noChangeAspect="1"/>
          </p:cNvPicPr>
          <p:nvPr/>
        </p:nvPicPr>
        <p:blipFill>
          <a:blip r:embed="rId2"/>
          <a:stretch>
            <a:fillRect/>
          </a:stretch>
        </p:blipFill>
        <p:spPr>
          <a:xfrm>
            <a:off x="4492251" y="6016822"/>
            <a:ext cx="1889228" cy="595529"/>
          </a:xfrm>
          <a:prstGeom prst="rect">
            <a:avLst/>
          </a:prstGeom>
        </p:spPr>
      </p:pic>
      <p:pic>
        <p:nvPicPr>
          <p:cNvPr id="6" name="Picture 5"/>
          <p:cNvPicPr>
            <a:picLocks noChangeAspect="1"/>
          </p:cNvPicPr>
          <p:nvPr/>
        </p:nvPicPr>
        <p:blipFill>
          <a:blip r:embed="rId3"/>
          <a:stretch>
            <a:fillRect/>
          </a:stretch>
        </p:blipFill>
        <p:spPr>
          <a:xfrm>
            <a:off x="3260752" y="6046340"/>
            <a:ext cx="1231499" cy="536494"/>
          </a:xfrm>
          <a:prstGeom prst="rect">
            <a:avLst/>
          </a:prstGeom>
        </p:spPr>
      </p:pic>
    </p:spTree>
    <p:extLst>
      <p:ext uri="{BB962C8B-B14F-4D97-AF65-F5344CB8AC3E}">
        <p14:creationId xmlns:p14="http://schemas.microsoft.com/office/powerpoint/2010/main" val="4040153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80087"/>
            <a:ext cx="10799233" cy="1138080"/>
          </a:xfrm>
        </p:spPr>
        <p:txBody>
          <a:bodyPr/>
          <a:lstStyle/>
          <a:p>
            <a:pPr algn="ctr"/>
            <a:r>
              <a:rPr lang="hr-HR" sz="3600" b="1" dirty="0" smtClean="0">
                <a:solidFill>
                  <a:schemeClr val="bg1"/>
                </a:solidFill>
                <a:effectLst>
                  <a:outerShdw blurRad="38100" dist="38100" dir="2700000" algn="tl">
                    <a:srgbClr val="000000">
                      <a:alpha val="43137"/>
                    </a:srgbClr>
                  </a:outerShdw>
                </a:effectLst>
              </a:rPr>
              <a:t>Broj projektnih prijedloga i iznos bespovratnih sredstava po projektnom prijedlogu</a:t>
            </a:r>
            <a:r>
              <a:rPr lang="hr-HR" dirty="0"/>
              <a:t/>
            </a:r>
            <a:br>
              <a:rPr lang="hr-HR" dirty="0"/>
            </a:br>
            <a:endParaRPr lang="hr-HR" dirty="0"/>
          </a:p>
        </p:txBody>
      </p:sp>
      <p:sp>
        <p:nvSpPr>
          <p:cNvPr id="3" name="Content Placeholder 2"/>
          <p:cNvSpPr>
            <a:spLocks noGrp="1"/>
          </p:cNvSpPr>
          <p:nvPr>
            <p:ph idx="1"/>
          </p:nvPr>
        </p:nvSpPr>
        <p:spPr>
          <a:xfrm>
            <a:off x="685801" y="1738184"/>
            <a:ext cx="10799233" cy="3739978"/>
          </a:xfrm>
        </p:spPr>
        <p:txBody>
          <a:bodyPr/>
          <a:lstStyle/>
          <a:p>
            <a:pPr marL="457200" indent="-457200" algn="ctr">
              <a:buFont typeface="Wingdings" panose="05000000000000000000" pitchFamily="2" charset="2"/>
              <a:buChar char="Ø"/>
            </a:pPr>
            <a:r>
              <a:rPr lang="hr-HR" sz="2800" dirty="0">
                <a:solidFill>
                  <a:schemeClr val="tx2"/>
                </a:solidFill>
              </a:rPr>
              <a:t>i</a:t>
            </a:r>
            <a:r>
              <a:rPr lang="hr-HR" sz="2800" dirty="0" smtClean="0">
                <a:solidFill>
                  <a:schemeClr val="tx2"/>
                </a:solidFill>
              </a:rPr>
              <a:t>sti prijavitelj može </a:t>
            </a:r>
            <a:r>
              <a:rPr lang="hr-HR" sz="2800" dirty="0">
                <a:solidFill>
                  <a:schemeClr val="tx2"/>
                </a:solidFill>
              </a:rPr>
              <a:t>podnijeti više od jednog projektnog </a:t>
            </a:r>
            <a:r>
              <a:rPr lang="hr-HR" sz="2800" dirty="0" smtClean="0">
                <a:solidFill>
                  <a:schemeClr val="tx2"/>
                </a:solidFill>
              </a:rPr>
              <a:t>prijedloga, ako je to </a:t>
            </a:r>
            <a:r>
              <a:rPr lang="hr-HR" sz="2800" dirty="0">
                <a:solidFill>
                  <a:schemeClr val="tx2"/>
                </a:solidFill>
              </a:rPr>
              <a:t>u skladu s projektima uključenima na </a:t>
            </a:r>
            <a:r>
              <a:rPr lang="hr-HR" sz="2800" dirty="0" smtClean="0">
                <a:solidFill>
                  <a:schemeClr val="tx2"/>
                </a:solidFill>
              </a:rPr>
              <a:t>Listu </a:t>
            </a:r>
            <a:r>
              <a:rPr lang="hr-HR" sz="2800" dirty="0">
                <a:solidFill>
                  <a:schemeClr val="tx2"/>
                </a:solidFill>
              </a:rPr>
              <a:t>unaprijed određenih prijavitelja i projekata (Prilog </a:t>
            </a:r>
            <a:r>
              <a:rPr lang="hr-HR" sz="2800" dirty="0" smtClean="0">
                <a:solidFill>
                  <a:schemeClr val="tx2"/>
                </a:solidFill>
              </a:rPr>
              <a:t>5)</a:t>
            </a:r>
          </a:p>
          <a:p>
            <a:pPr marL="457200" indent="-457200" algn="ctr">
              <a:buFont typeface="Wingdings" panose="05000000000000000000" pitchFamily="2" charset="2"/>
              <a:buChar char="Ø"/>
            </a:pPr>
            <a:r>
              <a:rPr lang="hr-HR" sz="2800" dirty="0" smtClean="0">
                <a:solidFill>
                  <a:schemeClr val="tx2"/>
                </a:solidFill>
              </a:rPr>
              <a:t>najveći </a:t>
            </a:r>
            <a:r>
              <a:rPr lang="hr-HR" sz="2800" dirty="0">
                <a:solidFill>
                  <a:schemeClr val="tx2"/>
                </a:solidFill>
              </a:rPr>
              <a:t>dopušteni iznos bespovratnih sredstava za financiranje prihvatljivih izdataka </a:t>
            </a:r>
            <a:r>
              <a:rPr lang="hr-HR" sz="2800" dirty="0" smtClean="0">
                <a:solidFill>
                  <a:schemeClr val="tx2"/>
                </a:solidFill>
              </a:rPr>
              <a:t>koji </a:t>
            </a:r>
            <a:r>
              <a:rPr lang="hr-HR" sz="2800" dirty="0">
                <a:solidFill>
                  <a:schemeClr val="tx2"/>
                </a:solidFill>
              </a:rPr>
              <a:t>se </a:t>
            </a:r>
            <a:r>
              <a:rPr lang="hr-HR" sz="2800" dirty="0" smtClean="0">
                <a:solidFill>
                  <a:schemeClr val="tx2"/>
                </a:solidFill>
              </a:rPr>
              <a:t>može </a:t>
            </a:r>
            <a:r>
              <a:rPr lang="hr-HR" sz="2800" dirty="0">
                <a:solidFill>
                  <a:schemeClr val="tx2"/>
                </a:solidFill>
              </a:rPr>
              <a:t>dodijeliti </a:t>
            </a:r>
            <a:r>
              <a:rPr lang="hr-HR" sz="2800" dirty="0" smtClean="0">
                <a:solidFill>
                  <a:schemeClr val="tx2"/>
                </a:solidFill>
              </a:rPr>
              <a:t>jednom projektu je </a:t>
            </a:r>
            <a:r>
              <a:rPr lang="hr-HR" sz="2800" dirty="0">
                <a:solidFill>
                  <a:schemeClr val="tx2"/>
                </a:solidFill>
              </a:rPr>
              <a:t>9.120.000,00 HRK.</a:t>
            </a: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11</a:t>
            </a:fld>
            <a:endParaRPr lang="en-US" altLang="en-US">
              <a:solidFill>
                <a:prstClr val="white"/>
              </a:solidFill>
            </a:endParaRPr>
          </a:p>
        </p:txBody>
      </p:sp>
      <p:pic>
        <p:nvPicPr>
          <p:cNvPr id="6" name="Picture 5"/>
          <p:cNvPicPr>
            <a:picLocks noChangeAspect="1"/>
          </p:cNvPicPr>
          <p:nvPr/>
        </p:nvPicPr>
        <p:blipFill>
          <a:blip r:embed="rId2"/>
          <a:stretch>
            <a:fillRect/>
          </a:stretch>
        </p:blipFill>
        <p:spPr>
          <a:xfrm>
            <a:off x="3423552" y="6046339"/>
            <a:ext cx="1231499" cy="536494"/>
          </a:xfrm>
          <a:prstGeom prst="rect">
            <a:avLst/>
          </a:prstGeom>
        </p:spPr>
      </p:pic>
      <p:pic>
        <p:nvPicPr>
          <p:cNvPr id="7" name="Picture 6"/>
          <p:cNvPicPr>
            <a:picLocks noChangeAspect="1"/>
          </p:cNvPicPr>
          <p:nvPr/>
        </p:nvPicPr>
        <p:blipFill>
          <a:blip r:embed="rId3"/>
          <a:stretch>
            <a:fillRect/>
          </a:stretch>
        </p:blipFill>
        <p:spPr>
          <a:xfrm>
            <a:off x="4655051" y="6006712"/>
            <a:ext cx="1767993" cy="615749"/>
          </a:xfrm>
          <a:prstGeom prst="rect">
            <a:avLst/>
          </a:prstGeom>
        </p:spPr>
      </p:pic>
    </p:spTree>
    <p:extLst>
      <p:ext uri="{BB962C8B-B14F-4D97-AF65-F5344CB8AC3E}">
        <p14:creationId xmlns:p14="http://schemas.microsoft.com/office/powerpoint/2010/main" val="2471147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69325" y="472875"/>
            <a:ext cx="10799233" cy="1143000"/>
          </a:xfrm>
        </p:spPr>
        <p:txBody>
          <a:bodyPr/>
          <a:lstStyle/>
          <a:p>
            <a:pPr algn="ctr"/>
            <a:r>
              <a:rPr lang="hr-HR" altLang="sr-Latn-RS" sz="3600" b="1" dirty="0" smtClean="0">
                <a:solidFill>
                  <a:schemeClr val="bg1"/>
                </a:solidFill>
                <a:effectLst>
                  <a:outerShdw blurRad="38100" dist="38100" dir="2700000" algn="tl">
                    <a:srgbClr val="000000">
                      <a:alpha val="43137"/>
                    </a:srgbClr>
                  </a:outerShdw>
                </a:effectLst>
                <a:latin typeface="VladaRHSans Med" charset="0"/>
                <a:cs typeface="VladaRHSans Med" charset="0"/>
              </a:rPr>
              <a:t>Prihvatljive aktivnosti 1/3</a:t>
            </a:r>
            <a:endParaRPr lang="en-GB" altLang="sr-Latn-RS" sz="3600" b="1" dirty="0" smtClean="0">
              <a:solidFill>
                <a:schemeClr val="bg1"/>
              </a:solidFill>
              <a:effectLst>
                <a:outerShdw blurRad="38100" dist="38100" dir="2700000" algn="tl">
                  <a:srgbClr val="000000">
                    <a:alpha val="43137"/>
                  </a:srgbClr>
                </a:outerShdw>
              </a:effectLst>
              <a:latin typeface="VladaRHSans Med" charset="0"/>
              <a:cs typeface="VladaRHSans Med" charset="0"/>
            </a:endParaRPr>
          </a:p>
        </p:txBody>
      </p:sp>
      <p:sp>
        <p:nvSpPr>
          <p:cNvPr id="1126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990575" indent="-380990">
              <a:defRPr>
                <a:solidFill>
                  <a:schemeClr val="tx1"/>
                </a:solidFill>
                <a:latin typeface="Calibri" panose="020F0502020204030204" pitchFamily="34" charset="0"/>
                <a:ea typeface="MS PGothic" panose="020B0600070205080204" pitchFamily="34" charset="-128"/>
              </a:defRPr>
            </a:lvl2pPr>
            <a:lvl3pPr marL="1523962" indent="-304792">
              <a:defRPr>
                <a:solidFill>
                  <a:schemeClr val="tx1"/>
                </a:solidFill>
                <a:latin typeface="Calibri" panose="020F0502020204030204" pitchFamily="34" charset="0"/>
                <a:ea typeface="MS PGothic" panose="020B0600070205080204" pitchFamily="34" charset="-128"/>
              </a:defRPr>
            </a:lvl3pPr>
            <a:lvl4pPr marL="2133547" indent="-304792">
              <a:defRPr>
                <a:solidFill>
                  <a:schemeClr val="tx1"/>
                </a:solidFill>
                <a:latin typeface="Calibri" panose="020F0502020204030204" pitchFamily="34" charset="0"/>
                <a:ea typeface="MS PGothic" panose="020B0600070205080204" pitchFamily="34" charset="-128"/>
              </a:defRPr>
            </a:lvl4pPr>
            <a:lvl5pPr marL="2743131" indent="-304792">
              <a:defRPr>
                <a:solidFill>
                  <a:schemeClr val="tx1"/>
                </a:solidFill>
                <a:latin typeface="Calibri" panose="020F0502020204030204" pitchFamily="34" charset="0"/>
                <a:ea typeface="MS PGothic" panose="020B0600070205080204" pitchFamily="34" charset="-128"/>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4DD9F5C-17E5-42E5-BB4D-FF9D7E27291C}" type="slidenum">
              <a:rPr lang="en-US" altLang="en-US" smtClean="0">
                <a:solidFill>
                  <a:prstClr val="white"/>
                </a:solidFill>
                <a:latin typeface="VladaRHSans Reg" charset="0"/>
              </a:rPr>
              <a:pPr/>
              <a:t>12</a:t>
            </a:fld>
            <a:endParaRPr lang="en-US" altLang="en-US" smtClean="0">
              <a:solidFill>
                <a:prstClr val="white"/>
              </a:solidFill>
              <a:latin typeface="VladaRHSans Reg"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4390" y="609188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05713" y="1318053"/>
            <a:ext cx="11669871" cy="4234250"/>
          </a:xfrm>
        </p:spPr>
        <p:txBody>
          <a:bodyPr/>
          <a:lstStyle/>
          <a:p>
            <a:pPr marL="514350" lvl="0" indent="-514350">
              <a:lnSpc>
                <a:spcPct val="100000"/>
              </a:lnSpc>
              <a:buFontTx/>
              <a:buAutoNum type="arabicPeriod"/>
            </a:pPr>
            <a:r>
              <a:rPr lang="hr-HR" sz="2800" b="1" dirty="0" smtClean="0">
                <a:solidFill>
                  <a:schemeClr val="tx2"/>
                </a:solidFill>
                <a:latin typeface="VladaRHSans Reg" charset="0"/>
                <a:cs typeface="VladaRHSans Reg" charset="0"/>
              </a:rPr>
              <a:t>Izrada </a:t>
            </a:r>
            <a:r>
              <a:rPr lang="hr-HR" sz="2800" b="1" dirty="0">
                <a:solidFill>
                  <a:schemeClr val="tx2"/>
                </a:solidFill>
                <a:latin typeface="VladaRHSans Reg" charset="0"/>
                <a:cs typeface="VladaRHSans Reg" charset="0"/>
              </a:rPr>
              <a:t>projektne</a:t>
            </a:r>
            <a:r>
              <a:rPr lang="hr-HR" sz="2800" b="1" dirty="0" smtClean="0">
                <a:solidFill>
                  <a:schemeClr val="tx2"/>
                </a:solidFill>
                <a:latin typeface="VladaRHSans Reg" charset="0"/>
                <a:cs typeface="VladaRHSans Reg" charset="0"/>
              </a:rPr>
              <a:t>/ tehničke </a:t>
            </a:r>
            <a:r>
              <a:rPr lang="hr-HR" sz="2800" b="1" dirty="0">
                <a:solidFill>
                  <a:schemeClr val="tx2"/>
                </a:solidFill>
                <a:latin typeface="VladaRHSans Reg" charset="0"/>
                <a:cs typeface="VladaRHSans Reg" charset="0"/>
              </a:rPr>
              <a:t>dokumentacije za sljedeće vrste infrastrukturnih projekata:</a:t>
            </a:r>
          </a:p>
          <a:p>
            <a:pPr marL="457200" lvl="0" indent="-457200">
              <a:lnSpc>
                <a:spcPct val="100000"/>
              </a:lnSpc>
              <a:buFont typeface="Wingdings" panose="05000000000000000000" pitchFamily="2" charset="2"/>
              <a:buChar char="Ø"/>
            </a:pPr>
            <a:r>
              <a:rPr lang="hr-HR" sz="2800" dirty="0" smtClean="0">
                <a:solidFill>
                  <a:schemeClr val="tx2"/>
                </a:solidFill>
                <a:latin typeface="VladaRHSans Reg" charset="0"/>
                <a:cs typeface="VladaRHSans Reg" charset="0"/>
              </a:rPr>
              <a:t>izgradnja </a:t>
            </a:r>
            <a:r>
              <a:rPr lang="hr-HR" sz="2800" dirty="0">
                <a:solidFill>
                  <a:schemeClr val="tx2"/>
                </a:solidFill>
                <a:latin typeface="VladaRHSans Reg" charset="0"/>
                <a:cs typeface="VladaRHSans Reg" charset="0"/>
              </a:rPr>
              <a:t>IRI infrastrukture – izgradnja nove, preuređenje i dogradnja postojeće IRI infrastrukture ili razvoj i poboljšanje (održavanje građevine ili rekonstrukcija) postojećih objekata IRI infrastrukture u svrhu povećanja njihovog područja rada ili otvaranja novih pravaca istraživanja</a:t>
            </a:r>
            <a:r>
              <a:rPr lang="hr-HR" sz="2800" dirty="0" smtClean="0">
                <a:solidFill>
                  <a:schemeClr val="tx2"/>
                </a:solidFill>
                <a:latin typeface="VladaRHSans Reg" charset="0"/>
                <a:cs typeface="VladaRHSans Reg" charset="0"/>
              </a:rPr>
              <a:t>;</a:t>
            </a:r>
            <a:endParaRPr lang="hr-HR" sz="2800" dirty="0">
              <a:solidFill>
                <a:schemeClr val="tx2"/>
              </a:solidFill>
              <a:latin typeface="VladaRHSans Reg" charset="0"/>
              <a:cs typeface="VladaRHSans Reg" charset="0"/>
            </a:endParaRPr>
          </a:p>
          <a:p>
            <a:pPr marL="457200" lvl="0" indent="-457200">
              <a:lnSpc>
                <a:spcPct val="100000"/>
              </a:lnSpc>
              <a:buFont typeface="Wingdings" panose="05000000000000000000" pitchFamily="2" charset="2"/>
              <a:buChar char="Ø"/>
            </a:pPr>
            <a:r>
              <a:rPr lang="hr-HR" sz="2800" dirty="0" smtClean="0">
                <a:solidFill>
                  <a:schemeClr val="tx2"/>
                </a:solidFill>
                <a:latin typeface="VladaRHSans Reg" charset="0"/>
                <a:cs typeface="VladaRHSans Reg" charset="0"/>
              </a:rPr>
              <a:t>opremanje </a:t>
            </a:r>
            <a:r>
              <a:rPr lang="hr-HR" sz="2800" dirty="0">
                <a:solidFill>
                  <a:schemeClr val="tx2"/>
                </a:solidFill>
                <a:latin typeface="VladaRHSans Reg" charset="0"/>
                <a:cs typeface="VladaRHSans Reg" charset="0"/>
              </a:rPr>
              <a:t>objekata istraživačke </a:t>
            </a:r>
            <a:r>
              <a:rPr lang="hr-HR" sz="2800" dirty="0" smtClean="0">
                <a:solidFill>
                  <a:schemeClr val="tx2"/>
                </a:solidFill>
                <a:latin typeface="VladaRHSans Reg" charset="0"/>
                <a:cs typeface="VladaRHSans Reg" charset="0"/>
              </a:rPr>
              <a:t>infrastrukture;</a:t>
            </a:r>
            <a:endParaRPr lang="hr-HR" sz="2800" dirty="0">
              <a:solidFill>
                <a:schemeClr val="tx2"/>
              </a:solidFill>
              <a:latin typeface="VladaRHSans Reg" charset="0"/>
              <a:cs typeface="VladaRHSans Reg" charset="0"/>
            </a:endParaRPr>
          </a:p>
          <a:p>
            <a:pPr marL="514350" lvl="0" indent="-514350">
              <a:lnSpc>
                <a:spcPct val="100000"/>
              </a:lnSpc>
              <a:buFontTx/>
              <a:buAutoNum type="arabicPeriod"/>
            </a:pPr>
            <a:endParaRPr lang="hr-HR" sz="2800" dirty="0">
              <a:solidFill>
                <a:schemeClr val="tx2"/>
              </a:solidFill>
              <a:latin typeface="VladaRHSans Reg" charset="0"/>
              <a:cs typeface="VladaRHSans Reg" charset="0"/>
            </a:endParaRPr>
          </a:p>
          <a:p>
            <a:pPr lvl="0" algn="ctr" eaLnBrk="1" hangingPunct="1">
              <a:lnSpc>
                <a:spcPct val="100000"/>
              </a:lnSpc>
              <a:spcBef>
                <a:spcPts val="0"/>
              </a:spcBef>
              <a:buClr>
                <a:srgbClr val="171796"/>
              </a:buClr>
              <a:defRPr/>
            </a:pPr>
            <a:endParaRPr lang="hr-HR" altLang="en-US" dirty="0">
              <a:solidFill>
                <a:prstClr val="black"/>
              </a:solidFill>
              <a:latin typeface="VladaRHSans Reg" charset="0"/>
            </a:endParaRPr>
          </a:p>
          <a:p>
            <a:pPr lvl="0" indent="-457189" algn="ctr" eaLnBrk="1" hangingPunct="1">
              <a:lnSpc>
                <a:spcPct val="100000"/>
              </a:lnSpc>
              <a:spcBef>
                <a:spcPts val="0"/>
              </a:spcBef>
              <a:buClr>
                <a:srgbClr val="171796"/>
              </a:buClr>
              <a:buFont typeface="Wingdings" panose="05000000000000000000" pitchFamily="2" charset="2"/>
              <a:buChar char="§"/>
              <a:defRPr/>
            </a:pPr>
            <a:endParaRPr lang="hr-HR" altLang="en-US" dirty="0" smtClean="0">
              <a:solidFill>
                <a:prstClr val="black"/>
              </a:solidFill>
              <a:latin typeface="VladaRHSans Reg" charset="0"/>
            </a:endParaRPr>
          </a:p>
          <a:p>
            <a:pPr lvl="0" indent="-457189" algn="just" eaLnBrk="1" hangingPunct="1">
              <a:lnSpc>
                <a:spcPct val="100000"/>
              </a:lnSpc>
              <a:spcBef>
                <a:spcPts val="0"/>
              </a:spcBef>
              <a:buClr>
                <a:srgbClr val="171796"/>
              </a:buClr>
              <a:buFont typeface="Wingdings" panose="05000000000000000000" pitchFamily="2" charset="2"/>
              <a:buChar char="§"/>
              <a:defRPr/>
            </a:pPr>
            <a:endParaRPr lang="hr-HR" altLang="en-US" sz="2400" dirty="0">
              <a:solidFill>
                <a:prstClr val="black"/>
              </a:solidFill>
              <a:latin typeface="VladaRHSans Reg" charset="0"/>
            </a:endParaRPr>
          </a:p>
          <a:p>
            <a:pPr lvl="0" indent="-457189" algn="just" eaLnBrk="1" hangingPunct="1">
              <a:lnSpc>
                <a:spcPct val="100000"/>
              </a:lnSpc>
              <a:spcBef>
                <a:spcPts val="0"/>
              </a:spcBef>
              <a:buClr>
                <a:srgbClr val="171796"/>
              </a:buClr>
              <a:buFont typeface="Wingdings" panose="05000000000000000000" pitchFamily="2" charset="2"/>
              <a:buChar char="§"/>
              <a:defRPr/>
            </a:pPr>
            <a:endParaRPr lang="hr-HR" altLang="en-US" sz="2400" dirty="0" smtClean="0">
              <a:solidFill>
                <a:prstClr val="black"/>
              </a:solidFill>
              <a:latin typeface="VladaRHSans Reg" charset="0"/>
            </a:endParaRPr>
          </a:p>
          <a:p>
            <a:pPr lvl="0" indent="-457189" algn="just" eaLnBrk="1" hangingPunct="1">
              <a:lnSpc>
                <a:spcPct val="100000"/>
              </a:lnSpc>
              <a:spcBef>
                <a:spcPts val="0"/>
              </a:spcBef>
              <a:buClr>
                <a:srgbClr val="171796"/>
              </a:buClr>
              <a:buFont typeface="Wingdings" panose="05000000000000000000" pitchFamily="2" charset="2"/>
              <a:buChar char="§"/>
              <a:defRPr/>
            </a:pPr>
            <a:endParaRPr lang="hr-HR" altLang="en-US" sz="2400" dirty="0">
              <a:solidFill>
                <a:prstClr val="black"/>
              </a:solidFill>
              <a:latin typeface="VladaRHSans Reg" charset="0"/>
            </a:endParaRPr>
          </a:p>
          <a:p>
            <a:pPr lvl="0" eaLnBrk="1" hangingPunct="1">
              <a:spcBef>
                <a:spcPts val="767"/>
              </a:spcBef>
              <a:buClr>
                <a:srgbClr val="171796"/>
              </a:buClr>
              <a:defRPr/>
            </a:pPr>
            <a:endParaRPr lang="hr-HR" altLang="en-US" sz="2400" dirty="0" smtClean="0">
              <a:solidFill>
                <a:prstClr val="black"/>
              </a:solidFill>
              <a:latin typeface="VladaRHSans Reg" charset="0"/>
            </a:endParaRPr>
          </a:p>
          <a:p>
            <a:endParaRPr lang="hr-HR"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341" y="6013981"/>
            <a:ext cx="1760526" cy="617006"/>
          </a:xfrm>
          <a:prstGeom prst="rect">
            <a:avLst/>
          </a:prstGeom>
        </p:spPr>
      </p:pic>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3864" y="6054782"/>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956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altLang="sr-Latn-RS" sz="3600" b="1" dirty="0">
                <a:solidFill>
                  <a:schemeClr val="bg1"/>
                </a:solidFill>
                <a:effectLst>
                  <a:outerShdw blurRad="38100" dist="38100" dir="2700000" algn="tl">
                    <a:srgbClr val="000000">
                      <a:alpha val="43137"/>
                    </a:srgbClr>
                  </a:outerShdw>
                </a:effectLst>
                <a:latin typeface="VladaRHSans Med" charset="0"/>
                <a:cs typeface="VladaRHSans Med" charset="0"/>
              </a:rPr>
              <a:t>Prihvatljive aktivnosti </a:t>
            </a:r>
            <a:r>
              <a:rPr lang="hr-HR" altLang="sr-Latn-RS" sz="3600" b="1" dirty="0" smtClean="0">
                <a:solidFill>
                  <a:schemeClr val="bg1"/>
                </a:solidFill>
                <a:effectLst>
                  <a:outerShdw blurRad="38100" dist="38100" dir="2700000" algn="tl">
                    <a:srgbClr val="000000">
                      <a:alpha val="43137"/>
                    </a:srgbClr>
                  </a:outerShdw>
                </a:effectLst>
                <a:latin typeface="VladaRHSans Med" charset="0"/>
                <a:cs typeface="VladaRHSans Med" charset="0"/>
              </a:rPr>
              <a:t>2/3</a:t>
            </a:r>
            <a:endParaRPr lang="hr-HR" sz="3600" dirty="0"/>
          </a:p>
        </p:txBody>
      </p:sp>
      <p:sp>
        <p:nvSpPr>
          <p:cNvPr id="3" name="Content Placeholder 2"/>
          <p:cNvSpPr>
            <a:spLocks noGrp="1"/>
          </p:cNvSpPr>
          <p:nvPr>
            <p:ph idx="1"/>
          </p:nvPr>
        </p:nvSpPr>
        <p:spPr>
          <a:xfrm>
            <a:off x="696099" y="1194486"/>
            <a:ext cx="10799233" cy="4514335"/>
          </a:xfrm>
        </p:spPr>
        <p:txBody>
          <a:bodyPr/>
          <a:lstStyle/>
          <a:p>
            <a:pPr>
              <a:lnSpc>
                <a:spcPct val="100000"/>
              </a:lnSpc>
            </a:pPr>
            <a:r>
              <a:rPr lang="hr-HR" sz="2800" dirty="0" smtClean="0">
                <a:solidFill>
                  <a:schemeClr val="tx2"/>
                </a:solidFill>
                <a:latin typeface="VladaRHSans Reg" charset="0"/>
                <a:cs typeface="VladaRHSans Reg" charset="0"/>
              </a:rPr>
              <a:t>2) Izrada </a:t>
            </a:r>
            <a:r>
              <a:rPr lang="hr-HR" sz="2800" b="1" dirty="0">
                <a:solidFill>
                  <a:schemeClr val="tx2"/>
                </a:solidFill>
                <a:latin typeface="VladaRHSans Reg" charset="0"/>
                <a:cs typeface="VladaRHSans Reg" charset="0"/>
              </a:rPr>
              <a:t>studije izvedivosti </a:t>
            </a:r>
            <a:r>
              <a:rPr lang="hr-HR" sz="2800" dirty="0">
                <a:solidFill>
                  <a:schemeClr val="tx2"/>
                </a:solidFill>
                <a:latin typeface="VladaRHSans Reg" charset="0"/>
                <a:cs typeface="VladaRHSans Reg" charset="0"/>
              </a:rPr>
              <a:t>s analizom troškova i </a:t>
            </a:r>
            <a:r>
              <a:rPr lang="hr-HR" sz="2800" dirty="0" smtClean="0">
                <a:solidFill>
                  <a:schemeClr val="tx2"/>
                </a:solidFill>
                <a:latin typeface="VladaRHSans Reg" charset="0"/>
                <a:cs typeface="VladaRHSans Reg" charset="0"/>
              </a:rPr>
              <a:t>koristi </a:t>
            </a:r>
          </a:p>
          <a:p>
            <a:pPr>
              <a:lnSpc>
                <a:spcPct val="100000"/>
              </a:lnSpc>
            </a:pPr>
            <a:r>
              <a:rPr lang="hr-HR" sz="2800" dirty="0">
                <a:solidFill>
                  <a:schemeClr val="tx2"/>
                </a:solidFill>
                <a:latin typeface="VladaRHSans Reg" charset="0"/>
                <a:cs typeface="VladaRHSans Reg" charset="0"/>
              </a:rPr>
              <a:t> </a:t>
            </a:r>
            <a:r>
              <a:rPr lang="hr-HR" sz="2800" dirty="0" smtClean="0">
                <a:solidFill>
                  <a:schemeClr val="tx2"/>
                </a:solidFill>
                <a:latin typeface="VladaRHSans Reg" charset="0"/>
                <a:cs typeface="VladaRHSans Reg" charset="0"/>
              </a:rPr>
              <a:t>   (</a:t>
            </a:r>
            <a:r>
              <a:rPr lang="hr-HR" sz="2800" i="1" dirty="0" smtClean="0">
                <a:solidFill>
                  <a:schemeClr val="tx2"/>
                </a:solidFill>
                <a:latin typeface="VladaRHSans Reg" charset="0"/>
                <a:cs typeface="VladaRHSans Reg" charset="0"/>
              </a:rPr>
              <a:t>napomena: aktivnost je obavezna</a:t>
            </a:r>
            <a:r>
              <a:rPr lang="hr-HR" sz="2800" dirty="0" smtClean="0">
                <a:solidFill>
                  <a:schemeClr val="tx2"/>
                </a:solidFill>
                <a:latin typeface="VladaRHSans Reg" charset="0"/>
                <a:cs typeface="VladaRHSans Reg" charset="0"/>
              </a:rPr>
              <a:t>)</a:t>
            </a:r>
          </a:p>
          <a:p>
            <a:pPr>
              <a:lnSpc>
                <a:spcPct val="100000"/>
              </a:lnSpc>
            </a:pPr>
            <a:endParaRPr lang="hr-HR" sz="2800" dirty="0">
              <a:solidFill>
                <a:schemeClr val="tx2"/>
              </a:solidFill>
              <a:latin typeface="VladaRHSans Reg" charset="0"/>
              <a:cs typeface="VladaRHSans Reg" charset="0"/>
            </a:endParaRPr>
          </a:p>
          <a:p>
            <a:pPr>
              <a:lnSpc>
                <a:spcPct val="100000"/>
              </a:lnSpc>
            </a:pPr>
            <a:r>
              <a:rPr lang="hr-HR" sz="2800" dirty="0" smtClean="0">
                <a:solidFill>
                  <a:schemeClr val="tx2"/>
                </a:solidFill>
                <a:latin typeface="VladaRHSans Reg" charset="0"/>
                <a:cs typeface="VladaRHSans Reg" charset="0"/>
              </a:rPr>
              <a:t>3) Angažiranje </a:t>
            </a:r>
            <a:r>
              <a:rPr lang="hr-HR" sz="2800" dirty="0">
                <a:solidFill>
                  <a:schemeClr val="tx2"/>
                </a:solidFill>
                <a:latin typeface="VladaRHSans Reg" charset="0"/>
                <a:cs typeface="VladaRHSans Reg" charset="0"/>
              </a:rPr>
              <a:t>osobe od strane Prijavitelja za </a:t>
            </a:r>
            <a:r>
              <a:rPr lang="hr-HR" sz="2800" b="1" dirty="0">
                <a:solidFill>
                  <a:schemeClr val="tx2"/>
                </a:solidFill>
                <a:latin typeface="VladaRHSans Reg" charset="0"/>
                <a:cs typeface="VladaRHSans Reg" charset="0"/>
              </a:rPr>
              <a:t>voditelja projekta </a:t>
            </a:r>
            <a:r>
              <a:rPr lang="hr-HR" sz="2800" dirty="0">
                <a:solidFill>
                  <a:schemeClr val="tx2"/>
                </a:solidFill>
                <a:latin typeface="VladaRHSans Reg" charset="0"/>
                <a:cs typeface="VladaRHSans Reg" charset="0"/>
              </a:rPr>
              <a:t>sukladno Zakonu o poslovima i djelatnostima prostornog uređenja i gradnje (NN 78/15</a:t>
            </a:r>
            <a:r>
              <a:rPr lang="hr-HR" sz="2800" dirty="0" smtClean="0">
                <a:solidFill>
                  <a:schemeClr val="tx2"/>
                </a:solidFill>
                <a:latin typeface="VladaRHSans Reg" charset="0"/>
                <a:cs typeface="VladaRHSans Reg" charset="0"/>
              </a:rPr>
              <a:t>), </a:t>
            </a:r>
            <a:r>
              <a:rPr lang="hr-HR" sz="2800" dirty="0">
                <a:solidFill>
                  <a:schemeClr val="tx2"/>
                </a:solidFill>
                <a:latin typeface="VladaRHSans Reg" charset="0"/>
                <a:cs typeface="VladaRHSans Reg" charset="0"/>
              </a:rPr>
              <a:t>ukoliko je primjenjivo</a:t>
            </a:r>
            <a:r>
              <a:rPr lang="hr-HR" sz="2800" dirty="0" smtClean="0">
                <a:solidFill>
                  <a:schemeClr val="tx2"/>
                </a:solidFill>
                <a:latin typeface="VladaRHSans Reg" charset="0"/>
                <a:cs typeface="VladaRHSans Reg" charset="0"/>
              </a:rPr>
              <a:t>.</a:t>
            </a:r>
          </a:p>
          <a:p>
            <a:pPr>
              <a:lnSpc>
                <a:spcPct val="100000"/>
              </a:lnSpc>
            </a:pPr>
            <a:endParaRPr lang="hr-HR" sz="2800" dirty="0">
              <a:solidFill>
                <a:schemeClr val="tx2"/>
              </a:solidFill>
              <a:latin typeface="VladaRHSans Reg" charset="0"/>
              <a:cs typeface="VladaRHSans Reg" charset="0"/>
            </a:endParaRPr>
          </a:p>
          <a:p>
            <a:pPr>
              <a:lnSpc>
                <a:spcPct val="100000"/>
              </a:lnSpc>
            </a:pPr>
            <a:r>
              <a:rPr lang="hr-HR" sz="2800" dirty="0" smtClean="0">
                <a:solidFill>
                  <a:schemeClr val="tx2"/>
                </a:solidFill>
                <a:latin typeface="VladaRHSans Reg" charset="0"/>
                <a:cs typeface="VladaRHSans Reg" charset="0"/>
              </a:rPr>
              <a:t>4) </a:t>
            </a:r>
            <a:r>
              <a:rPr lang="hr-HR" sz="2800" b="1" dirty="0" smtClean="0">
                <a:solidFill>
                  <a:schemeClr val="tx2"/>
                </a:solidFill>
                <a:latin typeface="VladaRHSans Reg" charset="0"/>
                <a:cs typeface="VladaRHSans Reg" charset="0"/>
              </a:rPr>
              <a:t>Upravljanje </a:t>
            </a:r>
            <a:r>
              <a:rPr lang="hr-HR" sz="2800" b="1" dirty="0">
                <a:solidFill>
                  <a:schemeClr val="tx2"/>
                </a:solidFill>
                <a:latin typeface="VladaRHSans Reg" charset="0"/>
                <a:cs typeface="VladaRHSans Reg" charset="0"/>
              </a:rPr>
              <a:t>projektom </a:t>
            </a:r>
            <a:r>
              <a:rPr lang="hr-HR" sz="2800" dirty="0">
                <a:solidFill>
                  <a:schemeClr val="tx2"/>
                </a:solidFill>
                <a:latin typeface="VladaRHSans Reg" charset="0"/>
                <a:cs typeface="VladaRHSans Reg" charset="0"/>
              </a:rPr>
              <a:t>(administrator projekta</a:t>
            </a:r>
            <a:r>
              <a:rPr lang="hr-HR" sz="2800" dirty="0" smtClean="0">
                <a:solidFill>
                  <a:schemeClr val="tx2"/>
                </a:solidFill>
                <a:latin typeface="VladaRHSans Reg" charset="0"/>
                <a:cs typeface="VladaRHSans Reg" charset="0"/>
              </a:rPr>
              <a:t>)</a:t>
            </a:r>
            <a:endParaRPr lang="hr-HR" sz="2800" dirty="0">
              <a:solidFill>
                <a:schemeClr val="tx2"/>
              </a:solidFill>
              <a:latin typeface="VladaRHSans Reg" charset="0"/>
              <a:cs typeface="VladaRHSans Reg" charset="0"/>
            </a:endParaRPr>
          </a:p>
          <a:p>
            <a:pPr>
              <a:lnSpc>
                <a:spcPct val="100000"/>
              </a:lnSpc>
            </a:pPr>
            <a:r>
              <a:rPr lang="hr-HR" sz="2800" dirty="0" smtClean="0">
                <a:solidFill>
                  <a:schemeClr val="tx2"/>
                </a:solidFill>
                <a:latin typeface="VladaRHSans Reg" charset="0"/>
                <a:cs typeface="VladaRHSans Reg" charset="0"/>
              </a:rPr>
              <a:t>5) </a:t>
            </a:r>
            <a:r>
              <a:rPr lang="hr-HR" sz="2800" b="1" dirty="0" smtClean="0">
                <a:solidFill>
                  <a:schemeClr val="tx2"/>
                </a:solidFill>
                <a:latin typeface="VladaRHSans Reg" charset="0"/>
                <a:cs typeface="VladaRHSans Reg" charset="0"/>
              </a:rPr>
              <a:t>Informiranje </a:t>
            </a:r>
            <a:r>
              <a:rPr lang="hr-HR" sz="2800" b="1" dirty="0">
                <a:solidFill>
                  <a:schemeClr val="tx2"/>
                </a:solidFill>
                <a:latin typeface="VladaRHSans Reg" charset="0"/>
                <a:cs typeface="VladaRHSans Reg" charset="0"/>
              </a:rPr>
              <a:t>i </a:t>
            </a:r>
            <a:r>
              <a:rPr lang="hr-HR" sz="2800" b="1" dirty="0" smtClean="0">
                <a:solidFill>
                  <a:schemeClr val="tx2"/>
                </a:solidFill>
                <a:latin typeface="VladaRHSans Reg" charset="0"/>
                <a:cs typeface="VladaRHSans Reg" charset="0"/>
              </a:rPr>
              <a:t>vidljivost</a:t>
            </a:r>
          </a:p>
          <a:p>
            <a:pPr>
              <a:lnSpc>
                <a:spcPct val="100000"/>
              </a:lnSpc>
            </a:pPr>
            <a:endParaRPr lang="hr-HR" sz="2800" dirty="0">
              <a:solidFill>
                <a:schemeClr val="tx2"/>
              </a:solidFill>
              <a:latin typeface="VladaRHSans Reg" charset="0"/>
              <a:cs typeface="VladaRHSans Reg" charset="0"/>
            </a:endParaRPr>
          </a:p>
          <a:p>
            <a:pPr>
              <a:lnSpc>
                <a:spcPct val="100000"/>
              </a:lnSpc>
            </a:pPr>
            <a:endParaRPr lang="hr-HR" sz="2800" dirty="0" smtClean="0">
              <a:solidFill>
                <a:schemeClr val="tx2"/>
              </a:solidFill>
              <a:latin typeface="VladaRHSans Reg" charset="0"/>
              <a:cs typeface="VladaRHSans Reg" charset="0"/>
            </a:endParaRPr>
          </a:p>
          <a:p>
            <a:pPr>
              <a:lnSpc>
                <a:spcPct val="100000"/>
              </a:lnSpc>
            </a:pPr>
            <a:endParaRPr lang="hr-HR" sz="2800" dirty="0">
              <a:solidFill>
                <a:schemeClr val="tx2"/>
              </a:solidFill>
              <a:latin typeface="VladaRHSans Reg" charset="0"/>
              <a:cs typeface="VladaRHSans Reg" charset="0"/>
            </a:endParaRPr>
          </a:p>
          <a:p>
            <a:pPr>
              <a:lnSpc>
                <a:spcPct val="100000"/>
              </a:lnSpc>
            </a:pPr>
            <a:endParaRPr lang="hr-HR" sz="2800" dirty="0">
              <a:solidFill>
                <a:schemeClr val="tx2"/>
              </a:solidFill>
              <a:latin typeface="VladaRHSans Reg" charset="0"/>
              <a:cs typeface="VladaRHSans Reg" charset="0"/>
            </a:endParaRPr>
          </a:p>
          <a:p>
            <a:pPr>
              <a:lnSpc>
                <a:spcPct val="100000"/>
              </a:lnSpc>
            </a:pPr>
            <a:endParaRPr lang="hr-HR" sz="2800" dirty="0" smtClean="0">
              <a:solidFill>
                <a:schemeClr val="tx2"/>
              </a:solidFill>
              <a:latin typeface="VladaRHSans Reg" charset="0"/>
              <a:cs typeface="VladaRHSans Reg" charset="0"/>
            </a:endParaRPr>
          </a:p>
          <a:p>
            <a:endParaRPr lang="hr-HR" sz="2800" dirty="0">
              <a:solidFill>
                <a:schemeClr val="tx2"/>
              </a:solidFill>
              <a:latin typeface="VladaRHSans Reg" charset="0"/>
              <a:cs typeface="VladaRHSans Reg" charset="0"/>
            </a:endParaRPr>
          </a:p>
          <a:p>
            <a:endParaRPr lang="hr-HR"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13</a:t>
            </a:fld>
            <a:endParaRPr lang="en-US" altLang="en-US">
              <a:solidFill>
                <a:prstClr val="white"/>
              </a:solidFill>
            </a:endParaRPr>
          </a:p>
        </p:txBody>
      </p:sp>
      <p:pic>
        <p:nvPicPr>
          <p:cNvPr id="6" name="Picture 5"/>
          <p:cNvPicPr>
            <a:picLocks noChangeAspect="1"/>
          </p:cNvPicPr>
          <p:nvPr/>
        </p:nvPicPr>
        <p:blipFill>
          <a:blip r:embed="rId2"/>
          <a:stretch>
            <a:fillRect/>
          </a:stretch>
        </p:blipFill>
        <p:spPr>
          <a:xfrm>
            <a:off x="3433529" y="6046340"/>
            <a:ext cx="1213209" cy="536494"/>
          </a:xfrm>
          <a:prstGeom prst="rect">
            <a:avLst/>
          </a:prstGeom>
        </p:spPr>
      </p:pic>
      <p:pic>
        <p:nvPicPr>
          <p:cNvPr id="7" name="Picture 6"/>
          <p:cNvPicPr>
            <a:picLocks noChangeAspect="1"/>
          </p:cNvPicPr>
          <p:nvPr/>
        </p:nvPicPr>
        <p:blipFill>
          <a:blip r:embed="rId3"/>
          <a:stretch>
            <a:fillRect/>
          </a:stretch>
        </p:blipFill>
        <p:spPr>
          <a:xfrm>
            <a:off x="4646738" y="6012391"/>
            <a:ext cx="1767993" cy="615749"/>
          </a:xfrm>
          <a:prstGeom prst="rect">
            <a:avLst/>
          </a:prstGeom>
        </p:spPr>
      </p:pic>
    </p:spTree>
    <p:extLst>
      <p:ext uri="{BB962C8B-B14F-4D97-AF65-F5344CB8AC3E}">
        <p14:creationId xmlns:p14="http://schemas.microsoft.com/office/powerpoint/2010/main" val="1053969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61319"/>
            <a:ext cx="10799233" cy="956848"/>
          </a:xfrm>
        </p:spPr>
        <p:txBody>
          <a:bodyPr/>
          <a:lstStyle/>
          <a:p>
            <a:pPr algn="ctr"/>
            <a:r>
              <a:rPr lang="hr-HR" altLang="sr-Latn-RS" sz="3600" b="1" dirty="0">
                <a:solidFill>
                  <a:schemeClr val="bg1"/>
                </a:solidFill>
                <a:effectLst>
                  <a:outerShdw blurRad="38100" dist="38100" dir="2700000" algn="tl">
                    <a:srgbClr val="000000">
                      <a:alpha val="43137"/>
                    </a:srgbClr>
                  </a:outerShdw>
                </a:effectLst>
                <a:latin typeface="VladaRHSans Med" charset="0"/>
                <a:cs typeface="VladaRHSans Med" charset="0"/>
              </a:rPr>
              <a:t>Prihvatljive aktivnosti </a:t>
            </a:r>
            <a:r>
              <a:rPr lang="hr-HR" altLang="sr-Latn-RS" sz="3600" b="1" dirty="0" smtClean="0">
                <a:solidFill>
                  <a:schemeClr val="bg1"/>
                </a:solidFill>
                <a:effectLst>
                  <a:outerShdw blurRad="38100" dist="38100" dir="2700000" algn="tl">
                    <a:srgbClr val="000000">
                      <a:alpha val="43137"/>
                    </a:srgbClr>
                  </a:outerShdw>
                </a:effectLst>
                <a:latin typeface="VladaRHSans Med" charset="0"/>
                <a:cs typeface="VladaRHSans Med" charset="0"/>
              </a:rPr>
              <a:t>3/3</a:t>
            </a:r>
            <a:endParaRPr lang="hr-HR" sz="3600" dirty="0"/>
          </a:p>
        </p:txBody>
      </p:sp>
      <p:sp>
        <p:nvSpPr>
          <p:cNvPr id="3" name="Content Placeholder 2"/>
          <p:cNvSpPr>
            <a:spLocks noGrp="1"/>
          </p:cNvSpPr>
          <p:nvPr>
            <p:ph idx="1"/>
          </p:nvPr>
        </p:nvSpPr>
        <p:spPr/>
        <p:txBody>
          <a:bodyPr/>
          <a:lstStyle/>
          <a:p>
            <a:pPr>
              <a:lnSpc>
                <a:spcPct val="100000"/>
              </a:lnSpc>
            </a:pPr>
            <a:r>
              <a:rPr lang="hr-HR" sz="2800" dirty="0">
                <a:solidFill>
                  <a:schemeClr val="tx2"/>
                </a:solidFill>
                <a:latin typeface="VladaRHSans Reg" charset="0"/>
                <a:cs typeface="VladaRHSans Reg" charset="0"/>
              </a:rPr>
              <a:t>6) Ostale aktivnosti projekta: </a:t>
            </a:r>
          </a:p>
          <a:p>
            <a:pPr marL="457200" indent="-457200">
              <a:lnSpc>
                <a:spcPct val="100000"/>
              </a:lnSpc>
              <a:buFont typeface="Wingdings" panose="05000000000000000000" pitchFamily="2" charset="2"/>
              <a:buChar char="Ø"/>
            </a:pPr>
            <a:r>
              <a:rPr lang="hr-HR" sz="2800" dirty="0" smtClean="0">
                <a:solidFill>
                  <a:schemeClr val="tx2"/>
                </a:solidFill>
                <a:latin typeface="VladaRHSans Reg" charset="0"/>
                <a:cs typeface="VladaRHSans Reg" charset="0"/>
              </a:rPr>
              <a:t>revizija </a:t>
            </a:r>
            <a:r>
              <a:rPr lang="hr-HR" sz="2800" dirty="0">
                <a:solidFill>
                  <a:schemeClr val="tx2"/>
                </a:solidFill>
                <a:latin typeface="VladaRHSans Reg" charset="0"/>
                <a:cs typeface="VladaRHSans Reg" charset="0"/>
              </a:rPr>
              <a:t>projekta </a:t>
            </a:r>
          </a:p>
          <a:p>
            <a:pPr marL="457200" indent="-457200">
              <a:lnSpc>
                <a:spcPct val="100000"/>
              </a:lnSpc>
              <a:buFont typeface="Wingdings" panose="05000000000000000000" pitchFamily="2" charset="2"/>
              <a:buChar char="Ø"/>
            </a:pPr>
            <a:r>
              <a:rPr lang="hr-HR" sz="2800" dirty="0" smtClean="0">
                <a:solidFill>
                  <a:schemeClr val="tx2"/>
                </a:solidFill>
                <a:latin typeface="VladaRHSans Reg" charset="0"/>
                <a:cs typeface="VladaRHSans Reg" charset="0"/>
              </a:rPr>
              <a:t>provedba </a:t>
            </a:r>
            <a:r>
              <a:rPr lang="hr-HR" sz="2800" dirty="0">
                <a:solidFill>
                  <a:schemeClr val="tx2"/>
                </a:solidFill>
                <a:latin typeface="VladaRHSans Reg" charset="0"/>
                <a:cs typeface="VladaRHSans Reg" charset="0"/>
              </a:rPr>
              <a:t>horizontalnih načela</a:t>
            </a:r>
          </a:p>
          <a:p>
            <a:pPr marL="457200" indent="-457200">
              <a:lnSpc>
                <a:spcPct val="100000"/>
              </a:lnSpc>
              <a:buFont typeface="Wingdings" panose="05000000000000000000" pitchFamily="2" charset="2"/>
              <a:buChar char="Ø"/>
            </a:pPr>
            <a:r>
              <a:rPr lang="hr-HR" sz="2800" dirty="0" smtClean="0">
                <a:solidFill>
                  <a:schemeClr val="tx2"/>
                </a:solidFill>
                <a:latin typeface="VladaRHSans Reg" charset="0"/>
                <a:cs typeface="VladaRHSans Reg" charset="0"/>
              </a:rPr>
              <a:t>usluge </a:t>
            </a:r>
            <a:r>
              <a:rPr lang="hr-HR" sz="2800" dirty="0">
                <a:solidFill>
                  <a:schemeClr val="tx2"/>
                </a:solidFill>
                <a:latin typeface="VladaRHSans Reg" charset="0"/>
                <a:cs typeface="VladaRHSans Reg" charset="0"/>
              </a:rPr>
              <a:t>vanjskih stručnjaka za pripremu i provedbu postupaka javne nabave.</a:t>
            </a:r>
          </a:p>
          <a:p>
            <a:endParaRPr lang="hr-HR"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14</a:t>
            </a:fld>
            <a:endParaRPr lang="en-US" altLang="en-US">
              <a:solidFill>
                <a:prstClr val="white"/>
              </a:solidFill>
            </a:endParaRPr>
          </a:p>
        </p:txBody>
      </p:sp>
      <p:pic>
        <p:nvPicPr>
          <p:cNvPr id="5" name="Picture 4"/>
          <p:cNvPicPr>
            <a:picLocks noChangeAspect="1"/>
          </p:cNvPicPr>
          <p:nvPr/>
        </p:nvPicPr>
        <p:blipFill>
          <a:blip r:embed="rId2"/>
          <a:stretch>
            <a:fillRect/>
          </a:stretch>
        </p:blipFill>
        <p:spPr>
          <a:xfrm>
            <a:off x="4633160" y="6006712"/>
            <a:ext cx="1761897" cy="615749"/>
          </a:xfrm>
          <a:prstGeom prst="rect">
            <a:avLst/>
          </a:prstGeom>
        </p:spPr>
      </p:pic>
      <p:pic>
        <p:nvPicPr>
          <p:cNvPr id="6" name="Picture 5"/>
          <p:cNvPicPr>
            <a:picLocks noChangeAspect="1"/>
          </p:cNvPicPr>
          <p:nvPr/>
        </p:nvPicPr>
        <p:blipFill>
          <a:blip r:embed="rId3"/>
          <a:stretch>
            <a:fillRect/>
          </a:stretch>
        </p:blipFill>
        <p:spPr>
          <a:xfrm>
            <a:off x="3419951" y="6046340"/>
            <a:ext cx="1213209" cy="536494"/>
          </a:xfrm>
          <a:prstGeom prst="rect">
            <a:avLst/>
          </a:prstGeom>
        </p:spPr>
      </p:pic>
    </p:spTree>
    <p:extLst>
      <p:ext uri="{BB962C8B-B14F-4D97-AF65-F5344CB8AC3E}">
        <p14:creationId xmlns:p14="http://schemas.microsoft.com/office/powerpoint/2010/main" val="3494667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altLang="sr-Latn-RS" sz="3600" b="1" dirty="0">
                <a:solidFill>
                  <a:schemeClr val="bg1"/>
                </a:solidFill>
                <a:effectLst>
                  <a:outerShdw blurRad="38100" dist="38100" dir="2700000" algn="tl">
                    <a:srgbClr val="000000">
                      <a:alpha val="43137"/>
                    </a:srgbClr>
                  </a:outerShdw>
                </a:effectLst>
              </a:rPr>
              <a:t>Izvori </a:t>
            </a:r>
            <a:r>
              <a:rPr lang="hr-HR" altLang="sr-Latn-RS" sz="3600" b="1" dirty="0" smtClean="0">
                <a:solidFill>
                  <a:schemeClr val="bg1"/>
                </a:solidFill>
                <a:effectLst>
                  <a:outerShdw blurRad="38100" dist="38100" dir="2700000" algn="tl">
                    <a:srgbClr val="000000">
                      <a:alpha val="43137"/>
                    </a:srgbClr>
                  </a:outerShdw>
                </a:effectLst>
              </a:rPr>
              <a:t>financiranja </a:t>
            </a:r>
            <a:endParaRPr lang="hr-HR" sz="3600" dirty="0"/>
          </a:p>
        </p:txBody>
      </p:sp>
      <p:sp>
        <p:nvSpPr>
          <p:cNvPr id="3" name="Content Placeholder 2"/>
          <p:cNvSpPr>
            <a:spLocks noGrp="1"/>
          </p:cNvSpPr>
          <p:nvPr>
            <p:ph idx="1"/>
          </p:nvPr>
        </p:nvSpPr>
        <p:spPr>
          <a:xfrm>
            <a:off x="685801" y="988541"/>
            <a:ext cx="10799233" cy="4736756"/>
          </a:xfrm>
        </p:spPr>
        <p:txBody>
          <a:bodyPr/>
          <a:lstStyle/>
          <a:p>
            <a:pPr>
              <a:defRPr/>
            </a:pPr>
            <a:r>
              <a:rPr lang="hr-HR" sz="2800" dirty="0" smtClean="0">
                <a:solidFill>
                  <a:schemeClr val="tx2"/>
                </a:solidFill>
              </a:rPr>
              <a:t>Ukupne </a:t>
            </a:r>
            <a:r>
              <a:rPr lang="hr-HR" sz="2800" dirty="0">
                <a:solidFill>
                  <a:schemeClr val="tx2"/>
                </a:solidFill>
              </a:rPr>
              <a:t>prihvatljive troškove projekta </a:t>
            </a:r>
            <a:r>
              <a:rPr lang="hr-HR" sz="2800" dirty="0" smtClean="0">
                <a:solidFill>
                  <a:schemeClr val="tx2"/>
                </a:solidFill>
              </a:rPr>
              <a:t>čine:</a:t>
            </a:r>
            <a:endParaRPr lang="hr-HR" sz="2800" dirty="0">
              <a:solidFill>
                <a:schemeClr val="tx2"/>
              </a:solidFill>
            </a:endParaRPr>
          </a:p>
          <a:p>
            <a:pPr marL="457200" indent="-457200">
              <a:buFont typeface="Wingdings" panose="05000000000000000000" pitchFamily="2" charset="2"/>
              <a:buChar char="Ø"/>
              <a:defRPr/>
            </a:pPr>
            <a:r>
              <a:rPr lang="hr-HR" sz="2800" b="1" dirty="0">
                <a:solidFill>
                  <a:schemeClr val="tx2"/>
                </a:solidFill>
              </a:rPr>
              <a:t>bespovratna sredstva </a:t>
            </a:r>
            <a:r>
              <a:rPr lang="hr-HR" sz="2800" dirty="0">
                <a:solidFill>
                  <a:schemeClr val="tx2"/>
                </a:solidFill>
              </a:rPr>
              <a:t>koja će biti dodijeljena pojedinom </a:t>
            </a:r>
            <a:r>
              <a:rPr lang="hr-HR" sz="2800" dirty="0" smtClean="0">
                <a:solidFill>
                  <a:schemeClr val="tx2"/>
                </a:solidFill>
              </a:rPr>
              <a:t>projektu</a:t>
            </a:r>
            <a:endParaRPr lang="hr-HR" sz="2800" dirty="0">
              <a:solidFill>
                <a:schemeClr val="tx2"/>
              </a:solidFill>
            </a:endParaRPr>
          </a:p>
          <a:p>
            <a:pPr marL="457200" indent="-457200">
              <a:buFont typeface="Wingdings" panose="05000000000000000000" pitchFamily="2" charset="2"/>
              <a:buChar char="Ø"/>
              <a:defRPr/>
            </a:pPr>
            <a:r>
              <a:rPr lang="hr-HR" sz="2800" b="1" dirty="0" smtClean="0">
                <a:solidFill>
                  <a:schemeClr val="tx2"/>
                </a:solidFill>
              </a:rPr>
              <a:t>u slučaju da </a:t>
            </a:r>
            <a:r>
              <a:rPr lang="hr-HR" sz="2800" dirty="0" smtClean="0">
                <a:solidFill>
                  <a:schemeClr val="tx2"/>
                </a:solidFill>
              </a:rPr>
              <a:t>prijavitelj kao administratora na projektu angažira osobu koja je već zaposlena u instituciji prijavitelja, u ukupne prihvatljive troškove </a:t>
            </a:r>
            <a:r>
              <a:rPr lang="hr-HR" sz="2800" dirty="0">
                <a:solidFill>
                  <a:schemeClr val="tx2"/>
                </a:solidFill>
              </a:rPr>
              <a:t>projekta </a:t>
            </a:r>
            <a:r>
              <a:rPr lang="hr-HR" sz="2800" dirty="0" smtClean="0">
                <a:solidFill>
                  <a:schemeClr val="tx2"/>
                </a:solidFill>
              </a:rPr>
              <a:t>ulaze </a:t>
            </a:r>
            <a:r>
              <a:rPr lang="hr-HR" sz="2800" dirty="0">
                <a:solidFill>
                  <a:schemeClr val="tx2"/>
                </a:solidFill>
              </a:rPr>
              <a:t>i </a:t>
            </a:r>
            <a:r>
              <a:rPr lang="hr-HR" sz="2800" b="1" dirty="0" smtClean="0">
                <a:solidFill>
                  <a:schemeClr val="tx2"/>
                </a:solidFill>
              </a:rPr>
              <a:t>sredstva prijavitelja</a:t>
            </a:r>
            <a:r>
              <a:rPr lang="hr-HR" sz="2800" dirty="0" smtClean="0">
                <a:solidFill>
                  <a:schemeClr val="tx2"/>
                </a:solidFill>
              </a:rPr>
              <a:t>, obzirom da plaća postojećeg </a:t>
            </a:r>
            <a:r>
              <a:rPr lang="hr-HR" sz="2800" dirty="0">
                <a:solidFill>
                  <a:schemeClr val="tx2"/>
                </a:solidFill>
              </a:rPr>
              <a:t>zaposlenika prijavitelja ne </a:t>
            </a:r>
            <a:r>
              <a:rPr lang="hr-HR" sz="2800" dirty="0" smtClean="0">
                <a:solidFill>
                  <a:schemeClr val="tx2"/>
                </a:solidFill>
              </a:rPr>
              <a:t>može </a:t>
            </a:r>
            <a:r>
              <a:rPr lang="hr-HR" sz="2800" dirty="0">
                <a:solidFill>
                  <a:schemeClr val="tx2"/>
                </a:solidFill>
              </a:rPr>
              <a:t>biti </a:t>
            </a:r>
            <a:r>
              <a:rPr lang="hr-HR" sz="2800" dirty="0" smtClean="0">
                <a:solidFill>
                  <a:schemeClr val="tx2"/>
                </a:solidFill>
              </a:rPr>
              <a:t>financirana bespovratnim </a:t>
            </a:r>
            <a:r>
              <a:rPr lang="hr-HR" sz="2800" dirty="0">
                <a:solidFill>
                  <a:schemeClr val="tx2"/>
                </a:solidFill>
              </a:rPr>
              <a:t>sredstvima</a:t>
            </a:r>
            <a:endParaRPr lang="hr-HR"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15</a:t>
            </a:fld>
            <a:endParaRPr lang="en-US" altLang="en-US">
              <a:solidFill>
                <a:prstClr val="white"/>
              </a:solidFill>
            </a:endParaRPr>
          </a:p>
        </p:txBody>
      </p:sp>
      <p:pic>
        <p:nvPicPr>
          <p:cNvPr id="6" name="Picture 5"/>
          <p:cNvPicPr>
            <a:picLocks noChangeAspect="1"/>
          </p:cNvPicPr>
          <p:nvPr/>
        </p:nvPicPr>
        <p:blipFill>
          <a:blip r:embed="rId2"/>
          <a:stretch>
            <a:fillRect/>
          </a:stretch>
        </p:blipFill>
        <p:spPr>
          <a:xfrm>
            <a:off x="3400355" y="6051642"/>
            <a:ext cx="1213209" cy="536494"/>
          </a:xfrm>
          <a:prstGeom prst="rect">
            <a:avLst/>
          </a:prstGeom>
        </p:spPr>
      </p:pic>
      <p:pic>
        <p:nvPicPr>
          <p:cNvPr id="7" name="Picture 6"/>
          <p:cNvPicPr>
            <a:picLocks noChangeAspect="1"/>
          </p:cNvPicPr>
          <p:nvPr/>
        </p:nvPicPr>
        <p:blipFill>
          <a:blip r:embed="rId3"/>
          <a:stretch>
            <a:fillRect/>
          </a:stretch>
        </p:blipFill>
        <p:spPr>
          <a:xfrm>
            <a:off x="4679988" y="6042221"/>
            <a:ext cx="1767993" cy="615749"/>
          </a:xfrm>
          <a:prstGeom prst="rect">
            <a:avLst/>
          </a:prstGeom>
        </p:spPr>
      </p:pic>
    </p:spTree>
    <p:extLst>
      <p:ext uri="{BB962C8B-B14F-4D97-AF65-F5344CB8AC3E}">
        <p14:creationId xmlns:p14="http://schemas.microsoft.com/office/powerpoint/2010/main" val="156603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r-HR" sz="3600" b="1" dirty="0">
                <a:solidFill>
                  <a:schemeClr val="bg1"/>
                </a:solidFill>
                <a:effectLst>
                  <a:outerShdw blurRad="38100" dist="38100" dir="2700000" algn="tl">
                    <a:srgbClr val="000000">
                      <a:alpha val="43137"/>
                    </a:srgbClr>
                  </a:outerShdw>
                </a:effectLst>
              </a:rPr>
              <a:t>Prihvatljivi </a:t>
            </a:r>
            <a:r>
              <a:rPr lang="hr-HR" sz="3600" b="1" dirty="0" smtClean="0">
                <a:solidFill>
                  <a:schemeClr val="bg1"/>
                </a:solidFill>
                <a:effectLst>
                  <a:outerShdw blurRad="38100" dist="38100" dir="2700000" algn="tl">
                    <a:srgbClr val="000000">
                      <a:alpha val="43137"/>
                    </a:srgbClr>
                  </a:outerShdw>
                </a:effectLst>
              </a:rPr>
              <a:t>troškovi 1/7</a:t>
            </a:r>
            <a:endParaRPr lang="hr-HR"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1293341"/>
            <a:ext cx="10799233" cy="4127156"/>
          </a:xfrm>
        </p:spPr>
        <p:txBody>
          <a:bodyPr/>
          <a:lstStyle/>
          <a:p>
            <a:pPr>
              <a:defRPr/>
            </a:pPr>
            <a:r>
              <a:rPr lang="hr-HR" sz="2800" dirty="0">
                <a:solidFill>
                  <a:schemeClr val="tx2"/>
                </a:solidFill>
              </a:rPr>
              <a:t>Trošak </a:t>
            </a:r>
            <a:r>
              <a:rPr lang="hr-HR" sz="2800" dirty="0" smtClean="0">
                <a:solidFill>
                  <a:schemeClr val="tx2"/>
                </a:solidFill>
              </a:rPr>
              <a:t>prihvatljiv </a:t>
            </a:r>
            <a:r>
              <a:rPr lang="hr-HR" sz="2800" dirty="0">
                <a:solidFill>
                  <a:schemeClr val="tx2"/>
                </a:solidFill>
              </a:rPr>
              <a:t>kao </a:t>
            </a:r>
            <a:r>
              <a:rPr lang="hr-HR" sz="2800" b="1" dirty="0">
                <a:solidFill>
                  <a:schemeClr val="tx2"/>
                </a:solidFill>
              </a:rPr>
              <a:t>sufinanciranje prijavitelja</a:t>
            </a:r>
            <a:r>
              <a:rPr lang="hr-HR" sz="2800" dirty="0">
                <a:solidFill>
                  <a:schemeClr val="tx2"/>
                </a:solidFill>
              </a:rPr>
              <a:t>/korisnika</a:t>
            </a:r>
            <a:r>
              <a:rPr lang="hr-HR" sz="2800" dirty="0" smtClean="0">
                <a:solidFill>
                  <a:schemeClr val="tx2"/>
                </a:solidFill>
              </a:rPr>
              <a:t>:</a:t>
            </a:r>
          </a:p>
          <a:p>
            <a:pPr marL="457200" indent="-457200">
              <a:buFont typeface="Wingdings" panose="05000000000000000000" pitchFamily="2" charset="2"/>
              <a:buChar char="v"/>
              <a:defRPr/>
            </a:pPr>
            <a:r>
              <a:rPr lang="hr-HR" sz="2800" dirty="0" smtClean="0">
                <a:solidFill>
                  <a:schemeClr val="tx2"/>
                </a:solidFill>
              </a:rPr>
              <a:t>trošak </a:t>
            </a:r>
            <a:r>
              <a:rPr lang="hr-HR" sz="2800" dirty="0">
                <a:solidFill>
                  <a:schemeClr val="tx2"/>
                </a:solidFill>
              </a:rPr>
              <a:t>angažiranja osobe od strane prijavitelja koja će biti zadužena za administriranje </a:t>
            </a:r>
            <a:r>
              <a:rPr lang="hr-HR" sz="2800" dirty="0" smtClean="0">
                <a:solidFill>
                  <a:schemeClr val="tx2"/>
                </a:solidFill>
              </a:rPr>
              <a:t>projekta, ako se ta osoba angažira iz postojećih zaposlenika</a:t>
            </a:r>
            <a:endParaRPr lang="hr-HR" sz="2800" b="1" dirty="0" smtClean="0">
              <a:solidFill>
                <a:schemeClr val="tx2"/>
              </a:solidFill>
            </a:endParaRPr>
          </a:p>
          <a:p>
            <a:pPr>
              <a:lnSpc>
                <a:spcPct val="100000"/>
              </a:lnSpc>
            </a:pPr>
            <a:endParaRPr lang="hr-HR"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16</a:t>
            </a:fld>
            <a:endParaRPr lang="en-US" altLang="en-US">
              <a:solidFill>
                <a:prstClr val="white"/>
              </a:solidFill>
            </a:endParaRPr>
          </a:p>
        </p:txBody>
      </p:sp>
      <p:pic>
        <p:nvPicPr>
          <p:cNvPr id="6" name="Picture 5"/>
          <p:cNvPicPr>
            <a:picLocks noChangeAspect="1"/>
          </p:cNvPicPr>
          <p:nvPr/>
        </p:nvPicPr>
        <p:blipFill>
          <a:blip r:embed="rId2"/>
          <a:stretch>
            <a:fillRect/>
          </a:stretch>
        </p:blipFill>
        <p:spPr>
          <a:xfrm>
            <a:off x="3450154" y="6041286"/>
            <a:ext cx="1213209" cy="536494"/>
          </a:xfrm>
          <a:prstGeom prst="rect">
            <a:avLst/>
          </a:prstGeom>
        </p:spPr>
      </p:pic>
      <p:pic>
        <p:nvPicPr>
          <p:cNvPr id="7" name="Picture 6"/>
          <p:cNvPicPr>
            <a:picLocks noChangeAspect="1"/>
          </p:cNvPicPr>
          <p:nvPr/>
        </p:nvPicPr>
        <p:blipFill>
          <a:blip r:embed="rId3"/>
          <a:stretch>
            <a:fillRect/>
          </a:stretch>
        </p:blipFill>
        <p:spPr>
          <a:xfrm>
            <a:off x="4663363" y="6004744"/>
            <a:ext cx="1767993" cy="615749"/>
          </a:xfrm>
          <a:prstGeom prst="rect">
            <a:avLst/>
          </a:prstGeom>
        </p:spPr>
      </p:pic>
    </p:spTree>
    <p:extLst>
      <p:ext uri="{BB962C8B-B14F-4D97-AF65-F5344CB8AC3E}">
        <p14:creationId xmlns:p14="http://schemas.microsoft.com/office/powerpoint/2010/main" val="403670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471" y="1318054"/>
            <a:ext cx="10799233" cy="4555524"/>
          </a:xfrm>
        </p:spPr>
        <p:txBody>
          <a:bodyPr/>
          <a:lstStyle/>
          <a:p>
            <a:pPr lvl="0">
              <a:lnSpc>
                <a:spcPts val="3000"/>
              </a:lnSpc>
              <a:defRPr/>
            </a:pPr>
            <a:r>
              <a:rPr lang="hr-HR" sz="2800" dirty="0">
                <a:solidFill>
                  <a:schemeClr val="tx2"/>
                </a:solidFill>
              </a:rPr>
              <a:t>Troškovi prihvatljivi </a:t>
            </a:r>
            <a:r>
              <a:rPr lang="hr-HR" sz="2800" dirty="0" smtClean="0">
                <a:solidFill>
                  <a:schemeClr val="tx2"/>
                </a:solidFill>
              </a:rPr>
              <a:t>za </a:t>
            </a:r>
            <a:r>
              <a:rPr lang="hr-HR" sz="2800" b="1" dirty="0">
                <a:solidFill>
                  <a:schemeClr val="tx2"/>
                </a:solidFill>
              </a:rPr>
              <a:t>financiranje iz </a:t>
            </a:r>
            <a:r>
              <a:rPr lang="hr-HR" sz="2800" b="1" dirty="0" smtClean="0">
                <a:solidFill>
                  <a:schemeClr val="tx2"/>
                </a:solidFill>
              </a:rPr>
              <a:t>EFRR</a:t>
            </a:r>
            <a:r>
              <a:rPr lang="hr-HR" sz="2800" dirty="0" smtClean="0">
                <a:solidFill>
                  <a:schemeClr val="tx2"/>
                </a:solidFill>
              </a:rPr>
              <a:t>:</a:t>
            </a:r>
          </a:p>
          <a:p>
            <a:pPr>
              <a:lnSpc>
                <a:spcPts val="3000"/>
              </a:lnSpc>
              <a:defRPr/>
            </a:pPr>
            <a:endParaRPr lang="hr-HR" sz="2800" dirty="0" smtClean="0">
              <a:solidFill>
                <a:schemeClr val="tx2"/>
              </a:solidFill>
            </a:endParaRPr>
          </a:p>
          <a:p>
            <a:pPr marL="457200" indent="-457200">
              <a:lnSpc>
                <a:spcPts val="3000"/>
              </a:lnSpc>
              <a:buFont typeface="Wingdings" panose="05000000000000000000" pitchFamily="2" charset="2"/>
              <a:buChar char="v"/>
              <a:defRPr/>
            </a:pPr>
            <a:r>
              <a:rPr lang="hr-HR" sz="2800" dirty="0" smtClean="0">
                <a:solidFill>
                  <a:schemeClr val="tx2"/>
                </a:solidFill>
              </a:rPr>
              <a:t>trošak </a:t>
            </a:r>
            <a:r>
              <a:rPr lang="hr-HR" sz="2800" dirty="0">
                <a:solidFill>
                  <a:schemeClr val="tx2"/>
                </a:solidFill>
              </a:rPr>
              <a:t>vanjskih stručnih usluga za</a:t>
            </a:r>
            <a:r>
              <a:rPr lang="hr-HR" sz="2800" dirty="0" smtClean="0">
                <a:solidFill>
                  <a:schemeClr val="tx2"/>
                </a:solidFill>
              </a:rPr>
              <a:t>:</a:t>
            </a:r>
          </a:p>
          <a:p>
            <a:pPr>
              <a:lnSpc>
                <a:spcPts val="3000"/>
              </a:lnSpc>
              <a:defRPr/>
            </a:pPr>
            <a:endParaRPr lang="hr-HR" sz="2800" dirty="0">
              <a:solidFill>
                <a:schemeClr val="tx2"/>
              </a:solidFill>
            </a:endParaRPr>
          </a:p>
          <a:p>
            <a:pPr marL="457200" indent="-457200">
              <a:lnSpc>
                <a:spcPts val="3000"/>
              </a:lnSpc>
              <a:buFont typeface="Wingdings" panose="05000000000000000000" pitchFamily="2" charset="2"/>
              <a:buChar char="Ø"/>
              <a:defRPr/>
            </a:pPr>
            <a:r>
              <a:rPr lang="hr-HR" sz="2800" b="1" dirty="0" smtClean="0">
                <a:solidFill>
                  <a:schemeClr val="tx2"/>
                </a:solidFill>
              </a:rPr>
              <a:t>izradu </a:t>
            </a:r>
            <a:r>
              <a:rPr lang="hr-HR" sz="2800" b="1" dirty="0">
                <a:solidFill>
                  <a:schemeClr val="tx2"/>
                </a:solidFill>
              </a:rPr>
              <a:t>Studije izvedivosti </a:t>
            </a:r>
            <a:r>
              <a:rPr lang="hr-HR" sz="2800" dirty="0">
                <a:solidFill>
                  <a:schemeClr val="tx2"/>
                </a:solidFill>
              </a:rPr>
              <a:t>s analizom troškova i koristi, </a:t>
            </a:r>
          </a:p>
          <a:p>
            <a:pPr marL="457200" indent="-457200">
              <a:lnSpc>
                <a:spcPts val="3000"/>
              </a:lnSpc>
              <a:buFont typeface="Wingdings" panose="05000000000000000000" pitchFamily="2" charset="2"/>
              <a:buChar char="Ø"/>
              <a:defRPr/>
            </a:pPr>
            <a:r>
              <a:rPr lang="hr-HR" sz="2800" b="1" dirty="0" smtClean="0">
                <a:solidFill>
                  <a:schemeClr val="tx2"/>
                </a:solidFill>
              </a:rPr>
              <a:t>izradu </a:t>
            </a:r>
            <a:r>
              <a:rPr lang="hr-HR" sz="2800" b="1" dirty="0">
                <a:solidFill>
                  <a:schemeClr val="tx2"/>
                </a:solidFill>
              </a:rPr>
              <a:t>projektne/tehničke dokumentacije </a:t>
            </a:r>
            <a:r>
              <a:rPr lang="hr-HR" sz="2800" dirty="0">
                <a:solidFill>
                  <a:schemeClr val="tx2"/>
                </a:solidFill>
              </a:rPr>
              <a:t>(potrebna dokumentacija navedena je u Izjavi stručnjaka, Obrazac </a:t>
            </a:r>
            <a:r>
              <a:rPr lang="hr-HR" sz="2800" dirty="0" smtClean="0">
                <a:solidFill>
                  <a:schemeClr val="tx2"/>
                </a:solidFill>
              </a:rPr>
              <a:t>5);</a:t>
            </a:r>
            <a:endParaRPr lang="hr-HR" sz="2800" dirty="0">
              <a:solidFill>
                <a:schemeClr val="tx2"/>
              </a:solidFill>
            </a:endParaRPr>
          </a:p>
          <a:p>
            <a:pPr>
              <a:lnSpc>
                <a:spcPts val="3000"/>
              </a:lnSpc>
              <a:defRPr/>
            </a:pPr>
            <a:r>
              <a:rPr lang="hr-HR" sz="2800" dirty="0">
                <a:solidFill>
                  <a:schemeClr val="tx2"/>
                </a:solidFill>
              </a:rPr>
              <a:t> </a:t>
            </a: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17</a:t>
            </a:fld>
            <a:endParaRPr lang="en-US" altLang="en-US">
              <a:solidFill>
                <a:prstClr val="white"/>
              </a:solidFill>
            </a:endParaRPr>
          </a:p>
        </p:txBody>
      </p:sp>
      <p:sp>
        <p:nvSpPr>
          <p:cNvPr id="5" name="TextBox 4"/>
          <p:cNvSpPr txBox="1"/>
          <p:nvPr/>
        </p:nvSpPr>
        <p:spPr>
          <a:xfrm>
            <a:off x="3364245" y="282666"/>
            <a:ext cx="5211683" cy="646331"/>
          </a:xfrm>
          <a:prstGeom prst="rect">
            <a:avLst/>
          </a:prstGeom>
          <a:noFill/>
        </p:spPr>
        <p:txBody>
          <a:bodyPr wrap="none" rtlCol="0">
            <a:spAutoFit/>
          </a:bodyPr>
          <a:lstStyle/>
          <a:p>
            <a:r>
              <a:rPr lang="hr-HR" sz="3600" b="1" dirty="0">
                <a:solidFill>
                  <a:schemeClr val="bg1"/>
                </a:solidFill>
                <a:effectLst>
                  <a:outerShdw blurRad="38100" dist="38100" dir="2700000" algn="tl">
                    <a:srgbClr val="000000">
                      <a:alpha val="43137"/>
                    </a:srgbClr>
                  </a:outerShdw>
                </a:effectLst>
                <a:latin typeface="VladaRHSans Med"/>
              </a:rPr>
              <a:t>Prihvatljivi troškovi </a:t>
            </a:r>
            <a:r>
              <a:rPr lang="hr-HR" sz="3600" b="1" dirty="0" smtClean="0">
                <a:solidFill>
                  <a:schemeClr val="bg1"/>
                </a:solidFill>
                <a:effectLst>
                  <a:outerShdw blurRad="38100" dist="38100" dir="2700000" algn="tl">
                    <a:srgbClr val="000000">
                      <a:alpha val="43137"/>
                    </a:srgbClr>
                  </a:outerShdw>
                </a:effectLst>
                <a:latin typeface="VladaRHSans Med"/>
              </a:rPr>
              <a:t>2/7</a:t>
            </a:r>
            <a:endParaRPr lang="hr-HR" sz="3600" dirty="0">
              <a:latin typeface="VladaRHSans Med"/>
            </a:endParaRPr>
          </a:p>
        </p:txBody>
      </p:sp>
      <p:pic>
        <p:nvPicPr>
          <p:cNvPr id="7" name="Picture 6"/>
          <p:cNvPicPr>
            <a:picLocks noChangeAspect="1"/>
          </p:cNvPicPr>
          <p:nvPr/>
        </p:nvPicPr>
        <p:blipFill>
          <a:blip r:embed="rId2"/>
          <a:stretch>
            <a:fillRect/>
          </a:stretch>
        </p:blipFill>
        <p:spPr>
          <a:xfrm>
            <a:off x="3433528" y="6046339"/>
            <a:ext cx="1213209" cy="536494"/>
          </a:xfrm>
          <a:prstGeom prst="rect">
            <a:avLst/>
          </a:prstGeom>
        </p:spPr>
      </p:pic>
      <p:pic>
        <p:nvPicPr>
          <p:cNvPr id="2" name="Picture 1"/>
          <p:cNvPicPr>
            <a:picLocks noChangeAspect="1"/>
          </p:cNvPicPr>
          <p:nvPr/>
        </p:nvPicPr>
        <p:blipFill>
          <a:blip r:embed="rId3"/>
          <a:stretch>
            <a:fillRect/>
          </a:stretch>
        </p:blipFill>
        <p:spPr>
          <a:xfrm>
            <a:off x="4646737" y="6006712"/>
            <a:ext cx="1767993" cy="615749"/>
          </a:xfrm>
          <a:prstGeom prst="rect">
            <a:avLst/>
          </a:prstGeom>
        </p:spPr>
      </p:pic>
    </p:spTree>
    <p:extLst>
      <p:ext uri="{BB962C8B-B14F-4D97-AF65-F5344CB8AC3E}">
        <p14:creationId xmlns:p14="http://schemas.microsoft.com/office/powerpoint/2010/main" val="2829057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483784"/>
            <a:ext cx="10799233" cy="2701038"/>
          </a:xfrm>
        </p:spPr>
        <p:txBody>
          <a:bodyPr/>
          <a:lstStyle/>
          <a:p>
            <a:pPr marL="457200" indent="-457200">
              <a:lnSpc>
                <a:spcPct val="100000"/>
              </a:lnSpc>
              <a:buFont typeface="Wingdings" panose="05000000000000000000" pitchFamily="2" charset="2"/>
              <a:buChar char="v"/>
            </a:pPr>
            <a:r>
              <a:rPr lang="hr-HR" sz="2800" dirty="0" smtClean="0">
                <a:solidFill>
                  <a:schemeClr val="tx2"/>
                </a:solidFill>
              </a:rPr>
              <a:t>troškovi </a:t>
            </a:r>
            <a:r>
              <a:rPr lang="hr-HR" sz="2800" b="1" dirty="0">
                <a:solidFill>
                  <a:schemeClr val="tx2"/>
                </a:solidFill>
              </a:rPr>
              <a:t>organizacije i provedbe arhitektonsko – urbanističkog natječaja </a:t>
            </a:r>
            <a:r>
              <a:rPr lang="hr-HR" sz="2800" dirty="0">
                <a:solidFill>
                  <a:schemeClr val="tx2"/>
                </a:solidFill>
              </a:rPr>
              <a:t>(uključujući i nagrade za prvonagrađene) za izradu idejnog rješenja, otkup radova ili obeštećenja, a u skladu s važećim Zakonom o autorskom pravu i srodnim pravima, Zakonom o javnoj nabavi i Pravilnikom o natječajima s područja arhitekture i urbanizma</a:t>
            </a:r>
            <a:r>
              <a:rPr lang="hr-HR" sz="2800" dirty="0" smtClean="0">
                <a:solidFill>
                  <a:schemeClr val="tx2"/>
                </a:solidFill>
              </a:rPr>
              <a:t>;</a:t>
            </a:r>
            <a:endParaRPr lang="hr-HR" dirty="0" smtClean="0"/>
          </a:p>
          <a:p>
            <a:endParaRPr lang="hr-HR" dirty="0"/>
          </a:p>
          <a:p>
            <a:endParaRPr lang="hr-HR" dirty="0"/>
          </a:p>
          <a:p>
            <a:endParaRPr lang="hr-HR" dirty="0"/>
          </a:p>
          <a:p>
            <a:endParaRPr lang="hr-HR" dirty="0"/>
          </a:p>
          <a:p>
            <a:endParaRPr lang="hr-HR" dirty="0"/>
          </a:p>
          <a:p>
            <a:endParaRPr lang="hr-HR" dirty="0"/>
          </a:p>
          <a:p>
            <a:endParaRPr lang="hr-HR"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18</a:t>
            </a:fld>
            <a:endParaRPr lang="en-US" altLang="en-US">
              <a:solidFill>
                <a:prstClr val="white"/>
              </a:solidFill>
            </a:endParaRPr>
          </a:p>
        </p:txBody>
      </p:sp>
      <p:sp>
        <p:nvSpPr>
          <p:cNvPr id="5" name="Title 4"/>
          <p:cNvSpPr txBox="1">
            <a:spLocks noGrp="1"/>
          </p:cNvSpPr>
          <p:nvPr>
            <p:ph type="title"/>
          </p:nvPr>
        </p:nvSpPr>
        <p:spPr>
          <a:xfrm>
            <a:off x="3547196" y="464638"/>
            <a:ext cx="5027018" cy="553998"/>
          </a:xfrm>
          <a:prstGeom prst="rect">
            <a:avLst/>
          </a:prstGeom>
          <a:noFill/>
        </p:spPr>
        <p:txBody>
          <a:bodyPr wrap="none" rtlCol="0">
            <a:spAutoFit/>
          </a:bodyPr>
          <a:lstStyle/>
          <a:p>
            <a:pPr algn="ctr"/>
            <a:r>
              <a:rPr lang="hr-HR" sz="3600" b="1" dirty="0">
                <a:solidFill>
                  <a:schemeClr val="bg1"/>
                </a:solidFill>
                <a:effectLst>
                  <a:outerShdw blurRad="38100" dist="38100" dir="2700000" algn="tl">
                    <a:srgbClr val="000000">
                      <a:alpha val="43137"/>
                    </a:srgbClr>
                  </a:outerShdw>
                </a:effectLst>
                <a:latin typeface="VladaRHSans Med"/>
              </a:rPr>
              <a:t>Prihvatljivi troškovi </a:t>
            </a:r>
            <a:r>
              <a:rPr lang="hr-HR" sz="3600" b="1" dirty="0" smtClean="0">
                <a:solidFill>
                  <a:schemeClr val="bg1"/>
                </a:solidFill>
                <a:effectLst>
                  <a:outerShdw blurRad="38100" dist="38100" dir="2700000" algn="tl">
                    <a:srgbClr val="000000">
                      <a:alpha val="43137"/>
                    </a:srgbClr>
                  </a:outerShdw>
                </a:effectLst>
              </a:rPr>
              <a:t>3</a:t>
            </a:r>
            <a:r>
              <a:rPr lang="hr-HR" sz="3600" b="1" dirty="0" smtClean="0">
                <a:solidFill>
                  <a:schemeClr val="bg1"/>
                </a:solidFill>
                <a:effectLst>
                  <a:outerShdw blurRad="38100" dist="38100" dir="2700000" algn="tl">
                    <a:srgbClr val="000000">
                      <a:alpha val="43137"/>
                    </a:srgbClr>
                  </a:outerShdw>
                </a:effectLst>
                <a:latin typeface="VladaRHSans Med"/>
              </a:rPr>
              <a:t>/7</a:t>
            </a:r>
            <a:endParaRPr lang="hr-HR" sz="3600" dirty="0">
              <a:latin typeface="VladaRHSans Med"/>
            </a:endParaRPr>
          </a:p>
        </p:txBody>
      </p:sp>
      <p:pic>
        <p:nvPicPr>
          <p:cNvPr id="2" name="Picture 1"/>
          <p:cNvPicPr>
            <a:picLocks noChangeAspect="1"/>
          </p:cNvPicPr>
          <p:nvPr/>
        </p:nvPicPr>
        <p:blipFill>
          <a:blip r:embed="rId2"/>
          <a:stretch>
            <a:fillRect/>
          </a:stretch>
        </p:blipFill>
        <p:spPr>
          <a:xfrm>
            <a:off x="4555297" y="6038892"/>
            <a:ext cx="1767993" cy="615749"/>
          </a:xfrm>
          <a:prstGeom prst="rect">
            <a:avLst/>
          </a:prstGeom>
        </p:spPr>
      </p:pic>
      <p:pic>
        <p:nvPicPr>
          <p:cNvPr id="6" name="Picture 5"/>
          <p:cNvPicPr>
            <a:picLocks noChangeAspect="1"/>
          </p:cNvPicPr>
          <p:nvPr/>
        </p:nvPicPr>
        <p:blipFill>
          <a:blip r:embed="rId3"/>
          <a:stretch>
            <a:fillRect/>
          </a:stretch>
        </p:blipFill>
        <p:spPr>
          <a:xfrm>
            <a:off x="3342088" y="6038892"/>
            <a:ext cx="1213209" cy="536494"/>
          </a:xfrm>
          <a:prstGeom prst="rect">
            <a:avLst/>
          </a:prstGeom>
        </p:spPr>
      </p:pic>
    </p:spTree>
    <p:extLst>
      <p:ext uri="{BB962C8B-B14F-4D97-AF65-F5344CB8AC3E}">
        <p14:creationId xmlns:p14="http://schemas.microsoft.com/office/powerpoint/2010/main" val="797688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671" y="1234017"/>
            <a:ext cx="10799233" cy="5486400"/>
          </a:xfrm>
        </p:spPr>
        <p:txBody>
          <a:bodyPr/>
          <a:lstStyle/>
          <a:p>
            <a:pPr marL="457200" indent="-457200">
              <a:lnSpc>
                <a:spcPct val="100000"/>
              </a:lnSpc>
              <a:buFont typeface="Wingdings" panose="05000000000000000000" pitchFamily="2" charset="2"/>
              <a:buChar char="v"/>
            </a:pPr>
            <a:r>
              <a:rPr lang="hr-HR" sz="2800" dirty="0" smtClean="0">
                <a:solidFill>
                  <a:schemeClr val="tx2"/>
                </a:solidFill>
              </a:rPr>
              <a:t>troškovi </a:t>
            </a:r>
            <a:r>
              <a:rPr lang="hr-HR" sz="2800" b="1" dirty="0">
                <a:solidFill>
                  <a:schemeClr val="tx2"/>
                </a:solidFill>
              </a:rPr>
              <a:t>vanjskih stručnih usluga </a:t>
            </a:r>
            <a:r>
              <a:rPr lang="hr-HR" sz="2800" dirty="0">
                <a:solidFill>
                  <a:schemeClr val="tx2"/>
                </a:solidFill>
              </a:rPr>
              <a:t>ako su povezani s provedbom infrastrukturnog projekta, npr. troškovi usluga voditelja projekta sukladno Zakonu o poslovima i djelatnostima prostornog uređenja i gradnje (NN 78/15</a:t>
            </a:r>
            <a:r>
              <a:rPr lang="hr-HR" sz="2800" dirty="0" smtClean="0">
                <a:solidFill>
                  <a:schemeClr val="tx2"/>
                </a:solidFill>
              </a:rPr>
              <a:t>); </a:t>
            </a:r>
          </a:p>
          <a:p>
            <a:pPr>
              <a:lnSpc>
                <a:spcPct val="100000"/>
              </a:lnSpc>
            </a:pPr>
            <a:endParaRPr lang="hr-HR" sz="2800" dirty="0">
              <a:solidFill>
                <a:schemeClr val="tx2"/>
              </a:solidFill>
            </a:endParaRPr>
          </a:p>
          <a:p>
            <a:pPr marL="457200" indent="-457200">
              <a:lnSpc>
                <a:spcPct val="100000"/>
              </a:lnSpc>
              <a:buFont typeface="Wingdings" panose="05000000000000000000" pitchFamily="2" charset="2"/>
              <a:buChar char="v"/>
            </a:pPr>
            <a:r>
              <a:rPr lang="hr-HR" sz="2800" dirty="0" smtClean="0">
                <a:solidFill>
                  <a:schemeClr val="tx2"/>
                </a:solidFill>
              </a:rPr>
              <a:t>troškovi </a:t>
            </a:r>
            <a:r>
              <a:rPr lang="hr-HR" sz="2800" b="1" dirty="0">
                <a:solidFill>
                  <a:schemeClr val="tx2"/>
                </a:solidFill>
              </a:rPr>
              <a:t>potrebnih doprinosa i pristojbi </a:t>
            </a:r>
            <a:r>
              <a:rPr lang="hr-HR" sz="2800" dirty="0">
                <a:solidFill>
                  <a:schemeClr val="tx2"/>
                </a:solidFill>
              </a:rPr>
              <a:t>(npr. vodni doprinosi, </a:t>
            </a:r>
            <a:r>
              <a:rPr lang="hr-HR" sz="2800" dirty="0" smtClean="0">
                <a:solidFill>
                  <a:schemeClr val="tx2"/>
                </a:solidFill>
              </a:rPr>
              <a:t>      komunalni </a:t>
            </a:r>
            <a:r>
              <a:rPr lang="hr-HR" sz="2800" dirty="0">
                <a:solidFill>
                  <a:schemeClr val="tx2"/>
                </a:solidFill>
              </a:rPr>
              <a:t>doprinosi, troškovi priključenja na elektromrežu, plin, </a:t>
            </a:r>
            <a:r>
              <a:rPr lang="hr-HR" sz="2800" dirty="0" smtClean="0">
                <a:solidFill>
                  <a:schemeClr val="tx2"/>
                </a:solidFill>
              </a:rPr>
              <a:t>   upravne </a:t>
            </a:r>
            <a:r>
              <a:rPr lang="hr-HR" sz="2800" dirty="0">
                <a:solidFill>
                  <a:schemeClr val="tx2"/>
                </a:solidFill>
              </a:rPr>
              <a:t>pristojbe);</a:t>
            </a:r>
          </a:p>
          <a:p>
            <a:pPr marL="514350" indent="-514350">
              <a:lnSpc>
                <a:spcPct val="100000"/>
              </a:lnSpc>
              <a:buAutoNum type="arabicParenR" startAt="3"/>
            </a:pPr>
            <a:endParaRPr lang="hr-HR" sz="2800" dirty="0">
              <a:solidFill>
                <a:schemeClr val="tx2"/>
              </a:solidFill>
            </a:endParaRPr>
          </a:p>
          <a:p>
            <a:pPr marL="514350" indent="-514350">
              <a:lnSpc>
                <a:spcPct val="100000"/>
              </a:lnSpc>
              <a:buAutoNum type="arabicParenR" startAt="3"/>
            </a:pPr>
            <a:endParaRPr lang="hr-HR" sz="2800" dirty="0">
              <a:solidFill>
                <a:schemeClr val="tx2"/>
              </a:solidFill>
            </a:endParaRPr>
          </a:p>
          <a:p>
            <a:endParaRPr lang="hr-HR" sz="2800"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19</a:t>
            </a:fld>
            <a:endParaRPr lang="en-US" altLang="en-US">
              <a:solidFill>
                <a:prstClr val="white"/>
              </a:solidFill>
            </a:endParaRPr>
          </a:p>
        </p:txBody>
      </p:sp>
      <p:sp>
        <p:nvSpPr>
          <p:cNvPr id="5" name="TextBox 4"/>
          <p:cNvSpPr txBox="1"/>
          <p:nvPr/>
        </p:nvSpPr>
        <p:spPr>
          <a:xfrm>
            <a:off x="3591698" y="450102"/>
            <a:ext cx="5211683" cy="646331"/>
          </a:xfrm>
          <a:prstGeom prst="rect">
            <a:avLst/>
          </a:prstGeom>
          <a:noFill/>
        </p:spPr>
        <p:txBody>
          <a:bodyPr wrap="none" rtlCol="0">
            <a:spAutoFit/>
          </a:bodyPr>
          <a:lstStyle/>
          <a:p>
            <a:r>
              <a:rPr lang="hr-HR" sz="3600" b="1" dirty="0">
                <a:solidFill>
                  <a:schemeClr val="bg1"/>
                </a:solidFill>
                <a:effectLst>
                  <a:outerShdw blurRad="38100" dist="38100" dir="2700000" algn="tl">
                    <a:srgbClr val="000000">
                      <a:alpha val="43137"/>
                    </a:srgbClr>
                  </a:outerShdw>
                </a:effectLst>
                <a:latin typeface="VladaRHSans Med"/>
              </a:rPr>
              <a:t>Prihvatljivi troškovi 4</a:t>
            </a:r>
            <a:r>
              <a:rPr lang="hr-HR" sz="3600" b="1" dirty="0" smtClean="0">
                <a:solidFill>
                  <a:schemeClr val="bg1"/>
                </a:solidFill>
                <a:effectLst>
                  <a:outerShdw blurRad="38100" dist="38100" dir="2700000" algn="tl">
                    <a:srgbClr val="000000">
                      <a:alpha val="43137"/>
                    </a:srgbClr>
                  </a:outerShdw>
                </a:effectLst>
                <a:latin typeface="VladaRHSans Med"/>
              </a:rPr>
              <a:t>/7</a:t>
            </a:r>
            <a:endParaRPr lang="hr-HR" sz="3600" dirty="0">
              <a:latin typeface="VladaRHSans Med"/>
            </a:endParaRPr>
          </a:p>
        </p:txBody>
      </p:sp>
      <p:pic>
        <p:nvPicPr>
          <p:cNvPr id="7" name="Picture 6"/>
          <p:cNvPicPr>
            <a:picLocks noChangeAspect="1"/>
          </p:cNvPicPr>
          <p:nvPr/>
        </p:nvPicPr>
        <p:blipFill>
          <a:blip r:embed="rId2"/>
          <a:stretch>
            <a:fillRect/>
          </a:stretch>
        </p:blipFill>
        <p:spPr>
          <a:xfrm>
            <a:off x="3400278" y="6046339"/>
            <a:ext cx="1213209" cy="536494"/>
          </a:xfrm>
          <a:prstGeom prst="rect">
            <a:avLst/>
          </a:prstGeom>
        </p:spPr>
      </p:pic>
      <p:pic>
        <p:nvPicPr>
          <p:cNvPr id="2" name="Picture 1"/>
          <p:cNvPicPr>
            <a:picLocks noChangeAspect="1"/>
          </p:cNvPicPr>
          <p:nvPr/>
        </p:nvPicPr>
        <p:blipFill>
          <a:blip r:embed="rId3"/>
          <a:stretch>
            <a:fillRect/>
          </a:stretch>
        </p:blipFill>
        <p:spPr>
          <a:xfrm>
            <a:off x="4613487" y="6006712"/>
            <a:ext cx="1767993" cy="615749"/>
          </a:xfrm>
          <a:prstGeom prst="rect">
            <a:avLst/>
          </a:prstGeom>
        </p:spPr>
      </p:pic>
    </p:spTree>
    <p:extLst>
      <p:ext uri="{BB962C8B-B14F-4D97-AF65-F5344CB8AC3E}">
        <p14:creationId xmlns:p14="http://schemas.microsoft.com/office/powerpoint/2010/main" val="382669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1634" y="1411818"/>
            <a:ext cx="4322233" cy="4322233"/>
          </a:xfrm>
          <a:prstGeom prst="rect">
            <a:avLst/>
          </a:prstGeom>
          <a:solidFill>
            <a:srgbClr val="17179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defRPr/>
            </a:pPr>
            <a:endParaRPr lang="en-US" sz="2400" dirty="0">
              <a:solidFill>
                <a:prstClr val="white"/>
              </a:solidFill>
              <a:latin typeface="Neo Sans"/>
            </a:endParaRPr>
          </a:p>
        </p:txBody>
      </p:sp>
      <p:sp>
        <p:nvSpPr>
          <p:cNvPr id="8195" name="Title 1"/>
          <p:cNvSpPr txBox="1">
            <a:spLocks/>
          </p:cNvSpPr>
          <p:nvPr/>
        </p:nvSpPr>
        <p:spPr bwMode="auto">
          <a:xfrm>
            <a:off x="800101" y="2495551"/>
            <a:ext cx="10477499" cy="130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defRPr sz="2400">
                <a:solidFill>
                  <a:schemeClr val="tx1"/>
                </a:solidFill>
                <a:latin typeface="VladaRHSans Reg" charset="0"/>
                <a:ea typeface="MS PGothic" panose="020B0600070205080204"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9pPr>
          </a:lstStyle>
          <a:p>
            <a:pPr algn="ctr" defTabSz="609585" fontAlgn="base">
              <a:lnSpc>
                <a:spcPct val="100000"/>
              </a:lnSpc>
              <a:spcBef>
                <a:spcPct val="0"/>
              </a:spcBef>
              <a:spcAft>
                <a:spcPct val="0"/>
              </a:spcAft>
            </a:pPr>
            <a:endParaRPr lang="en-US" altLang="en-US" sz="3733" dirty="0">
              <a:solidFill>
                <a:prstClr val="white"/>
              </a:solidFill>
              <a:latin typeface="VladaRHSans Med" charset="0"/>
            </a:endParaRPr>
          </a:p>
        </p:txBody>
      </p:sp>
      <p:sp>
        <p:nvSpPr>
          <p:cNvPr id="8196" name="Subtitle 2"/>
          <p:cNvSpPr txBox="1">
            <a:spLocks/>
          </p:cNvSpPr>
          <p:nvPr/>
        </p:nvSpPr>
        <p:spPr bwMode="auto">
          <a:xfrm>
            <a:off x="2084471" y="2458478"/>
            <a:ext cx="4322233" cy="268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defRPr sz="2400">
                <a:solidFill>
                  <a:schemeClr val="tx1"/>
                </a:solidFill>
                <a:latin typeface="VladaRHSans Reg" charset="0"/>
                <a:ea typeface="MS PGothic" panose="020B0600070205080204"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9pPr>
          </a:lstStyle>
          <a:p>
            <a:pPr algn="ctr" defTabSz="609585" fontAlgn="base">
              <a:lnSpc>
                <a:spcPts val="3200"/>
              </a:lnSpc>
              <a:spcBef>
                <a:spcPct val="0"/>
              </a:spcBef>
              <a:spcAft>
                <a:spcPct val="0"/>
              </a:spcAft>
            </a:pPr>
            <a:r>
              <a:rPr lang="hr-HR" altLang="en-US" b="1" i="1" dirty="0">
                <a:solidFill>
                  <a:srgbClr val="FFFFFF"/>
                </a:solidFill>
              </a:rPr>
              <a:t>Poziv na dostavu projektnih </a:t>
            </a:r>
            <a:r>
              <a:rPr lang="hr-HR" altLang="en-US" b="1" i="1" dirty="0" smtClean="0">
                <a:solidFill>
                  <a:srgbClr val="FFFFFF"/>
                </a:solidFill>
              </a:rPr>
              <a:t>prijedloga</a:t>
            </a:r>
          </a:p>
          <a:p>
            <a:pPr algn="ctr" defTabSz="609585" fontAlgn="base">
              <a:lnSpc>
                <a:spcPts val="3200"/>
              </a:lnSpc>
              <a:spcBef>
                <a:spcPct val="0"/>
              </a:spcBef>
              <a:spcAft>
                <a:spcPct val="0"/>
              </a:spcAft>
            </a:pPr>
            <a:endParaRPr lang="hr-HR" altLang="en-US" sz="1400" b="1" i="1" dirty="0">
              <a:solidFill>
                <a:srgbClr val="FFFFFF"/>
              </a:solidFill>
            </a:endParaRPr>
          </a:p>
          <a:p>
            <a:pPr algn="ctr" defTabSz="609585" fontAlgn="base">
              <a:lnSpc>
                <a:spcPts val="3200"/>
              </a:lnSpc>
              <a:spcBef>
                <a:spcPct val="0"/>
              </a:spcBef>
              <a:spcAft>
                <a:spcPct val="0"/>
              </a:spcAft>
            </a:pPr>
            <a:r>
              <a:rPr lang="hr-HR" altLang="en-US" sz="2800" b="1" i="1" dirty="0" smtClean="0">
                <a:solidFill>
                  <a:schemeClr val="accent2">
                    <a:lumMod val="60000"/>
                    <a:lumOff val="40000"/>
                  </a:schemeClr>
                </a:solidFill>
              </a:rPr>
              <a:t>Priprema IRI </a:t>
            </a:r>
          </a:p>
          <a:p>
            <a:pPr algn="ctr" defTabSz="609585" fontAlgn="base">
              <a:lnSpc>
                <a:spcPts val="3200"/>
              </a:lnSpc>
              <a:spcBef>
                <a:spcPct val="0"/>
              </a:spcBef>
              <a:spcAft>
                <a:spcPct val="0"/>
              </a:spcAft>
            </a:pPr>
            <a:r>
              <a:rPr lang="hr-HR" altLang="en-US" sz="2800" b="1" i="1" dirty="0" smtClean="0">
                <a:solidFill>
                  <a:schemeClr val="accent2">
                    <a:lumMod val="60000"/>
                    <a:lumOff val="40000"/>
                  </a:schemeClr>
                </a:solidFill>
              </a:rPr>
              <a:t>infrastrukturnih projekata </a:t>
            </a:r>
          </a:p>
          <a:p>
            <a:pPr algn="ctr" defTabSz="609585" fontAlgn="base">
              <a:lnSpc>
                <a:spcPts val="3200"/>
              </a:lnSpc>
              <a:spcBef>
                <a:spcPct val="0"/>
              </a:spcBef>
              <a:spcAft>
                <a:spcPct val="0"/>
              </a:spcAft>
            </a:pPr>
            <a:endParaRPr lang="hr-HR" altLang="en-US" sz="1050" b="1" i="1" dirty="0" smtClean="0">
              <a:solidFill>
                <a:schemeClr val="accent2">
                  <a:lumMod val="60000"/>
                  <a:lumOff val="40000"/>
                </a:schemeClr>
              </a:solidFill>
            </a:endParaRPr>
          </a:p>
          <a:p>
            <a:pPr algn="ctr" defTabSz="609585" fontAlgn="base">
              <a:lnSpc>
                <a:spcPts val="3200"/>
              </a:lnSpc>
              <a:spcBef>
                <a:spcPct val="0"/>
              </a:spcBef>
              <a:spcAft>
                <a:spcPct val="0"/>
              </a:spcAft>
            </a:pPr>
            <a:r>
              <a:rPr lang="hr-HR" altLang="en-US" b="1" i="1" dirty="0" smtClean="0">
                <a:solidFill>
                  <a:schemeClr val="accent2">
                    <a:lumMod val="60000"/>
                    <a:lumOff val="40000"/>
                  </a:schemeClr>
                </a:solidFill>
              </a:rPr>
              <a:t>KK.01.1.1.09</a:t>
            </a:r>
            <a:endParaRPr lang="en-US" altLang="en-US" b="1" i="1" dirty="0">
              <a:solidFill>
                <a:schemeClr val="accent2">
                  <a:lumMod val="60000"/>
                  <a:lumOff val="40000"/>
                </a:schemeClr>
              </a:solidFill>
            </a:endParaRPr>
          </a:p>
        </p:txBody>
      </p:sp>
      <p:pic>
        <p:nvPicPr>
          <p:cNvPr id="8198" name="Picture 2" descr="paper clip priorite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4789" y="135468"/>
            <a:ext cx="2230967"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8237" y="6047308"/>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4600130" y="6007134"/>
            <a:ext cx="1767993" cy="615749"/>
          </a:xfrm>
          <a:prstGeom prst="rect">
            <a:avLst/>
          </a:prstGeom>
        </p:spPr>
      </p:pic>
    </p:spTree>
    <p:extLst>
      <p:ext uri="{BB962C8B-B14F-4D97-AF65-F5344CB8AC3E}">
        <p14:creationId xmlns:p14="http://schemas.microsoft.com/office/powerpoint/2010/main" val="1320425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10745"/>
            <a:ext cx="10799233" cy="700217"/>
          </a:xfrm>
        </p:spPr>
        <p:txBody>
          <a:bodyPr/>
          <a:lstStyle/>
          <a:p>
            <a:pPr algn="ctr"/>
            <a:r>
              <a:rPr lang="hr-HR" sz="3600" b="1" dirty="0">
                <a:solidFill>
                  <a:schemeClr val="bg1"/>
                </a:solidFill>
                <a:effectLst>
                  <a:outerShdw blurRad="38100" dist="38100" dir="2700000" algn="tl">
                    <a:srgbClr val="000000">
                      <a:alpha val="43137"/>
                    </a:srgbClr>
                  </a:outerShdw>
                </a:effectLst>
              </a:rPr>
              <a:t>Prihvatljivi troškovi </a:t>
            </a:r>
            <a:r>
              <a:rPr lang="hr-HR" sz="3600" b="1" dirty="0" smtClean="0">
                <a:solidFill>
                  <a:schemeClr val="bg1"/>
                </a:solidFill>
                <a:effectLst>
                  <a:outerShdw blurRad="38100" dist="38100" dir="2700000" algn="tl">
                    <a:srgbClr val="000000">
                      <a:alpha val="43137"/>
                    </a:srgbClr>
                  </a:outerShdw>
                </a:effectLst>
              </a:rPr>
              <a:t>5/7</a:t>
            </a:r>
            <a:r>
              <a:rPr lang="hr-HR" dirty="0"/>
              <a:t/>
            </a:r>
            <a:br>
              <a:rPr lang="hr-HR" dirty="0"/>
            </a:br>
            <a:endParaRPr lang="hr-HR" dirty="0"/>
          </a:p>
        </p:txBody>
      </p:sp>
      <p:sp>
        <p:nvSpPr>
          <p:cNvPr id="3" name="Content Placeholder 2"/>
          <p:cNvSpPr>
            <a:spLocks noGrp="1"/>
          </p:cNvSpPr>
          <p:nvPr>
            <p:ph idx="1"/>
          </p:nvPr>
        </p:nvSpPr>
        <p:spPr>
          <a:xfrm>
            <a:off x="685801" y="1318053"/>
            <a:ext cx="10799233" cy="4242487"/>
          </a:xfrm>
        </p:spPr>
        <p:txBody>
          <a:bodyPr/>
          <a:lstStyle/>
          <a:p>
            <a:pPr marL="457200" indent="-457200">
              <a:lnSpc>
                <a:spcPct val="100000"/>
              </a:lnSpc>
              <a:buFont typeface="Wingdings" panose="05000000000000000000" pitchFamily="2" charset="2"/>
              <a:buChar char="v"/>
            </a:pPr>
            <a:r>
              <a:rPr lang="hr-HR" sz="2800" dirty="0" smtClean="0">
                <a:solidFill>
                  <a:schemeClr val="tx2"/>
                </a:solidFill>
              </a:rPr>
              <a:t>trošak </a:t>
            </a:r>
            <a:r>
              <a:rPr lang="hr-HR" sz="2800" dirty="0">
                <a:solidFill>
                  <a:schemeClr val="tx2"/>
                </a:solidFill>
              </a:rPr>
              <a:t>angažiranja osobe od strane prijavitelja koja će biti zadužena za </a:t>
            </a:r>
            <a:r>
              <a:rPr lang="hr-HR" sz="2800" b="1" dirty="0">
                <a:solidFill>
                  <a:schemeClr val="tx2"/>
                </a:solidFill>
              </a:rPr>
              <a:t>administriranje projekta </a:t>
            </a:r>
            <a:r>
              <a:rPr lang="hr-HR" sz="2800" dirty="0">
                <a:solidFill>
                  <a:schemeClr val="tx2"/>
                </a:solidFill>
              </a:rPr>
              <a:t>(angažman novozaposlene osobe temeljem ugovora o radu) ili nabava usluge za poslove administriranja projekta</a:t>
            </a:r>
          </a:p>
          <a:p>
            <a:pPr marL="457200" lvl="0" indent="-457200">
              <a:lnSpc>
                <a:spcPct val="100000"/>
              </a:lnSpc>
              <a:buFont typeface="Wingdings" panose="05000000000000000000" pitchFamily="2" charset="2"/>
              <a:buChar char="v"/>
            </a:pPr>
            <a:r>
              <a:rPr lang="hr-HR" sz="2800" dirty="0" smtClean="0">
                <a:solidFill>
                  <a:schemeClr val="tx2"/>
                </a:solidFill>
              </a:rPr>
              <a:t>vanjska </a:t>
            </a:r>
            <a:r>
              <a:rPr lang="hr-HR" sz="2800" dirty="0">
                <a:solidFill>
                  <a:schemeClr val="tx2"/>
                </a:solidFill>
              </a:rPr>
              <a:t>stručna usluga </a:t>
            </a:r>
            <a:r>
              <a:rPr lang="hr-HR" sz="2800" b="1" dirty="0">
                <a:solidFill>
                  <a:schemeClr val="tx2"/>
                </a:solidFill>
              </a:rPr>
              <a:t>za izradu dokumentacije o nabavi </a:t>
            </a:r>
            <a:r>
              <a:rPr lang="hr-HR" sz="2800" dirty="0">
                <a:solidFill>
                  <a:schemeClr val="tx2"/>
                </a:solidFill>
              </a:rPr>
              <a:t>za provedbu javnih nabava u okviru projekta;</a:t>
            </a:r>
          </a:p>
          <a:p>
            <a:pPr marL="457200" indent="-457200">
              <a:lnSpc>
                <a:spcPct val="100000"/>
              </a:lnSpc>
              <a:buFont typeface="Wingdings" panose="05000000000000000000" pitchFamily="2" charset="2"/>
              <a:buChar char="v"/>
            </a:pPr>
            <a:r>
              <a:rPr lang="hr-HR" sz="2800" dirty="0" smtClean="0">
                <a:solidFill>
                  <a:schemeClr val="tx2"/>
                </a:solidFill>
              </a:rPr>
              <a:t>troškovi </a:t>
            </a:r>
            <a:r>
              <a:rPr lang="hr-HR" sz="2800" b="1" dirty="0">
                <a:solidFill>
                  <a:schemeClr val="tx2"/>
                </a:solidFill>
              </a:rPr>
              <a:t>informiranja i vidljivosti </a:t>
            </a:r>
            <a:r>
              <a:rPr lang="hr-HR" sz="2800" dirty="0">
                <a:solidFill>
                  <a:schemeClr val="tx2"/>
                </a:solidFill>
              </a:rPr>
              <a:t>u maksimalnom iznosu do 10.000,00 </a:t>
            </a:r>
            <a:r>
              <a:rPr lang="hr-HR" sz="2800" dirty="0" smtClean="0">
                <a:solidFill>
                  <a:schemeClr val="tx2"/>
                </a:solidFill>
              </a:rPr>
              <a:t>kn </a:t>
            </a:r>
            <a:r>
              <a:rPr lang="hr-HR" sz="2800" dirty="0">
                <a:solidFill>
                  <a:schemeClr val="tx2"/>
                </a:solidFill>
              </a:rPr>
              <a:t>(s PDV-om) koji su izravno povezani s provedbom projekta, npr. organizacija konferencija u svrhu promocije projekta;</a:t>
            </a:r>
          </a:p>
          <a:p>
            <a:endParaRPr lang="hr-HR"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20</a:t>
            </a:fld>
            <a:endParaRPr lang="en-US" altLang="en-US">
              <a:solidFill>
                <a:prstClr val="white"/>
              </a:solidFill>
            </a:endParaRPr>
          </a:p>
        </p:txBody>
      </p:sp>
      <p:pic>
        <p:nvPicPr>
          <p:cNvPr id="5" name="Picture 4"/>
          <p:cNvPicPr>
            <a:picLocks noChangeAspect="1"/>
          </p:cNvPicPr>
          <p:nvPr/>
        </p:nvPicPr>
        <p:blipFill>
          <a:blip r:embed="rId2"/>
          <a:stretch>
            <a:fillRect/>
          </a:stretch>
        </p:blipFill>
        <p:spPr>
          <a:xfrm>
            <a:off x="3441841" y="6048668"/>
            <a:ext cx="1213209" cy="536494"/>
          </a:xfrm>
          <a:prstGeom prst="rect">
            <a:avLst/>
          </a:prstGeom>
        </p:spPr>
      </p:pic>
      <p:pic>
        <p:nvPicPr>
          <p:cNvPr id="7" name="Picture 6"/>
          <p:cNvPicPr>
            <a:picLocks noChangeAspect="1"/>
          </p:cNvPicPr>
          <p:nvPr/>
        </p:nvPicPr>
        <p:blipFill>
          <a:blip r:embed="rId3"/>
          <a:stretch>
            <a:fillRect/>
          </a:stretch>
        </p:blipFill>
        <p:spPr>
          <a:xfrm>
            <a:off x="4655050" y="6009041"/>
            <a:ext cx="1767993" cy="615749"/>
          </a:xfrm>
          <a:prstGeom prst="rect">
            <a:avLst/>
          </a:prstGeom>
        </p:spPr>
      </p:pic>
    </p:spTree>
    <p:extLst>
      <p:ext uri="{BB962C8B-B14F-4D97-AF65-F5344CB8AC3E}">
        <p14:creationId xmlns:p14="http://schemas.microsoft.com/office/powerpoint/2010/main" val="1388902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850" y="1252151"/>
            <a:ext cx="10799233" cy="5123935"/>
          </a:xfrm>
        </p:spPr>
        <p:txBody>
          <a:bodyPr/>
          <a:lstStyle/>
          <a:p>
            <a:pPr marL="457200" indent="-457200">
              <a:lnSpc>
                <a:spcPct val="100000"/>
              </a:lnSpc>
              <a:buFont typeface="Wingdings" panose="05000000000000000000" pitchFamily="2" charset="2"/>
              <a:buChar char="v"/>
              <a:defRPr/>
            </a:pPr>
            <a:r>
              <a:rPr lang="hr-HR" sz="2800" dirty="0" smtClean="0">
                <a:solidFill>
                  <a:schemeClr val="tx2"/>
                </a:solidFill>
              </a:rPr>
              <a:t>troškovi </a:t>
            </a:r>
            <a:r>
              <a:rPr lang="hr-HR" sz="2800" b="1" dirty="0">
                <a:solidFill>
                  <a:schemeClr val="tx2"/>
                </a:solidFill>
              </a:rPr>
              <a:t>usluge revizije projekta </a:t>
            </a:r>
            <a:r>
              <a:rPr lang="hr-HR" sz="2800" dirty="0">
                <a:solidFill>
                  <a:schemeClr val="tx2"/>
                </a:solidFill>
              </a:rPr>
              <a:t>koju je korisnik obvezan provesti na kraju provedbe </a:t>
            </a:r>
            <a:r>
              <a:rPr lang="hr-HR" sz="2800" dirty="0" smtClean="0">
                <a:solidFill>
                  <a:schemeClr val="tx2"/>
                </a:solidFill>
              </a:rPr>
              <a:t>projekta u </a:t>
            </a:r>
            <a:r>
              <a:rPr lang="hr-HR" sz="2800" dirty="0">
                <a:solidFill>
                  <a:schemeClr val="tx2"/>
                </a:solidFill>
              </a:rPr>
              <a:t>maksimalnom iznosu do 25.000,00 </a:t>
            </a:r>
            <a:r>
              <a:rPr lang="hr-HR" sz="2800" dirty="0" smtClean="0">
                <a:solidFill>
                  <a:schemeClr val="tx2"/>
                </a:solidFill>
              </a:rPr>
              <a:t>kn </a:t>
            </a:r>
            <a:r>
              <a:rPr lang="hr-HR" sz="2800" dirty="0">
                <a:solidFill>
                  <a:schemeClr val="tx2"/>
                </a:solidFill>
              </a:rPr>
              <a:t>(s </a:t>
            </a:r>
            <a:r>
              <a:rPr lang="hr-HR" sz="2800" dirty="0" smtClean="0">
                <a:solidFill>
                  <a:schemeClr val="tx2"/>
                </a:solidFill>
              </a:rPr>
              <a:t>PDV-om);</a:t>
            </a:r>
          </a:p>
          <a:p>
            <a:pPr marL="457200" indent="-457200">
              <a:lnSpc>
                <a:spcPct val="100000"/>
              </a:lnSpc>
              <a:buFont typeface="Wingdings" panose="05000000000000000000" pitchFamily="2" charset="2"/>
              <a:buChar char="v"/>
              <a:defRPr/>
            </a:pPr>
            <a:r>
              <a:rPr lang="hr-HR" sz="2800" b="1" dirty="0" smtClean="0">
                <a:solidFill>
                  <a:schemeClr val="tx2"/>
                </a:solidFill>
              </a:rPr>
              <a:t>PDV</a:t>
            </a:r>
            <a:r>
              <a:rPr lang="hr-HR" sz="2800" dirty="0" smtClean="0">
                <a:solidFill>
                  <a:schemeClr val="tx2"/>
                </a:solidFill>
              </a:rPr>
              <a:t> </a:t>
            </a:r>
            <a:r>
              <a:rPr lang="hr-HR" sz="2800" dirty="0">
                <a:solidFill>
                  <a:schemeClr val="tx2"/>
                </a:solidFill>
              </a:rPr>
              <a:t>na koji prijavitelj nema pravo povrata, a koji je povezan s projektom i nastao u okviru projekta</a:t>
            </a:r>
            <a:r>
              <a:rPr lang="hr-HR" sz="2800" dirty="0" smtClean="0">
                <a:solidFill>
                  <a:schemeClr val="tx2"/>
                </a:solidFill>
              </a:rPr>
              <a:t>;</a:t>
            </a:r>
            <a:endParaRPr lang="hr-HR" sz="2800" dirty="0">
              <a:solidFill>
                <a:schemeClr val="tx2"/>
              </a:solidFill>
            </a:endParaRPr>
          </a:p>
          <a:p>
            <a:pPr marL="457200" indent="-457200">
              <a:lnSpc>
                <a:spcPct val="100000"/>
              </a:lnSpc>
              <a:buFont typeface="Wingdings" panose="05000000000000000000" pitchFamily="2" charset="2"/>
              <a:buChar char="v"/>
              <a:defRPr/>
            </a:pPr>
            <a:r>
              <a:rPr lang="hr-HR" sz="2800" dirty="0" smtClean="0">
                <a:solidFill>
                  <a:schemeClr val="tx2"/>
                </a:solidFill>
              </a:rPr>
              <a:t>troškovi </a:t>
            </a:r>
            <a:r>
              <a:rPr lang="hr-HR" sz="2800" dirty="0">
                <a:solidFill>
                  <a:schemeClr val="tx2"/>
                </a:solidFill>
              </a:rPr>
              <a:t>u vezi </a:t>
            </a:r>
            <a:r>
              <a:rPr lang="hr-HR" sz="2800" b="1" dirty="0">
                <a:solidFill>
                  <a:schemeClr val="tx2"/>
                </a:solidFill>
              </a:rPr>
              <a:t>provedbe horizontalnih </a:t>
            </a:r>
            <a:r>
              <a:rPr lang="hr-HR" sz="2800" b="1" dirty="0" smtClean="0">
                <a:solidFill>
                  <a:schemeClr val="tx2"/>
                </a:solidFill>
              </a:rPr>
              <a:t>načela</a:t>
            </a:r>
            <a:r>
              <a:rPr lang="hr-HR" sz="2800" dirty="0" smtClean="0">
                <a:solidFill>
                  <a:schemeClr val="tx2"/>
                </a:solidFill>
              </a:rPr>
              <a:t>;</a:t>
            </a:r>
          </a:p>
          <a:p>
            <a:pPr marL="457200" indent="-457200">
              <a:lnSpc>
                <a:spcPct val="100000"/>
              </a:lnSpc>
              <a:buFont typeface="Wingdings" panose="05000000000000000000" pitchFamily="2" charset="2"/>
              <a:buChar char="v"/>
              <a:defRPr/>
            </a:pPr>
            <a:r>
              <a:rPr lang="hr-HR" sz="2800" b="1" dirty="0">
                <a:solidFill>
                  <a:schemeClr val="tx2"/>
                </a:solidFill>
              </a:rPr>
              <a:t>neizravni troškovi </a:t>
            </a:r>
            <a:r>
              <a:rPr lang="hr-HR" sz="2800" dirty="0">
                <a:solidFill>
                  <a:schemeClr val="tx2"/>
                </a:solidFill>
              </a:rPr>
              <a:t>po fiksnoj stopi do visine od 15% prihvatljivih izravnih troškova administratora projekta sukladno članku 68 (</a:t>
            </a:r>
            <a:r>
              <a:rPr lang="hr-HR" sz="2800" dirty="0" smtClean="0">
                <a:solidFill>
                  <a:schemeClr val="tx2"/>
                </a:solidFill>
              </a:rPr>
              <a:t>1b) Uredbe </a:t>
            </a:r>
            <a:r>
              <a:rPr lang="hr-HR" sz="2800" dirty="0">
                <a:solidFill>
                  <a:schemeClr val="tx2"/>
                </a:solidFill>
              </a:rPr>
              <a:t>EU 1303/2013, odnosno izmjeni iste (Uredba EU </a:t>
            </a:r>
            <a:r>
              <a:rPr lang="hr-HR" sz="2800" dirty="0" smtClean="0">
                <a:solidFill>
                  <a:schemeClr val="tx2"/>
                </a:solidFill>
              </a:rPr>
              <a:t>            2018/1046</a:t>
            </a:r>
            <a:r>
              <a:rPr lang="hr-HR" sz="2800" dirty="0">
                <a:solidFill>
                  <a:schemeClr val="tx2"/>
                </a:solidFill>
              </a:rPr>
              <a:t>, čl. 272, točka </a:t>
            </a:r>
            <a:r>
              <a:rPr lang="hr-HR" sz="2800" dirty="0" smtClean="0">
                <a:solidFill>
                  <a:schemeClr val="tx2"/>
                </a:solidFill>
              </a:rPr>
              <a:t>29</a:t>
            </a:r>
            <a:r>
              <a:rPr lang="hr-HR" sz="2800" dirty="0">
                <a:solidFill>
                  <a:schemeClr val="tx2"/>
                </a:solidFill>
              </a:rPr>
              <a:t>.): grijanje/hlađenje, struja, </a:t>
            </a: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21</a:t>
            </a:fld>
            <a:endParaRPr lang="en-US" altLang="en-US">
              <a:solidFill>
                <a:prstClr val="white"/>
              </a:solidFill>
            </a:endParaRPr>
          </a:p>
        </p:txBody>
      </p:sp>
      <p:sp>
        <p:nvSpPr>
          <p:cNvPr id="5" name="TextBox 4"/>
          <p:cNvSpPr txBox="1"/>
          <p:nvPr/>
        </p:nvSpPr>
        <p:spPr>
          <a:xfrm>
            <a:off x="3461953" y="399072"/>
            <a:ext cx="4635436" cy="646331"/>
          </a:xfrm>
          <a:prstGeom prst="rect">
            <a:avLst/>
          </a:prstGeom>
          <a:noFill/>
        </p:spPr>
        <p:txBody>
          <a:bodyPr wrap="none" rtlCol="0">
            <a:spAutoFit/>
          </a:bodyPr>
          <a:lstStyle/>
          <a:p>
            <a:r>
              <a:rPr lang="hr-HR" sz="3600" b="1" dirty="0">
                <a:solidFill>
                  <a:schemeClr val="bg1"/>
                </a:solidFill>
                <a:effectLst>
                  <a:outerShdw blurRad="38100" dist="38100" dir="2700000" algn="tl">
                    <a:srgbClr val="000000">
                      <a:alpha val="43137"/>
                    </a:srgbClr>
                  </a:outerShdw>
                </a:effectLst>
              </a:rPr>
              <a:t>Prihvatljivi troškovi 6</a:t>
            </a:r>
            <a:r>
              <a:rPr lang="hr-HR" sz="3600" b="1" dirty="0" smtClean="0">
                <a:solidFill>
                  <a:schemeClr val="bg1"/>
                </a:solidFill>
                <a:effectLst>
                  <a:outerShdw blurRad="38100" dist="38100" dir="2700000" algn="tl">
                    <a:srgbClr val="000000">
                      <a:alpha val="43137"/>
                    </a:srgbClr>
                  </a:outerShdw>
                </a:effectLst>
              </a:rPr>
              <a:t>/7</a:t>
            </a:r>
            <a:endParaRPr lang="hr-HR" sz="3600" dirty="0"/>
          </a:p>
        </p:txBody>
      </p:sp>
      <p:pic>
        <p:nvPicPr>
          <p:cNvPr id="7" name="Picture 6"/>
          <p:cNvPicPr>
            <a:picLocks noChangeAspect="1"/>
          </p:cNvPicPr>
          <p:nvPr/>
        </p:nvPicPr>
        <p:blipFill>
          <a:blip r:embed="rId2"/>
          <a:stretch>
            <a:fillRect/>
          </a:stretch>
        </p:blipFill>
        <p:spPr>
          <a:xfrm>
            <a:off x="3431880" y="6031874"/>
            <a:ext cx="1213209" cy="536494"/>
          </a:xfrm>
          <a:prstGeom prst="rect">
            <a:avLst/>
          </a:prstGeom>
        </p:spPr>
      </p:pic>
      <p:pic>
        <p:nvPicPr>
          <p:cNvPr id="2" name="Picture 1"/>
          <p:cNvPicPr>
            <a:picLocks noChangeAspect="1"/>
          </p:cNvPicPr>
          <p:nvPr/>
        </p:nvPicPr>
        <p:blipFill>
          <a:blip r:embed="rId3"/>
          <a:stretch>
            <a:fillRect/>
          </a:stretch>
        </p:blipFill>
        <p:spPr>
          <a:xfrm>
            <a:off x="4646738" y="6006712"/>
            <a:ext cx="1767993" cy="615749"/>
          </a:xfrm>
          <a:prstGeom prst="rect">
            <a:avLst/>
          </a:prstGeom>
        </p:spPr>
      </p:pic>
    </p:spTree>
    <p:extLst>
      <p:ext uri="{BB962C8B-B14F-4D97-AF65-F5344CB8AC3E}">
        <p14:creationId xmlns:p14="http://schemas.microsoft.com/office/powerpoint/2010/main" val="1040755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441622"/>
            <a:ext cx="10799233" cy="4308388"/>
          </a:xfrm>
        </p:spPr>
        <p:txBody>
          <a:bodyPr/>
          <a:lstStyle/>
          <a:p>
            <a:pPr>
              <a:lnSpc>
                <a:spcPct val="100000"/>
              </a:lnSpc>
              <a:spcBef>
                <a:spcPts val="0"/>
              </a:spcBef>
              <a:defRPr/>
            </a:pPr>
            <a:r>
              <a:rPr lang="hr-HR" sz="2800" dirty="0" smtClean="0">
                <a:solidFill>
                  <a:schemeClr val="tx2"/>
                </a:solidFill>
              </a:rPr>
              <a:t>voda</a:t>
            </a:r>
            <a:r>
              <a:rPr lang="hr-HR" sz="2800" dirty="0">
                <a:solidFill>
                  <a:schemeClr val="tx2"/>
                </a:solidFill>
              </a:rPr>
              <a:t>, čišćenje, odvoz otpada, telekomunikacije, poštanske usluge, trošak kopiranja, uvezivanja i </a:t>
            </a:r>
            <a:r>
              <a:rPr lang="hr-HR" sz="2800" dirty="0" err="1" smtClean="0">
                <a:solidFill>
                  <a:schemeClr val="tx2"/>
                </a:solidFill>
              </a:rPr>
              <a:t>sl</a:t>
            </a:r>
            <a:r>
              <a:rPr lang="hr-HR" sz="2800" dirty="0">
                <a:solidFill>
                  <a:schemeClr val="tx2"/>
                </a:solidFill>
              </a:rPr>
              <a:t>,</a:t>
            </a:r>
            <a:r>
              <a:rPr lang="hr-HR" sz="2800" dirty="0" smtClean="0">
                <a:solidFill>
                  <a:schemeClr val="tx2"/>
                </a:solidFill>
              </a:rPr>
              <a:t> troškovi </a:t>
            </a:r>
            <a:r>
              <a:rPr lang="hr-HR" sz="2800" dirty="0">
                <a:solidFill>
                  <a:schemeClr val="tx2"/>
                </a:solidFill>
              </a:rPr>
              <a:t>uredskog materijala za potrebe provedbe </a:t>
            </a:r>
            <a:r>
              <a:rPr lang="hr-HR" sz="2800" dirty="0" smtClean="0">
                <a:solidFill>
                  <a:schemeClr val="tx2"/>
                </a:solidFill>
              </a:rPr>
              <a:t>projekta</a:t>
            </a:r>
            <a:r>
              <a:rPr lang="hr-HR" sz="2800" dirty="0">
                <a:solidFill>
                  <a:schemeClr val="tx2"/>
                </a:solidFill>
              </a:rPr>
              <a:t>,</a:t>
            </a:r>
            <a:r>
              <a:rPr lang="hr-HR" sz="2800" dirty="0" smtClean="0">
                <a:solidFill>
                  <a:schemeClr val="tx2"/>
                </a:solidFill>
              </a:rPr>
              <a:t> troškovi objava </a:t>
            </a:r>
            <a:r>
              <a:rPr lang="hr-HR" sz="2800" dirty="0">
                <a:solidFill>
                  <a:schemeClr val="tx2"/>
                </a:solidFill>
              </a:rPr>
              <a:t>javnih nabava u oglasniku javne nabave</a:t>
            </a:r>
            <a:r>
              <a:rPr lang="hr-HR" sz="2800" dirty="0" smtClean="0">
                <a:solidFill>
                  <a:schemeClr val="tx2"/>
                </a:solidFill>
              </a:rPr>
              <a:t>.</a:t>
            </a:r>
          </a:p>
          <a:p>
            <a:pPr>
              <a:lnSpc>
                <a:spcPct val="100000"/>
              </a:lnSpc>
              <a:spcBef>
                <a:spcPts val="0"/>
              </a:spcBef>
              <a:defRPr/>
            </a:pPr>
            <a:r>
              <a:rPr lang="hr-HR" sz="2400" dirty="0" smtClean="0">
                <a:solidFill>
                  <a:schemeClr val="tx2"/>
                </a:solidFill>
              </a:rPr>
              <a:t> </a:t>
            </a:r>
          </a:p>
          <a:p>
            <a:pPr>
              <a:lnSpc>
                <a:spcPct val="100000"/>
              </a:lnSpc>
              <a:spcBef>
                <a:spcPts val="0"/>
              </a:spcBef>
              <a:defRPr/>
            </a:pPr>
            <a:r>
              <a:rPr lang="pt-BR" sz="2800" b="1" dirty="0">
                <a:solidFill>
                  <a:schemeClr val="tx2"/>
                </a:solidFill>
              </a:rPr>
              <a:t>U slučaju nabave usluge </a:t>
            </a:r>
            <a:r>
              <a:rPr lang="pt-BR" sz="2800" dirty="0">
                <a:solidFill>
                  <a:schemeClr val="tx2"/>
                </a:solidFill>
              </a:rPr>
              <a:t>za poslove administriranja projekta, prijavitelj</a:t>
            </a:r>
            <a:r>
              <a:rPr lang="pt-BR" sz="2800" b="1" dirty="0">
                <a:solidFill>
                  <a:schemeClr val="tx2"/>
                </a:solidFill>
              </a:rPr>
              <a:t> nema pravo </a:t>
            </a:r>
            <a:r>
              <a:rPr lang="pt-BR" sz="2800" dirty="0">
                <a:solidFill>
                  <a:schemeClr val="tx2"/>
                </a:solidFill>
              </a:rPr>
              <a:t>na neizravne troškove.</a:t>
            </a:r>
            <a:endParaRPr lang="hr-HR" sz="2800" dirty="0">
              <a:solidFill>
                <a:schemeClr val="tx2"/>
              </a:solidFill>
            </a:endParaRPr>
          </a:p>
          <a:p>
            <a:pPr>
              <a:lnSpc>
                <a:spcPct val="100000"/>
              </a:lnSpc>
              <a:spcBef>
                <a:spcPts val="0"/>
              </a:spcBef>
              <a:defRPr/>
            </a:pPr>
            <a:endParaRPr lang="hr-HR" sz="2800" dirty="0">
              <a:solidFill>
                <a:schemeClr val="tx2"/>
              </a:solidFill>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22</a:t>
            </a:fld>
            <a:endParaRPr lang="en-US" altLang="en-US">
              <a:solidFill>
                <a:prstClr val="white"/>
              </a:solidFill>
            </a:endParaRPr>
          </a:p>
        </p:txBody>
      </p:sp>
      <p:sp>
        <p:nvSpPr>
          <p:cNvPr id="5" name="TextBox 4"/>
          <p:cNvSpPr txBox="1"/>
          <p:nvPr/>
        </p:nvSpPr>
        <p:spPr>
          <a:xfrm>
            <a:off x="3418702" y="469557"/>
            <a:ext cx="4635436" cy="646331"/>
          </a:xfrm>
          <a:prstGeom prst="rect">
            <a:avLst/>
          </a:prstGeom>
          <a:noFill/>
        </p:spPr>
        <p:txBody>
          <a:bodyPr wrap="none" rtlCol="0">
            <a:spAutoFit/>
          </a:bodyPr>
          <a:lstStyle/>
          <a:p>
            <a:r>
              <a:rPr lang="hr-HR" sz="3600" b="1" dirty="0">
                <a:solidFill>
                  <a:schemeClr val="bg1"/>
                </a:solidFill>
                <a:effectLst>
                  <a:outerShdw blurRad="38100" dist="38100" dir="2700000" algn="tl">
                    <a:srgbClr val="000000">
                      <a:alpha val="43137"/>
                    </a:srgbClr>
                  </a:outerShdw>
                </a:effectLst>
              </a:rPr>
              <a:t>Prihvatljivi troškovi 7</a:t>
            </a:r>
            <a:r>
              <a:rPr lang="hr-HR" sz="3600" b="1" dirty="0" smtClean="0">
                <a:solidFill>
                  <a:schemeClr val="bg1"/>
                </a:solidFill>
                <a:effectLst>
                  <a:outerShdw blurRad="38100" dist="38100" dir="2700000" algn="tl">
                    <a:srgbClr val="000000">
                      <a:alpha val="43137"/>
                    </a:srgbClr>
                  </a:outerShdw>
                </a:effectLst>
              </a:rPr>
              <a:t>/7</a:t>
            </a:r>
            <a:endParaRPr lang="hr-HR" sz="3600" dirty="0"/>
          </a:p>
        </p:txBody>
      </p:sp>
      <p:pic>
        <p:nvPicPr>
          <p:cNvPr id="7" name="Picture 6"/>
          <p:cNvPicPr>
            <a:picLocks noChangeAspect="1"/>
          </p:cNvPicPr>
          <p:nvPr/>
        </p:nvPicPr>
        <p:blipFill>
          <a:blip r:embed="rId2"/>
          <a:stretch>
            <a:fillRect/>
          </a:stretch>
        </p:blipFill>
        <p:spPr>
          <a:xfrm>
            <a:off x="3433528" y="6039407"/>
            <a:ext cx="1213209" cy="536494"/>
          </a:xfrm>
          <a:prstGeom prst="rect">
            <a:avLst/>
          </a:prstGeom>
        </p:spPr>
      </p:pic>
      <p:pic>
        <p:nvPicPr>
          <p:cNvPr id="2" name="Picture 1"/>
          <p:cNvPicPr>
            <a:picLocks noChangeAspect="1"/>
          </p:cNvPicPr>
          <p:nvPr/>
        </p:nvPicPr>
        <p:blipFill>
          <a:blip r:embed="rId3"/>
          <a:stretch>
            <a:fillRect/>
          </a:stretch>
        </p:blipFill>
        <p:spPr>
          <a:xfrm>
            <a:off x="4646737" y="6006712"/>
            <a:ext cx="1767993" cy="615749"/>
          </a:xfrm>
          <a:prstGeom prst="rect">
            <a:avLst/>
          </a:prstGeom>
        </p:spPr>
      </p:pic>
    </p:spTree>
    <p:extLst>
      <p:ext uri="{BB962C8B-B14F-4D97-AF65-F5344CB8AC3E}">
        <p14:creationId xmlns:p14="http://schemas.microsoft.com/office/powerpoint/2010/main" val="3292348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1" y="275167"/>
            <a:ext cx="10799233" cy="795752"/>
          </a:xfrm>
        </p:spPr>
        <p:txBody>
          <a:bodyPr/>
          <a:lstStyle/>
          <a:p>
            <a:pPr algn="ctr"/>
            <a:r>
              <a:rPr lang="hr-HR" sz="3600" b="1" dirty="0" smtClean="0">
                <a:solidFill>
                  <a:schemeClr val="bg1"/>
                </a:solidFill>
                <a:effectLst>
                  <a:outerShdw blurRad="38100" dist="38100" dir="2700000" algn="tl">
                    <a:srgbClr val="000000">
                      <a:alpha val="43137"/>
                    </a:srgbClr>
                  </a:outerShdw>
                </a:effectLst>
              </a:rPr>
              <a:t>Provedba</a:t>
            </a:r>
            <a:endParaRPr lang="hr-HR"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0" algn="just" eaLnBrk="1" hangingPunct="1">
              <a:lnSpc>
                <a:spcPct val="100000"/>
              </a:lnSpc>
              <a:spcBef>
                <a:spcPts val="0"/>
              </a:spcBef>
              <a:buClr>
                <a:srgbClr val="171796"/>
              </a:buClr>
              <a:defRPr/>
            </a:pPr>
            <a:endParaRPr lang="hr-HR" sz="2400" dirty="0">
              <a:solidFill>
                <a:schemeClr val="tx2"/>
              </a:solidFill>
            </a:endParaRPr>
          </a:p>
          <a:p>
            <a:pPr lvl="0" algn="just" eaLnBrk="1" hangingPunct="1">
              <a:lnSpc>
                <a:spcPct val="100000"/>
              </a:lnSpc>
              <a:spcBef>
                <a:spcPts val="0"/>
              </a:spcBef>
              <a:buClr>
                <a:srgbClr val="171796"/>
              </a:buClr>
              <a:defRPr/>
            </a:pPr>
            <a:endParaRPr lang="hr-HR" sz="2400" dirty="0">
              <a:solidFill>
                <a:schemeClr val="accent2"/>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23</a:t>
            </a:fld>
            <a:endParaRPr lang="en-US" altLang="en-US">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4275"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925" y="6013981"/>
            <a:ext cx="1692942" cy="617006"/>
          </a:xfrm>
          <a:prstGeom prst="rect">
            <a:avLst/>
          </a:prstGeom>
        </p:spPr>
      </p:pic>
      <p:sp>
        <p:nvSpPr>
          <p:cNvPr id="7" name="TextBox 6"/>
          <p:cNvSpPr txBox="1"/>
          <p:nvPr/>
        </p:nvSpPr>
        <p:spPr>
          <a:xfrm>
            <a:off x="685801" y="1070919"/>
            <a:ext cx="10114004" cy="6155531"/>
          </a:xfrm>
          <a:prstGeom prst="rect">
            <a:avLst/>
          </a:prstGeom>
          <a:noFill/>
        </p:spPr>
        <p:txBody>
          <a:bodyPr wrap="square" rtlCol="0">
            <a:spAutoFit/>
          </a:bodyPr>
          <a:lstStyle/>
          <a:p>
            <a:pPr algn="just"/>
            <a:r>
              <a:rPr lang="hr-HR" sz="2800" b="1" dirty="0" smtClean="0">
                <a:solidFill>
                  <a:schemeClr val="tx2"/>
                </a:solidFill>
                <a:latin typeface="VladaRHSans Med"/>
              </a:rPr>
              <a:t>Razdoblje provedbe </a:t>
            </a:r>
            <a:r>
              <a:rPr lang="hr-HR" sz="2800" dirty="0" smtClean="0">
                <a:solidFill>
                  <a:schemeClr val="tx2"/>
                </a:solidFill>
                <a:latin typeface="VladaRHSans Med"/>
              </a:rPr>
              <a:t>projekta započinje stupanjem Ugovora na snagu odnosno onda kada zadnja ugovorna strana potpiše Ugovor i završava zadnjim danom provedbe projektnih aktivnosti. Inicijalno razdoblje provedbe projekta može biti </a:t>
            </a:r>
            <a:r>
              <a:rPr lang="hr-HR" sz="2800" b="1" dirty="0" smtClean="0">
                <a:solidFill>
                  <a:schemeClr val="tx2"/>
                </a:solidFill>
                <a:latin typeface="VladaRHSans Med"/>
              </a:rPr>
              <a:t>najviše 30 mjeseci.</a:t>
            </a:r>
          </a:p>
          <a:p>
            <a:pPr algn="just"/>
            <a:endParaRPr lang="hr-HR" sz="2400" b="1" dirty="0">
              <a:solidFill>
                <a:schemeClr val="tx2"/>
              </a:solidFill>
              <a:latin typeface="VladaRHSans Med"/>
            </a:endParaRPr>
          </a:p>
          <a:p>
            <a:pPr algn="just"/>
            <a:r>
              <a:rPr lang="hr-HR" sz="2800" dirty="0" smtClean="0">
                <a:solidFill>
                  <a:schemeClr val="tx2"/>
                </a:solidFill>
                <a:latin typeface="VladaRHSans Med"/>
              </a:rPr>
              <a:t>Korisnici koji su obveznici </a:t>
            </a:r>
            <a:r>
              <a:rPr lang="hr-HR" sz="2800" dirty="0">
                <a:solidFill>
                  <a:schemeClr val="tx2"/>
                </a:solidFill>
                <a:latin typeface="VladaRHSans Med"/>
              </a:rPr>
              <a:t>Zakona o javnoj nabavi, primjenjuju Zakon o javnoj nabavi (NN 120/16) na postupke nabave u okviru projekta. </a:t>
            </a:r>
            <a:r>
              <a:rPr lang="hr-HR" sz="2800" dirty="0" smtClean="0">
                <a:solidFill>
                  <a:schemeClr val="tx2"/>
                </a:solidFill>
                <a:latin typeface="VladaRHSans Med"/>
              </a:rPr>
              <a:t>Korisnici koji nisu obveznici </a:t>
            </a:r>
            <a:r>
              <a:rPr lang="hr-HR" sz="2800" dirty="0">
                <a:solidFill>
                  <a:schemeClr val="tx2"/>
                </a:solidFill>
                <a:latin typeface="VladaRHSans Med"/>
              </a:rPr>
              <a:t>Zakona o javnoj </a:t>
            </a:r>
            <a:r>
              <a:rPr lang="hr-HR" sz="2800" dirty="0" smtClean="0">
                <a:solidFill>
                  <a:schemeClr val="tx2"/>
                </a:solidFill>
                <a:latin typeface="VladaRHSans Med"/>
              </a:rPr>
              <a:t>nabavi primjenjivat će „Pravila o provedbi postupaka </a:t>
            </a:r>
            <a:r>
              <a:rPr lang="hr-HR" sz="2800" dirty="0">
                <a:solidFill>
                  <a:schemeClr val="tx2"/>
                </a:solidFill>
                <a:latin typeface="VladaRHSans Med"/>
              </a:rPr>
              <a:t>nabave za </a:t>
            </a:r>
            <a:r>
              <a:rPr lang="hr-HR" sz="2800" dirty="0" err="1" smtClean="0">
                <a:solidFill>
                  <a:schemeClr val="tx2"/>
                </a:solidFill>
                <a:latin typeface="VladaRHSans Med"/>
              </a:rPr>
              <a:t>neobveznike</a:t>
            </a:r>
            <a:r>
              <a:rPr lang="hr-HR" sz="2800" dirty="0" smtClean="0">
                <a:solidFill>
                  <a:schemeClr val="tx2"/>
                </a:solidFill>
                <a:latin typeface="VladaRHSans Med"/>
              </a:rPr>
              <a:t> </a:t>
            </a:r>
            <a:r>
              <a:rPr lang="hr-HR" sz="2800" dirty="0">
                <a:solidFill>
                  <a:schemeClr val="tx2"/>
                </a:solidFill>
                <a:latin typeface="VladaRHSans Med"/>
              </a:rPr>
              <a:t>Zakona o javnoj </a:t>
            </a:r>
            <a:r>
              <a:rPr lang="hr-HR" sz="2800" dirty="0" smtClean="0">
                <a:solidFill>
                  <a:schemeClr val="tx2"/>
                </a:solidFill>
                <a:latin typeface="VladaRHSans Med"/>
              </a:rPr>
              <a:t>nabavi” (Prilog 8).</a:t>
            </a:r>
          </a:p>
          <a:p>
            <a:endParaRPr lang="hr-HR" sz="2400" dirty="0">
              <a:solidFill>
                <a:schemeClr val="tx2"/>
              </a:solidFill>
            </a:endParaRPr>
          </a:p>
          <a:p>
            <a:endParaRPr lang="hr-HR" sz="2400" dirty="0" smtClean="0">
              <a:solidFill>
                <a:schemeClr val="tx2"/>
              </a:solidFill>
            </a:endParaRPr>
          </a:p>
          <a:p>
            <a:endParaRPr lang="hr-HR" sz="2400" dirty="0">
              <a:solidFill>
                <a:schemeClr val="tx2"/>
              </a:solidFill>
            </a:endParaRPr>
          </a:p>
          <a:p>
            <a:endParaRPr lang="hr-HR" dirty="0"/>
          </a:p>
        </p:txBody>
      </p:sp>
    </p:spTree>
    <p:extLst>
      <p:ext uri="{BB962C8B-B14F-4D97-AF65-F5344CB8AC3E}">
        <p14:creationId xmlns:p14="http://schemas.microsoft.com/office/powerpoint/2010/main" val="282859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15364" y="336010"/>
            <a:ext cx="10799233" cy="794076"/>
          </a:xfrm>
        </p:spPr>
        <p:txBody>
          <a:bodyPr>
            <a:normAutofit fontScale="90000"/>
          </a:bodyPr>
          <a:lstStyle/>
          <a:p>
            <a:pPr algn="ctr" eaLnBrk="1" hangingPunct="1">
              <a:defRPr/>
            </a:pPr>
            <a:r>
              <a:rPr lang="hr-HR" altLang="en-US" sz="4000" b="1" dirty="0">
                <a:solidFill>
                  <a:schemeClr val="bg1"/>
                </a:solidFill>
                <a:effectLst>
                  <a:outerShdw blurRad="38100" dist="38100" dir="2700000" algn="tl">
                    <a:srgbClr val="000000">
                      <a:alpha val="43137"/>
                    </a:srgbClr>
                  </a:outerShdw>
                </a:effectLst>
              </a:rPr>
              <a:t>Izgled i sadržaj projektnog prijedloga</a:t>
            </a:r>
            <a:br>
              <a:rPr lang="hr-HR" altLang="en-US" sz="4000" b="1" dirty="0">
                <a:solidFill>
                  <a:schemeClr val="bg1"/>
                </a:solidFill>
                <a:effectLst>
                  <a:outerShdw blurRad="38100" dist="38100" dir="2700000" algn="tl">
                    <a:srgbClr val="000000">
                      <a:alpha val="43137"/>
                    </a:srgbClr>
                  </a:outerShdw>
                </a:effectLst>
              </a:rPr>
            </a:br>
            <a:r>
              <a:rPr lang="hr-HR" altLang="en-US" sz="4000" b="1" dirty="0">
                <a:solidFill>
                  <a:schemeClr val="bg1"/>
                </a:solidFill>
                <a:effectLst>
                  <a:outerShdw blurRad="38100" dist="38100" dir="2700000" algn="tl">
                    <a:srgbClr val="000000">
                      <a:alpha val="43137"/>
                    </a:srgbClr>
                  </a:outerShdw>
                </a:effectLst>
              </a:rPr>
              <a:t/>
            </a:r>
            <a:br>
              <a:rPr lang="hr-HR" altLang="en-US" sz="4000" b="1" dirty="0">
                <a:solidFill>
                  <a:schemeClr val="bg1"/>
                </a:solidFill>
                <a:effectLst>
                  <a:outerShdw blurRad="38100" dist="38100" dir="2700000" algn="tl">
                    <a:srgbClr val="000000">
                      <a:alpha val="43137"/>
                    </a:srgbClr>
                  </a:outerShdw>
                </a:effectLst>
              </a:rPr>
            </a:br>
            <a:r>
              <a:rPr lang="hr-HR" altLang="en-US" dirty="0">
                <a:latin typeface="VladaRHSans Med" charset="0"/>
              </a:rPr>
              <a:t/>
            </a:r>
            <a:br>
              <a:rPr lang="hr-HR" altLang="en-US" dirty="0">
                <a:latin typeface="VladaRHSans Med" charset="0"/>
              </a:rPr>
            </a:br>
            <a:r>
              <a:rPr lang="hr-HR" altLang="en-US" dirty="0">
                <a:latin typeface="VladaRHSans Med" charset="0"/>
              </a:rPr>
              <a:t/>
            </a:r>
            <a:br>
              <a:rPr lang="hr-HR" altLang="en-US" dirty="0">
                <a:latin typeface="VladaRHSans Med" charset="0"/>
              </a:rPr>
            </a:br>
            <a:endParaRPr lang="en-US" altLang="en-US" dirty="0">
              <a:latin typeface="VladaRHSans Med" charset="0"/>
            </a:endParaRPr>
          </a:p>
        </p:txBody>
      </p:sp>
      <p:sp>
        <p:nvSpPr>
          <p:cNvPr id="11266" name="Content Placeholder 2"/>
          <p:cNvSpPr>
            <a:spLocks noGrp="1"/>
          </p:cNvSpPr>
          <p:nvPr>
            <p:ph idx="1"/>
          </p:nvPr>
        </p:nvSpPr>
        <p:spPr>
          <a:xfrm>
            <a:off x="514017" y="1260389"/>
            <a:ext cx="10585451" cy="1770194"/>
          </a:xfrm>
        </p:spPr>
        <p:txBody>
          <a:bodyPr/>
          <a:lstStyle/>
          <a:p>
            <a:pPr indent="-457200" algn="just" defTabSz="914400" eaLnBrk="1" hangingPunct="1">
              <a:lnSpc>
                <a:spcPct val="100000"/>
              </a:lnSpc>
              <a:spcBef>
                <a:spcPts val="0"/>
              </a:spcBef>
              <a:buFont typeface="Wingdings" panose="05000000000000000000" pitchFamily="2" charset="2"/>
              <a:buChar char="Ø"/>
              <a:defRPr/>
            </a:pPr>
            <a:r>
              <a:rPr lang="hr-HR" altLang="sr-Latn-RS" sz="2400" dirty="0">
                <a:solidFill>
                  <a:schemeClr val="tx2"/>
                </a:solidFill>
                <a:latin typeface="VladaRHSans Med"/>
                <a:ea typeface="+mn-ea"/>
                <a:cs typeface="+mn-cs"/>
              </a:rPr>
              <a:t>Jezik i pismo projektnog prijedloga ➜ hrvatski jezik, latinično pismo</a:t>
            </a:r>
          </a:p>
          <a:p>
            <a:pPr marL="457200" indent="-457200" algn="just" defTabSz="914400" eaLnBrk="1" hangingPunct="1">
              <a:lnSpc>
                <a:spcPct val="100000"/>
              </a:lnSpc>
              <a:spcBef>
                <a:spcPts val="0"/>
              </a:spcBef>
              <a:buFont typeface="Wingdings" panose="05000000000000000000" pitchFamily="2" charset="2"/>
              <a:buChar char="Ø"/>
              <a:defRPr/>
            </a:pPr>
            <a:r>
              <a:rPr lang="hr-HR" sz="2400" dirty="0">
                <a:solidFill>
                  <a:schemeClr val="tx2"/>
                </a:solidFill>
                <a:latin typeface="VladaRHSans Med"/>
                <a:ea typeface="+mn-ea"/>
                <a:cs typeface="+mn-cs"/>
              </a:rPr>
              <a:t>Projektni prijedlog treba biti popunjen i podnesen nadležnom tijelu </a:t>
            </a:r>
            <a:r>
              <a:rPr lang="hr-HR" sz="2400" dirty="0" smtClean="0">
                <a:solidFill>
                  <a:schemeClr val="tx2"/>
                </a:solidFill>
                <a:latin typeface="VladaRHSans Med"/>
                <a:ea typeface="+mn-ea"/>
                <a:cs typeface="+mn-cs"/>
              </a:rPr>
              <a:t>putem sustava </a:t>
            </a:r>
            <a:r>
              <a:rPr lang="hr-HR" sz="2400" dirty="0" err="1">
                <a:solidFill>
                  <a:schemeClr val="tx2"/>
                </a:solidFill>
                <a:latin typeface="VladaRHSans Med"/>
                <a:ea typeface="+mn-ea"/>
                <a:cs typeface="+mn-cs"/>
              </a:rPr>
              <a:t>eFondovi</a:t>
            </a:r>
            <a:r>
              <a:rPr lang="hr-HR" sz="2400" dirty="0">
                <a:solidFill>
                  <a:schemeClr val="tx2"/>
                </a:solidFill>
                <a:latin typeface="VladaRHSans Med"/>
                <a:ea typeface="+mn-ea"/>
                <a:cs typeface="+mn-cs"/>
              </a:rPr>
              <a:t> </a:t>
            </a:r>
          </a:p>
          <a:p>
            <a:pPr marL="457200" indent="-457200" algn="just" defTabSz="914400" eaLnBrk="1" hangingPunct="1">
              <a:lnSpc>
                <a:spcPct val="100000"/>
              </a:lnSpc>
              <a:spcBef>
                <a:spcPts val="0"/>
              </a:spcBef>
              <a:buFont typeface="Wingdings" panose="05000000000000000000" pitchFamily="2" charset="2"/>
              <a:buChar char="Ø"/>
              <a:defRPr/>
            </a:pPr>
            <a:r>
              <a:rPr lang="hr-HR" altLang="sr-Latn-RS" sz="2400" dirty="0">
                <a:solidFill>
                  <a:schemeClr val="tx2"/>
                </a:solidFill>
                <a:latin typeface="VladaRHSans Med"/>
                <a:ea typeface="+mn-ea"/>
                <a:cs typeface="+mn-cs"/>
              </a:rPr>
              <a:t>U točki 3.1. </a:t>
            </a:r>
            <a:r>
              <a:rPr lang="hr-HR" altLang="sr-Latn-RS" sz="2400" dirty="0" err="1">
                <a:solidFill>
                  <a:schemeClr val="tx2"/>
                </a:solidFill>
                <a:latin typeface="VladaRHSans Med"/>
                <a:ea typeface="+mn-ea"/>
                <a:cs typeface="+mn-cs"/>
              </a:rPr>
              <a:t>UzP</a:t>
            </a:r>
            <a:r>
              <a:rPr lang="hr-HR" altLang="sr-Latn-RS" sz="2400" dirty="0">
                <a:solidFill>
                  <a:schemeClr val="tx2"/>
                </a:solidFill>
                <a:latin typeface="VladaRHSans Med"/>
                <a:ea typeface="+mn-ea"/>
                <a:cs typeface="+mn-cs"/>
              </a:rPr>
              <a:t> tabelarno je prikazano koje dokumente treba sadržavati </a:t>
            </a:r>
            <a:r>
              <a:rPr lang="hr-HR" altLang="sr-Latn-RS" sz="2400" dirty="0" smtClean="0">
                <a:solidFill>
                  <a:schemeClr val="tx2"/>
                </a:solidFill>
                <a:latin typeface="VladaRHSans Med"/>
                <a:ea typeface="+mn-ea"/>
                <a:cs typeface="+mn-cs"/>
              </a:rPr>
              <a:t>projektni prijedlog</a:t>
            </a:r>
            <a:endParaRPr lang="hr-HR" altLang="sr-Latn-RS" sz="2400" dirty="0">
              <a:solidFill>
                <a:schemeClr val="tx2"/>
              </a:solidFill>
              <a:latin typeface="VladaRHSans Med"/>
              <a:ea typeface="+mn-ea"/>
              <a:cs typeface="+mn-cs"/>
            </a:endParaRPr>
          </a:p>
        </p:txBody>
      </p:sp>
      <p:sp>
        <p:nvSpPr>
          <p:cNvPr id="1024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CB2293EB-AC5B-41C1-A388-2D92F80B5245}" type="slidenum">
              <a:rPr lang="en-US" altLang="en-US" sz="1200">
                <a:solidFill>
                  <a:prstClr val="white"/>
                </a:solidFill>
              </a:rPr>
              <a:pPr>
                <a:lnSpc>
                  <a:spcPct val="100000"/>
                </a:lnSpc>
                <a:spcBef>
                  <a:spcPct val="0"/>
                </a:spcBef>
              </a:pPr>
              <a:t>24</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3281" y="6047429"/>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5959" y="3420453"/>
            <a:ext cx="11628906" cy="2523768"/>
          </a:xfrm>
          <a:prstGeom prst="rect">
            <a:avLst/>
          </a:prstGeom>
          <a:noFill/>
        </p:spPr>
        <p:txBody>
          <a:bodyPr wrap="square" rtlCol="0">
            <a:spAutoFit/>
          </a:bodyPr>
          <a:lstStyle/>
          <a:p>
            <a:pPr algn="ctr"/>
            <a:r>
              <a:rPr lang="hr-HR" sz="3600" b="1" dirty="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rPr>
              <a:t>Podnošenje projektnog </a:t>
            </a:r>
            <a:r>
              <a:rPr lang="hr-HR" sz="3600" b="1" dirty="0" smtClean="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rPr>
              <a:t>prijedloga</a:t>
            </a:r>
            <a:endParaRPr lang="hr-HR" sz="3600" b="1" dirty="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endParaRPr>
          </a:p>
          <a:p>
            <a:pPr algn="ctr"/>
            <a:endParaRPr lang="hr-HR" sz="800" b="1" dirty="0">
              <a:latin typeface="VladaRHSans Reg"/>
              <a:ea typeface="MS PGothic" panose="020B0600070205080204" pitchFamily="34" charset="-128"/>
              <a:cs typeface="VladaRHSans Reg"/>
            </a:endParaRPr>
          </a:p>
          <a:p>
            <a:r>
              <a:rPr lang="hr-HR" sz="2400" dirty="0" smtClean="0">
                <a:solidFill>
                  <a:schemeClr val="tx2"/>
                </a:solidFill>
                <a:latin typeface="VladaRHSans Med"/>
              </a:rPr>
              <a:t>Projektni </a:t>
            </a:r>
            <a:r>
              <a:rPr lang="hr-HR" sz="2400" dirty="0">
                <a:solidFill>
                  <a:schemeClr val="tx2"/>
                </a:solidFill>
                <a:latin typeface="VladaRHSans Med"/>
              </a:rPr>
              <a:t>prijedlog podnosi se od strane ovlaštene osobe Prijavitelja putem </a:t>
            </a:r>
            <a:r>
              <a:rPr lang="hr-HR" sz="2400" dirty="0" smtClean="0">
                <a:solidFill>
                  <a:schemeClr val="tx2"/>
                </a:solidFill>
                <a:latin typeface="VladaRHSans Med"/>
              </a:rPr>
              <a:t>sustava </a:t>
            </a:r>
            <a:r>
              <a:rPr lang="hr-HR" sz="2400" dirty="0" err="1">
                <a:solidFill>
                  <a:schemeClr val="tx2"/>
                </a:solidFill>
                <a:latin typeface="VladaRHSans Med"/>
              </a:rPr>
              <a:t>eFondovi</a:t>
            </a:r>
            <a:r>
              <a:rPr lang="hr-HR" sz="2400" dirty="0">
                <a:solidFill>
                  <a:schemeClr val="tx2"/>
                </a:solidFill>
                <a:latin typeface="VladaRHSans Med"/>
              </a:rPr>
              <a:t> u elektroničkom </a:t>
            </a:r>
            <a:r>
              <a:rPr lang="hr-HR" sz="2400" dirty="0" smtClean="0">
                <a:solidFill>
                  <a:schemeClr val="tx2"/>
                </a:solidFill>
                <a:latin typeface="VladaRHSans Med"/>
              </a:rPr>
              <a:t>obliku. </a:t>
            </a:r>
            <a:r>
              <a:rPr lang="hr-HR" sz="2400" dirty="0">
                <a:solidFill>
                  <a:schemeClr val="tx2"/>
                </a:solidFill>
                <a:latin typeface="VladaRHSans Med"/>
              </a:rPr>
              <a:t>U slučaju upita vezanih uz korištenje sustava </a:t>
            </a:r>
            <a:r>
              <a:rPr lang="hr-HR" sz="2400" dirty="0" err="1">
                <a:solidFill>
                  <a:schemeClr val="tx2"/>
                </a:solidFill>
                <a:latin typeface="VladaRHSans Med"/>
              </a:rPr>
              <a:t>eFondovi</a:t>
            </a:r>
            <a:r>
              <a:rPr lang="hr-HR" sz="2400" dirty="0">
                <a:solidFill>
                  <a:schemeClr val="tx2"/>
                </a:solidFill>
                <a:latin typeface="VladaRHSans Med"/>
              </a:rPr>
              <a:t> </a:t>
            </a:r>
            <a:r>
              <a:rPr lang="hr-HR" sz="2400" dirty="0" smtClean="0">
                <a:solidFill>
                  <a:schemeClr val="tx2"/>
                </a:solidFill>
                <a:latin typeface="VladaRHSans Med"/>
              </a:rPr>
              <a:t>molimo da </a:t>
            </a:r>
            <a:r>
              <a:rPr lang="hr-HR" sz="2400" dirty="0">
                <a:solidFill>
                  <a:schemeClr val="tx2"/>
                </a:solidFill>
                <a:latin typeface="VladaRHSans Med"/>
              </a:rPr>
              <a:t>iste pošaljete na </a:t>
            </a:r>
            <a:r>
              <a:rPr lang="hr-HR" sz="2400" dirty="0" smtClean="0">
                <a:solidFill>
                  <a:schemeClr val="tx2"/>
                </a:solidFill>
                <a:latin typeface="VladaRHSans Med"/>
              </a:rPr>
              <a:t>adresu: </a:t>
            </a:r>
            <a:r>
              <a:rPr lang="hr-HR" sz="2400" u="sng" dirty="0" smtClean="0">
                <a:hlinkClick r:id="rId3"/>
              </a:rPr>
              <a:t>efondovi.podrska@mrrfeu.hr</a:t>
            </a:r>
            <a:endParaRPr lang="hr-HR" sz="2400" dirty="0"/>
          </a:p>
          <a:p>
            <a:pPr indent="-457200" algn="just" fontAlgn="base">
              <a:spcAft>
                <a:spcPct val="0"/>
              </a:spcAft>
              <a:buFont typeface="Wingdings" panose="05000000000000000000" pitchFamily="2" charset="2"/>
              <a:buChar char="Ø"/>
              <a:defRPr/>
            </a:pPr>
            <a:endParaRPr lang="hr-HR" sz="2400" dirty="0">
              <a:solidFill>
                <a:schemeClr val="tx2"/>
              </a:solidFill>
              <a:latin typeface="VladaRHSans Med"/>
            </a:endParaRPr>
          </a:p>
          <a:p>
            <a:endParaRPr lang="hr-HR" dirty="0"/>
          </a:p>
        </p:txBody>
      </p:sp>
      <p:pic>
        <p:nvPicPr>
          <p:cNvPr id="4" name="Picture 3"/>
          <p:cNvPicPr>
            <a:picLocks noChangeAspect="1"/>
          </p:cNvPicPr>
          <p:nvPr/>
        </p:nvPicPr>
        <p:blipFill>
          <a:blip r:embed="rId4"/>
          <a:stretch>
            <a:fillRect/>
          </a:stretch>
        </p:blipFill>
        <p:spPr>
          <a:xfrm>
            <a:off x="4605174" y="6007257"/>
            <a:ext cx="1767993" cy="615749"/>
          </a:xfrm>
          <a:prstGeom prst="rect">
            <a:avLst/>
          </a:prstGeom>
        </p:spPr>
      </p:pic>
    </p:spTree>
    <p:extLst>
      <p:ext uri="{BB962C8B-B14F-4D97-AF65-F5344CB8AC3E}">
        <p14:creationId xmlns:p14="http://schemas.microsoft.com/office/powerpoint/2010/main" val="4151994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hr-HR" altLang="en-US" sz="3600" b="1" dirty="0">
                <a:solidFill>
                  <a:schemeClr val="bg1"/>
                </a:solidFill>
                <a:effectLst>
                  <a:outerShdw blurRad="38100" dist="38100" dir="2700000" algn="tl">
                    <a:srgbClr val="000000">
                      <a:alpha val="43137"/>
                    </a:srgbClr>
                  </a:outerShdw>
                </a:effectLst>
              </a:rPr>
              <a:t>Važni vremenski rokovi</a:t>
            </a:r>
            <a:endParaRPr lang="en-GB" altLang="en-US" sz="3600" b="1" dirty="0">
              <a:solidFill>
                <a:schemeClr val="bg1"/>
              </a:solidFill>
              <a:effectLst>
                <a:outerShdw blurRad="38100" dist="38100" dir="2700000" algn="tl">
                  <a:srgbClr val="000000">
                    <a:alpha val="43137"/>
                  </a:srgbClr>
                </a:outerShdw>
              </a:effectLst>
            </a:endParaRPr>
          </a:p>
        </p:txBody>
      </p:sp>
      <p:sp>
        <p:nvSpPr>
          <p:cNvPr id="14339" name="Content Placeholder 2"/>
          <p:cNvSpPr>
            <a:spLocks noGrp="1"/>
          </p:cNvSpPr>
          <p:nvPr>
            <p:ph idx="1"/>
          </p:nvPr>
        </p:nvSpPr>
        <p:spPr>
          <a:xfrm>
            <a:off x="685801" y="1161535"/>
            <a:ext cx="10799233" cy="3923969"/>
          </a:xfrm>
        </p:spPr>
        <p:txBody>
          <a:bodyPr/>
          <a:lstStyle/>
          <a:p>
            <a:pPr marL="0" indent="0" algn="just" defTabSz="914400" eaLnBrk="1" hangingPunct="1">
              <a:lnSpc>
                <a:spcPct val="100000"/>
              </a:lnSpc>
              <a:spcBef>
                <a:spcPts val="0"/>
              </a:spcBef>
              <a:defRPr/>
            </a:pPr>
            <a:r>
              <a:rPr lang="hr-HR" altLang="en-US" sz="2800" dirty="0">
                <a:solidFill>
                  <a:schemeClr val="tx2"/>
                </a:solidFill>
                <a:latin typeface="VladaRHSans Med"/>
                <a:ea typeface="+mn-ea"/>
                <a:cs typeface="+mn-cs"/>
              </a:rPr>
              <a:t>P</a:t>
            </a:r>
            <a:r>
              <a:rPr lang="hr-HR" altLang="en-US" sz="2800" dirty="0" smtClean="0">
                <a:solidFill>
                  <a:schemeClr val="tx2"/>
                </a:solidFill>
                <a:latin typeface="VladaRHSans Med"/>
                <a:ea typeface="+mn-ea"/>
                <a:cs typeface="+mn-cs"/>
              </a:rPr>
              <a:t>odnošenje </a:t>
            </a:r>
            <a:r>
              <a:rPr lang="hr-HR" altLang="en-US" sz="2800" dirty="0">
                <a:solidFill>
                  <a:schemeClr val="tx2"/>
                </a:solidFill>
                <a:latin typeface="VladaRHSans Med"/>
                <a:ea typeface="+mn-ea"/>
                <a:cs typeface="+mn-cs"/>
              </a:rPr>
              <a:t>projektnih </a:t>
            </a:r>
            <a:r>
              <a:rPr lang="hr-HR" altLang="en-US" sz="2800" dirty="0" smtClean="0">
                <a:solidFill>
                  <a:schemeClr val="tx2"/>
                </a:solidFill>
                <a:latin typeface="VladaRHSans Med"/>
                <a:ea typeface="+mn-ea"/>
                <a:cs typeface="+mn-cs"/>
              </a:rPr>
              <a:t>prijedloga: </a:t>
            </a:r>
            <a:r>
              <a:rPr lang="hr-HR" sz="2800" dirty="0" smtClean="0">
                <a:solidFill>
                  <a:schemeClr val="tx2"/>
                </a:solidFill>
                <a:latin typeface="VladaRHSans Med"/>
                <a:ea typeface="+mn-ea"/>
                <a:cs typeface="+mn-cs"/>
              </a:rPr>
              <a:t>najkasnije </a:t>
            </a:r>
            <a:r>
              <a:rPr lang="hr-HR" sz="2800" dirty="0">
                <a:solidFill>
                  <a:schemeClr val="tx2"/>
                </a:solidFill>
                <a:latin typeface="VladaRHSans Med"/>
                <a:ea typeface="+mn-ea"/>
                <a:cs typeface="+mn-cs"/>
              </a:rPr>
              <a:t>do </a:t>
            </a:r>
            <a:r>
              <a:rPr lang="hr-HR" sz="2800" b="1" dirty="0" smtClean="0">
                <a:solidFill>
                  <a:schemeClr val="tx2"/>
                </a:solidFill>
                <a:latin typeface="VladaRHSans Med"/>
                <a:ea typeface="+mn-ea"/>
                <a:cs typeface="+mn-cs"/>
              </a:rPr>
              <a:t>10. veljače 2019. </a:t>
            </a:r>
            <a:r>
              <a:rPr lang="hr-HR" sz="2800" dirty="0" smtClean="0">
                <a:solidFill>
                  <a:schemeClr val="tx2"/>
                </a:solidFill>
                <a:latin typeface="VladaRHSans Med"/>
                <a:ea typeface="+mn-ea"/>
                <a:cs typeface="+mn-cs"/>
              </a:rPr>
              <a:t>godine.</a:t>
            </a:r>
          </a:p>
          <a:p>
            <a:pPr marL="0" indent="0" algn="just" defTabSz="914400" eaLnBrk="1" hangingPunct="1">
              <a:lnSpc>
                <a:spcPct val="100000"/>
              </a:lnSpc>
              <a:spcBef>
                <a:spcPts val="0"/>
              </a:spcBef>
              <a:defRPr/>
            </a:pPr>
            <a:endParaRPr lang="hr-HR" altLang="en-US" sz="2800" dirty="0" smtClean="0">
              <a:solidFill>
                <a:schemeClr val="tx2"/>
              </a:solidFill>
              <a:latin typeface="VladaRHSans Med"/>
              <a:ea typeface="+mn-ea"/>
              <a:cs typeface="+mn-cs"/>
            </a:endParaRPr>
          </a:p>
          <a:p>
            <a:pPr marL="0" indent="0" algn="just" defTabSz="914400" eaLnBrk="1" hangingPunct="1">
              <a:lnSpc>
                <a:spcPct val="100000"/>
              </a:lnSpc>
              <a:spcBef>
                <a:spcPts val="0"/>
              </a:spcBef>
              <a:defRPr/>
            </a:pPr>
            <a:r>
              <a:rPr lang="hr-HR" altLang="en-US" sz="2800" dirty="0" smtClean="0">
                <a:solidFill>
                  <a:schemeClr val="tx2"/>
                </a:solidFill>
                <a:latin typeface="VladaRHSans Med"/>
                <a:ea typeface="+mn-ea"/>
                <a:cs typeface="+mn-cs"/>
              </a:rPr>
              <a:t>Podnošenje </a:t>
            </a:r>
            <a:r>
              <a:rPr lang="hr-HR" altLang="en-US" sz="2800" dirty="0">
                <a:solidFill>
                  <a:schemeClr val="tx2"/>
                </a:solidFill>
                <a:latin typeface="VladaRHSans Med"/>
                <a:ea typeface="+mn-ea"/>
                <a:cs typeface="+mn-cs"/>
              </a:rPr>
              <a:t>upita za pojašnjenjem: najkasnije 14 kalendarskih </a:t>
            </a:r>
            <a:r>
              <a:rPr lang="hr-HR" altLang="en-US" sz="2800" dirty="0" smtClean="0">
                <a:solidFill>
                  <a:schemeClr val="tx2"/>
                </a:solidFill>
                <a:latin typeface="VladaRHSans Med"/>
                <a:ea typeface="+mn-ea"/>
                <a:cs typeface="+mn-cs"/>
              </a:rPr>
              <a:t>dana </a:t>
            </a:r>
            <a:r>
              <a:rPr lang="hr-HR" altLang="en-US" sz="2800" dirty="0">
                <a:solidFill>
                  <a:schemeClr val="tx2"/>
                </a:solidFill>
                <a:latin typeface="VladaRHSans Med"/>
                <a:ea typeface="+mn-ea"/>
                <a:cs typeface="+mn-cs"/>
              </a:rPr>
              <a:t>prije isteka roka za podnošenje projektnih prijedloga na adresu: </a:t>
            </a:r>
            <a:r>
              <a:rPr lang="hr-HR" altLang="en-US" sz="2800" dirty="0" smtClean="0">
                <a:solidFill>
                  <a:schemeClr val="tx2"/>
                </a:solidFill>
                <a:latin typeface="VladaRHSans Med"/>
                <a:ea typeface="+mn-ea"/>
                <a:cs typeface="+mn-cs"/>
                <a:hlinkClick r:id="rId2"/>
              </a:rPr>
              <a:t>ugovaranje@mzo.hr</a:t>
            </a:r>
            <a:endParaRPr lang="hr-HR" altLang="en-US" sz="2800" dirty="0" smtClean="0">
              <a:solidFill>
                <a:schemeClr val="tx2"/>
              </a:solidFill>
              <a:latin typeface="VladaRHSans Med"/>
              <a:ea typeface="+mn-ea"/>
              <a:cs typeface="+mn-cs"/>
            </a:endParaRPr>
          </a:p>
          <a:p>
            <a:pPr marL="0" indent="0" algn="just" defTabSz="914400" eaLnBrk="1" hangingPunct="1">
              <a:lnSpc>
                <a:spcPct val="100000"/>
              </a:lnSpc>
              <a:spcBef>
                <a:spcPts val="0"/>
              </a:spcBef>
              <a:defRPr/>
            </a:pPr>
            <a:endParaRPr lang="hr-HR" altLang="en-US" sz="2800" dirty="0">
              <a:solidFill>
                <a:schemeClr val="tx2"/>
              </a:solidFill>
              <a:latin typeface="VladaRHSans Med"/>
              <a:ea typeface="+mn-ea"/>
              <a:cs typeface="+mn-cs"/>
            </a:endParaRPr>
          </a:p>
          <a:p>
            <a:pPr marL="0" indent="0" algn="just" defTabSz="914400" eaLnBrk="1" hangingPunct="1">
              <a:lnSpc>
                <a:spcPct val="100000"/>
              </a:lnSpc>
              <a:spcBef>
                <a:spcPts val="0"/>
              </a:spcBef>
              <a:defRPr/>
            </a:pPr>
            <a:r>
              <a:rPr lang="hr-HR" altLang="en-US" sz="2800" dirty="0">
                <a:solidFill>
                  <a:schemeClr val="tx2"/>
                </a:solidFill>
                <a:latin typeface="VladaRHSans Med"/>
                <a:ea typeface="+mn-ea"/>
                <a:cs typeface="+mn-cs"/>
              </a:rPr>
              <a:t>D</a:t>
            </a:r>
            <a:r>
              <a:rPr lang="hr-HR" altLang="en-US" sz="2800" dirty="0" smtClean="0">
                <a:solidFill>
                  <a:schemeClr val="tx2"/>
                </a:solidFill>
                <a:latin typeface="VladaRHSans Med"/>
                <a:ea typeface="+mn-ea"/>
                <a:cs typeface="+mn-cs"/>
              </a:rPr>
              <a:t>avanje </a:t>
            </a:r>
            <a:r>
              <a:rPr lang="hr-HR" altLang="en-US" sz="2800" dirty="0">
                <a:solidFill>
                  <a:schemeClr val="tx2"/>
                </a:solidFill>
                <a:latin typeface="VladaRHSans Med"/>
                <a:ea typeface="+mn-ea"/>
                <a:cs typeface="+mn-cs"/>
              </a:rPr>
              <a:t>pojašnjenja: </a:t>
            </a:r>
            <a:r>
              <a:rPr lang="hr-HR" sz="2800" dirty="0">
                <a:solidFill>
                  <a:schemeClr val="tx2"/>
                </a:solidFill>
                <a:latin typeface="VladaRHSans Med"/>
                <a:ea typeface="+mn-ea"/>
                <a:cs typeface="+mn-cs"/>
              </a:rPr>
              <a:t>u roku od 7 radnih </a:t>
            </a:r>
            <a:r>
              <a:rPr lang="hr-HR" sz="2800" dirty="0" smtClean="0">
                <a:solidFill>
                  <a:schemeClr val="tx2"/>
                </a:solidFill>
                <a:latin typeface="VladaRHSans Med"/>
                <a:ea typeface="+mn-ea"/>
                <a:cs typeface="+mn-cs"/>
              </a:rPr>
              <a:t>dana </a:t>
            </a:r>
            <a:r>
              <a:rPr lang="hr-HR" sz="2800" dirty="0">
                <a:solidFill>
                  <a:schemeClr val="tx2"/>
                </a:solidFill>
                <a:latin typeface="VladaRHSans Med"/>
                <a:ea typeface="+mn-ea"/>
                <a:cs typeface="+mn-cs"/>
              </a:rPr>
              <a:t>od dana </a:t>
            </a:r>
            <a:r>
              <a:rPr lang="hr-HR" sz="2800" dirty="0" smtClean="0">
                <a:solidFill>
                  <a:schemeClr val="tx2"/>
                </a:solidFill>
                <a:latin typeface="VladaRHSans Med"/>
                <a:ea typeface="+mn-ea"/>
                <a:cs typeface="+mn-cs"/>
              </a:rPr>
              <a:t>zaprimanja</a:t>
            </a:r>
            <a:r>
              <a:rPr lang="hr-HR" sz="2800" dirty="0">
                <a:solidFill>
                  <a:schemeClr val="tx2"/>
                </a:solidFill>
                <a:latin typeface="VladaRHSans Med"/>
                <a:ea typeface="+mn-ea"/>
                <a:cs typeface="+mn-cs"/>
              </a:rPr>
              <a:t> </a:t>
            </a:r>
            <a:r>
              <a:rPr lang="hr-HR" sz="2800" dirty="0" smtClean="0">
                <a:solidFill>
                  <a:schemeClr val="tx2"/>
                </a:solidFill>
                <a:latin typeface="VladaRHSans Med"/>
                <a:ea typeface="+mn-ea"/>
                <a:cs typeface="+mn-cs"/>
              </a:rPr>
              <a:t>pojedinog </a:t>
            </a:r>
            <a:r>
              <a:rPr lang="hr-HR" sz="2800" dirty="0">
                <a:solidFill>
                  <a:schemeClr val="tx2"/>
                </a:solidFill>
                <a:latin typeface="VladaRHSans Med"/>
                <a:ea typeface="+mn-ea"/>
                <a:cs typeface="+mn-cs"/>
              </a:rPr>
              <a:t>pitanja, a najkasnije 7 kalendarskih dana prije isteka roka za </a:t>
            </a:r>
            <a:r>
              <a:rPr lang="hr-HR" sz="2800" dirty="0" smtClean="0">
                <a:solidFill>
                  <a:schemeClr val="tx2"/>
                </a:solidFill>
                <a:latin typeface="VladaRHSans Med"/>
                <a:ea typeface="+mn-ea"/>
                <a:cs typeface="+mn-cs"/>
              </a:rPr>
              <a:t>podnošenje </a:t>
            </a:r>
            <a:r>
              <a:rPr lang="hr-HR" sz="2800" dirty="0">
                <a:solidFill>
                  <a:schemeClr val="tx2"/>
                </a:solidFill>
                <a:latin typeface="VladaRHSans Med"/>
                <a:ea typeface="+mn-ea"/>
                <a:cs typeface="+mn-cs"/>
              </a:rPr>
              <a:t>projektnih </a:t>
            </a:r>
            <a:r>
              <a:rPr lang="hr-HR" sz="2800" dirty="0" smtClean="0">
                <a:solidFill>
                  <a:schemeClr val="tx2"/>
                </a:solidFill>
                <a:latin typeface="VladaRHSans Med"/>
                <a:ea typeface="+mn-ea"/>
                <a:cs typeface="+mn-cs"/>
              </a:rPr>
              <a:t>prijedloga.</a:t>
            </a:r>
            <a:endParaRPr lang="hr-HR" altLang="en-US" sz="2400" dirty="0">
              <a:solidFill>
                <a:schemeClr val="tx2"/>
              </a:solidFill>
              <a:latin typeface="VladaRHSans Med"/>
              <a:ea typeface="+mn-ea"/>
              <a:cs typeface="+mn-cs"/>
            </a:endParaRPr>
          </a:p>
          <a:p>
            <a:pPr marL="0" indent="-457200" algn="just" defTabSz="914400" eaLnBrk="1" hangingPunct="1">
              <a:lnSpc>
                <a:spcPct val="100000"/>
              </a:lnSpc>
              <a:spcBef>
                <a:spcPts val="0"/>
              </a:spcBef>
              <a:buFont typeface="Wingdings" panose="05000000000000000000" pitchFamily="2" charset="2"/>
              <a:buChar char="Ø"/>
              <a:defRPr/>
            </a:pPr>
            <a:endParaRPr lang="hr-HR" altLang="en-US" sz="2400" dirty="0" smtClean="0">
              <a:solidFill>
                <a:schemeClr val="tx2"/>
              </a:solidFill>
              <a:latin typeface="VladaRHSans Med"/>
              <a:ea typeface="+mn-ea"/>
              <a:cs typeface="+mn-cs"/>
            </a:endParaRPr>
          </a:p>
          <a:p>
            <a:pPr marL="0" indent="0" algn="just" defTabSz="914400" eaLnBrk="1" hangingPunct="1">
              <a:lnSpc>
                <a:spcPct val="100000"/>
              </a:lnSpc>
              <a:spcBef>
                <a:spcPts val="0"/>
              </a:spcBef>
              <a:defRPr/>
            </a:pPr>
            <a:endParaRPr lang="hr-HR" altLang="en-US" sz="2400" dirty="0">
              <a:solidFill>
                <a:schemeClr val="tx2"/>
              </a:solidFill>
              <a:latin typeface="VladaRHSans Med"/>
              <a:ea typeface="+mn-ea"/>
              <a:cs typeface="+mn-cs"/>
            </a:endParaRPr>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FE01E7F1-DB2B-4100-848A-5C563975ACBA}" type="slidenum">
              <a:rPr lang="en-US" altLang="en-US" sz="1200">
                <a:solidFill>
                  <a:prstClr val="white"/>
                </a:solidFill>
              </a:rPr>
              <a:pPr>
                <a:lnSpc>
                  <a:spcPct val="100000"/>
                </a:lnSpc>
                <a:spcBef>
                  <a:spcPct val="0"/>
                </a:spcBef>
              </a:pPr>
              <a:t>25</a:t>
            </a:fld>
            <a:endParaRPr lang="en-US" altLang="en-US" sz="1200">
              <a:solidFill>
                <a:prstClr val="white"/>
              </a:solidFill>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6656"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4588549" y="6007257"/>
            <a:ext cx="1767993" cy="615749"/>
          </a:xfrm>
          <a:prstGeom prst="rect">
            <a:avLst/>
          </a:prstGeom>
        </p:spPr>
      </p:pic>
    </p:spTree>
    <p:extLst>
      <p:ext uri="{BB962C8B-B14F-4D97-AF65-F5344CB8AC3E}">
        <p14:creationId xmlns:p14="http://schemas.microsoft.com/office/powerpoint/2010/main" val="28286970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1" y="415350"/>
            <a:ext cx="10799233" cy="746186"/>
          </a:xfrm>
        </p:spPr>
        <p:txBody>
          <a:bodyPr/>
          <a:lstStyle/>
          <a:p>
            <a:pPr algn="ctr"/>
            <a:r>
              <a:rPr lang="en-GB" altLang="en-US" sz="3600" b="1" dirty="0">
                <a:solidFill>
                  <a:schemeClr val="bg1"/>
                </a:solidFill>
                <a:effectLst>
                  <a:outerShdw blurRad="38100" dist="38100" dir="2700000" algn="tl">
                    <a:srgbClr val="000000">
                      <a:alpha val="43137"/>
                    </a:srgbClr>
                  </a:outerShdw>
                </a:effectLst>
              </a:rPr>
              <a:t>Faze </a:t>
            </a:r>
            <a:r>
              <a:rPr lang="hr-HR" altLang="en-US" sz="3600" b="1" dirty="0" smtClean="0">
                <a:solidFill>
                  <a:schemeClr val="bg1"/>
                </a:solidFill>
                <a:effectLst>
                  <a:outerShdw blurRad="38100" dist="38100" dir="2700000" algn="tl">
                    <a:srgbClr val="000000">
                      <a:alpha val="43137"/>
                    </a:srgbClr>
                  </a:outerShdw>
                </a:effectLst>
              </a:rPr>
              <a:t>postupka</a:t>
            </a:r>
            <a:r>
              <a:rPr lang="en-GB" altLang="en-US" sz="3600" b="1" dirty="0" smtClean="0">
                <a:solidFill>
                  <a:schemeClr val="bg1"/>
                </a:solidFill>
                <a:effectLst>
                  <a:outerShdw blurRad="38100" dist="38100" dir="2700000" algn="tl">
                    <a:srgbClr val="000000">
                      <a:alpha val="43137"/>
                    </a:srgbClr>
                  </a:outerShdw>
                </a:effectLst>
              </a:rPr>
              <a:t> </a:t>
            </a:r>
            <a:r>
              <a:rPr lang="en-GB" altLang="en-US" sz="3600" b="1" dirty="0">
                <a:solidFill>
                  <a:schemeClr val="bg1"/>
                </a:solidFill>
                <a:effectLst>
                  <a:outerShdw blurRad="38100" dist="38100" dir="2700000" algn="tl">
                    <a:srgbClr val="000000">
                      <a:alpha val="43137"/>
                    </a:srgbClr>
                  </a:outerShdw>
                </a:effectLst>
              </a:rPr>
              <a:t>dodjele </a:t>
            </a:r>
            <a:r>
              <a:rPr lang="en-GB" altLang="en-US" sz="3600" b="1" dirty="0" err="1">
                <a:solidFill>
                  <a:schemeClr val="bg1"/>
                </a:solidFill>
                <a:effectLst>
                  <a:outerShdw blurRad="38100" dist="38100" dir="2700000" algn="tl">
                    <a:srgbClr val="000000">
                      <a:alpha val="43137"/>
                    </a:srgbClr>
                  </a:outerShdw>
                </a:effectLst>
              </a:rPr>
              <a:t>bespovratnih</a:t>
            </a:r>
            <a:r>
              <a:rPr lang="en-GB" altLang="en-US" sz="3600" b="1" dirty="0">
                <a:solidFill>
                  <a:schemeClr val="bg1"/>
                </a:solidFill>
                <a:effectLst>
                  <a:outerShdw blurRad="38100" dist="38100" dir="2700000" algn="tl">
                    <a:srgbClr val="000000">
                      <a:alpha val="43137"/>
                    </a:srgbClr>
                  </a:outerShdw>
                </a:effectLst>
              </a:rPr>
              <a:t> </a:t>
            </a:r>
            <a:r>
              <a:rPr lang="hr-HR" altLang="en-US" sz="3600" b="1" dirty="0" smtClean="0">
                <a:solidFill>
                  <a:schemeClr val="bg1"/>
                </a:solidFill>
                <a:effectLst>
                  <a:outerShdw blurRad="38100" dist="38100" dir="2700000" algn="tl">
                    <a:srgbClr val="000000">
                      <a:alpha val="43137"/>
                    </a:srgbClr>
                  </a:outerShdw>
                </a:effectLst>
              </a:rPr>
              <a:t>sredstava</a:t>
            </a:r>
            <a:endParaRPr lang="en-GB" altLang="en-US" sz="3600" b="1" dirty="0">
              <a:solidFill>
                <a:schemeClr val="bg1"/>
              </a:solidFill>
              <a:effectLst>
                <a:outerShdw blurRad="38100" dist="38100" dir="2700000" algn="tl">
                  <a:srgbClr val="000000">
                    <a:alpha val="43137"/>
                  </a:srgbClr>
                </a:outerShdw>
              </a:effectLst>
            </a:endParaRPr>
          </a:p>
        </p:txBody>
      </p:sp>
      <p:sp>
        <p:nvSpPr>
          <p:cNvPr id="15363" name="Content Placeholder 2"/>
          <p:cNvSpPr>
            <a:spLocks noGrp="1"/>
          </p:cNvSpPr>
          <p:nvPr>
            <p:ph idx="1"/>
          </p:nvPr>
        </p:nvSpPr>
        <p:spPr>
          <a:xfrm>
            <a:off x="7081097" y="1415765"/>
            <a:ext cx="2894754" cy="4004619"/>
          </a:xfrm>
        </p:spPr>
        <p:txBody>
          <a:bodyPr/>
          <a:lstStyle/>
          <a:p>
            <a:pPr marL="0" indent="0" algn="ctr" defTabSz="914400" eaLnBrk="1" hangingPunct="1">
              <a:lnSpc>
                <a:spcPct val="100000"/>
              </a:lnSpc>
              <a:spcAft>
                <a:spcPts val="0"/>
              </a:spcAft>
            </a:pPr>
            <a:r>
              <a:rPr lang="hr-HR" sz="2400" dirty="0" smtClean="0">
                <a:solidFill>
                  <a:schemeClr val="tx2"/>
                </a:solidFill>
                <a:latin typeface="+mn-lt"/>
                <a:ea typeface="+mn-ea"/>
                <a:cs typeface="+mn-cs"/>
              </a:rPr>
              <a:t>Nadležno tijelo:</a:t>
            </a:r>
          </a:p>
          <a:p>
            <a:pPr marL="0" indent="0" algn="ctr" defTabSz="914400" eaLnBrk="1" hangingPunct="1">
              <a:lnSpc>
                <a:spcPct val="100000"/>
              </a:lnSpc>
              <a:spcAft>
                <a:spcPts val="0"/>
              </a:spcAft>
            </a:pPr>
            <a:r>
              <a:rPr lang="hr-HR" sz="2400" dirty="0" smtClean="0">
                <a:solidFill>
                  <a:schemeClr val="tx2"/>
                </a:solidFill>
                <a:latin typeface="+mn-lt"/>
                <a:ea typeface="+mn-ea"/>
                <a:cs typeface="+mn-cs"/>
              </a:rPr>
              <a:t>MZO</a:t>
            </a:r>
          </a:p>
          <a:p>
            <a:pPr marL="0" indent="0" algn="ctr" defTabSz="914400" eaLnBrk="1" hangingPunct="1">
              <a:lnSpc>
                <a:spcPct val="100000"/>
              </a:lnSpc>
              <a:spcAft>
                <a:spcPts val="0"/>
              </a:spcAft>
            </a:pPr>
            <a:endParaRPr lang="hr-HR" sz="2400" dirty="0">
              <a:solidFill>
                <a:schemeClr val="tx2"/>
              </a:solidFill>
              <a:latin typeface="+mn-lt"/>
              <a:ea typeface="+mn-ea"/>
              <a:cs typeface="+mn-cs"/>
            </a:endParaRPr>
          </a:p>
          <a:p>
            <a:pPr marL="0" indent="0" algn="ctr" defTabSz="914400" eaLnBrk="1" hangingPunct="1">
              <a:lnSpc>
                <a:spcPct val="100000"/>
              </a:lnSpc>
              <a:spcAft>
                <a:spcPts val="0"/>
              </a:spcAft>
            </a:pPr>
            <a:r>
              <a:rPr lang="hr-HR" sz="2400" dirty="0" smtClean="0">
                <a:solidFill>
                  <a:schemeClr val="tx2"/>
                </a:solidFill>
                <a:latin typeface="+mn-lt"/>
                <a:ea typeface="+mn-ea"/>
                <a:cs typeface="+mn-cs"/>
              </a:rPr>
              <a:t>MZO</a:t>
            </a:r>
          </a:p>
          <a:p>
            <a:pPr marL="0" indent="0" algn="ctr" defTabSz="914400" eaLnBrk="1" hangingPunct="1">
              <a:lnSpc>
                <a:spcPct val="100000"/>
              </a:lnSpc>
              <a:spcAft>
                <a:spcPts val="0"/>
              </a:spcAft>
            </a:pPr>
            <a:endParaRPr lang="hr-HR" sz="2400" dirty="0">
              <a:solidFill>
                <a:schemeClr val="tx2"/>
              </a:solidFill>
              <a:latin typeface="+mn-lt"/>
              <a:ea typeface="+mn-ea"/>
              <a:cs typeface="+mn-cs"/>
            </a:endParaRPr>
          </a:p>
          <a:p>
            <a:pPr marL="0" indent="0" algn="ctr" defTabSz="914400" eaLnBrk="1" hangingPunct="1">
              <a:lnSpc>
                <a:spcPct val="100000"/>
              </a:lnSpc>
              <a:spcAft>
                <a:spcPts val="0"/>
              </a:spcAft>
            </a:pPr>
            <a:r>
              <a:rPr lang="hr-HR" sz="2400" dirty="0" smtClean="0">
                <a:solidFill>
                  <a:schemeClr val="tx2"/>
                </a:solidFill>
                <a:latin typeface="+mn-lt"/>
                <a:ea typeface="+mn-ea"/>
                <a:cs typeface="+mn-cs"/>
              </a:rPr>
              <a:t>SAFU</a:t>
            </a:r>
          </a:p>
          <a:p>
            <a:pPr marL="0" indent="0" algn="ctr" defTabSz="914400" eaLnBrk="1" hangingPunct="1">
              <a:lnSpc>
                <a:spcPct val="100000"/>
              </a:lnSpc>
              <a:spcAft>
                <a:spcPts val="0"/>
              </a:spcAft>
            </a:pPr>
            <a:endParaRPr lang="hr-HR" sz="2400" dirty="0">
              <a:solidFill>
                <a:schemeClr val="tx2"/>
              </a:solidFill>
              <a:latin typeface="+mn-lt"/>
              <a:ea typeface="+mn-ea"/>
              <a:cs typeface="+mn-cs"/>
            </a:endParaRPr>
          </a:p>
          <a:p>
            <a:pPr marL="0" indent="0" algn="ctr" defTabSz="914400" eaLnBrk="1" hangingPunct="1">
              <a:lnSpc>
                <a:spcPct val="100000"/>
              </a:lnSpc>
              <a:spcAft>
                <a:spcPts val="0"/>
              </a:spcAft>
            </a:pPr>
            <a:r>
              <a:rPr lang="hr-HR" sz="2400" dirty="0" smtClean="0">
                <a:solidFill>
                  <a:schemeClr val="tx2"/>
                </a:solidFill>
                <a:latin typeface="+mn-lt"/>
                <a:ea typeface="+mn-ea"/>
                <a:cs typeface="+mn-cs"/>
              </a:rPr>
              <a:t>MZO</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9F0606E5-C494-49DB-9D72-586D56B5C9F3}" type="slidenum">
              <a:rPr lang="en-US" altLang="en-US" sz="1200">
                <a:solidFill>
                  <a:prstClr val="white"/>
                </a:solidFill>
              </a:rPr>
              <a:pPr>
                <a:lnSpc>
                  <a:spcPct val="100000"/>
                </a:lnSpc>
                <a:spcBef>
                  <a:spcPct val="0"/>
                </a:spcBef>
              </a:pPr>
              <a:t>26</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3405" y="6060615"/>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91822" y="905215"/>
            <a:ext cx="5878286" cy="4154984"/>
          </a:xfrm>
          <a:prstGeom prst="rect">
            <a:avLst/>
          </a:prstGeom>
          <a:noFill/>
        </p:spPr>
        <p:txBody>
          <a:bodyPr wrap="square" rtlCol="0">
            <a:spAutoFit/>
          </a:bodyPr>
          <a:lstStyle/>
          <a:p>
            <a:endParaRPr lang="hr-HR" sz="2400" dirty="0" smtClean="0"/>
          </a:p>
          <a:p>
            <a:endParaRPr lang="hr-HR" sz="2400" dirty="0" smtClean="0">
              <a:solidFill>
                <a:schemeClr val="tx2"/>
              </a:solidFill>
            </a:endParaRPr>
          </a:p>
          <a:p>
            <a:r>
              <a:rPr lang="hr-HR" sz="2400" dirty="0" smtClean="0">
                <a:solidFill>
                  <a:schemeClr val="tx2"/>
                </a:solidFill>
              </a:rPr>
              <a:t>Faza </a:t>
            </a:r>
            <a:r>
              <a:rPr lang="hr-HR" sz="2400" dirty="0">
                <a:solidFill>
                  <a:schemeClr val="tx2"/>
                </a:solidFill>
              </a:rPr>
              <a:t>1. –Administrativna provjera i provjera prihvatljivosti </a:t>
            </a:r>
            <a:r>
              <a:rPr lang="hr-HR" sz="2400" dirty="0" smtClean="0">
                <a:solidFill>
                  <a:schemeClr val="tx2"/>
                </a:solidFill>
              </a:rPr>
              <a:t>prijavitelja</a:t>
            </a:r>
            <a:endParaRPr lang="hr-HR" sz="2400" dirty="0">
              <a:solidFill>
                <a:schemeClr val="tx2"/>
              </a:solidFill>
            </a:endParaRPr>
          </a:p>
          <a:p>
            <a:endParaRPr lang="hr-HR" sz="2400" dirty="0">
              <a:solidFill>
                <a:schemeClr val="tx2"/>
              </a:solidFill>
            </a:endParaRPr>
          </a:p>
          <a:p>
            <a:r>
              <a:rPr lang="hr-HR" sz="2400" dirty="0">
                <a:solidFill>
                  <a:schemeClr val="tx2"/>
                </a:solidFill>
              </a:rPr>
              <a:t>Faza 2. - Provjera prihvatljivosti projekta i aktivnosti te ocjena kvalitete</a:t>
            </a:r>
          </a:p>
          <a:p>
            <a:endParaRPr lang="hr-HR" sz="2400" dirty="0">
              <a:solidFill>
                <a:schemeClr val="tx2"/>
              </a:solidFill>
            </a:endParaRPr>
          </a:p>
          <a:p>
            <a:r>
              <a:rPr lang="hr-HR" sz="2400" dirty="0">
                <a:solidFill>
                  <a:schemeClr val="tx2"/>
                </a:solidFill>
              </a:rPr>
              <a:t>Faza 3. - Provjera prihvatljivosti izdataka  </a:t>
            </a:r>
          </a:p>
          <a:p>
            <a:r>
              <a:rPr lang="hr-HR" sz="2400" dirty="0">
                <a:solidFill>
                  <a:schemeClr val="tx2"/>
                </a:solidFill>
              </a:rPr>
              <a:t>                                                                                              </a:t>
            </a:r>
          </a:p>
          <a:p>
            <a:r>
              <a:rPr lang="hr-HR" sz="2400" dirty="0">
                <a:solidFill>
                  <a:schemeClr val="tx2"/>
                </a:solidFill>
              </a:rPr>
              <a:t>Faza 4. - Donošenje Odluke o financiranju </a:t>
            </a:r>
          </a:p>
        </p:txBody>
      </p:sp>
      <p:pic>
        <p:nvPicPr>
          <p:cNvPr id="3" name="Picture 2"/>
          <p:cNvPicPr>
            <a:picLocks noChangeAspect="1"/>
          </p:cNvPicPr>
          <p:nvPr/>
        </p:nvPicPr>
        <p:blipFill>
          <a:blip r:embed="rId3"/>
          <a:stretch>
            <a:fillRect/>
          </a:stretch>
        </p:blipFill>
        <p:spPr>
          <a:xfrm>
            <a:off x="4555298" y="6020443"/>
            <a:ext cx="1767993" cy="615749"/>
          </a:xfrm>
          <a:prstGeom prst="rect">
            <a:avLst/>
          </a:prstGeom>
        </p:spPr>
      </p:pic>
    </p:spTree>
    <p:extLst>
      <p:ext uri="{BB962C8B-B14F-4D97-AF65-F5344CB8AC3E}">
        <p14:creationId xmlns:p14="http://schemas.microsoft.com/office/powerpoint/2010/main" val="2635807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134" y="1214395"/>
            <a:ext cx="10799233" cy="4485789"/>
          </a:xfrm>
        </p:spPr>
        <p:txBody>
          <a:bodyPr/>
          <a:lstStyle/>
          <a:p>
            <a:pPr defTabSz="914400" eaLnBrk="1" hangingPunct="1">
              <a:lnSpc>
                <a:spcPct val="100000"/>
              </a:lnSpc>
              <a:spcAft>
                <a:spcPts val="0"/>
              </a:spcAft>
            </a:pPr>
            <a:r>
              <a:rPr lang="hr-HR" sz="2800" dirty="0" smtClean="0">
                <a:solidFill>
                  <a:schemeClr val="tx2"/>
                </a:solidFill>
              </a:rPr>
              <a:t>Faza </a:t>
            </a:r>
            <a:r>
              <a:rPr lang="hr-HR" sz="2800" dirty="0">
                <a:solidFill>
                  <a:schemeClr val="tx2"/>
                </a:solidFill>
              </a:rPr>
              <a:t>zaprimanja i registracije vrši se automatski putem sustava </a:t>
            </a:r>
            <a:r>
              <a:rPr lang="hr-HR" sz="2800" dirty="0" err="1" smtClean="0">
                <a:solidFill>
                  <a:schemeClr val="tx2"/>
                </a:solidFill>
              </a:rPr>
              <a:t>eFondovi</a:t>
            </a:r>
            <a:r>
              <a:rPr lang="hr-HR" sz="2800" dirty="0" smtClean="0">
                <a:solidFill>
                  <a:schemeClr val="tx2"/>
                </a:solidFill>
              </a:rPr>
              <a:t>.</a:t>
            </a:r>
            <a:r>
              <a:rPr lang="hr-HR" sz="2800" dirty="0">
                <a:solidFill>
                  <a:schemeClr val="tx2"/>
                </a:solidFill>
              </a:rPr>
              <a:t> </a:t>
            </a:r>
            <a:r>
              <a:rPr lang="hr-HR" sz="2800" dirty="0" smtClean="0">
                <a:solidFill>
                  <a:schemeClr val="tx2"/>
                </a:solidFill>
              </a:rPr>
              <a:t>Podneseni </a:t>
            </a:r>
            <a:r>
              <a:rPr lang="hr-HR" sz="2800" dirty="0">
                <a:solidFill>
                  <a:schemeClr val="tx2"/>
                </a:solidFill>
              </a:rPr>
              <a:t>projektni prijedlog dobiva jedinstveni referentni broj (kod projekta</a:t>
            </a:r>
            <a:r>
              <a:rPr lang="hr-HR" sz="2800" dirty="0" smtClean="0">
                <a:solidFill>
                  <a:schemeClr val="tx2"/>
                </a:solidFill>
              </a:rPr>
              <a:t>).</a:t>
            </a:r>
            <a:endParaRPr lang="hr-HR" sz="2800" dirty="0">
              <a:solidFill>
                <a:schemeClr val="tx2"/>
              </a:solidFill>
            </a:endParaRPr>
          </a:p>
          <a:p>
            <a:endParaRPr lang="hr-HR"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27</a:t>
            </a:fld>
            <a:endParaRPr lang="en-US" altLang="en-US">
              <a:solidFill>
                <a:prstClr val="white"/>
              </a:solidFill>
            </a:endParaRPr>
          </a:p>
        </p:txBody>
      </p:sp>
      <p:pic>
        <p:nvPicPr>
          <p:cNvPr id="2" name="Picture 1"/>
          <p:cNvPicPr>
            <a:picLocks noChangeAspect="1"/>
          </p:cNvPicPr>
          <p:nvPr/>
        </p:nvPicPr>
        <p:blipFill>
          <a:blip r:embed="rId2"/>
          <a:stretch>
            <a:fillRect/>
          </a:stretch>
        </p:blipFill>
        <p:spPr>
          <a:xfrm>
            <a:off x="4655051" y="6030579"/>
            <a:ext cx="1767993" cy="615749"/>
          </a:xfrm>
          <a:prstGeom prst="rect">
            <a:avLst/>
          </a:prstGeom>
        </p:spPr>
      </p:pic>
      <p:pic>
        <p:nvPicPr>
          <p:cNvPr id="5" name="Picture 4"/>
          <p:cNvPicPr>
            <a:picLocks noChangeAspect="1"/>
          </p:cNvPicPr>
          <p:nvPr/>
        </p:nvPicPr>
        <p:blipFill>
          <a:blip r:embed="rId3"/>
          <a:stretch>
            <a:fillRect/>
          </a:stretch>
        </p:blipFill>
        <p:spPr>
          <a:xfrm>
            <a:off x="3441842" y="6046340"/>
            <a:ext cx="1213209" cy="536494"/>
          </a:xfrm>
          <a:prstGeom prst="rect">
            <a:avLst/>
          </a:prstGeom>
        </p:spPr>
      </p:pic>
    </p:spTree>
    <p:extLst>
      <p:ext uri="{BB962C8B-B14F-4D97-AF65-F5344CB8AC3E}">
        <p14:creationId xmlns:p14="http://schemas.microsoft.com/office/powerpoint/2010/main" val="2844871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5631"/>
            <a:ext cx="10799233" cy="970159"/>
          </a:xfrm>
        </p:spPr>
        <p:txBody>
          <a:bodyPr/>
          <a:lstStyle/>
          <a:p>
            <a:pPr algn="ctr"/>
            <a:r>
              <a:rPr lang="hr-HR" sz="3600" b="1" dirty="0">
                <a:solidFill>
                  <a:schemeClr val="bg1"/>
                </a:solidFill>
                <a:effectLst>
                  <a:outerShdw blurRad="38100" dist="38100" dir="2700000" algn="tl">
                    <a:srgbClr val="000000">
                      <a:alpha val="43137"/>
                    </a:srgbClr>
                  </a:outerShdw>
                </a:effectLst>
              </a:rPr>
              <a:t>Faza 1. Administrativna provjera i provjera prihvatljivosti </a:t>
            </a:r>
            <a:r>
              <a:rPr lang="hr-HR" sz="3600" b="1" dirty="0" smtClean="0">
                <a:solidFill>
                  <a:schemeClr val="bg1"/>
                </a:solidFill>
                <a:effectLst>
                  <a:outerShdw blurRad="38100" dist="38100" dir="2700000" algn="tl">
                    <a:srgbClr val="000000">
                      <a:alpha val="43137"/>
                    </a:srgbClr>
                  </a:outerShdw>
                </a:effectLst>
              </a:rPr>
              <a:t>prijavitelja</a:t>
            </a:r>
            <a:r>
              <a:rPr lang="hr-HR" sz="3600" b="1" dirty="0">
                <a:solidFill>
                  <a:schemeClr val="bg1"/>
                </a:solidFill>
                <a:effectLst>
                  <a:outerShdw blurRad="38100" dist="38100" dir="2700000" algn="tl">
                    <a:srgbClr val="000000">
                      <a:alpha val="43137"/>
                    </a:srgbClr>
                  </a:outerShdw>
                </a:effectLst>
              </a:rPr>
              <a:t/>
            </a:r>
            <a:br>
              <a:rPr lang="hr-HR" sz="3600" b="1" dirty="0">
                <a:solidFill>
                  <a:schemeClr val="bg1"/>
                </a:solidFill>
                <a:effectLst>
                  <a:outerShdw blurRad="38100" dist="38100" dir="2700000" algn="tl">
                    <a:srgbClr val="000000">
                      <a:alpha val="43137"/>
                    </a:srgbClr>
                  </a:outerShdw>
                </a:effectLst>
              </a:rPr>
            </a:br>
            <a:endParaRPr lang="hr-HR"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1783045"/>
            <a:ext cx="10799233" cy="4533871"/>
          </a:xfrm>
        </p:spPr>
        <p:txBody>
          <a:bodyPr/>
          <a:lstStyle/>
          <a:p>
            <a:pPr marL="0" indent="-457200" algn="just" defTabSz="914400" eaLnBrk="1" hangingPunct="1">
              <a:lnSpc>
                <a:spcPct val="100000"/>
              </a:lnSpc>
              <a:spcBef>
                <a:spcPts val="0"/>
              </a:spcBef>
              <a:buFont typeface="Wingdings" panose="05000000000000000000" pitchFamily="2" charset="2"/>
              <a:buChar char="Ø"/>
              <a:defRPr/>
            </a:pPr>
            <a:r>
              <a:rPr lang="hr-HR" sz="2400" dirty="0">
                <a:solidFill>
                  <a:schemeClr val="tx2"/>
                </a:solidFill>
                <a:latin typeface="VladaRHSans Med"/>
                <a:ea typeface="+mn-ea"/>
                <a:cs typeface="+mn-cs"/>
              </a:rPr>
              <a:t>u slučaju neispunjavanja pojedinih kriterija navedenih u </a:t>
            </a:r>
            <a:endParaRPr lang="hr-HR" sz="2400" dirty="0" smtClean="0">
              <a:solidFill>
                <a:schemeClr val="tx2"/>
              </a:solidFill>
              <a:latin typeface="VladaRHSans Med"/>
              <a:ea typeface="+mn-ea"/>
              <a:cs typeface="+mn-cs"/>
            </a:endParaRPr>
          </a:p>
          <a:p>
            <a:pPr marL="0" indent="0" algn="just" defTabSz="914400" eaLnBrk="1" hangingPunct="1">
              <a:lnSpc>
                <a:spcPct val="100000"/>
              </a:lnSpc>
              <a:spcBef>
                <a:spcPts val="0"/>
              </a:spcBef>
              <a:defRPr/>
            </a:pPr>
            <a:r>
              <a:rPr lang="hr-HR" sz="2400" dirty="0" smtClean="0">
                <a:solidFill>
                  <a:schemeClr val="tx2"/>
                </a:solidFill>
                <a:latin typeface="VladaRHSans Med"/>
                <a:ea typeface="+mn-ea"/>
                <a:cs typeface="+mn-cs"/>
              </a:rPr>
              <a:t>      tablici Administrativna provjera, projektni prijedlog isključuje se iz daljnjeg      </a:t>
            </a:r>
          </a:p>
          <a:p>
            <a:pPr marL="0" indent="0" algn="just" defTabSz="914400" eaLnBrk="1" hangingPunct="1">
              <a:lnSpc>
                <a:spcPct val="100000"/>
              </a:lnSpc>
              <a:spcBef>
                <a:spcPts val="0"/>
              </a:spcBef>
              <a:defRPr/>
            </a:pPr>
            <a:r>
              <a:rPr lang="hr-HR" sz="2400" dirty="0" smtClean="0">
                <a:solidFill>
                  <a:schemeClr val="tx2"/>
                </a:solidFill>
                <a:latin typeface="VladaRHSans Med"/>
                <a:ea typeface="+mn-ea"/>
                <a:cs typeface="+mn-cs"/>
              </a:rPr>
              <a:t>      postupka dodjele (Prilog </a:t>
            </a:r>
            <a:r>
              <a:rPr lang="hr-HR" sz="2400" dirty="0">
                <a:solidFill>
                  <a:schemeClr val="tx2"/>
                </a:solidFill>
                <a:latin typeface="VladaRHSans Med"/>
                <a:ea typeface="+mn-ea"/>
                <a:cs typeface="+mn-cs"/>
              </a:rPr>
              <a:t>3 – Kriteriji i obrasci postupka dodjele  </a:t>
            </a:r>
            <a:r>
              <a:rPr lang="hr-HR" sz="2400" dirty="0" smtClean="0">
                <a:solidFill>
                  <a:schemeClr val="tx2"/>
                </a:solidFill>
                <a:latin typeface="VladaRHSans Med"/>
                <a:ea typeface="+mn-ea"/>
                <a:cs typeface="+mn-cs"/>
              </a:rPr>
              <a:t>    </a:t>
            </a:r>
          </a:p>
          <a:p>
            <a:pPr marL="0" indent="0" algn="just" defTabSz="914400" eaLnBrk="1" hangingPunct="1">
              <a:lnSpc>
                <a:spcPct val="100000"/>
              </a:lnSpc>
              <a:spcBef>
                <a:spcPts val="0"/>
              </a:spcBef>
              <a:defRPr/>
            </a:pPr>
            <a:r>
              <a:rPr lang="hr-HR" sz="2400" dirty="0">
                <a:solidFill>
                  <a:schemeClr val="tx2"/>
                </a:solidFill>
                <a:latin typeface="VladaRHSans Med"/>
                <a:ea typeface="+mn-ea"/>
                <a:cs typeface="+mn-cs"/>
              </a:rPr>
              <a:t> </a:t>
            </a:r>
            <a:r>
              <a:rPr lang="hr-HR" sz="2400" dirty="0" smtClean="0">
                <a:solidFill>
                  <a:schemeClr val="tx2"/>
                </a:solidFill>
                <a:latin typeface="VladaRHSans Med"/>
                <a:ea typeface="+mn-ea"/>
                <a:cs typeface="+mn-cs"/>
              </a:rPr>
              <a:t>     bespovratnih </a:t>
            </a:r>
            <a:r>
              <a:rPr lang="hr-HR" sz="2400" dirty="0">
                <a:solidFill>
                  <a:schemeClr val="tx2"/>
                </a:solidFill>
                <a:latin typeface="VladaRHSans Med"/>
                <a:ea typeface="+mn-ea"/>
                <a:cs typeface="+mn-cs"/>
              </a:rPr>
              <a:t>sredstava</a:t>
            </a:r>
            <a:r>
              <a:rPr lang="hr-HR" sz="2400" dirty="0" smtClean="0">
                <a:solidFill>
                  <a:schemeClr val="tx2"/>
                </a:solidFill>
                <a:latin typeface="VladaRHSans Med"/>
                <a:ea typeface="+mn-ea"/>
                <a:cs typeface="+mn-cs"/>
              </a:rPr>
              <a:t>)</a:t>
            </a:r>
          </a:p>
          <a:p>
            <a:pPr marL="0" indent="0" algn="just" defTabSz="914400" eaLnBrk="1" hangingPunct="1">
              <a:lnSpc>
                <a:spcPct val="100000"/>
              </a:lnSpc>
              <a:spcBef>
                <a:spcPts val="0"/>
              </a:spcBef>
              <a:defRPr/>
            </a:pPr>
            <a:endParaRPr lang="hr-HR" sz="2400" dirty="0">
              <a:solidFill>
                <a:schemeClr val="tx2"/>
              </a:solidFill>
              <a:latin typeface="VladaRHSans Med"/>
              <a:ea typeface="+mn-ea"/>
              <a:cs typeface="+mn-cs"/>
            </a:endParaRPr>
          </a:p>
          <a:p>
            <a:pPr marL="0" indent="-457200" algn="just" defTabSz="914400" eaLnBrk="1" hangingPunct="1">
              <a:lnSpc>
                <a:spcPct val="100000"/>
              </a:lnSpc>
              <a:spcBef>
                <a:spcPts val="0"/>
              </a:spcBef>
              <a:buFont typeface="Wingdings" panose="05000000000000000000" pitchFamily="2" charset="2"/>
              <a:buChar char="Ø"/>
              <a:defRPr/>
            </a:pPr>
            <a:r>
              <a:rPr lang="hr-HR" sz="2400" dirty="0">
                <a:solidFill>
                  <a:schemeClr val="tx2"/>
                </a:solidFill>
                <a:latin typeface="VladaRHSans Med"/>
                <a:ea typeface="+mn-ea"/>
                <a:cs typeface="+mn-cs"/>
              </a:rPr>
              <a:t> </a:t>
            </a:r>
            <a:r>
              <a:rPr lang="hr-HR" sz="2400" dirty="0" smtClean="0">
                <a:solidFill>
                  <a:schemeClr val="tx2"/>
                </a:solidFill>
                <a:latin typeface="VladaRHSans Med"/>
                <a:ea typeface="+mn-ea"/>
                <a:cs typeface="+mn-cs"/>
              </a:rPr>
              <a:t>cilj </a:t>
            </a:r>
            <a:r>
              <a:rPr lang="hr-HR" sz="2400" dirty="0">
                <a:solidFill>
                  <a:schemeClr val="tx2"/>
                </a:solidFill>
                <a:latin typeface="VladaRHSans Med"/>
                <a:ea typeface="+mn-ea"/>
                <a:cs typeface="+mn-cs"/>
              </a:rPr>
              <a:t>provjere prihvatljivosti </a:t>
            </a:r>
            <a:r>
              <a:rPr lang="hr-HR" sz="2400" dirty="0" smtClean="0">
                <a:solidFill>
                  <a:schemeClr val="tx2"/>
                </a:solidFill>
                <a:latin typeface="VladaRHSans Med"/>
                <a:ea typeface="+mn-ea"/>
                <a:cs typeface="+mn-cs"/>
              </a:rPr>
              <a:t>prijavitelja </a:t>
            </a:r>
            <a:r>
              <a:rPr lang="hr-HR" sz="2400" dirty="0">
                <a:solidFill>
                  <a:schemeClr val="tx2"/>
                </a:solidFill>
                <a:latin typeface="VladaRHSans Med"/>
                <a:ea typeface="+mn-ea"/>
                <a:cs typeface="+mn-cs"/>
              </a:rPr>
              <a:t>jest provjeriti </a:t>
            </a:r>
            <a:r>
              <a:rPr lang="hr-HR" sz="2400" dirty="0" smtClean="0">
                <a:solidFill>
                  <a:schemeClr val="tx2"/>
                </a:solidFill>
                <a:latin typeface="VladaRHSans Med"/>
                <a:ea typeface="+mn-ea"/>
                <a:cs typeface="+mn-cs"/>
              </a:rPr>
              <a:t>usklađenost </a:t>
            </a:r>
            <a:r>
              <a:rPr lang="hr-HR" sz="2400" dirty="0">
                <a:solidFill>
                  <a:schemeClr val="tx2"/>
                </a:solidFill>
                <a:latin typeface="VladaRHSans Med"/>
                <a:ea typeface="+mn-ea"/>
                <a:cs typeface="+mn-cs"/>
              </a:rPr>
              <a:t>s </a:t>
            </a:r>
            <a:endParaRPr lang="hr-HR" sz="2400" dirty="0" smtClean="0">
              <a:solidFill>
                <a:schemeClr val="tx2"/>
              </a:solidFill>
              <a:latin typeface="VladaRHSans Med"/>
              <a:ea typeface="+mn-ea"/>
              <a:cs typeface="+mn-cs"/>
            </a:endParaRPr>
          </a:p>
          <a:p>
            <a:pPr marL="0" indent="0" algn="just" defTabSz="914400" eaLnBrk="1" hangingPunct="1">
              <a:lnSpc>
                <a:spcPct val="100000"/>
              </a:lnSpc>
              <a:spcBef>
                <a:spcPts val="0"/>
              </a:spcBef>
              <a:defRPr/>
            </a:pPr>
            <a:r>
              <a:rPr lang="hr-HR" sz="2400" dirty="0">
                <a:solidFill>
                  <a:schemeClr val="tx2"/>
                </a:solidFill>
                <a:latin typeface="VladaRHSans Med"/>
                <a:ea typeface="+mn-ea"/>
                <a:cs typeface="+mn-cs"/>
              </a:rPr>
              <a:t> </a:t>
            </a:r>
            <a:r>
              <a:rPr lang="hr-HR" sz="2400" dirty="0" smtClean="0">
                <a:solidFill>
                  <a:schemeClr val="tx2"/>
                </a:solidFill>
                <a:latin typeface="VladaRHSans Med"/>
                <a:ea typeface="+mn-ea"/>
                <a:cs typeface="+mn-cs"/>
              </a:rPr>
              <a:t>     kriterijima </a:t>
            </a:r>
            <a:r>
              <a:rPr lang="hr-HR" sz="2400" dirty="0">
                <a:solidFill>
                  <a:schemeClr val="tx2"/>
                </a:solidFill>
                <a:latin typeface="VladaRHSans Med"/>
                <a:ea typeface="+mn-ea"/>
                <a:cs typeface="+mn-cs"/>
              </a:rPr>
              <a:t>prihvatljivosti za </a:t>
            </a:r>
            <a:r>
              <a:rPr lang="hr-HR" sz="2400" dirty="0" smtClean="0">
                <a:solidFill>
                  <a:schemeClr val="tx2"/>
                </a:solidFill>
                <a:latin typeface="VladaRHSans Med"/>
                <a:ea typeface="+mn-ea"/>
                <a:cs typeface="+mn-cs"/>
              </a:rPr>
              <a:t>prijavitelje (Prilog </a:t>
            </a:r>
            <a:r>
              <a:rPr lang="hr-HR" sz="2400" dirty="0">
                <a:solidFill>
                  <a:schemeClr val="tx2"/>
                </a:solidFill>
                <a:latin typeface="VladaRHSans Med"/>
                <a:ea typeface="+mn-ea"/>
                <a:cs typeface="+mn-cs"/>
              </a:rPr>
              <a:t>3 - Kriteriji i </a:t>
            </a:r>
            <a:r>
              <a:rPr lang="hr-HR" sz="2400" dirty="0" smtClean="0">
                <a:solidFill>
                  <a:schemeClr val="tx2"/>
                </a:solidFill>
                <a:latin typeface="VladaRHSans Med"/>
                <a:ea typeface="+mn-ea"/>
                <a:cs typeface="+mn-cs"/>
              </a:rPr>
              <a:t> </a:t>
            </a:r>
          </a:p>
          <a:p>
            <a:pPr marL="0" indent="0" algn="just" defTabSz="914400" eaLnBrk="1" hangingPunct="1">
              <a:lnSpc>
                <a:spcPct val="100000"/>
              </a:lnSpc>
              <a:spcBef>
                <a:spcPts val="0"/>
              </a:spcBef>
              <a:defRPr/>
            </a:pPr>
            <a:r>
              <a:rPr lang="hr-HR" sz="2400" dirty="0">
                <a:solidFill>
                  <a:schemeClr val="tx2"/>
                </a:solidFill>
                <a:latin typeface="VladaRHSans Med"/>
                <a:ea typeface="+mn-ea"/>
                <a:cs typeface="+mn-cs"/>
              </a:rPr>
              <a:t> </a:t>
            </a:r>
            <a:r>
              <a:rPr lang="hr-HR" sz="2400" dirty="0" smtClean="0">
                <a:solidFill>
                  <a:schemeClr val="tx2"/>
                </a:solidFill>
                <a:latin typeface="VladaRHSans Med"/>
                <a:ea typeface="+mn-ea"/>
                <a:cs typeface="+mn-cs"/>
              </a:rPr>
              <a:t>     obrasci </a:t>
            </a:r>
            <a:r>
              <a:rPr lang="hr-HR" sz="2400" dirty="0">
                <a:solidFill>
                  <a:schemeClr val="tx2"/>
                </a:solidFill>
                <a:latin typeface="VladaRHSans Med"/>
                <a:ea typeface="+mn-ea"/>
                <a:cs typeface="+mn-cs"/>
              </a:rPr>
              <a:t>postupka dodjele bespovratnih sredstava)</a:t>
            </a:r>
          </a:p>
          <a:p>
            <a:endParaRPr lang="hr-HR" sz="2800" dirty="0"/>
          </a:p>
        </p:txBody>
      </p:sp>
      <p:sp>
        <p:nvSpPr>
          <p:cNvPr id="4" name="Slide Number Placeholder 3"/>
          <p:cNvSpPr>
            <a:spLocks noGrp="1"/>
          </p:cNvSpPr>
          <p:nvPr>
            <p:ph type="sldNum" sz="quarter" idx="11"/>
          </p:nvPr>
        </p:nvSpPr>
        <p:spPr/>
        <p:txBody>
          <a:bodyPr/>
          <a:lstStyle/>
          <a:p>
            <a:pPr>
              <a:defRPr/>
            </a:pPr>
            <a:fld id="{41D3E364-4395-446B-896B-90B09CE6E712}" type="slidenum">
              <a:rPr lang="en-US" altLang="en-US" smtClean="0">
                <a:solidFill>
                  <a:prstClr val="white"/>
                </a:solidFill>
              </a:rPr>
              <a:pPr>
                <a:defRPr/>
              </a:pPr>
              <a:t>28</a:t>
            </a:fld>
            <a:endParaRPr lang="en-US" altLang="en-US">
              <a:solidFill>
                <a:prstClr val="white"/>
              </a:solidFill>
            </a:endParaRPr>
          </a:p>
        </p:txBody>
      </p:sp>
      <p:pic>
        <p:nvPicPr>
          <p:cNvPr id="6" name="Picture 5"/>
          <p:cNvPicPr>
            <a:picLocks noChangeAspect="1"/>
          </p:cNvPicPr>
          <p:nvPr/>
        </p:nvPicPr>
        <p:blipFill>
          <a:blip r:embed="rId2"/>
          <a:stretch>
            <a:fillRect/>
          </a:stretch>
        </p:blipFill>
        <p:spPr>
          <a:xfrm>
            <a:off x="3475093" y="6048668"/>
            <a:ext cx="1213209" cy="536494"/>
          </a:xfrm>
          <a:prstGeom prst="rect">
            <a:avLst/>
          </a:prstGeom>
        </p:spPr>
      </p:pic>
      <p:pic>
        <p:nvPicPr>
          <p:cNvPr id="7" name="Picture 6"/>
          <p:cNvPicPr>
            <a:picLocks noChangeAspect="1"/>
          </p:cNvPicPr>
          <p:nvPr/>
        </p:nvPicPr>
        <p:blipFill>
          <a:blip r:embed="rId3"/>
          <a:stretch>
            <a:fillRect/>
          </a:stretch>
        </p:blipFill>
        <p:spPr>
          <a:xfrm>
            <a:off x="4688302" y="6009041"/>
            <a:ext cx="1767993" cy="615749"/>
          </a:xfrm>
          <a:prstGeom prst="rect">
            <a:avLst/>
          </a:prstGeom>
        </p:spPr>
      </p:pic>
    </p:spTree>
    <p:extLst>
      <p:ext uri="{BB962C8B-B14F-4D97-AF65-F5344CB8AC3E}">
        <p14:creationId xmlns:p14="http://schemas.microsoft.com/office/powerpoint/2010/main" val="475337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hr-HR" altLang="en-US" sz="3600" b="1" dirty="0">
                <a:solidFill>
                  <a:schemeClr val="bg1"/>
                </a:solidFill>
                <a:effectLst>
                  <a:outerShdw blurRad="38100" dist="38100" dir="2700000" algn="tl">
                    <a:srgbClr val="000000">
                      <a:alpha val="43137"/>
                    </a:srgbClr>
                  </a:outerShdw>
                </a:effectLst>
              </a:rPr>
              <a:t>Faza 2. Provjera prihvatljivosti projekta i aktivnosti te ocjena </a:t>
            </a:r>
            <a:r>
              <a:rPr lang="hr-HR" altLang="en-US" sz="3600" b="1" dirty="0" smtClean="0">
                <a:solidFill>
                  <a:schemeClr val="bg1"/>
                </a:solidFill>
                <a:effectLst>
                  <a:outerShdw blurRad="38100" dist="38100" dir="2700000" algn="tl">
                    <a:srgbClr val="000000">
                      <a:alpha val="43137"/>
                    </a:srgbClr>
                  </a:outerShdw>
                </a:effectLst>
              </a:rPr>
              <a:t>kvalitete 1/2</a:t>
            </a: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endParaRPr lang="en-GB" altLang="en-US" dirty="0" smtClean="0">
              <a:latin typeface="VladaRHSans Med" charset="0"/>
              <a:cs typeface="VladaRHSans Med" charset="0"/>
            </a:endParaRPr>
          </a:p>
        </p:txBody>
      </p:sp>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0A430FA0-9E3C-4CC1-BFD6-8692EC8D041D}" type="slidenum">
              <a:rPr lang="en-US" altLang="en-US" sz="1200">
                <a:solidFill>
                  <a:prstClr val="white"/>
                </a:solidFill>
              </a:rPr>
              <a:pPr>
                <a:lnSpc>
                  <a:spcPct val="100000"/>
                </a:lnSpc>
                <a:spcBef>
                  <a:spcPct val="0"/>
                </a:spcBef>
              </a:pPr>
              <a:t>29</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6532"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85800" y="1813546"/>
            <a:ext cx="10799233" cy="3784600"/>
          </a:xfrm>
        </p:spPr>
        <p:txBody>
          <a:bodyPr/>
          <a:lstStyle/>
          <a:p>
            <a:pPr marL="457200" indent="-457200" eaLnBrk="1" hangingPunct="1">
              <a:lnSpc>
                <a:spcPts val="3200"/>
              </a:lnSpc>
              <a:buClr>
                <a:srgbClr val="171796"/>
              </a:buClr>
              <a:buFont typeface="Wingdings" panose="05000000000000000000" pitchFamily="2" charset="2"/>
              <a:buChar char="Ø"/>
            </a:pPr>
            <a:r>
              <a:rPr lang="hr-HR" altLang="sr-Latn-RS" sz="2800" dirty="0">
                <a:solidFill>
                  <a:schemeClr val="tx2"/>
                </a:solidFill>
                <a:latin typeface="VladaRHSans Reg" charset="0"/>
                <a:cs typeface="VladaRHSans Reg" charset="0"/>
              </a:rPr>
              <a:t>c</a:t>
            </a:r>
            <a:r>
              <a:rPr lang="hr-HR" altLang="sr-Latn-RS" sz="2800" dirty="0" smtClean="0">
                <a:solidFill>
                  <a:schemeClr val="tx2"/>
                </a:solidFill>
                <a:latin typeface="VladaRHSans Reg" charset="0"/>
                <a:cs typeface="VladaRHSans Reg" charset="0"/>
              </a:rPr>
              <a:t>ilj </a:t>
            </a:r>
            <a:r>
              <a:rPr lang="hr-HR" altLang="sr-Latn-RS" sz="2800" dirty="0">
                <a:solidFill>
                  <a:schemeClr val="tx2"/>
                </a:solidFill>
                <a:latin typeface="VladaRHSans Reg" charset="0"/>
                <a:cs typeface="VladaRHSans Reg" charset="0"/>
              </a:rPr>
              <a:t>provjere prihvatljivosti projekta i aktivnosti je provjeriti usklađenost projektnog prijedloga s kriterijima prihvatljivosti za projekt i projektne aktivnosti koji su navedeni u poglavlju 2. </a:t>
            </a:r>
            <a:r>
              <a:rPr lang="hr-HR" altLang="sr-Latn-RS" sz="2800" dirty="0" err="1" smtClean="0">
                <a:solidFill>
                  <a:schemeClr val="tx2"/>
                </a:solidFill>
                <a:latin typeface="VladaRHSans Reg" charset="0"/>
                <a:cs typeface="VladaRHSans Reg" charset="0"/>
              </a:rPr>
              <a:t>UzP</a:t>
            </a:r>
            <a:r>
              <a:rPr lang="hr-HR" altLang="sr-Latn-RS" sz="2800" dirty="0" smtClean="0">
                <a:solidFill>
                  <a:schemeClr val="tx2"/>
                </a:solidFill>
                <a:latin typeface="VladaRHSans Reg" charset="0"/>
                <a:cs typeface="VladaRHSans Reg" charset="0"/>
              </a:rPr>
              <a:t>, </a:t>
            </a:r>
            <a:r>
              <a:rPr lang="hr-HR" altLang="sr-Latn-RS" sz="2800" dirty="0">
                <a:solidFill>
                  <a:schemeClr val="tx2"/>
                </a:solidFill>
                <a:latin typeface="VladaRHSans Reg" charset="0"/>
                <a:cs typeface="VladaRHSans Reg" charset="0"/>
              </a:rPr>
              <a:t>primjenjujući  tablicu Provjera prihvatljivosti projekta i aktivnosti Priloga 3. </a:t>
            </a:r>
            <a:endParaRPr lang="hr-HR" altLang="sr-Latn-RS" sz="2800" dirty="0" smtClean="0">
              <a:solidFill>
                <a:schemeClr val="tx2"/>
              </a:solidFill>
              <a:latin typeface="VladaRHSans Reg" charset="0"/>
              <a:cs typeface="VladaRHSans Reg" charset="0"/>
            </a:endParaRPr>
          </a:p>
          <a:p>
            <a:pPr marL="457200" indent="-457200" eaLnBrk="1" hangingPunct="1">
              <a:lnSpc>
                <a:spcPts val="3200"/>
              </a:lnSpc>
              <a:buClr>
                <a:srgbClr val="171796"/>
              </a:buClr>
              <a:buFont typeface="Wingdings" panose="05000000000000000000" pitchFamily="2" charset="2"/>
              <a:buChar char="Ø"/>
            </a:pPr>
            <a:r>
              <a:rPr lang="hr-HR" altLang="sr-Latn-RS" sz="2800" dirty="0">
                <a:solidFill>
                  <a:schemeClr val="tx2"/>
                </a:solidFill>
                <a:latin typeface="VladaRHSans Reg" charset="0"/>
                <a:cs typeface="VladaRHSans Reg" charset="0"/>
              </a:rPr>
              <a:t>p</a:t>
            </a:r>
            <a:r>
              <a:rPr lang="hr-HR" altLang="sr-Latn-RS" sz="2800" dirty="0" smtClean="0">
                <a:solidFill>
                  <a:schemeClr val="tx2"/>
                </a:solidFill>
                <a:latin typeface="VladaRHSans Reg" charset="0"/>
                <a:cs typeface="VladaRHSans Reg" charset="0"/>
              </a:rPr>
              <a:t>rojektni </a:t>
            </a:r>
            <a:r>
              <a:rPr lang="hr-HR" altLang="sr-Latn-RS" sz="2800" dirty="0">
                <a:solidFill>
                  <a:schemeClr val="tx2"/>
                </a:solidFill>
                <a:latin typeface="VladaRHSans Reg" charset="0"/>
                <a:cs typeface="VladaRHSans Reg" charset="0"/>
              </a:rPr>
              <a:t>prijedlog mora udovoljiti svim kriterijima prihvatljivosti </a:t>
            </a:r>
            <a:r>
              <a:rPr lang="hr-HR" altLang="sr-Latn-RS" sz="2800" dirty="0" smtClean="0">
                <a:solidFill>
                  <a:schemeClr val="tx2"/>
                </a:solidFill>
                <a:latin typeface="VladaRHSans Reg" charset="0"/>
                <a:cs typeface="VladaRHSans Reg" charset="0"/>
              </a:rPr>
              <a:t>projekta i aktivnosti kako </a:t>
            </a:r>
            <a:r>
              <a:rPr lang="hr-HR" altLang="sr-Latn-RS" sz="2800" dirty="0">
                <a:solidFill>
                  <a:schemeClr val="tx2"/>
                </a:solidFill>
                <a:latin typeface="VladaRHSans Reg" charset="0"/>
                <a:cs typeface="VladaRHSans Reg" charset="0"/>
              </a:rPr>
              <a:t>bi se moglo pristupiti ocjenjivanju kvalitete projektnog </a:t>
            </a:r>
            <a:r>
              <a:rPr lang="hr-HR" altLang="sr-Latn-RS" sz="2800" dirty="0" smtClean="0">
                <a:solidFill>
                  <a:schemeClr val="tx2"/>
                </a:solidFill>
                <a:latin typeface="VladaRHSans Reg" charset="0"/>
                <a:cs typeface="VladaRHSans Reg" charset="0"/>
              </a:rPr>
              <a:t>prijedloga</a:t>
            </a:r>
            <a:endParaRPr lang="hr-HR" altLang="sr-Latn-RS" sz="2800" dirty="0">
              <a:solidFill>
                <a:schemeClr val="tx2"/>
              </a:solidFill>
              <a:latin typeface="VladaRHSans Reg" charset="0"/>
              <a:cs typeface="VladaRHSans Reg" charset="0"/>
            </a:endParaRPr>
          </a:p>
          <a:p>
            <a:endParaRPr lang="hr-HR" dirty="0"/>
          </a:p>
        </p:txBody>
      </p:sp>
      <p:pic>
        <p:nvPicPr>
          <p:cNvPr id="4" name="Picture 3"/>
          <p:cNvPicPr>
            <a:picLocks noChangeAspect="1"/>
          </p:cNvPicPr>
          <p:nvPr/>
        </p:nvPicPr>
        <p:blipFill>
          <a:blip r:embed="rId3"/>
          <a:stretch>
            <a:fillRect/>
          </a:stretch>
        </p:blipFill>
        <p:spPr>
          <a:xfrm>
            <a:off x="4638425" y="6003261"/>
            <a:ext cx="1767993" cy="615749"/>
          </a:xfrm>
          <a:prstGeom prst="rect">
            <a:avLst/>
          </a:prstGeom>
        </p:spPr>
      </p:pic>
    </p:spTree>
    <p:extLst>
      <p:ext uri="{BB962C8B-B14F-4D97-AF65-F5344CB8AC3E}">
        <p14:creationId xmlns:p14="http://schemas.microsoft.com/office/powerpoint/2010/main" val="2429250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17" y="637632"/>
            <a:ext cx="10799233" cy="1143000"/>
          </a:xfrm>
        </p:spPr>
        <p:txBody>
          <a:bodyPr/>
          <a:lstStyle/>
          <a:p>
            <a:pPr algn="ctr"/>
            <a:r>
              <a:rPr lang="hr-HR" altLang="en-US" sz="3600" b="1" dirty="0" smtClean="0">
                <a:solidFill>
                  <a:schemeClr val="bg1"/>
                </a:solidFill>
                <a:effectLst>
                  <a:outerShdw blurRad="38100" dist="38100" dir="2700000" algn="tl">
                    <a:srgbClr val="000000">
                      <a:alpha val="43137"/>
                    </a:srgbClr>
                  </a:outerShdw>
                </a:effectLst>
                <a:latin typeface="VladaRHSans Med" charset="0"/>
              </a:rPr>
              <a:t>Predmet i svrha </a:t>
            </a:r>
            <a:r>
              <a:rPr lang="hr-HR" altLang="en-US" sz="3600" b="1" dirty="0">
                <a:solidFill>
                  <a:schemeClr val="bg1"/>
                </a:solidFill>
                <a:effectLst>
                  <a:outerShdw blurRad="38100" dist="38100" dir="2700000" algn="tl">
                    <a:srgbClr val="000000">
                      <a:alpha val="43137"/>
                    </a:srgbClr>
                  </a:outerShdw>
                </a:effectLst>
                <a:latin typeface="VladaRHSans Med" charset="0"/>
              </a:rPr>
              <a:t>(cilj) </a:t>
            </a:r>
            <a:r>
              <a:rPr lang="hr-HR" altLang="en-US" sz="3600" b="1" dirty="0" smtClean="0">
                <a:solidFill>
                  <a:schemeClr val="bg1"/>
                </a:solidFill>
                <a:effectLst>
                  <a:outerShdw blurRad="38100" dist="38100" dir="2700000" algn="tl">
                    <a:srgbClr val="000000">
                      <a:alpha val="43137"/>
                    </a:srgbClr>
                  </a:outerShdw>
                </a:effectLst>
                <a:latin typeface="VladaRHSans Med" charset="0"/>
              </a:rPr>
              <a:t>Poziva 1/2</a:t>
            </a:r>
            <a:endParaRPr lang="hr-HR"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8180" y="1565189"/>
            <a:ext cx="10799233" cy="3787118"/>
          </a:xfrm>
        </p:spPr>
        <p:txBody>
          <a:bodyPr/>
          <a:lstStyle/>
          <a:p>
            <a:pPr marL="457200" indent="-457200" algn="ctr">
              <a:buFont typeface="Wingdings" panose="05000000000000000000" pitchFamily="2" charset="2"/>
              <a:buChar char="Ø"/>
            </a:pPr>
            <a:r>
              <a:rPr lang="hr-HR" sz="2800" dirty="0" smtClean="0">
                <a:solidFill>
                  <a:schemeClr val="tx2"/>
                </a:solidFill>
              </a:rPr>
              <a:t>razvoj </a:t>
            </a:r>
            <a:r>
              <a:rPr lang="hr-HR" sz="2800" dirty="0">
                <a:solidFill>
                  <a:schemeClr val="tx2"/>
                </a:solidFill>
              </a:rPr>
              <a:t>projektne dokumentacije potrebne za </a:t>
            </a:r>
            <a:r>
              <a:rPr lang="hr-HR" sz="2800" dirty="0" smtClean="0">
                <a:solidFill>
                  <a:schemeClr val="tx2"/>
                </a:solidFill>
              </a:rPr>
              <a:t>provedbu </a:t>
            </a:r>
            <a:r>
              <a:rPr lang="hr-HR" sz="2800" dirty="0">
                <a:solidFill>
                  <a:schemeClr val="tx2"/>
                </a:solidFill>
              </a:rPr>
              <a:t>infrastrukturnih projekata i provedbu organizacijske </a:t>
            </a:r>
            <a:r>
              <a:rPr lang="hr-HR" sz="2800" dirty="0" smtClean="0">
                <a:solidFill>
                  <a:schemeClr val="tx2"/>
                </a:solidFill>
              </a:rPr>
              <a:t>reforme u sektoru istraživanja, razvoja i inovacija</a:t>
            </a:r>
          </a:p>
          <a:p>
            <a:pPr algn="ctr"/>
            <a:endParaRPr lang="hr-HR" sz="2800" dirty="0" smtClean="0">
              <a:solidFill>
                <a:schemeClr val="tx2"/>
              </a:solidFill>
            </a:endParaRPr>
          </a:p>
          <a:p>
            <a:pPr marL="457200" indent="-457200" algn="ctr">
              <a:buFont typeface="Wingdings" panose="05000000000000000000" pitchFamily="2" charset="2"/>
              <a:buChar char="Ø"/>
            </a:pPr>
            <a:r>
              <a:rPr lang="hr-HR" sz="2800" dirty="0" smtClean="0">
                <a:solidFill>
                  <a:schemeClr val="tx2"/>
                </a:solidFill>
              </a:rPr>
              <a:t>s ciljem povećanja administrativnih </a:t>
            </a:r>
            <a:r>
              <a:rPr lang="hr-HR" sz="2800" dirty="0">
                <a:solidFill>
                  <a:schemeClr val="tx2"/>
                </a:solidFill>
              </a:rPr>
              <a:t>i </a:t>
            </a:r>
            <a:r>
              <a:rPr lang="hr-HR" sz="2800" dirty="0" smtClean="0">
                <a:solidFill>
                  <a:schemeClr val="tx2"/>
                </a:solidFill>
              </a:rPr>
              <a:t>apsorpcijskih kapaciteta </a:t>
            </a:r>
            <a:r>
              <a:rPr lang="hr-HR" sz="2800" dirty="0">
                <a:solidFill>
                  <a:schemeClr val="tx2"/>
                </a:solidFill>
              </a:rPr>
              <a:t>znanstvenih </a:t>
            </a:r>
            <a:r>
              <a:rPr lang="hr-HR" sz="2800" dirty="0" smtClean="0">
                <a:solidFill>
                  <a:schemeClr val="tx2"/>
                </a:solidFill>
              </a:rPr>
              <a:t>organizacija</a:t>
            </a:r>
            <a:endParaRPr lang="hr-HR" sz="1000" dirty="0">
              <a:solidFill>
                <a:schemeClr val="tx2"/>
              </a:solidFill>
            </a:endParaRPr>
          </a:p>
          <a:p>
            <a:pPr marL="457200" indent="-457200" algn="ctr">
              <a:buFont typeface="Wingdings" panose="05000000000000000000" pitchFamily="2" charset="2"/>
              <a:buChar char="Ø"/>
            </a:pPr>
            <a:endParaRPr lang="hr-HR" sz="1000" dirty="0">
              <a:solidFill>
                <a:schemeClr val="tx2"/>
              </a:solidFill>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3</a:t>
            </a:fld>
            <a:endParaRPr lang="en-US" altLang="en-US">
              <a:solidFill>
                <a:prstClr val="white"/>
              </a:solidFill>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3280" y="6047431"/>
            <a:ext cx="1213582"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4596862" y="6014607"/>
            <a:ext cx="1767993" cy="615749"/>
          </a:xfrm>
          <a:prstGeom prst="rect">
            <a:avLst/>
          </a:prstGeom>
        </p:spPr>
      </p:pic>
    </p:spTree>
    <p:extLst>
      <p:ext uri="{BB962C8B-B14F-4D97-AF65-F5344CB8AC3E}">
        <p14:creationId xmlns:p14="http://schemas.microsoft.com/office/powerpoint/2010/main" val="1354725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hr-HR" altLang="en-US" sz="3600" b="1" dirty="0">
                <a:solidFill>
                  <a:schemeClr val="bg1"/>
                </a:solidFill>
                <a:effectLst>
                  <a:outerShdw blurRad="38100" dist="38100" dir="2700000" algn="tl">
                    <a:srgbClr val="000000">
                      <a:alpha val="43137"/>
                    </a:srgbClr>
                  </a:outerShdw>
                </a:effectLst>
              </a:rPr>
              <a:t>Faza 2. Provjera prihvatljivosti projekta i aktivnosti te ocjena </a:t>
            </a:r>
            <a:r>
              <a:rPr lang="hr-HR" altLang="en-US" sz="3600" b="1" dirty="0" smtClean="0">
                <a:solidFill>
                  <a:schemeClr val="bg1"/>
                </a:solidFill>
                <a:effectLst>
                  <a:outerShdw blurRad="38100" dist="38100" dir="2700000" algn="tl">
                    <a:srgbClr val="000000">
                      <a:alpha val="43137"/>
                    </a:srgbClr>
                  </a:outerShdw>
                </a:effectLst>
              </a:rPr>
              <a:t>kvalitete 2/2</a:t>
            </a: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endParaRPr lang="en-GB" altLang="en-US" dirty="0" smtClean="0">
              <a:latin typeface="VladaRHSans Med" charset="0"/>
              <a:cs typeface="VladaRHSans Med" charset="0"/>
            </a:endParaRPr>
          </a:p>
        </p:txBody>
      </p:sp>
      <p:sp>
        <p:nvSpPr>
          <p:cNvPr id="18435" name="Content Placeholder 2"/>
          <p:cNvSpPr>
            <a:spLocks noGrp="1"/>
          </p:cNvSpPr>
          <p:nvPr>
            <p:ph idx="1"/>
          </p:nvPr>
        </p:nvSpPr>
        <p:spPr>
          <a:xfrm>
            <a:off x="6323590" y="1623300"/>
            <a:ext cx="5161444" cy="3863100"/>
          </a:xfrm>
        </p:spPr>
        <p:txBody>
          <a:bodyPr/>
          <a:lstStyle/>
          <a:p>
            <a:pPr marL="0" lvl="0" indent="0" algn="just" defTabSz="914400" eaLnBrk="1" hangingPunct="1">
              <a:lnSpc>
                <a:spcPct val="100000"/>
              </a:lnSpc>
              <a:spcBef>
                <a:spcPts val="0"/>
              </a:spcBef>
              <a:defRPr/>
            </a:pPr>
            <a:r>
              <a:rPr lang="hr-HR" altLang="sr-Latn-RS" sz="2400" dirty="0" smtClean="0">
                <a:solidFill>
                  <a:schemeClr val="tx2"/>
                </a:solidFill>
                <a:latin typeface="VladaRHSans Med"/>
                <a:ea typeface="+mn-ea"/>
                <a:cs typeface="+mn-cs"/>
              </a:rPr>
              <a:t>Projektni </a:t>
            </a:r>
            <a:r>
              <a:rPr lang="hr-HR" altLang="sr-Latn-RS" sz="2400" dirty="0">
                <a:solidFill>
                  <a:schemeClr val="tx2"/>
                </a:solidFill>
                <a:latin typeface="VladaRHSans Med"/>
                <a:ea typeface="+mn-ea"/>
                <a:cs typeface="+mn-cs"/>
              </a:rPr>
              <a:t>prijedlog mora </a:t>
            </a:r>
            <a:r>
              <a:rPr lang="hr-HR" altLang="sr-Latn-RS" sz="2400" dirty="0" smtClean="0">
                <a:solidFill>
                  <a:schemeClr val="tx2"/>
                </a:solidFill>
                <a:latin typeface="VladaRHSans Med"/>
                <a:ea typeface="+mn-ea"/>
                <a:cs typeface="+mn-cs"/>
              </a:rPr>
              <a:t>ostvariti: </a:t>
            </a:r>
          </a:p>
          <a:p>
            <a:pPr marL="0" lvl="0" indent="0" defTabSz="914400" eaLnBrk="1" hangingPunct="1">
              <a:lnSpc>
                <a:spcPct val="100000"/>
              </a:lnSpc>
              <a:spcBef>
                <a:spcPts val="0"/>
              </a:spcBef>
              <a:defRPr/>
            </a:pPr>
            <a:endParaRPr lang="hr-HR" altLang="sr-Latn-RS" sz="2400" dirty="0">
              <a:solidFill>
                <a:schemeClr val="tx2"/>
              </a:solidFill>
              <a:latin typeface="VladaRHSans Med"/>
              <a:ea typeface="+mn-ea"/>
              <a:cs typeface="+mn-cs"/>
            </a:endParaRPr>
          </a:p>
          <a:p>
            <a:pPr marL="342900" lvl="0" indent="-342900" defTabSz="914400" eaLnBrk="1" hangingPunct="1">
              <a:lnSpc>
                <a:spcPct val="100000"/>
              </a:lnSpc>
              <a:spcBef>
                <a:spcPts val="0"/>
              </a:spcBef>
              <a:buFont typeface="Wingdings" panose="05000000000000000000" pitchFamily="2" charset="2"/>
              <a:buChar char="Ø"/>
              <a:defRPr/>
            </a:pPr>
            <a:r>
              <a:rPr lang="hr-HR" altLang="sr-Latn-RS" sz="2400" dirty="0">
                <a:solidFill>
                  <a:schemeClr val="tx2"/>
                </a:solidFill>
                <a:latin typeface="VladaRHSans Med"/>
                <a:ea typeface="+mn-ea"/>
                <a:cs typeface="+mn-cs"/>
              </a:rPr>
              <a:t>minimalni broj </a:t>
            </a:r>
            <a:r>
              <a:rPr lang="hr-HR" altLang="sr-Latn-RS" sz="2400" dirty="0" smtClean="0">
                <a:solidFill>
                  <a:schemeClr val="tx2"/>
                </a:solidFill>
                <a:latin typeface="VladaRHSans Med"/>
                <a:ea typeface="+mn-ea"/>
                <a:cs typeface="+mn-cs"/>
              </a:rPr>
              <a:t>bodova po svakom </a:t>
            </a:r>
            <a:r>
              <a:rPr lang="hr-HR" altLang="sr-Latn-RS" sz="2400" dirty="0">
                <a:solidFill>
                  <a:schemeClr val="tx2"/>
                </a:solidFill>
                <a:latin typeface="VladaRHSans Med"/>
                <a:ea typeface="+mn-ea"/>
                <a:cs typeface="+mn-cs"/>
              </a:rPr>
              <a:t>od navedenih kriterija u </a:t>
            </a:r>
            <a:r>
              <a:rPr lang="hr-HR" altLang="sr-Latn-RS" sz="2400" dirty="0" smtClean="0">
                <a:solidFill>
                  <a:schemeClr val="tx2"/>
                </a:solidFill>
                <a:latin typeface="VladaRHSans Med"/>
                <a:ea typeface="+mn-ea"/>
                <a:cs typeface="+mn-cs"/>
              </a:rPr>
              <a:t>tablici </a:t>
            </a:r>
          </a:p>
          <a:p>
            <a:pPr marL="0" lvl="0" indent="0" algn="just" defTabSz="914400" eaLnBrk="1" hangingPunct="1">
              <a:lnSpc>
                <a:spcPct val="100000"/>
              </a:lnSpc>
              <a:spcBef>
                <a:spcPts val="0"/>
              </a:spcBef>
              <a:defRPr/>
            </a:pPr>
            <a:r>
              <a:rPr lang="hr-HR" altLang="sr-Latn-RS" sz="2400" b="1" dirty="0">
                <a:solidFill>
                  <a:schemeClr val="tx2"/>
                </a:solidFill>
                <a:latin typeface="VladaRHSans Med"/>
                <a:ea typeface="+mn-ea"/>
                <a:cs typeface="+mn-cs"/>
              </a:rPr>
              <a:t> </a:t>
            </a:r>
            <a:r>
              <a:rPr lang="hr-HR" altLang="sr-Latn-RS" sz="2400" b="1" dirty="0" smtClean="0">
                <a:solidFill>
                  <a:schemeClr val="tx2"/>
                </a:solidFill>
                <a:latin typeface="VladaRHSans Med"/>
                <a:ea typeface="+mn-ea"/>
                <a:cs typeface="+mn-cs"/>
              </a:rPr>
              <a:t>                           i </a:t>
            </a:r>
            <a:endParaRPr lang="hr-HR" altLang="sr-Latn-RS" sz="2400" b="1" i="1" dirty="0">
              <a:solidFill>
                <a:schemeClr val="tx2"/>
              </a:solidFill>
              <a:latin typeface="VladaRHSans Med"/>
              <a:ea typeface="+mn-ea"/>
              <a:cs typeface="+mn-cs"/>
            </a:endParaRPr>
          </a:p>
          <a:p>
            <a:pPr marL="57150" lvl="0" indent="-342900" defTabSz="914400" eaLnBrk="1" hangingPunct="1">
              <a:lnSpc>
                <a:spcPct val="100000"/>
              </a:lnSpc>
              <a:spcBef>
                <a:spcPts val="0"/>
              </a:spcBef>
              <a:buFont typeface="Wingdings" panose="05000000000000000000" pitchFamily="2" charset="2"/>
              <a:buChar char="Ø"/>
              <a:defRPr/>
            </a:pPr>
            <a:r>
              <a:rPr lang="hr-HR" altLang="sr-Latn-RS" sz="2400" dirty="0">
                <a:solidFill>
                  <a:schemeClr val="tx2"/>
                </a:solidFill>
                <a:latin typeface="VladaRHSans Med"/>
                <a:ea typeface="+mn-ea"/>
                <a:cs typeface="+mn-cs"/>
              </a:rPr>
              <a:t>m</a:t>
            </a:r>
            <a:r>
              <a:rPr lang="hr-HR" altLang="sr-Latn-RS" sz="2400" dirty="0" smtClean="0">
                <a:solidFill>
                  <a:schemeClr val="tx2"/>
                </a:solidFill>
                <a:latin typeface="VladaRHSans Med"/>
                <a:ea typeface="+mn-ea"/>
                <a:cs typeface="+mn-cs"/>
              </a:rPr>
              <a:t>inimalni </a:t>
            </a:r>
            <a:r>
              <a:rPr lang="hr-HR" altLang="sr-Latn-RS" sz="2400" dirty="0">
                <a:solidFill>
                  <a:schemeClr val="tx2"/>
                </a:solidFill>
                <a:latin typeface="VladaRHSans Med"/>
                <a:ea typeface="+mn-ea"/>
                <a:cs typeface="+mn-cs"/>
              </a:rPr>
              <a:t>ukupni zbroj od </a:t>
            </a:r>
            <a:r>
              <a:rPr lang="hr-HR" altLang="sr-Latn-RS" sz="2400" dirty="0" smtClean="0">
                <a:solidFill>
                  <a:schemeClr val="tx2"/>
                </a:solidFill>
                <a:latin typeface="VladaRHSans Med"/>
                <a:ea typeface="+mn-ea"/>
                <a:cs typeface="+mn-cs"/>
              </a:rPr>
              <a:t>53   </a:t>
            </a:r>
          </a:p>
          <a:p>
            <a:pPr marL="0" lvl="0" indent="0" defTabSz="914400" eaLnBrk="1" hangingPunct="1">
              <a:lnSpc>
                <a:spcPct val="100000"/>
              </a:lnSpc>
              <a:spcBef>
                <a:spcPts val="0"/>
              </a:spcBef>
              <a:defRPr/>
            </a:pPr>
            <a:r>
              <a:rPr lang="hr-HR" altLang="sr-Latn-RS" sz="2400" dirty="0">
                <a:solidFill>
                  <a:schemeClr val="tx2"/>
                </a:solidFill>
                <a:latin typeface="VladaRHSans Med"/>
                <a:ea typeface="+mn-ea"/>
                <a:cs typeface="+mn-cs"/>
              </a:rPr>
              <a:t> </a:t>
            </a:r>
            <a:r>
              <a:rPr lang="hr-HR" altLang="sr-Latn-RS" sz="2400" dirty="0" smtClean="0">
                <a:solidFill>
                  <a:schemeClr val="tx2"/>
                </a:solidFill>
                <a:latin typeface="VladaRHSans Med"/>
                <a:ea typeface="+mn-ea"/>
                <a:cs typeface="+mn-cs"/>
              </a:rPr>
              <a:t>   boda</a:t>
            </a:r>
          </a:p>
          <a:p>
            <a:pPr marL="0" lvl="0" indent="0" algn="just" defTabSz="914400" eaLnBrk="1" hangingPunct="1">
              <a:lnSpc>
                <a:spcPct val="100000"/>
              </a:lnSpc>
              <a:spcBef>
                <a:spcPts val="0"/>
              </a:spcBef>
              <a:defRPr/>
            </a:pPr>
            <a:r>
              <a:rPr lang="hr-HR" altLang="sr-Latn-RS" sz="2400" dirty="0" smtClean="0">
                <a:solidFill>
                  <a:schemeClr val="tx2"/>
                </a:solidFill>
                <a:latin typeface="VladaRHSans Med"/>
                <a:ea typeface="+mn-ea"/>
                <a:cs typeface="+mn-cs"/>
              </a:rPr>
              <a:t> </a:t>
            </a:r>
            <a:endParaRPr lang="hr-HR" altLang="sr-Latn-RS" sz="2400" dirty="0">
              <a:solidFill>
                <a:schemeClr val="tx2"/>
              </a:solidFill>
              <a:latin typeface="VladaRHSans Med"/>
              <a:ea typeface="+mn-ea"/>
              <a:cs typeface="+mn-cs"/>
            </a:endParaRPr>
          </a:p>
          <a:p>
            <a:pPr marL="0" lvl="0" indent="0" defTabSz="914400" eaLnBrk="1" hangingPunct="1">
              <a:lnSpc>
                <a:spcPct val="100000"/>
              </a:lnSpc>
              <a:spcBef>
                <a:spcPts val="0"/>
              </a:spcBef>
              <a:defRPr/>
            </a:pPr>
            <a:r>
              <a:rPr lang="hr-HR" altLang="sr-Latn-RS" sz="2400" dirty="0" smtClean="0">
                <a:solidFill>
                  <a:schemeClr val="tx2"/>
                </a:solidFill>
                <a:latin typeface="VladaRHSans Med"/>
                <a:ea typeface="+mn-ea"/>
                <a:cs typeface="+mn-cs"/>
              </a:rPr>
              <a:t>kako </a:t>
            </a:r>
            <a:r>
              <a:rPr lang="hr-HR" altLang="sr-Latn-RS" sz="2400" dirty="0">
                <a:solidFill>
                  <a:schemeClr val="tx2"/>
                </a:solidFill>
                <a:latin typeface="VladaRHSans Med"/>
                <a:ea typeface="+mn-ea"/>
                <a:cs typeface="+mn-cs"/>
              </a:rPr>
              <a:t>bi bio upućen u sljedeću fazu postupka dodjele.</a:t>
            </a:r>
            <a:endParaRPr lang="en-GB" altLang="sr-Latn-RS" sz="2400" dirty="0">
              <a:solidFill>
                <a:schemeClr val="tx2"/>
              </a:solidFill>
              <a:latin typeface="VladaRHSans Med"/>
              <a:ea typeface="+mn-ea"/>
              <a:cs typeface="+mn-cs"/>
            </a:endParaRPr>
          </a:p>
        </p:txBody>
      </p:sp>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0A430FA0-9E3C-4CC1-BFD6-8692EC8D041D}" type="slidenum">
              <a:rPr lang="en-US" altLang="en-US" sz="1200">
                <a:solidFill>
                  <a:prstClr val="white"/>
                </a:solidFill>
              </a:rPr>
              <a:pPr>
                <a:lnSpc>
                  <a:spcPct val="100000"/>
                </a:lnSpc>
                <a:spcBef>
                  <a:spcPct val="0"/>
                </a:spcBef>
              </a:pPr>
              <a:t>30</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9906"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1814484660"/>
              </p:ext>
            </p:extLst>
          </p:nvPr>
        </p:nvGraphicFramePr>
        <p:xfrm>
          <a:off x="388158" y="1623301"/>
          <a:ext cx="5543086" cy="3838385"/>
        </p:xfrm>
        <a:graphic>
          <a:graphicData uri="http://schemas.openxmlformats.org/drawingml/2006/table">
            <a:tbl>
              <a:tblPr firstRow="1" firstCol="1" bandRow="1">
                <a:tableStyleId>{5C22544A-7EE6-4342-B048-85BDC9FD1C3A}</a:tableStyleId>
              </a:tblPr>
              <a:tblGrid>
                <a:gridCol w="404824">
                  <a:extLst>
                    <a:ext uri="{9D8B030D-6E8A-4147-A177-3AD203B41FA5}">
                      <a16:colId xmlns:a16="http://schemas.microsoft.com/office/drawing/2014/main" val="20000"/>
                    </a:ext>
                  </a:extLst>
                </a:gridCol>
                <a:gridCol w="2987880">
                  <a:extLst>
                    <a:ext uri="{9D8B030D-6E8A-4147-A177-3AD203B41FA5}">
                      <a16:colId xmlns:a16="http://schemas.microsoft.com/office/drawing/2014/main" val="20001"/>
                    </a:ext>
                  </a:extLst>
                </a:gridCol>
                <a:gridCol w="1026598">
                  <a:extLst>
                    <a:ext uri="{9D8B030D-6E8A-4147-A177-3AD203B41FA5}">
                      <a16:colId xmlns:a16="http://schemas.microsoft.com/office/drawing/2014/main" val="20002"/>
                    </a:ext>
                  </a:extLst>
                </a:gridCol>
                <a:gridCol w="1123784">
                  <a:extLst>
                    <a:ext uri="{9D8B030D-6E8A-4147-A177-3AD203B41FA5}">
                      <a16:colId xmlns:a16="http://schemas.microsoft.com/office/drawing/2014/main" val="20003"/>
                    </a:ext>
                  </a:extLst>
                </a:gridCol>
              </a:tblGrid>
              <a:tr h="758285">
                <a:tc>
                  <a:txBody>
                    <a:bodyPr/>
                    <a:lstStyle/>
                    <a:p>
                      <a:pPr algn="just">
                        <a:lnSpc>
                          <a:spcPct val="115000"/>
                        </a:lnSpc>
                        <a:spcAft>
                          <a:spcPts val="0"/>
                        </a:spcAft>
                      </a:pPr>
                      <a:r>
                        <a:rPr lang="hr-HR" sz="1400" b="0" kern="1200" dirty="0">
                          <a:solidFill>
                            <a:schemeClr val="tx1"/>
                          </a:solidFill>
                          <a:effectLst/>
                        </a:rPr>
                        <a:t>R. br.</a:t>
                      </a:r>
                      <a:endParaRPr lang="hr-H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tc>
                  <a:txBody>
                    <a:bodyPr/>
                    <a:lstStyle/>
                    <a:p>
                      <a:pPr algn="just">
                        <a:lnSpc>
                          <a:spcPct val="115000"/>
                        </a:lnSpc>
                        <a:spcAft>
                          <a:spcPts val="0"/>
                        </a:spcAft>
                      </a:pPr>
                      <a:r>
                        <a:rPr lang="hr-HR" sz="1400" kern="1200" dirty="0">
                          <a:solidFill>
                            <a:schemeClr val="tx1"/>
                          </a:solidFill>
                          <a:effectLst/>
                        </a:rPr>
                        <a:t>Kriterij</a:t>
                      </a:r>
                      <a:endParaRPr lang="hr-H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tc>
                  <a:txBody>
                    <a:bodyPr/>
                    <a:lstStyle/>
                    <a:p>
                      <a:pPr algn="just">
                        <a:lnSpc>
                          <a:spcPct val="115000"/>
                        </a:lnSpc>
                        <a:spcAft>
                          <a:spcPts val="0"/>
                        </a:spcAft>
                      </a:pPr>
                      <a:r>
                        <a:rPr lang="hr-HR" sz="1400" kern="1200" dirty="0" smtClean="0">
                          <a:solidFill>
                            <a:schemeClr val="tx1"/>
                          </a:solidFill>
                          <a:effectLst/>
                        </a:rPr>
                        <a:t>Minimalno</a:t>
                      </a:r>
                      <a:endParaRPr lang="hr-H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tc>
                  <a:txBody>
                    <a:bodyPr/>
                    <a:lstStyle/>
                    <a:p>
                      <a:pPr algn="just">
                        <a:lnSpc>
                          <a:spcPct val="115000"/>
                        </a:lnSpc>
                        <a:spcAft>
                          <a:spcPts val="0"/>
                        </a:spcAft>
                      </a:pPr>
                      <a:r>
                        <a:rPr lang="hr-HR" sz="1400" kern="1200" dirty="0" smtClean="0">
                          <a:solidFill>
                            <a:schemeClr val="tx1"/>
                          </a:solidFill>
                          <a:effectLst/>
                        </a:rPr>
                        <a:t>Maksimalno</a:t>
                      </a:r>
                      <a:endParaRPr lang="hr-H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extLst>
                  <a:ext uri="{0D108BD9-81ED-4DB2-BD59-A6C34878D82A}">
                    <a16:rowId xmlns:a16="http://schemas.microsoft.com/office/drawing/2014/main" val="10000"/>
                  </a:ext>
                </a:extLst>
              </a:tr>
              <a:tr h="451488">
                <a:tc>
                  <a:txBody>
                    <a:bodyPr/>
                    <a:lstStyle/>
                    <a:p>
                      <a:pPr algn="just">
                        <a:lnSpc>
                          <a:spcPct val="115000"/>
                        </a:lnSpc>
                        <a:spcAft>
                          <a:spcPts val="0"/>
                        </a:spcAft>
                      </a:pPr>
                      <a:r>
                        <a:rPr lang="hr-HR" sz="1400" b="0" kern="1200">
                          <a:solidFill>
                            <a:schemeClr val="tx1"/>
                          </a:solidFill>
                          <a:effectLst/>
                        </a:rPr>
                        <a:t>1.</a:t>
                      </a:r>
                      <a:endParaRPr lang="hr-HR"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20000"/>
                        <a:lumOff val="80000"/>
                      </a:schemeClr>
                    </a:solidFill>
                  </a:tcPr>
                </a:tc>
                <a:tc>
                  <a:txBody>
                    <a:bodyPr/>
                    <a:lstStyle/>
                    <a:p>
                      <a:pPr algn="just">
                        <a:lnSpc>
                          <a:spcPct val="115000"/>
                        </a:lnSpc>
                        <a:spcAft>
                          <a:spcPts val="0"/>
                        </a:spcAft>
                      </a:pPr>
                      <a:r>
                        <a:rPr lang="hr-HR" sz="1400" b="1" kern="1200" dirty="0">
                          <a:solidFill>
                            <a:schemeClr val="tx1"/>
                          </a:solidFill>
                          <a:effectLst/>
                        </a:rPr>
                        <a:t>Vrijednost za novac koju projekt nudi</a:t>
                      </a:r>
                      <a:endParaRPr lang="hr-H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20000"/>
                        <a:lumOff val="80000"/>
                      </a:schemeClr>
                    </a:solidFill>
                  </a:tcPr>
                </a:tc>
                <a:tc>
                  <a:txBody>
                    <a:bodyPr/>
                    <a:lstStyle/>
                    <a:p>
                      <a:pPr algn="ctr">
                        <a:lnSpc>
                          <a:spcPct val="115000"/>
                        </a:lnSpc>
                        <a:spcAft>
                          <a:spcPts val="0"/>
                        </a:spcAft>
                      </a:pPr>
                      <a:r>
                        <a:rPr lang="hr-HR" sz="1400" kern="1200" dirty="0">
                          <a:solidFill>
                            <a:schemeClr val="tx1"/>
                          </a:solidFill>
                          <a:effectLst/>
                        </a:rPr>
                        <a:t>14</a:t>
                      </a:r>
                      <a:endParaRPr lang="hr-H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20000"/>
                        <a:lumOff val="80000"/>
                      </a:schemeClr>
                    </a:solidFill>
                  </a:tcPr>
                </a:tc>
                <a:tc>
                  <a:txBody>
                    <a:bodyPr/>
                    <a:lstStyle/>
                    <a:p>
                      <a:pPr algn="ctr">
                        <a:lnSpc>
                          <a:spcPct val="115000"/>
                        </a:lnSpc>
                        <a:spcAft>
                          <a:spcPts val="0"/>
                        </a:spcAft>
                      </a:pPr>
                      <a:r>
                        <a:rPr lang="hr-HR" sz="1400" kern="1200" dirty="0">
                          <a:solidFill>
                            <a:schemeClr val="tx1"/>
                          </a:solidFill>
                          <a:effectLst/>
                        </a:rPr>
                        <a:t>22</a:t>
                      </a:r>
                      <a:endParaRPr lang="hr-H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20000"/>
                        <a:lumOff val="80000"/>
                      </a:schemeClr>
                    </a:solidFill>
                  </a:tcPr>
                </a:tc>
                <a:extLst>
                  <a:ext uri="{0D108BD9-81ED-4DB2-BD59-A6C34878D82A}">
                    <a16:rowId xmlns:a16="http://schemas.microsoft.com/office/drawing/2014/main" val="10001"/>
                  </a:ext>
                </a:extLst>
              </a:tr>
              <a:tr h="447391">
                <a:tc>
                  <a:txBody>
                    <a:bodyPr/>
                    <a:lstStyle/>
                    <a:p>
                      <a:pPr algn="just">
                        <a:lnSpc>
                          <a:spcPct val="115000"/>
                        </a:lnSpc>
                        <a:spcAft>
                          <a:spcPts val="0"/>
                        </a:spcAft>
                      </a:pPr>
                      <a:r>
                        <a:rPr lang="hr-HR" sz="1400" b="0" kern="1200">
                          <a:solidFill>
                            <a:schemeClr val="tx1"/>
                          </a:solidFill>
                          <a:effectLst/>
                        </a:rPr>
                        <a:t>2.</a:t>
                      </a:r>
                      <a:endParaRPr lang="hr-HR"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tc>
                  <a:txBody>
                    <a:bodyPr/>
                    <a:lstStyle/>
                    <a:p>
                      <a:pPr algn="just">
                        <a:lnSpc>
                          <a:spcPct val="115000"/>
                        </a:lnSpc>
                        <a:spcAft>
                          <a:spcPts val="0"/>
                        </a:spcAft>
                      </a:pPr>
                      <a:r>
                        <a:rPr lang="hr-HR" sz="1400" b="1" kern="1200">
                          <a:solidFill>
                            <a:schemeClr val="tx1"/>
                          </a:solidFill>
                          <a:effectLst/>
                        </a:rPr>
                        <a:t>Financijska održivost projekta</a:t>
                      </a:r>
                      <a:endParaRPr lang="hr-HR"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tc>
                  <a:txBody>
                    <a:bodyPr/>
                    <a:lstStyle/>
                    <a:p>
                      <a:pPr algn="ctr">
                        <a:lnSpc>
                          <a:spcPct val="115000"/>
                        </a:lnSpc>
                        <a:spcAft>
                          <a:spcPts val="0"/>
                        </a:spcAft>
                      </a:pPr>
                      <a:r>
                        <a:rPr lang="hr-HR" sz="1400" kern="1200">
                          <a:solidFill>
                            <a:schemeClr val="tx1"/>
                          </a:solidFill>
                          <a:effectLst/>
                        </a:rPr>
                        <a:t>12</a:t>
                      </a:r>
                      <a:endParaRPr lang="hr-H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tc>
                  <a:txBody>
                    <a:bodyPr/>
                    <a:lstStyle/>
                    <a:p>
                      <a:pPr algn="ctr">
                        <a:lnSpc>
                          <a:spcPct val="115000"/>
                        </a:lnSpc>
                        <a:spcAft>
                          <a:spcPts val="0"/>
                        </a:spcAft>
                      </a:pPr>
                      <a:r>
                        <a:rPr lang="hr-HR" sz="1400" kern="1200" dirty="0">
                          <a:solidFill>
                            <a:schemeClr val="tx1"/>
                          </a:solidFill>
                          <a:effectLst/>
                        </a:rPr>
                        <a:t>20</a:t>
                      </a:r>
                      <a:endParaRPr lang="hr-H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extLst>
                  <a:ext uri="{0D108BD9-81ED-4DB2-BD59-A6C34878D82A}">
                    <a16:rowId xmlns:a16="http://schemas.microsoft.com/office/drawing/2014/main" val="10002"/>
                  </a:ext>
                </a:extLst>
              </a:tr>
              <a:tr h="433878">
                <a:tc>
                  <a:txBody>
                    <a:bodyPr/>
                    <a:lstStyle/>
                    <a:p>
                      <a:pPr algn="just">
                        <a:lnSpc>
                          <a:spcPct val="115000"/>
                        </a:lnSpc>
                        <a:spcAft>
                          <a:spcPts val="0"/>
                        </a:spcAft>
                      </a:pPr>
                      <a:r>
                        <a:rPr lang="hr-HR" sz="1400" b="0" kern="1200">
                          <a:solidFill>
                            <a:schemeClr val="tx1"/>
                          </a:solidFill>
                          <a:effectLst/>
                        </a:rPr>
                        <a:t>3.</a:t>
                      </a:r>
                      <a:endParaRPr lang="hr-HR"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20000"/>
                        <a:lumOff val="80000"/>
                      </a:schemeClr>
                    </a:solidFill>
                  </a:tcPr>
                </a:tc>
                <a:tc>
                  <a:txBody>
                    <a:bodyPr/>
                    <a:lstStyle/>
                    <a:p>
                      <a:pPr algn="just">
                        <a:lnSpc>
                          <a:spcPct val="115000"/>
                        </a:lnSpc>
                        <a:spcAft>
                          <a:spcPts val="0"/>
                        </a:spcAft>
                      </a:pPr>
                      <a:r>
                        <a:rPr lang="hr-HR" sz="1400" b="1" kern="1200" dirty="0">
                          <a:solidFill>
                            <a:schemeClr val="tx1"/>
                          </a:solidFill>
                          <a:effectLst/>
                        </a:rPr>
                        <a:t>Provedbeni kapaciteti</a:t>
                      </a:r>
                      <a:endParaRPr lang="hr-H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20000"/>
                        <a:lumOff val="80000"/>
                      </a:schemeClr>
                    </a:solidFill>
                  </a:tcPr>
                </a:tc>
                <a:tc>
                  <a:txBody>
                    <a:bodyPr/>
                    <a:lstStyle/>
                    <a:p>
                      <a:pPr algn="ctr">
                        <a:lnSpc>
                          <a:spcPct val="115000"/>
                        </a:lnSpc>
                        <a:spcAft>
                          <a:spcPts val="0"/>
                        </a:spcAft>
                      </a:pPr>
                      <a:r>
                        <a:rPr lang="hr-HR" sz="1400" kern="1200" dirty="0">
                          <a:solidFill>
                            <a:schemeClr val="tx1"/>
                          </a:solidFill>
                          <a:effectLst/>
                        </a:rPr>
                        <a:t>4</a:t>
                      </a:r>
                      <a:endParaRPr lang="hr-H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20000"/>
                        <a:lumOff val="80000"/>
                      </a:schemeClr>
                    </a:solidFill>
                  </a:tcPr>
                </a:tc>
                <a:tc>
                  <a:txBody>
                    <a:bodyPr/>
                    <a:lstStyle/>
                    <a:p>
                      <a:pPr algn="ctr">
                        <a:lnSpc>
                          <a:spcPct val="115000"/>
                        </a:lnSpc>
                        <a:spcAft>
                          <a:spcPts val="0"/>
                        </a:spcAft>
                      </a:pPr>
                      <a:r>
                        <a:rPr lang="hr-HR" sz="1400" kern="1200" dirty="0">
                          <a:solidFill>
                            <a:schemeClr val="tx1"/>
                          </a:solidFill>
                          <a:effectLst/>
                        </a:rPr>
                        <a:t>11</a:t>
                      </a:r>
                      <a:endParaRPr lang="hr-H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20000"/>
                        <a:lumOff val="80000"/>
                      </a:schemeClr>
                    </a:solidFill>
                  </a:tcPr>
                </a:tc>
                <a:extLst>
                  <a:ext uri="{0D108BD9-81ED-4DB2-BD59-A6C34878D82A}">
                    <a16:rowId xmlns:a16="http://schemas.microsoft.com/office/drawing/2014/main" val="10003"/>
                  </a:ext>
                </a:extLst>
              </a:tr>
              <a:tr h="447391">
                <a:tc>
                  <a:txBody>
                    <a:bodyPr/>
                    <a:lstStyle/>
                    <a:p>
                      <a:pPr algn="just">
                        <a:lnSpc>
                          <a:spcPct val="115000"/>
                        </a:lnSpc>
                        <a:spcAft>
                          <a:spcPts val="0"/>
                        </a:spcAft>
                      </a:pPr>
                      <a:r>
                        <a:rPr lang="hr-HR" sz="1400" b="0" kern="1200">
                          <a:solidFill>
                            <a:schemeClr val="tx1"/>
                          </a:solidFill>
                          <a:effectLst/>
                        </a:rPr>
                        <a:t>4.</a:t>
                      </a:r>
                      <a:endParaRPr lang="hr-HR"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tc>
                  <a:txBody>
                    <a:bodyPr/>
                    <a:lstStyle/>
                    <a:p>
                      <a:pPr algn="just">
                        <a:lnSpc>
                          <a:spcPct val="115000"/>
                        </a:lnSpc>
                        <a:spcAft>
                          <a:spcPts val="0"/>
                        </a:spcAft>
                      </a:pPr>
                      <a:r>
                        <a:rPr lang="hr-HR" sz="1400" b="1" kern="1200" dirty="0">
                          <a:solidFill>
                            <a:schemeClr val="tx1"/>
                          </a:solidFill>
                          <a:effectLst/>
                        </a:rPr>
                        <a:t>Dizajn i zrelost projekta</a:t>
                      </a:r>
                      <a:endParaRPr lang="hr-H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tc>
                  <a:txBody>
                    <a:bodyPr/>
                    <a:lstStyle/>
                    <a:p>
                      <a:pPr algn="ctr">
                        <a:lnSpc>
                          <a:spcPct val="115000"/>
                        </a:lnSpc>
                        <a:spcAft>
                          <a:spcPts val="0"/>
                        </a:spcAft>
                      </a:pPr>
                      <a:r>
                        <a:rPr lang="hr-HR" sz="1400" kern="1200">
                          <a:solidFill>
                            <a:schemeClr val="tx1"/>
                          </a:solidFill>
                          <a:effectLst/>
                        </a:rPr>
                        <a:t>17</a:t>
                      </a:r>
                      <a:endParaRPr lang="hr-H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tc>
                  <a:txBody>
                    <a:bodyPr/>
                    <a:lstStyle/>
                    <a:p>
                      <a:pPr algn="ctr">
                        <a:lnSpc>
                          <a:spcPct val="115000"/>
                        </a:lnSpc>
                        <a:spcAft>
                          <a:spcPts val="0"/>
                        </a:spcAft>
                      </a:pPr>
                      <a:r>
                        <a:rPr lang="hr-HR" sz="1400" kern="1200" dirty="0">
                          <a:solidFill>
                            <a:schemeClr val="tx1"/>
                          </a:solidFill>
                          <a:effectLst/>
                        </a:rPr>
                        <a:t>28</a:t>
                      </a:r>
                      <a:endParaRPr lang="hr-H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extLst>
                  <a:ext uri="{0D108BD9-81ED-4DB2-BD59-A6C34878D82A}">
                    <a16:rowId xmlns:a16="http://schemas.microsoft.com/office/drawing/2014/main" val="10004"/>
                  </a:ext>
                </a:extLst>
              </a:tr>
              <a:tr h="433878">
                <a:tc>
                  <a:txBody>
                    <a:bodyPr/>
                    <a:lstStyle/>
                    <a:p>
                      <a:pPr algn="just">
                        <a:lnSpc>
                          <a:spcPct val="115000"/>
                        </a:lnSpc>
                        <a:spcAft>
                          <a:spcPts val="0"/>
                        </a:spcAft>
                      </a:pPr>
                      <a:r>
                        <a:rPr lang="hr-HR" sz="1400" b="0" kern="1200" dirty="0">
                          <a:solidFill>
                            <a:schemeClr val="tx1"/>
                          </a:solidFill>
                          <a:effectLst/>
                        </a:rPr>
                        <a:t>5.</a:t>
                      </a:r>
                      <a:endParaRPr lang="hr-H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20000"/>
                        <a:lumOff val="80000"/>
                      </a:schemeClr>
                    </a:solidFill>
                  </a:tcPr>
                </a:tc>
                <a:tc>
                  <a:txBody>
                    <a:bodyPr/>
                    <a:lstStyle/>
                    <a:p>
                      <a:pPr algn="just">
                        <a:lnSpc>
                          <a:spcPct val="115000"/>
                        </a:lnSpc>
                        <a:spcAft>
                          <a:spcPts val="0"/>
                        </a:spcAft>
                      </a:pPr>
                      <a:r>
                        <a:rPr lang="hr-HR" sz="1400" b="1" kern="1200" dirty="0">
                          <a:solidFill>
                            <a:schemeClr val="tx1"/>
                          </a:solidFill>
                          <a:effectLst/>
                        </a:rPr>
                        <a:t>Horizontalna pitanja</a:t>
                      </a:r>
                      <a:endParaRPr lang="hr-H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20000"/>
                        <a:lumOff val="80000"/>
                      </a:schemeClr>
                    </a:solidFill>
                  </a:tcPr>
                </a:tc>
                <a:tc>
                  <a:txBody>
                    <a:bodyPr/>
                    <a:lstStyle/>
                    <a:p>
                      <a:pPr algn="ctr">
                        <a:lnSpc>
                          <a:spcPct val="115000"/>
                        </a:lnSpc>
                        <a:spcAft>
                          <a:spcPts val="0"/>
                        </a:spcAft>
                      </a:pPr>
                      <a:r>
                        <a:rPr lang="hr-HR" sz="1400" kern="1200" dirty="0">
                          <a:solidFill>
                            <a:schemeClr val="tx1"/>
                          </a:solidFill>
                          <a:effectLst/>
                        </a:rPr>
                        <a:t>1</a:t>
                      </a:r>
                      <a:endParaRPr lang="hr-H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20000"/>
                        <a:lumOff val="80000"/>
                      </a:schemeClr>
                    </a:solidFill>
                  </a:tcPr>
                </a:tc>
                <a:tc>
                  <a:txBody>
                    <a:bodyPr/>
                    <a:lstStyle/>
                    <a:p>
                      <a:pPr algn="ctr">
                        <a:lnSpc>
                          <a:spcPct val="115000"/>
                        </a:lnSpc>
                        <a:spcAft>
                          <a:spcPts val="0"/>
                        </a:spcAft>
                      </a:pPr>
                      <a:r>
                        <a:rPr lang="hr-HR" sz="1400" kern="1200" dirty="0">
                          <a:solidFill>
                            <a:schemeClr val="tx1"/>
                          </a:solidFill>
                          <a:effectLst/>
                        </a:rPr>
                        <a:t>3</a:t>
                      </a:r>
                      <a:endParaRPr lang="hr-H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20000"/>
                        <a:lumOff val="80000"/>
                      </a:schemeClr>
                    </a:solidFill>
                  </a:tcPr>
                </a:tc>
                <a:extLst>
                  <a:ext uri="{0D108BD9-81ED-4DB2-BD59-A6C34878D82A}">
                    <a16:rowId xmlns:a16="http://schemas.microsoft.com/office/drawing/2014/main" val="10005"/>
                  </a:ext>
                </a:extLst>
              </a:tr>
              <a:tr h="866074">
                <a:tc gridSpan="2">
                  <a:txBody>
                    <a:bodyPr/>
                    <a:lstStyle/>
                    <a:p>
                      <a:pPr algn="just">
                        <a:lnSpc>
                          <a:spcPct val="115000"/>
                        </a:lnSpc>
                        <a:spcAft>
                          <a:spcPts val="0"/>
                        </a:spcAft>
                      </a:pPr>
                      <a:r>
                        <a:rPr lang="hr-HR" sz="1400" b="1" kern="1200" dirty="0" smtClean="0">
                          <a:solidFill>
                            <a:schemeClr val="tx1"/>
                          </a:solidFill>
                          <a:effectLst/>
                        </a:rPr>
                        <a:t>Ukupni </a:t>
                      </a:r>
                      <a:r>
                        <a:rPr lang="hr-HR" sz="1400" b="1" kern="1200" dirty="0">
                          <a:solidFill>
                            <a:schemeClr val="tx1"/>
                          </a:solidFill>
                          <a:effectLst/>
                        </a:rPr>
                        <a:t>broj bodova koje projektni </a:t>
                      </a:r>
                      <a:endParaRPr lang="hr-HR" sz="1400" b="1" kern="1200" dirty="0" smtClean="0">
                        <a:solidFill>
                          <a:schemeClr val="tx1"/>
                        </a:solidFill>
                        <a:effectLst/>
                      </a:endParaRPr>
                    </a:p>
                    <a:p>
                      <a:pPr algn="just">
                        <a:lnSpc>
                          <a:spcPct val="115000"/>
                        </a:lnSpc>
                        <a:spcAft>
                          <a:spcPts val="0"/>
                        </a:spcAft>
                      </a:pPr>
                      <a:r>
                        <a:rPr lang="hr-HR" sz="1400" b="1" kern="1200" dirty="0" smtClean="0">
                          <a:solidFill>
                            <a:schemeClr val="tx1"/>
                          </a:solidFill>
                          <a:effectLst/>
                        </a:rPr>
                        <a:t>prijedlog mora </a:t>
                      </a:r>
                      <a:r>
                        <a:rPr lang="hr-HR" sz="1400" b="1" kern="1200" dirty="0">
                          <a:solidFill>
                            <a:schemeClr val="tx1"/>
                          </a:solidFill>
                          <a:effectLst/>
                        </a:rPr>
                        <a:t>ostvariti</a:t>
                      </a:r>
                      <a:endParaRPr lang="hr-H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tc hMerge="1">
                  <a:txBody>
                    <a:bodyPr/>
                    <a:lstStyle/>
                    <a:p>
                      <a:endParaRPr lang="hr-HR"/>
                    </a:p>
                  </a:txBody>
                  <a:tcPr/>
                </a:tc>
                <a:tc>
                  <a:txBody>
                    <a:bodyPr/>
                    <a:lstStyle/>
                    <a:p>
                      <a:pPr algn="ctr">
                        <a:lnSpc>
                          <a:spcPct val="115000"/>
                        </a:lnSpc>
                        <a:spcAft>
                          <a:spcPts val="0"/>
                        </a:spcAft>
                      </a:pPr>
                      <a:r>
                        <a:rPr lang="hr-HR" sz="1400" b="1" kern="1200" dirty="0">
                          <a:solidFill>
                            <a:schemeClr val="tx1"/>
                          </a:solidFill>
                          <a:effectLst/>
                        </a:rPr>
                        <a:t>53</a:t>
                      </a:r>
                      <a:endParaRPr lang="hr-H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tc>
                  <a:txBody>
                    <a:bodyPr/>
                    <a:lstStyle/>
                    <a:p>
                      <a:pPr algn="ctr">
                        <a:lnSpc>
                          <a:spcPct val="115000"/>
                        </a:lnSpc>
                        <a:spcAft>
                          <a:spcPts val="0"/>
                        </a:spcAft>
                      </a:pPr>
                      <a:r>
                        <a:rPr lang="hr-HR" sz="1400" b="1" kern="1200" dirty="0">
                          <a:solidFill>
                            <a:schemeClr val="tx1"/>
                          </a:solidFill>
                          <a:effectLst/>
                        </a:rPr>
                        <a:t>84</a:t>
                      </a:r>
                      <a:endParaRPr lang="hr-HR"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405" marR="65405" marT="9525" marB="0" anchor="ctr">
                    <a:solidFill>
                      <a:schemeClr val="accent2">
                        <a:lumMod val="40000"/>
                        <a:lumOff val="60000"/>
                      </a:schemeClr>
                    </a:solidFill>
                  </a:tcPr>
                </a:tc>
                <a:extLst>
                  <a:ext uri="{0D108BD9-81ED-4DB2-BD59-A6C34878D82A}">
                    <a16:rowId xmlns:a16="http://schemas.microsoft.com/office/drawing/2014/main" val="10006"/>
                  </a:ext>
                </a:extLst>
              </a:tr>
            </a:tbl>
          </a:graphicData>
        </a:graphic>
      </p:graphicFrame>
      <p:pic>
        <p:nvPicPr>
          <p:cNvPr id="2" name="Picture 1"/>
          <p:cNvPicPr>
            <a:picLocks noChangeAspect="1"/>
          </p:cNvPicPr>
          <p:nvPr/>
        </p:nvPicPr>
        <p:blipFill>
          <a:blip r:embed="rId3"/>
          <a:stretch>
            <a:fillRect/>
          </a:stretch>
        </p:blipFill>
        <p:spPr>
          <a:xfrm>
            <a:off x="4621799" y="6003261"/>
            <a:ext cx="1767993" cy="615749"/>
          </a:xfrm>
          <a:prstGeom prst="rect">
            <a:avLst/>
          </a:prstGeom>
        </p:spPr>
      </p:pic>
    </p:spTree>
    <p:extLst>
      <p:ext uri="{BB962C8B-B14F-4D97-AF65-F5344CB8AC3E}">
        <p14:creationId xmlns:p14="http://schemas.microsoft.com/office/powerpoint/2010/main" val="39857365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349319" y="332388"/>
            <a:ext cx="11350058" cy="649746"/>
          </a:xfrm>
        </p:spPr>
        <p:txBody>
          <a:bodyPr/>
          <a:lstStyle/>
          <a:p>
            <a:pPr marL="0" indent="0" algn="ctr">
              <a:lnSpc>
                <a:spcPct val="100000"/>
              </a:lnSpc>
              <a:spcAft>
                <a:spcPts val="0"/>
              </a:spcAft>
            </a:pPr>
            <a:r>
              <a:rPr lang="hr-HR" sz="3600" b="1" dirty="0">
                <a:solidFill>
                  <a:schemeClr val="bg1"/>
                </a:solidFill>
                <a:effectLst>
                  <a:outerShdw blurRad="38100" dist="38100" dir="2700000" algn="tl">
                    <a:srgbClr val="000000">
                      <a:alpha val="43137"/>
                    </a:srgbClr>
                  </a:outerShdw>
                </a:effectLst>
                <a:latin typeface="VladaRHSans Med"/>
                <a:cs typeface="VladaRHSans Med"/>
              </a:rPr>
              <a:t>Faza 3. Provjera prihvatljivosti </a:t>
            </a:r>
            <a:r>
              <a:rPr lang="hr-HR" sz="3600" b="1" dirty="0" smtClean="0">
                <a:solidFill>
                  <a:schemeClr val="bg1"/>
                </a:solidFill>
                <a:effectLst>
                  <a:outerShdw blurRad="38100" dist="38100" dir="2700000" algn="tl">
                    <a:srgbClr val="000000">
                      <a:alpha val="43137"/>
                    </a:srgbClr>
                  </a:outerShdw>
                </a:effectLst>
                <a:latin typeface="VladaRHSans Med"/>
                <a:cs typeface="VladaRHSans Med"/>
              </a:rPr>
              <a:t>izdataka</a:t>
            </a:r>
          </a:p>
          <a:p>
            <a:pPr marL="0" indent="0" algn="ctr">
              <a:lnSpc>
                <a:spcPct val="100000"/>
              </a:lnSpc>
              <a:spcAft>
                <a:spcPts val="0"/>
              </a:spcAft>
            </a:pPr>
            <a:endParaRPr lang="hr-HR" sz="800" b="1" dirty="0">
              <a:solidFill>
                <a:schemeClr val="bg1"/>
              </a:solidFill>
              <a:effectLst>
                <a:outerShdw blurRad="38100" dist="38100" dir="2700000" algn="tl">
                  <a:srgbClr val="000000">
                    <a:alpha val="43137"/>
                  </a:srgbClr>
                </a:outerShdw>
              </a:effectLst>
              <a:latin typeface="VladaRHSans Med"/>
              <a:cs typeface="VladaRHSans Med"/>
            </a:endParaRPr>
          </a:p>
          <a:p>
            <a:pPr marL="457200" indent="-457200" algn="just" defTabSz="914400" eaLnBrk="1" hangingPunct="1">
              <a:lnSpc>
                <a:spcPct val="100000"/>
              </a:lnSpc>
              <a:spcBef>
                <a:spcPts val="0"/>
              </a:spcBef>
              <a:buFont typeface="Wingdings" panose="05000000000000000000" pitchFamily="2" charset="2"/>
              <a:buChar char="Ø"/>
              <a:defRPr/>
            </a:pPr>
            <a:r>
              <a:rPr lang="hr-HR" sz="2400" dirty="0">
                <a:solidFill>
                  <a:schemeClr val="tx2"/>
                </a:solidFill>
                <a:latin typeface="VladaRHSans Med"/>
                <a:ea typeface="+mn-ea"/>
                <a:cs typeface="+mn-cs"/>
              </a:rPr>
              <a:t>c</a:t>
            </a:r>
            <a:r>
              <a:rPr lang="hr-HR" sz="2400" dirty="0" smtClean="0">
                <a:solidFill>
                  <a:schemeClr val="tx2"/>
                </a:solidFill>
                <a:latin typeface="VladaRHSans Med"/>
                <a:ea typeface="+mn-ea"/>
                <a:cs typeface="+mn-cs"/>
              </a:rPr>
              <a:t>ilj </a:t>
            </a:r>
            <a:r>
              <a:rPr lang="hr-HR" sz="2400" dirty="0">
                <a:solidFill>
                  <a:schemeClr val="tx2"/>
                </a:solidFill>
                <a:latin typeface="VladaRHSans Med"/>
                <a:ea typeface="+mn-ea"/>
                <a:cs typeface="+mn-cs"/>
              </a:rPr>
              <a:t>predmetne provjere je provjeriti usklađenost projektnih prijedloga s </a:t>
            </a:r>
            <a:endParaRPr lang="hr-HR" sz="2400" dirty="0" smtClean="0">
              <a:solidFill>
                <a:schemeClr val="tx2"/>
              </a:solidFill>
              <a:latin typeface="VladaRHSans Med"/>
              <a:ea typeface="+mn-ea"/>
              <a:cs typeface="+mn-cs"/>
            </a:endParaRPr>
          </a:p>
          <a:p>
            <a:pPr marL="0" indent="0" algn="just" defTabSz="914400" eaLnBrk="1" hangingPunct="1">
              <a:lnSpc>
                <a:spcPct val="100000"/>
              </a:lnSpc>
              <a:spcBef>
                <a:spcPts val="0"/>
              </a:spcBef>
              <a:defRPr/>
            </a:pPr>
            <a:r>
              <a:rPr lang="hr-HR" sz="2400" dirty="0">
                <a:solidFill>
                  <a:schemeClr val="tx2"/>
                </a:solidFill>
                <a:latin typeface="VladaRHSans Med"/>
                <a:ea typeface="+mn-ea"/>
                <a:cs typeface="+mn-cs"/>
              </a:rPr>
              <a:t> </a:t>
            </a:r>
            <a:r>
              <a:rPr lang="hr-HR" sz="2400" dirty="0" smtClean="0">
                <a:solidFill>
                  <a:schemeClr val="tx2"/>
                </a:solidFill>
                <a:latin typeface="VladaRHSans Med"/>
                <a:ea typeface="+mn-ea"/>
                <a:cs typeface="+mn-cs"/>
              </a:rPr>
              <a:t>     kriterijima </a:t>
            </a:r>
            <a:r>
              <a:rPr lang="hr-HR" sz="2400" dirty="0">
                <a:solidFill>
                  <a:schemeClr val="tx2"/>
                </a:solidFill>
                <a:latin typeface="VladaRHSans Med"/>
                <a:ea typeface="+mn-ea"/>
                <a:cs typeface="+mn-cs"/>
              </a:rPr>
              <a:t>prihvatljivosti izdataka </a:t>
            </a:r>
            <a:r>
              <a:rPr lang="hr-HR" sz="2400" dirty="0" smtClean="0">
                <a:solidFill>
                  <a:schemeClr val="tx2"/>
                </a:solidFill>
                <a:latin typeface="VladaRHSans Med"/>
                <a:ea typeface="+mn-ea"/>
                <a:cs typeface="+mn-cs"/>
              </a:rPr>
              <a:t>(točka 2</a:t>
            </a:r>
            <a:r>
              <a:rPr lang="hr-HR" sz="2400" dirty="0">
                <a:solidFill>
                  <a:schemeClr val="tx2"/>
                </a:solidFill>
                <a:latin typeface="VladaRHSans Med"/>
                <a:ea typeface="+mn-ea"/>
                <a:cs typeface="+mn-cs"/>
              </a:rPr>
              <a:t>. </a:t>
            </a:r>
            <a:r>
              <a:rPr lang="hr-HR" sz="2400" dirty="0" err="1" smtClean="0">
                <a:solidFill>
                  <a:schemeClr val="tx2"/>
                </a:solidFill>
                <a:latin typeface="VladaRHSans Med"/>
                <a:ea typeface="+mn-ea"/>
                <a:cs typeface="+mn-cs"/>
              </a:rPr>
              <a:t>UzP</a:t>
            </a:r>
            <a:r>
              <a:rPr lang="hr-HR" sz="2400" dirty="0" smtClean="0">
                <a:solidFill>
                  <a:schemeClr val="tx2"/>
                </a:solidFill>
                <a:latin typeface="VladaRHSans Med"/>
                <a:ea typeface="+mn-ea"/>
                <a:cs typeface="+mn-cs"/>
              </a:rPr>
              <a:t>) </a:t>
            </a:r>
            <a:r>
              <a:rPr lang="hr-HR" sz="2400" dirty="0">
                <a:solidFill>
                  <a:schemeClr val="tx2"/>
                </a:solidFill>
                <a:latin typeface="VladaRHSans Med"/>
                <a:ea typeface="+mn-ea"/>
                <a:cs typeface="+mn-cs"/>
              </a:rPr>
              <a:t>primjenjujući </a:t>
            </a:r>
            <a:endParaRPr lang="hr-HR" sz="2400" dirty="0" smtClean="0">
              <a:solidFill>
                <a:schemeClr val="tx2"/>
              </a:solidFill>
              <a:latin typeface="VladaRHSans Med"/>
              <a:ea typeface="+mn-ea"/>
              <a:cs typeface="+mn-cs"/>
            </a:endParaRPr>
          </a:p>
          <a:p>
            <a:pPr marL="0" indent="0" algn="just" defTabSz="914400" eaLnBrk="1" hangingPunct="1">
              <a:lnSpc>
                <a:spcPct val="100000"/>
              </a:lnSpc>
              <a:spcBef>
                <a:spcPts val="0"/>
              </a:spcBef>
              <a:defRPr/>
            </a:pPr>
            <a:r>
              <a:rPr lang="hr-HR" sz="2400" dirty="0">
                <a:solidFill>
                  <a:schemeClr val="tx2"/>
                </a:solidFill>
                <a:latin typeface="VladaRHSans Med"/>
                <a:ea typeface="+mn-ea"/>
                <a:cs typeface="+mn-cs"/>
              </a:rPr>
              <a:t> </a:t>
            </a:r>
            <a:r>
              <a:rPr lang="hr-HR" sz="2400" dirty="0" smtClean="0">
                <a:solidFill>
                  <a:schemeClr val="tx2"/>
                </a:solidFill>
                <a:latin typeface="VladaRHSans Med"/>
                <a:ea typeface="+mn-ea"/>
                <a:cs typeface="+mn-cs"/>
              </a:rPr>
              <a:t>     Prilog </a:t>
            </a:r>
            <a:r>
              <a:rPr lang="hr-HR" sz="2400" dirty="0">
                <a:solidFill>
                  <a:schemeClr val="tx2"/>
                </a:solidFill>
                <a:latin typeface="VladaRHSans Med"/>
                <a:ea typeface="+mn-ea"/>
                <a:cs typeface="+mn-cs"/>
              </a:rPr>
              <a:t>3 - Kriteriji i obrasci postupka dodjele bespovratnih sredstava – </a:t>
            </a:r>
            <a:r>
              <a:rPr lang="hr-HR" sz="2400" dirty="0" smtClean="0">
                <a:solidFill>
                  <a:schemeClr val="tx2"/>
                </a:solidFill>
                <a:latin typeface="VladaRHSans Med"/>
                <a:ea typeface="+mn-ea"/>
                <a:cs typeface="+mn-cs"/>
              </a:rPr>
              <a:t>Provjera  </a:t>
            </a:r>
          </a:p>
          <a:p>
            <a:pPr marL="0" indent="0" algn="just" defTabSz="914400" eaLnBrk="1" hangingPunct="1">
              <a:lnSpc>
                <a:spcPct val="100000"/>
              </a:lnSpc>
              <a:spcBef>
                <a:spcPts val="0"/>
              </a:spcBef>
              <a:defRPr/>
            </a:pPr>
            <a:r>
              <a:rPr lang="hr-HR" sz="2400" dirty="0">
                <a:solidFill>
                  <a:schemeClr val="tx2"/>
                </a:solidFill>
                <a:latin typeface="VladaRHSans Med"/>
                <a:ea typeface="+mn-ea"/>
                <a:cs typeface="+mn-cs"/>
              </a:rPr>
              <a:t> </a:t>
            </a:r>
            <a:r>
              <a:rPr lang="hr-HR" sz="2400" dirty="0" smtClean="0">
                <a:solidFill>
                  <a:schemeClr val="tx2"/>
                </a:solidFill>
                <a:latin typeface="VladaRHSans Med"/>
                <a:ea typeface="+mn-ea"/>
                <a:cs typeface="+mn-cs"/>
              </a:rPr>
              <a:t>     prihvatljivosti izdataka</a:t>
            </a:r>
            <a:endParaRPr lang="hr-HR" sz="2400" dirty="0">
              <a:solidFill>
                <a:schemeClr val="tx2"/>
              </a:solidFill>
              <a:latin typeface="VladaRHSans Med"/>
              <a:ea typeface="+mn-ea"/>
              <a:cs typeface="+mn-cs"/>
            </a:endParaRPr>
          </a:p>
          <a:p>
            <a:pPr marL="0" indent="0" eaLnBrk="1" hangingPunct="1">
              <a:lnSpc>
                <a:spcPts val="3200"/>
              </a:lnSpc>
              <a:buClr>
                <a:srgbClr val="171796"/>
              </a:buClr>
            </a:pPr>
            <a:endParaRPr lang="hr-HR" altLang="en-US" dirty="0" smtClean="0">
              <a:latin typeface="VladaRHSans Reg" charset="0"/>
              <a:cs typeface="VladaRHSans Reg" charset="0"/>
            </a:endParaRPr>
          </a:p>
        </p:txBody>
      </p:sp>
      <p:sp>
        <p:nvSpPr>
          <p:cNvPr id="2048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F66BAF4F-8CF9-4EAA-BD52-9EAA1AF73ECA}" type="slidenum">
              <a:rPr lang="en-US" altLang="en-US" sz="1200">
                <a:solidFill>
                  <a:prstClr val="white"/>
                </a:solidFill>
              </a:rPr>
              <a:pPr>
                <a:lnSpc>
                  <a:spcPct val="100000"/>
                </a:lnSpc>
                <a:spcBef>
                  <a:spcPct val="0"/>
                </a:spcBef>
              </a:pPr>
              <a:t>31</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845"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6378" y="2517856"/>
            <a:ext cx="11368216" cy="3088025"/>
          </a:xfrm>
          <a:prstGeom prst="rect">
            <a:avLst/>
          </a:prstGeom>
          <a:noFill/>
        </p:spPr>
        <p:txBody>
          <a:bodyPr wrap="square" rtlCol="0">
            <a:spAutoFit/>
          </a:bodyPr>
          <a:lstStyle/>
          <a:p>
            <a:pPr algn="ctr" defTabSz="609585" eaLnBrk="0" fontAlgn="base" hangingPunct="0">
              <a:spcBef>
                <a:spcPts val="767"/>
              </a:spcBef>
            </a:pPr>
            <a:r>
              <a:rPr lang="hr-HR" altLang="en-US" sz="3600" b="1" dirty="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rPr>
              <a:t>Faza 4. Donošenje Odluke o </a:t>
            </a:r>
            <a:r>
              <a:rPr lang="hr-HR" altLang="en-US" sz="3600" b="1" dirty="0" smtClean="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rPr>
              <a:t>financiranju</a:t>
            </a:r>
          </a:p>
          <a:p>
            <a:pPr algn="ctr" defTabSz="609585" eaLnBrk="0" fontAlgn="base" hangingPunct="0">
              <a:spcBef>
                <a:spcPts val="767"/>
              </a:spcBef>
            </a:pPr>
            <a:endParaRPr lang="hr-HR" altLang="en-US" sz="800" b="1" dirty="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endParaRPr>
          </a:p>
          <a:p>
            <a:pPr marL="342900" indent="-342900" algn="just" fontAlgn="base">
              <a:spcAft>
                <a:spcPct val="0"/>
              </a:spcAft>
              <a:buFont typeface="Wingdings" panose="05000000000000000000" pitchFamily="2" charset="2"/>
              <a:buChar char="Ø"/>
              <a:defRPr/>
            </a:pPr>
            <a:r>
              <a:rPr lang="hr-HR" sz="2400" dirty="0">
                <a:solidFill>
                  <a:schemeClr val="tx2"/>
                </a:solidFill>
                <a:latin typeface="VladaRHSans Med"/>
              </a:rPr>
              <a:t>d</a:t>
            </a:r>
            <a:r>
              <a:rPr lang="hr-HR" sz="2400" dirty="0" smtClean="0">
                <a:solidFill>
                  <a:schemeClr val="tx2"/>
                </a:solidFill>
                <a:latin typeface="VladaRHSans Med"/>
              </a:rPr>
              <a:t>onosi se za </a:t>
            </a:r>
            <a:r>
              <a:rPr lang="hr-HR" sz="2400" dirty="0">
                <a:solidFill>
                  <a:schemeClr val="tx2"/>
                </a:solidFill>
                <a:latin typeface="VladaRHSans Med"/>
              </a:rPr>
              <a:t>projektne prijedloge koji su udovoljili svim kriterijima u prethodnim fazama postupka dodjele uzimajući u obzir popis (rang listu) projektnih prijedloga iz faze provjere prihvatljivosti projekta i aktivnosti i ocjene kvalitete te Izvješće o prihvatljivosti troškova, a u skladu s dostupnim financijskim sredstvima </a:t>
            </a:r>
            <a:r>
              <a:rPr lang="hr-HR" sz="2400" dirty="0" smtClean="0">
                <a:solidFill>
                  <a:schemeClr val="tx2"/>
                </a:solidFill>
                <a:latin typeface="VladaRHSans Med"/>
              </a:rPr>
              <a:t>Poziva</a:t>
            </a:r>
            <a:endParaRPr lang="hr-HR" sz="2400" dirty="0">
              <a:solidFill>
                <a:schemeClr val="tx2"/>
              </a:solidFill>
              <a:latin typeface="VladaRHSans Med"/>
            </a:endParaRPr>
          </a:p>
          <a:p>
            <a:pPr marL="342900" indent="-342900" algn="just" fontAlgn="base">
              <a:spcAft>
                <a:spcPct val="0"/>
              </a:spcAft>
              <a:buFont typeface="Wingdings" panose="05000000000000000000" pitchFamily="2" charset="2"/>
              <a:buChar char="Ø"/>
              <a:defRPr/>
            </a:pPr>
            <a:r>
              <a:rPr lang="hr-HR" sz="2400" dirty="0" smtClean="0">
                <a:solidFill>
                  <a:schemeClr val="tx2"/>
                </a:solidFill>
                <a:latin typeface="VladaRHSans Med"/>
              </a:rPr>
              <a:t>donosi ju čelnik </a:t>
            </a:r>
            <a:r>
              <a:rPr lang="hr-HR" sz="2400" dirty="0">
                <a:solidFill>
                  <a:schemeClr val="tx2"/>
                </a:solidFill>
                <a:latin typeface="VladaRHSans Med"/>
              </a:rPr>
              <a:t>tijela, po isteku roka mirovanja</a:t>
            </a:r>
          </a:p>
        </p:txBody>
      </p:sp>
      <p:pic>
        <p:nvPicPr>
          <p:cNvPr id="4" name="Picture 3"/>
          <p:cNvPicPr>
            <a:picLocks noChangeAspect="1"/>
          </p:cNvPicPr>
          <p:nvPr/>
        </p:nvPicPr>
        <p:blipFill>
          <a:blip r:embed="rId3"/>
          <a:stretch>
            <a:fillRect/>
          </a:stretch>
        </p:blipFill>
        <p:spPr>
          <a:xfrm>
            <a:off x="4646738" y="6015066"/>
            <a:ext cx="1767993" cy="615749"/>
          </a:xfrm>
          <a:prstGeom prst="rect">
            <a:avLst/>
          </a:prstGeom>
        </p:spPr>
      </p:pic>
    </p:spTree>
    <p:extLst>
      <p:ext uri="{BB962C8B-B14F-4D97-AF65-F5344CB8AC3E}">
        <p14:creationId xmlns:p14="http://schemas.microsoft.com/office/powerpoint/2010/main" val="1444138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5167"/>
            <a:ext cx="10799233" cy="732366"/>
          </a:xfrm>
        </p:spPr>
        <p:txBody>
          <a:bodyPr/>
          <a:lstStyle/>
          <a:p>
            <a:pPr algn="ctr"/>
            <a:r>
              <a:rPr lang="hr-HR" sz="3600" b="1" dirty="0">
                <a:solidFill>
                  <a:schemeClr val="bg1"/>
                </a:solidFill>
                <a:effectLst>
                  <a:outerShdw blurRad="38100" dist="38100" dir="2700000" algn="tl">
                    <a:srgbClr val="000000">
                      <a:alpha val="43137"/>
                    </a:srgbClr>
                  </a:outerShdw>
                </a:effectLst>
              </a:rPr>
              <a:t>Obavještavanje prijavitelja</a:t>
            </a:r>
            <a:r>
              <a:rPr lang="hr-HR" b="1" dirty="0">
                <a:solidFill>
                  <a:schemeClr val="bg1"/>
                </a:solidFill>
                <a:effectLst>
                  <a:outerShdw blurRad="38100" dist="38100" dir="2700000" algn="tl">
                    <a:srgbClr val="000000">
                      <a:alpha val="43137"/>
                    </a:srgbClr>
                  </a:outerShdw>
                </a:effectLst>
              </a:rPr>
              <a:t/>
            </a:r>
            <a:br>
              <a:rPr lang="hr-HR" b="1" dirty="0">
                <a:solidFill>
                  <a:schemeClr val="bg1"/>
                </a:solidFill>
                <a:effectLst>
                  <a:outerShdw blurRad="38100" dist="38100" dir="2700000" algn="tl">
                    <a:srgbClr val="000000">
                      <a:alpha val="43137"/>
                    </a:srgbClr>
                  </a:outerShdw>
                </a:effectLst>
              </a:rPr>
            </a:br>
            <a:endParaRPr lang="hr-HR" dirty="0"/>
          </a:p>
        </p:txBody>
      </p:sp>
      <p:sp>
        <p:nvSpPr>
          <p:cNvPr id="3" name="Content Placeholder 2"/>
          <p:cNvSpPr>
            <a:spLocks noGrp="1"/>
          </p:cNvSpPr>
          <p:nvPr>
            <p:ph idx="1"/>
          </p:nvPr>
        </p:nvSpPr>
        <p:spPr>
          <a:xfrm>
            <a:off x="685801" y="1007534"/>
            <a:ext cx="10799233" cy="2419408"/>
          </a:xfrm>
        </p:spPr>
        <p:txBody>
          <a:bodyPr/>
          <a:lstStyle/>
          <a:p>
            <a:pPr marL="342900" indent="-342900" algn="just" defTabSz="914400" eaLnBrk="1" hangingPunct="1">
              <a:lnSpc>
                <a:spcPct val="100000"/>
              </a:lnSpc>
              <a:spcBef>
                <a:spcPts val="0"/>
              </a:spcBef>
              <a:buFont typeface="Wingdings" panose="05000000000000000000" pitchFamily="2" charset="2"/>
              <a:buChar char="Ø"/>
              <a:defRPr/>
            </a:pPr>
            <a:r>
              <a:rPr lang="hr-HR" sz="2400" dirty="0">
                <a:solidFill>
                  <a:schemeClr val="tx2"/>
                </a:solidFill>
                <a:latin typeface="VladaRHSans Med"/>
                <a:ea typeface="+mn-ea"/>
                <a:cs typeface="+mn-cs"/>
              </a:rPr>
              <a:t>u roku od 5 </a:t>
            </a:r>
            <a:r>
              <a:rPr lang="hr-HR" sz="2400" dirty="0" smtClean="0">
                <a:solidFill>
                  <a:schemeClr val="tx2"/>
                </a:solidFill>
                <a:latin typeface="VladaRHSans Med"/>
                <a:ea typeface="+mn-ea"/>
                <a:cs typeface="+mn-cs"/>
              </a:rPr>
              <a:t>RD </a:t>
            </a:r>
            <a:r>
              <a:rPr lang="hr-HR" sz="2400" dirty="0">
                <a:solidFill>
                  <a:schemeClr val="tx2"/>
                </a:solidFill>
                <a:latin typeface="VladaRHSans Med"/>
                <a:ea typeface="+mn-ea"/>
                <a:cs typeface="+mn-cs"/>
              </a:rPr>
              <a:t>od dana donošenja odluke o statusu navedenog </a:t>
            </a:r>
            <a:endParaRPr lang="hr-HR" sz="2400" dirty="0" smtClean="0">
              <a:solidFill>
                <a:schemeClr val="tx2"/>
              </a:solidFill>
              <a:latin typeface="VladaRHSans Med"/>
              <a:ea typeface="+mn-ea"/>
              <a:cs typeface="+mn-cs"/>
            </a:endParaRPr>
          </a:p>
          <a:p>
            <a:pPr marL="0" indent="0" algn="just" defTabSz="914400" eaLnBrk="1" hangingPunct="1">
              <a:lnSpc>
                <a:spcPct val="100000"/>
              </a:lnSpc>
              <a:spcBef>
                <a:spcPts val="0"/>
              </a:spcBef>
              <a:defRPr/>
            </a:pPr>
            <a:r>
              <a:rPr lang="hr-HR" sz="2400" dirty="0">
                <a:solidFill>
                  <a:schemeClr val="tx2"/>
                </a:solidFill>
                <a:latin typeface="VladaRHSans Med"/>
                <a:ea typeface="+mn-ea"/>
                <a:cs typeface="+mn-cs"/>
              </a:rPr>
              <a:t> </a:t>
            </a:r>
            <a:r>
              <a:rPr lang="hr-HR" sz="2400" dirty="0" smtClean="0">
                <a:solidFill>
                  <a:schemeClr val="tx2"/>
                </a:solidFill>
                <a:latin typeface="VladaRHSans Med"/>
                <a:ea typeface="+mn-ea"/>
                <a:cs typeface="+mn-cs"/>
              </a:rPr>
              <a:t>   projektnog </a:t>
            </a:r>
            <a:r>
              <a:rPr lang="hr-HR" sz="2400" dirty="0">
                <a:solidFill>
                  <a:schemeClr val="tx2"/>
                </a:solidFill>
                <a:latin typeface="VladaRHSans Med"/>
                <a:ea typeface="+mn-ea"/>
                <a:cs typeface="+mn-cs"/>
              </a:rPr>
              <a:t>prijedloga </a:t>
            </a:r>
          </a:p>
          <a:p>
            <a:pPr marL="342900" indent="-342900" algn="just" defTabSz="914400" eaLnBrk="1" hangingPunct="1">
              <a:lnSpc>
                <a:spcPct val="100000"/>
              </a:lnSpc>
              <a:spcBef>
                <a:spcPts val="0"/>
              </a:spcBef>
              <a:buFont typeface="Wingdings" panose="05000000000000000000" pitchFamily="2" charset="2"/>
              <a:buChar char="Ø"/>
              <a:defRPr/>
            </a:pPr>
            <a:r>
              <a:rPr lang="hr-HR" sz="2400" dirty="0">
                <a:solidFill>
                  <a:schemeClr val="tx2"/>
                </a:solidFill>
                <a:latin typeface="VladaRHSans Med"/>
                <a:ea typeface="+mn-ea"/>
                <a:cs typeface="+mn-cs"/>
              </a:rPr>
              <a:t>pisanim putem na kraju svake faze postupka dodjele</a:t>
            </a:r>
          </a:p>
          <a:p>
            <a:pPr marL="342900" indent="-342900" algn="just" defTabSz="914400" eaLnBrk="1" hangingPunct="1">
              <a:lnSpc>
                <a:spcPct val="100000"/>
              </a:lnSpc>
              <a:spcBef>
                <a:spcPts val="0"/>
              </a:spcBef>
              <a:buFont typeface="Wingdings" panose="05000000000000000000" pitchFamily="2" charset="2"/>
              <a:buChar char="Ø"/>
              <a:defRPr/>
            </a:pPr>
            <a:r>
              <a:rPr lang="hr-HR" sz="2400" dirty="0">
                <a:solidFill>
                  <a:schemeClr val="tx2"/>
                </a:solidFill>
                <a:latin typeface="VladaRHSans Med"/>
                <a:ea typeface="+mn-ea"/>
                <a:cs typeface="+mn-cs"/>
              </a:rPr>
              <a:t>p</a:t>
            </a:r>
            <a:r>
              <a:rPr lang="hr-HR" sz="2400" dirty="0" smtClean="0">
                <a:solidFill>
                  <a:schemeClr val="tx2"/>
                </a:solidFill>
                <a:latin typeface="VladaRHSans Med"/>
                <a:ea typeface="+mn-ea"/>
                <a:cs typeface="+mn-cs"/>
              </a:rPr>
              <a:t>rijavitelju</a:t>
            </a:r>
            <a:r>
              <a:rPr lang="hr-HR" sz="2400" dirty="0">
                <a:solidFill>
                  <a:schemeClr val="tx2"/>
                </a:solidFill>
                <a:latin typeface="VladaRHSans Med"/>
                <a:ea typeface="+mn-ea"/>
                <a:cs typeface="+mn-cs"/>
              </a:rPr>
              <a:t>, kojemu će biti dodijeljena bespovratna sredstva, ponudit će se potpisivanje izjave o odricanju od prava na prigovor</a:t>
            </a:r>
          </a:p>
          <a:p>
            <a:pPr marL="0" lvl="0" indent="0" algn="ctr">
              <a:lnSpc>
                <a:spcPct val="100000"/>
              </a:lnSpc>
              <a:spcBef>
                <a:spcPts val="0"/>
              </a:spcBef>
              <a:defRPr/>
            </a:pPr>
            <a:endParaRPr lang="hr-HR" altLang="en-US" sz="800" b="1" dirty="0" smtClean="0">
              <a:solidFill>
                <a:prstClr val="white"/>
              </a:solidFill>
              <a:effectLst>
                <a:outerShdw blurRad="38100" dist="38100" dir="2700000" algn="tl">
                  <a:srgbClr val="000000">
                    <a:alpha val="43137"/>
                  </a:srgbClr>
                </a:outerShdw>
              </a:effectLst>
              <a:latin typeface="VladaRHSans Med"/>
              <a:cs typeface="VladaRHSans Med"/>
            </a:endParaRPr>
          </a:p>
          <a:p>
            <a:pPr marL="0" lvl="0" indent="0" algn="ctr">
              <a:lnSpc>
                <a:spcPct val="100000"/>
              </a:lnSpc>
              <a:spcBef>
                <a:spcPts val="0"/>
              </a:spcBef>
              <a:defRPr/>
            </a:pPr>
            <a:r>
              <a:rPr lang="hr-HR" altLang="en-US" sz="3600" b="1" dirty="0" smtClean="0">
                <a:solidFill>
                  <a:prstClr val="white"/>
                </a:solidFill>
                <a:effectLst>
                  <a:outerShdw blurRad="38100" dist="38100" dir="2700000" algn="tl">
                    <a:srgbClr val="000000">
                      <a:alpha val="43137"/>
                    </a:srgbClr>
                  </a:outerShdw>
                </a:effectLst>
                <a:latin typeface="VladaRHSans Med"/>
                <a:cs typeface="VladaRHSans Med"/>
              </a:rPr>
              <a:t>Pojašnjenja </a:t>
            </a:r>
            <a:r>
              <a:rPr lang="hr-HR" altLang="en-US" sz="3600" b="1" dirty="0">
                <a:solidFill>
                  <a:prstClr val="white"/>
                </a:solidFill>
                <a:effectLst>
                  <a:outerShdw blurRad="38100" dist="38100" dir="2700000" algn="tl">
                    <a:srgbClr val="000000">
                      <a:alpha val="43137"/>
                    </a:srgbClr>
                  </a:outerShdw>
                </a:effectLst>
                <a:latin typeface="VladaRHSans Med"/>
                <a:cs typeface="VladaRHSans Med"/>
              </a:rPr>
              <a:t>tijekom postupka </a:t>
            </a:r>
            <a:r>
              <a:rPr lang="hr-HR" altLang="en-US" sz="3600" b="1" dirty="0" smtClean="0">
                <a:solidFill>
                  <a:prstClr val="white"/>
                </a:solidFill>
                <a:effectLst>
                  <a:outerShdw blurRad="38100" dist="38100" dir="2700000" algn="tl">
                    <a:srgbClr val="000000">
                      <a:alpha val="43137"/>
                    </a:srgbClr>
                  </a:outerShdw>
                </a:effectLst>
                <a:latin typeface="VladaRHSans Med"/>
                <a:cs typeface="VladaRHSans Med"/>
              </a:rPr>
              <a:t>dodjele</a:t>
            </a:r>
          </a:p>
          <a:p>
            <a:pPr marL="0" lvl="0" indent="0" algn="ctr">
              <a:lnSpc>
                <a:spcPct val="100000"/>
              </a:lnSpc>
              <a:spcBef>
                <a:spcPts val="0"/>
              </a:spcBef>
              <a:defRPr/>
            </a:pPr>
            <a:endParaRPr lang="hr-HR" altLang="en-US" sz="800" b="1" dirty="0">
              <a:solidFill>
                <a:prstClr val="white"/>
              </a:solidFill>
              <a:effectLst>
                <a:outerShdw blurRad="38100" dist="38100" dir="2700000" algn="tl">
                  <a:srgbClr val="000000">
                    <a:alpha val="43137"/>
                  </a:srgbClr>
                </a:outerShdw>
              </a:effectLst>
              <a:latin typeface="VladaRHSans Med"/>
              <a:cs typeface="VladaRHSans Med"/>
            </a:endParaRPr>
          </a:p>
          <a:p>
            <a:pPr marL="449263" lvl="0" indent="-449263">
              <a:lnSpc>
                <a:spcPct val="100000"/>
              </a:lnSpc>
              <a:spcBef>
                <a:spcPts val="0"/>
              </a:spcBef>
              <a:buFont typeface="Wingdings" panose="05000000000000000000" pitchFamily="2" charset="2"/>
              <a:buChar char="Ø"/>
              <a:defRPr/>
            </a:pPr>
            <a:r>
              <a:rPr lang="hr-HR" altLang="sr-Latn-RS" sz="2400" dirty="0">
                <a:solidFill>
                  <a:srgbClr val="17177D"/>
                </a:solidFill>
                <a:latin typeface="VladaRHSans Med"/>
                <a:cs typeface="+mn-cs"/>
              </a:rPr>
              <a:t>u bilo kojoj fazi tijekom postupka dodjele, MZO i SAFU mogu od Prijavitelja    zahtijevati dodatna pojašnjenja, dokumente ili podatke kada dostavljeno nije    jasno ili sadrži pogreške</a:t>
            </a:r>
          </a:p>
          <a:p>
            <a:pPr marL="457200" lvl="0" indent="-457200" eaLnBrk="1" hangingPunct="1">
              <a:lnSpc>
                <a:spcPct val="100000"/>
              </a:lnSpc>
              <a:spcBef>
                <a:spcPts val="0"/>
              </a:spcBef>
              <a:buFont typeface="Wingdings" panose="05000000000000000000" pitchFamily="2" charset="2"/>
              <a:buChar char="Ø"/>
            </a:pPr>
            <a:r>
              <a:rPr lang="hr-HR" altLang="sr-Latn-RS" sz="2400" dirty="0">
                <a:solidFill>
                  <a:srgbClr val="17177D"/>
                </a:solidFill>
                <a:latin typeface="VladaRHSans Med"/>
                <a:cs typeface="+mn-cs"/>
              </a:rPr>
              <a:t>p</a:t>
            </a:r>
            <a:r>
              <a:rPr lang="hr-HR" altLang="sr-Latn-RS" sz="2400" dirty="0" smtClean="0">
                <a:solidFill>
                  <a:srgbClr val="17177D"/>
                </a:solidFill>
                <a:latin typeface="VladaRHSans Med"/>
                <a:cs typeface="+mn-cs"/>
              </a:rPr>
              <a:t>rijavitelj </a:t>
            </a:r>
            <a:r>
              <a:rPr lang="hr-HR" altLang="sr-Latn-RS" sz="2400" dirty="0">
                <a:solidFill>
                  <a:srgbClr val="17177D"/>
                </a:solidFill>
                <a:latin typeface="VladaRHSans Med"/>
                <a:cs typeface="+mn-cs"/>
              </a:rPr>
              <a:t>je obvezan postupiti u određenom roku; u protivnom se njegov projektni prijedlog može isključiti iz postupka dodjele</a:t>
            </a:r>
          </a:p>
          <a:p>
            <a:endParaRPr lang="hr-HR" dirty="0"/>
          </a:p>
        </p:txBody>
      </p:sp>
      <p:sp>
        <p:nvSpPr>
          <p:cNvPr id="4" name="Slide Number Placeholder 3"/>
          <p:cNvSpPr>
            <a:spLocks noGrp="1"/>
          </p:cNvSpPr>
          <p:nvPr>
            <p:ph type="sldNum" sz="quarter" idx="11"/>
          </p:nvPr>
        </p:nvSpPr>
        <p:spPr/>
        <p:txBody>
          <a:bodyPr/>
          <a:lstStyle/>
          <a:p>
            <a:pPr>
              <a:defRPr/>
            </a:pPr>
            <a:fld id="{41D3E364-4395-446B-896B-90B09CE6E712}" type="slidenum">
              <a:rPr lang="en-US" altLang="en-US" smtClean="0">
                <a:solidFill>
                  <a:prstClr val="white"/>
                </a:solidFill>
              </a:rPr>
              <a:pPr>
                <a:defRPr/>
              </a:pPr>
              <a:t>32</a:t>
            </a:fld>
            <a:endParaRPr lang="en-US" altLang="en-US">
              <a:solidFill>
                <a:prstClr val="white"/>
              </a:solidFill>
            </a:endParaRPr>
          </a:p>
        </p:txBody>
      </p:sp>
      <p:pic>
        <p:nvPicPr>
          <p:cNvPr id="6" name="Picture 5"/>
          <p:cNvPicPr>
            <a:picLocks noChangeAspect="1"/>
          </p:cNvPicPr>
          <p:nvPr/>
        </p:nvPicPr>
        <p:blipFill>
          <a:blip r:embed="rId2"/>
          <a:stretch>
            <a:fillRect/>
          </a:stretch>
        </p:blipFill>
        <p:spPr>
          <a:xfrm>
            <a:off x="3416904" y="6021627"/>
            <a:ext cx="1213209" cy="536494"/>
          </a:xfrm>
          <a:prstGeom prst="rect">
            <a:avLst/>
          </a:prstGeom>
        </p:spPr>
      </p:pic>
      <p:pic>
        <p:nvPicPr>
          <p:cNvPr id="7" name="Picture 6"/>
          <p:cNvPicPr>
            <a:picLocks noChangeAspect="1"/>
          </p:cNvPicPr>
          <p:nvPr/>
        </p:nvPicPr>
        <p:blipFill>
          <a:blip r:embed="rId3"/>
          <a:stretch>
            <a:fillRect/>
          </a:stretch>
        </p:blipFill>
        <p:spPr>
          <a:xfrm>
            <a:off x="4630113" y="6021627"/>
            <a:ext cx="1767993" cy="615749"/>
          </a:xfrm>
          <a:prstGeom prst="rect">
            <a:avLst/>
          </a:prstGeom>
        </p:spPr>
      </p:pic>
    </p:spTree>
    <p:extLst>
      <p:ext uri="{BB962C8B-B14F-4D97-AF65-F5344CB8AC3E}">
        <p14:creationId xmlns:p14="http://schemas.microsoft.com/office/powerpoint/2010/main" val="3371742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302253" y="651367"/>
            <a:ext cx="10799233" cy="1803399"/>
          </a:xfrm>
        </p:spPr>
        <p:txBody>
          <a:bodyPr/>
          <a:lstStyle/>
          <a:p>
            <a:pPr marL="457200" indent="-457200" eaLnBrk="1" hangingPunct="1">
              <a:lnSpc>
                <a:spcPct val="100000"/>
              </a:lnSpc>
              <a:spcBef>
                <a:spcPts val="0"/>
              </a:spcBef>
              <a:buFont typeface="Wingdings" panose="05000000000000000000" pitchFamily="2" charset="2"/>
              <a:buChar char="Ø"/>
            </a:pPr>
            <a:r>
              <a:rPr lang="hr-HR" altLang="sr-Latn-RS" sz="2400" dirty="0">
                <a:solidFill>
                  <a:schemeClr val="tx2"/>
                </a:solidFill>
                <a:latin typeface="VladaRHSans Med"/>
                <a:ea typeface="+mn-ea"/>
                <a:cs typeface="+mn-cs"/>
              </a:rPr>
              <a:t>p</a:t>
            </a:r>
            <a:r>
              <a:rPr lang="hr-HR" altLang="sr-Latn-RS" sz="2400" dirty="0" smtClean="0">
                <a:solidFill>
                  <a:schemeClr val="tx2"/>
                </a:solidFill>
                <a:latin typeface="VladaRHSans Med"/>
                <a:ea typeface="+mn-ea"/>
                <a:cs typeface="+mn-cs"/>
              </a:rPr>
              <a:t>rijavitelju </a:t>
            </a:r>
            <a:r>
              <a:rPr lang="hr-HR" altLang="sr-Latn-RS" sz="2400" dirty="0">
                <a:solidFill>
                  <a:schemeClr val="tx2"/>
                </a:solidFill>
                <a:latin typeface="VladaRHSans Med"/>
                <a:ea typeface="+mn-ea"/>
                <a:cs typeface="+mn-cs"/>
              </a:rPr>
              <a:t>nije dozvoljeno dostavljati ispravke ili dopune projektne dokumentacije na vlastitu inicijativu nakon predaje projektnog </a:t>
            </a:r>
            <a:r>
              <a:rPr lang="hr-HR" altLang="sr-Latn-RS" sz="2400" dirty="0" smtClean="0">
                <a:solidFill>
                  <a:schemeClr val="tx2"/>
                </a:solidFill>
                <a:latin typeface="VladaRHSans Med"/>
                <a:ea typeface="+mn-ea"/>
                <a:cs typeface="+mn-cs"/>
              </a:rPr>
              <a:t>prijedloga</a:t>
            </a:r>
          </a:p>
          <a:p>
            <a:pPr marL="0" indent="0" eaLnBrk="1" hangingPunct="1">
              <a:lnSpc>
                <a:spcPct val="100000"/>
              </a:lnSpc>
              <a:spcBef>
                <a:spcPts val="0"/>
              </a:spcBef>
            </a:pPr>
            <a:endParaRPr lang="hr-HR" altLang="sr-Latn-RS" sz="900" dirty="0" smtClean="0">
              <a:solidFill>
                <a:schemeClr val="tx2"/>
              </a:solidFill>
              <a:latin typeface="VladaRHSans Med"/>
              <a:ea typeface="+mn-ea"/>
              <a:cs typeface="+mn-cs"/>
            </a:endParaRPr>
          </a:p>
          <a:p>
            <a:pPr marL="457200" indent="-457200" eaLnBrk="1" hangingPunct="1">
              <a:lnSpc>
                <a:spcPct val="100000"/>
              </a:lnSpc>
              <a:spcBef>
                <a:spcPts val="0"/>
              </a:spcBef>
              <a:buFont typeface="Wingdings" panose="05000000000000000000" pitchFamily="2" charset="2"/>
              <a:buChar char="Ø"/>
            </a:pPr>
            <a:r>
              <a:rPr lang="hr-HR" altLang="sr-Latn-RS" sz="2400" dirty="0">
                <a:solidFill>
                  <a:schemeClr val="tx2"/>
                </a:solidFill>
                <a:latin typeface="VladaRHSans Med"/>
                <a:ea typeface="+mn-ea"/>
                <a:cs typeface="+mn-cs"/>
              </a:rPr>
              <a:t>z</a:t>
            </a:r>
            <a:r>
              <a:rPr lang="hr-HR" altLang="sr-Latn-RS" sz="2400" dirty="0" smtClean="0">
                <a:solidFill>
                  <a:schemeClr val="tx2"/>
                </a:solidFill>
                <a:latin typeface="VladaRHSans Med"/>
                <a:ea typeface="+mn-ea"/>
                <a:cs typeface="+mn-cs"/>
              </a:rPr>
              <a:t>ahtjev za pojašnjenjima se šalju putem sustava </a:t>
            </a:r>
            <a:r>
              <a:rPr lang="hr-HR" altLang="sr-Latn-RS" sz="2400" dirty="0" err="1" smtClean="0">
                <a:solidFill>
                  <a:schemeClr val="tx2"/>
                </a:solidFill>
                <a:latin typeface="VladaRHSans Med"/>
                <a:ea typeface="+mn-ea"/>
                <a:cs typeface="+mn-cs"/>
              </a:rPr>
              <a:t>eFondovi</a:t>
            </a:r>
            <a:r>
              <a:rPr lang="hr-HR" altLang="sr-Latn-RS" sz="2400" dirty="0" smtClean="0">
                <a:solidFill>
                  <a:schemeClr val="tx2"/>
                </a:solidFill>
                <a:latin typeface="VladaRHSans Med"/>
                <a:ea typeface="+mn-ea"/>
                <a:cs typeface="+mn-cs"/>
              </a:rPr>
              <a:t> te odgovori na zahtjev za pojašnjenjem trebaju biti dostavljeni kroz sustav </a:t>
            </a:r>
            <a:r>
              <a:rPr lang="hr-HR" altLang="sr-Latn-RS" sz="2400" dirty="0" err="1" smtClean="0">
                <a:solidFill>
                  <a:schemeClr val="tx2"/>
                </a:solidFill>
                <a:latin typeface="VladaRHSans Med"/>
                <a:ea typeface="+mn-ea"/>
                <a:cs typeface="+mn-cs"/>
              </a:rPr>
              <a:t>eFondovi</a:t>
            </a:r>
            <a:r>
              <a:rPr lang="hr-HR" altLang="sr-Latn-RS" sz="2400" dirty="0" smtClean="0">
                <a:solidFill>
                  <a:schemeClr val="tx2"/>
                </a:solidFill>
                <a:latin typeface="VladaRHSans Med"/>
                <a:ea typeface="+mn-ea"/>
                <a:cs typeface="+mn-cs"/>
              </a:rPr>
              <a:t>.</a:t>
            </a:r>
            <a:endParaRPr lang="hr-HR" altLang="sr-Latn-RS" sz="2400" dirty="0">
              <a:solidFill>
                <a:schemeClr val="tx2"/>
              </a:solidFill>
              <a:latin typeface="VladaRHSans Med"/>
              <a:ea typeface="+mn-ea"/>
              <a:cs typeface="+mn-cs"/>
            </a:endParaRPr>
          </a:p>
          <a:p>
            <a:pPr marL="11" indent="-457200">
              <a:spcBef>
                <a:spcPts val="0"/>
              </a:spcBef>
              <a:buFont typeface="Wingdings" panose="05000000000000000000" pitchFamily="2" charset="2"/>
              <a:buChar char="Ø"/>
            </a:pPr>
            <a:endParaRPr lang="en-GB" altLang="sr-Latn-RS" dirty="0" smtClean="0">
              <a:latin typeface="VladaRHSans Reg" charset="0"/>
              <a:cs typeface="VladaRHSans Reg" charset="0"/>
            </a:endParaRPr>
          </a:p>
        </p:txBody>
      </p:sp>
      <p:sp>
        <p:nvSpPr>
          <p:cNvPr id="2150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B618D199-E34D-4D5E-A224-86D4B6732E08}" type="slidenum">
              <a:rPr lang="en-US" altLang="en-US" sz="1200">
                <a:solidFill>
                  <a:prstClr val="white"/>
                </a:solidFill>
              </a:rPr>
              <a:pPr>
                <a:lnSpc>
                  <a:spcPct val="100000"/>
                </a:lnSpc>
                <a:spcBef>
                  <a:spcPct val="0"/>
                </a:spcBef>
              </a:pPr>
              <a:t>33</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717"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2253" y="2332578"/>
            <a:ext cx="11279918" cy="3457357"/>
          </a:xfrm>
          <a:prstGeom prst="rect">
            <a:avLst/>
          </a:prstGeom>
          <a:noFill/>
        </p:spPr>
        <p:txBody>
          <a:bodyPr wrap="square" rtlCol="0">
            <a:spAutoFit/>
          </a:bodyPr>
          <a:lstStyle/>
          <a:p>
            <a:pPr algn="ctr" defTabSz="609585" eaLnBrk="0" fontAlgn="base" hangingPunct="0">
              <a:spcBef>
                <a:spcPts val="767"/>
              </a:spcBef>
              <a:spcAft>
                <a:spcPct val="0"/>
              </a:spcAft>
              <a:buClr>
                <a:srgbClr val="171796"/>
              </a:buClr>
              <a:defRPr/>
            </a:pPr>
            <a:r>
              <a:rPr lang="hr-HR" altLang="en-US" sz="3600" b="1" dirty="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rPr>
              <a:t>Povlačenje projektnog </a:t>
            </a:r>
            <a:r>
              <a:rPr lang="hr-HR" altLang="en-US" sz="3600" b="1" dirty="0" smtClean="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rPr>
              <a:t>prijedloga</a:t>
            </a:r>
          </a:p>
          <a:p>
            <a:pPr algn="ctr" defTabSz="609585" eaLnBrk="0" fontAlgn="base" hangingPunct="0">
              <a:spcBef>
                <a:spcPts val="767"/>
              </a:spcBef>
              <a:spcAft>
                <a:spcPct val="0"/>
              </a:spcAft>
              <a:buClr>
                <a:srgbClr val="171796"/>
              </a:buClr>
              <a:defRPr/>
            </a:pPr>
            <a:endParaRPr lang="hr-HR" altLang="en-US" sz="800" b="1" dirty="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endParaRPr>
          </a:p>
          <a:p>
            <a:pPr marL="457200" indent="-457200" defTabSz="609585" fontAlgn="base">
              <a:spcAft>
                <a:spcPct val="0"/>
              </a:spcAft>
              <a:buFont typeface="Wingdings" panose="05000000000000000000" pitchFamily="2" charset="2"/>
              <a:buChar char="Ø"/>
            </a:pPr>
            <a:r>
              <a:rPr lang="hr-HR" altLang="en-US" sz="2400" dirty="0">
                <a:solidFill>
                  <a:schemeClr val="tx2"/>
                </a:solidFill>
                <a:latin typeface="VladaRHSans Med"/>
              </a:rPr>
              <a:t>do trenutka potpisivanja Ugovora o dodjeli bespovratnih sredstava, u bilo kojoj fazi postupka dodjele, Prijavitelj pisanom obaviješću upućenom </a:t>
            </a:r>
            <a:r>
              <a:rPr lang="hr-HR" altLang="en-US" sz="2400" dirty="0" smtClean="0">
                <a:solidFill>
                  <a:schemeClr val="tx2"/>
                </a:solidFill>
                <a:latin typeface="VladaRHSans Med"/>
              </a:rPr>
              <a:t>u MZO </a:t>
            </a:r>
            <a:r>
              <a:rPr lang="hr-HR" altLang="en-US" sz="2400" dirty="0">
                <a:solidFill>
                  <a:schemeClr val="tx2"/>
                </a:solidFill>
                <a:latin typeface="VladaRHSans Med"/>
              </a:rPr>
              <a:t>može povući svoj projektni </a:t>
            </a:r>
            <a:r>
              <a:rPr lang="hr-HR" altLang="en-US" sz="2400" dirty="0" smtClean="0">
                <a:solidFill>
                  <a:schemeClr val="tx2"/>
                </a:solidFill>
                <a:latin typeface="VladaRHSans Med"/>
              </a:rPr>
              <a:t>prijedlog</a:t>
            </a:r>
          </a:p>
          <a:p>
            <a:pPr marL="457200" lvl="0" indent="-457200" algn="just" defTabSz="609585" fontAlgn="base">
              <a:spcAft>
                <a:spcPct val="0"/>
              </a:spcAft>
              <a:buFont typeface="Wingdings" panose="05000000000000000000" pitchFamily="2" charset="2"/>
              <a:buChar char="Ø"/>
            </a:pPr>
            <a:r>
              <a:rPr lang="hr-HR" altLang="en-US" sz="2400" dirty="0">
                <a:solidFill>
                  <a:srgbClr val="17177D"/>
                </a:solidFill>
                <a:latin typeface="VladaRHSans Med"/>
              </a:rPr>
              <a:t>p</a:t>
            </a:r>
            <a:r>
              <a:rPr lang="hr-HR" altLang="en-US" sz="2400" dirty="0" smtClean="0">
                <a:solidFill>
                  <a:srgbClr val="17177D"/>
                </a:solidFill>
                <a:latin typeface="VladaRHSans Med"/>
              </a:rPr>
              <a:t>rijavitelj </a:t>
            </a:r>
            <a:r>
              <a:rPr lang="hr-HR" altLang="en-US" sz="2400" dirty="0">
                <a:solidFill>
                  <a:srgbClr val="17177D"/>
                </a:solidFill>
                <a:latin typeface="VladaRHSans Med"/>
              </a:rPr>
              <a:t>je obvezan o svakoj promjeni, odnosno okolnostima, koje </a:t>
            </a:r>
            <a:r>
              <a:rPr lang="hr-HR" altLang="en-US" sz="2400" dirty="0" smtClean="0">
                <a:solidFill>
                  <a:srgbClr val="17177D"/>
                </a:solidFill>
                <a:latin typeface="VladaRHSans Med"/>
              </a:rPr>
              <a:t>bi </a:t>
            </a:r>
            <a:r>
              <a:rPr lang="hr-HR" altLang="en-US" sz="2400" dirty="0">
                <a:solidFill>
                  <a:srgbClr val="17177D"/>
                </a:solidFill>
                <a:latin typeface="VladaRHSans Med"/>
              </a:rPr>
              <a:t>mogle odgoditi uvrštavanje projektnog prijedloga u Odluku o </a:t>
            </a:r>
            <a:r>
              <a:rPr lang="hr-HR" altLang="en-US" sz="2400" dirty="0" smtClean="0">
                <a:solidFill>
                  <a:srgbClr val="17177D"/>
                </a:solidFill>
                <a:latin typeface="VladaRHSans Med"/>
              </a:rPr>
              <a:t>financiranju </a:t>
            </a:r>
            <a:r>
              <a:rPr lang="hr-HR" altLang="en-US" sz="2400" dirty="0">
                <a:solidFill>
                  <a:srgbClr val="17177D"/>
                </a:solidFill>
                <a:latin typeface="VladaRHSans Med"/>
              </a:rPr>
              <a:t>ili utjecati na ispravnost dodjele, bez odgode obavijestiti </a:t>
            </a:r>
            <a:r>
              <a:rPr lang="hr-HR" altLang="en-US" sz="2400" dirty="0" smtClean="0">
                <a:solidFill>
                  <a:srgbClr val="17177D"/>
                </a:solidFill>
                <a:latin typeface="VladaRHSans Med"/>
              </a:rPr>
              <a:t>nadležna </a:t>
            </a:r>
            <a:r>
              <a:rPr lang="hr-HR" altLang="en-US" sz="2400" dirty="0">
                <a:solidFill>
                  <a:srgbClr val="17177D"/>
                </a:solidFill>
                <a:latin typeface="VladaRHSans Med"/>
              </a:rPr>
              <a:t>tijela</a:t>
            </a:r>
          </a:p>
          <a:p>
            <a:pPr marL="457200" indent="-457200" defTabSz="609585" fontAlgn="base">
              <a:spcAft>
                <a:spcPct val="0"/>
              </a:spcAft>
              <a:buFont typeface="Wingdings" panose="05000000000000000000" pitchFamily="2" charset="2"/>
              <a:buChar char="Ø"/>
            </a:pPr>
            <a:endParaRPr lang="hr-HR" altLang="en-US" sz="2400" dirty="0">
              <a:solidFill>
                <a:schemeClr val="tx2"/>
              </a:solidFill>
              <a:latin typeface="VladaRHSans Med"/>
            </a:endParaRPr>
          </a:p>
        </p:txBody>
      </p:sp>
      <p:pic>
        <p:nvPicPr>
          <p:cNvPr id="4" name="Picture 3"/>
          <p:cNvPicPr>
            <a:picLocks noChangeAspect="1"/>
          </p:cNvPicPr>
          <p:nvPr/>
        </p:nvPicPr>
        <p:blipFill>
          <a:blip r:embed="rId3"/>
          <a:stretch>
            <a:fillRect/>
          </a:stretch>
        </p:blipFill>
        <p:spPr>
          <a:xfrm>
            <a:off x="4563610" y="5994932"/>
            <a:ext cx="1767993" cy="615749"/>
          </a:xfrm>
          <a:prstGeom prst="rect">
            <a:avLst/>
          </a:prstGeom>
        </p:spPr>
      </p:pic>
    </p:spTree>
    <p:extLst>
      <p:ext uri="{BB962C8B-B14F-4D97-AF65-F5344CB8AC3E}">
        <p14:creationId xmlns:p14="http://schemas.microsoft.com/office/powerpoint/2010/main" val="3440476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100997"/>
            <a:ext cx="10799233" cy="482477"/>
          </a:xfrm>
        </p:spPr>
        <p:txBody>
          <a:bodyPr/>
          <a:lstStyle/>
          <a:p>
            <a:pPr algn="ctr"/>
            <a:r>
              <a:rPr lang="hr-HR" altLang="en-US" dirty="0" smtClean="0">
                <a:latin typeface="VladaRHSans Med" charset="0"/>
                <a:cs typeface="VladaRHSans Med" charset="0"/>
              </a:rPr>
              <a:t/>
            </a:r>
            <a:br>
              <a:rPr lang="hr-HR" altLang="en-US" dirty="0" smtClean="0">
                <a:latin typeface="VladaRHSans Med" charset="0"/>
                <a:cs typeface="VladaRHSans Med" charset="0"/>
              </a:rPr>
            </a:br>
            <a:endParaRPr lang="en-GB" altLang="en-US" dirty="0" smtClean="0">
              <a:latin typeface="VladaRHSans Med" charset="0"/>
              <a:cs typeface="VladaRHSans Med" charset="0"/>
            </a:endParaRPr>
          </a:p>
        </p:txBody>
      </p:sp>
      <p:sp>
        <p:nvSpPr>
          <p:cNvPr id="23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5E807A36-7B5F-4E7D-8132-C6B01AA6B578}" type="slidenum">
              <a:rPr lang="en-US" altLang="en-US" sz="1200">
                <a:solidFill>
                  <a:prstClr val="white"/>
                </a:solidFill>
              </a:rPr>
              <a:pPr>
                <a:lnSpc>
                  <a:spcPct val="100000"/>
                </a:lnSpc>
                <a:spcBef>
                  <a:spcPct val="0"/>
                </a:spcBef>
              </a:pPr>
              <a:t>34</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219" y="6047429"/>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8488" y="1002997"/>
            <a:ext cx="11853162" cy="3757439"/>
          </a:xfrm>
          <a:prstGeom prst="rect">
            <a:avLst/>
          </a:prstGeom>
          <a:noFill/>
        </p:spPr>
        <p:txBody>
          <a:bodyPr wrap="square" rtlCol="0">
            <a:spAutoFit/>
          </a:bodyPr>
          <a:lstStyle/>
          <a:p>
            <a:pPr algn="ctr" defTabSz="609585" eaLnBrk="0" fontAlgn="base" hangingPunct="0">
              <a:spcBef>
                <a:spcPts val="767"/>
              </a:spcBef>
              <a:spcAft>
                <a:spcPct val="0"/>
              </a:spcAft>
              <a:buClr>
                <a:srgbClr val="171796"/>
              </a:buClr>
              <a:defRPr/>
            </a:pPr>
            <a:r>
              <a:rPr lang="hr-HR" sz="3600" b="1" dirty="0" smtClean="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rPr>
              <a:t>Prigovori</a:t>
            </a:r>
          </a:p>
          <a:p>
            <a:pPr algn="ctr" defTabSz="609585" eaLnBrk="0" fontAlgn="base" hangingPunct="0">
              <a:spcBef>
                <a:spcPts val="767"/>
              </a:spcBef>
              <a:spcAft>
                <a:spcPct val="0"/>
              </a:spcAft>
              <a:buClr>
                <a:srgbClr val="171796"/>
              </a:buClr>
              <a:defRPr/>
            </a:pPr>
            <a:endParaRPr lang="hr-HR" sz="1050" b="1" dirty="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endParaRPr>
          </a:p>
          <a:p>
            <a:pPr marL="457200" indent="-457200" defTabSz="609585" fontAlgn="base">
              <a:spcAft>
                <a:spcPct val="0"/>
              </a:spcAft>
              <a:buFont typeface="Wingdings" panose="05000000000000000000" pitchFamily="2" charset="2"/>
              <a:buChar char="Ø"/>
            </a:pPr>
            <a:r>
              <a:rPr lang="hr-HR" sz="2400" dirty="0">
                <a:solidFill>
                  <a:schemeClr val="tx2"/>
                </a:solidFill>
                <a:latin typeface="VladaRHSans Med"/>
              </a:rPr>
              <a:t>p</a:t>
            </a:r>
            <a:r>
              <a:rPr lang="hr-HR" sz="2400" dirty="0" smtClean="0">
                <a:solidFill>
                  <a:schemeClr val="tx2"/>
                </a:solidFill>
                <a:latin typeface="VladaRHSans Med"/>
              </a:rPr>
              <a:t>rijavitelj ih izjavljuje </a:t>
            </a:r>
            <a:r>
              <a:rPr lang="hr-HR" sz="2400" dirty="0">
                <a:solidFill>
                  <a:schemeClr val="tx2"/>
                </a:solidFill>
                <a:latin typeface="VladaRHSans Med"/>
              </a:rPr>
              <a:t>čelniku UT-a u roku od 8 RD od dana primitka Obavijesti o statusu projektnog prijedloga u pojedinoj fazi postupka </a:t>
            </a:r>
            <a:r>
              <a:rPr lang="hr-HR" sz="2400" dirty="0" smtClean="0">
                <a:solidFill>
                  <a:schemeClr val="tx2"/>
                </a:solidFill>
                <a:latin typeface="VladaRHSans Med"/>
              </a:rPr>
              <a:t>dodjele</a:t>
            </a:r>
          </a:p>
          <a:p>
            <a:pPr defTabSz="609585" fontAlgn="base">
              <a:spcAft>
                <a:spcPct val="0"/>
              </a:spcAft>
            </a:pPr>
            <a:endParaRPr lang="hr-HR" sz="800" dirty="0">
              <a:solidFill>
                <a:schemeClr val="tx2"/>
              </a:solidFill>
              <a:latin typeface="VladaRHSans Med"/>
            </a:endParaRPr>
          </a:p>
          <a:p>
            <a:pPr marL="457200" indent="-457200" defTabSz="609585" fontAlgn="base">
              <a:spcAft>
                <a:spcPct val="0"/>
              </a:spcAft>
              <a:buFont typeface="Wingdings" panose="05000000000000000000" pitchFamily="2" charset="2"/>
              <a:buChar char="Ø"/>
            </a:pPr>
            <a:r>
              <a:rPr lang="hr-HR" sz="2400" dirty="0">
                <a:solidFill>
                  <a:schemeClr val="tx2"/>
                </a:solidFill>
                <a:latin typeface="VladaRHSans Med"/>
              </a:rPr>
              <a:t>p</a:t>
            </a:r>
            <a:r>
              <a:rPr lang="hr-HR" sz="2400" dirty="0" smtClean="0">
                <a:solidFill>
                  <a:schemeClr val="tx2"/>
                </a:solidFill>
                <a:latin typeface="VladaRHSans Med"/>
              </a:rPr>
              <a:t>odnose </a:t>
            </a:r>
            <a:r>
              <a:rPr lang="hr-HR" sz="2400" dirty="0">
                <a:solidFill>
                  <a:schemeClr val="tx2"/>
                </a:solidFill>
                <a:latin typeface="VladaRHSans Med"/>
              </a:rPr>
              <a:t>se u pisanom obliku ili preporučenom pošiljkom s povratnicom u jednom primjerku na adresu UT-a: Ministarstvo regionalnoga razvoja i fondova EU, Upravljačko tijelo za Operativni program Konkurentnost i kohezija 2014.-2020</a:t>
            </a:r>
            <a:r>
              <a:rPr lang="hr-HR" sz="2400" dirty="0" smtClean="0">
                <a:solidFill>
                  <a:schemeClr val="tx2"/>
                </a:solidFill>
                <a:latin typeface="VladaRHSans Med"/>
              </a:rPr>
              <a:t>., </a:t>
            </a:r>
            <a:r>
              <a:rPr lang="hr-HR" sz="2400" dirty="0">
                <a:solidFill>
                  <a:schemeClr val="tx2"/>
                </a:solidFill>
                <a:latin typeface="VladaRHSans Med"/>
              </a:rPr>
              <a:t>Komisija za odlučivanje o prigovorima</a:t>
            </a:r>
            <a:r>
              <a:rPr lang="hr-HR" sz="2400" dirty="0" smtClean="0">
                <a:solidFill>
                  <a:schemeClr val="tx2"/>
                </a:solidFill>
                <a:latin typeface="VladaRHSans Med"/>
              </a:rPr>
              <a:t>, </a:t>
            </a:r>
            <a:r>
              <a:rPr lang="hr-HR" sz="2400" dirty="0" err="1" smtClean="0">
                <a:solidFill>
                  <a:schemeClr val="tx2"/>
                </a:solidFill>
                <a:latin typeface="VladaRHSans Med"/>
              </a:rPr>
              <a:t>Miramarska</a:t>
            </a:r>
            <a:r>
              <a:rPr lang="hr-HR" sz="2400" dirty="0" smtClean="0">
                <a:solidFill>
                  <a:schemeClr val="tx2"/>
                </a:solidFill>
                <a:latin typeface="VladaRHSans Med"/>
              </a:rPr>
              <a:t> cesta 22, </a:t>
            </a:r>
            <a:r>
              <a:rPr lang="hr-HR" sz="2400" dirty="0">
                <a:solidFill>
                  <a:schemeClr val="tx2"/>
                </a:solidFill>
                <a:latin typeface="VladaRHSans Med"/>
              </a:rPr>
              <a:t>10000 </a:t>
            </a:r>
            <a:r>
              <a:rPr lang="hr-HR" sz="2400" dirty="0" smtClean="0">
                <a:solidFill>
                  <a:schemeClr val="tx2"/>
                </a:solidFill>
                <a:latin typeface="VladaRHSans Med"/>
              </a:rPr>
              <a:t>Zagreb</a:t>
            </a:r>
          </a:p>
          <a:p>
            <a:pPr defTabSz="609585" fontAlgn="base">
              <a:spcAft>
                <a:spcPct val="0"/>
              </a:spcAft>
            </a:pPr>
            <a:endParaRPr lang="hr-HR" sz="900" dirty="0">
              <a:solidFill>
                <a:schemeClr val="tx2"/>
              </a:solidFill>
              <a:latin typeface="VladaRHSans Med"/>
            </a:endParaRPr>
          </a:p>
          <a:p>
            <a:pPr marL="457200" indent="-457200" defTabSz="609585" fontAlgn="base">
              <a:spcAft>
                <a:spcPct val="0"/>
              </a:spcAft>
              <a:buFont typeface="Wingdings" panose="05000000000000000000" pitchFamily="2" charset="2"/>
              <a:buChar char="Ø"/>
            </a:pPr>
            <a:r>
              <a:rPr lang="hr-HR" sz="2400" dirty="0">
                <a:solidFill>
                  <a:schemeClr val="tx2"/>
                </a:solidFill>
                <a:latin typeface="VladaRHSans Med"/>
              </a:rPr>
              <a:t>rok za odluku o prigovoru ne smije biti duži od 30 </a:t>
            </a:r>
            <a:r>
              <a:rPr lang="hr-HR" sz="2400" dirty="0" smtClean="0">
                <a:solidFill>
                  <a:schemeClr val="tx2"/>
                </a:solidFill>
                <a:latin typeface="VladaRHSans Med"/>
              </a:rPr>
              <a:t>RD</a:t>
            </a:r>
            <a:endParaRPr lang="hr-HR" sz="2400" dirty="0">
              <a:latin typeface="VladaRHSans Reg" charset="0"/>
              <a:ea typeface="MS PGothic" panose="020B0600070205080204" pitchFamily="34" charset="-128"/>
              <a:cs typeface="VladaRHSans Reg" charset="0"/>
            </a:endParaRPr>
          </a:p>
        </p:txBody>
      </p:sp>
      <p:pic>
        <p:nvPicPr>
          <p:cNvPr id="2" name="Picture 1"/>
          <p:cNvPicPr>
            <a:picLocks noChangeAspect="1"/>
          </p:cNvPicPr>
          <p:nvPr/>
        </p:nvPicPr>
        <p:blipFill>
          <a:blip r:embed="rId3"/>
          <a:stretch>
            <a:fillRect/>
          </a:stretch>
        </p:blipFill>
        <p:spPr>
          <a:xfrm>
            <a:off x="4630112" y="6007257"/>
            <a:ext cx="1767993" cy="615749"/>
          </a:xfrm>
          <a:prstGeom prst="rect">
            <a:avLst/>
          </a:prstGeom>
        </p:spPr>
      </p:pic>
    </p:spTree>
    <p:extLst>
      <p:ext uri="{BB962C8B-B14F-4D97-AF65-F5344CB8AC3E}">
        <p14:creationId xmlns:p14="http://schemas.microsoft.com/office/powerpoint/2010/main" val="4152443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E7A4CAED-E8E4-46EA-8B98-3E4D0291C802}" type="slidenum">
              <a:rPr lang="en-US" altLang="en-US" sz="1200">
                <a:solidFill>
                  <a:prstClr val="white"/>
                </a:solidFill>
              </a:rPr>
              <a:pPr>
                <a:lnSpc>
                  <a:spcPct val="100000"/>
                </a:lnSpc>
                <a:spcBef>
                  <a:spcPct val="0"/>
                </a:spcBef>
              </a:pPr>
              <a:t>35</a:t>
            </a:fld>
            <a:endParaRPr lang="en-US" altLang="en-US" sz="1200">
              <a:solidFill>
                <a:prstClr val="white"/>
              </a:solidFill>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1470" y="6034288"/>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5936" y="3814984"/>
            <a:ext cx="11559824" cy="2123658"/>
          </a:xfrm>
          <a:prstGeom prst="rect">
            <a:avLst/>
          </a:prstGeom>
          <a:noFill/>
        </p:spPr>
        <p:txBody>
          <a:bodyPr wrap="square" rtlCol="0">
            <a:spAutoFit/>
          </a:bodyPr>
          <a:lstStyle/>
          <a:p>
            <a:pPr algn="ctr" defTabSz="609585" eaLnBrk="0" fontAlgn="base" hangingPunct="0">
              <a:spcBef>
                <a:spcPts val="767"/>
              </a:spcBef>
              <a:spcAft>
                <a:spcPct val="0"/>
              </a:spcAft>
              <a:buClr>
                <a:srgbClr val="171796"/>
              </a:buClr>
              <a:defRPr/>
            </a:pPr>
            <a:r>
              <a:rPr lang="hr-HR" sz="3600" b="1" dirty="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rPr>
              <a:t>Ugovaranje</a:t>
            </a:r>
          </a:p>
          <a:p>
            <a:pPr marL="342900" indent="-342900" algn="just">
              <a:buFont typeface="Wingdings" panose="05000000000000000000" pitchFamily="2" charset="2"/>
              <a:buChar char="Ø"/>
              <a:defRPr/>
            </a:pPr>
            <a:r>
              <a:rPr lang="hr-HR" sz="2400" dirty="0">
                <a:solidFill>
                  <a:schemeClr val="tx2"/>
                </a:solidFill>
                <a:latin typeface="VladaRHSans Med"/>
              </a:rPr>
              <a:t>nakon donošenja Odluke o financiranju, SAFU priprema nacrt Ugovora u suradnji s uspješnim </a:t>
            </a:r>
            <a:r>
              <a:rPr lang="hr-HR" sz="2400" dirty="0" smtClean="0">
                <a:solidFill>
                  <a:schemeClr val="tx2"/>
                </a:solidFill>
                <a:latin typeface="VladaRHSans Med"/>
              </a:rPr>
              <a:t>prijaviteljem</a:t>
            </a:r>
            <a:r>
              <a:rPr lang="hr-HR" sz="2400" dirty="0">
                <a:solidFill>
                  <a:schemeClr val="tx2"/>
                </a:solidFill>
                <a:latin typeface="VladaRHSans Med"/>
              </a:rPr>
              <a:t>, budućim Korisnikom </a:t>
            </a:r>
            <a:r>
              <a:rPr lang="hr-HR" sz="2400" dirty="0" smtClean="0">
                <a:solidFill>
                  <a:schemeClr val="tx2"/>
                </a:solidFill>
                <a:latin typeface="VladaRHSans Med"/>
              </a:rPr>
              <a:t>i PT-om 1</a:t>
            </a:r>
            <a:endParaRPr lang="hr-HR" sz="2400" dirty="0">
              <a:solidFill>
                <a:schemeClr val="tx2"/>
              </a:solidFill>
              <a:latin typeface="VladaRHSans Med"/>
            </a:endParaRPr>
          </a:p>
          <a:p>
            <a:pPr marL="342900" indent="-342900" algn="just">
              <a:buFont typeface="Wingdings" panose="05000000000000000000" pitchFamily="2" charset="2"/>
              <a:buChar char="Ø"/>
              <a:defRPr/>
            </a:pPr>
            <a:r>
              <a:rPr lang="hr-HR" sz="2400" dirty="0">
                <a:solidFill>
                  <a:schemeClr val="tx2"/>
                </a:solidFill>
                <a:latin typeface="VladaRHSans Med"/>
              </a:rPr>
              <a:t>rok za pripremu i potpisivanje Ugovora iznosi 45 KD od dana donošenja Odluke o financiranju</a:t>
            </a:r>
          </a:p>
        </p:txBody>
      </p:sp>
      <p:sp>
        <p:nvSpPr>
          <p:cNvPr id="3" name="TextBox 2"/>
          <p:cNvSpPr txBox="1"/>
          <p:nvPr/>
        </p:nvSpPr>
        <p:spPr>
          <a:xfrm>
            <a:off x="174496" y="-24938"/>
            <a:ext cx="11529874" cy="4708981"/>
          </a:xfrm>
          <a:prstGeom prst="rect">
            <a:avLst/>
          </a:prstGeom>
          <a:noFill/>
        </p:spPr>
        <p:txBody>
          <a:bodyPr wrap="square" rtlCol="0">
            <a:spAutoFit/>
          </a:bodyPr>
          <a:lstStyle/>
          <a:p>
            <a:pPr algn="ctr" defTabSz="609585" eaLnBrk="0" fontAlgn="base" hangingPunct="0">
              <a:spcBef>
                <a:spcPts val="767"/>
              </a:spcBef>
              <a:spcAft>
                <a:spcPct val="0"/>
              </a:spcAft>
              <a:buClr>
                <a:srgbClr val="171796"/>
              </a:buClr>
              <a:defRPr/>
            </a:pPr>
            <a:r>
              <a:rPr lang="hr-HR" altLang="en-US" sz="3600" b="1" dirty="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rPr>
              <a:t>Rok </a:t>
            </a:r>
            <a:r>
              <a:rPr lang="hr-HR" altLang="en-US" sz="3600" b="1" dirty="0" smtClean="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rPr>
              <a:t>mirovanja</a:t>
            </a:r>
            <a:endParaRPr lang="hr-HR" sz="800" b="1" dirty="0">
              <a:solidFill>
                <a:schemeClr val="bg1"/>
              </a:solidFill>
              <a:effectLst>
                <a:outerShdw blurRad="38100" dist="38100" dir="2700000" algn="tl">
                  <a:srgbClr val="000000">
                    <a:alpha val="43137"/>
                  </a:srgbClr>
                </a:outerShdw>
              </a:effectLst>
              <a:latin typeface="VladaRHSans Med"/>
              <a:ea typeface="MS PGothic" panose="020B0600070205080204" pitchFamily="34" charset="-128"/>
              <a:cs typeface="VladaRHSans Med"/>
            </a:endParaRPr>
          </a:p>
          <a:p>
            <a:pPr marL="457200" indent="-342900" algn="just">
              <a:buFont typeface="Wingdings" panose="05000000000000000000" pitchFamily="2" charset="2"/>
              <a:buChar char="Ø"/>
              <a:defRPr/>
            </a:pPr>
            <a:r>
              <a:rPr lang="hr-HR" sz="2400" dirty="0">
                <a:solidFill>
                  <a:schemeClr val="tx2"/>
                </a:solidFill>
                <a:latin typeface="VladaRHSans Med"/>
              </a:rPr>
              <a:t>razdoblje unutar kojega se prijavitelju dostavlja pisana obavijest o </a:t>
            </a:r>
            <a:endParaRPr lang="hr-HR" sz="2400" dirty="0" smtClean="0">
              <a:solidFill>
                <a:schemeClr val="tx2"/>
              </a:solidFill>
              <a:latin typeface="VladaRHSans Med"/>
            </a:endParaRPr>
          </a:p>
          <a:p>
            <a:pPr marL="457200" algn="just">
              <a:defRPr/>
            </a:pPr>
            <a:r>
              <a:rPr lang="hr-HR" sz="2400" dirty="0" smtClean="0">
                <a:solidFill>
                  <a:schemeClr val="tx2"/>
                </a:solidFill>
                <a:latin typeface="VladaRHSans Med"/>
              </a:rPr>
              <a:t>statusu </a:t>
            </a:r>
            <a:r>
              <a:rPr lang="hr-HR" sz="2400" dirty="0">
                <a:solidFill>
                  <a:schemeClr val="tx2"/>
                </a:solidFill>
                <a:latin typeface="VladaRHSans Med"/>
              </a:rPr>
              <a:t>njegova projektnog prijedloga nakon faze provjere prihvatljivosti troškova te rok unutar kojeg isti može izjaviti prigovor čelniku </a:t>
            </a:r>
            <a:r>
              <a:rPr lang="hr-HR" sz="2400" dirty="0" err="1">
                <a:solidFill>
                  <a:schemeClr val="tx2"/>
                </a:solidFill>
                <a:latin typeface="VladaRHSans Med"/>
              </a:rPr>
              <a:t>UT</a:t>
            </a:r>
            <a:r>
              <a:rPr lang="hr-HR" sz="2400" dirty="0">
                <a:solidFill>
                  <a:schemeClr val="tx2"/>
                </a:solidFill>
                <a:latin typeface="VladaRHSans Med"/>
              </a:rPr>
              <a:t>, a ne može biti duži od 15 </a:t>
            </a:r>
            <a:r>
              <a:rPr lang="hr-HR" sz="2400" dirty="0" err="1">
                <a:solidFill>
                  <a:schemeClr val="tx2"/>
                </a:solidFill>
                <a:latin typeface="VladaRHSans Med"/>
              </a:rPr>
              <a:t>RD</a:t>
            </a:r>
            <a:endParaRPr lang="hr-HR" sz="2400" dirty="0">
              <a:solidFill>
                <a:schemeClr val="tx2"/>
              </a:solidFill>
              <a:latin typeface="VladaRHSans Med"/>
            </a:endParaRPr>
          </a:p>
          <a:p>
            <a:pPr marL="457200" indent="-342900" algn="just">
              <a:buFont typeface="Wingdings" panose="05000000000000000000" pitchFamily="2" charset="2"/>
              <a:buChar char="Ø"/>
              <a:defRPr/>
            </a:pPr>
            <a:r>
              <a:rPr lang="hr-HR" sz="2400" dirty="0">
                <a:solidFill>
                  <a:schemeClr val="tx2"/>
                </a:solidFill>
                <a:latin typeface="VladaRHSans Med"/>
              </a:rPr>
              <a:t>Izjava o odricanju od prava na prigovor - ubrzava postupak donošenja Odluke </a:t>
            </a:r>
            <a:endParaRPr lang="hr-HR" sz="2400" dirty="0" smtClean="0">
              <a:solidFill>
                <a:schemeClr val="tx2"/>
              </a:solidFill>
              <a:latin typeface="VladaRHSans Med"/>
            </a:endParaRPr>
          </a:p>
          <a:p>
            <a:pPr marL="457200" algn="just">
              <a:defRPr/>
            </a:pPr>
            <a:r>
              <a:rPr lang="hr-HR" sz="2400" dirty="0" smtClean="0">
                <a:solidFill>
                  <a:schemeClr val="tx2"/>
                </a:solidFill>
                <a:latin typeface="VladaRHSans Med"/>
              </a:rPr>
              <a:t>o </a:t>
            </a:r>
            <a:r>
              <a:rPr lang="hr-HR" sz="2400" dirty="0">
                <a:solidFill>
                  <a:schemeClr val="tx2"/>
                </a:solidFill>
                <a:latin typeface="VladaRHSans Med"/>
              </a:rPr>
              <a:t>financiranju te potpisivanje Ugovora o dodjeli bespovratnih sredstava</a:t>
            </a:r>
          </a:p>
          <a:p>
            <a:pPr marL="457200" indent="-342900" algn="just">
              <a:buFont typeface="Wingdings" panose="05000000000000000000" pitchFamily="2" charset="2"/>
              <a:buChar char="Ø"/>
              <a:defRPr/>
            </a:pPr>
            <a:r>
              <a:rPr lang="hr-HR" sz="2400" dirty="0">
                <a:solidFill>
                  <a:schemeClr val="tx2"/>
                </a:solidFill>
                <a:latin typeface="VladaRHSans Med"/>
              </a:rPr>
              <a:t>ako je prigovor podnesen, rok mirovanja obuhvaća i razdoblje unutar kojega </a:t>
            </a:r>
            <a:endParaRPr lang="hr-HR" sz="2400" dirty="0" smtClean="0">
              <a:solidFill>
                <a:schemeClr val="tx2"/>
              </a:solidFill>
              <a:latin typeface="VladaRHSans Med"/>
            </a:endParaRPr>
          </a:p>
          <a:p>
            <a:pPr marL="457200" algn="just">
              <a:defRPr/>
            </a:pPr>
            <a:r>
              <a:rPr lang="hr-HR" sz="2400" dirty="0" smtClean="0">
                <a:solidFill>
                  <a:schemeClr val="tx2"/>
                </a:solidFill>
                <a:latin typeface="VladaRHSans Med"/>
              </a:rPr>
              <a:t>je </a:t>
            </a:r>
            <a:r>
              <a:rPr lang="hr-HR" sz="2400" dirty="0">
                <a:solidFill>
                  <a:schemeClr val="tx2"/>
                </a:solidFill>
                <a:latin typeface="VladaRHSans Med"/>
              </a:rPr>
              <a:t>Komisija dužna predložiti odluku čelniku </a:t>
            </a:r>
            <a:r>
              <a:rPr lang="hr-HR" sz="2400" dirty="0" err="1">
                <a:solidFill>
                  <a:schemeClr val="tx2"/>
                </a:solidFill>
                <a:latin typeface="VladaRHSans Med"/>
              </a:rPr>
              <a:t>UT</a:t>
            </a:r>
            <a:r>
              <a:rPr lang="hr-HR" sz="2400" dirty="0">
                <a:solidFill>
                  <a:schemeClr val="tx2"/>
                </a:solidFill>
                <a:latin typeface="VladaRHSans Med"/>
              </a:rPr>
              <a:t>-a, a ne može biti duži od 30 </a:t>
            </a:r>
            <a:r>
              <a:rPr lang="hr-HR" sz="2400" dirty="0" err="1">
                <a:solidFill>
                  <a:schemeClr val="tx2"/>
                </a:solidFill>
                <a:latin typeface="VladaRHSans Med"/>
              </a:rPr>
              <a:t>RD</a:t>
            </a:r>
            <a:r>
              <a:rPr lang="hr-HR" sz="2400" dirty="0">
                <a:solidFill>
                  <a:schemeClr val="tx2"/>
                </a:solidFill>
                <a:latin typeface="VladaRHSans Med"/>
              </a:rPr>
              <a:t>. Rok mirovanja u svakom slučaju ne može biti duži od 45 </a:t>
            </a:r>
            <a:r>
              <a:rPr lang="hr-HR" sz="2400" dirty="0" smtClean="0">
                <a:solidFill>
                  <a:schemeClr val="tx2"/>
                </a:solidFill>
                <a:latin typeface="VladaRHSans Med"/>
              </a:rPr>
              <a:t>RD.</a:t>
            </a:r>
          </a:p>
          <a:p>
            <a:pPr algn="just">
              <a:defRPr/>
            </a:pPr>
            <a:endParaRPr lang="hr-HR" sz="2400" dirty="0" smtClean="0">
              <a:solidFill>
                <a:schemeClr val="tx2"/>
              </a:solidFill>
              <a:latin typeface="VladaRHSans Med"/>
            </a:endParaRPr>
          </a:p>
          <a:p>
            <a:pPr algn="just">
              <a:defRPr/>
            </a:pPr>
            <a:endParaRPr lang="hr-HR" sz="2400" dirty="0">
              <a:solidFill>
                <a:schemeClr val="tx2"/>
              </a:solidFill>
              <a:latin typeface="VladaRHSans Med"/>
            </a:endParaRPr>
          </a:p>
        </p:txBody>
      </p:sp>
      <p:pic>
        <p:nvPicPr>
          <p:cNvPr id="6" name="Picture 5"/>
          <p:cNvPicPr>
            <a:picLocks noChangeAspect="1"/>
          </p:cNvPicPr>
          <p:nvPr/>
        </p:nvPicPr>
        <p:blipFill>
          <a:blip r:embed="rId4"/>
          <a:stretch>
            <a:fillRect/>
          </a:stretch>
        </p:blipFill>
        <p:spPr>
          <a:xfrm>
            <a:off x="4663363" y="5994114"/>
            <a:ext cx="1767993" cy="615749"/>
          </a:xfrm>
          <a:prstGeom prst="rect">
            <a:avLst/>
          </a:prstGeom>
        </p:spPr>
      </p:pic>
    </p:spTree>
    <p:extLst>
      <p:ext uri="{BB962C8B-B14F-4D97-AF65-F5344CB8AC3E}">
        <p14:creationId xmlns:p14="http://schemas.microsoft.com/office/powerpoint/2010/main" val="11843131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E7A4CAED-E8E4-46EA-8B98-3E4D0291C802}" type="slidenum">
              <a:rPr lang="en-US" altLang="en-US" sz="1200">
                <a:solidFill>
                  <a:prstClr val="white"/>
                </a:solidFill>
              </a:rPr>
              <a:pPr>
                <a:lnSpc>
                  <a:spcPct val="100000"/>
                </a:lnSpc>
                <a:spcBef>
                  <a:spcPct val="0"/>
                </a:spcBef>
              </a:pPr>
              <a:t>36</a:t>
            </a:fld>
            <a:endParaRPr lang="en-US" altLang="en-US" sz="1200">
              <a:solidFill>
                <a:prstClr val="white"/>
              </a:solidFill>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4845" y="6028514"/>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1827085"/>
            <a:ext cx="9885405" cy="769441"/>
          </a:xfrm>
          <a:prstGeom prst="rect">
            <a:avLst/>
          </a:prstGeom>
          <a:noFill/>
        </p:spPr>
        <p:txBody>
          <a:bodyPr wrap="square" rtlCol="0">
            <a:spAutoFit/>
          </a:bodyPr>
          <a:lstStyle/>
          <a:p>
            <a:pPr algn="ctr" defTabSz="609585" eaLnBrk="0" fontAlgn="base" hangingPunct="0">
              <a:spcBef>
                <a:spcPts val="767"/>
              </a:spcBef>
              <a:spcAft>
                <a:spcPct val="0"/>
              </a:spcAft>
              <a:buClr>
                <a:srgbClr val="171796"/>
              </a:buClr>
              <a:defRPr/>
            </a:pPr>
            <a:r>
              <a:rPr lang="hr-HR" sz="4400" b="1" dirty="0" smtClean="0">
                <a:solidFill>
                  <a:schemeClr val="tx2"/>
                </a:solidFill>
                <a:latin typeface="VladaRHSans Med"/>
              </a:rPr>
              <a:t>  Hvala na pozornosti!</a:t>
            </a:r>
            <a:endParaRPr lang="hr-HR" sz="4400" b="1" dirty="0">
              <a:solidFill>
                <a:schemeClr val="tx2"/>
              </a:solidFill>
              <a:latin typeface="VladaRHSans Med"/>
            </a:endParaRPr>
          </a:p>
        </p:txBody>
      </p:sp>
      <p:pic>
        <p:nvPicPr>
          <p:cNvPr id="3" name="Picture 2"/>
          <p:cNvPicPr>
            <a:picLocks noChangeAspect="1"/>
          </p:cNvPicPr>
          <p:nvPr/>
        </p:nvPicPr>
        <p:blipFill>
          <a:blip r:embed="rId4"/>
          <a:stretch>
            <a:fillRect/>
          </a:stretch>
        </p:blipFill>
        <p:spPr>
          <a:xfrm>
            <a:off x="4646738" y="5988342"/>
            <a:ext cx="1767993" cy="615749"/>
          </a:xfrm>
          <a:prstGeom prst="rect">
            <a:avLst/>
          </a:prstGeom>
        </p:spPr>
      </p:pic>
    </p:spTree>
    <p:extLst>
      <p:ext uri="{BB962C8B-B14F-4D97-AF65-F5344CB8AC3E}">
        <p14:creationId xmlns:p14="http://schemas.microsoft.com/office/powerpoint/2010/main" val="866175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1634" y="1411818"/>
            <a:ext cx="4322233" cy="4322233"/>
          </a:xfrm>
          <a:prstGeom prst="rect">
            <a:avLst/>
          </a:prstGeom>
          <a:solidFill>
            <a:srgbClr val="17179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fontAlgn="base">
              <a:spcBef>
                <a:spcPct val="0"/>
              </a:spcBef>
              <a:spcAft>
                <a:spcPct val="0"/>
              </a:spcAft>
              <a:defRPr/>
            </a:pPr>
            <a:endParaRPr lang="en-US" sz="2400" dirty="0">
              <a:solidFill>
                <a:prstClr val="white"/>
              </a:solidFill>
              <a:latin typeface="Neo Sans"/>
            </a:endParaRPr>
          </a:p>
        </p:txBody>
      </p:sp>
      <p:sp>
        <p:nvSpPr>
          <p:cNvPr id="8195" name="Title 1"/>
          <p:cNvSpPr txBox="1">
            <a:spLocks/>
          </p:cNvSpPr>
          <p:nvPr/>
        </p:nvSpPr>
        <p:spPr bwMode="auto">
          <a:xfrm>
            <a:off x="800101" y="2495551"/>
            <a:ext cx="10477499" cy="130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defRPr sz="2400">
                <a:solidFill>
                  <a:schemeClr val="tx1"/>
                </a:solidFill>
                <a:latin typeface="VladaRHSans Reg" charset="0"/>
                <a:ea typeface="MS PGothic" panose="020B0600070205080204"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9pPr>
          </a:lstStyle>
          <a:p>
            <a:pPr algn="ctr" defTabSz="609585" fontAlgn="base">
              <a:lnSpc>
                <a:spcPct val="100000"/>
              </a:lnSpc>
              <a:spcBef>
                <a:spcPct val="0"/>
              </a:spcBef>
              <a:spcAft>
                <a:spcPct val="0"/>
              </a:spcAft>
            </a:pPr>
            <a:endParaRPr lang="en-US" altLang="en-US" sz="3733" dirty="0">
              <a:solidFill>
                <a:prstClr val="white"/>
              </a:solidFill>
              <a:latin typeface="VladaRHSans Med" charset="0"/>
            </a:endParaRPr>
          </a:p>
        </p:txBody>
      </p:sp>
      <p:sp>
        <p:nvSpPr>
          <p:cNvPr id="8196" name="Subtitle 2"/>
          <p:cNvSpPr txBox="1">
            <a:spLocks/>
          </p:cNvSpPr>
          <p:nvPr/>
        </p:nvSpPr>
        <p:spPr bwMode="auto">
          <a:xfrm>
            <a:off x="2084471" y="2458478"/>
            <a:ext cx="4322233" cy="268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3400"/>
              </a:lnSpc>
              <a:spcBef>
                <a:spcPts val="575"/>
              </a:spcBef>
              <a:defRPr sz="2400">
                <a:solidFill>
                  <a:schemeClr val="tx1"/>
                </a:solidFill>
                <a:latin typeface="VladaRHSans Reg" charset="0"/>
                <a:ea typeface="MS PGothic" panose="020B0600070205080204" pitchFamily="34" charset="-128"/>
                <a:cs typeface="VladaRHSans Reg" charset="0"/>
              </a:defRPr>
            </a:lvl1pPr>
            <a:lvl2pPr marL="742950" indent="-28575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2pPr>
            <a:lvl3pPr marL="1143000" indent="-22860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3pPr>
            <a:lvl4pPr marL="1600200" indent="-22860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4pPr>
            <a:lvl5pPr marL="2057400" indent="-228600">
              <a:lnSpc>
                <a:spcPts val="3400"/>
              </a:lnSpc>
              <a:spcBef>
                <a:spcPts val="575"/>
              </a:spcBef>
              <a:buClr>
                <a:srgbClr val="FFED00"/>
              </a:buClr>
              <a:defRPr sz="2400">
                <a:solidFill>
                  <a:schemeClr val="tx1"/>
                </a:solidFill>
                <a:latin typeface="VladaRHSans Reg" charset="0"/>
                <a:ea typeface="MS PGothic" panose="020B0600070205080204" pitchFamily="34" charset="-128"/>
                <a:cs typeface="VladaRHSans Reg" charset="0"/>
              </a:defRPr>
            </a:lvl5pPr>
            <a:lvl6pPr marL="25146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6pPr>
            <a:lvl7pPr marL="29718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7pPr>
            <a:lvl8pPr marL="34290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8pPr>
            <a:lvl9pPr marL="3886200" indent="-228600" defTabSz="457200" eaLnBrk="0" fontAlgn="base" hangingPunct="0">
              <a:lnSpc>
                <a:spcPts val="3400"/>
              </a:lnSpc>
              <a:spcBef>
                <a:spcPts val="575"/>
              </a:spcBef>
              <a:spcAft>
                <a:spcPct val="0"/>
              </a:spcAft>
              <a:buClr>
                <a:srgbClr val="FFED00"/>
              </a:buClr>
              <a:defRPr sz="2400">
                <a:solidFill>
                  <a:schemeClr val="tx1"/>
                </a:solidFill>
                <a:latin typeface="VladaRHSans Reg" charset="0"/>
                <a:ea typeface="MS PGothic" panose="020B0600070205080204" pitchFamily="34" charset="-128"/>
                <a:cs typeface="VladaRHSans Reg" charset="0"/>
              </a:defRPr>
            </a:lvl9pPr>
          </a:lstStyle>
          <a:p>
            <a:pPr algn="ctr" defTabSz="609585" fontAlgn="base">
              <a:lnSpc>
                <a:spcPts val="3200"/>
              </a:lnSpc>
              <a:spcBef>
                <a:spcPct val="0"/>
              </a:spcBef>
              <a:spcAft>
                <a:spcPct val="0"/>
              </a:spcAft>
            </a:pPr>
            <a:r>
              <a:rPr lang="hr-HR" altLang="en-US" b="1" i="1" dirty="0">
                <a:solidFill>
                  <a:srgbClr val="FFFFFF"/>
                </a:solidFill>
              </a:rPr>
              <a:t>Poziv na dostavu projektnih </a:t>
            </a:r>
            <a:r>
              <a:rPr lang="hr-HR" altLang="en-US" b="1" i="1" dirty="0" smtClean="0">
                <a:solidFill>
                  <a:srgbClr val="FFFFFF"/>
                </a:solidFill>
              </a:rPr>
              <a:t>prijedloga</a:t>
            </a:r>
          </a:p>
          <a:p>
            <a:pPr algn="ctr" defTabSz="609585" fontAlgn="base">
              <a:lnSpc>
                <a:spcPts val="3200"/>
              </a:lnSpc>
              <a:spcBef>
                <a:spcPct val="0"/>
              </a:spcBef>
              <a:spcAft>
                <a:spcPct val="0"/>
              </a:spcAft>
            </a:pPr>
            <a:endParaRPr lang="hr-HR" altLang="en-US" sz="1400" b="1" i="1" dirty="0">
              <a:solidFill>
                <a:srgbClr val="FFFFFF"/>
              </a:solidFill>
            </a:endParaRPr>
          </a:p>
          <a:p>
            <a:pPr algn="ctr" defTabSz="609585" fontAlgn="base">
              <a:lnSpc>
                <a:spcPts val="3200"/>
              </a:lnSpc>
              <a:spcBef>
                <a:spcPct val="0"/>
              </a:spcBef>
              <a:spcAft>
                <a:spcPct val="0"/>
              </a:spcAft>
            </a:pPr>
            <a:r>
              <a:rPr lang="hr-HR" altLang="en-US" sz="2800" b="1" i="1" dirty="0" smtClean="0">
                <a:solidFill>
                  <a:schemeClr val="accent2">
                    <a:lumMod val="60000"/>
                    <a:lumOff val="40000"/>
                  </a:schemeClr>
                </a:solidFill>
              </a:rPr>
              <a:t>Priprema IRI </a:t>
            </a:r>
          </a:p>
          <a:p>
            <a:pPr algn="ctr" defTabSz="609585" fontAlgn="base">
              <a:lnSpc>
                <a:spcPts val="3200"/>
              </a:lnSpc>
              <a:spcBef>
                <a:spcPct val="0"/>
              </a:spcBef>
              <a:spcAft>
                <a:spcPct val="0"/>
              </a:spcAft>
            </a:pPr>
            <a:r>
              <a:rPr lang="hr-HR" altLang="en-US" sz="2800" b="1" i="1" dirty="0" smtClean="0">
                <a:solidFill>
                  <a:schemeClr val="accent2">
                    <a:lumMod val="60000"/>
                    <a:lumOff val="40000"/>
                  </a:schemeClr>
                </a:solidFill>
              </a:rPr>
              <a:t>infrastrukturnih projekata </a:t>
            </a:r>
          </a:p>
          <a:p>
            <a:pPr algn="ctr" defTabSz="609585" fontAlgn="base">
              <a:lnSpc>
                <a:spcPts val="3200"/>
              </a:lnSpc>
              <a:spcBef>
                <a:spcPct val="0"/>
              </a:spcBef>
              <a:spcAft>
                <a:spcPct val="0"/>
              </a:spcAft>
            </a:pPr>
            <a:endParaRPr lang="hr-HR" altLang="en-US" sz="1050" b="1" i="1" dirty="0" smtClean="0">
              <a:solidFill>
                <a:schemeClr val="accent2">
                  <a:lumMod val="60000"/>
                  <a:lumOff val="40000"/>
                </a:schemeClr>
              </a:solidFill>
            </a:endParaRPr>
          </a:p>
          <a:p>
            <a:pPr algn="ctr" defTabSz="609585" fontAlgn="base">
              <a:lnSpc>
                <a:spcPts val="3200"/>
              </a:lnSpc>
              <a:spcBef>
                <a:spcPct val="0"/>
              </a:spcBef>
              <a:spcAft>
                <a:spcPct val="0"/>
              </a:spcAft>
            </a:pPr>
            <a:r>
              <a:rPr lang="hr-HR" altLang="en-US" b="1" i="1" dirty="0" smtClean="0">
                <a:solidFill>
                  <a:schemeClr val="accent2">
                    <a:lumMod val="60000"/>
                    <a:lumOff val="40000"/>
                  </a:schemeClr>
                </a:solidFill>
              </a:rPr>
              <a:t>KK.01.1.1.09</a:t>
            </a:r>
            <a:endParaRPr lang="en-US" altLang="en-US" b="1" i="1" dirty="0">
              <a:solidFill>
                <a:schemeClr val="accent2">
                  <a:lumMod val="60000"/>
                  <a:lumOff val="40000"/>
                </a:schemeClr>
              </a:solidFill>
            </a:endParaRPr>
          </a:p>
        </p:txBody>
      </p:sp>
      <p:pic>
        <p:nvPicPr>
          <p:cNvPr id="8198" name="Picture 2" descr="paper clip priorite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4789" y="135468"/>
            <a:ext cx="2230967"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8237" y="6047308"/>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4600130" y="6007134"/>
            <a:ext cx="1767993" cy="615749"/>
          </a:xfrm>
          <a:prstGeom prst="rect">
            <a:avLst/>
          </a:prstGeom>
        </p:spPr>
      </p:pic>
    </p:spTree>
    <p:extLst>
      <p:ext uri="{BB962C8B-B14F-4D97-AF65-F5344CB8AC3E}">
        <p14:creationId xmlns:p14="http://schemas.microsoft.com/office/powerpoint/2010/main" val="3074423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92" y="422189"/>
            <a:ext cx="10799233" cy="1143000"/>
          </a:xfrm>
        </p:spPr>
        <p:txBody>
          <a:bodyPr/>
          <a:lstStyle/>
          <a:p>
            <a:pPr algn="ctr"/>
            <a:r>
              <a:rPr lang="hr-HR" altLang="en-US" sz="3600" b="1" dirty="0" smtClean="0">
                <a:solidFill>
                  <a:schemeClr val="bg1"/>
                </a:solidFill>
                <a:effectLst>
                  <a:outerShdw blurRad="38100" dist="38100" dir="2700000" algn="tl">
                    <a:srgbClr val="000000">
                      <a:alpha val="43137"/>
                    </a:srgbClr>
                  </a:outerShdw>
                </a:effectLst>
              </a:rPr>
              <a:t>Organizacijska reforma 1/4</a:t>
            </a:r>
            <a:endParaRPr lang="hr-HR" sz="3600" b="1" dirty="0">
              <a:solidFill>
                <a:schemeClr val="bg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768180" y="1334529"/>
            <a:ext cx="10799233" cy="4017777"/>
          </a:xfrm>
        </p:spPr>
        <p:txBody>
          <a:bodyPr/>
          <a:lstStyle/>
          <a:p>
            <a:pPr>
              <a:lnSpc>
                <a:spcPct val="100000"/>
              </a:lnSpc>
            </a:pPr>
            <a:r>
              <a:rPr lang="hr-HR" sz="2800" dirty="0">
                <a:solidFill>
                  <a:schemeClr val="tx2"/>
                </a:solidFill>
              </a:rPr>
              <a:t>Financiranje infrastrukture u sektoru istraživanja, razvoja i inovacija koje je pod nadležnošću MZO usmjereno je na povećanje učinkovitosti, povećanje znanstvene produktivnosti, izvrsnosti i kompetitivnosti hrvatskih znanstvenih organizacija. </a:t>
            </a:r>
            <a:endParaRPr lang="hr-HR" sz="2800" dirty="0" smtClean="0">
              <a:solidFill>
                <a:schemeClr val="tx2"/>
              </a:solidFill>
            </a:endParaRPr>
          </a:p>
          <a:p>
            <a:pPr>
              <a:lnSpc>
                <a:spcPct val="100000"/>
              </a:lnSpc>
            </a:pPr>
            <a:endParaRPr lang="hr-HR" sz="2800" dirty="0" smtClean="0">
              <a:solidFill>
                <a:schemeClr val="tx2"/>
              </a:solidFill>
            </a:endParaRPr>
          </a:p>
          <a:p>
            <a:pPr>
              <a:lnSpc>
                <a:spcPct val="100000"/>
              </a:lnSpc>
            </a:pPr>
            <a:r>
              <a:rPr lang="hr-HR" sz="2800" dirty="0" smtClean="0">
                <a:solidFill>
                  <a:schemeClr val="tx2"/>
                </a:solidFill>
              </a:rPr>
              <a:t>Cilj </a:t>
            </a:r>
            <a:r>
              <a:rPr lang="hr-HR" sz="2800" dirty="0">
                <a:solidFill>
                  <a:schemeClr val="tx2"/>
                </a:solidFill>
              </a:rPr>
              <a:t>je transformirati znanstvene institucije u moderne, međunarodno konkurentne institucije koje stvaraju novu znanstvenu, društvenu i ekonomsku vrijednost. </a:t>
            </a: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38</a:t>
            </a:fld>
            <a:endParaRPr lang="en-US" altLang="en-US">
              <a:solidFill>
                <a:prstClr val="white"/>
              </a:solidFill>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7764" y="6047431"/>
            <a:ext cx="1309098"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4596862" y="6014607"/>
            <a:ext cx="1767993" cy="615749"/>
          </a:xfrm>
          <a:prstGeom prst="rect">
            <a:avLst/>
          </a:prstGeom>
        </p:spPr>
      </p:pic>
    </p:spTree>
    <p:extLst>
      <p:ext uri="{BB962C8B-B14F-4D97-AF65-F5344CB8AC3E}">
        <p14:creationId xmlns:p14="http://schemas.microsoft.com/office/powerpoint/2010/main" val="687043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3567"/>
            <a:ext cx="10799233" cy="677395"/>
          </a:xfrm>
        </p:spPr>
        <p:txBody>
          <a:bodyPr/>
          <a:lstStyle/>
          <a:p>
            <a:pPr algn="ctr"/>
            <a:r>
              <a:rPr lang="hr-HR" altLang="en-US" sz="3600" b="1" dirty="0">
                <a:solidFill>
                  <a:schemeClr val="bg1"/>
                </a:solidFill>
                <a:effectLst>
                  <a:outerShdw blurRad="38100" dist="38100" dir="2700000" algn="tl">
                    <a:srgbClr val="000000">
                      <a:alpha val="43137"/>
                    </a:srgbClr>
                  </a:outerShdw>
                </a:effectLst>
              </a:rPr>
              <a:t>Organizacijska reforma </a:t>
            </a:r>
            <a:r>
              <a:rPr lang="hr-HR" altLang="en-US" sz="3600" b="1" dirty="0" smtClean="0">
                <a:solidFill>
                  <a:schemeClr val="bg1"/>
                </a:solidFill>
                <a:effectLst>
                  <a:outerShdw blurRad="38100" dist="38100" dir="2700000" algn="tl">
                    <a:srgbClr val="000000">
                      <a:alpha val="43137"/>
                    </a:srgbClr>
                  </a:outerShdw>
                </a:effectLst>
              </a:rPr>
              <a:t>2/4</a:t>
            </a:r>
            <a:endParaRPr lang="hr-HR" sz="3600"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39</a:t>
            </a:fld>
            <a:endParaRPr lang="en-US" altLang="en-US">
              <a:solidFill>
                <a:prstClr val="white"/>
              </a:solidFill>
            </a:endParaRPr>
          </a:p>
        </p:txBody>
      </p:sp>
      <p:sp>
        <p:nvSpPr>
          <p:cNvPr id="6" name="Content Placeholder 2"/>
          <p:cNvSpPr>
            <a:spLocks noGrp="1"/>
          </p:cNvSpPr>
          <p:nvPr>
            <p:ph idx="1"/>
          </p:nvPr>
        </p:nvSpPr>
        <p:spPr>
          <a:xfrm>
            <a:off x="685801" y="1449858"/>
            <a:ext cx="10799233" cy="3818525"/>
          </a:xfrm>
        </p:spPr>
        <p:txBody>
          <a:bodyPr/>
          <a:lstStyle/>
          <a:p>
            <a:pPr>
              <a:lnSpc>
                <a:spcPct val="100000"/>
              </a:lnSpc>
              <a:spcBef>
                <a:spcPts val="0"/>
              </a:spcBef>
            </a:pPr>
            <a:r>
              <a:rPr lang="hr-HR" sz="2800" dirty="0">
                <a:solidFill>
                  <a:schemeClr val="tx2"/>
                </a:solidFill>
              </a:rPr>
              <a:t>Stoga je neophodno znanstvene institucije poticati na reorganizaciju prema većoj učinkovitosti, pa je i organizacijska reforma obavezan i obvezujući segment ulaganja u poboljšanje IRI infrastrukture u Specifičnom cilju 1a1 Operativnog programa Konkurentnost i kohezija, iz kojeg se financira ovaj </a:t>
            </a:r>
            <a:r>
              <a:rPr lang="hr-HR" sz="2800" dirty="0" smtClean="0">
                <a:solidFill>
                  <a:schemeClr val="tx2"/>
                </a:solidFill>
              </a:rPr>
              <a:t>poziv. </a:t>
            </a:r>
          </a:p>
          <a:p>
            <a:pPr>
              <a:lnSpc>
                <a:spcPct val="100000"/>
              </a:lnSpc>
              <a:spcBef>
                <a:spcPts val="0"/>
              </a:spcBef>
            </a:pPr>
            <a:endParaRPr lang="hr-HR" sz="2800" dirty="0" smtClean="0">
              <a:solidFill>
                <a:schemeClr val="tx2"/>
              </a:solidFill>
            </a:endParaRPr>
          </a:p>
          <a:p>
            <a:pPr>
              <a:lnSpc>
                <a:spcPct val="100000"/>
              </a:lnSpc>
              <a:spcBef>
                <a:spcPts val="0"/>
              </a:spcBef>
            </a:pPr>
            <a:r>
              <a:rPr lang="hr-HR" sz="2800" dirty="0" smtClean="0">
                <a:solidFill>
                  <a:schemeClr val="tx2"/>
                </a:solidFill>
              </a:rPr>
              <a:t>Organizacijska </a:t>
            </a:r>
            <a:r>
              <a:rPr lang="hr-HR" sz="2800" dirty="0">
                <a:solidFill>
                  <a:schemeClr val="tx2"/>
                </a:solidFill>
              </a:rPr>
              <a:t>reforma podrazumijeva cjelovitu viziju koja obuhvaća cijelu instituciju prijavitelja te podrazumijeva definirani program, misiju i upravljanje institucijom.</a:t>
            </a:r>
            <a:r>
              <a:rPr lang="hr-HR" sz="2800" b="1" dirty="0">
                <a:solidFill>
                  <a:schemeClr val="tx2"/>
                </a:solidFill>
              </a:rPr>
              <a:t> </a:t>
            </a:r>
            <a:endParaRPr lang="hr-HR" sz="2800" dirty="0">
              <a:solidFill>
                <a:schemeClr val="tx2"/>
              </a:solidFill>
            </a:endParaRPr>
          </a:p>
          <a:p>
            <a:pPr indent="-457200">
              <a:spcBef>
                <a:spcPts val="0"/>
              </a:spcBef>
              <a:buFont typeface="Wingdings" panose="05000000000000000000" pitchFamily="2" charset="2"/>
              <a:buChar char="Ø"/>
            </a:pPr>
            <a:endParaRPr lang="hr-HR" sz="2800" dirty="0" smtClean="0">
              <a:solidFill>
                <a:schemeClr val="tx2"/>
              </a:solidFill>
              <a:latin typeface="VladaRHSans Reg" charset="0"/>
              <a:cs typeface="VladaRHSans Reg" charset="0"/>
            </a:endParaRPr>
          </a:p>
          <a:p>
            <a:pPr>
              <a:spcBef>
                <a:spcPts val="0"/>
              </a:spcBef>
            </a:pPr>
            <a:endParaRPr lang="hr-HR" sz="2800" dirty="0">
              <a:solidFill>
                <a:schemeClr val="tx2"/>
              </a:solidFill>
              <a:latin typeface="VladaRHSans Reg" charset="0"/>
              <a:cs typeface="VladaRHSans Reg" charset="0"/>
            </a:endParaRPr>
          </a:p>
          <a:p>
            <a:pPr marL="457200" indent="-457200" algn="ctr">
              <a:buFont typeface="Wingdings" panose="05000000000000000000" pitchFamily="2" charset="2"/>
              <a:buChar char="Ø"/>
            </a:pPr>
            <a:endParaRPr lang="hr-HR" sz="1000" dirty="0">
              <a:solidFill>
                <a:schemeClr val="tx2"/>
              </a:solidFill>
            </a:endParaRPr>
          </a:p>
          <a:p>
            <a:pPr marL="457200" indent="-457200" algn="ctr">
              <a:buFont typeface="Wingdings" panose="05000000000000000000" pitchFamily="2" charset="2"/>
              <a:buChar char="Ø"/>
            </a:pPr>
            <a:endParaRPr lang="hr-HR" sz="1000" dirty="0">
              <a:solidFill>
                <a:schemeClr val="tx2"/>
              </a:solidFill>
            </a:endParaRPr>
          </a:p>
        </p:txBody>
      </p:sp>
      <p:pic>
        <p:nvPicPr>
          <p:cNvPr id="8" name="Picture 7"/>
          <p:cNvPicPr>
            <a:picLocks noChangeAspect="1"/>
          </p:cNvPicPr>
          <p:nvPr/>
        </p:nvPicPr>
        <p:blipFill>
          <a:blip r:embed="rId2"/>
          <a:stretch>
            <a:fillRect/>
          </a:stretch>
        </p:blipFill>
        <p:spPr>
          <a:xfrm>
            <a:off x="3400278" y="6059880"/>
            <a:ext cx="1213209" cy="536494"/>
          </a:xfrm>
          <a:prstGeom prst="rect">
            <a:avLst/>
          </a:prstGeom>
        </p:spPr>
      </p:pic>
      <p:pic>
        <p:nvPicPr>
          <p:cNvPr id="3" name="Picture 2"/>
          <p:cNvPicPr>
            <a:picLocks noChangeAspect="1"/>
          </p:cNvPicPr>
          <p:nvPr/>
        </p:nvPicPr>
        <p:blipFill>
          <a:blip r:embed="rId3"/>
          <a:stretch>
            <a:fillRect/>
          </a:stretch>
        </p:blipFill>
        <p:spPr>
          <a:xfrm>
            <a:off x="4613487" y="6006712"/>
            <a:ext cx="1767993" cy="615749"/>
          </a:xfrm>
          <a:prstGeom prst="rect">
            <a:avLst/>
          </a:prstGeom>
        </p:spPr>
      </p:pic>
    </p:spTree>
    <p:extLst>
      <p:ext uri="{BB962C8B-B14F-4D97-AF65-F5344CB8AC3E}">
        <p14:creationId xmlns:p14="http://schemas.microsoft.com/office/powerpoint/2010/main" val="1899655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33567"/>
            <a:ext cx="10799233" cy="1143000"/>
          </a:xfrm>
        </p:spPr>
        <p:txBody>
          <a:bodyPr/>
          <a:lstStyle/>
          <a:p>
            <a:pPr algn="ctr"/>
            <a:r>
              <a:rPr lang="hr-HR" altLang="en-US" sz="3600" b="1" dirty="0" smtClean="0">
                <a:solidFill>
                  <a:prstClr val="white"/>
                </a:solidFill>
                <a:effectLst>
                  <a:outerShdw blurRad="38100" dist="38100" dir="2700000" algn="tl">
                    <a:srgbClr val="000000">
                      <a:alpha val="43137"/>
                    </a:srgbClr>
                  </a:outerShdw>
                </a:effectLst>
                <a:latin typeface="VladaRHSans Med" charset="0"/>
              </a:rPr>
              <a:t>Predmet i svrha </a:t>
            </a:r>
            <a:r>
              <a:rPr lang="hr-HR" altLang="en-US" sz="3600" b="1" dirty="0">
                <a:solidFill>
                  <a:prstClr val="white"/>
                </a:solidFill>
                <a:effectLst>
                  <a:outerShdw blurRad="38100" dist="38100" dir="2700000" algn="tl">
                    <a:srgbClr val="000000">
                      <a:alpha val="43137"/>
                    </a:srgbClr>
                  </a:outerShdw>
                </a:effectLst>
                <a:latin typeface="VladaRHSans Med" charset="0"/>
              </a:rPr>
              <a:t>(cilj) </a:t>
            </a:r>
            <a:r>
              <a:rPr lang="hr-HR" altLang="en-US" sz="3600" b="1" dirty="0" smtClean="0">
                <a:solidFill>
                  <a:prstClr val="white"/>
                </a:solidFill>
                <a:effectLst>
                  <a:outerShdw blurRad="38100" dist="38100" dir="2700000" algn="tl">
                    <a:srgbClr val="000000">
                      <a:alpha val="43137"/>
                    </a:srgbClr>
                  </a:outerShdw>
                </a:effectLst>
                <a:latin typeface="VladaRHSans Med" charset="0"/>
              </a:rPr>
              <a:t>Poziva 2/2</a:t>
            </a:r>
            <a:endParaRPr lang="hr-HR"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4</a:t>
            </a:fld>
            <a:endParaRPr lang="en-US" altLang="en-US">
              <a:solidFill>
                <a:prstClr val="white"/>
              </a:solidFill>
            </a:endParaRPr>
          </a:p>
        </p:txBody>
      </p:sp>
      <p:sp>
        <p:nvSpPr>
          <p:cNvPr id="6" name="Content Placeholder 2"/>
          <p:cNvSpPr>
            <a:spLocks noGrp="1"/>
          </p:cNvSpPr>
          <p:nvPr>
            <p:ph idx="1"/>
          </p:nvPr>
        </p:nvSpPr>
        <p:spPr/>
        <p:txBody>
          <a:bodyPr/>
          <a:lstStyle/>
          <a:p>
            <a:pPr indent="-457200" algn="ctr">
              <a:spcBef>
                <a:spcPts val="0"/>
              </a:spcBef>
              <a:buFont typeface="Wingdings" panose="05000000000000000000" pitchFamily="2" charset="2"/>
              <a:buChar char="Ø"/>
            </a:pPr>
            <a:endParaRPr lang="hr-HR" sz="2800" dirty="0" smtClean="0">
              <a:solidFill>
                <a:schemeClr val="tx2"/>
              </a:solidFill>
              <a:latin typeface="VladaRHSans Reg" charset="0"/>
              <a:cs typeface="VladaRHSans Reg" charset="0"/>
            </a:endParaRPr>
          </a:p>
          <a:p>
            <a:pPr indent="-457200" algn="ctr">
              <a:spcBef>
                <a:spcPts val="0"/>
              </a:spcBef>
              <a:buFont typeface="Wingdings" panose="05000000000000000000" pitchFamily="2" charset="2"/>
              <a:buChar char="Ø"/>
            </a:pPr>
            <a:r>
              <a:rPr lang="hr-HR" sz="2800" dirty="0" smtClean="0">
                <a:solidFill>
                  <a:schemeClr val="tx2"/>
                </a:solidFill>
                <a:latin typeface="VladaRHSans Reg" charset="0"/>
                <a:cs typeface="VladaRHSans Reg" charset="0"/>
              </a:rPr>
              <a:t>i kako </a:t>
            </a:r>
            <a:r>
              <a:rPr lang="hr-HR" sz="2800" dirty="0">
                <a:solidFill>
                  <a:schemeClr val="tx2"/>
                </a:solidFill>
                <a:latin typeface="VladaRHSans Reg" charset="0"/>
                <a:cs typeface="VladaRHSans Reg" charset="0"/>
              </a:rPr>
              <a:t>bi se pospješio i ubrzao proces transformacije hrvatskih znanstvenih organizacija u međunarodno konkurentne znanstvene institucije koje stvaraju novu znanstvenu, društvenu i ekonomsku vrijednost </a:t>
            </a:r>
          </a:p>
          <a:p>
            <a:pPr indent="-457200" algn="ctr">
              <a:spcBef>
                <a:spcPts val="0"/>
              </a:spcBef>
              <a:buFont typeface="Wingdings" panose="05000000000000000000" pitchFamily="2" charset="2"/>
              <a:buChar char="Ø"/>
            </a:pPr>
            <a:endParaRPr lang="hr-HR" sz="2800" dirty="0">
              <a:solidFill>
                <a:schemeClr val="tx2"/>
              </a:solidFill>
              <a:latin typeface="VladaRHSans Reg" charset="0"/>
              <a:cs typeface="VladaRHSans Reg" charset="0"/>
            </a:endParaRPr>
          </a:p>
          <a:p>
            <a:pPr marL="457200" indent="-457200" algn="ctr">
              <a:buFont typeface="Wingdings" panose="05000000000000000000" pitchFamily="2" charset="2"/>
              <a:buChar char="Ø"/>
            </a:pPr>
            <a:endParaRPr lang="hr-HR" sz="1000" dirty="0">
              <a:solidFill>
                <a:schemeClr val="tx2"/>
              </a:solidFill>
            </a:endParaRPr>
          </a:p>
          <a:p>
            <a:pPr marL="457200" indent="-457200" algn="ctr">
              <a:buFont typeface="Wingdings" panose="05000000000000000000" pitchFamily="2" charset="2"/>
              <a:buChar char="Ø"/>
            </a:pPr>
            <a:endParaRPr lang="hr-HR" sz="1000" dirty="0">
              <a:solidFill>
                <a:schemeClr val="tx2"/>
              </a:solidFill>
            </a:endParaRPr>
          </a:p>
        </p:txBody>
      </p:sp>
      <p:pic>
        <p:nvPicPr>
          <p:cNvPr id="8" name="Picture 7"/>
          <p:cNvPicPr>
            <a:picLocks noChangeAspect="1"/>
          </p:cNvPicPr>
          <p:nvPr/>
        </p:nvPicPr>
        <p:blipFill>
          <a:blip r:embed="rId2"/>
          <a:stretch>
            <a:fillRect/>
          </a:stretch>
        </p:blipFill>
        <p:spPr>
          <a:xfrm>
            <a:off x="3400278" y="6059880"/>
            <a:ext cx="1213209" cy="536494"/>
          </a:xfrm>
          <a:prstGeom prst="rect">
            <a:avLst/>
          </a:prstGeom>
        </p:spPr>
      </p:pic>
      <p:pic>
        <p:nvPicPr>
          <p:cNvPr id="3" name="Picture 2"/>
          <p:cNvPicPr>
            <a:picLocks noChangeAspect="1"/>
          </p:cNvPicPr>
          <p:nvPr/>
        </p:nvPicPr>
        <p:blipFill>
          <a:blip r:embed="rId3"/>
          <a:stretch>
            <a:fillRect/>
          </a:stretch>
        </p:blipFill>
        <p:spPr>
          <a:xfrm>
            <a:off x="4613487" y="6006712"/>
            <a:ext cx="1767993" cy="615749"/>
          </a:xfrm>
          <a:prstGeom prst="rect">
            <a:avLst/>
          </a:prstGeom>
        </p:spPr>
      </p:pic>
    </p:spTree>
    <p:extLst>
      <p:ext uri="{BB962C8B-B14F-4D97-AF65-F5344CB8AC3E}">
        <p14:creationId xmlns:p14="http://schemas.microsoft.com/office/powerpoint/2010/main" val="3526023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8077"/>
            <a:ext cx="10799233" cy="604604"/>
          </a:xfrm>
        </p:spPr>
        <p:txBody>
          <a:bodyPr/>
          <a:lstStyle/>
          <a:p>
            <a:pPr algn="ctr"/>
            <a:r>
              <a:rPr lang="hr-HR" altLang="en-US" sz="3600" b="1" dirty="0">
                <a:solidFill>
                  <a:schemeClr val="bg1"/>
                </a:solidFill>
                <a:effectLst>
                  <a:outerShdw blurRad="38100" dist="38100" dir="2700000" algn="tl">
                    <a:srgbClr val="000000">
                      <a:alpha val="43137"/>
                    </a:srgbClr>
                  </a:outerShdw>
                </a:effectLst>
              </a:rPr>
              <a:t>Organizacijska reforma </a:t>
            </a:r>
            <a:r>
              <a:rPr lang="hr-HR" altLang="en-US" sz="3600" b="1" dirty="0" smtClean="0">
                <a:solidFill>
                  <a:schemeClr val="bg1"/>
                </a:solidFill>
                <a:effectLst>
                  <a:outerShdw blurRad="38100" dist="38100" dir="2700000" algn="tl">
                    <a:srgbClr val="000000">
                      <a:alpha val="43137"/>
                    </a:srgbClr>
                  </a:outerShdw>
                </a:effectLst>
              </a:rPr>
              <a:t>3/4</a:t>
            </a:r>
            <a:endParaRPr lang="hr-HR"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1268627"/>
            <a:ext cx="11069594" cy="4349578"/>
          </a:xfrm>
        </p:spPr>
        <p:txBody>
          <a:bodyPr/>
          <a:lstStyle/>
          <a:p>
            <a:pPr algn="just">
              <a:lnSpc>
                <a:spcPct val="100000"/>
              </a:lnSpc>
            </a:pPr>
            <a:r>
              <a:rPr lang="hr-HR" sz="2800" dirty="0">
                <a:solidFill>
                  <a:schemeClr val="tx2"/>
                </a:solidFill>
              </a:rPr>
              <a:t>Može obuhvaćati aspekte kao što su ustrojavanje novih organizacijskih jedinica, efikasnija podjela ljudskih kapaciteta unutar institucije, izmjene u unutarnjem ustrojstvu institucije u smislu donošenja novih organigrama, planova rada i/ili slično</a:t>
            </a:r>
            <a:r>
              <a:rPr lang="hr-HR" sz="2800" dirty="0" smtClean="0">
                <a:solidFill>
                  <a:schemeClr val="tx2"/>
                </a:solidFill>
              </a:rPr>
              <a:t>.</a:t>
            </a:r>
          </a:p>
          <a:p>
            <a:pPr algn="just">
              <a:lnSpc>
                <a:spcPct val="100000"/>
              </a:lnSpc>
            </a:pPr>
            <a:r>
              <a:rPr lang="hr-HR" sz="2800" dirty="0" smtClean="0">
                <a:solidFill>
                  <a:schemeClr val="tx2"/>
                </a:solidFill>
              </a:rPr>
              <a:t> </a:t>
            </a:r>
          </a:p>
          <a:p>
            <a:pPr algn="just">
              <a:lnSpc>
                <a:spcPct val="100000"/>
              </a:lnSpc>
            </a:pPr>
            <a:r>
              <a:rPr lang="hr-HR" sz="2800" dirty="0" smtClean="0">
                <a:solidFill>
                  <a:schemeClr val="tx2"/>
                </a:solidFill>
              </a:rPr>
              <a:t>Organizacijskom </a:t>
            </a:r>
            <a:r>
              <a:rPr lang="hr-HR" sz="2800" dirty="0">
                <a:solidFill>
                  <a:schemeClr val="tx2"/>
                </a:solidFill>
              </a:rPr>
              <a:t>reformom institucija treba postati učinkovitija s obzirom na ljudske resurse, korištenje istraživačke opreme, prijave kompetitivnih projekata, otvorenost tj. suradnju s domaćim i inozemnim institucijama i istraživačima te konkurentnija u suradnji s javnim i/ili privatnim sektorom za potrebe gospodarstva i društva. </a:t>
            </a:r>
          </a:p>
          <a:p>
            <a:endParaRPr lang="hr-HR" sz="2400" b="1" dirty="0">
              <a:solidFill>
                <a:schemeClr val="tx2"/>
              </a:solidFill>
              <a:latin typeface="VladaRHSans Reg" charset="0"/>
              <a:cs typeface="VladaRHSans Reg" charset="0"/>
            </a:endParaRPr>
          </a:p>
          <a:p>
            <a:endParaRPr lang="hr-HR" sz="2800" b="1" dirty="0" smtClean="0">
              <a:solidFill>
                <a:schemeClr val="tx2"/>
              </a:solidFill>
              <a:latin typeface="VladaRHSans Reg" charset="0"/>
              <a:cs typeface="VladaRHSans Reg" charset="0"/>
            </a:endParaRPr>
          </a:p>
          <a:p>
            <a:pPr algn="ctr"/>
            <a:endParaRPr lang="hr-HR" sz="2800" b="1" dirty="0">
              <a:solidFill>
                <a:schemeClr val="tx2"/>
              </a:solidFill>
              <a:latin typeface="VladaRHSans Reg" charset="0"/>
              <a:cs typeface="VladaRHSans Reg" charset="0"/>
            </a:endParaRPr>
          </a:p>
        </p:txBody>
      </p:sp>
      <p:sp>
        <p:nvSpPr>
          <p:cNvPr id="4" name="Slide Number Placeholder 3"/>
          <p:cNvSpPr>
            <a:spLocks noGrp="1"/>
          </p:cNvSpPr>
          <p:nvPr>
            <p:ph type="sldNum" sz="quarter" idx="11"/>
          </p:nvPr>
        </p:nvSpPr>
        <p:spPr/>
        <p:txBody>
          <a:bodyPr/>
          <a:lstStyle/>
          <a:p>
            <a:pPr>
              <a:defRPr/>
            </a:pPr>
            <a:fld id="{6E3717E0-286C-4572-A132-4CBF2BEE4D4F}" type="slidenum">
              <a:rPr lang="en-US" altLang="en-US" smtClean="0">
                <a:solidFill>
                  <a:prstClr val="white"/>
                </a:solidFill>
              </a:rPr>
              <a:pPr>
                <a:defRPr/>
              </a:pPr>
              <a:t>40</a:t>
            </a:fld>
            <a:endParaRPr lang="en-US" altLang="en-US">
              <a:solidFill>
                <a:prstClr val="white"/>
              </a:solidFill>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1470"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4663363" y="6014608"/>
            <a:ext cx="1767993" cy="615749"/>
          </a:xfrm>
          <a:prstGeom prst="rect">
            <a:avLst/>
          </a:prstGeom>
        </p:spPr>
      </p:pic>
    </p:spTree>
    <p:extLst>
      <p:ext uri="{BB962C8B-B14F-4D97-AF65-F5344CB8AC3E}">
        <p14:creationId xmlns:p14="http://schemas.microsoft.com/office/powerpoint/2010/main" val="9993329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8" y="406972"/>
            <a:ext cx="10799233" cy="795752"/>
          </a:xfrm>
        </p:spPr>
        <p:txBody>
          <a:bodyPr/>
          <a:lstStyle/>
          <a:p>
            <a:pPr algn="ctr"/>
            <a:r>
              <a:rPr lang="hr-HR" altLang="en-US" sz="3600" b="1" dirty="0">
                <a:solidFill>
                  <a:schemeClr val="bg1"/>
                </a:solidFill>
                <a:effectLst>
                  <a:outerShdw blurRad="38100" dist="38100" dir="2700000" algn="tl">
                    <a:srgbClr val="000000">
                      <a:alpha val="43137"/>
                    </a:srgbClr>
                  </a:outerShdw>
                </a:effectLst>
              </a:rPr>
              <a:t>Organizacijska reforma </a:t>
            </a:r>
            <a:r>
              <a:rPr lang="hr-HR" altLang="en-US" sz="3600" b="1" dirty="0" smtClean="0">
                <a:solidFill>
                  <a:schemeClr val="bg1"/>
                </a:solidFill>
                <a:effectLst>
                  <a:outerShdw blurRad="38100" dist="38100" dir="2700000" algn="tl">
                    <a:srgbClr val="000000">
                      <a:alpha val="43137"/>
                    </a:srgbClr>
                  </a:outerShdw>
                </a:effectLst>
              </a:rPr>
              <a:t>4/4</a:t>
            </a:r>
            <a:endParaRPr lang="hr-HR"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5227" y="1062681"/>
            <a:ext cx="10799233" cy="5331098"/>
          </a:xfrm>
        </p:spPr>
        <p:txBody>
          <a:bodyPr/>
          <a:lstStyle/>
          <a:p>
            <a:pPr algn="just">
              <a:lnSpc>
                <a:spcPct val="100000"/>
              </a:lnSpc>
              <a:defRPr/>
            </a:pPr>
            <a:r>
              <a:rPr lang="hr-HR" sz="2800" dirty="0" smtClean="0">
                <a:solidFill>
                  <a:schemeClr val="tx2"/>
                </a:solidFill>
              </a:rPr>
              <a:t>Planirani </a:t>
            </a:r>
            <a:r>
              <a:rPr lang="hr-HR" sz="2800" dirty="0">
                <a:solidFill>
                  <a:schemeClr val="tx2"/>
                </a:solidFill>
              </a:rPr>
              <a:t>infrastrukturni zahvat se zato mora temeljiti na reformi organizacije institucije (ili barem jednog njezinog dijela) te je u ovom pozivu poseban naglasak stavljen na planiranje organizacijske reforme od strane prijavitelja, a shodno tome organizacijska reforma, odnosno njezin opseg i potpunost je i predmet ocjene kvalitete projektnog prijedloga.</a:t>
            </a:r>
            <a:r>
              <a:rPr lang="hr-HR" sz="2800" i="1" dirty="0">
                <a:solidFill>
                  <a:schemeClr val="tx2"/>
                </a:solidFill>
              </a:rPr>
              <a:t> </a:t>
            </a:r>
            <a:r>
              <a:rPr lang="hr-HR" sz="2800" dirty="0">
                <a:solidFill>
                  <a:schemeClr val="tx2"/>
                </a:solidFill>
              </a:rPr>
              <a:t>Više bodova dobiva reforma koja obuhvaća cijelu instituciju, te reforma koja obuhvaća više aspekata i na više načina povećava efikasnost institucije</a:t>
            </a:r>
            <a:r>
              <a:rPr lang="hr-HR" sz="2800" dirty="0" smtClean="0">
                <a:solidFill>
                  <a:schemeClr val="tx2"/>
                </a:solidFill>
              </a:rPr>
              <a:t>.</a:t>
            </a:r>
          </a:p>
          <a:p>
            <a:pPr>
              <a:lnSpc>
                <a:spcPct val="100000"/>
              </a:lnSpc>
              <a:spcBef>
                <a:spcPts val="0"/>
              </a:spcBef>
              <a:defRPr/>
            </a:pPr>
            <a:endParaRPr lang="hr-HR" sz="2800" i="1" dirty="0" smtClean="0">
              <a:solidFill>
                <a:schemeClr val="tx2"/>
              </a:solidFill>
            </a:endParaRPr>
          </a:p>
          <a:p>
            <a:pPr>
              <a:lnSpc>
                <a:spcPct val="100000"/>
              </a:lnSpc>
              <a:spcBef>
                <a:spcPts val="0"/>
              </a:spcBef>
              <a:defRPr/>
            </a:pPr>
            <a:r>
              <a:rPr lang="hr-HR" sz="2800" i="1" dirty="0" smtClean="0">
                <a:solidFill>
                  <a:schemeClr val="tx2"/>
                </a:solidFill>
              </a:rPr>
              <a:t>Ako </a:t>
            </a:r>
            <a:r>
              <a:rPr lang="hr-HR" sz="2800" i="1" dirty="0">
                <a:solidFill>
                  <a:schemeClr val="tx2"/>
                </a:solidFill>
              </a:rPr>
              <a:t>prijavitelji nemaju u </a:t>
            </a:r>
            <a:r>
              <a:rPr lang="hr-HR" sz="2800" i="1" dirty="0" smtClean="0">
                <a:solidFill>
                  <a:schemeClr val="tx2"/>
                </a:solidFill>
              </a:rPr>
              <a:t>planu </a:t>
            </a:r>
            <a:r>
              <a:rPr lang="hr-HR" sz="2800" i="1" dirty="0">
                <a:solidFill>
                  <a:schemeClr val="tx2"/>
                </a:solidFill>
              </a:rPr>
              <a:t>reformu cijele institucije, neka popune točku B.1. obrasca DIO u opsegu na koji se reforma odnosi. </a:t>
            </a:r>
          </a:p>
          <a:p>
            <a:pPr>
              <a:defRPr/>
            </a:pPr>
            <a:endParaRPr lang="hr-HR" sz="2400" dirty="0">
              <a:solidFill>
                <a:schemeClr val="tx2"/>
              </a:solidFill>
            </a:endParaRPr>
          </a:p>
          <a:p>
            <a:pPr>
              <a:defRPr/>
            </a:pPr>
            <a:endParaRPr lang="hr-HR" sz="2800" dirty="0">
              <a:solidFill>
                <a:schemeClr val="tx2"/>
              </a:solidFill>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41</a:t>
            </a:fld>
            <a:endParaRPr lang="en-US" altLang="en-US">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3281" y="6047431"/>
            <a:ext cx="1232830"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111" y="6013981"/>
            <a:ext cx="1767756" cy="617006"/>
          </a:xfrm>
          <a:prstGeom prst="rect">
            <a:avLst/>
          </a:prstGeom>
        </p:spPr>
      </p:pic>
    </p:spTree>
    <p:extLst>
      <p:ext uri="{BB962C8B-B14F-4D97-AF65-F5344CB8AC3E}">
        <p14:creationId xmlns:p14="http://schemas.microsoft.com/office/powerpoint/2010/main" val="18520031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93" y="310636"/>
            <a:ext cx="12084907" cy="1106272"/>
          </a:xfrm>
        </p:spPr>
        <p:txBody>
          <a:bodyPr/>
          <a:lstStyle/>
          <a:p>
            <a:pPr algn="ctr"/>
            <a:r>
              <a:rPr lang="hr-HR" altLang="en-US" sz="3600" b="1" dirty="0" smtClean="0">
                <a:solidFill>
                  <a:schemeClr val="bg1"/>
                </a:solidFill>
                <a:effectLst>
                  <a:outerShdw blurRad="38100" dist="38100" dir="2700000" algn="tl">
                    <a:srgbClr val="000000">
                      <a:alpha val="43137"/>
                    </a:srgbClr>
                  </a:outerShdw>
                </a:effectLst>
              </a:rPr>
              <a:t>Opravdanost ulaganja i namjena </a:t>
            </a:r>
            <a:br>
              <a:rPr lang="hr-HR" altLang="en-US" sz="3600" b="1" dirty="0" smtClean="0">
                <a:solidFill>
                  <a:schemeClr val="bg1"/>
                </a:solidFill>
                <a:effectLst>
                  <a:outerShdw blurRad="38100" dist="38100" dir="2700000" algn="tl">
                    <a:srgbClr val="000000">
                      <a:alpha val="43137"/>
                    </a:srgbClr>
                  </a:outerShdw>
                </a:effectLst>
              </a:rPr>
            </a:br>
            <a:r>
              <a:rPr lang="hr-HR" altLang="en-US" sz="3600" b="1" dirty="0" smtClean="0">
                <a:solidFill>
                  <a:schemeClr val="bg1"/>
                </a:solidFill>
                <a:effectLst>
                  <a:outerShdw blurRad="38100" dist="38100" dir="2700000" algn="tl">
                    <a:srgbClr val="000000">
                      <a:alpha val="43137"/>
                    </a:srgbClr>
                  </a:outerShdw>
                </a:effectLst>
              </a:rPr>
              <a:t>buduće infrastrukture 1/4</a:t>
            </a:r>
            <a:endParaRPr lang="hr-HR" sz="3600" dirty="0"/>
          </a:p>
        </p:txBody>
      </p:sp>
      <p:sp>
        <p:nvSpPr>
          <p:cNvPr id="3" name="Content Placeholder 2"/>
          <p:cNvSpPr>
            <a:spLocks noGrp="1"/>
          </p:cNvSpPr>
          <p:nvPr>
            <p:ph idx="1"/>
          </p:nvPr>
        </p:nvSpPr>
        <p:spPr>
          <a:xfrm>
            <a:off x="661088" y="1644483"/>
            <a:ext cx="10799233" cy="4923592"/>
          </a:xfrm>
        </p:spPr>
        <p:txBody>
          <a:bodyPr/>
          <a:lstStyle/>
          <a:p>
            <a:pPr>
              <a:lnSpc>
                <a:spcPct val="100000"/>
              </a:lnSpc>
            </a:pPr>
            <a:r>
              <a:rPr lang="hr-HR" sz="2800" dirty="0">
                <a:solidFill>
                  <a:schemeClr val="tx2"/>
                </a:solidFill>
              </a:rPr>
              <a:t>Kako bi se osiguralo što kvalitetnije i ciljano financiranje te što bolji odnos uloženog i dobivenog, pozivom je propisano da prijavitelji dokažu potrebu za infrastrukturnim zahvatom</a:t>
            </a:r>
            <a:r>
              <a:rPr lang="hr-HR" sz="2800" dirty="0" smtClean="0">
                <a:solidFill>
                  <a:schemeClr val="tx2"/>
                </a:solidFill>
              </a:rPr>
              <a:t>.</a:t>
            </a:r>
          </a:p>
          <a:p>
            <a:pPr>
              <a:lnSpc>
                <a:spcPct val="100000"/>
              </a:lnSpc>
            </a:pPr>
            <a:r>
              <a:rPr lang="hr-HR" sz="2800" dirty="0" smtClean="0">
                <a:solidFill>
                  <a:schemeClr val="tx2"/>
                </a:solidFill>
              </a:rPr>
              <a:t>U </a:t>
            </a:r>
            <a:r>
              <a:rPr lang="hr-HR" sz="2800" dirty="0">
                <a:solidFill>
                  <a:schemeClr val="tx2"/>
                </a:solidFill>
              </a:rPr>
              <a:t>tu je svrhu potrebno:</a:t>
            </a:r>
          </a:p>
          <a:p>
            <a:pPr marL="342900" lvl="0" indent="-342900">
              <a:lnSpc>
                <a:spcPct val="100000"/>
              </a:lnSpc>
              <a:buFont typeface="Wingdings" panose="05000000000000000000" pitchFamily="2" charset="2"/>
              <a:buChar char="Ø"/>
            </a:pPr>
            <a:r>
              <a:rPr lang="hr-HR" sz="2800" dirty="0">
                <a:solidFill>
                  <a:schemeClr val="tx2"/>
                </a:solidFill>
              </a:rPr>
              <a:t>da institucija pokaže svoju znanstvenu vrijednost, odnosno dokaže znanstvena </a:t>
            </a:r>
            <a:r>
              <a:rPr lang="hr-HR" sz="2800" dirty="0" smtClean="0">
                <a:solidFill>
                  <a:schemeClr val="tx2"/>
                </a:solidFill>
              </a:rPr>
              <a:t>postignuća</a:t>
            </a:r>
          </a:p>
          <a:p>
            <a:pPr marL="342900" indent="-342900">
              <a:lnSpc>
                <a:spcPct val="100000"/>
              </a:lnSpc>
              <a:buFont typeface="Wingdings" panose="05000000000000000000" pitchFamily="2" charset="2"/>
              <a:buChar char="Ø"/>
            </a:pPr>
            <a:r>
              <a:rPr lang="hr-HR" sz="2800" dirty="0">
                <a:solidFill>
                  <a:schemeClr val="tx2"/>
                </a:solidFill>
              </a:rPr>
              <a:t> da institucija pokaže da ima razvojnu viziju te konkretne istraživačke planove</a:t>
            </a:r>
          </a:p>
          <a:p>
            <a:pPr lvl="0"/>
            <a:endParaRPr lang="hr-HR" sz="2400" dirty="0">
              <a:solidFill>
                <a:schemeClr val="tx2"/>
              </a:solidFill>
            </a:endParaRPr>
          </a:p>
          <a:p>
            <a:endParaRPr lang="hr-HR"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42</a:t>
            </a:fld>
            <a:endParaRPr lang="en-US" altLang="en-US">
              <a:solidFill>
                <a:prstClr val="white"/>
              </a:solidFill>
            </a:endParaRPr>
          </a:p>
        </p:txBody>
      </p:sp>
      <p:pic>
        <p:nvPicPr>
          <p:cNvPr id="5" name="Picture 4"/>
          <p:cNvPicPr>
            <a:picLocks noChangeAspect="1"/>
          </p:cNvPicPr>
          <p:nvPr/>
        </p:nvPicPr>
        <p:blipFill>
          <a:blip r:embed="rId2"/>
          <a:stretch>
            <a:fillRect/>
          </a:stretch>
        </p:blipFill>
        <p:spPr>
          <a:xfrm>
            <a:off x="4492251" y="6016822"/>
            <a:ext cx="1889228" cy="595529"/>
          </a:xfrm>
          <a:prstGeom prst="rect">
            <a:avLst/>
          </a:prstGeom>
        </p:spPr>
      </p:pic>
      <p:pic>
        <p:nvPicPr>
          <p:cNvPr id="6" name="Picture 5"/>
          <p:cNvPicPr>
            <a:picLocks noChangeAspect="1"/>
          </p:cNvPicPr>
          <p:nvPr/>
        </p:nvPicPr>
        <p:blipFill>
          <a:blip r:embed="rId3"/>
          <a:stretch>
            <a:fillRect/>
          </a:stretch>
        </p:blipFill>
        <p:spPr>
          <a:xfrm>
            <a:off x="3260752" y="6046340"/>
            <a:ext cx="1231499" cy="536494"/>
          </a:xfrm>
          <a:prstGeom prst="rect">
            <a:avLst/>
          </a:prstGeom>
        </p:spPr>
      </p:pic>
    </p:spTree>
    <p:extLst>
      <p:ext uri="{BB962C8B-B14F-4D97-AF65-F5344CB8AC3E}">
        <p14:creationId xmlns:p14="http://schemas.microsoft.com/office/powerpoint/2010/main" val="856641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80087"/>
            <a:ext cx="10799233" cy="1138080"/>
          </a:xfrm>
        </p:spPr>
        <p:txBody>
          <a:bodyPr/>
          <a:lstStyle/>
          <a:p>
            <a:pPr algn="ctr"/>
            <a:r>
              <a:rPr lang="hr-HR" dirty="0"/>
              <a:t/>
            </a:r>
            <a:br>
              <a:rPr lang="hr-HR" dirty="0"/>
            </a:br>
            <a:endParaRPr lang="hr-HR" dirty="0"/>
          </a:p>
        </p:txBody>
      </p:sp>
      <p:sp>
        <p:nvSpPr>
          <p:cNvPr id="3" name="Content Placeholder 2"/>
          <p:cNvSpPr>
            <a:spLocks noGrp="1"/>
          </p:cNvSpPr>
          <p:nvPr>
            <p:ph idx="1"/>
          </p:nvPr>
        </p:nvSpPr>
        <p:spPr>
          <a:xfrm>
            <a:off x="603422" y="1497421"/>
            <a:ext cx="10799233" cy="4863448"/>
          </a:xfrm>
        </p:spPr>
        <p:txBody>
          <a:bodyPr/>
          <a:lstStyle/>
          <a:p>
            <a:pPr marL="457200" lvl="0" indent="-457200" algn="just">
              <a:lnSpc>
                <a:spcPct val="100000"/>
              </a:lnSpc>
              <a:buFont typeface="Wingdings" panose="05000000000000000000" pitchFamily="2" charset="2"/>
              <a:buChar char="Ø"/>
            </a:pPr>
            <a:r>
              <a:rPr lang="hr-HR" sz="2800" dirty="0" smtClean="0">
                <a:solidFill>
                  <a:schemeClr val="tx2"/>
                </a:solidFill>
              </a:rPr>
              <a:t>da </a:t>
            </a:r>
            <a:r>
              <a:rPr lang="hr-HR" sz="2800" dirty="0">
                <a:solidFill>
                  <a:schemeClr val="tx2"/>
                </a:solidFill>
              </a:rPr>
              <a:t>planirana istraživanja ne mogu biti ostvarena uz postojeću IRI infrastrukturu te je stoga infrastrukturu potrebno </a:t>
            </a:r>
            <a:r>
              <a:rPr lang="hr-HR" sz="2800" dirty="0" smtClean="0">
                <a:solidFill>
                  <a:schemeClr val="tx2"/>
                </a:solidFill>
              </a:rPr>
              <a:t>unaprijediti</a:t>
            </a:r>
          </a:p>
          <a:p>
            <a:pPr>
              <a:lnSpc>
                <a:spcPct val="100000"/>
              </a:lnSpc>
              <a:spcBef>
                <a:spcPts val="0"/>
              </a:spcBef>
            </a:pPr>
            <a:endParaRPr lang="hr-HR" sz="2800" dirty="0" smtClean="0">
              <a:solidFill>
                <a:schemeClr val="tx2"/>
              </a:solidFill>
            </a:endParaRPr>
          </a:p>
          <a:p>
            <a:pPr>
              <a:lnSpc>
                <a:spcPct val="100000"/>
              </a:lnSpc>
              <a:spcBef>
                <a:spcPts val="0"/>
              </a:spcBef>
            </a:pPr>
            <a:r>
              <a:rPr lang="hr-HR" sz="2800" dirty="0" smtClean="0">
                <a:solidFill>
                  <a:schemeClr val="tx2"/>
                </a:solidFill>
              </a:rPr>
              <a:t>Stoga </a:t>
            </a:r>
            <a:r>
              <a:rPr lang="hr-HR" sz="2800" dirty="0">
                <a:solidFill>
                  <a:schemeClr val="tx2"/>
                </a:solidFill>
              </a:rPr>
              <a:t>se ovi segmenti vrednuju u ocjeni kvalitete projektnog prijedloga. </a:t>
            </a:r>
            <a:endParaRPr lang="hr-HR" sz="2800" dirty="0" smtClean="0">
              <a:solidFill>
                <a:schemeClr val="tx2"/>
              </a:solidFill>
            </a:endParaRPr>
          </a:p>
          <a:p>
            <a:pPr algn="just">
              <a:lnSpc>
                <a:spcPct val="100000"/>
              </a:lnSpc>
              <a:spcBef>
                <a:spcPts val="0"/>
              </a:spcBef>
            </a:pPr>
            <a:r>
              <a:rPr lang="hr-HR" sz="2800" dirty="0" smtClean="0">
                <a:solidFill>
                  <a:schemeClr val="tx2"/>
                </a:solidFill>
              </a:rPr>
              <a:t>Poseban </a:t>
            </a:r>
            <a:r>
              <a:rPr lang="hr-HR" sz="2800" dirty="0">
                <a:solidFill>
                  <a:schemeClr val="tx2"/>
                </a:solidFill>
              </a:rPr>
              <a:t>naglasak stavljen je na znanstvenu opremu veće vrijednosti (iznad 1.000.000,00 kn, bez PDV-a, računa se po komadu opreme) za koji prijavitelji trebaju napraviti analizu i dokazati da je njezina nabava, pa time i sadašnje planiranje opravdano i potrebno.</a:t>
            </a:r>
          </a:p>
          <a:p>
            <a:pPr lvl="0"/>
            <a:endParaRPr lang="hr-HR" sz="2400" dirty="0">
              <a:solidFill>
                <a:schemeClr val="tx2"/>
              </a:solidFill>
            </a:endParaRPr>
          </a:p>
          <a:p>
            <a:endParaRPr lang="hr-HR" sz="2800" dirty="0"/>
          </a:p>
          <a:p>
            <a:pPr marL="457200" indent="-457200">
              <a:buFont typeface="Wingdings" panose="05000000000000000000" pitchFamily="2" charset="2"/>
              <a:buChar char="Ø"/>
            </a:pPr>
            <a:endParaRPr lang="hr-HR" sz="2800" dirty="0">
              <a:solidFill>
                <a:schemeClr val="tx2"/>
              </a:solidFill>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43</a:t>
            </a:fld>
            <a:endParaRPr lang="en-US" altLang="en-US">
              <a:solidFill>
                <a:prstClr val="white"/>
              </a:solidFill>
            </a:endParaRPr>
          </a:p>
        </p:txBody>
      </p:sp>
      <p:pic>
        <p:nvPicPr>
          <p:cNvPr id="6" name="Picture 5"/>
          <p:cNvPicPr>
            <a:picLocks noChangeAspect="1"/>
          </p:cNvPicPr>
          <p:nvPr/>
        </p:nvPicPr>
        <p:blipFill>
          <a:blip r:embed="rId2"/>
          <a:stretch>
            <a:fillRect/>
          </a:stretch>
        </p:blipFill>
        <p:spPr>
          <a:xfrm>
            <a:off x="3423552" y="6046339"/>
            <a:ext cx="1231499" cy="536494"/>
          </a:xfrm>
          <a:prstGeom prst="rect">
            <a:avLst/>
          </a:prstGeom>
        </p:spPr>
      </p:pic>
      <p:pic>
        <p:nvPicPr>
          <p:cNvPr id="7" name="Picture 6"/>
          <p:cNvPicPr>
            <a:picLocks noChangeAspect="1"/>
          </p:cNvPicPr>
          <p:nvPr/>
        </p:nvPicPr>
        <p:blipFill>
          <a:blip r:embed="rId3"/>
          <a:stretch>
            <a:fillRect/>
          </a:stretch>
        </p:blipFill>
        <p:spPr>
          <a:xfrm>
            <a:off x="4655051" y="6006712"/>
            <a:ext cx="1767993" cy="615749"/>
          </a:xfrm>
          <a:prstGeom prst="rect">
            <a:avLst/>
          </a:prstGeom>
        </p:spPr>
      </p:pic>
      <p:sp>
        <p:nvSpPr>
          <p:cNvPr id="8" name="Title 1"/>
          <p:cNvSpPr txBox="1">
            <a:spLocks/>
          </p:cNvSpPr>
          <p:nvPr/>
        </p:nvSpPr>
        <p:spPr bwMode="auto">
          <a:xfrm>
            <a:off x="107093" y="310636"/>
            <a:ext cx="12084907" cy="114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609585" rtl="0" eaLnBrk="0" fontAlgn="base" hangingPunct="0">
              <a:spcBef>
                <a:spcPct val="0"/>
              </a:spcBef>
              <a:spcAft>
                <a:spcPct val="0"/>
              </a:spcAft>
              <a:defRPr sz="4800" kern="1200">
                <a:solidFill>
                  <a:schemeClr val="tx1"/>
                </a:solidFill>
                <a:latin typeface="VladaRHSans Med"/>
                <a:ea typeface="MS PGothic" panose="020B0600070205080204" pitchFamily="34" charset="-128"/>
                <a:cs typeface="VladaRHSans Med"/>
              </a:defRPr>
            </a:lvl1pPr>
            <a:lvl2pPr algn="l" defTabSz="609585" rtl="0" eaLnBrk="0" fontAlgn="base" hangingPunct="0">
              <a:spcBef>
                <a:spcPct val="0"/>
              </a:spcBef>
              <a:spcAft>
                <a:spcPct val="0"/>
              </a:spcAft>
              <a:defRPr sz="4800">
                <a:solidFill>
                  <a:schemeClr val="tx1"/>
                </a:solidFill>
                <a:latin typeface="VladaRHSans Med" charset="0"/>
                <a:ea typeface="MS PGothic" panose="020B0600070205080204" pitchFamily="34" charset="-128"/>
                <a:cs typeface="VladaRHSans Med" charset="0"/>
              </a:defRPr>
            </a:lvl2pPr>
            <a:lvl3pPr algn="l" defTabSz="609585" rtl="0" eaLnBrk="0" fontAlgn="base" hangingPunct="0">
              <a:spcBef>
                <a:spcPct val="0"/>
              </a:spcBef>
              <a:spcAft>
                <a:spcPct val="0"/>
              </a:spcAft>
              <a:defRPr sz="4800">
                <a:solidFill>
                  <a:schemeClr val="tx1"/>
                </a:solidFill>
                <a:latin typeface="VladaRHSans Med" charset="0"/>
                <a:ea typeface="MS PGothic" panose="020B0600070205080204" pitchFamily="34" charset="-128"/>
                <a:cs typeface="VladaRHSans Med" charset="0"/>
              </a:defRPr>
            </a:lvl3pPr>
            <a:lvl4pPr algn="l" defTabSz="609585" rtl="0" eaLnBrk="0" fontAlgn="base" hangingPunct="0">
              <a:spcBef>
                <a:spcPct val="0"/>
              </a:spcBef>
              <a:spcAft>
                <a:spcPct val="0"/>
              </a:spcAft>
              <a:defRPr sz="4800">
                <a:solidFill>
                  <a:schemeClr val="tx1"/>
                </a:solidFill>
                <a:latin typeface="VladaRHSans Med" charset="0"/>
                <a:ea typeface="MS PGothic" panose="020B0600070205080204" pitchFamily="34" charset="-128"/>
                <a:cs typeface="VladaRHSans Med" charset="0"/>
              </a:defRPr>
            </a:lvl4pPr>
            <a:lvl5pPr algn="l" defTabSz="609585" rtl="0" eaLnBrk="0" fontAlgn="base" hangingPunct="0">
              <a:spcBef>
                <a:spcPct val="0"/>
              </a:spcBef>
              <a:spcAft>
                <a:spcPct val="0"/>
              </a:spcAft>
              <a:defRPr sz="4800">
                <a:solidFill>
                  <a:schemeClr val="tx1"/>
                </a:solidFill>
                <a:latin typeface="VladaRHSans Med" charset="0"/>
                <a:ea typeface="MS PGothic" panose="020B0600070205080204" pitchFamily="34" charset="-128"/>
                <a:cs typeface="VladaRHSans Med" charset="0"/>
              </a:defRPr>
            </a:lvl5pPr>
            <a:lvl6pPr marL="609585" algn="l" defTabSz="609585" rtl="0" fontAlgn="base">
              <a:spcBef>
                <a:spcPct val="0"/>
              </a:spcBef>
              <a:spcAft>
                <a:spcPct val="0"/>
              </a:spcAft>
              <a:defRPr sz="4800">
                <a:solidFill>
                  <a:schemeClr val="tx1"/>
                </a:solidFill>
                <a:latin typeface="Neo Sans Medium" charset="0"/>
                <a:ea typeface="ＭＳ Ｐゴシック" charset="0"/>
                <a:cs typeface="ＭＳ Ｐゴシック" charset="0"/>
              </a:defRPr>
            </a:lvl6pPr>
            <a:lvl7pPr marL="1219170" algn="l" defTabSz="609585" rtl="0" fontAlgn="base">
              <a:spcBef>
                <a:spcPct val="0"/>
              </a:spcBef>
              <a:spcAft>
                <a:spcPct val="0"/>
              </a:spcAft>
              <a:defRPr sz="4800">
                <a:solidFill>
                  <a:schemeClr val="tx1"/>
                </a:solidFill>
                <a:latin typeface="Neo Sans Medium" charset="0"/>
                <a:ea typeface="ＭＳ Ｐゴシック" charset="0"/>
                <a:cs typeface="ＭＳ Ｐゴシック" charset="0"/>
              </a:defRPr>
            </a:lvl7pPr>
            <a:lvl8pPr marL="1828754" algn="l" defTabSz="609585" rtl="0" fontAlgn="base">
              <a:spcBef>
                <a:spcPct val="0"/>
              </a:spcBef>
              <a:spcAft>
                <a:spcPct val="0"/>
              </a:spcAft>
              <a:defRPr sz="4800">
                <a:solidFill>
                  <a:schemeClr val="tx1"/>
                </a:solidFill>
                <a:latin typeface="Neo Sans Medium" charset="0"/>
                <a:ea typeface="ＭＳ Ｐゴシック" charset="0"/>
                <a:cs typeface="ＭＳ Ｐゴシック" charset="0"/>
              </a:defRPr>
            </a:lvl8pPr>
            <a:lvl9pPr marL="2438339" algn="l" defTabSz="609585" rtl="0" fontAlgn="base">
              <a:spcBef>
                <a:spcPct val="0"/>
              </a:spcBef>
              <a:spcAft>
                <a:spcPct val="0"/>
              </a:spcAft>
              <a:defRPr sz="4800">
                <a:solidFill>
                  <a:schemeClr val="tx1"/>
                </a:solidFill>
                <a:latin typeface="Neo Sans Medium" charset="0"/>
                <a:ea typeface="ＭＳ Ｐゴシック" charset="0"/>
                <a:cs typeface="ＭＳ Ｐゴシック" charset="0"/>
              </a:defRPr>
            </a:lvl9pPr>
          </a:lstStyle>
          <a:p>
            <a:pPr algn="ctr"/>
            <a:r>
              <a:rPr lang="hr-HR" altLang="en-US" sz="3600" b="1" dirty="0" smtClean="0">
                <a:solidFill>
                  <a:schemeClr val="bg1"/>
                </a:solidFill>
                <a:effectLst>
                  <a:outerShdw blurRad="38100" dist="38100" dir="2700000" algn="tl">
                    <a:srgbClr val="000000">
                      <a:alpha val="43137"/>
                    </a:srgbClr>
                  </a:outerShdw>
                </a:effectLst>
              </a:rPr>
              <a:t>Opravdanost ulaganja i namjena </a:t>
            </a:r>
          </a:p>
          <a:p>
            <a:pPr algn="ctr"/>
            <a:r>
              <a:rPr lang="hr-HR" altLang="en-US" sz="3600" b="1" dirty="0" smtClean="0">
                <a:solidFill>
                  <a:schemeClr val="bg1"/>
                </a:solidFill>
                <a:effectLst>
                  <a:outerShdw blurRad="38100" dist="38100" dir="2700000" algn="tl">
                    <a:srgbClr val="000000">
                      <a:alpha val="43137"/>
                    </a:srgbClr>
                  </a:outerShdw>
                </a:effectLst>
              </a:rPr>
              <a:t>buduće infrastrukture 2/4</a:t>
            </a:r>
            <a:endParaRPr lang="hr-HR" sz="3600" dirty="0"/>
          </a:p>
        </p:txBody>
      </p:sp>
    </p:spTree>
    <p:extLst>
      <p:ext uri="{BB962C8B-B14F-4D97-AF65-F5344CB8AC3E}">
        <p14:creationId xmlns:p14="http://schemas.microsoft.com/office/powerpoint/2010/main" val="3664509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990575" indent="-380990">
              <a:defRPr>
                <a:solidFill>
                  <a:schemeClr val="tx1"/>
                </a:solidFill>
                <a:latin typeface="Calibri" panose="020F0502020204030204" pitchFamily="34" charset="0"/>
                <a:ea typeface="MS PGothic" panose="020B0600070205080204" pitchFamily="34" charset="-128"/>
              </a:defRPr>
            </a:lvl2pPr>
            <a:lvl3pPr marL="1523962" indent="-304792">
              <a:defRPr>
                <a:solidFill>
                  <a:schemeClr val="tx1"/>
                </a:solidFill>
                <a:latin typeface="Calibri" panose="020F0502020204030204" pitchFamily="34" charset="0"/>
                <a:ea typeface="MS PGothic" panose="020B0600070205080204" pitchFamily="34" charset="-128"/>
              </a:defRPr>
            </a:lvl3pPr>
            <a:lvl4pPr marL="2133547" indent="-304792">
              <a:defRPr>
                <a:solidFill>
                  <a:schemeClr val="tx1"/>
                </a:solidFill>
                <a:latin typeface="Calibri" panose="020F0502020204030204" pitchFamily="34" charset="0"/>
                <a:ea typeface="MS PGothic" panose="020B0600070205080204" pitchFamily="34" charset="-128"/>
              </a:defRPr>
            </a:lvl4pPr>
            <a:lvl5pPr marL="2743131" indent="-304792">
              <a:defRPr>
                <a:solidFill>
                  <a:schemeClr val="tx1"/>
                </a:solidFill>
                <a:latin typeface="Calibri" panose="020F0502020204030204" pitchFamily="34" charset="0"/>
                <a:ea typeface="MS PGothic" panose="020B0600070205080204" pitchFamily="34" charset="-128"/>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4DD9F5C-17E5-42E5-BB4D-FF9D7E27291C}" type="slidenum">
              <a:rPr lang="en-US" altLang="en-US" smtClean="0">
                <a:solidFill>
                  <a:prstClr val="white"/>
                </a:solidFill>
                <a:latin typeface="VladaRHSans Reg" charset="0"/>
              </a:rPr>
              <a:pPr/>
              <a:t>44</a:t>
            </a:fld>
            <a:endParaRPr lang="en-US" altLang="en-US" smtClean="0">
              <a:solidFill>
                <a:prstClr val="white"/>
              </a:solidFill>
              <a:latin typeface="VladaRHSans Reg"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4390" y="609188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72878" y="1548714"/>
            <a:ext cx="11260096" cy="4621427"/>
          </a:xfrm>
        </p:spPr>
        <p:txBody>
          <a:bodyPr/>
          <a:lstStyle/>
          <a:p>
            <a:pPr algn="just">
              <a:lnSpc>
                <a:spcPct val="100000"/>
              </a:lnSpc>
            </a:pPr>
            <a:r>
              <a:rPr lang="hr-HR" sz="2800" dirty="0">
                <a:solidFill>
                  <a:schemeClr val="tx2"/>
                </a:solidFill>
              </a:rPr>
              <a:t>Nadalje, s obzirom da se specifičnim ciljem 1a1 potiče sustav istraživanja otvoren za inovacije, koji odgovara potrebama gospodarstva, usmjeren na poboljšanje kapaciteta istraživačkih organizacija za provedbu vrhunskih znanstvenih istraživanja, prijavitelji moraju voditi računa o namjeni i upotrebi buduće infrastrukture</a:t>
            </a:r>
            <a:r>
              <a:rPr lang="hr-HR" sz="2800" dirty="0" smtClean="0">
                <a:solidFill>
                  <a:schemeClr val="tx2"/>
                </a:solidFill>
              </a:rPr>
              <a:t>.</a:t>
            </a:r>
          </a:p>
          <a:p>
            <a:pPr algn="just">
              <a:lnSpc>
                <a:spcPct val="100000"/>
              </a:lnSpc>
            </a:pPr>
            <a:endParaRPr lang="hr-HR" sz="2800" dirty="0" smtClean="0">
              <a:solidFill>
                <a:schemeClr val="tx2"/>
              </a:solidFill>
            </a:endParaRPr>
          </a:p>
          <a:p>
            <a:pPr algn="just">
              <a:lnSpc>
                <a:spcPct val="100000"/>
              </a:lnSpc>
            </a:pPr>
            <a:r>
              <a:rPr lang="hr-HR" sz="2800" dirty="0" smtClean="0">
                <a:solidFill>
                  <a:schemeClr val="tx2"/>
                </a:solidFill>
              </a:rPr>
              <a:t>Stoga </a:t>
            </a:r>
            <a:r>
              <a:rPr lang="hr-HR" sz="2800" dirty="0">
                <a:solidFill>
                  <a:schemeClr val="tx2"/>
                </a:solidFill>
              </a:rPr>
              <a:t>je u Uputama za prijavitelje (točka 2.7.) navedeno da namjena IRI infrastrukture mora biti prvenstveno i dominantno istraživačka </a:t>
            </a:r>
            <a:r>
              <a:rPr lang="hr-HR" sz="2800" dirty="0" smtClean="0">
                <a:solidFill>
                  <a:schemeClr val="tx2"/>
                </a:solidFill>
              </a:rPr>
              <a:t>te je  </a:t>
            </a:r>
            <a:r>
              <a:rPr lang="hr-HR" sz="2800" dirty="0">
                <a:solidFill>
                  <a:schemeClr val="tx2"/>
                </a:solidFill>
              </a:rPr>
              <a:t>propisano da popratni sadržaji kao što su dvorane za predavanja </a:t>
            </a:r>
            <a:r>
              <a:rPr lang="hr-HR" sz="2800" dirty="0" smtClean="0">
                <a:solidFill>
                  <a:schemeClr val="tx2"/>
                </a:solidFill>
              </a:rPr>
              <a:t>ili</a:t>
            </a:r>
            <a:endParaRPr lang="hr-HR" sz="2800" dirty="0">
              <a:solidFill>
                <a:schemeClr val="tx2"/>
              </a:solidFill>
            </a:endParaRPr>
          </a:p>
          <a:p>
            <a:pPr lvl="0">
              <a:lnSpc>
                <a:spcPct val="100000"/>
              </a:lnSpc>
            </a:pPr>
            <a:endParaRPr lang="hr-HR" sz="2800" dirty="0">
              <a:solidFill>
                <a:schemeClr val="tx2"/>
              </a:solidFill>
              <a:latin typeface="VladaRHSans Reg" charset="0"/>
              <a:cs typeface="VladaRHSans Reg" charset="0"/>
            </a:endParaRPr>
          </a:p>
          <a:p>
            <a:pPr lvl="0" algn="ctr" eaLnBrk="1" hangingPunct="1">
              <a:lnSpc>
                <a:spcPct val="100000"/>
              </a:lnSpc>
              <a:spcBef>
                <a:spcPts val="0"/>
              </a:spcBef>
              <a:buClr>
                <a:srgbClr val="171796"/>
              </a:buClr>
              <a:defRPr/>
            </a:pPr>
            <a:endParaRPr lang="hr-HR" altLang="en-US" dirty="0">
              <a:solidFill>
                <a:prstClr val="black"/>
              </a:solidFill>
              <a:latin typeface="VladaRHSans Reg" charset="0"/>
            </a:endParaRPr>
          </a:p>
          <a:p>
            <a:pPr lvl="0" indent="-457189" algn="ctr" eaLnBrk="1" hangingPunct="1">
              <a:lnSpc>
                <a:spcPct val="100000"/>
              </a:lnSpc>
              <a:spcBef>
                <a:spcPts val="0"/>
              </a:spcBef>
              <a:buClr>
                <a:srgbClr val="171796"/>
              </a:buClr>
              <a:buFont typeface="Wingdings" panose="05000000000000000000" pitchFamily="2" charset="2"/>
              <a:buChar char="§"/>
              <a:defRPr/>
            </a:pPr>
            <a:endParaRPr lang="hr-HR" altLang="en-US" dirty="0" smtClean="0">
              <a:solidFill>
                <a:prstClr val="black"/>
              </a:solidFill>
              <a:latin typeface="VladaRHSans Reg" charset="0"/>
            </a:endParaRPr>
          </a:p>
          <a:p>
            <a:pPr lvl="0" indent="-457189" algn="just" eaLnBrk="1" hangingPunct="1">
              <a:lnSpc>
                <a:spcPct val="100000"/>
              </a:lnSpc>
              <a:spcBef>
                <a:spcPts val="0"/>
              </a:spcBef>
              <a:buClr>
                <a:srgbClr val="171796"/>
              </a:buClr>
              <a:buFont typeface="Wingdings" panose="05000000000000000000" pitchFamily="2" charset="2"/>
              <a:buChar char="§"/>
              <a:defRPr/>
            </a:pPr>
            <a:endParaRPr lang="hr-HR" altLang="en-US" sz="2400" dirty="0">
              <a:solidFill>
                <a:prstClr val="black"/>
              </a:solidFill>
              <a:latin typeface="VladaRHSans Reg" charset="0"/>
            </a:endParaRPr>
          </a:p>
          <a:p>
            <a:pPr lvl="0" indent="-457189" algn="just" eaLnBrk="1" hangingPunct="1">
              <a:lnSpc>
                <a:spcPct val="100000"/>
              </a:lnSpc>
              <a:spcBef>
                <a:spcPts val="0"/>
              </a:spcBef>
              <a:buClr>
                <a:srgbClr val="171796"/>
              </a:buClr>
              <a:buFont typeface="Wingdings" panose="05000000000000000000" pitchFamily="2" charset="2"/>
              <a:buChar char="§"/>
              <a:defRPr/>
            </a:pPr>
            <a:endParaRPr lang="hr-HR" altLang="en-US" sz="2400" dirty="0" smtClean="0">
              <a:solidFill>
                <a:prstClr val="black"/>
              </a:solidFill>
              <a:latin typeface="VladaRHSans Reg" charset="0"/>
            </a:endParaRPr>
          </a:p>
          <a:p>
            <a:pPr lvl="0" indent="-457189" algn="just" eaLnBrk="1" hangingPunct="1">
              <a:lnSpc>
                <a:spcPct val="100000"/>
              </a:lnSpc>
              <a:spcBef>
                <a:spcPts val="0"/>
              </a:spcBef>
              <a:buClr>
                <a:srgbClr val="171796"/>
              </a:buClr>
              <a:buFont typeface="Wingdings" panose="05000000000000000000" pitchFamily="2" charset="2"/>
              <a:buChar char="§"/>
              <a:defRPr/>
            </a:pPr>
            <a:endParaRPr lang="hr-HR" altLang="en-US" sz="2400" dirty="0">
              <a:solidFill>
                <a:prstClr val="black"/>
              </a:solidFill>
              <a:latin typeface="VladaRHSans Reg" charset="0"/>
            </a:endParaRPr>
          </a:p>
          <a:p>
            <a:pPr lvl="0" eaLnBrk="1" hangingPunct="1">
              <a:spcBef>
                <a:spcPts val="767"/>
              </a:spcBef>
              <a:buClr>
                <a:srgbClr val="171796"/>
              </a:buClr>
              <a:defRPr/>
            </a:pPr>
            <a:endParaRPr lang="hr-HR" altLang="en-US" sz="2400" dirty="0" smtClean="0">
              <a:solidFill>
                <a:prstClr val="black"/>
              </a:solidFill>
              <a:latin typeface="VladaRHSans Reg" charset="0"/>
            </a:endParaRPr>
          </a:p>
          <a:p>
            <a:endParaRPr lang="hr-HR"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341" y="6013981"/>
            <a:ext cx="1760526" cy="617006"/>
          </a:xfrm>
          <a:prstGeom prst="rect">
            <a:avLst/>
          </a:prstGeom>
        </p:spPr>
      </p:pic>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3864" y="6054782"/>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40043" y="287522"/>
            <a:ext cx="11935541" cy="704936"/>
          </a:xfrm>
        </p:spPr>
        <p:txBody>
          <a:bodyPr/>
          <a:lstStyle/>
          <a:p>
            <a:pPr algn="ctr"/>
            <a:r>
              <a:rPr lang="hr-HR" altLang="en-US" sz="3600" b="1" dirty="0" smtClean="0">
                <a:solidFill>
                  <a:schemeClr val="bg1"/>
                </a:solidFill>
                <a:effectLst>
                  <a:outerShdw blurRad="38100" dist="38100" dir="2700000" algn="tl">
                    <a:srgbClr val="000000">
                      <a:alpha val="43137"/>
                    </a:srgbClr>
                  </a:outerShdw>
                </a:effectLst>
              </a:rPr>
              <a:t>Opravdanost ulaganja i namjena </a:t>
            </a:r>
            <a:br>
              <a:rPr lang="hr-HR" altLang="en-US" sz="3600" b="1" dirty="0" smtClean="0">
                <a:solidFill>
                  <a:schemeClr val="bg1"/>
                </a:solidFill>
                <a:effectLst>
                  <a:outerShdw blurRad="38100" dist="38100" dir="2700000" algn="tl">
                    <a:srgbClr val="000000">
                      <a:alpha val="43137"/>
                    </a:srgbClr>
                  </a:outerShdw>
                </a:effectLst>
              </a:rPr>
            </a:br>
            <a:r>
              <a:rPr lang="hr-HR" altLang="en-US" sz="3600" b="1" dirty="0" smtClean="0">
                <a:solidFill>
                  <a:schemeClr val="bg1"/>
                </a:solidFill>
                <a:effectLst>
                  <a:outerShdw blurRad="38100" dist="38100" dir="2700000" algn="tl">
                    <a:srgbClr val="000000">
                      <a:alpha val="43137"/>
                    </a:srgbClr>
                  </a:outerShdw>
                </a:effectLst>
              </a:rPr>
              <a:t>buduće infrastrukture 3/4</a:t>
            </a:r>
            <a:endParaRPr lang="hr-HR" sz="3600" dirty="0"/>
          </a:p>
        </p:txBody>
      </p:sp>
    </p:spTree>
    <p:extLst>
      <p:ext uri="{BB962C8B-B14F-4D97-AF65-F5344CB8AC3E}">
        <p14:creationId xmlns:p14="http://schemas.microsoft.com/office/powerpoint/2010/main" val="10733880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990575" indent="-380990">
              <a:defRPr>
                <a:solidFill>
                  <a:schemeClr val="tx1"/>
                </a:solidFill>
                <a:latin typeface="Calibri" panose="020F0502020204030204" pitchFamily="34" charset="0"/>
                <a:ea typeface="MS PGothic" panose="020B0600070205080204" pitchFamily="34" charset="-128"/>
              </a:defRPr>
            </a:lvl2pPr>
            <a:lvl3pPr marL="1523962" indent="-304792">
              <a:defRPr>
                <a:solidFill>
                  <a:schemeClr val="tx1"/>
                </a:solidFill>
                <a:latin typeface="Calibri" panose="020F0502020204030204" pitchFamily="34" charset="0"/>
                <a:ea typeface="MS PGothic" panose="020B0600070205080204" pitchFamily="34" charset="-128"/>
              </a:defRPr>
            </a:lvl3pPr>
            <a:lvl4pPr marL="2133547" indent="-304792">
              <a:defRPr>
                <a:solidFill>
                  <a:schemeClr val="tx1"/>
                </a:solidFill>
                <a:latin typeface="Calibri" panose="020F0502020204030204" pitchFamily="34" charset="0"/>
                <a:ea typeface="MS PGothic" panose="020B0600070205080204" pitchFamily="34" charset="-128"/>
              </a:defRPr>
            </a:lvl4pPr>
            <a:lvl5pPr marL="2743131" indent="-304792">
              <a:defRPr>
                <a:solidFill>
                  <a:schemeClr val="tx1"/>
                </a:solidFill>
                <a:latin typeface="Calibri" panose="020F0502020204030204" pitchFamily="34" charset="0"/>
                <a:ea typeface="MS PGothic" panose="020B0600070205080204" pitchFamily="34" charset="-128"/>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4DD9F5C-17E5-42E5-BB4D-FF9D7E27291C}" type="slidenum">
              <a:rPr lang="en-US" altLang="en-US" smtClean="0">
                <a:solidFill>
                  <a:prstClr val="white"/>
                </a:solidFill>
                <a:latin typeface="VladaRHSans Reg" charset="0"/>
              </a:rPr>
              <a:pPr/>
              <a:t>45</a:t>
            </a:fld>
            <a:endParaRPr lang="en-US" altLang="en-US" smtClean="0">
              <a:solidFill>
                <a:prstClr val="white"/>
              </a:solidFill>
              <a:latin typeface="VladaRHSans Reg"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4390" y="609188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05713" y="1696995"/>
            <a:ext cx="11669871" cy="3855308"/>
          </a:xfrm>
        </p:spPr>
        <p:txBody>
          <a:bodyPr/>
          <a:lstStyle/>
          <a:p>
            <a:pPr>
              <a:lnSpc>
                <a:spcPct val="100000"/>
              </a:lnSpc>
            </a:pPr>
            <a:r>
              <a:rPr lang="hr-HR" sz="2800" dirty="0" smtClean="0">
                <a:solidFill>
                  <a:schemeClr val="tx2"/>
                </a:solidFill>
              </a:rPr>
              <a:t>sastanke</a:t>
            </a:r>
            <a:r>
              <a:rPr lang="hr-HR" sz="2800" dirty="0">
                <a:solidFill>
                  <a:schemeClr val="tx2"/>
                </a:solidFill>
              </a:rPr>
              <a:t>, učionice i slično mogu činiti najviše 20% vrijednosti budućeg ulaganja u IRI infrastrukturu i prijavitelji to moraju imati na umu kod planiranja infrastrukturnog zahvata.</a:t>
            </a:r>
          </a:p>
          <a:p>
            <a:pPr>
              <a:lnSpc>
                <a:spcPct val="150000"/>
              </a:lnSpc>
            </a:pPr>
            <a:endParaRPr lang="hr-HR" sz="2000" dirty="0">
              <a:solidFill>
                <a:schemeClr val="tx2"/>
              </a:solidFill>
            </a:endParaRPr>
          </a:p>
          <a:p>
            <a:pPr>
              <a:lnSpc>
                <a:spcPct val="150000"/>
              </a:lnSpc>
            </a:pPr>
            <a:endParaRPr lang="hr-HR" sz="2400" dirty="0" smtClean="0">
              <a:solidFill>
                <a:schemeClr val="tx2"/>
              </a:solidFill>
            </a:endParaRPr>
          </a:p>
          <a:p>
            <a:pPr>
              <a:lnSpc>
                <a:spcPct val="150000"/>
              </a:lnSpc>
            </a:pPr>
            <a:endParaRPr lang="hr-HR" sz="2800" dirty="0">
              <a:solidFill>
                <a:schemeClr val="tx2"/>
              </a:solidFill>
            </a:endParaRPr>
          </a:p>
          <a:p>
            <a:pPr lvl="0">
              <a:lnSpc>
                <a:spcPct val="100000"/>
              </a:lnSpc>
            </a:pPr>
            <a:endParaRPr lang="hr-HR" sz="2800" dirty="0">
              <a:solidFill>
                <a:schemeClr val="tx2"/>
              </a:solidFill>
              <a:latin typeface="VladaRHSans Reg" charset="0"/>
              <a:cs typeface="VladaRHSans Reg" charset="0"/>
            </a:endParaRPr>
          </a:p>
          <a:p>
            <a:pPr lvl="0" algn="ctr" eaLnBrk="1" hangingPunct="1">
              <a:lnSpc>
                <a:spcPct val="100000"/>
              </a:lnSpc>
              <a:spcBef>
                <a:spcPts val="0"/>
              </a:spcBef>
              <a:buClr>
                <a:srgbClr val="171796"/>
              </a:buClr>
              <a:defRPr/>
            </a:pPr>
            <a:endParaRPr lang="hr-HR" altLang="en-US" dirty="0">
              <a:solidFill>
                <a:prstClr val="black"/>
              </a:solidFill>
              <a:latin typeface="VladaRHSans Reg" charset="0"/>
            </a:endParaRPr>
          </a:p>
          <a:p>
            <a:pPr lvl="0" indent="-457189" algn="ctr" eaLnBrk="1" hangingPunct="1">
              <a:lnSpc>
                <a:spcPct val="100000"/>
              </a:lnSpc>
              <a:spcBef>
                <a:spcPts val="0"/>
              </a:spcBef>
              <a:buClr>
                <a:srgbClr val="171796"/>
              </a:buClr>
              <a:buFont typeface="Wingdings" panose="05000000000000000000" pitchFamily="2" charset="2"/>
              <a:buChar char="§"/>
              <a:defRPr/>
            </a:pPr>
            <a:endParaRPr lang="hr-HR" altLang="en-US" dirty="0" smtClean="0">
              <a:solidFill>
                <a:prstClr val="black"/>
              </a:solidFill>
              <a:latin typeface="VladaRHSans Reg" charset="0"/>
            </a:endParaRPr>
          </a:p>
          <a:p>
            <a:pPr lvl="0" indent="-457189" algn="just" eaLnBrk="1" hangingPunct="1">
              <a:lnSpc>
                <a:spcPct val="100000"/>
              </a:lnSpc>
              <a:spcBef>
                <a:spcPts val="0"/>
              </a:spcBef>
              <a:buClr>
                <a:srgbClr val="171796"/>
              </a:buClr>
              <a:buFont typeface="Wingdings" panose="05000000000000000000" pitchFamily="2" charset="2"/>
              <a:buChar char="§"/>
              <a:defRPr/>
            </a:pPr>
            <a:endParaRPr lang="hr-HR" altLang="en-US" sz="2400" dirty="0">
              <a:solidFill>
                <a:prstClr val="black"/>
              </a:solidFill>
              <a:latin typeface="VladaRHSans Reg" charset="0"/>
            </a:endParaRPr>
          </a:p>
          <a:p>
            <a:pPr lvl="0" indent="-457189" algn="just" eaLnBrk="1" hangingPunct="1">
              <a:lnSpc>
                <a:spcPct val="100000"/>
              </a:lnSpc>
              <a:spcBef>
                <a:spcPts val="0"/>
              </a:spcBef>
              <a:buClr>
                <a:srgbClr val="171796"/>
              </a:buClr>
              <a:buFont typeface="Wingdings" panose="05000000000000000000" pitchFamily="2" charset="2"/>
              <a:buChar char="§"/>
              <a:defRPr/>
            </a:pPr>
            <a:endParaRPr lang="hr-HR" altLang="en-US" sz="2400" dirty="0" smtClean="0">
              <a:solidFill>
                <a:prstClr val="black"/>
              </a:solidFill>
              <a:latin typeface="VladaRHSans Reg" charset="0"/>
            </a:endParaRPr>
          </a:p>
          <a:p>
            <a:pPr lvl="0" indent="-457189" algn="just" eaLnBrk="1" hangingPunct="1">
              <a:lnSpc>
                <a:spcPct val="100000"/>
              </a:lnSpc>
              <a:spcBef>
                <a:spcPts val="0"/>
              </a:spcBef>
              <a:buClr>
                <a:srgbClr val="171796"/>
              </a:buClr>
              <a:buFont typeface="Wingdings" panose="05000000000000000000" pitchFamily="2" charset="2"/>
              <a:buChar char="§"/>
              <a:defRPr/>
            </a:pPr>
            <a:endParaRPr lang="hr-HR" altLang="en-US" sz="2400" dirty="0">
              <a:solidFill>
                <a:prstClr val="black"/>
              </a:solidFill>
              <a:latin typeface="VladaRHSans Reg" charset="0"/>
            </a:endParaRPr>
          </a:p>
          <a:p>
            <a:pPr lvl="0" eaLnBrk="1" hangingPunct="1">
              <a:spcBef>
                <a:spcPts val="767"/>
              </a:spcBef>
              <a:buClr>
                <a:srgbClr val="171796"/>
              </a:buClr>
              <a:defRPr/>
            </a:pPr>
            <a:endParaRPr lang="hr-HR" altLang="en-US" sz="2400" dirty="0" smtClean="0">
              <a:solidFill>
                <a:prstClr val="black"/>
              </a:solidFill>
              <a:latin typeface="VladaRHSans Reg" charset="0"/>
            </a:endParaRPr>
          </a:p>
          <a:p>
            <a:endParaRPr lang="hr-HR"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3341" y="6013981"/>
            <a:ext cx="1760526" cy="617006"/>
          </a:xfrm>
          <a:prstGeom prst="rect">
            <a:avLst/>
          </a:prstGeom>
        </p:spPr>
      </p:pic>
      <p:pic>
        <p:nvPicPr>
          <p:cNvPr id="7"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3864" y="6054782"/>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40043" y="287522"/>
            <a:ext cx="11935541" cy="704936"/>
          </a:xfrm>
        </p:spPr>
        <p:txBody>
          <a:bodyPr/>
          <a:lstStyle/>
          <a:p>
            <a:pPr algn="ctr"/>
            <a:r>
              <a:rPr lang="hr-HR" altLang="en-US" sz="3600" b="1" dirty="0" smtClean="0">
                <a:solidFill>
                  <a:schemeClr val="bg1"/>
                </a:solidFill>
                <a:effectLst>
                  <a:outerShdw blurRad="38100" dist="38100" dir="2700000" algn="tl">
                    <a:srgbClr val="000000">
                      <a:alpha val="43137"/>
                    </a:srgbClr>
                  </a:outerShdw>
                </a:effectLst>
              </a:rPr>
              <a:t>Opravdanost ulaganja i namjena </a:t>
            </a:r>
            <a:br>
              <a:rPr lang="hr-HR" altLang="en-US" sz="3600" b="1" dirty="0" smtClean="0">
                <a:solidFill>
                  <a:schemeClr val="bg1"/>
                </a:solidFill>
                <a:effectLst>
                  <a:outerShdw blurRad="38100" dist="38100" dir="2700000" algn="tl">
                    <a:srgbClr val="000000">
                      <a:alpha val="43137"/>
                    </a:srgbClr>
                  </a:outerShdw>
                </a:effectLst>
              </a:rPr>
            </a:br>
            <a:r>
              <a:rPr lang="hr-HR" altLang="en-US" sz="3600" b="1" dirty="0" smtClean="0">
                <a:solidFill>
                  <a:schemeClr val="bg1"/>
                </a:solidFill>
                <a:effectLst>
                  <a:outerShdw blurRad="38100" dist="38100" dir="2700000" algn="tl">
                    <a:srgbClr val="000000">
                      <a:alpha val="43137"/>
                    </a:srgbClr>
                  </a:outerShdw>
                </a:effectLst>
              </a:rPr>
              <a:t>buduće infrastrukture 4/4</a:t>
            </a:r>
            <a:endParaRPr lang="hr-HR" sz="3600" dirty="0"/>
          </a:p>
        </p:txBody>
      </p:sp>
    </p:spTree>
    <p:extLst>
      <p:ext uri="{BB962C8B-B14F-4D97-AF65-F5344CB8AC3E}">
        <p14:creationId xmlns:p14="http://schemas.microsoft.com/office/powerpoint/2010/main" val="874707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099" y="1194486"/>
            <a:ext cx="10799233" cy="4514335"/>
          </a:xfrm>
        </p:spPr>
        <p:txBody>
          <a:bodyPr/>
          <a:lstStyle/>
          <a:p>
            <a:pPr algn="just">
              <a:lnSpc>
                <a:spcPct val="100000"/>
              </a:lnSpc>
            </a:pPr>
            <a:r>
              <a:rPr lang="hr-HR" sz="2800" dirty="0">
                <a:solidFill>
                  <a:schemeClr val="tx2"/>
                </a:solidFill>
              </a:rPr>
              <a:t>S obzirom da je svrha ovog poziva priprema projektne/tehničke dokumentacije za budući infrastrukturni projekt, za uspješnu provedbu važno je osigurati voditelja projekta i administratora, koji će omogućiti kvalitetnu koordinaciju projektnih aktivnosti, odvijanje aktivnosti po planu te kvalitetno odrađene administrativne zadatke na projektu. </a:t>
            </a:r>
            <a:endParaRPr lang="hr-HR" sz="2800" dirty="0" smtClean="0">
              <a:solidFill>
                <a:schemeClr val="tx2"/>
              </a:solidFill>
            </a:endParaRPr>
          </a:p>
          <a:p>
            <a:pPr algn="just">
              <a:lnSpc>
                <a:spcPct val="100000"/>
              </a:lnSpc>
            </a:pPr>
            <a:r>
              <a:rPr lang="hr-HR" sz="2800" dirty="0" smtClean="0">
                <a:solidFill>
                  <a:schemeClr val="tx2"/>
                </a:solidFill>
              </a:rPr>
              <a:t>Voditelj </a:t>
            </a:r>
            <a:r>
              <a:rPr lang="hr-HR" sz="2800" dirty="0">
                <a:solidFill>
                  <a:schemeClr val="tx2"/>
                </a:solidFill>
              </a:rPr>
              <a:t>i administrator stoga su neophodni za kvalitetnu provedbu projekta i čine projektni tim. S obzirom da projekt ne uključuje istraživačke aktivnosti, nije potreban niti je predviđen istraživački tim.</a:t>
            </a:r>
          </a:p>
          <a:p>
            <a:pPr>
              <a:lnSpc>
                <a:spcPct val="100000"/>
              </a:lnSpc>
            </a:pPr>
            <a:endParaRPr lang="hr-HR" sz="2800" dirty="0">
              <a:solidFill>
                <a:schemeClr val="tx2"/>
              </a:solidFill>
              <a:latin typeface="VladaRHSans Reg" charset="0"/>
              <a:cs typeface="VladaRHSans Reg" charset="0"/>
            </a:endParaRPr>
          </a:p>
          <a:p>
            <a:pPr>
              <a:lnSpc>
                <a:spcPct val="100000"/>
              </a:lnSpc>
            </a:pPr>
            <a:endParaRPr lang="hr-HR" sz="2800" dirty="0">
              <a:solidFill>
                <a:schemeClr val="tx2"/>
              </a:solidFill>
              <a:latin typeface="VladaRHSans Reg" charset="0"/>
              <a:cs typeface="VladaRHSans Reg" charset="0"/>
            </a:endParaRPr>
          </a:p>
          <a:p>
            <a:pPr>
              <a:lnSpc>
                <a:spcPct val="100000"/>
              </a:lnSpc>
            </a:pPr>
            <a:endParaRPr lang="hr-HR" sz="2800" dirty="0" smtClean="0">
              <a:solidFill>
                <a:schemeClr val="tx2"/>
              </a:solidFill>
              <a:latin typeface="VladaRHSans Reg" charset="0"/>
              <a:cs typeface="VladaRHSans Reg" charset="0"/>
            </a:endParaRPr>
          </a:p>
          <a:p>
            <a:endParaRPr lang="hr-HR" sz="2800" dirty="0">
              <a:solidFill>
                <a:schemeClr val="tx2"/>
              </a:solidFill>
              <a:latin typeface="VladaRHSans Reg" charset="0"/>
              <a:cs typeface="VladaRHSans Reg" charset="0"/>
            </a:endParaRPr>
          </a:p>
          <a:p>
            <a:endParaRPr lang="hr-HR"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46</a:t>
            </a:fld>
            <a:endParaRPr lang="en-US" altLang="en-US">
              <a:solidFill>
                <a:prstClr val="white"/>
              </a:solidFill>
            </a:endParaRPr>
          </a:p>
        </p:txBody>
      </p:sp>
      <p:pic>
        <p:nvPicPr>
          <p:cNvPr id="6" name="Picture 5"/>
          <p:cNvPicPr>
            <a:picLocks noChangeAspect="1"/>
          </p:cNvPicPr>
          <p:nvPr/>
        </p:nvPicPr>
        <p:blipFill>
          <a:blip r:embed="rId2"/>
          <a:stretch>
            <a:fillRect/>
          </a:stretch>
        </p:blipFill>
        <p:spPr>
          <a:xfrm>
            <a:off x="3433529" y="6046340"/>
            <a:ext cx="1213209" cy="536494"/>
          </a:xfrm>
          <a:prstGeom prst="rect">
            <a:avLst/>
          </a:prstGeom>
        </p:spPr>
      </p:pic>
      <p:pic>
        <p:nvPicPr>
          <p:cNvPr id="7" name="Picture 6"/>
          <p:cNvPicPr>
            <a:picLocks noChangeAspect="1"/>
          </p:cNvPicPr>
          <p:nvPr/>
        </p:nvPicPr>
        <p:blipFill>
          <a:blip r:embed="rId3"/>
          <a:stretch>
            <a:fillRect/>
          </a:stretch>
        </p:blipFill>
        <p:spPr>
          <a:xfrm>
            <a:off x="4646738" y="6012391"/>
            <a:ext cx="1767993" cy="615749"/>
          </a:xfrm>
          <a:prstGeom prst="rect">
            <a:avLst/>
          </a:prstGeom>
        </p:spPr>
      </p:pic>
      <p:sp>
        <p:nvSpPr>
          <p:cNvPr id="8" name="Title 1"/>
          <p:cNvSpPr>
            <a:spLocks noGrp="1"/>
          </p:cNvSpPr>
          <p:nvPr>
            <p:ph type="title"/>
          </p:nvPr>
        </p:nvSpPr>
        <p:spPr>
          <a:xfrm>
            <a:off x="181233" y="275167"/>
            <a:ext cx="11894352" cy="680422"/>
          </a:xfrm>
        </p:spPr>
        <p:txBody>
          <a:bodyPr/>
          <a:lstStyle/>
          <a:p>
            <a:pPr algn="ctr"/>
            <a:r>
              <a:rPr lang="hr-HR" altLang="en-US" sz="3600" b="1" dirty="0" smtClean="0">
                <a:solidFill>
                  <a:schemeClr val="bg1"/>
                </a:solidFill>
                <a:effectLst>
                  <a:outerShdw blurRad="38100" dist="38100" dir="2700000" algn="tl">
                    <a:srgbClr val="000000">
                      <a:alpha val="43137"/>
                    </a:srgbClr>
                  </a:outerShdw>
                </a:effectLst>
              </a:rPr>
              <a:t>Provedbeni kapaciteti 1/6</a:t>
            </a:r>
            <a:endParaRPr lang="hr-HR" sz="3600" dirty="0"/>
          </a:p>
        </p:txBody>
      </p:sp>
    </p:spTree>
    <p:extLst>
      <p:ext uri="{BB962C8B-B14F-4D97-AF65-F5344CB8AC3E}">
        <p14:creationId xmlns:p14="http://schemas.microsoft.com/office/powerpoint/2010/main" val="41436265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1" y="275168"/>
            <a:ext cx="10799233" cy="803990"/>
          </a:xfrm>
        </p:spPr>
        <p:txBody>
          <a:bodyPr/>
          <a:lstStyle/>
          <a:p>
            <a:pPr algn="ctr"/>
            <a:r>
              <a:rPr lang="hr-HR" altLang="en-US" sz="3600" b="1" dirty="0">
                <a:solidFill>
                  <a:schemeClr val="bg1"/>
                </a:solidFill>
                <a:effectLst>
                  <a:outerShdw blurRad="38100" dist="38100" dir="2700000" algn="tl">
                    <a:srgbClr val="000000">
                      <a:alpha val="43137"/>
                    </a:srgbClr>
                  </a:outerShdw>
                </a:effectLst>
              </a:rPr>
              <a:t>Provedbeni </a:t>
            </a:r>
            <a:r>
              <a:rPr lang="hr-HR" altLang="en-US" sz="3600" b="1" dirty="0" smtClean="0">
                <a:solidFill>
                  <a:schemeClr val="bg1"/>
                </a:solidFill>
                <a:effectLst>
                  <a:outerShdw blurRad="38100" dist="38100" dir="2700000" algn="tl">
                    <a:srgbClr val="000000">
                      <a:alpha val="43137"/>
                    </a:srgbClr>
                  </a:outerShdw>
                </a:effectLst>
              </a:rPr>
              <a:t>kapaciteti 2/6</a:t>
            </a:r>
            <a:endParaRPr lang="en-GB" altLang="en-US" sz="3600" b="1" dirty="0">
              <a:solidFill>
                <a:schemeClr val="bg1"/>
              </a:solidFill>
              <a:effectLst>
                <a:outerShdw blurRad="38100" dist="38100" dir="2700000" algn="tl">
                  <a:srgbClr val="000000">
                    <a:alpha val="43137"/>
                  </a:srgbClr>
                </a:outerShdw>
              </a:effectLst>
            </a:endParaRPr>
          </a:p>
        </p:txBody>
      </p:sp>
      <p:sp>
        <p:nvSpPr>
          <p:cNvPr id="15363" name="Content Placeholder 2"/>
          <p:cNvSpPr>
            <a:spLocks noGrp="1"/>
          </p:cNvSpPr>
          <p:nvPr>
            <p:ph idx="1"/>
          </p:nvPr>
        </p:nvSpPr>
        <p:spPr>
          <a:xfrm>
            <a:off x="685800" y="1285103"/>
            <a:ext cx="10871885" cy="4201184"/>
          </a:xfrm>
        </p:spPr>
        <p:txBody>
          <a:bodyPr/>
          <a:lstStyle/>
          <a:p>
            <a:pPr marL="0">
              <a:lnSpc>
                <a:spcPct val="100000"/>
              </a:lnSpc>
            </a:pPr>
            <a:r>
              <a:rPr lang="hr-HR" sz="2800" dirty="0">
                <a:solidFill>
                  <a:schemeClr val="tx2"/>
                </a:solidFill>
              </a:rPr>
              <a:t>Kako bi se dalje osigurali kvalitetni kapaciteti kod voditelja i </a:t>
            </a:r>
            <a:r>
              <a:rPr lang="hr-HR" sz="2800" dirty="0" smtClean="0">
                <a:solidFill>
                  <a:schemeClr val="tx2"/>
                </a:solidFill>
              </a:rPr>
              <a:t>administratora, postavljeni </a:t>
            </a:r>
            <a:r>
              <a:rPr lang="hr-HR" sz="2800" dirty="0">
                <a:solidFill>
                  <a:schemeClr val="tx2"/>
                </a:solidFill>
              </a:rPr>
              <a:t>su sljedeći uvjeti: </a:t>
            </a:r>
            <a:endParaRPr lang="hr-HR" sz="2800" dirty="0" smtClean="0">
              <a:solidFill>
                <a:schemeClr val="tx2"/>
              </a:solidFill>
            </a:endParaRPr>
          </a:p>
          <a:p>
            <a:pPr>
              <a:lnSpc>
                <a:spcPct val="100000"/>
              </a:lnSpc>
            </a:pPr>
            <a:endParaRPr lang="hr-HR" sz="2800" dirty="0">
              <a:solidFill>
                <a:schemeClr val="tx2"/>
              </a:solidFill>
            </a:endParaRPr>
          </a:p>
          <a:p>
            <a:pPr lvl="0">
              <a:lnSpc>
                <a:spcPct val="100000"/>
              </a:lnSpc>
              <a:buFont typeface="Wingdings" panose="05000000000000000000" pitchFamily="2" charset="2"/>
              <a:buChar char="Ø"/>
            </a:pPr>
            <a:r>
              <a:rPr lang="hr-HR" sz="2800" dirty="0">
                <a:solidFill>
                  <a:schemeClr val="tx2"/>
                </a:solidFill>
              </a:rPr>
              <a:t>za voditelja projekta = osoba zaposlena u instituciji prijavitelja s minimalno 1 godinom </a:t>
            </a:r>
            <a:r>
              <a:rPr lang="hr-HR" sz="2800" b="1" dirty="0">
                <a:solidFill>
                  <a:schemeClr val="tx2"/>
                </a:solidFill>
              </a:rPr>
              <a:t>iskustva u vođenju projekata</a:t>
            </a:r>
            <a:r>
              <a:rPr lang="hr-HR" sz="2800" dirty="0">
                <a:solidFill>
                  <a:schemeClr val="tx2"/>
                </a:solidFill>
              </a:rPr>
              <a:t> financiranih iz EU izvora</a:t>
            </a:r>
          </a:p>
          <a:p>
            <a:pPr lvl="0">
              <a:lnSpc>
                <a:spcPct val="100000"/>
              </a:lnSpc>
              <a:buFont typeface="Wingdings" panose="05000000000000000000" pitchFamily="2" charset="2"/>
              <a:buChar char="Ø"/>
            </a:pPr>
            <a:r>
              <a:rPr lang="hr-HR" sz="2800" dirty="0">
                <a:solidFill>
                  <a:schemeClr val="tx2"/>
                </a:solidFill>
              </a:rPr>
              <a:t>za administratora na projektu = minimalno 1 godina iskustva </a:t>
            </a:r>
            <a:r>
              <a:rPr lang="hr-HR" sz="2800" b="1" dirty="0">
                <a:solidFill>
                  <a:schemeClr val="tx2"/>
                </a:solidFill>
              </a:rPr>
              <a:t>u provedbi projekata</a:t>
            </a:r>
            <a:r>
              <a:rPr lang="hr-HR" sz="2800" dirty="0">
                <a:solidFill>
                  <a:schemeClr val="tx2"/>
                </a:solidFill>
              </a:rPr>
              <a:t> financiranih iz EU izvora. </a:t>
            </a:r>
          </a:p>
          <a:p>
            <a:pPr marL="0" indent="0" defTabSz="914400" eaLnBrk="1" hangingPunct="1">
              <a:lnSpc>
                <a:spcPct val="100000"/>
              </a:lnSpc>
              <a:spcAft>
                <a:spcPts val="0"/>
              </a:spcAft>
            </a:pPr>
            <a:endParaRPr lang="hr-HR" sz="2400" dirty="0" smtClean="0">
              <a:solidFill>
                <a:schemeClr val="tx2"/>
              </a:solidFill>
              <a:latin typeface="+mn-lt"/>
              <a:ea typeface="+mn-ea"/>
              <a:cs typeface="+mn-cs"/>
            </a:endParaRP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9F0606E5-C494-49DB-9D72-586D56B5C9F3}" type="slidenum">
              <a:rPr lang="en-US" altLang="en-US" sz="1200">
                <a:solidFill>
                  <a:prstClr val="white"/>
                </a:solidFill>
              </a:rPr>
              <a:pPr>
                <a:lnSpc>
                  <a:spcPct val="100000"/>
                </a:lnSpc>
                <a:spcBef>
                  <a:spcPct val="0"/>
                </a:spcBef>
              </a:pPr>
              <a:t>47</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3405" y="6060615"/>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91822" y="905215"/>
            <a:ext cx="5878286" cy="830997"/>
          </a:xfrm>
          <a:prstGeom prst="rect">
            <a:avLst/>
          </a:prstGeom>
          <a:noFill/>
        </p:spPr>
        <p:txBody>
          <a:bodyPr wrap="square" rtlCol="0">
            <a:spAutoFit/>
          </a:bodyPr>
          <a:lstStyle/>
          <a:p>
            <a:endParaRPr lang="hr-HR" sz="2400" dirty="0" smtClean="0"/>
          </a:p>
          <a:p>
            <a:endParaRPr lang="hr-HR" sz="2400" dirty="0" smtClean="0">
              <a:solidFill>
                <a:schemeClr val="tx2"/>
              </a:solidFill>
            </a:endParaRPr>
          </a:p>
        </p:txBody>
      </p:sp>
      <p:pic>
        <p:nvPicPr>
          <p:cNvPr id="3" name="Picture 2"/>
          <p:cNvPicPr>
            <a:picLocks noChangeAspect="1"/>
          </p:cNvPicPr>
          <p:nvPr/>
        </p:nvPicPr>
        <p:blipFill>
          <a:blip r:embed="rId3"/>
          <a:stretch>
            <a:fillRect/>
          </a:stretch>
        </p:blipFill>
        <p:spPr>
          <a:xfrm>
            <a:off x="4555298" y="6020443"/>
            <a:ext cx="1767993" cy="615749"/>
          </a:xfrm>
          <a:prstGeom prst="rect">
            <a:avLst/>
          </a:prstGeom>
        </p:spPr>
      </p:pic>
    </p:spTree>
    <p:extLst>
      <p:ext uri="{BB962C8B-B14F-4D97-AF65-F5344CB8AC3E}">
        <p14:creationId xmlns:p14="http://schemas.microsoft.com/office/powerpoint/2010/main" val="2826573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5631"/>
            <a:ext cx="10799233" cy="970159"/>
          </a:xfrm>
        </p:spPr>
        <p:txBody>
          <a:bodyPr/>
          <a:lstStyle/>
          <a:p>
            <a:pPr algn="ctr"/>
            <a:r>
              <a:rPr lang="hr-HR" altLang="en-US" sz="3600" b="1" dirty="0">
                <a:solidFill>
                  <a:schemeClr val="bg1"/>
                </a:solidFill>
                <a:effectLst>
                  <a:outerShdw blurRad="38100" dist="38100" dir="2700000" algn="tl">
                    <a:srgbClr val="000000">
                      <a:alpha val="43137"/>
                    </a:srgbClr>
                  </a:outerShdw>
                </a:effectLst>
              </a:rPr>
              <a:t>Provedbeni </a:t>
            </a:r>
            <a:r>
              <a:rPr lang="hr-HR" altLang="en-US" sz="3600" b="1" dirty="0" smtClean="0">
                <a:solidFill>
                  <a:schemeClr val="bg1"/>
                </a:solidFill>
                <a:effectLst>
                  <a:outerShdw blurRad="38100" dist="38100" dir="2700000" algn="tl">
                    <a:srgbClr val="000000">
                      <a:alpha val="43137"/>
                    </a:srgbClr>
                  </a:outerShdw>
                </a:effectLst>
              </a:rPr>
              <a:t>kapaciteti 3/6</a:t>
            </a:r>
            <a:r>
              <a:rPr lang="hr-HR" sz="3600" b="1" dirty="0">
                <a:solidFill>
                  <a:schemeClr val="bg1"/>
                </a:solidFill>
                <a:effectLst>
                  <a:outerShdw blurRad="38100" dist="38100" dir="2700000" algn="tl">
                    <a:srgbClr val="000000">
                      <a:alpha val="43137"/>
                    </a:srgbClr>
                  </a:outerShdw>
                </a:effectLst>
              </a:rPr>
              <a:t/>
            </a:r>
            <a:br>
              <a:rPr lang="hr-HR" sz="3600" b="1" dirty="0">
                <a:solidFill>
                  <a:schemeClr val="bg1"/>
                </a:solidFill>
                <a:effectLst>
                  <a:outerShdw blurRad="38100" dist="38100" dir="2700000" algn="tl">
                    <a:srgbClr val="000000">
                      <a:alpha val="43137"/>
                    </a:srgbClr>
                  </a:outerShdw>
                </a:effectLst>
              </a:rPr>
            </a:br>
            <a:endParaRPr lang="hr-HR"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2509" y="1112108"/>
            <a:ext cx="11500022" cy="5204808"/>
          </a:xfrm>
        </p:spPr>
        <p:txBody>
          <a:bodyPr/>
          <a:lstStyle/>
          <a:p>
            <a:pPr>
              <a:lnSpc>
                <a:spcPct val="100000"/>
              </a:lnSpc>
            </a:pPr>
            <a:r>
              <a:rPr lang="hr-HR" sz="2800" b="1" dirty="0">
                <a:solidFill>
                  <a:schemeClr val="tx2"/>
                </a:solidFill>
              </a:rPr>
              <a:t>VODITELJ </a:t>
            </a:r>
            <a:r>
              <a:rPr lang="hr-HR" sz="2800" b="1" dirty="0" smtClean="0">
                <a:solidFill>
                  <a:schemeClr val="tx2"/>
                </a:solidFill>
              </a:rPr>
              <a:t>PROJEKTA</a:t>
            </a:r>
            <a:endParaRPr lang="hr-HR" sz="2800" b="1" dirty="0">
              <a:solidFill>
                <a:schemeClr val="tx2"/>
              </a:solidFill>
            </a:endParaRPr>
          </a:p>
          <a:p>
            <a:pPr marL="0">
              <a:lnSpc>
                <a:spcPct val="100000"/>
              </a:lnSpc>
            </a:pPr>
            <a:r>
              <a:rPr lang="hr-HR" sz="2800" dirty="0">
                <a:solidFill>
                  <a:schemeClr val="tx2"/>
                </a:solidFill>
              </a:rPr>
              <a:t>Pritom su za voditelja projekta u smislu vođenja projekta </a:t>
            </a:r>
            <a:r>
              <a:rPr lang="hr-HR" sz="2800" dirty="0" smtClean="0">
                <a:solidFill>
                  <a:schemeClr val="tx2"/>
                </a:solidFill>
              </a:rPr>
              <a:t>prihvatljive sljedeće opcije</a:t>
            </a:r>
            <a:r>
              <a:rPr lang="hr-HR" sz="2800" dirty="0">
                <a:solidFill>
                  <a:schemeClr val="tx2"/>
                </a:solidFill>
              </a:rPr>
              <a:t>:  </a:t>
            </a:r>
          </a:p>
          <a:p>
            <a:pPr marL="457200" indent="-457200">
              <a:lnSpc>
                <a:spcPct val="100000"/>
              </a:lnSpc>
              <a:buFont typeface="Wingdings" panose="05000000000000000000" pitchFamily="2" charset="2"/>
              <a:buChar char="Ø"/>
            </a:pPr>
            <a:r>
              <a:rPr lang="hr-HR" sz="2800" dirty="0">
                <a:solidFill>
                  <a:schemeClr val="tx2"/>
                </a:solidFill>
              </a:rPr>
              <a:t>voditelj cijelog projekta</a:t>
            </a:r>
          </a:p>
          <a:p>
            <a:pPr marL="457200" indent="-457200">
              <a:lnSpc>
                <a:spcPct val="100000"/>
              </a:lnSpc>
              <a:buFont typeface="Wingdings" panose="05000000000000000000" pitchFamily="2" charset="2"/>
              <a:buChar char="Ø"/>
            </a:pPr>
            <a:r>
              <a:rPr lang="hr-HR" sz="2800" dirty="0">
                <a:solidFill>
                  <a:schemeClr val="tx2"/>
                </a:solidFill>
              </a:rPr>
              <a:t>voditelj projekta za Hrvatsku ili koordinator projekta za Hrvatsku</a:t>
            </a:r>
          </a:p>
          <a:p>
            <a:pPr marL="457200" indent="-457200">
              <a:lnSpc>
                <a:spcPct val="100000"/>
              </a:lnSpc>
              <a:buFont typeface="Wingdings" panose="05000000000000000000" pitchFamily="2" charset="2"/>
              <a:buChar char="Ø"/>
            </a:pPr>
            <a:r>
              <a:rPr lang="hr-HR" sz="2800" dirty="0" err="1">
                <a:solidFill>
                  <a:schemeClr val="tx2"/>
                </a:solidFill>
              </a:rPr>
              <a:t>suvoditelj</a:t>
            </a:r>
            <a:r>
              <a:rPr lang="hr-HR" sz="2800" dirty="0">
                <a:solidFill>
                  <a:schemeClr val="tx2"/>
                </a:solidFill>
              </a:rPr>
              <a:t> projekta, uz dostavljeni dokaz o tome (slučaj </a:t>
            </a:r>
            <a:r>
              <a:rPr lang="hr-HR" sz="2800" dirty="0" smtClean="0">
                <a:solidFill>
                  <a:schemeClr val="tx2"/>
                </a:solidFill>
              </a:rPr>
              <a:t>kada ta osoba </a:t>
            </a:r>
            <a:r>
              <a:rPr lang="hr-HR" sz="2800" dirty="0">
                <a:solidFill>
                  <a:schemeClr val="tx2"/>
                </a:solidFill>
              </a:rPr>
              <a:t>nije </a:t>
            </a:r>
            <a:r>
              <a:rPr lang="hr-HR" sz="2800" dirty="0" smtClean="0">
                <a:solidFill>
                  <a:schemeClr val="tx2"/>
                </a:solidFill>
              </a:rPr>
              <a:t>navedena </a:t>
            </a:r>
            <a:r>
              <a:rPr lang="hr-HR" sz="2800" dirty="0">
                <a:solidFill>
                  <a:schemeClr val="tx2"/>
                </a:solidFill>
              </a:rPr>
              <a:t>kao voditelj projekta)</a:t>
            </a:r>
          </a:p>
          <a:p>
            <a:pPr marL="457200" indent="-457200">
              <a:lnSpc>
                <a:spcPct val="100000"/>
              </a:lnSpc>
              <a:buFont typeface="Wingdings" panose="05000000000000000000" pitchFamily="2" charset="2"/>
              <a:buChar char="Ø"/>
            </a:pPr>
            <a:r>
              <a:rPr lang="hr-HR" sz="2800" dirty="0">
                <a:solidFill>
                  <a:schemeClr val="tx2"/>
                </a:solidFill>
              </a:rPr>
              <a:t>u obzir se uzima samo vođenje provedbe projekta, a ne </a:t>
            </a:r>
            <a:r>
              <a:rPr lang="hr-HR" sz="2800" dirty="0" smtClean="0">
                <a:solidFill>
                  <a:schemeClr val="tx2"/>
                </a:solidFill>
              </a:rPr>
              <a:t>vođenje pripreme projekta</a:t>
            </a:r>
            <a:endParaRPr lang="hr-HR" sz="2800" dirty="0">
              <a:solidFill>
                <a:schemeClr val="tx2"/>
              </a:solidFill>
            </a:endParaRPr>
          </a:p>
        </p:txBody>
      </p:sp>
      <p:sp>
        <p:nvSpPr>
          <p:cNvPr id="4" name="Slide Number Placeholder 3"/>
          <p:cNvSpPr>
            <a:spLocks noGrp="1"/>
          </p:cNvSpPr>
          <p:nvPr>
            <p:ph type="sldNum" sz="quarter" idx="11"/>
          </p:nvPr>
        </p:nvSpPr>
        <p:spPr/>
        <p:txBody>
          <a:bodyPr/>
          <a:lstStyle/>
          <a:p>
            <a:pPr>
              <a:defRPr/>
            </a:pPr>
            <a:fld id="{41D3E364-4395-446B-896B-90B09CE6E712}" type="slidenum">
              <a:rPr lang="en-US" altLang="en-US" smtClean="0">
                <a:solidFill>
                  <a:prstClr val="white"/>
                </a:solidFill>
              </a:rPr>
              <a:pPr>
                <a:defRPr/>
              </a:pPr>
              <a:t>48</a:t>
            </a:fld>
            <a:endParaRPr lang="en-US" altLang="en-US">
              <a:solidFill>
                <a:prstClr val="white"/>
              </a:solidFill>
            </a:endParaRPr>
          </a:p>
        </p:txBody>
      </p:sp>
      <p:pic>
        <p:nvPicPr>
          <p:cNvPr id="6" name="Picture 5"/>
          <p:cNvPicPr>
            <a:picLocks noChangeAspect="1"/>
          </p:cNvPicPr>
          <p:nvPr/>
        </p:nvPicPr>
        <p:blipFill>
          <a:blip r:embed="rId2"/>
          <a:stretch>
            <a:fillRect/>
          </a:stretch>
        </p:blipFill>
        <p:spPr>
          <a:xfrm>
            <a:off x="3475093" y="6048668"/>
            <a:ext cx="1213209" cy="536494"/>
          </a:xfrm>
          <a:prstGeom prst="rect">
            <a:avLst/>
          </a:prstGeom>
        </p:spPr>
      </p:pic>
      <p:pic>
        <p:nvPicPr>
          <p:cNvPr id="7" name="Picture 6"/>
          <p:cNvPicPr>
            <a:picLocks noChangeAspect="1"/>
          </p:cNvPicPr>
          <p:nvPr/>
        </p:nvPicPr>
        <p:blipFill>
          <a:blip r:embed="rId3"/>
          <a:stretch>
            <a:fillRect/>
          </a:stretch>
        </p:blipFill>
        <p:spPr>
          <a:xfrm>
            <a:off x="4688302" y="6009041"/>
            <a:ext cx="1767993" cy="615749"/>
          </a:xfrm>
          <a:prstGeom prst="rect">
            <a:avLst/>
          </a:prstGeom>
        </p:spPr>
      </p:pic>
    </p:spTree>
    <p:extLst>
      <p:ext uri="{BB962C8B-B14F-4D97-AF65-F5344CB8AC3E}">
        <p14:creationId xmlns:p14="http://schemas.microsoft.com/office/powerpoint/2010/main" val="955761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5631"/>
            <a:ext cx="10799233" cy="970159"/>
          </a:xfrm>
        </p:spPr>
        <p:txBody>
          <a:bodyPr/>
          <a:lstStyle/>
          <a:p>
            <a:pPr algn="ctr"/>
            <a:r>
              <a:rPr lang="hr-HR" altLang="en-US" sz="3600" b="1" dirty="0">
                <a:solidFill>
                  <a:schemeClr val="bg1"/>
                </a:solidFill>
                <a:effectLst>
                  <a:outerShdw blurRad="38100" dist="38100" dir="2700000" algn="tl">
                    <a:srgbClr val="000000">
                      <a:alpha val="43137"/>
                    </a:srgbClr>
                  </a:outerShdw>
                </a:effectLst>
              </a:rPr>
              <a:t>Provedbeni </a:t>
            </a:r>
            <a:r>
              <a:rPr lang="hr-HR" altLang="en-US" sz="3600" b="1" dirty="0" smtClean="0">
                <a:solidFill>
                  <a:schemeClr val="bg1"/>
                </a:solidFill>
                <a:effectLst>
                  <a:outerShdw blurRad="38100" dist="38100" dir="2700000" algn="tl">
                    <a:srgbClr val="000000">
                      <a:alpha val="43137"/>
                    </a:srgbClr>
                  </a:outerShdw>
                </a:effectLst>
              </a:rPr>
              <a:t>kapaciteti 4/6</a:t>
            </a:r>
            <a:r>
              <a:rPr lang="hr-HR" sz="3600" b="1" dirty="0">
                <a:solidFill>
                  <a:schemeClr val="bg1"/>
                </a:solidFill>
                <a:effectLst>
                  <a:outerShdw blurRad="38100" dist="38100" dir="2700000" algn="tl">
                    <a:srgbClr val="000000">
                      <a:alpha val="43137"/>
                    </a:srgbClr>
                  </a:outerShdw>
                </a:effectLst>
              </a:rPr>
              <a:t/>
            </a:r>
            <a:br>
              <a:rPr lang="hr-HR" sz="3600" b="1" dirty="0">
                <a:solidFill>
                  <a:schemeClr val="bg1"/>
                </a:solidFill>
                <a:effectLst>
                  <a:outerShdw blurRad="38100" dist="38100" dir="2700000" algn="tl">
                    <a:srgbClr val="000000">
                      <a:alpha val="43137"/>
                    </a:srgbClr>
                  </a:outerShdw>
                </a:effectLst>
              </a:rPr>
            </a:br>
            <a:endParaRPr lang="hr-HR"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1070919"/>
            <a:ext cx="10987215" cy="4226011"/>
          </a:xfrm>
        </p:spPr>
        <p:txBody>
          <a:bodyPr/>
          <a:lstStyle/>
          <a:p>
            <a:pPr marL="457200" indent="-457200">
              <a:lnSpc>
                <a:spcPct val="100000"/>
              </a:lnSpc>
              <a:buFont typeface="Wingdings" panose="05000000000000000000" pitchFamily="2" charset="2"/>
              <a:buChar char="Ø"/>
            </a:pPr>
            <a:r>
              <a:rPr lang="hr-HR" sz="2800" dirty="0">
                <a:solidFill>
                  <a:schemeClr val="tx2"/>
                </a:solidFill>
              </a:rPr>
              <a:t>projekti na kojima je osoba stekla iskustvo voditelja ne moraju imati znanstvenu </a:t>
            </a:r>
            <a:r>
              <a:rPr lang="hr-HR" sz="2800" dirty="0" smtClean="0">
                <a:solidFill>
                  <a:schemeClr val="tx2"/>
                </a:solidFill>
              </a:rPr>
              <a:t>komponentu</a:t>
            </a:r>
          </a:p>
          <a:p>
            <a:pPr marL="0" indent="0">
              <a:lnSpc>
                <a:spcPct val="100000"/>
              </a:lnSpc>
            </a:pPr>
            <a:endParaRPr lang="hr-HR" sz="2800" dirty="0">
              <a:solidFill>
                <a:schemeClr val="tx2"/>
              </a:solidFill>
            </a:endParaRPr>
          </a:p>
          <a:p>
            <a:pPr>
              <a:lnSpc>
                <a:spcPct val="100000"/>
              </a:lnSpc>
            </a:pPr>
            <a:r>
              <a:rPr lang="hr-HR" sz="2800" b="1" dirty="0">
                <a:solidFill>
                  <a:schemeClr val="tx2"/>
                </a:solidFill>
              </a:rPr>
              <a:t>ADMINISTRATOR</a:t>
            </a:r>
            <a:endParaRPr lang="hr-HR" sz="2800" dirty="0">
              <a:solidFill>
                <a:schemeClr val="tx2"/>
              </a:solidFill>
            </a:endParaRPr>
          </a:p>
          <a:p>
            <a:pPr marL="0">
              <a:lnSpc>
                <a:spcPct val="100000"/>
              </a:lnSpc>
            </a:pPr>
            <a:r>
              <a:rPr lang="hr-HR" sz="2800" dirty="0" smtClean="0">
                <a:solidFill>
                  <a:schemeClr val="tx2"/>
                </a:solidFill>
              </a:rPr>
              <a:t>Broji </a:t>
            </a:r>
            <a:r>
              <a:rPr lang="hr-HR" sz="2800" dirty="0">
                <a:solidFill>
                  <a:schemeClr val="tx2"/>
                </a:solidFill>
              </a:rPr>
              <a:t>se iskustvo sudjelovanja u provedbi </a:t>
            </a:r>
            <a:r>
              <a:rPr lang="hr-HR" sz="2800" dirty="0" smtClean="0">
                <a:solidFill>
                  <a:schemeClr val="tx2"/>
                </a:solidFill>
              </a:rPr>
              <a:t>projekta financiranog iz EU izvora. </a:t>
            </a:r>
            <a:r>
              <a:rPr lang="hr-HR" sz="2800" dirty="0">
                <a:solidFill>
                  <a:schemeClr val="tx2"/>
                </a:solidFill>
              </a:rPr>
              <a:t>Status te osobe u smislu radnog odnosa nije </a:t>
            </a:r>
            <a:r>
              <a:rPr lang="hr-HR" sz="2800" dirty="0" smtClean="0">
                <a:solidFill>
                  <a:schemeClr val="tx2"/>
                </a:solidFill>
              </a:rPr>
              <a:t>ključan, </a:t>
            </a:r>
            <a:r>
              <a:rPr lang="hr-HR" sz="2800" dirty="0">
                <a:solidFill>
                  <a:schemeClr val="tx2"/>
                </a:solidFill>
              </a:rPr>
              <a:t>no važno je da se odgovarajuće traženo iskustvo može dokazati.</a:t>
            </a:r>
          </a:p>
          <a:p>
            <a:endParaRPr lang="hr-HR" sz="2800" dirty="0"/>
          </a:p>
          <a:p>
            <a:endParaRPr lang="hr-HR" sz="2800" dirty="0"/>
          </a:p>
        </p:txBody>
      </p:sp>
      <p:sp>
        <p:nvSpPr>
          <p:cNvPr id="4" name="Slide Number Placeholder 3"/>
          <p:cNvSpPr>
            <a:spLocks noGrp="1"/>
          </p:cNvSpPr>
          <p:nvPr>
            <p:ph type="sldNum" sz="quarter" idx="11"/>
          </p:nvPr>
        </p:nvSpPr>
        <p:spPr/>
        <p:txBody>
          <a:bodyPr/>
          <a:lstStyle/>
          <a:p>
            <a:pPr>
              <a:defRPr/>
            </a:pPr>
            <a:fld id="{41D3E364-4395-446B-896B-90B09CE6E712}" type="slidenum">
              <a:rPr lang="en-US" altLang="en-US" smtClean="0">
                <a:solidFill>
                  <a:prstClr val="white"/>
                </a:solidFill>
              </a:rPr>
              <a:pPr>
                <a:defRPr/>
              </a:pPr>
              <a:t>49</a:t>
            </a:fld>
            <a:endParaRPr lang="en-US" altLang="en-US">
              <a:solidFill>
                <a:prstClr val="white"/>
              </a:solidFill>
            </a:endParaRPr>
          </a:p>
        </p:txBody>
      </p:sp>
      <p:pic>
        <p:nvPicPr>
          <p:cNvPr id="6" name="Picture 5"/>
          <p:cNvPicPr>
            <a:picLocks noChangeAspect="1"/>
          </p:cNvPicPr>
          <p:nvPr/>
        </p:nvPicPr>
        <p:blipFill>
          <a:blip r:embed="rId2"/>
          <a:stretch>
            <a:fillRect/>
          </a:stretch>
        </p:blipFill>
        <p:spPr>
          <a:xfrm>
            <a:off x="3475093" y="6048668"/>
            <a:ext cx="1213209" cy="536494"/>
          </a:xfrm>
          <a:prstGeom prst="rect">
            <a:avLst/>
          </a:prstGeom>
        </p:spPr>
      </p:pic>
      <p:pic>
        <p:nvPicPr>
          <p:cNvPr id="7" name="Picture 6"/>
          <p:cNvPicPr>
            <a:picLocks noChangeAspect="1"/>
          </p:cNvPicPr>
          <p:nvPr/>
        </p:nvPicPr>
        <p:blipFill>
          <a:blip r:embed="rId3"/>
          <a:stretch>
            <a:fillRect/>
          </a:stretch>
        </p:blipFill>
        <p:spPr>
          <a:xfrm>
            <a:off x="4688302" y="6009041"/>
            <a:ext cx="1767993" cy="615749"/>
          </a:xfrm>
          <a:prstGeom prst="rect">
            <a:avLst/>
          </a:prstGeom>
        </p:spPr>
      </p:pic>
    </p:spTree>
    <p:extLst>
      <p:ext uri="{BB962C8B-B14F-4D97-AF65-F5344CB8AC3E}">
        <p14:creationId xmlns:p14="http://schemas.microsoft.com/office/powerpoint/2010/main" val="3459618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58077"/>
            <a:ext cx="10799233" cy="765812"/>
          </a:xfrm>
        </p:spPr>
        <p:txBody>
          <a:bodyPr/>
          <a:lstStyle/>
          <a:p>
            <a:pPr algn="ctr"/>
            <a:r>
              <a:rPr lang="hr-HR" sz="3600" b="1" dirty="0" smtClean="0">
                <a:solidFill>
                  <a:schemeClr val="bg1"/>
                </a:solidFill>
                <a:effectLst>
                  <a:outerShdw blurRad="38100" dist="38100" dir="2700000" algn="tl">
                    <a:srgbClr val="000000">
                      <a:alpha val="43137"/>
                    </a:srgbClr>
                  </a:outerShdw>
                </a:effectLst>
              </a:rPr>
              <a:t>Pokazatelj 1/2</a:t>
            </a:r>
            <a:endParaRPr lang="hr-HR"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1" y="1223889"/>
            <a:ext cx="11069594" cy="4394316"/>
          </a:xfrm>
        </p:spPr>
        <p:txBody>
          <a:bodyPr/>
          <a:lstStyle/>
          <a:p>
            <a:pPr algn="ctr"/>
            <a:r>
              <a:rPr lang="hr-HR" sz="2800" dirty="0" smtClean="0">
                <a:solidFill>
                  <a:schemeClr val="tx2"/>
                </a:solidFill>
                <a:latin typeface="VladaRHSans Reg" charset="0"/>
                <a:cs typeface="VladaRHSans Reg" charset="0"/>
              </a:rPr>
              <a:t>Pokazatelj </a:t>
            </a:r>
            <a:r>
              <a:rPr lang="hr-HR" sz="2800" b="1" dirty="0" smtClean="0">
                <a:solidFill>
                  <a:schemeClr val="tx2"/>
                </a:solidFill>
                <a:latin typeface="VladaRHSans Reg" charset="0"/>
                <a:cs typeface="VladaRHSans Reg" charset="0"/>
              </a:rPr>
              <a:t>neposrednih rezultata</a:t>
            </a:r>
            <a:r>
              <a:rPr lang="hr-HR" sz="2800" dirty="0" smtClean="0">
                <a:solidFill>
                  <a:schemeClr val="tx2"/>
                </a:solidFill>
                <a:latin typeface="VladaRHSans Reg" charset="0"/>
                <a:cs typeface="VladaRHSans Reg" charset="0"/>
              </a:rPr>
              <a:t> definiran Pozivom:</a:t>
            </a:r>
            <a:endParaRPr lang="hr-HR" sz="2800" b="1" dirty="0">
              <a:solidFill>
                <a:schemeClr val="tx2"/>
              </a:solidFill>
              <a:latin typeface="VladaRHSans Reg" charset="0"/>
              <a:cs typeface="VladaRHSans Reg" charset="0"/>
            </a:endParaRPr>
          </a:p>
          <a:p>
            <a:pPr algn="ctr"/>
            <a:endParaRPr lang="hr-HR" b="1" dirty="0" smtClean="0">
              <a:solidFill>
                <a:schemeClr val="tx2"/>
              </a:solidFill>
              <a:latin typeface="VladaRHSans Reg" charset="0"/>
              <a:cs typeface="VladaRHSans Reg" charset="0"/>
            </a:endParaRPr>
          </a:p>
          <a:p>
            <a:pPr algn="ctr"/>
            <a:r>
              <a:rPr lang="hr-HR" b="1" dirty="0" smtClean="0">
                <a:solidFill>
                  <a:schemeClr val="tx2"/>
                </a:solidFill>
                <a:latin typeface="VladaRHSans Reg" charset="0"/>
                <a:cs typeface="VladaRHSans Reg" charset="0"/>
              </a:rPr>
              <a:t>Pripremljeni IRI </a:t>
            </a:r>
            <a:r>
              <a:rPr lang="hr-HR" b="1" dirty="0">
                <a:solidFill>
                  <a:schemeClr val="tx2"/>
                </a:solidFill>
                <a:latin typeface="VladaRHSans Reg" charset="0"/>
                <a:cs typeface="VladaRHSans Reg" charset="0"/>
              </a:rPr>
              <a:t>infrastrukturni </a:t>
            </a:r>
            <a:r>
              <a:rPr lang="hr-HR" b="1" dirty="0" smtClean="0">
                <a:solidFill>
                  <a:schemeClr val="tx2"/>
                </a:solidFill>
                <a:latin typeface="VladaRHSans Reg" charset="0"/>
                <a:cs typeface="VladaRHSans Reg" charset="0"/>
              </a:rPr>
              <a:t>projekti</a:t>
            </a:r>
            <a:endParaRPr lang="hr-HR" sz="2800" b="1" dirty="0" smtClean="0">
              <a:solidFill>
                <a:schemeClr val="tx2"/>
              </a:solidFill>
              <a:latin typeface="VladaRHSans Reg" charset="0"/>
              <a:cs typeface="VladaRHSans Reg" charset="0"/>
            </a:endParaRPr>
          </a:p>
          <a:p>
            <a:pPr algn="ctr"/>
            <a:r>
              <a:rPr lang="hr-HR" sz="2800" dirty="0">
                <a:solidFill>
                  <a:schemeClr val="tx2"/>
                </a:solidFill>
                <a:latin typeface="VladaRHSans Reg" charset="0"/>
                <a:cs typeface="VladaRHSans Reg" charset="0"/>
              </a:rPr>
              <a:t> = infrastrukturni projekti u sektoru </a:t>
            </a:r>
            <a:r>
              <a:rPr lang="hr-HR" sz="2800" dirty="0" smtClean="0">
                <a:solidFill>
                  <a:schemeClr val="tx2"/>
                </a:solidFill>
                <a:latin typeface="VladaRHSans Reg" charset="0"/>
                <a:cs typeface="VladaRHSans Reg" charset="0"/>
              </a:rPr>
              <a:t>IRI koji </a:t>
            </a:r>
            <a:r>
              <a:rPr lang="hr-HR" sz="2800" dirty="0">
                <a:solidFill>
                  <a:schemeClr val="tx2"/>
                </a:solidFill>
                <a:latin typeface="VladaRHSans Reg" charset="0"/>
                <a:cs typeface="VladaRHSans Reg" charset="0"/>
              </a:rPr>
              <a:t>imaju izrađenu </a:t>
            </a:r>
            <a:r>
              <a:rPr lang="hr-HR" sz="2800" b="1" dirty="0">
                <a:solidFill>
                  <a:schemeClr val="tx2"/>
                </a:solidFill>
                <a:latin typeface="VladaRHSans Reg" charset="0"/>
                <a:cs typeface="VladaRHSans Reg" charset="0"/>
              </a:rPr>
              <a:t>svu</a:t>
            </a:r>
            <a:r>
              <a:rPr lang="hr-HR" sz="2800" dirty="0">
                <a:solidFill>
                  <a:schemeClr val="tx2"/>
                </a:solidFill>
                <a:latin typeface="VladaRHSans Reg" charset="0"/>
                <a:cs typeface="VladaRHSans Reg" charset="0"/>
              </a:rPr>
              <a:t> projektnu dokumentaciju i, ako je primjenjivo, ishođene akte kojima se odobrava </a:t>
            </a:r>
            <a:r>
              <a:rPr lang="hr-HR" sz="2800" dirty="0" smtClean="0">
                <a:solidFill>
                  <a:schemeClr val="tx2"/>
                </a:solidFill>
                <a:latin typeface="VladaRHSans Reg" charset="0"/>
                <a:cs typeface="VladaRHSans Reg" charset="0"/>
              </a:rPr>
              <a:t>građenje</a:t>
            </a:r>
            <a:endParaRPr lang="hr-HR" sz="2800" dirty="0">
              <a:solidFill>
                <a:schemeClr val="tx2"/>
              </a:solidFill>
              <a:latin typeface="VladaRHSans Reg" charset="0"/>
              <a:cs typeface="VladaRHSans Reg" charset="0"/>
            </a:endParaRPr>
          </a:p>
          <a:p>
            <a:pPr algn="ctr"/>
            <a:endParaRPr lang="hr-HR" sz="2800" b="1" dirty="0" smtClean="0">
              <a:solidFill>
                <a:schemeClr val="tx2"/>
              </a:solidFill>
              <a:latin typeface="VladaRHSans Reg" charset="0"/>
              <a:cs typeface="VladaRHSans Reg" charset="0"/>
            </a:endParaRPr>
          </a:p>
          <a:p>
            <a:pPr algn="ctr"/>
            <a:endParaRPr lang="hr-HR" sz="2800" b="1" dirty="0">
              <a:solidFill>
                <a:schemeClr val="tx2"/>
              </a:solidFill>
              <a:latin typeface="VladaRHSans Reg" charset="0"/>
              <a:cs typeface="VladaRHSans Reg" charset="0"/>
            </a:endParaRPr>
          </a:p>
        </p:txBody>
      </p:sp>
      <p:sp>
        <p:nvSpPr>
          <p:cNvPr id="4" name="Slide Number Placeholder 3"/>
          <p:cNvSpPr>
            <a:spLocks noGrp="1"/>
          </p:cNvSpPr>
          <p:nvPr>
            <p:ph type="sldNum" sz="quarter" idx="11"/>
          </p:nvPr>
        </p:nvSpPr>
        <p:spPr/>
        <p:txBody>
          <a:bodyPr/>
          <a:lstStyle/>
          <a:p>
            <a:pPr>
              <a:defRPr/>
            </a:pPr>
            <a:fld id="{6E3717E0-286C-4572-A132-4CBF2BEE4D4F}" type="slidenum">
              <a:rPr lang="en-US" altLang="en-US" smtClean="0">
                <a:solidFill>
                  <a:prstClr val="white"/>
                </a:solidFill>
              </a:rPr>
              <a:pPr>
                <a:defRPr/>
              </a:pPr>
              <a:t>5</a:t>
            </a:fld>
            <a:endParaRPr lang="en-US" altLang="en-US">
              <a:solidFill>
                <a:prstClr val="white"/>
              </a:solidFill>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1470"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4663363" y="6014608"/>
            <a:ext cx="1767993" cy="615749"/>
          </a:xfrm>
          <a:prstGeom prst="rect">
            <a:avLst/>
          </a:prstGeom>
        </p:spPr>
      </p:pic>
    </p:spTree>
    <p:extLst>
      <p:ext uri="{BB962C8B-B14F-4D97-AF65-F5344CB8AC3E}">
        <p14:creationId xmlns:p14="http://schemas.microsoft.com/office/powerpoint/2010/main" val="4126667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799" y="233838"/>
            <a:ext cx="10799233" cy="639233"/>
          </a:xfrm>
        </p:spPr>
        <p:txBody>
          <a:bodyPr/>
          <a:lstStyle/>
          <a:p>
            <a:pPr algn="ctr"/>
            <a:r>
              <a:rPr lang="hr-HR" altLang="en-US" sz="3600" b="1" dirty="0">
                <a:solidFill>
                  <a:schemeClr val="bg1"/>
                </a:solidFill>
                <a:effectLst>
                  <a:outerShdw blurRad="38100" dist="38100" dir="2700000" algn="tl">
                    <a:srgbClr val="000000">
                      <a:alpha val="43137"/>
                    </a:srgbClr>
                  </a:outerShdw>
                </a:effectLst>
              </a:rPr>
              <a:t>Provedbeni </a:t>
            </a:r>
            <a:r>
              <a:rPr lang="hr-HR" altLang="en-US" sz="3600" b="1" dirty="0" smtClean="0">
                <a:solidFill>
                  <a:schemeClr val="bg1"/>
                </a:solidFill>
                <a:effectLst>
                  <a:outerShdw blurRad="38100" dist="38100" dir="2700000" algn="tl">
                    <a:srgbClr val="000000">
                      <a:alpha val="43137"/>
                    </a:srgbClr>
                  </a:outerShdw>
                </a:effectLst>
              </a:rPr>
              <a:t>kapaciteti 5/6</a:t>
            </a: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endParaRPr lang="en-GB" altLang="en-US" dirty="0" smtClean="0">
              <a:latin typeface="VladaRHSans Med" charset="0"/>
              <a:cs typeface="VladaRHSans Med" charset="0"/>
            </a:endParaRPr>
          </a:p>
        </p:txBody>
      </p:sp>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0A430FA0-9E3C-4CC1-BFD6-8692EC8D041D}" type="slidenum">
              <a:rPr lang="en-US" altLang="en-US" sz="1200">
                <a:solidFill>
                  <a:prstClr val="white"/>
                </a:solidFill>
              </a:rPr>
              <a:pPr>
                <a:lnSpc>
                  <a:spcPct val="100000"/>
                </a:lnSpc>
                <a:spcBef>
                  <a:spcPct val="0"/>
                </a:spcBef>
              </a:pPr>
              <a:t>50</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6532"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85798" y="1140463"/>
            <a:ext cx="10799233" cy="4639576"/>
          </a:xfrm>
        </p:spPr>
        <p:txBody>
          <a:bodyPr/>
          <a:lstStyle/>
          <a:p>
            <a:pPr marL="0" algn="just">
              <a:lnSpc>
                <a:spcPct val="100000"/>
              </a:lnSpc>
            </a:pPr>
            <a:r>
              <a:rPr lang="hr-HR" sz="2800" dirty="0">
                <a:solidFill>
                  <a:schemeClr val="tx2"/>
                </a:solidFill>
              </a:rPr>
              <a:t>Osobe zaposlene u instituciji prijavitelja koje su u znanstvenom smislu odgovorne za jedinicu koja je obuhvaćena infrastrukturnim zahvatom moraju ispuniti sljedeće uvjete:</a:t>
            </a:r>
          </a:p>
          <a:p>
            <a:pPr algn="just">
              <a:lnSpc>
                <a:spcPct val="100000"/>
              </a:lnSpc>
              <a:buFont typeface="Wingdings" panose="05000000000000000000" pitchFamily="2" charset="2"/>
              <a:buChar char="Ø"/>
            </a:pPr>
            <a:r>
              <a:rPr lang="hr-HR" sz="2800" dirty="0" smtClean="0">
                <a:solidFill>
                  <a:schemeClr val="tx2"/>
                </a:solidFill>
              </a:rPr>
              <a:t>biti </a:t>
            </a:r>
            <a:r>
              <a:rPr lang="hr-HR" sz="2800" dirty="0">
                <a:solidFill>
                  <a:schemeClr val="tx2"/>
                </a:solidFill>
              </a:rPr>
              <a:t>zaposlene u instituciji prijavitelja</a:t>
            </a:r>
          </a:p>
          <a:p>
            <a:pPr algn="just">
              <a:lnSpc>
                <a:spcPct val="100000"/>
              </a:lnSpc>
              <a:buFont typeface="Wingdings" panose="05000000000000000000" pitchFamily="2" charset="2"/>
              <a:buChar char="Ø"/>
            </a:pPr>
            <a:r>
              <a:rPr lang="hr-HR" sz="2800" dirty="0" smtClean="0">
                <a:solidFill>
                  <a:schemeClr val="tx2"/>
                </a:solidFill>
              </a:rPr>
              <a:t>u </a:t>
            </a:r>
            <a:r>
              <a:rPr lang="hr-HR" sz="2800" dirty="0">
                <a:solidFill>
                  <a:schemeClr val="tx2"/>
                </a:solidFill>
              </a:rPr>
              <a:t>znanstvenom smislu biti odgovorne za jedinicu koja će biti zahvaćena infrastrukturnim zahvatom – u prvom planu je nadležnost u smislu znanstveno-istraživačkog rada, a ne organizacijsko-upravljačka </a:t>
            </a:r>
            <a:r>
              <a:rPr lang="hr-HR" sz="2800" dirty="0" smtClean="0">
                <a:solidFill>
                  <a:schemeClr val="tx2"/>
                </a:solidFill>
              </a:rPr>
              <a:t>odgovornost</a:t>
            </a:r>
          </a:p>
          <a:p>
            <a:pPr algn="just">
              <a:lnSpc>
                <a:spcPct val="100000"/>
              </a:lnSpc>
              <a:buFont typeface="Wingdings" panose="05000000000000000000" pitchFamily="2" charset="2"/>
              <a:buChar char="Ø"/>
            </a:pPr>
            <a:r>
              <a:rPr lang="hr-HR" sz="2800" dirty="0">
                <a:solidFill>
                  <a:schemeClr val="tx2"/>
                </a:solidFill>
              </a:rPr>
              <a:t>broj takvih osoba nije određen pozivom</a:t>
            </a:r>
          </a:p>
          <a:p>
            <a:pPr>
              <a:buFont typeface="Wingdings" panose="05000000000000000000" pitchFamily="2" charset="2"/>
              <a:buChar char="Ø"/>
            </a:pPr>
            <a:endParaRPr lang="hr-HR" sz="2400" dirty="0">
              <a:solidFill>
                <a:schemeClr val="tx2"/>
              </a:solidFill>
            </a:endParaRPr>
          </a:p>
          <a:p>
            <a:endParaRPr lang="hr-HR" dirty="0"/>
          </a:p>
        </p:txBody>
      </p:sp>
      <p:pic>
        <p:nvPicPr>
          <p:cNvPr id="4" name="Picture 3"/>
          <p:cNvPicPr>
            <a:picLocks noChangeAspect="1"/>
          </p:cNvPicPr>
          <p:nvPr/>
        </p:nvPicPr>
        <p:blipFill>
          <a:blip r:embed="rId3"/>
          <a:stretch>
            <a:fillRect/>
          </a:stretch>
        </p:blipFill>
        <p:spPr>
          <a:xfrm>
            <a:off x="4638425" y="6003261"/>
            <a:ext cx="1767993" cy="615749"/>
          </a:xfrm>
          <a:prstGeom prst="rect">
            <a:avLst/>
          </a:prstGeom>
        </p:spPr>
      </p:pic>
    </p:spTree>
    <p:extLst>
      <p:ext uri="{BB962C8B-B14F-4D97-AF65-F5344CB8AC3E}">
        <p14:creationId xmlns:p14="http://schemas.microsoft.com/office/powerpoint/2010/main" val="4028702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1" y="275167"/>
            <a:ext cx="10799233" cy="639233"/>
          </a:xfrm>
        </p:spPr>
        <p:txBody>
          <a:bodyPr/>
          <a:lstStyle/>
          <a:p>
            <a:pPr algn="ctr"/>
            <a:r>
              <a:rPr lang="hr-HR" altLang="en-US" sz="3600" b="1" dirty="0">
                <a:solidFill>
                  <a:schemeClr val="bg1"/>
                </a:solidFill>
                <a:effectLst>
                  <a:outerShdw blurRad="38100" dist="38100" dir="2700000" algn="tl">
                    <a:srgbClr val="000000">
                      <a:alpha val="43137"/>
                    </a:srgbClr>
                  </a:outerShdw>
                </a:effectLst>
              </a:rPr>
              <a:t>Provedbeni </a:t>
            </a:r>
            <a:r>
              <a:rPr lang="hr-HR" altLang="en-US" sz="3600" b="1" dirty="0" smtClean="0">
                <a:solidFill>
                  <a:schemeClr val="bg1"/>
                </a:solidFill>
                <a:effectLst>
                  <a:outerShdw blurRad="38100" dist="38100" dir="2700000" algn="tl">
                    <a:srgbClr val="000000">
                      <a:alpha val="43137"/>
                    </a:srgbClr>
                  </a:outerShdw>
                </a:effectLst>
              </a:rPr>
              <a:t>kapaciteti 6/6</a:t>
            </a: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endParaRPr lang="en-GB" altLang="en-US" dirty="0" smtClean="0">
              <a:latin typeface="VladaRHSans Med" charset="0"/>
              <a:cs typeface="VladaRHSans Med" charset="0"/>
            </a:endParaRPr>
          </a:p>
        </p:txBody>
      </p:sp>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0A430FA0-9E3C-4CC1-BFD6-8692EC8D041D}" type="slidenum">
              <a:rPr lang="en-US" altLang="en-US" sz="1200">
                <a:solidFill>
                  <a:prstClr val="white"/>
                </a:solidFill>
              </a:rPr>
              <a:pPr>
                <a:lnSpc>
                  <a:spcPct val="100000"/>
                </a:lnSpc>
                <a:spcBef>
                  <a:spcPct val="0"/>
                </a:spcBef>
              </a:pPr>
              <a:t>51</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6532"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85800" y="1222274"/>
            <a:ext cx="10799233" cy="5088861"/>
          </a:xfrm>
        </p:spPr>
        <p:txBody>
          <a:bodyPr/>
          <a:lstStyle/>
          <a:p>
            <a:pPr marL="0" indent="0" algn="just">
              <a:lnSpc>
                <a:spcPct val="100000"/>
              </a:lnSpc>
            </a:pPr>
            <a:r>
              <a:rPr lang="hr-HR" sz="2800" dirty="0" smtClean="0">
                <a:solidFill>
                  <a:schemeClr val="tx2"/>
                </a:solidFill>
              </a:rPr>
              <a:t>Zbog </a:t>
            </a:r>
            <a:r>
              <a:rPr lang="hr-HR" sz="2800" dirty="0">
                <a:solidFill>
                  <a:schemeClr val="tx2"/>
                </a:solidFill>
              </a:rPr>
              <a:t>činjenice da su kompetencije gore navedenih osoba predmet provjere u fazi prihvatljivosti ili fazi ocjene kvalitete projektnog prijedloga, za njih je potrebno dostaviti životopis, prema Obrascu 6. </a:t>
            </a:r>
            <a:r>
              <a:rPr lang="hr-HR" sz="2800" dirty="0" smtClean="0">
                <a:solidFill>
                  <a:schemeClr val="tx2"/>
                </a:solidFill>
              </a:rPr>
              <a:t>Pritom</a:t>
            </a:r>
            <a:r>
              <a:rPr lang="hr-HR" sz="2800" dirty="0">
                <a:solidFill>
                  <a:schemeClr val="tx2"/>
                </a:solidFill>
              </a:rPr>
              <a:t>, u slučaju osoba koje su zaposlene u</a:t>
            </a:r>
            <a:r>
              <a:rPr lang="hr-HR" sz="2800" dirty="0" smtClean="0">
                <a:solidFill>
                  <a:schemeClr val="tx2"/>
                </a:solidFill>
              </a:rPr>
              <a:t> </a:t>
            </a:r>
            <a:r>
              <a:rPr lang="hr-HR" sz="2800" dirty="0">
                <a:solidFill>
                  <a:schemeClr val="tx2"/>
                </a:solidFill>
              </a:rPr>
              <a:t>instituciji i u znanstvenom smislu su odgovorne za jedinicu koja će biti zahvaćena predviđenim IRI infrastrukturnim zahvatom, u Obrascu 6. nije potrebno popunjavati </a:t>
            </a:r>
            <a:r>
              <a:rPr lang="hr-HR" sz="2800" dirty="0" smtClean="0">
                <a:solidFill>
                  <a:schemeClr val="tx2"/>
                </a:solidFill>
              </a:rPr>
              <a:t>točku 7 (radno iskustvo), </a:t>
            </a:r>
            <a:r>
              <a:rPr lang="hr-HR" sz="2800" dirty="0">
                <a:solidFill>
                  <a:schemeClr val="tx2"/>
                </a:solidFill>
              </a:rPr>
              <a:t>a za voditelja projekta i administratora u Obrascu 6. nije potrebno popunjavati točku </a:t>
            </a:r>
            <a:r>
              <a:rPr lang="hr-HR" sz="2800" dirty="0" smtClean="0">
                <a:solidFill>
                  <a:schemeClr val="tx2"/>
                </a:solidFill>
              </a:rPr>
              <a:t>8 (</a:t>
            </a:r>
            <a:r>
              <a:rPr lang="hr-HR" sz="2800" dirty="0" err="1" smtClean="0">
                <a:solidFill>
                  <a:schemeClr val="tx2"/>
                </a:solidFill>
              </a:rPr>
              <a:t>WoS</a:t>
            </a:r>
            <a:r>
              <a:rPr lang="hr-HR" sz="2800" dirty="0" smtClean="0">
                <a:solidFill>
                  <a:schemeClr val="tx2"/>
                </a:solidFill>
              </a:rPr>
              <a:t>). </a:t>
            </a:r>
          </a:p>
          <a:p>
            <a:pPr marL="0" indent="0" algn="just">
              <a:lnSpc>
                <a:spcPct val="100000"/>
              </a:lnSpc>
            </a:pPr>
            <a:r>
              <a:rPr lang="hr-HR" sz="2800" dirty="0" smtClean="0">
                <a:solidFill>
                  <a:schemeClr val="tx2"/>
                </a:solidFill>
              </a:rPr>
              <a:t>Za </a:t>
            </a:r>
            <a:r>
              <a:rPr lang="hr-HR" sz="2800" dirty="0">
                <a:solidFill>
                  <a:schemeClr val="tx2"/>
                </a:solidFill>
              </a:rPr>
              <a:t>sve preostale osobe (ako </a:t>
            </a:r>
            <a:r>
              <a:rPr lang="hr-HR" sz="2800" dirty="0" smtClean="0">
                <a:solidFill>
                  <a:schemeClr val="tx2"/>
                </a:solidFill>
              </a:rPr>
              <a:t>su definirane </a:t>
            </a:r>
            <a:r>
              <a:rPr lang="hr-HR" sz="2800" dirty="0">
                <a:solidFill>
                  <a:schemeClr val="tx2"/>
                </a:solidFill>
              </a:rPr>
              <a:t>projektnim prijedlogom) nije potrebno dostavljati životopise</a:t>
            </a:r>
            <a:r>
              <a:rPr lang="hr-HR" sz="2800" dirty="0" smtClean="0">
                <a:solidFill>
                  <a:schemeClr val="tx2"/>
                </a:solidFill>
              </a:rPr>
              <a:t>.</a:t>
            </a:r>
            <a:endParaRPr lang="hr-HR" sz="2800" dirty="0">
              <a:solidFill>
                <a:schemeClr val="tx2"/>
              </a:solidFill>
            </a:endParaRPr>
          </a:p>
          <a:p>
            <a:endParaRPr lang="hr-HR" dirty="0"/>
          </a:p>
        </p:txBody>
      </p:sp>
      <p:pic>
        <p:nvPicPr>
          <p:cNvPr id="4" name="Picture 3"/>
          <p:cNvPicPr>
            <a:picLocks noChangeAspect="1"/>
          </p:cNvPicPr>
          <p:nvPr/>
        </p:nvPicPr>
        <p:blipFill>
          <a:blip r:embed="rId3"/>
          <a:stretch>
            <a:fillRect/>
          </a:stretch>
        </p:blipFill>
        <p:spPr>
          <a:xfrm>
            <a:off x="4638425" y="6003261"/>
            <a:ext cx="1767993" cy="615749"/>
          </a:xfrm>
          <a:prstGeom prst="rect">
            <a:avLst/>
          </a:prstGeom>
        </p:spPr>
      </p:pic>
    </p:spTree>
    <p:extLst>
      <p:ext uri="{BB962C8B-B14F-4D97-AF65-F5344CB8AC3E}">
        <p14:creationId xmlns:p14="http://schemas.microsoft.com/office/powerpoint/2010/main" val="18562977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hr-HR" altLang="en-US" sz="3600" b="1" dirty="0">
                <a:solidFill>
                  <a:schemeClr val="bg1"/>
                </a:solidFill>
                <a:effectLst>
                  <a:outerShdw blurRad="38100" dist="38100" dir="2700000" algn="tl">
                    <a:srgbClr val="000000">
                      <a:alpha val="43137"/>
                    </a:srgbClr>
                  </a:outerShdw>
                </a:effectLst>
              </a:rPr>
              <a:t>I</a:t>
            </a:r>
            <a:r>
              <a:rPr lang="hr-HR" altLang="en-US" sz="3600" b="1" dirty="0" smtClean="0">
                <a:solidFill>
                  <a:schemeClr val="bg1"/>
                </a:solidFill>
                <a:effectLst>
                  <a:outerShdw blurRad="38100" dist="38100" dir="2700000" algn="tl">
                    <a:srgbClr val="000000">
                      <a:alpha val="43137"/>
                    </a:srgbClr>
                  </a:outerShdw>
                </a:effectLst>
              </a:rPr>
              <a:t>straživačka infrastruktura i e-infrastruktura 1/3</a:t>
            </a: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endParaRPr lang="en-GB" altLang="en-US" dirty="0" smtClean="0">
              <a:latin typeface="VladaRHSans Med" charset="0"/>
              <a:cs typeface="VladaRHSans Med" charset="0"/>
            </a:endParaRPr>
          </a:p>
        </p:txBody>
      </p:sp>
      <p:sp>
        <p:nvSpPr>
          <p:cNvPr id="18435" name="Content Placeholder 2"/>
          <p:cNvSpPr>
            <a:spLocks noGrp="1"/>
          </p:cNvSpPr>
          <p:nvPr>
            <p:ph idx="1"/>
          </p:nvPr>
        </p:nvSpPr>
        <p:spPr>
          <a:xfrm>
            <a:off x="593124" y="1079157"/>
            <a:ext cx="10891910" cy="4407243"/>
          </a:xfrm>
        </p:spPr>
        <p:txBody>
          <a:bodyPr/>
          <a:lstStyle/>
          <a:p>
            <a:pPr marL="0" lvl="0" indent="0" algn="just" defTabSz="914400" eaLnBrk="1" hangingPunct="1">
              <a:lnSpc>
                <a:spcPct val="100000"/>
              </a:lnSpc>
              <a:spcBef>
                <a:spcPts val="0"/>
              </a:spcBef>
              <a:defRPr/>
            </a:pPr>
            <a:r>
              <a:rPr lang="hr-HR" altLang="sr-Latn-RS" sz="2400" i="1" dirty="0" smtClean="0">
                <a:solidFill>
                  <a:schemeClr val="tx2"/>
                </a:solidFill>
                <a:latin typeface="VladaRHSans Med"/>
                <a:ea typeface="+mn-ea"/>
                <a:cs typeface="+mn-cs"/>
              </a:rPr>
              <a:t>Komentar prijavitelja:</a:t>
            </a:r>
          </a:p>
          <a:p>
            <a:pPr marL="0" lvl="0" indent="0" algn="just" defTabSz="914400" eaLnBrk="1" hangingPunct="1">
              <a:lnSpc>
                <a:spcPct val="100000"/>
              </a:lnSpc>
              <a:spcBef>
                <a:spcPts val="0"/>
              </a:spcBef>
              <a:defRPr/>
            </a:pPr>
            <a:endParaRPr lang="hr-HR" altLang="sr-Latn-RS" sz="2400" i="1" dirty="0" smtClean="0">
              <a:solidFill>
                <a:schemeClr val="tx2"/>
              </a:solidFill>
              <a:latin typeface="VladaRHSans Med"/>
              <a:ea typeface="+mn-ea"/>
              <a:cs typeface="+mn-cs"/>
            </a:endParaRPr>
          </a:p>
          <a:p>
            <a:pPr marL="0" indent="0" algn="just" defTabSz="914400" eaLnBrk="1" hangingPunct="1">
              <a:lnSpc>
                <a:spcPct val="100000"/>
              </a:lnSpc>
              <a:spcBef>
                <a:spcPts val="0"/>
              </a:spcBef>
              <a:defRPr/>
            </a:pPr>
            <a:r>
              <a:rPr lang="hr-HR" sz="2800" dirty="0">
                <a:solidFill>
                  <a:schemeClr val="tx2"/>
                </a:solidFill>
              </a:rPr>
              <a:t>„Osnovna istraživačka infrastruktura u sklopu našeg infrastrukturnog projekta u IRI sektoru sastoji se od specifične računalne opreme koja je osnovni resurs za provođenje znanstvenog istraživanja te time ta oprema ne spada u </a:t>
            </a:r>
            <a:r>
              <a:rPr lang="hr-HR" sz="2800" dirty="0" err="1">
                <a:solidFill>
                  <a:schemeClr val="tx2"/>
                </a:solidFill>
              </a:rPr>
              <a:t>podkategoriju</a:t>
            </a:r>
            <a:r>
              <a:rPr lang="hr-HR" sz="2800" dirty="0">
                <a:solidFill>
                  <a:schemeClr val="tx2"/>
                </a:solidFill>
              </a:rPr>
              <a:t> e-infrastrukture u užem smislu</a:t>
            </a:r>
            <a:r>
              <a:rPr lang="hr-HR" sz="2800" dirty="0" smtClean="0">
                <a:solidFill>
                  <a:schemeClr val="tx2"/>
                </a:solidFill>
              </a:rPr>
              <a:t>“.</a:t>
            </a:r>
          </a:p>
          <a:p>
            <a:pPr marL="0" indent="0" algn="just" defTabSz="914400" eaLnBrk="1" hangingPunct="1">
              <a:lnSpc>
                <a:spcPct val="100000"/>
              </a:lnSpc>
              <a:spcBef>
                <a:spcPts val="0"/>
              </a:spcBef>
              <a:defRPr/>
            </a:pPr>
            <a:endParaRPr lang="hr-HR" sz="2400" i="1" dirty="0" smtClean="0">
              <a:solidFill>
                <a:schemeClr val="tx2"/>
              </a:solidFill>
            </a:endParaRPr>
          </a:p>
          <a:p>
            <a:pPr marL="0" indent="0" algn="just" defTabSz="914400" eaLnBrk="1" hangingPunct="1">
              <a:lnSpc>
                <a:spcPct val="100000"/>
              </a:lnSpc>
              <a:spcBef>
                <a:spcPts val="0"/>
              </a:spcBef>
              <a:defRPr/>
            </a:pPr>
            <a:r>
              <a:rPr lang="hr-HR" sz="2400" i="1" dirty="0" smtClean="0">
                <a:solidFill>
                  <a:schemeClr val="tx2"/>
                </a:solidFill>
              </a:rPr>
              <a:t>Odgovor:</a:t>
            </a:r>
            <a:endParaRPr lang="hr-HR" sz="2400" dirty="0">
              <a:solidFill>
                <a:schemeClr val="tx2"/>
              </a:solidFill>
            </a:endParaRPr>
          </a:p>
          <a:p>
            <a:pPr marL="0" indent="0" algn="just" defTabSz="914400" eaLnBrk="1" hangingPunct="1">
              <a:lnSpc>
                <a:spcPct val="100000"/>
              </a:lnSpc>
              <a:spcBef>
                <a:spcPts val="0"/>
              </a:spcBef>
              <a:defRPr/>
            </a:pPr>
            <a:r>
              <a:rPr lang="hr-HR" sz="2800" dirty="0">
                <a:solidFill>
                  <a:schemeClr val="tx2"/>
                </a:solidFill>
              </a:rPr>
              <a:t>MZO je u prethodnom i tekućem proračunskom razdoblju </a:t>
            </a:r>
            <a:r>
              <a:rPr lang="hr-HR" sz="2800" dirty="0" smtClean="0">
                <a:solidFill>
                  <a:schemeClr val="tx2"/>
                </a:solidFill>
              </a:rPr>
              <a:t>predvidjelo </a:t>
            </a:r>
            <a:r>
              <a:rPr lang="hr-HR" sz="2800" dirty="0">
                <a:solidFill>
                  <a:schemeClr val="tx2"/>
                </a:solidFill>
              </a:rPr>
              <a:t>i </a:t>
            </a:r>
            <a:r>
              <a:rPr lang="hr-HR" sz="2800" dirty="0" smtClean="0">
                <a:solidFill>
                  <a:schemeClr val="tx2"/>
                </a:solidFill>
              </a:rPr>
              <a:t>provelo, odnosno provodi </a:t>
            </a:r>
            <a:r>
              <a:rPr lang="hr-HR" sz="2800" dirty="0">
                <a:solidFill>
                  <a:schemeClr val="tx2"/>
                </a:solidFill>
              </a:rPr>
              <a:t>značajna ulaganja u projekte e-infrastrukture. </a:t>
            </a:r>
            <a:endParaRPr lang="hr-HR" sz="2800" dirty="0" smtClean="0">
              <a:solidFill>
                <a:schemeClr val="tx2"/>
              </a:solidFill>
            </a:endParaRPr>
          </a:p>
          <a:p>
            <a:pPr marL="0" indent="0" algn="just" defTabSz="914400" eaLnBrk="1" hangingPunct="1">
              <a:lnSpc>
                <a:spcPct val="100000"/>
              </a:lnSpc>
              <a:spcBef>
                <a:spcPts val="0"/>
              </a:spcBef>
              <a:defRPr/>
            </a:pPr>
            <a:endParaRPr lang="hr-HR" sz="2400" dirty="0">
              <a:solidFill>
                <a:schemeClr val="tx2"/>
              </a:solidFill>
            </a:endParaRPr>
          </a:p>
          <a:p>
            <a:pPr marL="0" indent="0" algn="just" defTabSz="914400" eaLnBrk="1" hangingPunct="1">
              <a:lnSpc>
                <a:spcPct val="100000"/>
              </a:lnSpc>
              <a:spcBef>
                <a:spcPts val="0"/>
              </a:spcBef>
              <a:defRPr/>
            </a:pPr>
            <a:endParaRPr lang="hr-HR" sz="2400" dirty="0">
              <a:solidFill>
                <a:schemeClr val="tx2"/>
              </a:solidFill>
            </a:endParaRPr>
          </a:p>
          <a:p>
            <a:pPr marL="0" lvl="0" indent="0" algn="just" defTabSz="914400" eaLnBrk="1" hangingPunct="1">
              <a:lnSpc>
                <a:spcPct val="100000"/>
              </a:lnSpc>
              <a:spcBef>
                <a:spcPts val="0"/>
              </a:spcBef>
              <a:defRPr/>
            </a:pPr>
            <a:endParaRPr lang="hr-HR" altLang="sr-Latn-RS" sz="2400" dirty="0" smtClean="0">
              <a:solidFill>
                <a:schemeClr val="tx2"/>
              </a:solidFill>
              <a:latin typeface="VladaRHSans Med"/>
              <a:ea typeface="+mn-ea"/>
              <a:cs typeface="+mn-cs"/>
            </a:endParaRPr>
          </a:p>
        </p:txBody>
      </p:sp>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0A430FA0-9E3C-4CC1-BFD6-8692EC8D041D}" type="slidenum">
              <a:rPr lang="en-US" altLang="en-US" sz="1200">
                <a:solidFill>
                  <a:prstClr val="white"/>
                </a:solidFill>
              </a:rPr>
              <a:pPr>
                <a:lnSpc>
                  <a:spcPct val="100000"/>
                </a:lnSpc>
                <a:spcBef>
                  <a:spcPct val="0"/>
                </a:spcBef>
              </a:pPr>
              <a:t>52</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9906"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4621799" y="6003261"/>
            <a:ext cx="1767993" cy="615749"/>
          </a:xfrm>
          <a:prstGeom prst="rect">
            <a:avLst/>
          </a:prstGeom>
        </p:spPr>
      </p:pic>
    </p:spTree>
    <p:extLst>
      <p:ext uri="{BB962C8B-B14F-4D97-AF65-F5344CB8AC3E}">
        <p14:creationId xmlns:p14="http://schemas.microsoft.com/office/powerpoint/2010/main" val="4485579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hr-HR" altLang="en-US" sz="3600" b="1" dirty="0">
                <a:solidFill>
                  <a:schemeClr val="bg1"/>
                </a:solidFill>
                <a:effectLst>
                  <a:outerShdw blurRad="38100" dist="38100" dir="2700000" algn="tl">
                    <a:srgbClr val="000000">
                      <a:alpha val="43137"/>
                    </a:srgbClr>
                  </a:outerShdw>
                </a:effectLst>
              </a:rPr>
              <a:t>I</a:t>
            </a:r>
            <a:r>
              <a:rPr lang="hr-HR" altLang="en-US" sz="3600" b="1" dirty="0" smtClean="0">
                <a:solidFill>
                  <a:schemeClr val="bg1"/>
                </a:solidFill>
                <a:effectLst>
                  <a:outerShdw blurRad="38100" dist="38100" dir="2700000" algn="tl">
                    <a:srgbClr val="000000">
                      <a:alpha val="43137"/>
                    </a:srgbClr>
                  </a:outerShdw>
                </a:effectLst>
              </a:rPr>
              <a:t>straživačka infrastruktura i e-infrastruktura 2/3</a:t>
            </a: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endParaRPr lang="en-GB" altLang="en-US" dirty="0" smtClean="0">
              <a:latin typeface="VladaRHSans Med" charset="0"/>
              <a:cs typeface="VladaRHSans Med" charset="0"/>
            </a:endParaRPr>
          </a:p>
        </p:txBody>
      </p:sp>
      <p:sp>
        <p:nvSpPr>
          <p:cNvPr id="18435" name="Content Placeholder 2"/>
          <p:cNvSpPr>
            <a:spLocks noGrp="1"/>
          </p:cNvSpPr>
          <p:nvPr>
            <p:ph idx="1"/>
          </p:nvPr>
        </p:nvSpPr>
        <p:spPr>
          <a:xfrm>
            <a:off x="593124" y="1079157"/>
            <a:ext cx="10891910" cy="4407243"/>
          </a:xfrm>
        </p:spPr>
        <p:txBody>
          <a:bodyPr/>
          <a:lstStyle/>
          <a:p>
            <a:pPr marL="0" indent="0" algn="just" defTabSz="914400" eaLnBrk="1" hangingPunct="1">
              <a:lnSpc>
                <a:spcPct val="100000"/>
              </a:lnSpc>
              <a:spcBef>
                <a:spcPts val="0"/>
              </a:spcBef>
              <a:defRPr/>
            </a:pPr>
            <a:r>
              <a:rPr lang="hr-HR" sz="2800" dirty="0">
                <a:solidFill>
                  <a:schemeClr val="tx2"/>
                </a:solidFill>
              </a:rPr>
              <a:t>Namjena ovog poziva nije financiranje aktivnosti koje predviđaju značajno ulaganje u e-infrastrukturu te je iz tog razloga </a:t>
            </a:r>
            <a:r>
              <a:rPr lang="hr-HR" sz="2800" dirty="0" smtClean="0">
                <a:solidFill>
                  <a:schemeClr val="tx2"/>
                </a:solidFill>
              </a:rPr>
              <a:t>u poziv uključeno</a:t>
            </a:r>
            <a:r>
              <a:rPr lang="hr-HR" sz="2800" dirty="0">
                <a:solidFill>
                  <a:schemeClr val="tx2"/>
                </a:solidFill>
              </a:rPr>
              <a:t> </a:t>
            </a:r>
            <a:r>
              <a:rPr lang="hr-HR" sz="2800" dirty="0" smtClean="0">
                <a:solidFill>
                  <a:schemeClr val="tx2"/>
                </a:solidFill>
              </a:rPr>
              <a:t>ograničenje </a:t>
            </a:r>
            <a:r>
              <a:rPr lang="hr-HR" sz="2800" dirty="0">
                <a:solidFill>
                  <a:schemeClr val="tx2"/>
                </a:solidFill>
              </a:rPr>
              <a:t>vrijednosti za buduću nabavu e-infrastrukture </a:t>
            </a:r>
            <a:r>
              <a:rPr lang="hr-HR" sz="2800" b="1" dirty="0" smtClean="0">
                <a:solidFill>
                  <a:schemeClr val="tx2"/>
                </a:solidFill>
              </a:rPr>
              <a:t>(</a:t>
            </a:r>
            <a:r>
              <a:rPr lang="hr-HR" sz="2800" b="1" i="1" dirty="0" smtClean="0">
                <a:solidFill>
                  <a:schemeClr val="tx2"/>
                </a:solidFill>
              </a:rPr>
              <a:t>fusnota 11: </a:t>
            </a:r>
            <a:r>
              <a:rPr lang="hr-HR" sz="2800" b="1" dirty="0" smtClean="0">
                <a:solidFill>
                  <a:schemeClr val="tx2"/>
                </a:solidFill>
              </a:rPr>
              <a:t>„Dozvoljena </a:t>
            </a:r>
            <a:r>
              <a:rPr lang="hr-HR" sz="2800" b="1" dirty="0">
                <a:solidFill>
                  <a:schemeClr val="tx2"/>
                </a:solidFill>
              </a:rPr>
              <a:t>je buduća nabava e-infrastrukture čija vrijednost ne prelazi 400.000,00 kn (tzv. mala oprema</a:t>
            </a:r>
            <a:r>
              <a:rPr lang="hr-HR" sz="2800" b="1" dirty="0" smtClean="0">
                <a:solidFill>
                  <a:schemeClr val="tx2"/>
                </a:solidFill>
              </a:rPr>
              <a:t>)“).</a:t>
            </a:r>
          </a:p>
          <a:p>
            <a:pPr marL="0" indent="0" algn="just" defTabSz="914400" eaLnBrk="1" hangingPunct="1">
              <a:lnSpc>
                <a:spcPct val="100000"/>
              </a:lnSpc>
              <a:spcBef>
                <a:spcPts val="0"/>
              </a:spcBef>
              <a:defRPr/>
            </a:pPr>
            <a:endParaRPr lang="hr-HR" sz="2800" dirty="0">
              <a:solidFill>
                <a:schemeClr val="tx2"/>
              </a:solidFill>
            </a:endParaRPr>
          </a:p>
          <a:p>
            <a:pPr marL="0" indent="0" algn="just" defTabSz="914400" eaLnBrk="1" hangingPunct="1">
              <a:lnSpc>
                <a:spcPct val="100000"/>
              </a:lnSpc>
              <a:spcBef>
                <a:spcPts val="0"/>
              </a:spcBef>
              <a:defRPr/>
            </a:pPr>
            <a:r>
              <a:rPr lang="hr-HR" sz="2800" dirty="0">
                <a:solidFill>
                  <a:schemeClr val="tx2"/>
                </a:solidFill>
              </a:rPr>
              <a:t>U dosadašnjim odgovorima na </a:t>
            </a:r>
            <a:r>
              <a:rPr lang="hr-HR" sz="2800" dirty="0" smtClean="0">
                <a:solidFill>
                  <a:schemeClr val="tx2"/>
                </a:solidFill>
              </a:rPr>
              <a:t>pitanja postavljena redovnim </a:t>
            </a:r>
            <a:r>
              <a:rPr lang="hr-HR" sz="2800" dirty="0">
                <a:solidFill>
                  <a:schemeClr val="tx2"/>
                </a:solidFill>
              </a:rPr>
              <a:t>putem, dan je odgovor da se e-infrastruktura u kontekstu ovog natječaja smatra dijelom istraživačke infrastrukture, odnosno da govorimo o e-infrastrukturi koja ima istraživačku namjenu.</a:t>
            </a:r>
          </a:p>
          <a:p>
            <a:pPr marL="0" indent="0" algn="just" defTabSz="914400" eaLnBrk="1" hangingPunct="1">
              <a:lnSpc>
                <a:spcPct val="100000"/>
              </a:lnSpc>
              <a:spcBef>
                <a:spcPts val="0"/>
              </a:spcBef>
              <a:defRPr/>
            </a:pPr>
            <a:endParaRPr lang="hr-HR" sz="2800" b="1" dirty="0" smtClean="0">
              <a:solidFill>
                <a:schemeClr val="tx2"/>
              </a:solidFill>
            </a:endParaRPr>
          </a:p>
          <a:p>
            <a:pPr marL="0" indent="0" algn="just" defTabSz="914400" eaLnBrk="1" hangingPunct="1">
              <a:lnSpc>
                <a:spcPct val="100000"/>
              </a:lnSpc>
              <a:spcBef>
                <a:spcPts val="0"/>
              </a:spcBef>
              <a:defRPr/>
            </a:pPr>
            <a:endParaRPr lang="hr-HR" sz="2800" b="1" dirty="0">
              <a:solidFill>
                <a:schemeClr val="tx2"/>
              </a:solidFill>
            </a:endParaRPr>
          </a:p>
          <a:p>
            <a:pPr marL="0" indent="0" algn="just" defTabSz="914400" eaLnBrk="1" hangingPunct="1">
              <a:lnSpc>
                <a:spcPct val="100000"/>
              </a:lnSpc>
              <a:spcBef>
                <a:spcPts val="0"/>
              </a:spcBef>
              <a:defRPr/>
            </a:pPr>
            <a:endParaRPr lang="hr-HR" sz="2400" dirty="0">
              <a:solidFill>
                <a:schemeClr val="tx2"/>
              </a:solidFill>
            </a:endParaRPr>
          </a:p>
          <a:p>
            <a:pPr marL="0" indent="0" algn="just" defTabSz="914400" eaLnBrk="1" hangingPunct="1">
              <a:lnSpc>
                <a:spcPct val="100000"/>
              </a:lnSpc>
              <a:spcBef>
                <a:spcPts val="0"/>
              </a:spcBef>
              <a:defRPr/>
            </a:pPr>
            <a:endParaRPr lang="hr-HR" sz="2400" dirty="0">
              <a:solidFill>
                <a:schemeClr val="tx2"/>
              </a:solidFill>
            </a:endParaRPr>
          </a:p>
          <a:p>
            <a:pPr marL="0" lvl="0" indent="0" algn="just" defTabSz="914400" eaLnBrk="1" hangingPunct="1">
              <a:lnSpc>
                <a:spcPct val="100000"/>
              </a:lnSpc>
              <a:spcBef>
                <a:spcPts val="0"/>
              </a:spcBef>
              <a:defRPr/>
            </a:pPr>
            <a:endParaRPr lang="hr-HR" altLang="sr-Latn-RS" sz="2400" dirty="0" smtClean="0">
              <a:solidFill>
                <a:schemeClr val="tx2"/>
              </a:solidFill>
              <a:latin typeface="VladaRHSans Med"/>
              <a:ea typeface="+mn-ea"/>
              <a:cs typeface="+mn-cs"/>
            </a:endParaRPr>
          </a:p>
        </p:txBody>
      </p:sp>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0A430FA0-9E3C-4CC1-BFD6-8692EC8D041D}" type="slidenum">
              <a:rPr lang="en-US" altLang="en-US" sz="1200">
                <a:solidFill>
                  <a:prstClr val="white"/>
                </a:solidFill>
              </a:rPr>
              <a:pPr>
                <a:lnSpc>
                  <a:spcPct val="100000"/>
                </a:lnSpc>
                <a:spcBef>
                  <a:spcPct val="0"/>
                </a:spcBef>
              </a:pPr>
              <a:t>53</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9906"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4621799" y="6003261"/>
            <a:ext cx="1767993" cy="615749"/>
          </a:xfrm>
          <a:prstGeom prst="rect">
            <a:avLst/>
          </a:prstGeom>
        </p:spPr>
      </p:pic>
    </p:spTree>
    <p:extLst>
      <p:ext uri="{BB962C8B-B14F-4D97-AF65-F5344CB8AC3E}">
        <p14:creationId xmlns:p14="http://schemas.microsoft.com/office/powerpoint/2010/main" val="41228454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hr-HR" altLang="en-US" sz="3600" b="1" dirty="0">
                <a:solidFill>
                  <a:schemeClr val="bg1"/>
                </a:solidFill>
                <a:effectLst>
                  <a:outerShdw blurRad="38100" dist="38100" dir="2700000" algn="tl">
                    <a:srgbClr val="000000">
                      <a:alpha val="43137"/>
                    </a:srgbClr>
                  </a:outerShdw>
                </a:effectLst>
              </a:rPr>
              <a:t>I</a:t>
            </a:r>
            <a:r>
              <a:rPr lang="hr-HR" altLang="en-US" sz="3600" b="1" dirty="0" smtClean="0">
                <a:solidFill>
                  <a:schemeClr val="bg1"/>
                </a:solidFill>
                <a:effectLst>
                  <a:outerShdw blurRad="38100" dist="38100" dir="2700000" algn="tl">
                    <a:srgbClr val="000000">
                      <a:alpha val="43137"/>
                    </a:srgbClr>
                  </a:outerShdw>
                </a:effectLst>
              </a:rPr>
              <a:t>straživačka infrastruktura i </a:t>
            </a:r>
            <a:br>
              <a:rPr lang="hr-HR" altLang="en-US" sz="3600" b="1" dirty="0" smtClean="0">
                <a:solidFill>
                  <a:schemeClr val="bg1"/>
                </a:solidFill>
                <a:effectLst>
                  <a:outerShdw blurRad="38100" dist="38100" dir="2700000" algn="tl">
                    <a:srgbClr val="000000">
                      <a:alpha val="43137"/>
                    </a:srgbClr>
                  </a:outerShdw>
                </a:effectLst>
              </a:rPr>
            </a:br>
            <a:r>
              <a:rPr lang="hr-HR" altLang="en-US" sz="3600" b="1" dirty="0" smtClean="0">
                <a:solidFill>
                  <a:schemeClr val="bg1"/>
                </a:solidFill>
                <a:effectLst>
                  <a:outerShdw blurRad="38100" dist="38100" dir="2700000" algn="tl">
                    <a:srgbClr val="000000">
                      <a:alpha val="43137"/>
                    </a:srgbClr>
                  </a:outerShdw>
                </a:effectLst>
              </a:rPr>
              <a:t>e-infrastruktura 3/3</a:t>
            </a: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endParaRPr lang="en-GB" altLang="en-US" dirty="0" smtClean="0">
              <a:latin typeface="VladaRHSans Med" charset="0"/>
              <a:cs typeface="VladaRHSans Med" charset="0"/>
            </a:endParaRPr>
          </a:p>
        </p:txBody>
      </p:sp>
      <p:sp>
        <p:nvSpPr>
          <p:cNvPr id="18435" name="Content Placeholder 2"/>
          <p:cNvSpPr>
            <a:spLocks noGrp="1"/>
          </p:cNvSpPr>
          <p:nvPr>
            <p:ph idx="1"/>
          </p:nvPr>
        </p:nvSpPr>
        <p:spPr>
          <a:xfrm>
            <a:off x="593124" y="1351005"/>
            <a:ext cx="10651525" cy="4135395"/>
          </a:xfrm>
        </p:spPr>
        <p:txBody>
          <a:bodyPr/>
          <a:lstStyle/>
          <a:p>
            <a:pPr marL="0" indent="0" algn="just" defTabSz="914400" eaLnBrk="1" hangingPunct="1">
              <a:lnSpc>
                <a:spcPct val="100000"/>
              </a:lnSpc>
              <a:spcBef>
                <a:spcPts val="0"/>
              </a:spcBef>
              <a:defRPr/>
            </a:pPr>
            <a:endParaRPr lang="hr-HR" sz="2800" dirty="0">
              <a:solidFill>
                <a:schemeClr val="tx2"/>
              </a:solidFill>
            </a:endParaRPr>
          </a:p>
          <a:p>
            <a:pPr marL="0" indent="0" algn="just" defTabSz="914400" eaLnBrk="1" hangingPunct="1">
              <a:lnSpc>
                <a:spcPct val="100000"/>
              </a:lnSpc>
              <a:spcBef>
                <a:spcPts val="0"/>
              </a:spcBef>
              <a:defRPr/>
            </a:pPr>
            <a:r>
              <a:rPr lang="hr-HR" sz="2800" dirty="0" smtClean="0">
                <a:solidFill>
                  <a:schemeClr val="tx2"/>
                </a:solidFill>
              </a:rPr>
              <a:t>Stoga e-infrastruktura </a:t>
            </a:r>
            <a:r>
              <a:rPr lang="hr-HR" sz="2800" dirty="0">
                <a:solidFill>
                  <a:schemeClr val="tx2"/>
                </a:solidFill>
              </a:rPr>
              <a:t>u ovom pozivu </a:t>
            </a:r>
            <a:r>
              <a:rPr lang="hr-HR" sz="2800" dirty="0" smtClean="0">
                <a:solidFill>
                  <a:schemeClr val="tx2"/>
                </a:solidFill>
              </a:rPr>
              <a:t>u svakom slučaju ima </a:t>
            </a:r>
            <a:r>
              <a:rPr lang="hr-HR" sz="2800" dirty="0">
                <a:solidFill>
                  <a:schemeClr val="tx2"/>
                </a:solidFill>
              </a:rPr>
              <a:t>istraživačku namjenu, odnosno služi znanstvenim istraživanjima, </a:t>
            </a:r>
            <a:r>
              <a:rPr lang="hr-HR" sz="2800" dirty="0" smtClean="0">
                <a:solidFill>
                  <a:schemeClr val="tx2"/>
                </a:solidFill>
              </a:rPr>
              <a:t>te iz tog razloga </a:t>
            </a:r>
            <a:r>
              <a:rPr lang="hr-HR" sz="2800" b="1" dirty="0">
                <a:solidFill>
                  <a:schemeClr val="tx2"/>
                </a:solidFill>
              </a:rPr>
              <a:t>nije relevantno da li ta infrastruktura predstavlja osnovnu istraživačku infrastrukturu</a:t>
            </a:r>
            <a:r>
              <a:rPr lang="hr-HR" sz="2800" dirty="0">
                <a:solidFill>
                  <a:schemeClr val="tx2"/>
                </a:solidFill>
              </a:rPr>
              <a:t> u okviru projekta i osnovni resurs za provođenje znanstvenog istraživanja </a:t>
            </a:r>
            <a:r>
              <a:rPr lang="hr-HR" sz="2800" b="1" dirty="0">
                <a:solidFill>
                  <a:schemeClr val="tx2"/>
                </a:solidFill>
              </a:rPr>
              <a:t>ili je pomoćnog karaktera</a:t>
            </a:r>
            <a:r>
              <a:rPr lang="hr-HR" sz="2800" dirty="0">
                <a:solidFill>
                  <a:schemeClr val="tx2"/>
                </a:solidFill>
              </a:rPr>
              <a:t>. </a:t>
            </a:r>
            <a:endParaRPr lang="hr-HR" sz="2800" b="1" dirty="0">
              <a:solidFill>
                <a:schemeClr val="tx2"/>
              </a:solidFill>
            </a:endParaRPr>
          </a:p>
          <a:p>
            <a:pPr marL="0" indent="0" algn="just" defTabSz="914400" eaLnBrk="1" hangingPunct="1">
              <a:lnSpc>
                <a:spcPct val="100000"/>
              </a:lnSpc>
              <a:spcBef>
                <a:spcPts val="0"/>
              </a:spcBef>
              <a:defRPr/>
            </a:pPr>
            <a:endParaRPr lang="hr-HR" sz="2800" dirty="0">
              <a:solidFill>
                <a:schemeClr val="tx2"/>
              </a:solidFill>
            </a:endParaRPr>
          </a:p>
          <a:p>
            <a:pPr marL="0" indent="0" algn="just" defTabSz="914400" eaLnBrk="1" hangingPunct="1">
              <a:lnSpc>
                <a:spcPct val="100000"/>
              </a:lnSpc>
              <a:spcBef>
                <a:spcPts val="0"/>
              </a:spcBef>
              <a:defRPr/>
            </a:pPr>
            <a:endParaRPr lang="hr-HR" sz="2400" dirty="0">
              <a:solidFill>
                <a:schemeClr val="tx2"/>
              </a:solidFill>
            </a:endParaRPr>
          </a:p>
          <a:p>
            <a:pPr marL="0" lvl="0" indent="0" algn="just" defTabSz="914400" eaLnBrk="1" hangingPunct="1">
              <a:lnSpc>
                <a:spcPct val="100000"/>
              </a:lnSpc>
              <a:spcBef>
                <a:spcPts val="0"/>
              </a:spcBef>
              <a:defRPr/>
            </a:pPr>
            <a:endParaRPr lang="hr-HR" altLang="sr-Latn-RS" sz="2400" dirty="0" smtClean="0">
              <a:solidFill>
                <a:schemeClr val="tx2"/>
              </a:solidFill>
              <a:latin typeface="VladaRHSans Med"/>
              <a:ea typeface="+mn-ea"/>
              <a:cs typeface="+mn-cs"/>
            </a:endParaRPr>
          </a:p>
        </p:txBody>
      </p:sp>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0A430FA0-9E3C-4CC1-BFD6-8692EC8D041D}" type="slidenum">
              <a:rPr lang="en-US" altLang="en-US" sz="1200">
                <a:solidFill>
                  <a:prstClr val="white"/>
                </a:solidFill>
              </a:rPr>
              <a:pPr>
                <a:lnSpc>
                  <a:spcPct val="100000"/>
                </a:lnSpc>
                <a:spcBef>
                  <a:spcPct val="0"/>
                </a:spcBef>
              </a:pPr>
              <a:t>54</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9906"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4621799" y="6003261"/>
            <a:ext cx="1767993" cy="615749"/>
          </a:xfrm>
          <a:prstGeom prst="rect">
            <a:avLst/>
          </a:prstGeom>
        </p:spPr>
      </p:pic>
    </p:spTree>
    <p:extLst>
      <p:ext uri="{BB962C8B-B14F-4D97-AF65-F5344CB8AC3E}">
        <p14:creationId xmlns:p14="http://schemas.microsoft.com/office/powerpoint/2010/main" val="4022319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93124" y="468755"/>
            <a:ext cx="10799233" cy="728991"/>
          </a:xfrm>
        </p:spPr>
        <p:txBody>
          <a:bodyPr/>
          <a:lstStyle/>
          <a:p>
            <a:pPr algn="ctr"/>
            <a:r>
              <a:rPr lang="hr-HR" altLang="en-US" sz="3600" b="1" dirty="0" smtClean="0">
                <a:solidFill>
                  <a:schemeClr val="bg1"/>
                </a:solidFill>
                <a:effectLst>
                  <a:outerShdw blurRad="38100" dist="38100" dir="2700000" algn="tl">
                    <a:srgbClr val="000000">
                      <a:alpha val="43137"/>
                    </a:srgbClr>
                  </a:outerShdw>
                </a:effectLst>
              </a:rPr>
              <a:t>Neka pitanja o vrstama troškova</a:t>
            </a: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endParaRPr lang="en-GB" altLang="en-US" dirty="0" smtClean="0">
              <a:latin typeface="VladaRHSans Med" charset="0"/>
              <a:cs typeface="VladaRHSans Med" charset="0"/>
            </a:endParaRPr>
          </a:p>
        </p:txBody>
      </p:sp>
      <p:sp>
        <p:nvSpPr>
          <p:cNvPr id="18435" name="Content Placeholder 2"/>
          <p:cNvSpPr>
            <a:spLocks noGrp="1"/>
          </p:cNvSpPr>
          <p:nvPr>
            <p:ph idx="1"/>
          </p:nvPr>
        </p:nvSpPr>
        <p:spPr>
          <a:xfrm>
            <a:off x="593124" y="1565189"/>
            <a:ext cx="10891910" cy="3921211"/>
          </a:xfrm>
        </p:spPr>
        <p:txBody>
          <a:bodyPr/>
          <a:lstStyle/>
          <a:p>
            <a:pPr marL="0" indent="0" algn="just" defTabSz="914400" eaLnBrk="1" hangingPunct="1">
              <a:lnSpc>
                <a:spcPct val="100000"/>
              </a:lnSpc>
              <a:spcBef>
                <a:spcPts val="0"/>
              </a:spcBef>
              <a:defRPr/>
            </a:pPr>
            <a:r>
              <a:rPr lang="hr-HR" sz="2800" dirty="0">
                <a:solidFill>
                  <a:schemeClr val="tx2"/>
                </a:solidFill>
              </a:rPr>
              <a:t>S obzirom na nekoliko pitanja vezanih uz ograničenje iznosa po vrstama troška, napominjemo da po vrstama troškova kako su iznesene u točki 2.8.1. Uputa za prijavitelje, ograničenja postoje samo za dvije vrste troškova: </a:t>
            </a:r>
            <a:endParaRPr lang="hr-HR" sz="2800" dirty="0" smtClean="0">
              <a:solidFill>
                <a:schemeClr val="tx2"/>
              </a:solidFill>
            </a:endParaRPr>
          </a:p>
          <a:p>
            <a:pPr marL="457200" indent="-457200" algn="just" defTabSz="914400" eaLnBrk="1" hangingPunct="1">
              <a:lnSpc>
                <a:spcPct val="100000"/>
              </a:lnSpc>
              <a:spcBef>
                <a:spcPts val="0"/>
              </a:spcBef>
              <a:buFont typeface="Wingdings" panose="05000000000000000000" pitchFamily="2" charset="2"/>
              <a:buChar char="Ø"/>
              <a:defRPr/>
            </a:pPr>
            <a:r>
              <a:rPr lang="hr-HR" sz="2800" dirty="0" smtClean="0">
                <a:solidFill>
                  <a:schemeClr val="tx2"/>
                </a:solidFill>
              </a:rPr>
              <a:t>trošak </a:t>
            </a:r>
            <a:r>
              <a:rPr lang="hr-HR" sz="2800" dirty="0">
                <a:solidFill>
                  <a:schemeClr val="tx2"/>
                </a:solidFill>
              </a:rPr>
              <a:t>usluge revizije (do 25.000,00 HRK s PDV-om) </a:t>
            </a:r>
            <a:r>
              <a:rPr lang="hr-HR" sz="2800" dirty="0" smtClean="0">
                <a:solidFill>
                  <a:schemeClr val="tx2"/>
                </a:solidFill>
              </a:rPr>
              <a:t>i </a:t>
            </a:r>
          </a:p>
          <a:p>
            <a:pPr marL="457200" indent="-457200" algn="just" defTabSz="914400" eaLnBrk="1" hangingPunct="1">
              <a:lnSpc>
                <a:spcPct val="100000"/>
              </a:lnSpc>
              <a:spcBef>
                <a:spcPts val="0"/>
              </a:spcBef>
              <a:buFont typeface="Wingdings" panose="05000000000000000000" pitchFamily="2" charset="2"/>
              <a:buChar char="Ø"/>
              <a:defRPr/>
            </a:pPr>
            <a:r>
              <a:rPr lang="hr-HR" sz="2800" dirty="0" smtClean="0">
                <a:solidFill>
                  <a:schemeClr val="tx2"/>
                </a:solidFill>
              </a:rPr>
              <a:t>troškove </a:t>
            </a:r>
            <a:r>
              <a:rPr lang="hr-HR" sz="2800" dirty="0">
                <a:solidFill>
                  <a:schemeClr val="tx2"/>
                </a:solidFill>
              </a:rPr>
              <a:t>informiranja i vidljivosti (do 10.000,00 HRK s PDV-om</a:t>
            </a:r>
            <a:r>
              <a:rPr lang="hr-HR" sz="2800" dirty="0" smtClean="0">
                <a:solidFill>
                  <a:schemeClr val="tx2"/>
                </a:solidFill>
              </a:rPr>
              <a:t>)</a:t>
            </a:r>
          </a:p>
          <a:p>
            <a:pPr marL="0" indent="0" algn="just" defTabSz="914400" eaLnBrk="1" hangingPunct="1">
              <a:lnSpc>
                <a:spcPct val="100000"/>
              </a:lnSpc>
              <a:spcBef>
                <a:spcPts val="0"/>
              </a:spcBef>
              <a:defRPr/>
            </a:pPr>
            <a:endParaRPr lang="hr-HR" sz="2800" dirty="0">
              <a:solidFill>
                <a:schemeClr val="tx2"/>
              </a:solidFill>
            </a:endParaRPr>
          </a:p>
          <a:p>
            <a:pPr marL="0" indent="0" algn="just" defTabSz="914400" eaLnBrk="1" hangingPunct="1">
              <a:lnSpc>
                <a:spcPct val="100000"/>
              </a:lnSpc>
              <a:spcBef>
                <a:spcPts val="0"/>
              </a:spcBef>
              <a:defRPr/>
            </a:pPr>
            <a:r>
              <a:rPr lang="hr-HR" sz="2800" dirty="0" smtClean="0">
                <a:solidFill>
                  <a:schemeClr val="tx2"/>
                </a:solidFill>
              </a:rPr>
              <a:t>Za </a:t>
            </a:r>
            <a:r>
              <a:rPr lang="hr-HR" sz="2800" dirty="0">
                <a:solidFill>
                  <a:schemeClr val="tx2"/>
                </a:solidFill>
              </a:rPr>
              <a:t>ostale vrste troškova nema ograničenja na iznos troška.</a:t>
            </a:r>
          </a:p>
          <a:p>
            <a:pPr marL="0" indent="0" algn="just" defTabSz="914400" eaLnBrk="1" hangingPunct="1">
              <a:lnSpc>
                <a:spcPct val="100000"/>
              </a:lnSpc>
              <a:spcBef>
                <a:spcPts val="0"/>
              </a:spcBef>
              <a:defRPr/>
            </a:pPr>
            <a:endParaRPr lang="hr-HR" sz="2400" dirty="0">
              <a:solidFill>
                <a:schemeClr val="tx2"/>
              </a:solidFill>
            </a:endParaRPr>
          </a:p>
          <a:p>
            <a:pPr marL="0" indent="0" algn="just" defTabSz="914400" eaLnBrk="1" hangingPunct="1">
              <a:lnSpc>
                <a:spcPct val="100000"/>
              </a:lnSpc>
              <a:spcBef>
                <a:spcPts val="0"/>
              </a:spcBef>
              <a:defRPr/>
            </a:pPr>
            <a:endParaRPr lang="hr-HR" sz="2400" dirty="0">
              <a:solidFill>
                <a:schemeClr val="tx2"/>
              </a:solidFill>
            </a:endParaRPr>
          </a:p>
          <a:p>
            <a:pPr marL="0" lvl="0" indent="0" algn="just" defTabSz="914400" eaLnBrk="1" hangingPunct="1">
              <a:lnSpc>
                <a:spcPct val="100000"/>
              </a:lnSpc>
              <a:spcBef>
                <a:spcPts val="0"/>
              </a:spcBef>
              <a:defRPr/>
            </a:pPr>
            <a:endParaRPr lang="hr-HR" altLang="sr-Latn-RS" sz="2400" dirty="0" smtClean="0">
              <a:solidFill>
                <a:schemeClr val="tx2"/>
              </a:solidFill>
              <a:latin typeface="VladaRHSans Med"/>
              <a:ea typeface="+mn-ea"/>
              <a:cs typeface="+mn-cs"/>
            </a:endParaRPr>
          </a:p>
        </p:txBody>
      </p:sp>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0A430FA0-9E3C-4CC1-BFD6-8692EC8D041D}" type="slidenum">
              <a:rPr lang="en-US" altLang="en-US" sz="1200">
                <a:solidFill>
                  <a:prstClr val="white"/>
                </a:solidFill>
              </a:rPr>
              <a:pPr>
                <a:lnSpc>
                  <a:spcPct val="100000"/>
                </a:lnSpc>
                <a:spcBef>
                  <a:spcPct val="0"/>
                </a:spcBef>
              </a:pPr>
              <a:t>55</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9906"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4621799" y="6003261"/>
            <a:ext cx="1767993" cy="615749"/>
          </a:xfrm>
          <a:prstGeom prst="rect">
            <a:avLst/>
          </a:prstGeom>
        </p:spPr>
      </p:pic>
    </p:spTree>
    <p:extLst>
      <p:ext uri="{BB962C8B-B14F-4D97-AF65-F5344CB8AC3E}">
        <p14:creationId xmlns:p14="http://schemas.microsoft.com/office/powerpoint/2010/main" val="26588862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93124" y="468755"/>
            <a:ext cx="10799233" cy="728991"/>
          </a:xfrm>
        </p:spPr>
        <p:txBody>
          <a:bodyPr/>
          <a:lstStyle/>
          <a:p>
            <a:pPr algn="ctr"/>
            <a:r>
              <a:rPr lang="hr-HR" sz="3600" b="1" dirty="0">
                <a:solidFill>
                  <a:schemeClr val="bg1"/>
                </a:solidFill>
                <a:effectLst>
                  <a:outerShdw blurRad="38100" dist="38100" dir="2700000" algn="tl">
                    <a:srgbClr val="000000">
                      <a:alpha val="43137"/>
                    </a:srgbClr>
                  </a:outerShdw>
                </a:effectLst>
              </a:rPr>
              <a:t>Proračun projekta – specifičnosti </a:t>
            </a:r>
            <a:r>
              <a:rPr lang="hr-HR" sz="3600" b="1" dirty="0" smtClean="0">
                <a:solidFill>
                  <a:schemeClr val="bg1"/>
                </a:solidFill>
                <a:effectLst>
                  <a:outerShdw blurRad="38100" dist="38100" dir="2700000" algn="tl">
                    <a:srgbClr val="000000">
                      <a:alpha val="43137"/>
                    </a:srgbClr>
                  </a:outerShdw>
                </a:effectLst>
              </a:rPr>
              <a:t>1/4</a:t>
            </a:r>
            <a:r>
              <a:rPr lang="hr-HR" sz="3600" dirty="0"/>
              <a:t/>
            </a:r>
            <a:br>
              <a:rPr lang="hr-HR" sz="3600" dirty="0"/>
            </a:b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sz="3600" b="1" dirty="0">
                <a:solidFill>
                  <a:schemeClr val="bg1"/>
                </a:solidFill>
                <a:effectLst>
                  <a:outerShdw blurRad="38100" dist="38100" dir="2700000" algn="tl">
                    <a:srgbClr val="000000">
                      <a:alpha val="43137"/>
                    </a:srgbClr>
                  </a:outerShdw>
                </a:effectLst>
              </a:rPr>
              <a:t/>
            </a:r>
            <a:br>
              <a:rPr lang="hr-HR" altLang="en-US" sz="3600" b="1" dirty="0">
                <a:solidFill>
                  <a:schemeClr val="bg1"/>
                </a:solidFill>
                <a:effectLst>
                  <a:outerShdw blurRad="38100" dist="38100" dir="2700000" algn="tl">
                    <a:srgbClr val="000000">
                      <a:alpha val="43137"/>
                    </a:srgbClr>
                  </a:outerShdw>
                </a:effectLst>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r>
              <a:rPr lang="hr-HR" altLang="en-US" dirty="0" smtClean="0">
                <a:latin typeface="VladaRHSans Reg" charset="0"/>
                <a:cs typeface="VladaRHSans Med" charset="0"/>
              </a:rPr>
              <a:t/>
            </a:r>
            <a:br>
              <a:rPr lang="hr-HR" altLang="en-US" dirty="0" smtClean="0">
                <a:latin typeface="VladaRHSans Reg" charset="0"/>
                <a:cs typeface="VladaRHSans Med" charset="0"/>
              </a:rPr>
            </a:br>
            <a:endParaRPr lang="en-GB" altLang="en-US" dirty="0" smtClean="0">
              <a:latin typeface="VladaRHSans Med" charset="0"/>
              <a:cs typeface="VladaRHSans Med" charset="0"/>
            </a:endParaRPr>
          </a:p>
        </p:txBody>
      </p:sp>
      <p:sp>
        <p:nvSpPr>
          <p:cNvPr id="18435" name="Content Placeholder 2"/>
          <p:cNvSpPr>
            <a:spLocks noGrp="1"/>
          </p:cNvSpPr>
          <p:nvPr>
            <p:ph idx="1"/>
          </p:nvPr>
        </p:nvSpPr>
        <p:spPr>
          <a:xfrm>
            <a:off x="593124" y="1359243"/>
            <a:ext cx="10891910" cy="4127157"/>
          </a:xfrm>
        </p:spPr>
        <p:txBody>
          <a:bodyPr/>
          <a:lstStyle/>
          <a:p>
            <a:pPr marL="0" indent="0" algn="just" defTabSz="914400" eaLnBrk="1" hangingPunct="1">
              <a:lnSpc>
                <a:spcPct val="100000"/>
              </a:lnSpc>
              <a:spcBef>
                <a:spcPts val="0"/>
              </a:spcBef>
              <a:defRPr/>
            </a:pPr>
            <a:r>
              <a:rPr lang="hr-HR" sz="2400" i="1" dirty="0" smtClean="0">
                <a:solidFill>
                  <a:schemeClr val="tx2"/>
                </a:solidFill>
              </a:rPr>
              <a:t>Sugestija prijavitelja: </a:t>
            </a:r>
          </a:p>
          <a:p>
            <a:pPr marL="0" indent="0" algn="just" defTabSz="914400" eaLnBrk="1" hangingPunct="1">
              <a:lnSpc>
                <a:spcPct val="100000"/>
              </a:lnSpc>
              <a:spcBef>
                <a:spcPts val="0"/>
              </a:spcBef>
              <a:defRPr/>
            </a:pPr>
            <a:endParaRPr lang="hr-HR" sz="2400" dirty="0">
              <a:solidFill>
                <a:schemeClr val="tx2"/>
              </a:solidFill>
            </a:endParaRPr>
          </a:p>
          <a:p>
            <a:pPr marL="0" indent="0" algn="just" defTabSz="914400" eaLnBrk="1" hangingPunct="1">
              <a:lnSpc>
                <a:spcPct val="100000"/>
              </a:lnSpc>
              <a:spcBef>
                <a:spcPts val="0"/>
              </a:spcBef>
              <a:defRPr/>
            </a:pPr>
            <a:r>
              <a:rPr lang="hr-HR" sz="2800" dirty="0" smtClean="0">
                <a:solidFill>
                  <a:schemeClr val="tx2"/>
                </a:solidFill>
              </a:rPr>
              <a:t>„Sugeriramo </a:t>
            </a:r>
            <a:r>
              <a:rPr lang="hr-HR" sz="2800" dirty="0">
                <a:solidFill>
                  <a:schemeClr val="tx2"/>
                </a:solidFill>
              </a:rPr>
              <a:t>da priprema Proračuna bude što detaljnije prezentirana na radionici</a:t>
            </a:r>
            <a:r>
              <a:rPr lang="hr-HR" sz="2800" dirty="0" smtClean="0">
                <a:solidFill>
                  <a:schemeClr val="tx2"/>
                </a:solidFill>
              </a:rPr>
              <a:t>“.</a:t>
            </a:r>
          </a:p>
          <a:p>
            <a:pPr marL="0" indent="0" algn="just" defTabSz="914400" eaLnBrk="1" hangingPunct="1">
              <a:lnSpc>
                <a:spcPct val="100000"/>
              </a:lnSpc>
              <a:spcBef>
                <a:spcPts val="0"/>
              </a:spcBef>
              <a:defRPr/>
            </a:pPr>
            <a:endParaRPr lang="hr-HR" sz="2800" dirty="0" smtClean="0">
              <a:solidFill>
                <a:schemeClr val="tx2"/>
              </a:solidFill>
            </a:endParaRPr>
          </a:p>
          <a:p>
            <a:pPr marL="0" indent="0" algn="just" defTabSz="914400" eaLnBrk="1" hangingPunct="1">
              <a:lnSpc>
                <a:spcPct val="100000"/>
              </a:lnSpc>
              <a:spcBef>
                <a:spcPts val="0"/>
              </a:spcBef>
              <a:defRPr/>
            </a:pPr>
            <a:r>
              <a:rPr lang="hr-HR" sz="2400" i="1" dirty="0" smtClean="0">
                <a:solidFill>
                  <a:schemeClr val="tx2"/>
                </a:solidFill>
              </a:rPr>
              <a:t>Odgovor:</a:t>
            </a:r>
            <a:endParaRPr lang="hr-HR" sz="2400" i="1" dirty="0">
              <a:solidFill>
                <a:schemeClr val="tx2"/>
              </a:solidFill>
            </a:endParaRPr>
          </a:p>
          <a:p>
            <a:pPr>
              <a:lnSpc>
                <a:spcPct val="100000"/>
              </a:lnSpc>
              <a:spcBef>
                <a:spcPts val="0"/>
              </a:spcBef>
              <a:defRPr/>
            </a:pPr>
            <a:r>
              <a:rPr lang="hr-HR" sz="2800" b="1" dirty="0">
                <a:solidFill>
                  <a:schemeClr val="tx2"/>
                </a:solidFill>
              </a:rPr>
              <a:t>Slučaj 1: administrator iz postojećih </a:t>
            </a:r>
            <a:r>
              <a:rPr lang="hr-HR" sz="2800" b="1" dirty="0" smtClean="0">
                <a:solidFill>
                  <a:schemeClr val="tx2"/>
                </a:solidFill>
              </a:rPr>
              <a:t>zaposlenika</a:t>
            </a:r>
            <a:endParaRPr lang="hr-HR" sz="2800" dirty="0">
              <a:solidFill>
                <a:schemeClr val="tx2"/>
              </a:solidFill>
            </a:endParaRPr>
          </a:p>
          <a:p>
            <a:pPr marL="457200" indent="-457200">
              <a:lnSpc>
                <a:spcPct val="100000"/>
              </a:lnSpc>
              <a:spcBef>
                <a:spcPts val="0"/>
              </a:spcBef>
              <a:buFont typeface="Wingdings" panose="05000000000000000000" pitchFamily="2" charset="2"/>
              <a:buChar char="Ø"/>
              <a:defRPr/>
            </a:pPr>
            <a:r>
              <a:rPr lang="hr-HR" sz="2800" dirty="0">
                <a:solidFill>
                  <a:schemeClr val="tx2"/>
                </a:solidFill>
              </a:rPr>
              <a:t>u proračun projekta ulaze i sredstva prijavitelja (u iznosu plaće administratora)</a:t>
            </a:r>
          </a:p>
          <a:p>
            <a:pPr marL="0" indent="0" algn="just" defTabSz="914400" eaLnBrk="1" hangingPunct="1">
              <a:lnSpc>
                <a:spcPct val="100000"/>
              </a:lnSpc>
              <a:spcBef>
                <a:spcPts val="0"/>
              </a:spcBef>
              <a:defRPr/>
            </a:pPr>
            <a:endParaRPr lang="hr-HR" sz="2800" dirty="0" smtClean="0">
              <a:solidFill>
                <a:schemeClr val="tx2"/>
              </a:solidFill>
            </a:endParaRPr>
          </a:p>
          <a:p>
            <a:pPr marL="0" indent="0" algn="just" defTabSz="914400" eaLnBrk="1" hangingPunct="1">
              <a:lnSpc>
                <a:spcPct val="100000"/>
              </a:lnSpc>
              <a:spcBef>
                <a:spcPts val="0"/>
              </a:spcBef>
              <a:defRPr/>
            </a:pPr>
            <a:endParaRPr lang="hr-HR" sz="2800" dirty="0">
              <a:solidFill>
                <a:schemeClr val="tx2"/>
              </a:solidFill>
            </a:endParaRPr>
          </a:p>
          <a:p>
            <a:pPr marL="0" indent="0" algn="just" defTabSz="914400" eaLnBrk="1" hangingPunct="1">
              <a:lnSpc>
                <a:spcPct val="100000"/>
              </a:lnSpc>
              <a:spcBef>
                <a:spcPts val="0"/>
              </a:spcBef>
              <a:defRPr/>
            </a:pPr>
            <a:endParaRPr lang="hr-HR" sz="2800" dirty="0">
              <a:solidFill>
                <a:schemeClr val="tx2"/>
              </a:solidFill>
            </a:endParaRPr>
          </a:p>
          <a:p>
            <a:pPr marL="0" indent="0" algn="just" defTabSz="914400" eaLnBrk="1" hangingPunct="1">
              <a:lnSpc>
                <a:spcPct val="100000"/>
              </a:lnSpc>
              <a:spcBef>
                <a:spcPts val="0"/>
              </a:spcBef>
              <a:defRPr/>
            </a:pPr>
            <a:endParaRPr lang="hr-HR" sz="2400" dirty="0">
              <a:solidFill>
                <a:schemeClr val="tx2"/>
              </a:solidFill>
            </a:endParaRPr>
          </a:p>
          <a:p>
            <a:pPr marL="0" indent="0" algn="just" defTabSz="914400" eaLnBrk="1" hangingPunct="1">
              <a:lnSpc>
                <a:spcPct val="100000"/>
              </a:lnSpc>
              <a:spcBef>
                <a:spcPts val="0"/>
              </a:spcBef>
              <a:defRPr/>
            </a:pPr>
            <a:endParaRPr lang="hr-HR" sz="2400" dirty="0">
              <a:solidFill>
                <a:schemeClr val="tx2"/>
              </a:solidFill>
            </a:endParaRPr>
          </a:p>
          <a:p>
            <a:pPr marL="0" lvl="0" indent="0" algn="just" defTabSz="914400" eaLnBrk="1" hangingPunct="1">
              <a:lnSpc>
                <a:spcPct val="100000"/>
              </a:lnSpc>
              <a:spcBef>
                <a:spcPts val="0"/>
              </a:spcBef>
              <a:defRPr/>
            </a:pPr>
            <a:endParaRPr lang="hr-HR" altLang="sr-Latn-RS" sz="2400" dirty="0" smtClean="0">
              <a:solidFill>
                <a:schemeClr val="tx2"/>
              </a:solidFill>
              <a:latin typeface="VladaRHSans Med"/>
              <a:ea typeface="+mn-ea"/>
              <a:cs typeface="+mn-cs"/>
            </a:endParaRPr>
          </a:p>
        </p:txBody>
      </p:sp>
      <p:sp>
        <p:nvSpPr>
          <p:cNvPr id="184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0A430FA0-9E3C-4CC1-BFD6-8692EC8D041D}" type="slidenum">
              <a:rPr lang="en-US" altLang="en-US" sz="1200">
                <a:solidFill>
                  <a:prstClr val="white"/>
                </a:solidFill>
              </a:rPr>
              <a:pPr>
                <a:lnSpc>
                  <a:spcPct val="100000"/>
                </a:lnSpc>
                <a:spcBef>
                  <a:spcPct val="0"/>
                </a:spcBef>
              </a:pPr>
              <a:t>56</a:t>
            </a:fld>
            <a:endParaRPr lang="en-US" altLang="en-US" sz="1200">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9906" y="6047431"/>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4621799" y="6003261"/>
            <a:ext cx="1767993" cy="615749"/>
          </a:xfrm>
          <a:prstGeom prst="rect">
            <a:avLst/>
          </a:prstGeom>
        </p:spPr>
      </p:pic>
    </p:spTree>
    <p:extLst>
      <p:ext uri="{BB962C8B-B14F-4D97-AF65-F5344CB8AC3E}">
        <p14:creationId xmlns:p14="http://schemas.microsoft.com/office/powerpoint/2010/main" val="4194802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334529"/>
            <a:ext cx="10799233" cy="4415481"/>
          </a:xfrm>
        </p:spPr>
        <p:txBody>
          <a:bodyPr/>
          <a:lstStyle/>
          <a:p>
            <a:pPr marL="457200" indent="-457200">
              <a:lnSpc>
                <a:spcPct val="100000"/>
              </a:lnSpc>
              <a:spcBef>
                <a:spcPts val="0"/>
              </a:spcBef>
              <a:buFont typeface="Wingdings" panose="05000000000000000000" pitchFamily="2" charset="2"/>
              <a:buChar char="Ø"/>
              <a:defRPr/>
            </a:pPr>
            <a:r>
              <a:rPr lang="hr-HR" sz="2800" dirty="0" smtClean="0">
                <a:solidFill>
                  <a:schemeClr val="tx2"/>
                </a:solidFill>
              </a:rPr>
              <a:t>svi ostali troškovi financiraju se iz bespovratnih sredstava (uključujući i neizravne troškove) i ukupni iznos bespovratnih sredstava ne može prelaziti 9.120.000,00 kn</a:t>
            </a:r>
          </a:p>
          <a:p>
            <a:pPr marL="457200" indent="-457200">
              <a:lnSpc>
                <a:spcPct val="100000"/>
              </a:lnSpc>
              <a:spcBef>
                <a:spcPts val="0"/>
              </a:spcBef>
              <a:buFont typeface="Wingdings" panose="05000000000000000000" pitchFamily="2" charset="2"/>
              <a:buChar char="Ø"/>
              <a:defRPr/>
            </a:pPr>
            <a:r>
              <a:rPr lang="hr-HR" sz="2800" dirty="0">
                <a:solidFill>
                  <a:schemeClr val="tx2"/>
                </a:solidFill>
              </a:rPr>
              <a:t>o</a:t>
            </a:r>
            <a:r>
              <a:rPr lang="hr-HR" sz="2800" dirty="0" smtClean="0">
                <a:solidFill>
                  <a:schemeClr val="tx2"/>
                </a:solidFill>
              </a:rPr>
              <a:t>dnos tj. </a:t>
            </a:r>
            <a:r>
              <a:rPr lang="hr-HR" sz="2800" b="1" dirty="0" smtClean="0">
                <a:solidFill>
                  <a:schemeClr val="tx2"/>
                </a:solidFill>
              </a:rPr>
              <a:t>omjer</a:t>
            </a:r>
            <a:r>
              <a:rPr lang="hr-HR" sz="2800" dirty="0" smtClean="0">
                <a:solidFill>
                  <a:schemeClr val="tx2"/>
                </a:solidFill>
              </a:rPr>
              <a:t> sredstava prijavitelja i bespovratnih sredstava </a:t>
            </a:r>
            <a:r>
              <a:rPr lang="hr-HR" sz="2800" b="1" dirty="0" smtClean="0">
                <a:solidFill>
                  <a:schemeClr val="tx2"/>
                </a:solidFill>
              </a:rPr>
              <a:t>nije propisan</a:t>
            </a:r>
            <a:r>
              <a:rPr lang="hr-HR" sz="2800" dirty="0" smtClean="0">
                <a:solidFill>
                  <a:schemeClr val="tx2"/>
                </a:solidFill>
              </a:rPr>
              <a:t> </a:t>
            </a:r>
          </a:p>
          <a:p>
            <a:pPr marL="457200" indent="-457200">
              <a:lnSpc>
                <a:spcPct val="100000"/>
              </a:lnSpc>
              <a:spcBef>
                <a:spcPts val="0"/>
              </a:spcBef>
              <a:buFont typeface="Wingdings" panose="05000000000000000000" pitchFamily="2" charset="2"/>
              <a:buChar char="Ø"/>
              <a:defRPr/>
            </a:pPr>
            <a:r>
              <a:rPr lang="hr-HR" sz="2800" dirty="0" smtClean="0">
                <a:solidFill>
                  <a:schemeClr val="tx2"/>
                </a:solidFill>
              </a:rPr>
              <a:t>trošak plaće administratora prijavitelj tijekom provedbe projekta mora prikazivati u </a:t>
            </a:r>
            <a:r>
              <a:rPr lang="hr-HR" sz="2800" dirty="0">
                <a:solidFill>
                  <a:schemeClr val="tx2"/>
                </a:solidFill>
              </a:rPr>
              <a:t>Zahtjevima za nadoknadom </a:t>
            </a:r>
            <a:r>
              <a:rPr lang="hr-HR" sz="2800" dirty="0" smtClean="0">
                <a:solidFill>
                  <a:schemeClr val="tx2"/>
                </a:solidFill>
              </a:rPr>
              <a:t>sredstava, </a:t>
            </a:r>
            <a:r>
              <a:rPr lang="hr-HR" sz="2800" dirty="0">
                <a:solidFill>
                  <a:schemeClr val="tx2"/>
                </a:solidFill>
              </a:rPr>
              <a:t>obzirom da se temeljem njega računa iznos za neizravne troškove</a:t>
            </a:r>
          </a:p>
          <a:p>
            <a:pPr marL="457200" indent="-457200">
              <a:lnSpc>
                <a:spcPct val="100000"/>
              </a:lnSpc>
              <a:spcBef>
                <a:spcPts val="0"/>
              </a:spcBef>
              <a:buFont typeface="Wingdings" panose="05000000000000000000" pitchFamily="2" charset="2"/>
              <a:buChar char="Ø"/>
              <a:defRPr/>
            </a:pPr>
            <a:endParaRPr lang="hr-HR" sz="2800" dirty="0" smtClean="0">
              <a:solidFill>
                <a:schemeClr val="tx2"/>
              </a:solidFill>
            </a:endParaRPr>
          </a:p>
          <a:p>
            <a:pPr>
              <a:lnSpc>
                <a:spcPct val="100000"/>
              </a:lnSpc>
              <a:spcBef>
                <a:spcPts val="0"/>
              </a:spcBef>
              <a:defRPr/>
            </a:pPr>
            <a:endParaRPr lang="hr-HR" sz="2800" dirty="0">
              <a:solidFill>
                <a:schemeClr val="tx2"/>
              </a:solidFill>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57</a:t>
            </a:fld>
            <a:endParaRPr lang="en-US" altLang="en-US" dirty="0">
              <a:solidFill>
                <a:prstClr val="white"/>
              </a:solidFill>
            </a:endParaRPr>
          </a:p>
        </p:txBody>
      </p:sp>
      <p:sp>
        <p:nvSpPr>
          <p:cNvPr id="5" name="TextBox 4"/>
          <p:cNvSpPr txBox="1"/>
          <p:nvPr/>
        </p:nvSpPr>
        <p:spPr>
          <a:xfrm>
            <a:off x="354227" y="280887"/>
            <a:ext cx="10274643" cy="707886"/>
          </a:xfrm>
          <a:prstGeom prst="rect">
            <a:avLst/>
          </a:prstGeom>
          <a:noFill/>
        </p:spPr>
        <p:txBody>
          <a:bodyPr wrap="square" rtlCol="0">
            <a:spAutoFit/>
          </a:bodyPr>
          <a:lstStyle/>
          <a:p>
            <a:pPr algn="ctr"/>
            <a:r>
              <a:rPr lang="hr-HR" sz="4000" b="1" dirty="0" smtClean="0">
                <a:solidFill>
                  <a:schemeClr val="bg1"/>
                </a:solidFill>
                <a:effectLst>
                  <a:outerShdw blurRad="38100" dist="38100" dir="2700000" algn="tl">
                    <a:srgbClr val="000000">
                      <a:alpha val="43137"/>
                    </a:srgbClr>
                  </a:outerShdw>
                </a:effectLst>
              </a:rPr>
              <a:t>Proračun projekta – specifičnosti 2/4</a:t>
            </a:r>
            <a:endParaRPr lang="hr-HR" sz="4000" dirty="0"/>
          </a:p>
        </p:txBody>
      </p:sp>
      <p:pic>
        <p:nvPicPr>
          <p:cNvPr id="7" name="Picture 6"/>
          <p:cNvPicPr>
            <a:picLocks noChangeAspect="1"/>
          </p:cNvPicPr>
          <p:nvPr/>
        </p:nvPicPr>
        <p:blipFill>
          <a:blip r:embed="rId2"/>
          <a:stretch>
            <a:fillRect/>
          </a:stretch>
        </p:blipFill>
        <p:spPr>
          <a:xfrm>
            <a:off x="3394342" y="6046339"/>
            <a:ext cx="1213209" cy="536494"/>
          </a:xfrm>
          <a:prstGeom prst="rect">
            <a:avLst/>
          </a:prstGeom>
        </p:spPr>
      </p:pic>
      <p:pic>
        <p:nvPicPr>
          <p:cNvPr id="2" name="Picture 1"/>
          <p:cNvPicPr>
            <a:picLocks noChangeAspect="1"/>
          </p:cNvPicPr>
          <p:nvPr/>
        </p:nvPicPr>
        <p:blipFill>
          <a:blip r:embed="rId3"/>
          <a:stretch>
            <a:fillRect/>
          </a:stretch>
        </p:blipFill>
        <p:spPr>
          <a:xfrm>
            <a:off x="4607551" y="6006712"/>
            <a:ext cx="1767993" cy="615749"/>
          </a:xfrm>
          <a:prstGeom prst="rect">
            <a:avLst/>
          </a:prstGeom>
        </p:spPr>
      </p:pic>
    </p:spTree>
    <p:extLst>
      <p:ext uri="{BB962C8B-B14F-4D97-AF65-F5344CB8AC3E}">
        <p14:creationId xmlns:p14="http://schemas.microsoft.com/office/powerpoint/2010/main" val="126803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285103"/>
            <a:ext cx="10799233" cy="4464907"/>
          </a:xfrm>
        </p:spPr>
        <p:txBody>
          <a:bodyPr/>
          <a:lstStyle/>
          <a:p>
            <a:pPr>
              <a:lnSpc>
                <a:spcPct val="100000"/>
              </a:lnSpc>
              <a:spcBef>
                <a:spcPts val="0"/>
              </a:spcBef>
              <a:defRPr/>
            </a:pPr>
            <a:r>
              <a:rPr lang="hr-HR" sz="2800" b="1" dirty="0" smtClean="0">
                <a:solidFill>
                  <a:schemeClr val="tx2"/>
                </a:solidFill>
              </a:rPr>
              <a:t>Slučaj 2: administrator je novozaposlena osoba</a:t>
            </a:r>
          </a:p>
          <a:p>
            <a:pPr>
              <a:lnSpc>
                <a:spcPct val="100000"/>
              </a:lnSpc>
              <a:spcBef>
                <a:spcPts val="0"/>
              </a:spcBef>
              <a:defRPr/>
            </a:pPr>
            <a:endParaRPr lang="hr-HR" sz="2800" b="1" dirty="0" smtClean="0">
              <a:solidFill>
                <a:schemeClr val="tx2"/>
              </a:solidFill>
            </a:endParaRPr>
          </a:p>
          <a:p>
            <a:pPr marL="514350" indent="-514350">
              <a:lnSpc>
                <a:spcPct val="100000"/>
              </a:lnSpc>
              <a:spcBef>
                <a:spcPts val="0"/>
              </a:spcBef>
              <a:buFont typeface="Wingdings" panose="05000000000000000000" pitchFamily="2" charset="2"/>
              <a:buChar char="Ø"/>
              <a:defRPr/>
            </a:pPr>
            <a:r>
              <a:rPr lang="hr-HR" sz="2800" b="1" dirty="0">
                <a:solidFill>
                  <a:schemeClr val="tx2"/>
                </a:solidFill>
              </a:rPr>
              <a:t>s</a:t>
            </a:r>
            <a:r>
              <a:rPr lang="hr-HR" sz="2800" b="1" dirty="0" smtClean="0">
                <a:solidFill>
                  <a:schemeClr val="tx2"/>
                </a:solidFill>
              </a:rPr>
              <a:t>vi troškovi </a:t>
            </a:r>
            <a:r>
              <a:rPr lang="hr-HR" sz="2800" dirty="0" smtClean="0">
                <a:solidFill>
                  <a:schemeClr val="tx2"/>
                </a:solidFill>
              </a:rPr>
              <a:t>financiraju se iz bespovratnih sredstava, a ukupni iznos bespovratnih sredstava ne može prelaziti 9.120.000,00 kn</a:t>
            </a:r>
          </a:p>
          <a:p>
            <a:pPr>
              <a:lnSpc>
                <a:spcPct val="100000"/>
              </a:lnSpc>
              <a:spcBef>
                <a:spcPts val="0"/>
              </a:spcBef>
              <a:defRPr/>
            </a:pPr>
            <a:endParaRPr lang="hr-HR" sz="2800" dirty="0" smtClean="0">
              <a:solidFill>
                <a:schemeClr val="tx2"/>
              </a:solidFill>
            </a:endParaRPr>
          </a:p>
          <a:p>
            <a:pPr marL="514350" indent="-514350">
              <a:lnSpc>
                <a:spcPct val="100000"/>
              </a:lnSpc>
              <a:spcBef>
                <a:spcPts val="0"/>
              </a:spcBef>
              <a:buFont typeface="Wingdings" panose="05000000000000000000" pitchFamily="2" charset="2"/>
              <a:buChar char="Ø"/>
              <a:defRPr/>
            </a:pPr>
            <a:r>
              <a:rPr lang="hr-HR" sz="2800" dirty="0">
                <a:solidFill>
                  <a:schemeClr val="tx2"/>
                </a:solidFill>
              </a:rPr>
              <a:t>p</a:t>
            </a:r>
            <a:r>
              <a:rPr lang="hr-HR" sz="2800" dirty="0" smtClean="0">
                <a:solidFill>
                  <a:schemeClr val="tx2"/>
                </a:solidFill>
              </a:rPr>
              <a:t>rijavitelj </a:t>
            </a:r>
            <a:r>
              <a:rPr lang="hr-HR" sz="2800" b="1" dirty="0" smtClean="0">
                <a:solidFill>
                  <a:schemeClr val="tx2"/>
                </a:solidFill>
              </a:rPr>
              <a:t>ima</a:t>
            </a:r>
            <a:r>
              <a:rPr lang="hr-HR" sz="2800" dirty="0" smtClean="0">
                <a:solidFill>
                  <a:schemeClr val="tx2"/>
                </a:solidFill>
              </a:rPr>
              <a:t> pravo na neizravne troškove na projektu</a:t>
            </a:r>
            <a:endParaRPr lang="hr-HR" sz="2800" dirty="0">
              <a:solidFill>
                <a:schemeClr val="tx2"/>
              </a:solidFill>
            </a:endParaRPr>
          </a:p>
          <a:p>
            <a:pPr>
              <a:lnSpc>
                <a:spcPct val="100000"/>
              </a:lnSpc>
              <a:spcBef>
                <a:spcPts val="0"/>
              </a:spcBef>
              <a:defRPr/>
            </a:pPr>
            <a:endParaRPr lang="hr-HR" sz="2800" dirty="0">
              <a:solidFill>
                <a:schemeClr val="tx2"/>
              </a:solidFill>
            </a:endParaRPr>
          </a:p>
          <a:p>
            <a:pPr>
              <a:lnSpc>
                <a:spcPct val="100000"/>
              </a:lnSpc>
              <a:spcBef>
                <a:spcPts val="0"/>
              </a:spcBef>
              <a:defRPr/>
            </a:pPr>
            <a:endParaRPr lang="hr-HR" sz="2800"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58</a:t>
            </a:fld>
            <a:endParaRPr lang="en-US" altLang="en-US">
              <a:solidFill>
                <a:prstClr val="white"/>
              </a:solidFill>
            </a:endParaRPr>
          </a:p>
        </p:txBody>
      </p:sp>
      <p:sp>
        <p:nvSpPr>
          <p:cNvPr id="5" name="TextBox 4"/>
          <p:cNvSpPr txBox="1"/>
          <p:nvPr/>
        </p:nvSpPr>
        <p:spPr>
          <a:xfrm>
            <a:off x="1565189" y="317324"/>
            <a:ext cx="8213125" cy="707886"/>
          </a:xfrm>
          <a:prstGeom prst="rect">
            <a:avLst/>
          </a:prstGeom>
          <a:noFill/>
        </p:spPr>
        <p:txBody>
          <a:bodyPr wrap="square" rtlCol="0">
            <a:spAutoFit/>
          </a:bodyPr>
          <a:lstStyle/>
          <a:p>
            <a:pPr algn="ctr"/>
            <a:r>
              <a:rPr lang="hr-HR" sz="4000" b="1" dirty="0" smtClean="0">
                <a:solidFill>
                  <a:schemeClr val="bg1"/>
                </a:solidFill>
                <a:effectLst>
                  <a:outerShdw blurRad="38100" dist="38100" dir="2700000" algn="tl">
                    <a:srgbClr val="000000">
                      <a:alpha val="43137"/>
                    </a:srgbClr>
                  </a:outerShdw>
                </a:effectLst>
              </a:rPr>
              <a:t>Proračun projekta – specifičnosti 3/4</a:t>
            </a:r>
            <a:endParaRPr lang="hr-HR" sz="4000" dirty="0"/>
          </a:p>
        </p:txBody>
      </p:sp>
      <p:pic>
        <p:nvPicPr>
          <p:cNvPr id="7" name="Picture 6"/>
          <p:cNvPicPr>
            <a:picLocks noChangeAspect="1"/>
          </p:cNvPicPr>
          <p:nvPr/>
        </p:nvPicPr>
        <p:blipFill>
          <a:blip r:embed="rId2"/>
          <a:stretch>
            <a:fillRect/>
          </a:stretch>
        </p:blipFill>
        <p:spPr>
          <a:xfrm>
            <a:off x="3367026" y="6052821"/>
            <a:ext cx="1213209" cy="536494"/>
          </a:xfrm>
          <a:prstGeom prst="rect">
            <a:avLst/>
          </a:prstGeom>
        </p:spPr>
      </p:pic>
      <p:pic>
        <p:nvPicPr>
          <p:cNvPr id="2" name="Picture 1"/>
          <p:cNvPicPr>
            <a:picLocks noChangeAspect="1"/>
          </p:cNvPicPr>
          <p:nvPr/>
        </p:nvPicPr>
        <p:blipFill>
          <a:blip r:embed="rId3"/>
          <a:stretch>
            <a:fillRect/>
          </a:stretch>
        </p:blipFill>
        <p:spPr>
          <a:xfrm>
            <a:off x="4580235" y="6009903"/>
            <a:ext cx="1767993" cy="615749"/>
          </a:xfrm>
          <a:prstGeom prst="rect">
            <a:avLst/>
          </a:prstGeom>
        </p:spPr>
      </p:pic>
    </p:spTree>
    <p:extLst>
      <p:ext uri="{BB962C8B-B14F-4D97-AF65-F5344CB8AC3E}">
        <p14:creationId xmlns:p14="http://schemas.microsoft.com/office/powerpoint/2010/main" val="184924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285103"/>
            <a:ext cx="10799233" cy="4464907"/>
          </a:xfrm>
        </p:spPr>
        <p:txBody>
          <a:bodyPr/>
          <a:lstStyle/>
          <a:p>
            <a:pPr>
              <a:lnSpc>
                <a:spcPct val="100000"/>
              </a:lnSpc>
              <a:spcBef>
                <a:spcPts val="0"/>
              </a:spcBef>
              <a:defRPr/>
            </a:pPr>
            <a:r>
              <a:rPr lang="hr-HR" sz="2800" b="1" dirty="0">
                <a:solidFill>
                  <a:schemeClr val="tx2"/>
                </a:solidFill>
              </a:rPr>
              <a:t>Slučaj 3: vanjska stručna usluga za administriranje projekta</a:t>
            </a:r>
          </a:p>
          <a:p>
            <a:pPr>
              <a:lnSpc>
                <a:spcPct val="100000"/>
              </a:lnSpc>
              <a:spcBef>
                <a:spcPts val="0"/>
              </a:spcBef>
              <a:defRPr/>
            </a:pPr>
            <a:endParaRPr lang="hr-HR" sz="2800" dirty="0" smtClean="0">
              <a:solidFill>
                <a:schemeClr val="tx2"/>
              </a:solidFill>
            </a:endParaRPr>
          </a:p>
          <a:p>
            <a:pPr marL="457200" indent="-457200">
              <a:lnSpc>
                <a:spcPct val="100000"/>
              </a:lnSpc>
              <a:spcBef>
                <a:spcPts val="0"/>
              </a:spcBef>
              <a:buFont typeface="Wingdings" panose="05000000000000000000" pitchFamily="2" charset="2"/>
              <a:buChar char="Ø"/>
              <a:defRPr/>
            </a:pPr>
            <a:r>
              <a:rPr lang="hr-HR" sz="2800" b="1" dirty="0">
                <a:solidFill>
                  <a:schemeClr val="tx2"/>
                </a:solidFill>
              </a:rPr>
              <a:t>s</a:t>
            </a:r>
            <a:r>
              <a:rPr lang="hr-HR" sz="2800" b="1" dirty="0" smtClean="0">
                <a:solidFill>
                  <a:schemeClr val="tx2"/>
                </a:solidFill>
              </a:rPr>
              <a:t>vi troškovi </a:t>
            </a:r>
            <a:r>
              <a:rPr lang="hr-HR" sz="2800" dirty="0" smtClean="0">
                <a:solidFill>
                  <a:schemeClr val="tx2"/>
                </a:solidFill>
              </a:rPr>
              <a:t>projekta financiraju se iz </a:t>
            </a:r>
            <a:r>
              <a:rPr lang="hr-HR" sz="2800" dirty="0">
                <a:solidFill>
                  <a:schemeClr val="tx2"/>
                </a:solidFill>
              </a:rPr>
              <a:t>bespovratnih </a:t>
            </a:r>
            <a:r>
              <a:rPr lang="hr-HR" sz="2800" dirty="0" smtClean="0">
                <a:solidFill>
                  <a:schemeClr val="tx2"/>
                </a:solidFill>
              </a:rPr>
              <a:t>sredstava, a </a:t>
            </a:r>
            <a:r>
              <a:rPr lang="hr-HR" sz="2800" dirty="0">
                <a:solidFill>
                  <a:schemeClr val="tx2"/>
                </a:solidFill>
              </a:rPr>
              <a:t>ukupni iznos bespovratnih sredstava </a:t>
            </a:r>
            <a:r>
              <a:rPr lang="hr-HR" sz="2800" dirty="0" smtClean="0">
                <a:solidFill>
                  <a:schemeClr val="tx2"/>
                </a:solidFill>
              </a:rPr>
              <a:t>ne može </a:t>
            </a:r>
            <a:r>
              <a:rPr lang="hr-HR" sz="2800" dirty="0">
                <a:solidFill>
                  <a:schemeClr val="tx2"/>
                </a:solidFill>
              </a:rPr>
              <a:t>prelaziti </a:t>
            </a:r>
            <a:r>
              <a:rPr lang="hr-HR" sz="2800" dirty="0" smtClean="0">
                <a:solidFill>
                  <a:schemeClr val="tx2"/>
                </a:solidFill>
              </a:rPr>
              <a:t>   </a:t>
            </a:r>
          </a:p>
          <a:p>
            <a:pPr>
              <a:lnSpc>
                <a:spcPct val="100000"/>
              </a:lnSpc>
              <a:spcBef>
                <a:spcPts val="0"/>
              </a:spcBef>
              <a:defRPr/>
            </a:pPr>
            <a:r>
              <a:rPr lang="hr-HR" sz="2800" dirty="0">
                <a:solidFill>
                  <a:schemeClr val="tx2"/>
                </a:solidFill>
              </a:rPr>
              <a:t> </a:t>
            </a:r>
            <a:r>
              <a:rPr lang="hr-HR" sz="2800" dirty="0" smtClean="0">
                <a:solidFill>
                  <a:schemeClr val="tx2"/>
                </a:solidFill>
              </a:rPr>
              <a:t>    9.120.000,00 </a:t>
            </a:r>
            <a:r>
              <a:rPr lang="hr-HR" sz="2800" dirty="0">
                <a:solidFill>
                  <a:schemeClr val="tx2"/>
                </a:solidFill>
              </a:rPr>
              <a:t>kn</a:t>
            </a:r>
          </a:p>
          <a:p>
            <a:pPr>
              <a:lnSpc>
                <a:spcPct val="100000"/>
              </a:lnSpc>
              <a:spcBef>
                <a:spcPts val="0"/>
              </a:spcBef>
              <a:defRPr/>
            </a:pPr>
            <a:endParaRPr lang="hr-HR" sz="2800" dirty="0">
              <a:solidFill>
                <a:schemeClr val="tx2"/>
              </a:solidFill>
            </a:endParaRPr>
          </a:p>
          <a:p>
            <a:pPr marL="457200" indent="-457200">
              <a:lnSpc>
                <a:spcPct val="100000"/>
              </a:lnSpc>
              <a:spcBef>
                <a:spcPts val="0"/>
              </a:spcBef>
              <a:buFont typeface="Wingdings" panose="05000000000000000000" pitchFamily="2" charset="2"/>
              <a:buChar char="Ø"/>
              <a:defRPr/>
            </a:pPr>
            <a:r>
              <a:rPr lang="hr-HR" sz="2800" dirty="0">
                <a:solidFill>
                  <a:schemeClr val="tx2"/>
                </a:solidFill>
              </a:rPr>
              <a:t>p</a:t>
            </a:r>
            <a:r>
              <a:rPr lang="hr-HR" sz="2800" dirty="0" smtClean="0">
                <a:solidFill>
                  <a:schemeClr val="tx2"/>
                </a:solidFill>
              </a:rPr>
              <a:t>rijavitelj </a:t>
            </a:r>
            <a:r>
              <a:rPr lang="hr-HR" sz="2800" b="1" dirty="0" smtClean="0">
                <a:solidFill>
                  <a:schemeClr val="tx2"/>
                </a:solidFill>
              </a:rPr>
              <a:t>nema</a:t>
            </a:r>
            <a:r>
              <a:rPr lang="hr-HR" sz="2800" dirty="0" smtClean="0">
                <a:solidFill>
                  <a:schemeClr val="tx2"/>
                </a:solidFill>
              </a:rPr>
              <a:t> pravo na neizravne troškove na projektu</a:t>
            </a:r>
          </a:p>
          <a:p>
            <a:pPr marL="457200" indent="-457200">
              <a:lnSpc>
                <a:spcPct val="100000"/>
              </a:lnSpc>
              <a:spcBef>
                <a:spcPts val="0"/>
              </a:spcBef>
              <a:buFont typeface="Wingdings" panose="05000000000000000000" pitchFamily="2" charset="2"/>
              <a:buChar char="Ø"/>
              <a:defRPr/>
            </a:pPr>
            <a:endParaRPr lang="hr-HR" sz="2800" dirty="0">
              <a:solidFill>
                <a:schemeClr val="tx2"/>
              </a:solidFill>
            </a:endParaRPr>
          </a:p>
          <a:p>
            <a:pPr>
              <a:lnSpc>
                <a:spcPct val="100000"/>
              </a:lnSpc>
              <a:spcBef>
                <a:spcPts val="0"/>
              </a:spcBef>
              <a:defRPr/>
            </a:pPr>
            <a:r>
              <a:rPr lang="hr-HR" sz="2800" b="1" dirty="0" smtClean="0">
                <a:solidFill>
                  <a:schemeClr val="tx2"/>
                </a:solidFill>
              </a:rPr>
              <a:t>Napomena: </a:t>
            </a:r>
            <a:r>
              <a:rPr lang="hr-HR" sz="2800" dirty="0" smtClean="0">
                <a:solidFill>
                  <a:schemeClr val="tx2"/>
                </a:solidFill>
              </a:rPr>
              <a:t>Kombiniranje </a:t>
            </a:r>
            <a:r>
              <a:rPr lang="hr-HR" sz="2800" dirty="0">
                <a:solidFill>
                  <a:schemeClr val="tx2"/>
                </a:solidFill>
              </a:rPr>
              <a:t>ponuđenih načina angažmana osobe</a:t>
            </a:r>
            <a:r>
              <a:rPr lang="hr-HR" sz="2800" dirty="0" smtClean="0">
                <a:solidFill>
                  <a:schemeClr val="tx2"/>
                </a:solidFill>
              </a:rPr>
              <a:t>/  </a:t>
            </a:r>
          </a:p>
          <a:p>
            <a:pPr>
              <a:lnSpc>
                <a:spcPct val="100000"/>
              </a:lnSpc>
              <a:spcBef>
                <a:spcPts val="0"/>
              </a:spcBef>
              <a:defRPr/>
            </a:pPr>
            <a:r>
              <a:rPr lang="hr-HR" sz="2800" dirty="0">
                <a:solidFill>
                  <a:schemeClr val="tx2"/>
                </a:solidFill>
              </a:rPr>
              <a:t> </a:t>
            </a:r>
            <a:r>
              <a:rPr lang="hr-HR" sz="2800" dirty="0" smtClean="0">
                <a:solidFill>
                  <a:schemeClr val="tx2"/>
                </a:solidFill>
              </a:rPr>
              <a:t>                    usluge </a:t>
            </a:r>
            <a:r>
              <a:rPr lang="hr-HR" sz="2800" dirty="0">
                <a:solidFill>
                  <a:schemeClr val="tx2"/>
                </a:solidFill>
              </a:rPr>
              <a:t>za administriranje projekta nije dozvoljeno.</a:t>
            </a:r>
            <a:endParaRPr lang="hr-HR" sz="2800" dirty="0" smtClean="0">
              <a:solidFill>
                <a:schemeClr val="tx2"/>
              </a:solidFill>
            </a:endParaRPr>
          </a:p>
          <a:p>
            <a:pPr>
              <a:lnSpc>
                <a:spcPct val="100000"/>
              </a:lnSpc>
              <a:spcBef>
                <a:spcPts val="0"/>
              </a:spcBef>
              <a:defRPr/>
            </a:pPr>
            <a:endParaRPr lang="hr-HR" sz="2800"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59</a:t>
            </a:fld>
            <a:endParaRPr lang="en-US" altLang="en-US">
              <a:solidFill>
                <a:prstClr val="white"/>
              </a:solidFill>
            </a:endParaRPr>
          </a:p>
        </p:txBody>
      </p:sp>
      <p:sp>
        <p:nvSpPr>
          <p:cNvPr id="5" name="TextBox 4"/>
          <p:cNvSpPr txBox="1"/>
          <p:nvPr/>
        </p:nvSpPr>
        <p:spPr>
          <a:xfrm>
            <a:off x="1672281" y="317324"/>
            <a:ext cx="8106033" cy="707886"/>
          </a:xfrm>
          <a:prstGeom prst="rect">
            <a:avLst/>
          </a:prstGeom>
          <a:noFill/>
        </p:spPr>
        <p:txBody>
          <a:bodyPr wrap="square" rtlCol="0">
            <a:spAutoFit/>
          </a:bodyPr>
          <a:lstStyle/>
          <a:p>
            <a:pPr algn="ctr"/>
            <a:r>
              <a:rPr lang="hr-HR" sz="4000" b="1" dirty="0" smtClean="0">
                <a:solidFill>
                  <a:schemeClr val="bg1"/>
                </a:solidFill>
                <a:effectLst>
                  <a:outerShdw blurRad="38100" dist="38100" dir="2700000" algn="tl">
                    <a:srgbClr val="000000">
                      <a:alpha val="43137"/>
                    </a:srgbClr>
                  </a:outerShdw>
                </a:effectLst>
              </a:rPr>
              <a:t>Proračun projekta – specifičnosti 4/4</a:t>
            </a:r>
            <a:endParaRPr lang="hr-HR" sz="4000" dirty="0"/>
          </a:p>
        </p:txBody>
      </p:sp>
      <p:pic>
        <p:nvPicPr>
          <p:cNvPr id="7" name="Picture 6"/>
          <p:cNvPicPr>
            <a:picLocks noChangeAspect="1"/>
          </p:cNvPicPr>
          <p:nvPr/>
        </p:nvPicPr>
        <p:blipFill>
          <a:blip r:embed="rId2"/>
          <a:stretch>
            <a:fillRect/>
          </a:stretch>
        </p:blipFill>
        <p:spPr>
          <a:xfrm>
            <a:off x="3400277" y="6046340"/>
            <a:ext cx="1213209" cy="536494"/>
          </a:xfrm>
          <a:prstGeom prst="rect">
            <a:avLst/>
          </a:prstGeom>
        </p:spPr>
      </p:pic>
      <p:pic>
        <p:nvPicPr>
          <p:cNvPr id="2" name="Picture 1"/>
          <p:cNvPicPr>
            <a:picLocks noChangeAspect="1"/>
          </p:cNvPicPr>
          <p:nvPr/>
        </p:nvPicPr>
        <p:blipFill>
          <a:blip r:embed="rId3"/>
          <a:stretch>
            <a:fillRect/>
          </a:stretch>
        </p:blipFill>
        <p:spPr>
          <a:xfrm>
            <a:off x="4613486" y="6009903"/>
            <a:ext cx="1767993" cy="615749"/>
          </a:xfrm>
          <a:prstGeom prst="rect">
            <a:avLst/>
          </a:prstGeom>
        </p:spPr>
      </p:pic>
    </p:spTree>
    <p:extLst>
      <p:ext uri="{BB962C8B-B14F-4D97-AF65-F5344CB8AC3E}">
        <p14:creationId xmlns:p14="http://schemas.microsoft.com/office/powerpoint/2010/main" val="410127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5141" y="1210962"/>
            <a:ext cx="10799233" cy="4121379"/>
          </a:xfrm>
        </p:spPr>
        <p:txBody>
          <a:bodyPr/>
          <a:lstStyle/>
          <a:p>
            <a:pPr>
              <a:lnSpc>
                <a:spcPct val="100000"/>
              </a:lnSpc>
              <a:spcBef>
                <a:spcPts val="767"/>
              </a:spcBef>
            </a:pPr>
            <a:endParaRPr lang="hr-HR" sz="2800" dirty="0" smtClean="0">
              <a:solidFill>
                <a:schemeClr val="tx2"/>
              </a:solidFill>
              <a:latin typeface="VladaRHSans Reg" charset="0"/>
              <a:cs typeface="VladaRHSans Reg" charset="0"/>
            </a:endParaRPr>
          </a:p>
          <a:p>
            <a:pPr>
              <a:lnSpc>
                <a:spcPct val="100000"/>
              </a:lnSpc>
              <a:spcBef>
                <a:spcPts val="767"/>
              </a:spcBef>
            </a:pPr>
            <a:r>
              <a:rPr lang="hr-HR" sz="2800" dirty="0" smtClean="0">
                <a:solidFill>
                  <a:schemeClr val="tx2"/>
                </a:solidFill>
                <a:latin typeface="VladaRHSans Reg" charset="0"/>
                <a:cs typeface="VladaRHSans Reg" charset="0"/>
              </a:rPr>
              <a:t>Rok </a:t>
            </a:r>
            <a:r>
              <a:rPr lang="hr-HR" sz="2800" dirty="0">
                <a:solidFill>
                  <a:schemeClr val="tx2"/>
                </a:solidFill>
                <a:latin typeface="VladaRHSans Reg" charset="0"/>
                <a:cs typeface="VladaRHSans Reg" charset="0"/>
              </a:rPr>
              <a:t>za </a:t>
            </a:r>
            <a:r>
              <a:rPr lang="hr-HR" sz="2800" dirty="0" smtClean="0">
                <a:solidFill>
                  <a:schemeClr val="tx2"/>
                </a:solidFill>
                <a:latin typeface="VladaRHSans Reg" charset="0"/>
                <a:cs typeface="VladaRHSans Reg" charset="0"/>
              </a:rPr>
              <a:t>ostvarenje = </a:t>
            </a:r>
            <a:r>
              <a:rPr lang="hr-HR" sz="2800" dirty="0">
                <a:solidFill>
                  <a:schemeClr val="tx2"/>
                </a:solidFill>
                <a:latin typeface="VladaRHSans Reg" charset="0"/>
                <a:cs typeface="VladaRHSans Reg" charset="0"/>
              </a:rPr>
              <a:t>završetak provedbe projekta</a:t>
            </a:r>
            <a:r>
              <a:rPr lang="hr-HR" sz="2800" dirty="0" smtClean="0">
                <a:solidFill>
                  <a:schemeClr val="tx2"/>
                </a:solidFill>
                <a:latin typeface="VladaRHSans Reg" charset="0"/>
                <a:cs typeface="VladaRHSans Reg" charset="0"/>
              </a:rPr>
              <a:t>.</a:t>
            </a:r>
          </a:p>
          <a:p>
            <a:pPr>
              <a:lnSpc>
                <a:spcPct val="100000"/>
              </a:lnSpc>
              <a:spcBef>
                <a:spcPts val="767"/>
              </a:spcBef>
            </a:pPr>
            <a:endParaRPr lang="hr-HR" sz="2800" dirty="0">
              <a:solidFill>
                <a:schemeClr val="tx2"/>
              </a:solidFill>
              <a:latin typeface="VladaRHSans Reg" charset="0"/>
              <a:cs typeface="VladaRHSans Reg" charset="0"/>
            </a:endParaRPr>
          </a:p>
          <a:p>
            <a:r>
              <a:rPr lang="hr-HR" sz="2800" dirty="0" smtClean="0">
                <a:solidFill>
                  <a:schemeClr val="tx2"/>
                </a:solidFill>
              </a:rPr>
              <a:t>Mjerna </a:t>
            </a:r>
            <a:r>
              <a:rPr lang="hr-HR" sz="2800" dirty="0">
                <a:solidFill>
                  <a:schemeClr val="tx2"/>
                </a:solidFill>
              </a:rPr>
              <a:t>jedinica je </a:t>
            </a:r>
            <a:r>
              <a:rPr lang="hr-HR" sz="2800" dirty="0" smtClean="0">
                <a:solidFill>
                  <a:schemeClr val="tx2"/>
                </a:solidFill>
              </a:rPr>
              <a:t>„</a:t>
            </a:r>
            <a:r>
              <a:rPr lang="hr-HR" sz="2800" dirty="0">
                <a:solidFill>
                  <a:schemeClr val="tx2"/>
                </a:solidFill>
              </a:rPr>
              <a:t>b</a:t>
            </a:r>
            <a:r>
              <a:rPr lang="hr-HR" sz="2800" dirty="0" smtClean="0">
                <a:solidFill>
                  <a:schemeClr val="tx2"/>
                </a:solidFill>
              </a:rPr>
              <a:t>roj“.</a:t>
            </a:r>
          </a:p>
          <a:p>
            <a:r>
              <a:rPr lang="hr-HR" sz="2800" dirty="0">
                <a:solidFill>
                  <a:schemeClr val="tx2"/>
                </a:solidFill>
              </a:rPr>
              <a:t>P</a:t>
            </a:r>
            <a:r>
              <a:rPr lang="hr-HR" sz="2800" dirty="0" smtClean="0">
                <a:solidFill>
                  <a:schemeClr val="tx2"/>
                </a:solidFill>
              </a:rPr>
              <a:t>olazna </a:t>
            </a:r>
            <a:r>
              <a:rPr lang="hr-HR" sz="2800" dirty="0">
                <a:solidFill>
                  <a:schemeClr val="tx2"/>
                </a:solidFill>
              </a:rPr>
              <a:t>vrijednost je 0, a ciljna vrijednost je 1.</a:t>
            </a:r>
            <a:endParaRPr lang="hr-HR" sz="2800" dirty="0">
              <a:solidFill>
                <a:schemeClr val="tx2"/>
              </a:solidFill>
              <a:latin typeface="VladaRHSans Reg" charset="0"/>
              <a:cs typeface="VladaRHSans Reg" charset="0"/>
            </a:endParaRPr>
          </a:p>
          <a:p>
            <a:pPr algn="ctr">
              <a:lnSpc>
                <a:spcPct val="100000"/>
              </a:lnSpc>
              <a:spcBef>
                <a:spcPts val="767"/>
              </a:spcBef>
            </a:pPr>
            <a:endParaRPr lang="hr-HR" sz="2800" dirty="0" smtClean="0">
              <a:solidFill>
                <a:schemeClr val="tx2"/>
              </a:solidFill>
              <a:latin typeface="VladaRHSans Reg" charset="0"/>
              <a:cs typeface="VladaRHSans Reg" charset="0"/>
            </a:endParaRPr>
          </a:p>
          <a:p>
            <a:pPr>
              <a:lnSpc>
                <a:spcPct val="100000"/>
              </a:lnSpc>
              <a:spcBef>
                <a:spcPts val="767"/>
              </a:spcBef>
            </a:pPr>
            <a:endParaRPr lang="en-GB" altLang="sr-Latn-RS" dirty="0" smtClean="0">
              <a:latin typeface="VladaRHSans Reg" charset="0"/>
              <a:cs typeface="VladaRHSans Reg" charset="0"/>
            </a:endParaRPr>
          </a:p>
        </p:txBody>
      </p:sp>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990575" indent="-380990">
              <a:defRPr>
                <a:solidFill>
                  <a:schemeClr val="tx1"/>
                </a:solidFill>
                <a:latin typeface="Calibri" panose="020F0502020204030204" pitchFamily="34" charset="0"/>
                <a:ea typeface="MS PGothic" panose="020B0600070205080204" pitchFamily="34" charset="-128"/>
              </a:defRPr>
            </a:lvl2pPr>
            <a:lvl3pPr marL="1523962" indent="-304792">
              <a:defRPr>
                <a:solidFill>
                  <a:schemeClr val="tx1"/>
                </a:solidFill>
                <a:latin typeface="Calibri" panose="020F0502020204030204" pitchFamily="34" charset="0"/>
                <a:ea typeface="MS PGothic" panose="020B0600070205080204" pitchFamily="34" charset="-128"/>
              </a:defRPr>
            </a:lvl3pPr>
            <a:lvl4pPr marL="2133547" indent="-304792">
              <a:defRPr>
                <a:solidFill>
                  <a:schemeClr val="tx1"/>
                </a:solidFill>
                <a:latin typeface="Calibri" panose="020F0502020204030204" pitchFamily="34" charset="0"/>
                <a:ea typeface="MS PGothic" panose="020B0600070205080204" pitchFamily="34" charset="-128"/>
              </a:defRPr>
            </a:lvl4pPr>
            <a:lvl5pPr marL="2743131" indent="-304792">
              <a:defRPr>
                <a:solidFill>
                  <a:schemeClr val="tx1"/>
                </a:solidFill>
                <a:latin typeface="Calibri" panose="020F0502020204030204" pitchFamily="34" charset="0"/>
                <a:ea typeface="MS PGothic" panose="020B0600070205080204" pitchFamily="34" charset="-128"/>
              </a:defRPr>
            </a:lvl5pPr>
            <a:lvl6pPr marL="335271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962301"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4571886"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5181470" indent="-304792" defTabSz="60958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EEE11A8-813E-4577-9524-B247F1652341}" type="slidenum">
              <a:rPr lang="en-US" altLang="en-US" smtClean="0">
                <a:solidFill>
                  <a:prstClr val="white"/>
                </a:solidFill>
                <a:latin typeface="VladaRHSans Reg" charset="0"/>
              </a:rPr>
              <a:pPr/>
              <a:t>6</a:t>
            </a:fld>
            <a:endParaRPr lang="en-US" altLang="en-US" smtClean="0">
              <a:solidFill>
                <a:prstClr val="white"/>
              </a:solidFill>
              <a:latin typeface="VladaRHSans Reg" charset="0"/>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8989" y="6054782"/>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3564" y="6013981"/>
            <a:ext cx="1770303" cy="617006"/>
          </a:xfrm>
          <a:prstGeom prst="rect">
            <a:avLst/>
          </a:prstGeom>
        </p:spPr>
      </p:pic>
      <p:sp>
        <p:nvSpPr>
          <p:cNvPr id="2" name="TextBox 1"/>
          <p:cNvSpPr txBox="1"/>
          <p:nvPr/>
        </p:nvSpPr>
        <p:spPr>
          <a:xfrm>
            <a:off x="1087395" y="329514"/>
            <a:ext cx="9234616" cy="646331"/>
          </a:xfrm>
          <a:prstGeom prst="rect">
            <a:avLst/>
          </a:prstGeom>
          <a:noFill/>
        </p:spPr>
        <p:txBody>
          <a:bodyPr wrap="square" rtlCol="0">
            <a:spAutoFit/>
          </a:bodyPr>
          <a:lstStyle/>
          <a:p>
            <a:pPr algn="ctr"/>
            <a:r>
              <a:rPr lang="hr-HR" sz="3600" b="1" dirty="0" smtClean="0">
                <a:solidFill>
                  <a:schemeClr val="bg1"/>
                </a:solidFill>
                <a:effectLst>
                  <a:outerShdw blurRad="38100" dist="38100" dir="2700000" algn="tl">
                    <a:srgbClr val="000000">
                      <a:alpha val="43137"/>
                    </a:srgbClr>
                  </a:outerShdw>
                </a:effectLst>
                <a:latin typeface="VladaRHSans Med"/>
              </a:rPr>
              <a:t>Pokazatelj 2/2</a:t>
            </a:r>
            <a:endParaRPr lang="hr-HR" sz="3600" dirty="0">
              <a:latin typeface="VladaRHSans Med"/>
            </a:endParaRPr>
          </a:p>
        </p:txBody>
      </p:sp>
    </p:spTree>
    <p:extLst>
      <p:ext uri="{BB962C8B-B14F-4D97-AF65-F5344CB8AC3E}">
        <p14:creationId xmlns:p14="http://schemas.microsoft.com/office/powerpoint/2010/main" val="19214435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1" y="275167"/>
            <a:ext cx="10799233" cy="952271"/>
          </a:xfrm>
        </p:spPr>
        <p:txBody>
          <a:bodyPr/>
          <a:lstStyle/>
          <a:p>
            <a:pPr algn="ctr"/>
            <a:r>
              <a:rPr lang="hr-HR" sz="3600" b="1" dirty="0" smtClean="0">
                <a:solidFill>
                  <a:schemeClr val="bg1"/>
                </a:solidFill>
                <a:effectLst>
                  <a:outerShdw blurRad="38100" dist="38100" dir="2700000" algn="tl">
                    <a:srgbClr val="000000">
                      <a:alpha val="43137"/>
                    </a:srgbClr>
                  </a:outerShdw>
                </a:effectLst>
              </a:rPr>
              <a:t>Izmjena institucije prijavitelja s obzirom na Listu unaprijed određenih prijavitelja i projekata</a:t>
            </a:r>
            <a:r>
              <a:rPr lang="hr-HR" sz="3600" dirty="0"/>
              <a:t/>
            </a:r>
            <a:br>
              <a:rPr lang="hr-HR" sz="3600" dirty="0"/>
            </a:br>
            <a:r>
              <a:rPr lang="hr-HR" sz="3600" dirty="0" smtClean="0">
                <a:solidFill>
                  <a:schemeClr val="tx2"/>
                </a:solidFill>
              </a:rPr>
              <a:t>        </a:t>
            </a:r>
            <a:endParaRPr lang="hr-HR" sz="3600" dirty="0">
              <a:solidFill>
                <a:schemeClr val="tx2"/>
              </a:solidFill>
            </a:endParaRPr>
          </a:p>
        </p:txBody>
      </p:sp>
      <p:sp>
        <p:nvSpPr>
          <p:cNvPr id="3" name="Content Placeholder 2"/>
          <p:cNvSpPr>
            <a:spLocks noGrp="1"/>
          </p:cNvSpPr>
          <p:nvPr>
            <p:ph idx="1"/>
          </p:nvPr>
        </p:nvSpPr>
        <p:spPr>
          <a:xfrm>
            <a:off x="685801" y="1598141"/>
            <a:ext cx="10799233" cy="4151869"/>
          </a:xfrm>
        </p:spPr>
        <p:txBody>
          <a:bodyPr/>
          <a:lstStyle/>
          <a:p>
            <a:pPr>
              <a:lnSpc>
                <a:spcPct val="100000"/>
              </a:lnSpc>
            </a:pPr>
            <a:r>
              <a:rPr lang="hr-HR" sz="2800" dirty="0" smtClean="0">
                <a:solidFill>
                  <a:schemeClr val="tx2"/>
                </a:solidFill>
              </a:rPr>
              <a:t>Tijekom </a:t>
            </a:r>
            <a:r>
              <a:rPr lang="hr-HR" sz="2800" dirty="0">
                <a:solidFill>
                  <a:schemeClr val="tx2"/>
                </a:solidFill>
              </a:rPr>
              <a:t>postupka </a:t>
            </a:r>
            <a:r>
              <a:rPr lang="hr-HR" sz="2800" dirty="0" smtClean="0">
                <a:solidFill>
                  <a:schemeClr val="tx2"/>
                </a:solidFill>
              </a:rPr>
              <a:t>pred-odabira za ispunjavanje kriterija za </a:t>
            </a:r>
            <a:r>
              <a:rPr lang="hr-HR" sz="2800" dirty="0">
                <a:solidFill>
                  <a:schemeClr val="tx2"/>
                </a:solidFill>
              </a:rPr>
              <a:t>prijavu na Ograničeni poziv na dostavu projektnih prijedloga za dodjelu bespovratnih sredstava „Priprema IRI infrastrukturnih projekata“ </a:t>
            </a:r>
            <a:r>
              <a:rPr lang="hr-HR" sz="2800" u="sng" dirty="0">
                <a:solidFill>
                  <a:schemeClr val="tx2"/>
                </a:solidFill>
              </a:rPr>
              <a:t>jedan od uvjeta je bio utvrđivanje da Prijavitelj mora imati odgovarajuće pravo na nekretnini na koju se odnosi buduća infrastruktura i odgovarajuću namjenu zemljišta</a:t>
            </a:r>
            <a:r>
              <a:rPr lang="hr-HR" sz="2800" dirty="0" smtClean="0">
                <a:solidFill>
                  <a:schemeClr val="tx2"/>
                </a:solidFill>
              </a:rPr>
              <a:t>.</a:t>
            </a:r>
            <a:endParaRPr lang="hr-HR" sz="2800" dirty="0">
              <a:solidFill>
                <a:schemeClr val="tx2"/>
              </a:solidFill>
            </a:endParaRPr>
          </a:p>
          <a:p>
            <a:pPr>
              <a:lnSpc>
                <a:spcPct val="100000"/>
              </a:lnSpc>
            </a:pPr>
            <a:r>
              <a:rPr lang="hr-HR" sz="2800" dirty="0" smtClean="0">
                <a:solidFill>
                  <a:schemeClr val="tx2"/>
                </a:solidFill>
              </a:rPr>
              <a:t>Uvidom </a:t>
            </a:r>
            <a:r>
              <a:rPr lang="hr-HR" sz="2800" dirty="0">
                <a:solidFill>
                  <a:schemeClr val="tx2"/>
                </a:solidFill>
              </a:rPr>
              <a:t>u dostavljenu dokumentaciju Prijavitelja u postupku pred-odabira, isti je dokazao kako je on sam vlasnik zemljišta na </a:t>
            </a:r>
            <a:r>
              <a:rPr lang="hr-HR" sz="2800" dirty="0" smtClean="0">
                <a:solidFill>
                  <a:schemeClr val="tx2"/>
                </a:solidFill>
              </a:rPr>
              <a:t>kojem</a:t>
            </a:r>
          </a:p>
          <a:p>
            <a:pPr>
              <a:lnSpc>
                <a:spcPct val="100000"/>
              </a:lnSpc>
            </a:pPr>
            <a:r>
              <a:rPr lang="hr-HR" sz="2800" dirty="0">
                <a:solidFill>
                  <a:schemeClr val="tx2"/>
                </a:solidFill>
              </a:rPr>
              <a:t>se misli provoditi infrastrukturni projekt i kao takav je zadovoljio</a:t>
            </a:r>
          </a:p>
          <a:p>
            <a:pPr>
              <a:lnSpc>
                <a:spcPct val="100000"/>
              </a:lnSpc>
              <a:spcBef>
                <a:spcPts val="0"/>
              </a:spcBef>
              <a:defRPr/>
            </a:pPr>
            <a:endParaRPr lang="hr-HR" sz="2800"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60</a:t>
            </a:fld>
            <a:endParaRPr lang="en-US" altLang="en-US">
              <a:solidFill>
                <a:prstClr val="white"/>
              </a:solidFill>
            </a:endParaRPr>
          </a:p>
        </p:txBody>
      </p:sp>
      <p:pic>
        <p:nvPicPr>
          <p:cNvPr id="7" name="Picture 6"/>
          <p:cNvPicPr>
            <a:picLocks noChangeAspect="1"/>
          </p:cNvPicPr>
          <p:nvPr/>
        </p:nvPicPr>
        <p:blipFill>
          <a:blip r:embed="rId2"/>
          <a:stretch>
            <a:fillRect/>
          </a:stretch>
        </p:blipFill>
        <p:spPr>
          <a:xfrm>
            <a:off x="3400277" y="6046340"/>
            <a:ext cx="1213209" cy="536494"/>
          </a:xfrm>
          <a:prstGeom prst="rect">
            <a:avLst/>
          </a:prstGeom>
        </p:spPr>
      </p:pic>
      <p:pic>
        <p:nvPicPr>
          <p:cNvPr id="2" name="Picture 1"/>
          <p:cNvPicPr>
            <a:picLocks noChangeAspect="1"/>
          </p:cNvPicPr>
          <p:nvPr/>
        </p:nvPicPr>
        <p:blipFill>
          <a:blip r:embed="rId3"/>
          <a:stretch>
            <a:fillRect/>
          </a:stretch>
        </p:blipFill>
        <p:spPr>
          <a:xfrm>
            <a:off x="4613486" y="6009903"/>
            <a:ext cx="1767993" cy="615749"/>
          </a:xfrm>
          <a:prstGeom prst="rect">
            <a:avLst/>
          </a:prstGeom>
        </p:spPr>
      </p:pic>
    </p:spTree>
    <p:extLst>
      <p:ext uri="{BB962C8B-B14F-4D97-AF65-F5344CB8AC3E}">
        <p14:creationId xmlns:p14="http://schemas.microsoft.com/office/powerpoint/2010/main" val="3998239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543697"/>
            <a:ext cx="10799233" cy="5206313"/>
          </a:xfrm>
        </p:spPr>
        <p:txBody>
          <a:bodyPr/>
          <a:lstStyle/>
          <a:p>
            <a:pPr>
              <a:lnSpc>
                <a:spcPct val="100000"/>
              </a:lnSpc>
              <a:spcBef>
                <a:spcPts val="0"/>
              </a:spcBef>
              <a:defRPr/>
            </a:pPr>
            <a:r>
              <a:rPr lang="hr-HR" sz="2800" dirty="0" smtClean="0">
                <a:solidFill>
                  <a:schemeClr val="tx2"/>
                </a:solidFill>
              </a:rPr>
              <a:t>navedeni </a:t>
            </a:r>
            <a:r>
              <a:rPr lang="hr-HR" sz="2800" dirty="0">
                <a:solidFill>
                  <a:schemeClr val="tx2"/>
                </a:solidFill>
              </a:rPr>
              <a:t>uvjet iz postupka</a:t>
            </a:r>
            <a:r>
              <a:rPr lang="hr-HR" sz="2800" dirty="0" smtClean="0">
                <a:solidFill>
                  <a:schemeClr val="tx2"/>
                </a:solidFill>
              </a:rPr>
              <a:t>.</a:t>
            </a:r>
          </a:p>
          <a:p>
            <a:pPr>
              <a:lnSpc>
                <a:spcPct val="100000"/>
              </a:lnSpc>
              <a:spcBef>
                <a:spcPts val="0"/>
              </a:spcBef>
              <a:defRPr/>
            </a:pPr>
            <a:endParaRPr lang="hr-HR" sz="2800" dirty="0">
              <a:solidFill>
                <a:schemeClr val="tx2"/>
              </a:solidFill>
            </a:endParaRPr>
          </a:p>
          <a:p>
            <a:pPr>
              <a:lnSpc>
                <a:spcPct val="100000"/>
              </a:lnSpc>
              <a:spcBef>
                <a:spcPts val="0"/>
              </a:spcBef>
              <a:defRPr/>
            </a:pPr>
            <a:r>
              <a:rPr lang="hr-HR" sz="2800" dirty="0" smtClean="0">
                <a:solidFill>
                  <a:schemeClr val="tx2"/>
                </a:solidFill>
              </a:rPr>
              <a:t>U </a:t>
            </a:r>
            <a:r>
              <a:rPr lang="hr-HR" sz="2800" dirty="0">
                <a:solidFill>
                  <a:schemeClr val="tx2"/>
                </a:solidFill>
              </a:rPr>
              <a:t>ovom trenutku nije moguće promijeniti prijavitelja predmetnog projekta, jer isti nije vlasnik zemljišta te nije moguće naknadno dostaviti dokaznu dokumentaciju odnosno </a:t>
            </a:r>
            <a:r>
              <a:rPr lang="hr-HR" sz="2800" u="sng" dirty="0">
                <a:solidFill>
                  <a:schemeClr val="tx2"/>
                </a:solidFill>
              </a:rPr>
              <a:t>pisanu suglasnost vlasnika nekretnine na sve zahvate koji su predviđeni projektom </a:t>
            </a:r>
            <a:r>
              <a:rPr lang="hr-HR" sz="2800" dirty="0">
                <a:solidFill>
                  <a:schemeClr val="tx2"/>
                </a:solidFill>
              </a:rPr>
              <a:t>s obzirom da je to bila mogućnost u postupku pred-odabira koji je završen</a:t>
            </a:r>
            <a:r>
              <a:rPr lang="hr-HR" sz="2800" dirty="0" smtClean="0">
                <a:solidFill>
                  <a:schemeClr val="tx2"/>
                </a:solidFill>
              </a:rPr>
              <a:t>.</a:t>
            </a:r>
          </a:p>
          <a:p>
            <a:pPr>
              <a:lnSpc>
                <a:spcPct val="100000"/>
              </a:lnSpc>
              <a:spcBef>
                <a:spcPts val="0"/>
              </a:spcBef>
              <a:defRPr/>
            </a:pPr>
            <a:endParaRPr lang="hr-HR" sz="2800" dirty="0" smtClean="0">
              <a:solidFill>
                <a:schemeClr val="tx2"/>
              </a:solidFill>
            </a:endParaRPr>
          </a:p>
          <a:p>
            <a:pPr>
              <a:lnSpc>
                <a:spcPct val="100000"/>
              </a:lnSpc>
              <a:spcBef>
                <a:spcPts val="0"/>
              </a:spcBef>
              <a:defRPr/>
            </a:pPr>
            <a:r>
              <a:rPr lang="hr-HR" sz="2800" dirty="0">
                <a:solidFill>
                  <a:schemeClr val="tx2"/>
                </a:solidFill>
              </a:rPr>
              <a:t>Bilo kakve intervencije koje se odnose na izmjene uvjeta postupka pred-odabira predstavljale bi povredu postupka te nisu u skladu s načelom jednakog postupanja prema potencijalnim prijaviteljima.</a:t>
            </a:r>
          </a:p>
          <a:p>
            <a:pPr>
              <a:lnSpc>
                <a:spcPct val="100000"/>
              </a:lnSpc>
              <a:spcBef>
                <a:spcPts val="0"/>
              </a:spcBef>
              <a:defRPr/>
            </a:pPr>
            <a:endParaRPr lang="hr-HR" sz="2800" dirty="0">
              <a:solidFill>
                <a:schemeClr val="tx2"/>
              </a:solidFill>
            </a:endParaRPr>
          </a:p>
          <a:p>
            <a:pPr>
              <a:lnSpc>
                <a:spcPct val="100000"/>
              </a:lnSpc>
              <a:spcBef>
                <a:spcPts val="0"/>
              </a:spcBef>
              <a:defRPr/>
            </a:pPr>
            <a:endParaRPr lang="hr-HR" sz="2800"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61</a:t>
            </a:fld>
            <a:endParaRPr lang="en-US" altLang="en-US">
              <a:solidFill>
                <a:prstClr val="white"/>
              </a:solidFill>
            </a:endParaRPr>
          </a:p>
        </p:txBody>
      </p:sp>
      <p:pic>
        <p:nvPicPr>
          <p:cNvPr id="7" name="Picture 6"/>
          <p:cNvPicPr>
            <a:picLocks noChangeAspect="1"/>
          </p:cNvPicPr>
          <p:nvPr/>
        </p:nvPicPr>
        <p:blipFill>
          <a:blip r:embed="rId2"/>
          <a:stretch>
            <a:fillRect/>
          </a:stretch>
        </p:blipFill>
        <p:spPr>
          <a:xfrm>
            <a:off x="3400277" y="6046340"/>
            <a:ext cx="1213209" cy="536494"/>
          </a:xfrm>
          <a:prstGeom prst="rect">
            <a:avLst/>
          </a:prstGeom>
        </p:spPr>
      </p:pic>
      <p:pic>
        <p:nvPicPr>
          <p:cNvPr id="2" name="Picture 1"/>
          <p:cNvPicPr>
            <a:picLocks noChangeAspect="1"/>
          </p:cNvPicPr>
          <p:nvPr/>
        </p:nvPicPr>
        <p:blipFill>
          <a:blip r:embed="rId3"/>
          <a:stretch>
            <a:fillRect/>
          </a:stretch>
        </p:blipFill>
        <p:spPr>
          <a:xfrm>
            <a:off x="4613486" y="6009903"/>
            <a:ext cx="1767993" cy="615749"/>
          </a:xfrm>
          <a:prstGeom prst="rect">
            <a:avLst/>
          </a:prstGeom>
        </p:spPr>
      </p:pic>
    </p:spTree>
    <p:extLst>
      <p:ext uri="{BB962C8B-B14F-4D97-AF65-F5344CB8AC3E}">
        <p14:creationId xmlns:p14="http://schemas.microsoft.com/office/powerpoint/2010/main" val="8061775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543697"/>
            <a:ext cx="10799233" cy="5206313"/>
          </a:xfrm>
        </p:spPr>
        <p:txBody>
          <a:bodyPr/>
          <a:lstStyle/>
          <a:p>
            <a:pPr>
              <a:lnSpc>
                <a:spcPct val="100000"/>
              </a:lnSpc>
              <a:spcBef>
                <a:spcPts val="0"/>
              </a:spcBef>
              <a:defRPr/>
            </a:pPr>
            <a:r>
              <a:rPr lang="hr-HR" sz="2800" dirty="0">
                <a:solidFill>
                  <a:schemeClr val="tx2"/>
                </a:solidFill>
              </a:rPr>
              <a:t>Nastavno na sve navedeno, odgovor je </a:t>
            </a:r>
            <a:r>
              <a:rPr lang="hr-HR" sz="2800" dirty="0" smtClean="0">
                <a:solidFill>
                  <a:schemeClr val="tx2"/>
                </a:solidFill>
              </a:rPr>
              <a:t>negativan, odnosno </a:t>
            </a:r>
          </a:p>
          <a:p>
            <a:pPr>
              <a:lnSpc>
                <a:spcPct val="100000"/>
              </a:lnSpc>
              <a:spcBef>
                <a:spcPts val="0"/>
              </a:spcBef>
              <a:defRPr/>
            </a:pPr>
            <a:r>
              <a:rPr lang="hr-HR" sz="2800" dirty="0" smtClean="0">
                <a:solidFill>
                  <a:schemeClr val="tx2"/>
                </a:solidFill>
              </a:rPr>
              <a:t>izmjena prijavitelja nije moguća te </a:t>
            </a:r>
            <a:r>
              <a:rPr lang="hr-HR" sz="2800" dirty="0">
                <a:solidFill>
                  <a:schemeClr val="tx2"/>
                </a:solidFill>
              </a:rPr>
              <a:t>propozicije poziva neće biti izmijenjene u tom pogledu.</a:t>
            </a:r>
          </a:p>
          <a:p>
            <a:pPr>
              <a:lnSpc>
                <a:spcPct val="100000"/>
              </a:lnSpc>
              <a:spcBef>
                <a:spcPts val="0"/>
              </a:spcBef>
              <a:defRPr/>
            </a:pPr>
            <a:endParaRPr lang="hr-HR" sz="2800" dirty="0">
              <a:solidFill>
                <a:schemeClr val="tx2"/>
              </a:solidFill>
            </a:endParaRPr>
          </a:p>
          <a:p>
            <a:pPr>
              <a:lnSpc>
                <a:spcPct val="100000"/>
              </a:lnSpc>
              <a:spcBef>
                <a:spcPts val="0"/>
              </a:spcBef>
              <a:defRPr/>
            </a:pPr>
            <a:endParaRPr lang="hr-HR" sz="2800" dirty="0" smtClean="0">
              <a:solidFill>
                <a:schemeClr val="tx2"/>
              </a:solidFill>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62</a:t>
            </a:fld>
            <a:endParaRPr lang="en-US" altLang="en-US">
              <a:solidFill>
                <a:prstClr val="white"/>
              </a:solidFill>
            </a:endParaRPr>
          </a:p>
        </p:txBody>
      </p:sp>
      <p:pic>
        <p:nvPicPr>
          <p:cNvPr id="7" name="Picture 6"/>
          <p:cNvPicPr>
            <a:picLocks noChangeAspect="1"/>
          </p:cNvPicPr>
          <p:nvPr/>
        </p:nvPicPr>
        <p:blipFill>
          <a:blip r:embed="rId2"/>
          <a:stretch>
            <a:fillRect/>
          </a:stretch>
        </p:blipFill>
        <p:spPr>
          <a:xfrm>
            <a:off x="3400277" y="6046340"/>
            <a:ext cx="1213209" cy="536494"/>
          </a:xfrm>
          <a:prstGeom prst="rect">
            <a:avLst/>
          </a:prstGeom>
        </p:spPr>
      </p:pic>
      <p:pic>
        <p:nvPicPr>
          <p:cNvPr id="2" name="Picture 1"/>
          <p:cNvPicPr>
            <a:picLocks noChangeAspect="1"/>
          </p:cNvPicPr>
          <p:nvPr/>
        </p:nvPicPr>
        <p:blipFill>
          <a:blip r:embed="rId3"/>
          <a:stretch>
            <a:fillRect/>
          </a:stretch>
        </p:blipFill>
        <p:spPr>
          <a:xfrm>
            <a:off x="4613486" y="6009903"/>
            <a:ext cx="1767993" cy="615749"/>
          </a:xfrm>
          <a:prstGeom prst="rect">
            <a:avLst/>
          </a:prstGeom>
        </p:spPr>
      </p:pic>
    </p:spTree>
    <p:extLst>
      <p:ext uri="{BB962C8B-B14F-4D97-AF65-F5344CB8AC3E}">
        <p14:creationId xmlns:p14="http://schemas.microsoft.com/office/powerpoint/2010/main" val="35249071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4533"/>
              </a:lnSpc>
              <a:spcBef>
                <a:spcPts val="767"/>
              </a:spcBef>
              <a:defRPr sz="3200">
                <a:solidFill>
                  <a:schemeClr val="tx1"/>
                </a:solidFill>
                <a:latin typeface="VladaRHSans Reg" charset="0"/>
                <a:ea typeface="MS PGothic" panose="020B0600070205080204" pitchFamily="34" charset="-128"/>
                <a:cs typeface="VladaRHSans Reg" charset="0"/>
              </a:defRPr>
            </a:lvl1pPr>
            <a:lvl2pPr marL="990575" indent="-380990">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2pPr>
            <a:lvl3pPr marL="1523962"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3pPr>
            <a:lvl4pPr marL="2133547"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4pPr>
            <a:lvl5pPr marL="2743131" indent="-304792">
              <a:lnSpc>
                <a:spcPts val="4533"/>
              </a:lnSpc>
              <a:spcBef>
                <a:spcPts val="767"/>
              </a:spcBef>
              <a:buClr>
                <a:srgbClr val="FFED00"/>
              </a:buClr>
              <a:defRPr sz="3200">
                <a:solidFill>
                  <a:schemeClr val="tx1"/>
                </a:solidFill>
                <a:latin typeface="VladaRHSans Reg" charset="0"/>
                <a:ea typeface="MS PGothic" panose="020B0600070205080204" pitchFamily="34" charset="-128"/>
                <a:cs typeface="VladaRHSans Reg" charset="0"/>
              </a:defRPr>
            </a:lvl5pPr>
            <a:lvl6pPr marL="335271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6pPr>
            <a:lvl7pPr marL="3962301"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7pPr>
            <a:lvl8pPr marL="4571886"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8pPr>
            <a:lvl9pPr marL="5181470" indent="-304792" defTabSz="609585" eaLnBrk="0" fontAlgn="base" hangingPunct="0">
              <a:lnSpc>
                <a:spcPts val="4533"/>
              </a:lnSpc>
              <a:spcBef>
                <a:spcPts val="767"/>
              </a:spcBef>
              <a:spcAft>
                <a:spcPct val="0"/>
              </a:spcAft>
              <a:buClr>
                <a:srgbClr val="FFED00"/>
              </a:buClr>
              <a:defRPr sz="3200">
                <a:solidFill>
                  <a:schemeClr val="tx1"/>
                </a:solidFill>
                <a:latin typeface="VladaRHSans Reg" charset="0"/>
                <a:ea typeface="MS PGothic" panose="020B0600070205080204" pitchFamily="34" charset="-128"/>
                <a:cs typeface="VladaRHSans Reg" charset="0"/>
              </a:defRPr>
            </a:lvl9pPr>
          </a:lstStyle>
          <a:p>
            <a:pPr>
              <a:lnSpc>
                <a:spcPct val="100000"/>
              </a:lnSpc>
              <a:spcBef>
                <a:spcPct val="0"/>
              </a:spcBef>
            </a:pPr>
            <a:fld id="{E7A4CAED-E8E4-46EA-8B98-3E4D0291C802}" type="slidenum">
              <a:rPr lang="en-US" altLang="en-US" sz="1200">
                <a:solidFill>
                  <a:prstClr val="white"/>
                </a:solidFill>
              </a:rPr>
              <a:pPr>
                <a:lnSpc>
                  <a:spcPct val="100000"/>
                </a:lnSpc>
                <a:spcBef>
                  <a:spcPct val="0"/>
                </a:spcBef>
              </a:pPr>
              <a:t>63</a:t>
            </a:fld>
            <a:endParaRPr lang="en-US" altLang="en-US" sz="1200">
              <a:solidFill>
                <a:prstClr val="white"/>
              </a:solidFill>
            </a:endParaRP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4845" y="6028514"/>
            <a:ext cx="1211893"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30875" y="2494350"/>
            <a:ext cx="9885405" cy="769441"/>
          </a:xfrm>
          <a:prstGeom prst="rect">
            <a:avLst/>
          </a:prstGeom>
          <a:noFill/>
        </p:spPr>
        <p:txBody>
          <a:bodyPr wrap="square" rtlCol="0">
            <a:spAutoFit/>
          </a:bodyPr>
          <a:lstStyle/>
          <a:p>
            <a:pPr algn="ctr" defTabSz="609585" eaLnBrk="0" fontAlgn="base" hangingPunct="0">
              <a:spcBef>
                <a:spcPts val="767"/>
              </a:spcBef>
              <a:spcAft>
                <a:spcPct val="0"/>
              </a:spcAft>
              <a:buClr>
                <a:srgbClr val="171796"/>
              </a:buClr>
              <a:defRPr/>
            </a:pPr>
            <a:r>
              <a:rPr lang="hr-HR" sz="4400" b="1" dirty="0" smtClean="0">
                <a:solidFill>
                  <a:schemeClr val="tx2"/>
                </a:solidFill>
                <a:latin typeface="VladaRHSans Med"/>
              </a:rPr>
              <a:t>  Hvala na pozornosti!</a:t>
            </a:r>
            <a:endParaRPr lang="hr-HR" sz="4400" b="1" dirty="0">
              <a:solidFill>
                <a:schemeClr val="tx2"/>
              </a:solidFill>
              <a:latin typeface="VladaRHSans Med"/>
            </a:endParaRPr>
          </a:p>
        </p:txBody>
      </p:sp>
      <p:pic>
        <p:nvPicPr>
          <p:cNvPr id="3" name="Picture 2"/>
          <p:cNvPicPr>
            <a:picLocks noChangeAspect="1"/>
          </p:cNvPicPr>
          <p:nvPr/>
        </p:nvPicPr>
        <p:blipFill>
          <a:blip r:embed="rId4"/>
          <a:stretch>
            <a:fillRect/>
          </a:stretch>
        </p:blipFill>
        <p:spPr>
          <a:xfrm>
            <a:off x="4646738" y="5988342"/>
            <a:ext cx="1767993" cy="615749"/>
          </a:xfrm>
          <a:prstGeom prst="rect">
            <a:avLst/>
          </a:prstGeom>
        </p:spPr>
      </p:pic>
    </p:spTree>
    <p:extLst>
      <p:ext uri="{BB962C8B-B14F-4D97-AF65-F5344CB8AC3E}">
        <p14:creationId xmlns:p14="http://schemas.microsoft.com/office/powerpoint/2010/main" val="1976336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8" y="406972"/>
            <a:ext cx="10799233" cy="795752"/>
          </a:xfrm>
        </p:spPr>
        <p:txBody>
          <a:bodyPr/>
          <a:lstStyle/>
          <a:p>
            <a:pPr algn="ctr"/>
            <a:r>
              <a:rPr lang="hr-HR" sz="3600" b="1" dirty="0" smtClean="0">
                <a:solidFill>
                  <a:schemeClr val="bg1"/>
                </a:solidFill>
                <a:effectLst>
                  <a:outerShdw blurRad="38100" dist="38100" dir="2700000" algn="tl">
                    <a:srgbClr val="000000">
                      <a:alpha val="43137"/>
                    </a:srgbClr>
                  </a:outerShdw>
                </a:effectLst>
              </a:rPr>
              <a:t>Prihvatljivost prijavitelja 1/3</a:t>
            </a:r>
            <a:endParaRPr lang="hr-HR"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6331" y="1433384"/>
            <a:ext cx="10799233" cy="3901187"/>
          </a:xfrm>
        </p:spPr>
        <p:txBody>
          <a:bodyPr/>
          <a:lstStyle/>
          <a:p>
            <a:pPr marL="457200" indent="-457200" algn="ctr">
              <a:buFont typeface="Wingdings" panose="05000000000000000000" pitchFamily="2" charset="2"/>
              <a:buChar char="Ø"/>
              <a:defRPr/>
            </a:pPr>
            <a:r>
              <a:rPr lang="hr-HR" sz="2800" dirty="0">
                <a:solidFill>
                  <a:schemeClr val="tx2"/>
                </a:solidFill>
              </a:rPr>
              <a:t>znanstvena </a:t>
            </a:r>
            <a:r>
              <a:rPr lang="hr-HR" sz="2800" dirty="0" smtClean="0">
                <a:solidFill>
                  <a:schemeClr val="tx2"/>
                </a:solidFill>
              </a:rPr>
              <a:t>organizacija </a:t>
            </a:r>
            <a:r>
              <a:rPr lang="hr-HR" sz="2800" dirty="0">
                <a:solidFill>
                  <a:schemeClr val="tx2"/>
                </a:solidFill>
              </a:rPr>
              <a:t>upisana u Upisnik znanstvenih </a:t>
            </a:r>
            <a:r>
              <a:rPr lang="hr-HR" sz="2800" dirty="0" smtClean="0">
                <a:solidFill>
                  <a:schemeClr val="tx2"/>
                </a:solidFill>
              </a:rPr>
              <a:t>organizacija čiji je/su projekt(i) odabran(i) </a:t>
            </a:r>
            <a:r>
              <a:rPr lang="hr-HR" sz="2800" dirty="0">
                <a:solidFill>
                  <a:schemeClr val="tx2"/>
                </a:solidFill>
              </a:rPr>
              <a:t>putem Javnog poziva i koji </a:t>
            </a:r>
            <a:r>
              <a:rPr lang="hr-HR" sz="2800" dirty="0" smtClean="0">
                <a:solidFill>
                  <a:schemeClr val="tx2"/>
                </a:solidFill>
              </a:rPr>
              <a:t>je/su uključen(i) </a:t>
            </a:r>
            <a:r>
              <a:rPr lang="hr-HR" sz="2800" dirty="0">
                <a:solidFill>
                  <a:schemeClr val="tx2"/>
                </a:solidFill>
              </a:rPr>
              <a:t>u Listu unaprijed određenih prijavitelja i projekata (Prilog 5</a:t>
            </a:r>
            <a:r>
              <a:rPr lang="hr-HR" sz="2800" dirty="0" smtClean="0">
                <a:solidFill>
                  <a:schemeClr val="tx2"/>
                </a:solidFill>
              </a:rPr>
              <a:t>)</a:t>
            </a:r>
            <a:r>
              <a:rPr lang="hr-HR" sz="2800" dirty="0">
                <a:solidFill>
                  <a:schemeClr val="tx2"/>
                </a:solidFill>
              </a:rPr>
              <a:t>	</a:t>
            </a:r>
          </a:p>
          <a:p>
            <a:pPr marL="457200" indent="-457200" algn="ctr">
              <a:buFont typeface="Wingdings" panose="05000000000000000000" pitchFamily="2" charset="2"/>
              <a:buChar char="Ø"/>
              <a:defRPr/>
            </a:pPr>
            <a:r>
              <a:rPr lang="hr-HR" sz="2800" dirty="0">
                <a:solidFill>
                  <a:schemeClr val="tx2"/>
                </a:solidFill>
              </a:rPr>
              <a:t>istraživačka organizacija definirana Okvirom Zajednice za državne potpore za istraživanje i razvoj i </a:t>
            </a:r>
            <a:r>
              <a:rPr lang="hr-HR" sz="2800" dirty="0" smtClean="0">
                <a:solidFill>
                  <a:schemeClr val="tx2"/>
                </a:solidFill>
              </a:rPr>
              <a:t>inovacije (kriterij u vezi državnih potpora)</a:t>
            </a:r>
            <a:endParaRPr lang="hr-HR" sz="2800" dirty="0">
              <a:solidFill>
                <a:schemeClr val="tx2"/>
              </a:solidFill>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7</a:t>
            </a:fld>
            <a:endParaRPr lang="en-US" altLang="en-US">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3281" y="6047431"/>
            <a:ext cx="1232830"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111" y="6013981"/>
            <a:ext cx="1767756" cy="617006"/>
          </a:xfrm>
          <a:prstGeom prst="rect">
            <a:avLst/>
          </a:prstGeom>
        </p:spPr>
      </p:pic>
    </p:spTree>
    <p:extLst>
      <p:ext uri="{BB962C8B-B14F-4D97-AF65-F5344CB8AC3E}">
        <p14:creationId xmlns:p14="http://schemas.microsoft.com/office/powerpoint/2010/main" val="3174322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228" y="406972"/>
            <a:ext cx="10799233" cy="795752"/>
          </a:xfrm>
        </p:spPr>
        <p:txBody>
          <a:bodyPr/>
          <a:lstStyle/>
          <a:p>
            <a:pPr algn="ctr"/>
            <a:r>
              <a:rPr lang="hr-HR" sz="3600" b="1" dirty="0" smtClean="0">
                <a:solidFill>
                  <a:schemeClr val="bg1"/>
                </a:solidFill>
                <a:effectLst>
                  <a:outerShdw blurRad="38100" dist="38100" dir="2700000" algn="tl">
                    <a:srgbClr val="000000">
                      <a:alpha val="43137"/>
                    </a:srgbClr>
                  </a:outerShdw>
                </a:effectLst>
              </a:rPr>
              <a:t>Prihvatljivost prijavitelja 2/3</a:t>
            </a:r>
            <a:endParaRPr lang="hr-HR"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6331" y="1236174"/>
            <a:ext cx="10799233" cy="4489122"/>
          </a:xfrm>
        </p:spPr>
        <p:txBody>
          <a:bodyPr/>
          <a:lstStyle/>
          <a:p>
            <a:pPr>
              <a:lnSpc>
                <a:spcPct val="100000"/>
              </a:lnSpc>
              <a:defRPr/>
            </a:pPr>
            <a:r>
              <a:rPr lang="hr-HR" sz="2800" b="1" i="1" dirty="0" smtClean="0">
                <a:solidFill>
                  <a:schemeClr val="tx2"/>
                </a:solidFill>
              </a:rPr>
              <a:t>Istraživačka/znanstvena organizacija </a:t>
            </a:r>
            <a:r>
              <a:rPr lang="hr-HR" sz="2800" b="1" i="1" dirty="0">
                <a:solidFill>
                  <a:schemeClr val="tx2"/>
                </a:solidFill>
              </a:rPr>
              <a:t>ili organizacija za istraživanje i širenje znanja</a:t>
            </a:r>
            <a:r>
              <a:rPr lang="hr-HR" sz="2800" dirty="0">
                <a:solidFill>
                  <a:schemeClr val="tx2"/>
                </a:solidFill>
              </a:rPr>
              <a:t> </a:t>
            </a:r>
            <a:r>
              <a:rPr lang="hr-HR" sz="2400" dirty="0" smtClean="0">
                <a:solidFill>
                  <a:schemeClr val="tx2"/>
                </a:solidFill>
              </a:rPr>
              <a:t>= </a:t>
            </a:r>
            <a:r>
              <a:rPr lang="hr-HR" sz="2400" dirty="0">
                <a:solidFill>
                  <a:schemeClr val="tx2"/>
                </a:solidFill>
              </a:rPr>
              <a:t>subjekt (kao što su sveučilišta ili istraživački instituti, </a:t>
            </a:r>
            <a:r>
              <a:rPr lang="hr-HR" sz="2400" dirty="0" smtClean="0">
                <a:solidFill>
                  <a:schemeClr val="tx2"/>
                </a:solidFill>
              </a:rPr>
              <a:t>agencije </a:t>
            </a:r>
            <a:r>
              <a:rPr lang="hr-HR" sz="2400" dirty="0">
                <a:solidFill>
                  <a:schemeClr val="tx2"/>
                </a:solidFill>
              </a:rPr>
              <a:t>za prijenos tehnologije, posrednici u inovaciji, fizičke osobe ili virtualni kolaborativni subjekti usmjereni na istraživanje), bez obzira na njegov pravni status (ustrojstvo na temelju javnog ili privatnog prava) odnosno način financiranja, </a:t>
            </a:r>
            <a:r>
              <a:rPr lang="hr-HR" sz="2400" b="1" dirty="0">
                <a:solidFill>
                  <a:schemeClr val="tx2"/>
                </a:solidFill>
              </a:rPr>
              <a:t>čiji je prvenstveni cilj nezavisno provoditi temeljno istraživanje, industrijsko istraživanje ili eksperimentalni razvoj ili s rezultatima tih djelatnosti upoznati široku javnost, putem predavanja, objavljivanja ili prijenosa znanja</a:t>
            </a:r>
            <a:r>
              <a:rPr lang="hr-HR" sz="2800" b="1" dirty="0">
                <a:solidFill>
                  <a:schemeClr val="tx2"/>
                </a:solidFill>
              </a:rPr>
              <a:t>. </a:t>
            </a:r>
            <a:endParaRPr lang="hr-HR" sz="2800" b="1" dirty="0" smtClean="0">
              <a:solidFill>
                <a:schemeClr val="tx2"/>
              </a:solidFill>
            </a:endParaRPr>
          </a:p>
          <a:p>
            <a:pPr>
              <a:lnSpc>
                <a:spcPct val="100000"/>
              </a:lnSpc>
              <a:defRPr/>
            </a:pPr>
            <a:r>
              <a:rPr lang="hr-HR" sz="2400" dirty="0" smtClean="0">
                <a:solidFill>
                  <a:schemeClr val="tx2"/>
                </a:solidFill>
              </a:rPr>
              <a:t>Ako </a:t>
            </a:r>
            <a:r>
              <a:rPr lang="hr-HR" sz="2400" dirty="0">
                <a:solidFill>
                  <a:schemeClr val="tx2"/>
                </a:solidFill>
              </a:rPr>
              <a:t>taj subjekt obavlja i ekonomske djelatnosti, financiranje, troškovi i prihodi tih ekonomskih djelatnosti moraju se obračunati zasebno.</a:t>
            </a:r>
          </a:p>
          <a:p>
            <a:pPr>
              <a:lnSpc>
                <a:spcPct val="100000"/>
              </a:lnSpc>
              <a:defRPr/>
            </a:pPr>
            <a:endParaRPr lang="hr-HR" sz="2800" b="1" dirty="0">
              <a:solidFill>
                <a:schemeClr val="tx2"/>
              </a:solidFill>
            </a:endParaRPr>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8</a:t>
            </a:fld>
            <a:endParaRPr lang="en-US" altLang="en-US">
              <a:solidFill>
                <a:prstClr val="white"/>
              </a:solidFill>
            </a:endParaRP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3281" y="6047431"/>
            <a:ext cx="1232830" cy="53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6111" y="6013981"/>
            <a:ext cx="1767756" cy="617006"/>
          </a:xfrm>
          <a:prstGeom prst="rect">
            <a:avLst/>
          </a:prstGeom>
        </p:spPr>
      </p:pic>
    </p:spTree>
    <p:extLst>
      <p:ext uri="{BB962C8B-B14F-4D97-AF65-F5344CB8AC3E}">
        <p14:creationId xmlns:p14="http://schemas.microsoft.com/office/powerpoint/2010/main" val="1550439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69557"/>
            <a:ext cx="10799233" cy="782594"/>
          </a:xfrm>
        </p:spPr>
        <p:txBody>
          <a:bodyPr/>
          <a:lstStyle/>
          <a:p>
            <a:pPr algn="ctr"/>
            <a:r>
              <a:rPr lang="hr-HR" sz="3600" b="1" dirty="0" smtClean="0">
                <a:solidFill>
                  <a:schemeClr val="bg1"/>
                </a:solidFill>
                <a:effectLst>
                  <a:outerShdw blurRad="38100" dist="38100" dir="2700000" algn="tl">
                    <a:srgbClr val="000000">
                      <a:alpha val="43137"/>
                    </a:srgbClr>
                  </a:outerShdw>
                </a:effectLst>
              </a:rPr>
              <a:t>Prihvatljivost </a:t>
            </a:r>
            <a:r>
              <a:rPr lang="hr-HR" sz="3600" b="1" dirty="0">
                <a:solidFill>
                  <a:schemeClr val="bg1"/>
                </a:solidFill>
                <a:effectLst>
                  <a:outerShdw blurRad="38100" dist="38100" dir="2700000" algn="tl">
                    <a:srgbClr val="000000">
                      <a:alpha val="43137"/>
                    </a:srgbClr>
                  </a:outerShdw>
                </a:effectLst>
              </a:rPr>
              <a:t>prijavitelja 3</a:t>
            </a:r>
            <a:r>
              <a:rPr lang="hr-HR" sz="3600" b="1" dirty="0" smtClean="0">
                <a:solidFill>
                  <a:schemeClr val="bg1"/>
                </a:solidFill>
                <a:effectLst>
                  <a:outerShdw blurRad="38100" dist="38100" dir="2700000" algn="tl">
                    <a:srgbClr val="000000">
                      <a:alpha val="43137"/>
                    </a:srgbClr>
                  </a:outerShdw>
                </a:effectLst>
              </a:rPr>
              <a:t>/3</a:t>
            </a:r>
            <a:endParaRPr lang="hr-HR" sz="3600" dirty="0"/>
          </a:p>
        </p:txBody>
      </p:sp>
      <p:sp>
        <p:nvSpPr>
          <p:cNvPr id="3" name="Content Placeholder 2"/>
          <p:cNvSpPr>
            <a:spLocks noGrp="1"/>
          </p:cNvSpPr>
          <p:nvPr>
            <p:ph idx="1"/>
          </p:nvPr>
        </p:nvSpPr>
        <p:spPr>
          <a:xfrm>
            <a:off x="685801" y="1499286"/>
            <a:ext cx="10799233" cy="3769098"/>
          </a:xfrm>
        </p:spPr>
        <p:txBody>
          <a:bodyPr/>
          <a:lstStyle/>
          <a:p>
            <a:pPr algn="just">
              <a:lnSpc>
                <a:spcPct val="100000"/>
              </a:lnSpc>
            </a:pPr>
            <a:r>
              <a:rPr lang="hr-HR" sz="2800" dirty="0" smtClean="0">
                <a:solidFill>
                  <a:schemeClr val="tx2"/>
                </a:solidFill>
              </a:rPr>
              <a:t>(dokazuje se Statutom ili drugim odgovarajućim aktom iz kojeg je/su jasno vidljiva/e </a:t>
            </a:r>
            <a:r>
              <a:rPr lang="hr-HR" sz="2800" b="1" dirty="0" smtClean="0">
                <a:solidFill>
                  <a:schemeClr val="tx2"/>
                </a:solidFill>
              </a:rPr>
              <a:t>djelatnost(i) koju/e obavlja prijavitelj</a:t>
            </a:r>
            <a:r>
              <a:rPr lang="hr-HR" sz="2800" dirty="0" smtClean="0">
                <a:solidFill>
                  <a:schemeClr val="tx2"/>
                </a:solidFill>
              </a:rPr>
              <a:t>) </a:t>
            </a:r>
          </a:p>
          <a:p>
            <a:pPr algn="just">
              <a:lnSpc>
                <a:spcPct val="100000"/>
              </a:lnSpc>
            </a:pPr>
            <a:endParaRPr lang="hr-HR" sz="2800" dirty="0" smtClean="0">
              <a:solidFill>
                <a:schemeClr val="tx2"/>
              </a:solidFill>
            </a:endParaRPr>
          </a:p>
          <a:p>
            <a:pPr marL="457200" indent="-457200">
              <a:buFont typeface="Wingdings" panose="05000000000000000000" pitchFamily="2" charset="2"/>
              <a:buChar char="Ø"/>
            </a:pPr>
            <a:r>
              <a:rPr lang="hr-HR" sz="2800" dirty="0" smtClean="0">
                <a:solidFill>
                  <a:schemeClr val="tx2"/>
                </a:solidFill>
              </a:rPr>
              <a:t>u trenutku prijave prijavitelj nije niti u jednoj situaciji isključenja, koje su definirane u točki 2.3 Uputa (dokazuje se Izjavom prijavitelja, Obrazac 3). </a:t>
            </a:r>
          </a:p>
          <a:p>
            <a:endParaRPr lang="hr-HR" dirty="0" smtClean="0"/>
          </a:p>
          <a:p>
            <a:endParaRPr lang="hr-HR" dirty="0"/>
          </a:p>
        </p:txBody>
      </p:sp>
      <p:sp>
        <p:nvSpPr>
          <p:cNvPr id="4" name="Slide Number Placeholder 3"/>
          <p:cNvSpPr>
            <a:spLocks noGrp="1"/>
          </p:cNvSpPr>
          <p:nvPr>
            <p:ph type="sldNum" sz="quarter" idx="11"/>
          </p:nvPr>
        </p:nvSpPr>
        <p:spPr/>
        <p:txBody>
          <a:bodyPr/>
          <a:lstStyle/>
          <a:p>
            <a:pPr>
              <a:defRPr/>
            </a:pPr>
            <a:fld id="{350BE57C-DB85-4E55-9E0A-88E997748BE2}" type="slidenum">
              <a:rPr lang="en-US" altLang="en-US" smtClean="0">
                <a:solidFill>
                  <a:prstClr val="white"/>
                </a:solidFill>
              </a:rPr>
              <a:pPr>
                <a:defRPr/>
              </a:pPr>
              <a:t>9</a:t>
            </a:fld>
            <a:endParaRPr lang="en-US" altLang="en-US">
              <a:solidFill>
                <a:prstClr val="white"/>
              </a:solidFill>
            </a:endParaRPr>
          </a:p>
        </p:txBody>
      </p:sp>
      <p:pic>
        <p:nvPicPr>
          <p:cNvPr id="5" name="Picture 4"/>
          <p:cNvPicPr>
            <a:picLocks noChangeAspect="1"/>
          </p:cNvPicPr>
          <p:nvPr/>
        </p:nvPicPr>
        <p:blipFill>
          <a:blip r:embed="rId2"/>
          <a:stretch>
            <a:fillRect/>
          </a:stretch>
        </p:blipFill>
        <p:spPr>
          <a:xfrm>
            <a:off x="4492251" y="6016822"/>
            <a:ext cx="1889228" cy="595529"/>
          </a:xfrm>
          <a:prstGeom prst="rect">
            <a:avLst/>
          </a:prstGeom>
        </p:spPr>
      </p:pic>
      <p:pic>
        <p:nvPicPr>
          <p:cNvPr id="6" name="Picture 5"/>
          <p:cNvPicPr>
            <a:picLocks noChangeAspect="1"/>
          </p:cNvPicPr>
          <p:nvPr/>
        </p:nvPicPr>
        <p:blipFill>
          <a:blip r:embed="rId3"/>
          <a:stretch>
            <a:fillRect/>
          </a:stretch>
        </p:blipFill>
        <p:spPr>
          <a:xfrm>
            <a:off x="3260752" y="6046340"/>
            <a:ext cx="1231499" cy="536494"/>
          </a:xfrm>
          <a:prstGeom prst="rect">
            <a:avLst/>
          </a:prstGeom>
        </p:spPr>
      </p:pic>
    </p:spTree>
    <p:extLst>
      <p:ext uri="{BB962C8B-B14F-4D97-AF65-F5344CB8AC3E}">
        <p14:creationId xmlns:p14="http://schemas.microsoft.com/office/powerpoint/2010/main" val="3766080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Theme">
  <a:themeElements>
    <a:clrScheme name="MRRFEU 1">
      <a:dk1>
        <a:sysClr val="windowText" lastClr="000000"/>
      </a:dk1>
      <a:lt1>
        <a:sysClr val="window" lastClr="FFFFFF"/>
      </a:lt1>
      <a:dk2>
        <a:srgbClr val="17177D"/>
      </a:dk2>
      <a:lt2>
        <a:srgbClr val="EEECE1"/>
      </a:lt2>
      <a:accent1>
        <a:srgbClr val="FF0000"/>
      </a:accent1>
      <a:accent2>
        <a:srgbClr val="FFED00"/>
      </a:accent2>
      <a:accent3>
        <a:srgbClr val="448CA9"/>
      </a:accent3>
      <a:accent4>
        <a:srgbClr val="008F43"/>
      </a:accent4>
      <a:accent5>
        <a:srgbClr val="B0CB1F"/>
      </a:accent5>
      <a:accent6>
        <a:srgbClr val="EF7F24"/>
      </a:accent6>
      <a:hlink>
        <a:srgbClr val="171796"/>
      </a:hlink>
      <a:folHlink>
        <a:srgbClr val="0093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3646</TotalTime>
  <Words>3935</Words>
  <Application>Microsoft Office PowerPoint</Application>
  <PresentationFormat>Widescreen</PresentationFormat>
  <Paragraphs>477</Paragraphs>
  <Slides>63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ＭＳ Ｐゴシック</vt:lpstr>
      <vt:lpstr>ＭＳ Ｐゴシック</vt:lpstr>
      <vt:lpstr>Arial</vt:lpstr>
      <vt:lpstr>Calibri</vt:lpstr>
      <vt:lpstr>Neo Sans</vt:lpstr>
      <vt:lpstr>Neo Sans Medium</vt:lpstr>
      <vt:lpstr>Times New Roman</vt:lpstr>
      <vt:lpstr>VladaRHSans Med</vt:lpstr>
      <vt:lpstr>VladaRHSans Reg</vt:lpstr>
      <vt:lpstr>Wingdings</vt:lpstr>
      <vt:lpstr>2_Default Theme</vt:lpstr>
      <vt:lpstr>Informativna radionica za potencijalne prijavitelje za  poziv „Priprema IRI infrastrukturnih projekata”  21. siječnja 2019. godine    </vt:lpstr>
      <vt:lpstr>PowerPoint Presentation</vt:lpstr>
      <vt:lpstr>Predmet i svrha (cilj) Poziva 1/2</vt:lpstr>
      <vt:lpstr>Predmet i svrha (cilj) Poziva 2/2</vt:lpstr>
      <vt:lpstr>Pokazatelj 1/2</vt:lpstr>
      <vt:lpstr>PowerPoint Presentation</vt:lpstr>
      <vt:lpstr>Prihvatljivost prijavitelja 1/3</vt:lpstr>
      <vt:lpstr>Prihvatljivost prijavitelja 2/3</vt:lpstr>
      <vt:lpstr>Prihvatljivost prijavitelja 3/3</vt:lpstr>
      <vt:lpstr>Obveze koje se odnose na državne potpore </vt:lpstr>
      <vt:lpstr>Broj projektnih prijedloga i iznos bespovratnih sredstava po projektnom prijedlogu </vt:lpstr>
      <vt:lpstr>Prihvatljive aktivnosti 1/3</vt:lpstr>
      <vt:lpstr>Prihvatljive aktivnosti 2/3</vt:lpstr>
      <vt:lpstr>Prihvatljive aktivnosti 3/3</vt:lpstr>
      <vt:lpstr>Izvori financiranja </vt:lpstr>
      <vt:lpstr>Prihvatljivi troškovi 1/7</vt:lpstr>
      <vt:lpstr>PowerPoint Presentation</vt:lpstr>
      <vt:lpstr>Prihvatljivi troškovi 3/7</vt:lpstr>
      <vt:lpstr>PowerPoint Presentation</vt:lpstr>
      <vt:lpstr>Prihvatljivi troškovi 5/7 </vt:lpstr>
      <vt:lpstr>PowerPoint Presentation</vt:lpstr>
      <vt:lpstr>PowerPoint Presentation</vt:lpstr>
      <vt:lpstr>Provedba</vt:lpstr>
      <vt:lpstr>Izgled i sadržaj projektnog prijedloga    </vt:lpstr>
      <vt:lpstr>Važni vremenski rokovi</vt:lpstr>
      <vt:lpstr>Faze postupka dodjele bespovratnih sredstava</vt:lpstr>
      <vt:lpstr>PowerPoint Presentation</vt:lpstr>
      <vt:lpstr>Faza 1. Administrativna provjera i provjera prihvatljivosti prijavitelja </vt:lpstr>
      <vt:lpstr>Faza 2. Provjera prihvatljivosti projekta i aktivnosti te ocjena kvalitete 1/2     </vt:lpstr>
      <vt:lpstr>Faza 2. Provjera prihvatljivosti projekta i aktivnosti te ocjena kvalitete 2/2     </vt:lpstr>
      <vt:lpstr>PowerPoint Presentation</vt:lpstr>
      <vt:lpstr>Obavještavanje prijavitelja </vt:lpstr>
      <vt:lpstr>PowerPoint Presentation</vt:lpstr>
      <vt:lpstr> </vt:lpstr>
      <vt:lpstr>PowerPoint Presentation</vt:lpstr>
      <vt:lpstr>PowerPoint Presentation</vt:lpstr>
      <vt:lpstr>PowerPoint Presentation</vt:lpstr>
      <vt:lpstr>Organizacijska reforma 1/4</vt:lpstr>
      <vt:lpstr>Organizacijska reforma 2/4</vt:lpstr>
      <vt:lpstr>Organizacijska reforma 3/4</vt:lpstr>
      <vt:lpstr>Organizacijska reforma 4/4</vt:lpstr>
      <vt:lpstr>Opravdanost ulaganja i namjena  buduće infrastrukture 1/4</vt:lpstr>
      <vt:lpstr> </vt:lpstr>
      <vt:lpstr>Opravdanost ulaganja i namjena  buduće infrastrukture 3/4</vt:lpstr>
      <vt:lpstr>Opravdanost ulaganja i namjena  buduće infrastrukture 4/4</vt:lpstr>
      <vt:lpstr>Provedbeni kapaciteti 1/6</vt:lpstr>
      <vt:lpstr>Provedbeni kapaciteti 2/6</vt:lpstr>
      <vt:lpstr>Provedbeni kapaciteti 3/6 </vt:lpstr>
      <vt:lpstr>Provedbeni kapaciteti 4/6 </vt:lpstr>
      <vt:lpstr>Provedbeni kapaciteti 5/6     </vt:lpstr>
      <vt:lpstr>Provedbeni kapaciteti 6/6     </vt:lpstr>
      <vt:lpstr>Istraživačka infrastruktura i e-infrastruktura 1/3       </vt:lpstr>
      <vt:lpstr>Istraživačka infrastruktura i e-infrastruktura 2/3       </vt:lpstr>
      <vt:lpstr>Istraživačka infrastruktura i  e-infrastruktura 3/3       </vt:lpstr>
      <vt:lpstr>Neka pitanja o vrstama troškova       </vt:lpstr>
      <vt:lpstr>Proračun projekta – specifičnosti 1/4        </vt:lpstr>
      <vt:lpstr>PowerPoint Presentation</vt:lpstr>
      <vt:lpstr>PowerPoint Presentation</vt:lpstr>
      <vt:lpstr>PowerPoint Presentation</vt:lpstr>
      <vt:lpstr>Izmjena institucije prijavitelja s obzirom na Listu unaprijed određenih prijavitelja i projekata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Balcer</dc:creator>
  <cp:lastModifiedBy>Lana Sarajlić</cp:lastModifiedBy>
  <cp:revision>540</cp:revision>
  <cp:lastPrinted>2019-01-16T10:58:16Z</cp:lastPrinted>
  <dcterms:created xsi:type="dcterms:W3CDTF">2016-12-13T13:14:41Z</dcterms:created>
  <dcterms:modified xsi:type="dcterms:W3CDTF">2019-01-23T15:27:49Z</dcterms:modified>
</cp:coreProperties>
</file>