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 bookmarkIdSeed="2">
  <p:sldMasterIdLst>
    <p:sldMasterId id="2147483648" r:id="rId1"/>
    <p:sldMasterId id="2147483683" r:id="rId2"/>
  </p:sldMasterIdLst>
  <p:notesMasterIdLst>
    <p:notesMasterId r:id="rId25"/>
  </p:notesMasterIdLst>
  <p:handoutMasterIdLst>
    <p:handoutMasterId r:id="rId26"/>
  </p:handoutMasterIdLst>
  <p:sldIdLst>
    <p:sldId id="265" r:id="rId3"/>
    <p:sldId id="257" r:id="rId4"/>
    <p:sldId id="259" r:id="rId5"/>
    <p:sldId id="268" r:id="rId6"/>
    <p:sldId id="269" r:id="rId7"/>
    <p:sldId id="270" r:id="rId8"/>
    <p:sldId id="285" r:id="rId9"/>
    <p:sldId id="271" r:id="rId10"/>
    <p:sldId id="273" r:id="rId11"/>
    <p:sldId id="289" r:id="rId12"/>
    <p:sldId id="290" r:id="rId13"/>
    <p:sldId id="286" r:id="rId14"/>
    <p:sldId id="277" r:id="rId15"/>
    <p:sldId id="288" r:id="rId16"/>
    <p:sldId id="278" r:id="rId17"/>
    <p:sldId id="287" r:id="rId18"/>
    <p:sldId id="292" r:id="rId19"/>
    <p:sldId id="281" r:id="rId20"/>
    <p:sldId id="282" r:id="rId21"/>
    <p:sldId id="293" r:id="rId22"/>
    <p:sldId id="294" r:id="rId23"/>
    <p:sldId id="280" r:id="rId24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1796"/>
    <a:srgbClr val="B0CB1F"/>
    <a:srgbClr val="FFED00"/>
    <a:srgbClr val="0093DD"/>
    <a:srgbClr val="EF7F24"/>
    <a:srgbClr val="008F43"/>
    <a:srgbClr val="008FFF"/>
    <a:srgbClr val="448C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29" autoAdjust="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102" y="119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Neo Sans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Neo Sans" charset="0"/>
              </a:defRPr>
            </a:lvl1pPr>
          </a:lstStyle>
          <a:p>
            <a:pPr>
              <a:defRPr/>
            </a:pPr>
            <a:fld id="{6A7882B3-D6E8-45E4-AC01-222C0979A774}" type="datetimeFigureOut">
              <a:rPr lang="en-US" altLang="sr-Latn-RS"/>
              <a:pPr>
                <a:defRPr/>
              </a:pPr>
              <a:t>1/29/2018</a:t>
            </a:fld>
            <a:endParaRPr lang="en-US" alt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Neo Sans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Neo Sans" charset="0"/>
              </a:defRPr>
            </a:lvl1pPr>
          </a:lstStyle>
          <a:p>
            <a:pPr>
              <a:defRPr/>
            </a:pPr>
            <a:fld id="{F9519CC8-6B15-42E3-A760-C26B670FC51E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90032323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Neo Sans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Neo Sans" charset="0"/>
              </a:defRPr>
            </a:lvl1pPr>
          </a:lstStyle>
          <a:p>
            <a:pPr>
              <a:defRPr/>
            </a:pPr>
            <a:fld id="{E380383A-0D04-44AF-AC55-165EE3B90AE8}" type="datetimeFigureOut">
              <a:rPr lang="en-US" altLang="sr-Latn-RS"/>
              <a:pPr>
                <a:defRPr/>
              </a:pPr>
              <a:t>1/29/2018</a:t>
            </a:fld>
            <a:endParaRPr lang="en-US" altLang="sr-Latn-R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a-IN" noProof="0" dirty="0" smtClean="0"/>
              <a:t>Click to edit Master text styles</a:t>
            </a:r>
          </a:p>
          <a:p>
            <a:pPr lvl="1"/>
            <a:r>
              <a:rPr lang="ta-IN" noProof="0" dirty="0" smtClean="0"/>
              <a:t>Second level</a:t>
            </a:r>
          </a:p>
          <a:p>
            <a:pPr lvl="2"/>
            <a:r>
              <a:rPr lang="ta-IN" noProof="0" dirty="0" smtClean="0"/>
              <a:t>Third level</a:t>
            </a:r>
          </a:p>
          <a:p>
            <a:pPr lvl="3"/>
            <a:r>
              <a:rPr lang="ta-IN" noProof="0" dirty="0" smtClean="0"/>
              <a:t>Fourth level</a:t>
            </a:r>
          </a:p>
          <a:p>
            <a:pPr lvl="4"/>
            <a:r>
              <a:rPr lang="ta-IN" noProof="0" dirty="0" smtClean="0"/>
              <a:t>Fifth level</a:t>
            </a:r>
            <a:endParaRPr lang="en-US" noProof="0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Neo Sans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Neo Sans" charset="0"/>
              </a:defRPr>
            </a:lvl1pPr>
          </a:lstStyle>
          <a:p>
            <a:pPr>
              <a:defRPr/>
            </a:pPr>
            <a:fld id="{1D75EB47-DA57-4159-8857-22A6E28DC52D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58554105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eo Sans"/>
        <a:ea typeface="MS PGothic" pitchFamily="34" charset="-128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eo Sans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background pptx PO title 16x9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40825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10" descr="MRRFEU pasica logotipi pptx 16x9 new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00" y="4132263"/>
            <a:ext cx="8543925" cy="114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561396-C8EB-45F1-B914-8A83E5D544E0}" type="datetime1">
              <a:rPr lang="en-US" altLang="sr-Latn-RS"/>
              <a:pPr>
                <a:defRPr/>
              </a:pPr>
              <a:t>1/29/2018</a:t>
            </a:fld>
            <a:endParaRPr lang="en-US" altLang="sr-Latn-R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62ECAC-CFDB-4D0B-A589-16A20B5A900C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692242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lnSpc>
                <a:spcPts val="3400"/>
              </a:lnSpc>
              <a:spcBef>
                <a:spcPts val="576"/>
              </a:spcBef>
              <a:buFontTx/>
              <a:buNone/>
              <a:defRPr/>
            </a:lvl1pPr>
            <a:lvl2pPr marL="0" indent="0">
              <a:spcBef>
                <a:spcPts val="576"/>
              </a:spcBef>
              <a:buFontTx/>
              <a:buNone/>
              <a:defRPr/>
            </a:lvl2pPr>
            <a:lvl3pPr marL="0" indent="0">
              <a:spcBef>
                <a:spcPts val="576"/>
              </a:spcBef>
              <a:buFontTx/>
              <a:buNone/>
              <a:defRPr/>
            </a:lvl3pPr>
            <a:lvl4pPr marL="0" indent="0">
              <a:spcBef>
                <a:spcPts val="576"/>
              </a:spcBef>
              <a:buFontTx/>
              <a:buNone/>
              <a:defRPr/>
            </a:lvl4pPr>
            <a:lvl5pPr marL="0" indent="0">
              <a:spcBef>
                <a:spcPts val="576"/>
              </a:spcBef>
              <a:buFontTx/>
              <a:buNone/>
              <a:defRPr/>
            </a:lvl5pPr>
          </a:lstStyle>
          <a:p>
            <a:pPr lvl="0"/>
            <a:r>
              <a:rPr lang="ta-IN" dirty="0" smtClean="0"/>
              <a:t>Click to edit Master text styles</a:t>
            </a:r>
          </a:p>
          <a:p>
            <a:pPr lvl="1"/>
            <a:r>
              <a:rPr lang="ta-IN" dirty="0" smtClean="0"/>
              <a:t>Second level</a:t>
            </a:r>
          </a:p>
          <a:p>
            <a:pPr lvl="2"/>
            <a:r>
              <a:rPr lang="ta-IN" dirty="0" smtClean="0"/>
              <a:t>Third level</a:t>
            </a:r>
          </a:p>
          <a:p>
            <a:pPr lvl="3"/>
            <a:r>
              <a:rPr lang="ta-IN" dirty="0" smtClean="0"/>
              <a:t>Fourth level</a:t>
            </a:r>
          </a:p>
          <a:p>
            <a:pPr lvl="4"/>
            <a:r>
              <a:rPr lang="ta-IN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1155A-64FF-4CAE-BB5F-B8FAAF23E3E6}" type="datetime1">
              <a:rPr lang="en-US" altLang="sr-Latn-RS"/>
              <a:pPr>
                <a:defRPr/>
              </a:pPr>
              <a:t>1/29/2018</a:t>
            </a:fld>
            <a:endParaRPr lang="en-US" altLang="sr-Latn-R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1382B4-9A59-4C19-AEC2-E177451E0D33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563523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 smtClean="0"/>
              <a:t>Click to edit Master title style</a:t>
            </a:r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14350" y="1112838"/>
            <a:ext cx="8099425" cy="2838450"/>
          </a:xfrm>
        </p:spPr>
        <p:txBody>
          <a:bodyPr/>
          <a:lstStyle>
            <a:lvl1pPr>
              <a:lnSpc>
                <a:spcPts val="3400"/>
              </a:lnSpc>
              <a:defRPr/>
            </a:lvl1pPr>
          </a:lstStyle>
          <a:p>
            <a:pPr lvl="0"/>
            <a:r>
              <a:rPr lang="ta-IN" dirty="0" smtClean="0"/>
              <a:t>Click to edit Master text styles</a:t>
            </a:r>
          </a:p>
          <a:p>
            <a:pPr lvl="1"/>
            <a:r>
              <a:rPr lang="ta-IN" dirty="0" smtClean="0"/>
              <a:t>Second level</a:t>
            </a:r>
          </a:p>
          <a:p>
            <a:pPr lvl="2"/>
            <a:r>
              <a:rPr lang="ta-IN" dirty="0" smtClean="0"/>
              <a:t>Third level</a:t>
            </a:r>
          </a:p>
          <a:p>
            <a:pPr lvl="3"/>
            <a:r>
              <a:rPr lang="ta-IN" dirty="0" smtClean="0"/>
              <a:t>Fourth level</a:t>
            </a:r>
          </a:p>
          <a:p>
            <a:pPr lvl="4"/>
            <a:r>
              <a:rPr lang="ta-IN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75EB1F-CA7B-47B5-9ED3-B54A69AE66FD}" type="datetime1">
              <a:rPr lang="en-US" altLang="sr-Latn-RS"/>
              <a:pPr>
                <a:defRPr/>
              </a:pPr>
              <a:t>1/29/2018</a:t>
            </a:fld>
            <a:endParaRPr lang="en-US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50543-D3F9-462D-89F5-288849FE563E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772764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background pptx PO title 16x9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40825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10" descr="MRRFEU pasica logotipi pptx 16x9 new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00" y="4132263"/>
            <a:ext cx="8543925" cy="114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02425" y="42481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1E5416-79D8-450C-A209-D5B80E91BC01}" type="datetime1">
              <a:rPr lang="en-US" altLang="sr-Latn-RS"/>
              <a:pPr>
                <a:defRPr/>
              </a:pPr>
              <a:t>1/29/2018</a:t>
            </a:fld>
            <a:endParaRPr lang="en-US" altLang="sr-Latn-R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699250" y="4937125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2ED77-389D-4B3F-AD52-F2C0979AB52E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172682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indent="-342000">
              <a:lnSpc>
                <a:spcPts val="3400"/>
              </a:lnSpc>
              <a:spcBef>
                <a:spcPts val="576"/>
              </a:spcBef>
              <a:buClr>
                <a:srgbClr val="FFED00"/>
              </a:buClr>
              <a:defRPr/>
            </a:lvl1pPr>
            <a:lvl2pPr indent="-342000">
              <a:lnSpc>
                <a:spcPts val="3400"/>
              </a:lnSpc>
              <a:spcBef>
                <a:spcPts val="576"/>
              </a:spcBef>
              <a:buClr>
                <a:srgbClr val="FFED00"/>
              </a:buClr>
              <a:defRPr/>
            </a:lvl2pPr>
            <a:lvl3pPr indent="-342000">
              <a:lnSpc>
                <a:spcPts val="3400"/>
              </a:lnSpc>
              <a:spcBef>
                <a:spcPts val="576"/>
              </a:spcBef>
              <a:buClr>
                <a:srgbClr val="FFED00"/>
              </a:buClr>
              <a:defRPr/>
            </a:lvl3pPr>
            <a:lvl4pPr indent="-342000">
              <a:lnSpc>
                <a:spcPts val="3400"/>
              </a:lnSpc>
              <a:spcBef>
                <a:spcPts val="576"/>
              </a:spcBef>
              <a:buClr>
                <a:srgbClr val="FFED00"/>
              </a:buClr>
              <a:defRPr/>
            </a:lvl4pPr>
            <a:lvl5pPr indent="-342000">
              <a:lnSpc>
                <a:spcPts val="3400"/>
              </a:lnSpc>
              <a:spcBef>
                <a:spcPts val="576"/>
              </a:spcBef>
              <a:buClr>
                <a:srgbClr val="FFED00"/>
              </a:buClr>
              <a:defRPr/>
            </a:lvl5pPr>
          </a:lstStyle>
          <a:p>
            <a:pPr lvl="0"/>
            <a:r>
              <a:rPr lang="ta-IN" dirty="0" smtClean="0"/>
              <a:t>Click to edit Master text styles</a:t>
            </a:r>
          </a:p>
          <a:p>
            <a:pPr lvl="1"/>
            <a:r>
              <a:rPr lang="ta-IN" dirty="0" smtClean="0"/>
              <a:t>Second level</a:t>
            </a:r>
          </a:p>
          <a:p>
            <a:pPr lvl="2"/>
            <a:r>
              <a:rPr lang="ta-IN" dirty="0" smtClean="0"/>
              <a:t>Third level</a:t>
            </a:r>
          </a:p>
          <a:p>
            <a:pPr lvl="3"/>
            <a:r>
              <a:rPr lang="ta-IN" dirty="0" smtClean="0"/>
              <a:t>Fourth level</a:t>
            </a:r>
          </a:p>
          <a:p>
            <a:pPr lvl="4"/>
            <a:r>
              <a:rPr lang="ta-IN" dirty="0" smtClean="0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BAD44-D5B5-4377-8BEF-146A2632E840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276458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background pptx 16x9 inside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40825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0" descr="MRRFEU pasica logotipi pptx 16x9 new.pn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00" y="4132263"/>
            <a:ext cx="8543925" cy="114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514350" y="206375"/>
            <a:ext cx="80994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a-IN" altLang="sr-Latn-RS" smtClean="0"/>
              <a:t>Click to edit Master title style</a:t>
            </a:r>
            <a:endParaRPr lang="en-US" altLang="sr-Latn-RS" smtClean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14350" y="1112838"/>
            <a:ext cx="8099425" cy="28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a-IN" altLang="sr-Latn-RS" smtClean="0"/>
              <a:t>Click to edit Master text styles</a:t>
            </a:r>
          </a:p>
          <a:p>
            <a:pPr lvl="1"/>
            <a:r>
              <a:rPr lang="ta-IN" altLang="sr-Latn-RS" smtClean="0"/>
              <a:t>Second level</a:t>
            </a:r>
          </a:p>
          <a:p>
            <a:pPr lvl="2"/>
            <a:r>
              <a:rPr lang="ta-IN" altLang="sr-Latn-RS" smtClean="0"/>
              <a:t>Third level</a:t>
            </a:r>
          </a:p>
          <a:p>
            <a:pPr lvl="3"/>
            <a:r>
              <a:rPr lang="ta-IN" altLang="sr-Latn-RS" smtClean="0"/>
              <a:t>Fourth level</a:t>
            </a:r>
          </a:p>
          <a:p>
            <a:pPr lvl="4"/>
            <a:r>
              <a:rPr lang="ta-IN" altLang="sr-Latn-RS" smtClean="0"/>
              <a:t>Fifth level</a:t>
            </a:r>
            <a:endParaRPr lang="en-US" altLang="sr-Latn-R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70675" y="4291013"/>
            <a:ext cx="2133600" cy="20637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VladaRHSans Reg" charset="0"/>
              </a:defRPr>
            </a:lvl1pPr>
          </a:lstStyle>
          <a:p>
            <a:pPr>
              <a:defRPr/>
            </a:pPr>
            <a:fld id="{E31976B8-F7B2-4E23-8B1D-B98776A5BBAF}" type="datetime1">
              <a:rPr lang="en-US" altLang="sr-Latn-RS"/>
              <a:pPr>
                <a:defRPr/>
              </a:pPr>
              <a:t>1/29/2018</a:t>
            </a:fld>
            <a:endParaRPr lang="en-US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23088" y="4937125"/>
            <a:ext cx="2133600" cy="20637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chemeClr val="bg1"/>
                </a:solidFill>
                <a:latin typeface="VladaRHSans Reg" charset="0"/>
              </a:defRPr>
            </a:lvl1pPr>
          </a:lstStyle>
          <a:p>
            <a:pPr>
              <a:defRPr/>
            </a:pPr>
            <a:fld id="{6F6401EA-96BE-4664-BB41-ACBB45056BB1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17" r:id="rId1"/>
    <p:sldLayoutId id="2147484315" r:id="rId2"/>
    <p:sldLayoutId id="2147484316" r:id="rId3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VladaRHSans Med"/>
          <a:ea typeface="MS PGothic" pitchFamily="34" charset="-128"/>
          <a:cs typeface="VladaRHSans Med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ladaRHSans Med" charset="0"/>
          <a:ea typeface="MS PGothic" pitchFamily="34" charset="-128"/>
          <a:cs typeface="VladaRHSans Med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ladaRHSans Med" charset="0"/>
          <a:ea typeface="MS PGothic" pitchFamily="34" charset="-128"/>
          <a:cs typeface="VladaRHSans Med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ladaRHSans Med" charset="0"/>
          <a:ea typeface="MS PGothic" pitchFamily="34" charset="-128"/>
          <a:cs typeface="VladaRHSans Med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ladaRHSans Med" charset="0"/>
          <a:ea typeface="MS PGothic" pitchFamily="34" charset="-128"/>
          <a:cs typeface="VladaRHSans Med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Neo Sans Medium" charset="0"/>
          <a:ea typeface="ＭＳ Ｐゴシック" charset="0"/>
          <a:cs typeface="ＭＳ Ｐゴシック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Neo Sans Medium" charset="0"/>
          <a:ea typeface="ＭＳ Ｐゴシック" charset="0"/>
          <a:cs typeface="ＭＳ Ｐゴシック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Neo Sans Medium" charset="0"/>
          <a:ea typeface="ＭＳ Ｐゴシック" charset="0"/>
          <a:cs typeface="ＭＳ Ｐゴシック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Neo Sans Medium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lnSpc>
          <a:spcPts val="3400"/>
        </a:lnSpc>
        <a:spcBef>
          <a:spcPts val="575"/>
        </a:spcBef>
        <a:spcAft>
          <a:spcPct val="0"/>
        </a:spcAft>
        <a:defRPr sz="2400" kern="1200">
          <a:solidFill>
            <a:schemeClr val="tx1"/>
          </a:solidFill>
          <a:latin typeface="VladaRHSans Reg"/>
          <a:ea typeface="MS PGothic" pitchFamily="34" charset="-128"/>
          <a:cs typeface="VladaRHSans Reg"/>
        </a:defRPr>
      </a:lvl1pPr>
      <a:lvl2pPr algn="l" defTabSz="457200" rtl="0" eaLnBrk="0" fontAlgn="base" hangingPunct="0">
        <a:lnSpc>
          <a:spcPts val="3400"/>
        </a:lnSpc>
        <a:spcBef>
          <a:spcPts val="575"/>
        </a:spcBef>
        <a:spcAft>
          <a:spcPct val="0"/>
        </a:spcAft>
        <a:buClr>
          <a:srgbClr val="FFED00"/>
        </a:buClr>
        <a:defRPr sz="2400" kern="1200">
          <a:solidFill>
            <a:schemeClr val="tx1"/>
          </a:solidFill>
          <a:latin typeface="VladaRHSans Reg"/>
          <a:ea typeface="MS PGothic" pitchFamily="34" charset="-128"/>
          <a:cs typeface="VladaRHSans Reg"/>
        </a:defRPr>
      </a:lvl2pPr>
      <a:lvl3pPr algn="l" defTabSz="457200" rtl="0" eaLnBrk="0" fontAlgn="base" hangingPunct="0">
        <a:lnSpc>
          <a:spcPts val="3400"/>
        </a:lnSpc>
        <a:spcBef>
          <a:spcPts val="575"/>
        </a:spcBef>
        <a:spcAft>
          <a:spcPct val="0"/>
        </a:spcAft>
        <a:buClr>
          <a:srgbClr val="FFED00"/>
        </a:buClr>
        <a:defRPr sz="2400" kern="1200">
          <a:solidFill>
            <a:schemeClr val="tx1"/>
          </a:solidFill>
          <a:latin typeface="VladaRHSans Reg"/>
          <a:ea typeface="MS PGothic" pitchFamily="34" charset="-128"/>
          <a:cs typeface="VladaRHSans Reg"/>
        </a:defRPr>
      </a:lvl3pPr>
      <a:lvl4pPr marL="1600200" indent="-1828800" algn="l" defTabSz="457200" rtl="0" eaLnBrk="0" fontAlgn="base" hangingPunct="0">
        <a:lnSpc>
          <a:spcPts val="3400"/>
        </a:lnSpc>
        <a:spcBef>
          <a:spcPts val="575"/>
        </a:spcBef>
        <a:spcAft>
          <a:spcPct val="0"/>
        </a:spcAft>
        <a:buClr>
          <a:srgbClr val="FFED00"/>
        </a:buClr>
        <a:defRPr sz="2400" kern="1200">
          <a:solidFill>
            <a:schemeClr val="tx1"/>
          </a:solidFill>
          <a:latin typeface="VladaRHSans Reg"/>
          <a:ea typeface="MS PGothic" pitchFamily="34" charset="-128"/>
          <a:cs typeface="VladaRHSans Reg"/>
        </a:defRPr>
      </a:lvl4pPr>
      <a:lvl5pPr marL="2057400" indent="-2286000" algn="l" defTabSz="457200" rtl="0" eaLnBrk="0" fontAlgn="base" hangingPunct="0">
        <a:lnSpc>
          <a:spcPts val="3400"/>
        </a:lnSpc>
        <a:spcBef>
          <a:spcPts val="575"/>
        </a:spcBef>
        <a:spcAft>
          <a:spcPct val="0"/>
        </a:spcAft>
        <a:buClr>
          <a:srgbClr val="FFED00"/>
        </a:buClr>
        <a:defRPr sz="2400" kern="1200">
          <a:solidFill>
            <a:schemeClr val="tx1"/>
          </a:solidFill>
          <a:latin typeface="VladaRHSans Reg"/>
          <a:ea typeface="MS PGothic" pitchFamily="34" charset="-128"/>
          <a:cs typeface="VladaRHSans Reg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0" descr="MRRFEU pasica logotipi pptx 16x9 new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00" y="4132263"/>
            <a:ext cx="8543925" cy="114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itle Placeholder 1"/>
          <p:cNvSpPr>
            <a:spLocks noGrp="1"/>
          </p:cNvSpPr>
          <p:nvPr>
            <p:ph type="title"/>
          </p:nvPr>
        </p:nvSpPr>
        <p:spPr bwMode="auto">
          <a:xfrm>
            <a:off x="514350" y="206375"/>
            <a:ext cx="80994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a-IN" altLang="sr-Latn-RS" smtClean="0"/>
              <a:t>Click to edit Master title style</a:t>
            </a:r>
            <a:endParaRPr lang="en-US" altLang="sr-Latn-RS" smtClean="0"/>
          </a:p>
        </p:txBody>
      </p:sp>
      <p:sp>
        <p:nvSpPr>
          <p:cNvPr id="20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14350" y="1112838"/>
            <a:ext cx="8099425" cy="28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a-IN" altLang="sr-Latn-RS" smtClean="0"/>
              <a:t>Click to edit Master text styles</a:t>
            </a:r>
          </a:p>
          <a:p>
            <a:pPr lvl="1"/>
            <a:r>
              <a:rPr lang="ta-IN" altLang="sr-Latn-RS" smtClean="0"/>
              <a:t>Second level</a:t>
            </a:r>
          </a:p>
          <a:p>
            <a:pPr lvl="2"/>
            <a:r>
              <a:rPr lang="ta-IN" altLang="sr-Latn-RS" smtClean="0"/>
              <a:t>Third level</a:t>
            </a:r>
          </a:p>
          <a:p>
            <a:pPr lvl="3"/>
            <a:r>
              <a:rPr lang="ta-IN" altLang="sr-Latn-RS" smtClean="0"/>
              <a:t>Fourth level</a:t>
            </a:r>
          </a:p>
          <a:p>
            <a:pPr lvl="4"/>
            <a:r>
              <a:rPr lang="ta-IN" altLang="sr-Latn-RS" smtClean="0"/>
              <a:t>Fifth level</a:t>
            </a:r>
            <a:endParaRPr lang="en-US" altLang="sr-Latn-RS" smtClean="0"/>
          </a:p>
        </p:txBody>
      </p:sp>
      <p:pic>
        <p:nvPicPr>
          <p:cNvPr id="2053" name="Picture 6" descr="pattern pptx 16x9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8688" y="0"/>
            <a:ext cx="1865312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Date Placeholder 3"/>
          <p:cNvSpPr>
            <a:spLocks noGrp="1"/>
          </p:cNvSpPr>
          <p:nvPr>
            <p:ph type="dt" sz="half" idx="2"/>
          </p:nvPr>
        </p:nvSpPr>
        <p:spPr>
          <a:xfrm>
            <a:off x="6670675" y="4291013"/>
            <a:ext cx="2133600" cy="20637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VladaRHSans Reg" charset="0"/>
              </a:defRPr>
            </a:lvl1pPr>
          </a:lstStyle>
          <a:p>
            <a:pPr>
              <a:defRPr/>
            </a:pPr>
            <a:fld id="{5962F688-E947-4685-AD95-9157E2BE48FC}" type="datetime1">
              <a:rPr lang="en-US" altLang="sr-Latn-RS"/>
              <a:pPr>
                <a:defRPr/>
              </a:pPr>
              <a:t>1/29/2018</a:t>
            </a:fld>
            <a:endParaRPr lang="en-US" altLang="sr-Latn-R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23088" y="4937125"/>
            <a:ext cx="2133600" cy="20637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VladaRHSans Reg" charset="0"/>
              </a:defRPr>
            </a:lvl1pPr>
          </a:lstStyle>
          <a:p>
            <a:pPr>
              <a:defRPr/>
            </a:pPr>
            <a:fld id="{DBF5712A-4DF0-4535-8B46-5D82EF8AC752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18" r:id="rId1"/>
    <p:sldLayoutId id="2147484319" r:id="rId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VladaRHSans Med"/>
          <a:ea typeface="MS PGothic" pitchFamily="34" charset="-128"/>
          <a:cs typeface="VladaRHSans Med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ladaRHSans Med" charset="0"/>
          <a:ea typeface="MS PGothic" pitchFamily="34" charset="-128"/>
          <a:cs typeface="VladaRHSans Med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ladaRHSans Med" charset="0"/>
          <a:ea typeface="MS PGothic" pitchFamily="34" charset="-128"/>
          <a:cs typeface="VladaRHSans Med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ladaRHSans Med" charset="0"/>
          <a:ea typeface="MS PGothic" pitchFamily="34" charset="-128"/>
          <a:cs typeface="VladaRHSans Med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ladaRHSans Med" charset="0"/>
          <a:ea typeface="MS PGothic" pitchFamily="34" charset="-128"/>
          <a:cs typeface="VladaRHSans Med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Neo Sans Medium" charset="0"/>
          <a:ea typeface="ＭＳ Ｐゴシック" charset="0"/>
          <a:cs typeface="ＭＳ Ｐゴシック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Neo Sans Medium" charset="0"/>
          <a:ea typeface="ＭＳ Ｐゴシック" charset="0"/>
          <a:cs typeface="ＭＳ Ｐゴシック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Neo Sans Medium" charset="0"/>
          <a:ea typeface="ＭＳ Ｐゴシック" charset="0"/>
          <a:cs typeface="ＭＳ Ｐゴシック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Neo Sans Medium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lnSpc>
          <a:spcPts val="3400"/>
        </a:lnSpc>
        <a:spcBef>
          <a:spcPts val="575"/>
        </a:spcBef>
        <a:spcAft>
          <a:spcPct val="0"/>
        </a:spcAft>
        <a:buClr>
          <a:srgbClr val="FFED00"/>
        </a:buClr>
        <a:defRPr sz="2400" kern="1200">
          <a:solidFill>
            <a:schemeClr val="tx1"/>
          </a:solidFill>
          <a:latin typeface="VladaRHSans Reg"/>
          <a:ea typeface="MS PGothic" pitchFamily="34" charset="-128"/>
          <a:cs typeface="VladaRHSans Reg"/>
        </a:defRPr>
      </a:lvl1pPr>
      <a:lvl2pPr algn="l" defTabSz="457200" rtl="0" eaLnBrk="0" fontAlgn="base" hangingPunct="0">
        <a:lnSpc>
          <a:spcPts val="3400"/>
        </a:lnSpc>
        <a:spcBef>
          <a:spcPts val="575"/>
        </a:spcBef>
        <a:spcAft>
          <a:spcPct val="0"/>
        </a:spcAft>
        <a:buClr>
          <a:srgbClr val="FFED00"/>
        </a:buClr>
        <a:defRPr sz="2400" kern="1200">
          <a:solidFill>
            <a:schemeClr val="tx1"/>
          </a:solidFill>
          <a:latin typeface="VladaRHSans Reg"/>
          <a:ea typeface="MS PGothic" pitchFamily="34" charset="-128"/>
          <a:cs typeface="VladaRHSans Reg"/>
        </a:defRPr>
      </a:lvl2pPr>
      <a:lvl3pPr algn="l" defTabSz="457200" rtl="0" eaLnBrk="0" fontAlgn="base" hangingPunct="0">
        <a:lnSpc>
          <a:spcPts val="3400"/>
        </a:lnSpc>
        <a:spcBef>
          <a:spcPts val="575"/>
        </a:spcBef>
        <a:spcAft>
          <a:spcPct val="0"/>
        </a:spcAft>
        <a:buClr>
          <a:srgbClr val="FFED00"/>
        </a:buClr>
        <a:defRPr sz="2400" kern="1200">
          <a:solidFill>
            <a:schemeClr val="tx1"/>
          </a:solidFill>
          <a:latin typeface="VladaRHSans Reg"/>
          <a:ea typeface="MS PGothic" pitchFamily="34" charset="-128"/>
          <a:cs typeface="VladaRHSans Reg"/>
        </a:defRPr>
      </a:lvl3pPr>
      <a:lvl4pPr algn="l" defTabSz="457200" rtl="0" eaLnBrk="0" fontAlgn="base" hangingPunct="0">
        <a:lnSpc>
          <a:spcPts val="3400"/>
        </a:lnSpc>
        <a:spcBef>
          <a:spcPts val="575"/>
        </a:spcBef>
        <a:spcAft>
          <a:spcPct val="0"/>
        </a:spcAft>
        <a:buClr>
          <a:srgbClr val="FFED00"/>
        </a:buClr>
        <a:defRPr sz="2400" kern="1200">
          <a:solidFill>
            <a:schemeClr val="tx1"/>
          </a:solidFill>
          <a:latin typeface="VladaRHSans Reg"/>
          <a:ea typeface="MS PGothic" pitchFamily="34" charset="-128"/>
          <a:cs typeface="VladaRHSans Reg"/>
        </a:defRPr>
      </a:lvl4pPr>
      <a:lvl5pPr algn="l" defTabSz="457200" rtl="0" eaLnBrk="0" fontAlgn="base" hangingPunct="0">
        <a:lnSpc>
          <a:spcPts val="3400"/>
        </a:lnSpc>
        <a:spcBef>
          <a:spcPts val="575"/>
        </a:spcBef>
        <a:spcAft>
          <a:spcPct val="0"/>
        </a:spcAft>
        <a:buClr>
          <a:srgbClr val="FFED00"/>
        </a:buClr>
        <a:defRPr sz="2400" kern="1200">
          <a:solidFill>
            <a:schemeClr val="tx1"/>
          </a:solidFill>
          <a:latin typeface="VladaRHSans Reg"/>
          <a:ea typeface="MS PGothic" pitchFamily="34" charset="-128"/>
          <a:cs typeface="VladaRHSans Reg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strukturnifondovi.hr/natjecaji/provedba-programa-izobrazno-informativnih-aktivnosti-o-odrzivom-gospodarenju-otpadom/" TargetMode="External"/><Relationship Id="rId2" Type="http://schemas.openxmlformats.org/officeDocument/2006/relationships/hyperlink" Target="https://efondovi.mrrfeu.hr/MISCms/Pozivi/Poziv?id=eb3310cd-1023-4f3a-b0e4-11120ddacb93&amp;pozivVersionId=50076348-6a24-456b-aa0e-c480b55b4aba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zoip.hr/hr/otpad/strategije-planovi-i-programi.html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sprjecavanjeotpada.azo.hr/rpt.htm" TargetMode="Externa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46225" y="1058863"/>
            <a:ext cx="3241675" cy="3241675"/>
          </a:xfrm>
          <a:prstGeom prst="rect">
            <a:avLst/>
          </a:prstGeom>
          <a:solidFill>
            <a:srgbClr val="B0CB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Neo Sans"/>
            </a:endParaRPr>
          </a:p>
        </p:txBody>
      </p:sp>
      <p:sp>
        <p:nvSpPr>
          <p:cNvPr id="6147" name="Title 1"/>
          <p:cNvSpPr txBox="1">
            <a:spLocks/>
          </p:cNvSpPr>
          <p:nvPr/>
        </p:nvSpPr>
        <p:spPr bwMode="auto">
          <a:xfrm>
            <a:off x="862715" y="1771650"/>
            <a:ext cx="45720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lnSpc>
                <a:spcPts val="3400"/>
              </a:lnSpc>
              <a:spcBef>
                <a:spcPts val="575"/>
              </a:spcBef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1pPr>
            <a:lvl2pPr marL="742950" indent="-28575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2pPr>
            <a:lvl3pPr marL="11430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3pPr>
            <a:lvl4pPr marL="16002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4pPr>
            <a:lvl5pPr marL="20574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5pPr>
            <a:lvl6pPr marL="25146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6pPr>
            <a:lvl7pPr marL="29718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7pPr>
            <a:lvl8pPr marL="34290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8pPr>
            <a:lvl9pPr marL="38862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hr-HR" altLang="sr-Latn-RS" sz="3200" dirty="0" smtClean="0">
                <a:latin typeface="+mj-lt"/>
                <a:cs typeface="Latha" pitchFamily="34" charset="0"/>
              </a:rPr>
              <a:t>Informativna </a:t>
            </a:r>
            <a:r>
              <a:rPr lang="hr-HR" altLang="sr-Latn-RS" sz="3200" dirty="0">
                <a:latin typeface="+mj-lt"/>
                <a:cs typeface="Latha" pitchFamily="34" charset="0"/>
              </a:rPr>
              <a:t>radionica</a:t>
            </a:r>
            <a:endParaRPr lang="en-US" altLang="sr-Latn-RS" sz="3200" dirty="0">
              <a:latin typeface="+mj-lt"/>
              <a:cs typeface="Latha" pitchFamily="34" charset="0"/>
            </a:endParaRPr>
          </a:p>
        </p:txBody>
      </p:sp>
      <p:sp>
        <p:nvSpPr>
          <p:cNvPr id="6148" name="Subtitle 2"/>
          <p:cNvSpPr txBox="1">
            <a:spLocks/>
          </p:cNvSpPr>
          <p:nvPr/>
        </p:nvSpPr>
        <p:spPr bwMode="auto">
          <a:xfrm>
            <a:off x="333954" y="2374473"/>
            <a:ext cx="5629523" cy="1861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lnSpc>
                <a:spcPts val="3400"/>
              </a:lnSpc>
              <a:spcBef>
                <a:spcPts val="575"/>
              </a:spcBef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1pPr>
            <a:lvl2pPr marL="742950" indent="-28575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2pPr>
            <a:lvl3pPr marL="11430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3pPr>
            <a:lvl4pPr marL="16002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4pPr>
            <a:lvl5pPr marL="20574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5pPr>
            <a:lvl6pPr marL="25146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6pPr>
            <a:lvl7pPr marL="29718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7pPr>
            <a:lvl8pPr marL="34290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8pPr>
            <a:lvl9pPr marL="38862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9pPr>
          </a:lstStyle>
          <a:p>
            <a:pPr algn="ctr" eaLnBrk="1" hangingPunct="1">
              <a:lnSpc>
                <a:spcPts val="2400"/>
              </a:lnSpc>
              <a:spcBef>
                <a:spcPct val="0"/>
              </a:spcBef>
              <a:spcAft>
                <a:spcPts val="600"/>
              </a:spcAft>
            </a:pPr>
            <a:r>
              <a:rPr lang="ta-IN" altLang="sr-Latn-RS" b="1" dirty="0">
                <a:latin typeface="+mn-lt"/>
                <a:cs typeface="Latha" pitchFamily="34" charset="0"/>
              </a:rPr>
              <a:t>P</a:t>
            </a:r>
            <a:r>
              <a:rPr lang="hr-HR" altLang="sr-Latn-RS" b="1" dirty="0" err="1">
                <a:latin typeface="+mn-lt"/>
                <a:cs typeface="Latha" pitchFamily="34" charset="0"/>
              </a:rPr>
              <a:t>oziv</a:t>
            </a:r>
            <a:r>
              <a:rPr lang="hr-HR" altLang="sr-Latn-RS" b="1" dirty="0">
                <a:latin typeface="+mn-lt"/>
                <a:cs typeface="Latha" pitchFamily="34" charset="0"/>
              </a:rPr>
              <a:t> </a:t>
            </a:r>
            <a:r>
              <a:rPr lang="hr-HR" altLang="sr-Latn-RS" b="1" dirty="0" smtClean="0">
                <a:latin typeface="+mn-lt"/>
                <a:cs typeface="Latha" pitchFamily="34" charset="0"/>
              </a:rPr>
              <a:t>na </a:t>
            </a:r>
            <a:r>
              <a:rPr lang="hr-HR" altLang="sr-Latn-RS" b="1" dirty="0">
                <a:latin typeface="+mn-lt"/>
                <a:cs typeface="Latha" pitchFamily="34" charset="0"/>
              </a:rPr>
              <a:t>dostavu projektnih </a:t>
            </a:r>
            <a:r>
              <a:rPr lang="hr-HR" altLang="sr-Latn-RS" b="1" dirty="0" smtClean="0">
                <a:latin typeface="+mn-lt"/>
                <a:cs typeface="Latha" pitchFamily="34" charset="0"/>
              </a:rPr>
              <a:t>prijedloga za</a:t>
            </a:r>
          </a:p>
          <a:p>
            <a:pPr algn="ctr" eaLnBrk="1" hangingPunct="1">
              <a:lnSpc>
                <a:spcPts val="2400"/>
              </a:lnSpc>
              <a:spcBef>
                <a:spcPct val="0"/>
              </a:spcBef>
              <a:spcAft>
                <a:spcPts val="600"/>
              </a:spcAft>
            </a:pPr>
            <a:r>
              <a:rPr lang="hr-HR" altLang="sr-Latn-RS" b="1" dirty="0">
                <a:latin typeface="+mn-lt"/>
                <a:cs typeface="Latha" pitchFamily="34" charset="0"/>
              </a:rPr>
              <a:t>p</a:t>
            </a:r>
            <a:r>
              <a:rPr lang="hr-HR" altLang="sr-Latn-RS" b="1" dirty="0" smtClean="0">
                <a:latin typeface="+mn-lt"/>
                <a:cs typeface="Latha" pitchFamily="34" charset="0"/>
              </a:rPr>
              <a:t>rovedbu </a:t>
            </a:r>
            <a:r>
              <a:rPr lang="hr-HR" altLang="sr-Latn-RS" b="1" dirty="0">
                <a:latin typeface="+mn-lt"/>
                <a:cs typeface="Latha" pitchFamily="34" charset="0"/>
              </a:rPr>
              <a:t>Programa </a:t>
            </a:r>
            <a:r>
              <a:rPr lang="hr-HR" altLang="sr-Latn-RS" b="1" dirty="0" err="1">
                <a:latin typeface="+mn-lt"/>
                <a:cs typeface="Latha" pitchFamily="34" charset="0"/>
              </a:rPr>
              <a:t>izobrazno</a:t>
            </a:r>
            <a:r>
              <a:rPr lang="hr-HR" altLang="sr-Latn-RS" b="1" dirty="0">
                <a:latin typeface="+mn-lt"/>
                <a:cs typeface="Latha" pitchFamily="34" charset="0"/>
              </a:rPr>
              <a:t>-informativnih aktivnosti o održivom gospodarenju </a:t>
            </a:r>
            <a:r>
              <a:rPr lang="hr-HR" altLang="sr-Latn-RS" b="1" dirty="0" smtClean="0">
                <a:latin typeface="+mn-lt"/>
                <a:cs typeface="Latha" pitchFamily="34" charset="0"/>
              </a:rPr>
              <a:t>otpadom</a:t>
            </a:r>
          </a:p>
          <a:p>
            <a:pPr algn="ctr" eaLnBrk="1" hangingPunct="1">
              <a:lnSpc>
                <a:spcPct val="100000"/>
              </a:lnSpc>
              <a:spcBef>
                <a:spcPct val="20000"/>
              </a:spcBef>
            </a:pPr>
            <a:r>
              <a:rPr lang="hr-HR" altLang="sr-Latn-RS" sz="1600" b="1" dirty="0" smtClean="0">
                <a:latin typeface="+mn-lt"/>
                <a:cs typeface="Latha" pitchFamily="34" charset="0"/>
              </a:rPr>
              <a:t>(KK.06.3.1.07)</a:t>
            </a:r>
            <a:endParaRPr lang="hr-HR" altLang="sr-Latn-RS" sz="1600" b="1" dirty="0">
              <a:latin typeface="+mn-lt"/>
              <a:cs typeface="Latha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20000"/>
              </a:spcBef>
            </a:pPr>
            <a:endParaRPr lang="hr-HR" altLang="sr-Latn-RS" dirty="0">
              <a:latin typeface="+mn-lt"/>
              <a:cs typeface="Latha" pitchFamily="34" charset="0"/>
            </a:endParaRPr>
          </a:p>
          <a:p>
            <a:pPr algn="ctr" eaLnBrk="1" hangingPunct="1">
              <a:lnSpc>
                <a:spcPts val="2400"/>
              </a:lnSpc>
              <a:spcBef>
                <a:spcPct val="0"/>
              </a:spcBef>
            </a:pPr>
            <a:r>
              <a:rPr lang="hr-HR" altLang="sr-Latn-RS" sz="1600" dirty="0">
                <a:latin typeface="+mn-lt"/>
                <a:cs typeface="Latha" pitchFamily="34" charset="0"/>
              </a:rPr>
              <a:t>Zagreb, </a:t>
            </a:r>
            <a:r>
              <a:rPr lang="hr-HR" altLang="sr-Latn-RS" sz="1600" dirty="0" smtClean="0">
                <a:latin typeface="+mn-lt"/>
                <a:cs typeface="Latha" pitchFamily="34" charset="0"/>
              </a:rPr>
              <a:t>31. siječnja 2018.</a:t>
            </a:r>
            <a:endParaRPr lang="en-US" altLang="sr-Latn-RS" sz="1600" dirty="0">
              <a:latin typeface="+mn-lt"/>
              <a:cs typeface="Latha" pitchFamily="34" charset="0"/>
            </a:endParaRPr>
          </a:p>
        </p:txBody>
      </p:sp>
      <p:sp>
        <p:nvSpPr>
          <p:cNvPr id="6149" name="Subtitle 2"/>
          <p:cNvSpPr txBox="1">
            <a:spLocks/>
          </p:cNvSpPr>
          <p:nvPr/>
        </p:nvSpPr>
        <p:spPr bwMode="auto">
          <a:xfrm>
            <a:off x="1727200" y="3835400"/>
            <a:ext cx="2925763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lnSpc>
                <a:spcPts val="3400"/>
              </a:lnSpc>
              <a:spcBef>
                <a:spcPts val="575"/>
              </a:spcBef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1pPr>
            <a:lvl2pPr marL="742950" indent="-28575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2pPr>
            <a:lvl3pPr marL="11430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3pPr>
            <a:lvl4pPr marL="16002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4pPr>
            <a:lvl5pPr marL="20574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5pPr>
            <a:lvl6pPr marL="25146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6pPr>
            <a:lvl7pPr marL="29718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7pPr>
            <a:lvl8pPr marL="34290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8pPr>
            <a:lvl9pPr marL="38862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</a:pPr>
            <a:endParaRPr lang="en-US" altLang="sr-Latn-RS" sz="1100" b="1">
              <a:cs typeface="Latha" pitchFamily="34" charset="0"/>
            </a:endParaRPr>
          </a:p>
        </p:txBody>
      </p:sp>
      <p:pic>
        <p:nvPicPr>
          <p:cNvPr id="6150" name="Picture 2" descr="paper clip priorit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6963" y="101600"/>
            <a:ext cx="1673225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slov 1"/>
          <p:cNvSpPr>
            <a:spLocks noGrp="1"/>
          </p:cNvSpPr>
          <p:nvPr>
            <p:ph type="title"/>
          </p:nvPr>
        </p:nvSpPr>
        <p:spPr>
          <a:xfrm>
            <a:off x="514350" y="303884"/>
            <a:ext cx="8099425" cy="527050"/>
          </a:xfrm>
        </p:spPr>
        <p:txBody>
          <a:bodyPr anchor="ctr"/>
          <a:lstStyle/>
          <a:p>
            <a:pPr algn="ctr"/>
            <a:r>
              <a:rPr lang="hr-HR" altLang="sr-Latn-RS" sz="2800" b="1" dirty="0" smtClean="0">
                <a:latin typeface="Calibri" panose="020F0502020204030204" pitchFamily="34" charset="0"/>
                <a:cs typeface="VladaRHSans Med" charset="0"/>
              </a:rPr>
              <a:t>Osnovni uvjeti prihvatljivosti (</a:t>
            </a:r>
            <a:r>
              <a:rPr lang="hr-HR" altLang="sr-Latn-RS" sz="2800" b="1" i="1" dirty="0" smtClean="0">
                <a:latin typeface="Calibri" panose="020F0502020204030204" pitchFamily="34" charset="0"/>
                <a:cs typeface="VladaRHSans Med" charset="0"/>
              </a:rPr>
              <a:t>nastavak</a:t>
            </a:r>
            <a:r>
              <a:rPr lang="hr-HR" altLang="sr-Latn-RS" sz="2800" b="1" dirty="0" smtClean="0">
                <a:latin typeface="Calibri" panose="020F0502020204030204" pitchFamily="34" charset="0"/>
                <a:cs typeface="VladaRHSans Med" charset="0"/>
              </a:rPr>
              <a:t>)</a:t>
            </a:r>
          </a:p>
        </p:txBody>
      </p:sp>
      <p:sp>
        <p:nvSpPr>
          <p:cNvPr id="15363" name="Rezervirano mjesto sadržaja 2"/>
          <p:cNvSpPr>
            <a:spLocks noGrp="1"/>
          </p:cNvSpPr>
          <p:nvPr>
            <p:ph idx="1"/>
          </p:nvPr>
        </p:nvSpPr>
        <p:spPr>
          <a:xfrm>
            <a:off x="585686" y="1060765"/>
            <a:ext cx="8099425" cy="3119479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u="sng" dirty="0">
                <a:latin typeface="Calibri" panose="020F0502020204030204" pitchFamily="34" charset="0"/>
                <a:cs typeface="VladaRHSans Reg" charset="0"/>
              </a:rPr>
              <a:t>minimalni obvezni broj aktivnosti </a:t>
            </a:r>
            <a:r>
              <a:rPr lang="hr-HR" altLang="sr-Latn-RS" dirty="0">
                <a:latin typeface="Calibri" panose="020F0502020204030204" pitchFamily="34" charset="0"/>
                <a:cs typeface="VladaRHSans Reg" charset="0"/>
              </a:rPr>
              <a:t>iz popisa aktivnosti u Tablici 1 Programa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:</a:t>
            </a:r>
          </a:p>
          <a:p>
            <a:pPr marL="342900" indent="-342900">
              <a:lnSpc>
                <a:spcPct val="100000"/>
              </a:lnSpc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endParaRPr lang="hr-HR" altLang="sr-Latn-RS" sz="2000" dirty="0" smtClean="0">
              <a:latin typeface="Calibri" panose="020F0502020204030204" pitchFamily="34" charset="0"/>
              <a:cs typeface="VladaRHSans Reg" charset="0"/>
            </a:endParaRPr>
          </a:p>
          <a:p>
            <a:pPr marL="342900" indent="-342900">
              <a:lnSpc>
                <a:spcPct val="100000"/>
              </a:lnSpc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endParaRPr lang="hr-HR" altLang="sr-Latn-RS" sz="2000" dirty="0" smtClean="0">
              <a:latin typeface="Calibri" panose="020F0502020204030204" pitchFamily="34" charset="0"/>
              <a:cs typeface="VladaRHSans Reg" charset="0"/>
            </a:endParaRPr>
          </a:p>
        </p:txBody>
      </p:sp>
      <p:sp>
        <p:nvSpPr>
          <p:cNvPr id="15364" name="Rezervirano mjesto broja slajda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ts val="3400"/>
              </a:lnSpc>
              <a:spcBef>
                <a:spcPts val="575"/>
              </a:spcBef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1pPr>
            <a:lvl2pPr marL="742950" indent="-28575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2pPr>
            <a:lvl3pPr marL="11430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3pPr>
            <a:lvl4pPr marL="16002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4pPr>
            <a:lvl5pPr marL="20574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5pPr>
            <a:lvl6pPr marL="25146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6pPr>
            <a:lvl7pPr marL="29718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7pPr>
            <a:lvl8pPr marL="34290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8pPr>
            <a:lvl9pPr marL="38862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FA2CE48D-7E23-454E-A68A-308285BF4D6F}" type="slidenum">
              <a:rPr lang="en-US" altLang="sr-Latn-RS" smtClean="0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9</a:t>
            </a:fld>
            <a:endParaRPr lang="en-US" altLang="sr-Latn-RS" smtClean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4981" y="1905446"/>
            <a:ext cx="6675699" cy="2249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25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slov 1"/>
          <p:cNvSpPr>
            <a:spLocks noGrp="1"/>
          </p:cNvSpPr>
          <p:nvPr>
            <p:ph type="title"/>
          </p:nvPr>
        </p:nvSpPr>
        <p:spPr>
          <a:xfrm>
            <a:off x="514350" y="206375"/>
            <a:ext cx="8099425" cy="527050"/>
          </a:xfrm>
        </p:spPr>
        <p:txBody>
          <a:bodyPr/>
          <a:lstStyle/>
          <a:p>
            <a:pPr algn="ctr"/>
            <a:r>
              <a:rPr lang="hr-HR" altLang="sr-Latn-RS" sz="2800" b="1" dirty="0" smtClean="0">
                <a:latin typeface="Calibri" panose="020F0502020204030204" pitchFamily="34" charset="0"/>
                <a:cs typeface="VladaRHSans Med" charset="0"/>
              </a:rPr>
              <a:t>Osnovni uvjeti prihvatljivosti (</a:t>
            </a:r>
            <a:r>
              <a:rPr lang="hr-HR" altLang="sr-Latn-RS" sz="2800" b="1" i="1" dirty="0" smtClean="0">
                <a:latin typeface="Calibri" panose="020F0502020204030204" pitchFamily="34" charset="0"/>
                <a:cs typeface="VladaRHSans Med" charset="0"/>
              </a:rPr>
              <a:t>nastavak</a:t>
            </a:r>
            <a:r>
              <a:rPr lang="hr-HR" altLang="sr-Latn-RS" sz="2800" b="1" dirty="0" smtClean="0">
                <a:latin typeface="Calibri" panose="020F0502020204030204" pitchFamily="34" charset="0"/>
                <a:cs typeface="VladaRHSans Med" charset="0"/>
              </a:rPr>
              <a:t>)</a:t>
            </a:r>
          </a:p>
        </p:txBody>
      </p:sp>
      <p:sp>
        <p:nvSpPr>
          <p:cNvPr id="15363" name="Rezervirano mjesto sadržaja 2"/>
          <p:cNvSpPr>
            <a:spLocks noGrp="1"/>
          </p:cNvSpPr>
          <p:nvPr>
            <p:ph idx="1"/>
          </p:nvPr>
        </p:nvSpPr>
        <p:spPr>
          <a:xfrm>
            <a:off x="365192" y="872697"/>
            <a:ext cx="8099425" cy="3119479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poštivanje horizontalnih mjera (</a:t>
            </a:r>
            <a:r>
              <a:rPr lang="hr-HR" altLang="sr-Latn-RS" i="1" dirty="0" smtClean="0">
                <a:latin typeface="Calibri" panose="020F0502020204030204" pitchFamily="34" charset="0"/>
                <a:cs typeface="VladaRHSans Reg" charset="0"/>
              </a:rPr>
              <a:t>napomena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 – za mjere </a:t>
            </a:r>
            <a:r>
              <a:rPr lang="hr-HR" altLang="sr-Latn-RS" u="sng" dirty="0" smtClean="0">
                <a:latin typeface="Calibri" panose="020F0502020204030204" pitchFamily="34" charset="0"/>
                <a:cs typeface="VladaRHSans Reg" charset="0"/>
              </a:rPr>
              <a:t>pristupačnost </a:t>
            </a:r>
            <a:r>
              <a:rPr lang="hr-HR" altLang="sr-Latn-RS" u="sng" dirty="0">
                <a:latin typeface="Calibri" panose="020F0502020204030204" pitchFamily="34" charset="0"/>
                <a:cs typeface="VladaRHSans Reg" charset="0"/>
              </a:rPr>
              <a:t>za osobe s invaliditetom</a:t>
            </a:r>
            <a:r>
              <a:rPr lang="hr-HR" altLang="sr-Latn-RS" dirty="0">
                <a:latin typeface="Calibri" panose="020F0502020204030204" pitchFamily="34" charset="0"/>
                <a:cs typeface="VladaRHSans Reg" charset="0"/>
              </a:rPr>
              <a:t> i </a:t>
            </a:r>
            <a:r>
              <a:rPr lang="hr-HR" altLang="sr-Latn-RS" u="sng" dirty="0" smtClean="0">
                <a:latin typeface="Calibri" panose="020F0502020204030204" pitchFamily="34" charset="0"/>
                <a:cs typeface="VladaRHSans Reg" charset="0"/>
              </a:rPr>
              <a:t>održivi </a:t>
            </a:r>
            <a:r>
              <a:rPr lang="hr-HR" altLang="sr-Latn-RS" u="sng" dirty="0">
                <a:latin typeface="Calibri" panose="020F0502020204030204" pitchFamily="34" charset="0"/>
                <a:cs typeface="VladaRHSans Reg" charset="0"/>
              </a:rPr>
              <a:t>razvoj</a:t>
            </a:r>
            <a:r>
              <a:rPr lang="hr-HR" altLang="sr-Latn-RS" dirty="0">
                <a:latin typeface="Calibri" panose="020F0502020204030204" pitchFamily="34" charset="0"/>
                <a:cs typeface="VladaRHSans Reg" charset="0"/>
              </a:rPr>
              <a:t> 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dobivaju se dodatni bodovi za ostvarenje ciljeva iznad </a:t>
            </a:r>
            <a:r>
              <a:rPr lang="hr-HR" altLang="sr-Latn-RS" dirty="0">
                <a:latin typeface="Calibri" panose="020F0502020204030204" pitchFamily="34" charset="0"/>
                <a:cs typeface="VladaRHSans Reg" charset="0"/>
              </a:rPr>
              <a:t>zakonskih 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minimuma)</a:t>
            </a:r>
            <a:endParaRPr lang="hr-HR" altLang="sr-Latn-RS" dirty="0">
              <a:latin typeface="Calibri" panose="020F0502020204030204" pitchFamily="34" charset="0"/>
              <a:cs typeface="VladaRHSans Reg" charset="0"/>
            </a:endParaRPr>
          </a:p>
          <a:p>
            <a:pPr marL="342900" indent="-342900">
              <a:lnSpc>
                <a:spcPct val="100000"/>
              </a:lnSpc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dirty="0">
                <a:latin typeface="Calibri" panose="020F0502020204030204" pitchFamily="34" charset="0"/>
                <a:cs typeface="VladaRHSans Reg" charset="0"/>
              </a:rPr>
              <a:t>najmanje jedno stvoreno novo radno mjesto/posao kao izravna posljedica provedbe 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projekta</a:t>
            </a:r>
            <a:endParaRPr lang="hr-HR" altLang="sr-Latn-RS" dirty="0">
              <a:latin typeface="Calibri" panose="020F0502020204030204" pitchFamily="34" charset="0"/>
              <a:cs typeface="VladaRHSans Reg" charset="0"/>
            </a:endParaRPr>
          </a:p>
          <a:p>
            <a:pPr marL="342900" indent="-342900">
              <a:lnSpc>
                <a:spcPct val="100000"/>
              </a:lnSpc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dirty="0">
                <a:latin typeface="Calibri" panose="020F0502020204030204" pitchFamily="34" charset="0"/>
                <a:cs typeface="VladaRHSans Reg" charset="0"/>
              </a:rPr>
              <a:t>u fazi ocjenjivanje kvalitete projektni prijedlog kumulativno mora ostvariti 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min. 40 </a:t>
            </a:r>
            <a:r>
              <a:rPr lang="hr-HR" altLang="sr-Latn-RS" dirty="0">
                <a:latin typeface="Calibri" panose="020F0502020204030204" pitchFamily="34" charset="0"/>
                <a:cs typeface="VladaRHSans Reg" charset="0"/>
              </a:rPr>
              <a:t>bodova kako bi 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se nastavila sljedeća faza </a:t>
            </a:r>
            <a:r>
              <a:rPr lang="hr-HR" altLang="sr-Latn-RS" dirty="0">
                <a:latin typeface="Calibri" panose="020F0502020204030204" pitchFamily="34" charset="0"/>
                <a:cs typeface="VladaRHSans Reg" charset="0"/>
              </a:rPr>
              <a:t>postupka 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dodjele</a:t>
            </a:r>
            <a:endParaRPr lang="hr-HR" altLang="sr-Latn-RS" dirty="0">
              <a:latin typeface="Calibri" panose="020F0502020204030204" pitchFamily="34" charset="0"/>
              <a:cs typeface="VladaRHSans Reg" charset="0"/>
            </a:endParaRPr>
          </a:p>
        </p:txBody>
      </p:sp>
      <p:sp>
        <p:nvSpPr>
          <p:cNvPr id="15364" name="Rezervirano mjesto broja slajda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ts val="3400"/>
              </a:lnSpc>
              <a:spcBef>
                <a:spcPts val="575"/>
              </a:spcBef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1pPr>
            <a:lvl2pPr marL="742950" indent="-28575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2pPr>
            <a:lvl3pPr marL="11430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3pPr>
            <a:lvl4pPr marL="16002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4pPr>
            <a:lvl5pPr marL="20574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5pPr>
            <a:lvl6pPr marL="25146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6pPr>
            <a:lvl7pPr marL="29718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7pPr>
            <a:lvl8pPr marL="34290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8pPr>
            <a:lvl9pPr marL="38862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FA2CE48D-7E23-454E-A68A-308285BF4D6F}" type="slidenum">
              <a:rPr lang="en-US" altLang="sr-Latn-RS" smtClean="0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10</a:t>
            </a:fld>
            <a:endParaRPr lang="en-US" altLang="sr-Latn-RS" smtClean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212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14350" y="206375"/>
            <a:ext cx="8099425" cy="658841"/>
          </a:xfrm>
        </p:spPr>
        <p:txBody>
          <a:bodyPr/>
          <a:lstStyle/>
          <a:p>
            <a:pPr algn="ctr"/>
            <a:r>
              <a:rPr lang="hr-HR" sz="3200" b="1" dirty="0" smtClean="0">
                <a:latin typeface="+mn-lt"/>
              </a:rPr>
              <a:t>Iznos sredstava po projektnom prijedlogu</a:t>
            </a:r>
            <a:endParaRPr lang="hr-HR" sz="3200" b="1" dirty="0">
              <a:latin typeface="+mn-lt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Clr>
                <a:srgbClr val="B0CB1F"/>
              </a:buClr>
              <a:defRPr/>
            </a:pPr>
            <a:r>
              <a:rPr lang="hr-HR" sz="2800" b="1" dirty="0" smtClean="0">
                <a:latin typeface="Calibri" panose="020F0502020204030204" pitchFamily="34" charset="0"/>
              </a:rPr>
              <a:t>IZNOS </a:t>
            </a:r>
            <a:r>
              <a:rPr lang="hr-HR" sz="2800" b="1" dirty="0">
                <a:latin typeface="Calibri" panose="020F0502020204030204" pitchFamily="34" charset="0"/>
              </a:rPr>
              <a:t>SREDSTAVA PO </a:t>
            </a:r>
            <a:r>
              <a:rPr lang="hr-HR" sz="2800" b="1" dirty="0" smtClean="0">
                <a:latin typeface="Calibri" panose="020F0502020204030204" pitchFamily="34" charset="0"/>
              </a:rPr>
              <a:t>PRIJAVITELJU</a:t>
            </a:r>
          </a:p>
          <a:p>
            <a:pPr>
              <a:buClr>
                <a:srgbClr val="B0CB1F"/>
              </a:buClr>
              <a:defRPr/>
            </a:pPr>
            <a:endParaRPr lang="hr-HR" sz="2800" b="1" dirty="0" smtClean="0">
              <a:latin typeface="Calibri" panose="020F0502020204030204" pitchFamily="34" charset="0"/>
            </a:endParaRPr>
          </a:p>
          <a:p>
            <a:pPr>
              <a:buClr>
                <a:srgbClr val="B0CB1F"/>
              </a:buClr>
              <a:defRPr/>
            </a:pPr>
            <a:endParaRPr lang="hr-HR" sz="2800" b="1" dirty="0">
              <a:latin typeface="Calibri" panose="020F0502020204030204" pitchFamily="34" charset="0"/>
            </a:endParaRPr>
          </a:p>
        </p:txBody>
      </p:sp>
      <p:sp>
        <p:nvSpPr>
          <p:cNvPr id="17412" name="Rezervirano mjesto broja slajda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0AD59C61-02DD-4FE9-B011-31AF5AAB7EDF}" type="slidenum">
              <a:rPr lang="en-US" altLang="sr-Latn-RS" smtClean="0">
                <a:solidFill>
                  <a:schemeClr val="bg1"/>
                </a:solidFill>
              </a:rPr>
              <a:pPr eaLnBrk="1" hangingPunct="1"/>
              <a:t>11</a:t>
            </a:fld>
            <a:endParaRPr lang="en-US" altLang="sr-Latn-RS" smtClean="0">
              <a:solidFill>
                <a:schemeClr val="bg1"/>
              </a:solidFill>
            </a:endParaRPr>
          </a:p>
        </p:txBody>
      </p:sp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8607538"/>
              </p:ext>
            </p:extLst>
          </p:nvPr>
        </p:nvGraphicFramePr>
        <p:xfrm>
          <a:off x="1772284" y="989027"/>
          <a:ext cx="5711528" cy="30860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03418">
                  <a:extLst>
                    <a:ext uri="{9D8B030D-6E8A-4147-A177-3AD203B41FA5}">
                      <a16:colId xmlns:a16="http://schemas.microsoft.com/office/drawing/2014/main" val="1503518843"/>
                    </a:ext>
                  </a:extLst>
                </a:gridCol>
                <a:gridCol w="1903418">
                  <a:extLst>
                    <a:ext uri="{9D8B030D-6E8A-4147-A177-3AD203B41FA5}">
                      <a16:colId xmlns:a16="http://schemas.microsoft.com/office/drawing/2014/main" val="1853506383"/>
                    </a:ext>
                  </a:extLst>
                </a:gridCol>
                <a:gridCol w="1904692">
                  <a:extLst>
                    <a:ext uri="{9D8B030D-6E8A-4147-A177-3AD203B41FA5}">
                      <a16:colId xmlns:a16="http://schemas.microsoft.com/office/drawing/2014/main" val="3640880306"/>
                    </a:ext>
                  </a:extLst>
                </a:gridCol>
              </a:tblGrid>
              <a:tr h="10452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J</a:t>
                      </a:r>
                      <a:r>
                        <a:rPr lang="hr-HR" sz="2000" dirty="0" smtClean="0">
                          <a:effectLst/>
                        </a:rPr>
                        <a:t> </a:t>
                      </a:r>
                      <a:r>
                        <a:rPr lang="en-US" sz="2000" dirty="0" smtClean="0">
                          <a:effectLst/>
                        </a:rPr>
                        <a:t>L</a:t>
                      </a:r>
                      <a:r>
                        <a:rPr lang="hr-HR" sz="2000" dirty="0" smtClean="0">
                          <a:effectLst/>
                        </a:rPr>
                        <a:t> </a:t>
                      </a:r>
                      <a:r>
                        <a:rPr lang="en-US" sz="2000" dirty="0" smtClean="0">
                          <a:effectLst/>
                        </a:rPr>
                        <a:t>S</a:t>
                      </a:r>
                      <a:endParaRPr lang="hr-HR" sz="16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2080" marR="620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Najniži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dopušteni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</a:rPr>
                        <a:t>iznos</a:t>
                      </a:r>
                      <a:r>
                        <a:rPr lang="hr-HR" sz="1800" dirty="0" smtClean="0">
                          <a:effectLst/>
                        </a:rPr>
                        <a:t> </a:t>
                      </a:r>
                      <a:r>
                        <a:rPr lang="en-US" sz="1800" dirty="0" smtClean="0">
                          <a:effectLst/>
                        </a:rPr>
                        <a:t>(</a:t>
                      </a:r>
                      <a:r>
                        <a:rPr lang="hr-HR" sz="1800" dirty="0" smtClean="0">
                          <a:effectLst/>
                        </a:rPr>
                        <a:t>kn</a:t>
                      </a:r>
                      <a:r>
                        <a:rPr lang="en-US" sz="1800" dirty="0" smtClean="0">
                          <a:effectLst/>
                        </a:rPr>
                        <a:t>)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2080" marR="620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Najviši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dopušteni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iznos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smtClean="0">
                          <a:effectLst/>
                        </a:rPr>
                        <a:t>(</a:t>
                      </a:r>
                      <a:r>
                        <a:rPr lang="hr-HR" sz="1800" dirty="0" smtClean="0">
                          <a:effectLst/>
                        </a:rPr>
                        <a:t>kn</a:t>
                      </a:r>
                      <a:r>
                        <a:rPr lang="en-US" sz="1800" dirty="0" smtClean="0">
                          <a:effectLst/>
                        </a:rPr>
                        <a:t>)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2080" marR="62080" marT="0" marB="0" anchor="ctr"/>
                </a:tc>
                <a:extLst>
                  <a:ext uri="{0D108BD9-81ED-4DB2-BD59-A6C34878D82A}">
                    <a16:rowId xmlns:a16="http://schemas.microsoft.com/office/drawing/2014/main" val="4073454683"/>
                  </a:ext>
                </a:extLst>
              </a:tr>
              <a:tr h="5102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II. </a:t>
                      </a:r>
                      <a:r>
                        <a:rPr lang="en-US" sz="1800" dirty="0" err="1" smtClean="0">
                          <a:effectLst/>
                        </a:rPr>
                        <a:t>kat</a:t>
                      </a:r>
                      <a:r>
                        <a:rPr lang="hr-HR" sz="1800" dirty="0" err="1" smtClean="0">
                          <a:effectLst/>
                        </a:rPr>
                        <a:t>egorija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2080" marR="620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hr-HR" sz="1800" b="1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1800" b="1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250.000</a:t>
                      </a:r>
                      <a:endParaRPr lang="hr-HR" sz="1800" b="1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080" marR="620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hr-HR" sz="1800" b="1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1800" b="1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500.000</a:t>
                      </a:r>
                      <a:endParaRPr lang="hr-HR" sz="1800" b="1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080" marR="62080" marT="0" marB="0" anchor="ctr"/>
                </a:tc>
                <a:extLst>
                  <a:ext uri="{0D108BD9-81ED-4DB2-BD59-A6C34878D82A}">
                    <a16:rowId xmlns:a16="http://schemas.microsoft.com/office/drawing/2014/main" val="1227034815"/>
                  </a:ext>
                </a:extLst>
              </a:tr>
              <a:tr h="510212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III. </a:t>
                      </a: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kategorija</a:t>
                      </a:r>
                      <a:endParaRPr lang="hr-HR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080" marR="620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hr-HR" sz="1800" b="1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en-US" sz="1800" b="1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500.00</a:t>
                      </a:r>
                      <a:r>
                        <a:rPr lang="hr-HR" sz="1800" b="1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hr-HR" sz="1800" b="1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080" marR="620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1.200.000</a:t>
                      </a:r>
                      <a:endParaRPr lang="hr-HR" sz="1800" b="1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080" marR="62080" marT="0" marB="0" anchor="ctr"/>
                </a:tc>
                <a:extLst>
                  <a:ext uri="{0D108BD9-81ED-4DB2-BD59-A6C34878D82A}">
                    <a16:rowId xmlns:a16="http://schemas.microsoft.com/office/drawing/2014/main" val="1454732664"/>
                  </a:ext>
                </a:extLst>
              </a:tr>
              <a:tr h="510212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IV. </a:t>
                      </a: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kategorij</a:t>
                      </a:r>
                      <a:r>
                        <a:rPr lang="hr-H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hr-HR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080" marR="620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1.500.00</a:t>
                      </a:r>
                      <a:r>
                        <a:rPr lang="hr-HR" sz="1800" b="1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hr-HR" sz="1800" b="1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080" marR="620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2.500.000</a:t>
                      </a:r>
                      <a:endParaRPr lang="hr-HR" sz="1800" b="1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080" marR="62080" marT="0" marB="0" anchor="ctr"/>
                </a:tc>
                <a:extLst>
                  <a:ext uri="{0D108BD9-81ED-4DB2-BD59-A6C34878D82A}">
                    <a16:rowId xmlns:a16="http://schemas.microsoft.com/office/drawing/2014/main" val="1135830526"/>
                  </a:ext>
                </a:extLst>
              </a:tr>
              <a:tr h="510212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hr-H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Grad Zagreb</a:t>
                      </a:r>
                      <a:endParaRPr lang="hr-HR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080" marR="620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hr-HR" sz="1800" b="1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2.500.001</a:t>
                      </a:r>
                      <a:endParaRPr lang="hr-HR" sz="1800" b="1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080" marR="620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hr-HR" sz="1800" b="1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3.600.000</a:t>
                      </a:r>
                      <a:endParaRPr lang="hr-HR" sz="1800" b="1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080" marR="62080" marT="0" marB="0" anchor="ctr"/>
                </a:tc>
                <a:extLst>
                  <a:ext uri="{0D108BD9-81ED-4DB2-BD59-A6C34878D82A}">
                    <a16:rowId xmlns:a16="http://schemas.microsoft.com/office/drawing/2014/main" val="37937982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2569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959795" y="466973"/>
            <a:ext cx="7404921" cy="3906243"/>
          </a:xfrm>
        </p:spPr>
        <p:txBody>
          <a:bodyPr/>
          <a:lstStyle/>
          <a:p>
            <a:pPr algn="just">
              <a:buClr>
                <a:srgbClr val="B0CB1F"/>
              </a:buClr>
              <a:defRPr/>
            </a:pPr>
            <a:r>
              <a:rPr lang="hr-HR" altLang="sr-Latn-RS" b="1" dirty="0" smtClean="0">
                <a:latin typeface="+mn-lt"/>
                <a:cs typeface="VladaRHSans Med" charset="0"/>
              </a:rPr>
              <a:t>Intenzitet bespovratnih sredstava</a:t>
            </a:r>
            <a:endParaRPr lang="hr-HR" dirty="0" smtClean="0">
              <a:latin typeface="+mn-lt"/>
            </a:endParaRPr>
          </a:p>
          <a:p>
            <a:pPr marL="342900" indent="-342900"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dirty="0" smtClean="0">
                <a:latin typeface="+mn-lt"/>
              </a:rPr>
              <a:t>iznos </a:t>
            </a:r>
            <a:r>
              <a:rPr lang="hr-HR" dirty="0">
                <a:latin typeface="+mn-lt"/>
              </a:rPr>
              <a:t>bespovratnih sredstava </a:t>
            </a:r>
            <a:r>
              <a:rPr lang="hr-HR" dirty="0" smtClean="0">
                <a:latin typeface="+mn-lt"/>
              </a:rPr>
              <a:t>po pojedinom </a:t>
            </a:r>
            <a:r>
              <a:rPr lang="hr-HR" dirty="0">
                <a:latin typeface="+mn-lt"/>
              </a:rPr>
              <a:t>projektnom prijedlogu </a:t>
            </a:r>
            <a:r>
              <a:rPr lang="hr-HR" dirty="0" smtClean="0">
                <a:latin typeface="+mn-lt"/>
              </a:rPr>
              <a:t>je </a:t>
            </a:r>
            <a:r>
              <a:rPr lang="hr-HR" dirty="0" err="1" smtClean="0">
                <a:latin typeface="+mn-lt"/>
              </a:rPr>
              <a:t>max</a:t>
            </a:r>
            <a:r>
              <a:rPr lang="hr-HR" dirty="0" smtClean="0">
                <a:latin typeface="+mn-lt"/>
              </a:rPr>
              <a:t>. 85</a:t>
            </a:r>
            <a:r>
              <a:rPr lang="hr-HR" dirty="0">
                <a:latin typeface="+mn-lt"/>
              </a:rPr>
              <a:t>% </a:t>
            </a:r>
            <a:r>
              <a:rPr lang="hr-HR" dirty="0" smtClean="0">
                <a:latin typeface="+mn-lt"/>
              </a:rPr>
              <a:t>od </a:t>
            </a:r>
            <a:r>
              <a:rPr lang="hr-HR" dirty="0">
                <a:latin typeface="+mn-lt"/>
              </a:rPr>
              <a:t>ukupnog iznosa prihvatljivih troškova </a:t>
            </a:r>
            <a:r>
              <a:rPr lang="hr-HR" dirty="0" smtClean="0">
                <a:latin typeface="+mn-lt"/>
              </a:rPr>
              <a:t>projekta</a:t>
            </a:r>
            <a:endParaRPr lang="hr-HR" dirty="0">
              <a:latin typeface="+mn-lt"/>
            </a:endParaRPr>
          </a:p>
          <a:p>
            <a:pPr marL="342900" indent="-342900" algn="just">
              <a:lnSpc>
                <a:spcPts val="1800"/>
              </a:lnSpc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endParaRPr lang="hr-HR" dirty="0" smtClean="0">
              <a:latin typeface="+mn-lt"/>
            </a:endParaRPr>
          </a:p>
          <a:p>
            <a:pPr algn="just">
              <a:buClr>
                <a:srgbClr val="B0CB1F"/>
              </a:buClr>
              <a:defRPr/>
            </a:pPr>
            <a:r>
              <a:rPr lang="hr-HR" b="1" dirty="0" smtClean="0">
                <a:latin typeface="+mn-lt"/>
              </a:rPr>
              <a:t>Retroaktivno financiranje</a:t>
            </a:r>
          </a:p>
          <a:p>
            <a:pPr marL="342900" indent="-342900"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dirty="0" smtClean="0">
                <a:latin typeface="+mn-lt"/>
              </a:rPr>
              <a:t>nisu prihvatljive aktivnosti koje su započele s provedbom prije donošenja Odluke o financiranju</a:t>
            </a:r>
            <a:endParaRPr lang="hr-HR" u="sng" dirty="0">
              <a:latin typeface="+mn-lt"/>
            </a:endParaRPr>
          </a:p>
        </p:txBody>
      </p:sp>
      <p:sp>
        <p:nvSpPr>
          <p:cNvPr id="18436" name="Rezervirano mjesto broja slajda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B1CC309B-876E-4AC7-B307-7221AD84A02F}" type="slidenum">
              <a:rPr lang="en-US" altLang="sr-Latn-RS" smtClean="0">
                <a:solidFill>
                  <a:schemeClr val="bg1"/>
                </a:solidFill>
                <a:latin typeface="VladaRHSans Reg" charset="0"/>
              </a:rPr>
              <a:pPr eaLnBrk="1" hangingPunct="1"/>
              <a:t>12</a:t>
            </a:fld>
            <a:endParaRPr lang="en-US" altLang="sr-Latn-RS" smtClean="0">
              <a:solidFill>
                <a:schemeClr val="bg1"/>
              </a:solidFill>
              <a:latin typeface="VladaRHSans Reg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14350" y="206375"/>
            <a:ext cx="8099425" cy="526442"/>
          </a:xfrm>
        </p:spPr>
        <p:txBody>
          <a:bodyPr/>
          <a:lstStyle/>
          <a:p>
            <a:pPr algn="ctr"/>
            <a:r>
              <a:rPr lang="hr-HR" sz="2800" b="1" dirty="0" smtClean="0">
                <a:latin typeface="+mj-lt"/>
              </a:rPr>
              <a:t>Sadržaj projektnog prijedloga</a:t>
            </a:r>
            <a:endParaRPr lang="hr-HR" sz="2800" b="1" dirty="0">
              <a:latin typeface="+mj-lt"/>
            </a:endParaRP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31382B4-9A59-4C19-AEC2-E177451E0D33}" type="slidenum">
              <a:rPr lang="en-US" altLang="sr-Latn-RS" smtClean="0"/>
              <a:pPr>
                <a:defRPr/>
              </a:pPr>
              <a:t>13</a:t>
            </a:fld>
            <a:endParaRPr lang="en-US" altLang="sr-Latn-R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759075" y="635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altLang="sr-Latn-R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hr-HR" altLang="sr-Latn-R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hr-HR" altLang="sr-Latn-R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zervirano mjesto sadržaja 8"/>
          <p:cNvSpPr>
            <a:spLocks noGrp="1"/>
          </p:cNvSpPr>
          <p:nvPr>
            <p:ph idx="1"/>
          </p:nvPr>
        </p:nvSpPr>
        <p:spPr>
          <a:xfrm>
            <a:off x="514350" y="884495"/>
            <a:ext cx="7469923" cy="3512407"/>
          </a:xfrm>
        </p:spPr>
        <p:txBody>
          <a:bodyPr/>
          <a:lstStyle/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2000" dirty="0" smtClean="0">
                <a:latin typeface="+mn-lt"/>
              </a:rPr>
              <a:t>Prijavni obrazac</a:t>
            </a: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pl-PL" sz="2000" dirty="0" smtClean="0">
                <a:latin typeface="+mn-lt"/>
              </a:rPr>
              <a:t>Komunikacijski </a:t>
            </a:r>
            <a:r>
              <a:rPr lang="pl-PL" sz="2000" dirty="0">
                <a:latin typeface="+mn-lt"/>
              </a:rPr>
              <a:t>plan o održivom gospodarenju </a:t>
            </a:r>
            <a:r>
              <a:rPr lang="pl-PL" sz="2000" dirty="0" smtClean="0">
                <a:latin typeface="+mn-lt"/>
              </a:rPr>
              <a:t>otpadom JLS</a:t>
            </a: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pl-PL" sz="2000" dirty="0" smtClean="0">
                <a:latin typeface="+mn-lt"/>
              </a:rPr>
              <a:t>Izjava prijavitelja</a:t>
            </a: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pl-PL" sz="2000" dirty="0" smtClean="0">
                <a:latin typeface="+mn-lt"/>
              </a:rPr>
              <a:t>Sporazum </a:t>
            </a:r>
            <a:r>
              <a:rPr lang="pl-PL" sz="2000" dirty="0">
                <a:latin typeface="+mn-lt"/>
              </a:rPr>
              <a:t>o udruživanju </a:t>
            </a:r>
            <a:r>
              <a:rPr lang="pl-PL" sz="2000" dirty="0" smtClean="0">
                <a:latin typeface="+mn-lt"/>
              </a:rPr>
              <a:t>(</a:t>
            </a:r>
            <a:r>
              <a:rPr lang="pl-PL" sz="2000" i="1" dirty="0" smtClean="0">
                <a:latin typeface="+mn-lt"/>
              </a:rPr>
              <a:t>ako je primjenjivo</a:t>
            </a:r>
            <a:r>
              <a:rPr lang="pl-PL" sz="2000" dirty="0" smtClean="0">
                <a:latin typeface="+mn-lt"/>
              </a:rPr>
              <a:t>)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2000" dirty="0">
                <a:latin typeface="+mn-lt"/>
              </a:rPr>
              <a:t>Izjava prijavitelja </a:t>
            </a:r>
            <a:r>
              <a:rPr lang="hr-HR" sz="2000" dirty="0" smtClean="0">
                <a:latin typeface="+mn-lt"/>
              </a:rPr>
              <a:t>o </a:t>
            </a:r>
            <a:r>
              <a:rPr lang="hr-HR" sz="2000" dirty="0">
                <a:latin typeface="+mn-lt"/>
              </a:rPr>
              <a:t>osiguranju vlastitog udjela </a:t>
            </a:r>
            <a:r>
              <a:rPr lang="hr-HR" sz="2000" dirty="0" smtClean="0">
                <a:latin typeface="+mn-lt"/>
              </a:rPr>
              <a:t>sufinanciranja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2000" dirty="0" smtClean="0">
                <a:latin typeface="+mn-lt"/>
              </a:rPr>
              <a:t>Detaljan </a:t>
            </a:r>
            <a:r>
              <a:rPr lang="hr-HR" sz="2000" dirty="0">
                <a:latin typeface="+mn-lt"/>
              </a:rPr>
              <a:t>troškovnik projekta razrađen po </a:t>
            </a:r>
            <a:r>
              <a:rPr lang="hr-HR" sz="2000" dirty="0" smtClean="0">
                <a:latin typeface="+mn-lt"/>
              </a:rPr>
              <a:t>stavkama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2000" dirty="0" smtClean="0">
                <a:latin typeface="+mn-lt"/>
              </a:rPr>
              <a:t>Odluka </a:t>
            </a:r>
            <a:r>
              <a:rPr lang="hr-HR" sz="2000" dirty="0">
                <a:latin typeface="+mn-lt"/>
              </a:rPr>
              <a:t>o imenovanju projektnog tima i kratki životopisi članova </a:t>
            </a:r>
            <a:r>
              <a:rPr lang="hr-HR" sz="2000" dirty="0" smtClean="0">
                <a:latin typeface="+mn-lt"/>
              </a:rPr>
              <a:t>tima ili </a:t>
            </a:r>
            <a:r>
              <a:rPr lang="hr-HR" sz="2000" dirty="0">
                <a:latin typeface="+mn-lt"/>
              </a:rPr>
              <a:t>Izjava prijavitelja da će najkasnije do trenutka potpisivanja Ugovora o dodjeli bespovratnih sredstava osigurati projektni </a:t>
            </a:r>
            <a:r>
              <a:rPr lang="hr-HR" sz="2000" dirty="0" smtClean="0">
                <a:latin typeface="+mn-lt"/>
              </a:rPr>
              <a:t>tim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2000" dirty="0" smtClean="0">
                <a:latin typeface="+mn-lt"/>
              </a:rPr>
              <a:t>Radna </a:t>
            </a:r>
            <a:r>
              <a:rPr lang="hr-HR" sz="2000" dirty="0">
                <a:latin typeface="+mn-lt"/>
              </a:rPr>
              <a:t>verzija dokumentacije za nadmetanje za provedbu planiranih aktivnosti iz </a:t>
            </a:r>
            <a:r>
              <a:rPr lang="hr-HR" sz="2000" dirty="0" smtClean="0">
                <a:latin typeface="+mn-lt"/>
              </a:rPr>
              <a:t>Kom. Plana (</a:t>
            </a:r>
            <a:r>
              <a:rPr lang="hr-HR" sz="2000" i="1" dirty="0" smtClean="0">
                <a:latin typeface="+mn-lt"/>
              </a:rPr>
              <a:t>ako je primjenjivo</a:t>
            </a:r>
            <a:r>
              <a:rPr lang="hr-HR" sz="2000" dirty="0" smtClean="0">
                <a:latin typeface="+mn-lt"/>
              </a:rPr>
              <a:t>)</a:t>
            </a: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2244821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slov 1"/>
          <p:cNvSpPr>
            <a:spLocks noGrp="1"/>
          </p:cNvSpPr>
          <p:nvPr>
            <p:ph type="title"/>
          </p:nvPr>
        </p:nvSpPr>
        <p:spPr>
          <a:xfrm>
            <a:off x="514350" y="206375"/>
            <a:ext cx="8099425" cy="593725"/>
          </a:xfrm>
        </p:spPr>
        <p:txBody>
          <a:bodyPr/>
          <a:lstStyle/>
          <a:p>
            <a:pPr algn="ctr"/>
            <a:r>
              <a:rPr lang="hr-HR" altLang="sr-Latn-RS" sz="2800" b="1" dirty="0" smtClean="0">
                <a:latin typeface="+mn-lt"/>
                <a:cs typeface="VladaRHSans Med" charset="0"/>
              </a:rPr>
              <a:t>Administrativne informacije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4350" y="853286"/>
            <a:ext cx="8350791" cy="4195667"/>
          </a:xfrm>
        </p:spPr>
        <p:txBody>
          <a:bodyPr/>
          <a:lstStyle/>
          <a:p>
            <a:pPr algn="just">
              <a:lnSpc>
                <a:spcPct val="100000"/>
              </a:lnSpc>
              <a:buClr>
                <a:srgbClr val="B0CB1F"/>
              </a:buClr>
              <a:defRPr/>
            </a:pPr>
            <a:r>
              <a:rPr lang="hr-HR" b="1" dirty="0" smtClean="0">
                <a:latin typeface="+mn-lt"/>
              </a:rPr>
              <a:t>Dostava projektnih prijedloga</a:t>
            </a:r>
          </a:p>
          <a:p>
            <a:pPr marL="342900" indent="-342900" algn="just">
              <a:lnSpc>
                <a:spcPct val="100000"/>
              </a:lnSpc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dirty="0">
                <a:latin typeface="+mn-lt"/>
              </a:rPr>
              <a:t>poziv </a:t>
            </a:r>
            <a:r>
              <a:rPr lang="hr-HR" dirty="0" smtClean="0">
                <a:latin typeface="+mn-lt"/>
              </a:rPr>
              <a:t>je objavljen </a:t>
            </a:r>
            <a:r>
              <a:rPr lang="hr-HR" dirty="0">
                <a:latin typeface="+mn-lt"/>
              </a:rPr>
              <a:t>15.1.2018. na </a:t>
            </a:r>
            <a:r>
              <a:rPr lang="hr-HR" dirty="0">
                <a:latin typeface="+mn-lt"/>
                <a:hlinkClick r:id="rId2"/>
              </a:rPr>
              <a:t>eFondovi</a:t>
            </a:r>
            <a:r>
              <a:rPr lang="hr-HR" dirty="0">
                <a:latin typeface="+mn-lt"/>
              </a:rPr>
              <a:t> i </a:t>
            </a:r>
            <a:r>
              <a:rPr lang="hr-HR" dirty="0">
                <a:latin typeface="+mn-lt"/>
                <a:hlinkClick r:id="rId3"/>
              </a:rPr>
              <a:t>Strukturni </a:t>
            </a:r>
            <a:r>
              <a:rPr lang="hr-HR" dirty="0" smtClean="0">
                <a:latin typeface="+mn-lt"/>
                <a:hlinkClick r:id="rId3"/>
              </a:rPr>
              <a:t>fondovi</a:t>
            </a:r>
            <a:endParaRPr lang="hr-HR" dirty="0" smtClean="0">
              <a:latin typeface="+mn-lt"/>
            </a:endParaRPr>
          </a:p>
          <a:p>
            <a:pPr marL="342900" indent="-342900" algn="just">
              <a:lnSpc>
                <a:spcPct val="100000"/>
              </a:lnSpc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dirty="0" smtClean="0">
                <a:latin typeface="+mn-lt"/>
              </a:rPr>
              <a:t>podnošenje </a:t>
            </a:r>
            <a:r>
              <a:rPr lang="hr-HR" dirty="0">
                <a:latin typeface="+mn-lt"/>
              </a:rPr>
              <a:t>projektnog prijedloga </a:t>
            </a:r>
            <a:r>
              <a:rPr lang="hr-HR" dirty="0" smtClean="0">
                <a:latin typeface="+mn-lt"/>
              </a:rPr>
              <a:t>dozvoljeno </a:t>
            </a:r>
            <a:r>
              <a:rPr lang="hr-HR" dirty="0">
                <a:latin typeface="+mn-lt"/>
              </a:rPr>
              <a:t>je </a:t>
            </a:r>
            <a:r>
              <a:rPr lang="hr-HR" dirty="0" smtClean="0">
                <a:latin typeface="+mn-lt"/>
              </a:rPr>
              <a:t>od 15.2.2018.</a:t>
            </a:r>
          </a:p>
          <a:p>
            <a:pPr marL="342900" indent="-342900">
              <a:lnSpc>
                <a:spcPct val="100000"/>
              </a:lnSpc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dirty="0" smtClean="0">
                <a:latin typeface="+mn-lt"/>
              </a:rPr>
              <a:t>rok </a:t>
            </a:r>
            <a:r>
              <a:rPr lang="hr-HR" dirty="0">
                <a:latin typeface="+mn-lt"/>
              </a:rPr>
              <a:t>za podnošenje projektnih prijedloga </a:t>
            </a:r>
            <a:r>
              <a:rPr lang="hr-HR" dirty="0" smtClean="0">
                <a:latin typeface="+mn-lt"/>
              </a:rPr>
              <a:t>istječe 1.2.2019., odnosno ranije ukoliko se iskoriste sva dostupna sredstva</a:t>
            </a:r>
          </a:p>
          <a:p>
            <a:pPr marL="342900" indent="-342900">
              <a:lnSpc>
                <a:spcPct val="100000"/>
              </a:lnSpc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dirty="0" smtClean="0">
                <a:latin typeface="+mn-lt"/>
              </a:rPr>
              <a:t>projektni </a:t>
            </a:r>
            <a:r>
              <a:rPr lang="hr-HR" dirty="0">
                <a:latin typeface="+mn-lt"/>
              </a:rPr>
              <a:t>prijedlog podnosi </a:t>
            </a:r>
            <a:r>
              <a:rPr lang="hr-HR" dirty="0" smtClean="0">
                <a:latin typeface="+mn-lt"/>
              </a:rPr>
              <a:t>ovlaštena osoba Prijavitelja, u </a:t>
            </a:r>
            <a:r>
              <a:rPr lang="hr-HR" dirty="0">
                <a:latin typeface="+mn-lt"/>
              </a:rPr>
              <a:t>elektroničkom formatu </a:t>
            </a:r>
            <a:r>
              <a:rPr lang="hr-HR" dirty="0" smtClean="0">
                <a:latin typeface="+mn-lt"/>
              </a:rPr>
              <a:t>preko </a:t>
            </a:r>
            <a:r>
              <a:rPr lang="hr-HR" dirty="0">
                <a:latin typeface="+mn-lt"/>
              </a:rPr>
              <a:t>sustava </a:t>
            </a:r>
            <a:r>
              <a:rPr lang="hr-HR" u="sng" dirty="0" err="1">
                <a:solidFill>
                  <a:srgbClr val="171796"/>
                </a:solidFill>
                <a:latin typeface="+mn-lt"/>
              </a:rPr>
              <a:t>eFondovi</a:t>
            </a:r>
            <a:r>
              <a:rPr lang="hr-HR" dirty="0">
                <a:latin typeface="+mn-lt"/>
              </a:rPr>
              <a:t> </a:t>
            </a:r>
            <a:r>
              <a:rPr lang="hr-HR" dirty="0" smtClean="0">
                <a:latin typeface="+mn-lt"/>
              </a:rPr>
              <a:t>(koja je  potvrđena kroz NIAS*)</a:t>
            </a:r>
          </a:p>
          <a:p>
            <a:pPr>
              <a:lnSpc>
                <a:spcPct val="100000"/>
              </a:lnSpc>
              <a:buClr>
                <a:srgbClr val="B0CB1F"/>
              </a:buClr>
              <a:defRPr/>
            </a:pPr>
            <a:r>
              <a:rPr lang="hr-HR" sz="2000" dirty="0">
                <a:latin typeface="+mn-lt"/>
              </a:rPr>
              <a:t>	</a:t>
            </a:r>
            <a:r>
              <a:rPr lang="hr-HR" sz="2000" dirty="0" smtClean="0">
                <a:latin typeface="+mn-lt"/>
              </a:rPr>
              <a:t>							*</a:t>
            </a:r>
            <a:r>
              <a:rPr lang="hr-HR" sz="1600" i="1" dirty="0" smtClean="0">
                <a:latin typeface="+mn-lt"/>
              </a:rPr>
              <a:t>Nacionalni identifikacijski i </a:t>
            </a:r>
            <a:r>
              <a:rPr lang="hr-HR" sz="1600" i="1" dirty="0" err="1" smtClean="0">
                <a:latin typeface="+mn-lt"/>
              </a:rPr>
              <a:t>autentifikacijski</a:t>
            </a:r>
            <a:r>
              <a:rPr lang="hr-HR" sz="1600" i="1" dirty="0" smtClean="0">
                <a:latin typeface="+mn-lt"/>
              </a:rPr>
              <a:t> sustav</a:t>
            </a:r>
          </a:p>
        </p:txBody>
      </p:sp>
      <p:sp>
        <p:nvSpPr>
          <p:cNvPr id="19460" name="Rezervirano mjesto broja slajda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7D996DBB-2B8E-40CD-A6F3-D32865B86B33}" type="slidenum">
              <a:rPr lang="en-US" altLang="sr-Latn-RS" smtClean="0">
                <a:solidFill>
                  <a:schemeClr val="bg1"/>
                </a:solidFill>
                <a:latin typeface="VladaRHSans Reg" charset="0"/>
              </a:rPr>
              <a:pPr eaLnBrk="1" hangingPunct="1"/>
              <a:t>14</a:t>
            </a:fld>
            <a:endParaRPr lang="en-US" altLang="sr-Latn-RS" smtClean="0">
              <a:solidFill>
                <a:schemeClr val="bg1"/>
              </a:solidFill>
              <a:latin typeface="VladaRHSans Reg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71227" y="413634"/>
            <a:ext cx="8192328" cy="3951632"/>
          </a:xfrm>
        </p:spPr>
        <p:txBody>
          <a:bodyPr/>
          <a:lstStyle/>
          <a:p>
            <a:pPr>
              <a:defRPr/>
            </a:pPr>
            <a:r>
              <a:rPr lang="hr-HR" b="1" dirty="0">
                <a:latin typeface="+mn-lt"/>
              </a:rPr>
              <a:t>Razdoblje provedbe </a:t>
            </a:r>
            <a:r>
              <a:rPr lang="hr-HR" b="1" dirty="0" smtClean="0">
                <a:latin typeface="+mn-lt"/>
              </a:rPr>
              <a:t>projekta</a:t>
            </a:r>
          </a:p>
          <a:p>
            <a:pPr marL="342900" indent="-342900"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dirty="0" err="1" smtClean="0">
                <a:latin typeface="+mn-lt"/>
              </a:rPr>
              <a:t>max</a:t>
            </a:r>
            <a:r>
              <a:rPr lang="hr-HR" dirty="0" smtClean="0">
                <a:latin typeface="+mn-lt"/>
              </a:rPr>
              <a:t>. 20 mjeseci od dana </a:t>
            </a:r>
            <a:r>
              <a:rPr lang="hr-HR" dirty="0">
                <a:latin typeface="+mn-lt"/>
              </a:rPr>
              <a:t>donošenja Odluke o </a:t>
            </a:r>
            <a:r>
              <a:rPr lang="hr-HR" dirty="0" smtClean="0">
                <a:latin typeface="+mn-lt"/>
              </a:rPr>
              <a:t>financiranju, a  </a:t>
            </a:r>
            <a:r>
              <a:rPr lang="hr-HR" dirty="0">
                <a:latin typeface="+mn-lt"/>
              </a:rPr>
              <a:t>najkasnije do </a:t>
            </a:r>
            <a:r>
              <a:rPr lang="hr-HR" u="sng" dirty="0" smtClean="0">
                <a:latin typeface="+mn-lt"/>
              </a:rPr>
              <a:t>31.12.2020</a:t>
            </a:r>
            <a:r>
              <a:rPr lang="hr-HR" u="sng" dirty="0">
                <a:latin typeface="+mn-lt"/>
              </a:rPr>
              <a:t>.</a:t>
            </a:r>
            <a:r>
              <a:rPr lang="hr-HR" dirty="0">
                <a:latin typeface="+mn-lt"/>
              </a:rPr>
              <a:t>, </a:t>
            </a:r>
            <a:r>
              <a:rPr lang="hr-HR" dirty="0" smtClean="0">
                <a:latin typeface="+mn-lt"/>
              </a:rPr>
              <a:t>ovisno </a:t>
            </a:r>
            <a:r>
              <a:rPr lang="hr-HR" dirty="0">
                <a:latin typeface="+mn-lt"/>
              </a:rPr>
              <a:t>što nastupa </a:t>
            </a:r>
            <a:r>
              <a:rPr lang="hr-HR" dirty="0" smtClean="0">
                <a:latin typeface="+mn-lt"/>
              </a:rPr>
              <a:t>prije</a:t>
            </a:r>
          </a:p>
          <a:p>
            <a:pPr>
              <a:spcBef>
                <a:spcPts val="1800"/>
              </a:spcBef>
              <a:buClr>
                <a:srgbClr val="B0CB1F"/>
              </a:buClr>
              <a:defRPr/>
            </a:pPr>
            <a:r>
              <a:rPr lang="hr-HR" altLang="sr-Latn-RS" b="1" dirty="0">
                <a:latin typeface="+mn-lt"/>
                <a:cs typeface="VladaRHSans Med" charset="0"/>
              </a:rPr>
              <a:t>Pitanja i odgovori</a:t>
            </a:r>
            <a:endParaRPr lang="hr-HR" b="1" dirty="0" smtClean="0">
              <a:latin typeface="+mn-lt"/>
            </a:endParaRPr>
          </a:p>
          <a:p>
            <a:pPr marL="342900" indent="-342900"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altLang="sr-Latn-RS" dirty="0">
                <a:latin typeface="+mn-lt"/>
              </a:rPr>
              <a:t>p</a:t>
            </a:r>
            <a:r>
              <a:rPr lang="hr-HR" altLang="sr-Latn-RS" dirty="0" smtClean="0">
                <a:latin typeface="+mn-lt"/>
              </a:rPr>
              <a:t>ostavljanje</a:t>
            </a:r>
            <a:r>
              <a:rPr lang="hr-HR" altLang="sr-Latn-RS" dirty="0" smtClean="0">
                <a:latin typeface="+mn-lt"/>
                <a:cs typeface="VladaRHSans Reg" charset="0"/>
              </a:rPr>
              <a:t> </a:t>
            </a:r>
            <a:r>
              <a:rPr lang="hr-HR" altLang="sr-Latn-RS" dirty="0">
                <a:latin typeface="+mn-lt"/>
                <a:cs typeface="VladaRHSans Reg" charset="0"/>
              </a:rPr>
              <a:t>pitanja s jasno naznačenom </a:t>
            </a:r>
            <a:r>
              <a:rPr lang="hr-HR" altLang="sr-Latn-RS" u="sng" dirty="0">
                <a:latin typeface="+mn-lt"/>
                <a:cs typeface="VladaRHSans Reg" charset="0"/>
              </a:rPr>
              <a:t>referencom na Poziv</a:t>
            </a:r>
            <a:r>
              <a:rPr lang="hr-HR" altLang="sr-Latn-RS" dirty="0">
                <a:latin typeface="+mn-lt"/>
                <a:cs typeface="VladaRHSans Reg" charset="0"/>
              </a:rPr>
              <a:t> dopušteno je isključivo </a:t>
            </a:r>
            <a:r>
              <a:rPr lang="hr-HR" altLang="sr-Latn-RS" u="sng" dirty="0" smtClean="0">
                <a:latin typeface="+mn-lt"/>
                <a:cs typeface="VladaRHSans Reg" charset="0"/>
              </a:rPr>
              <a:t>potencijalnim prijaviteljima</a:t>
            </a:r>
            <a:r>
              <a:rPr lang="hr-HR" altLang="sr-Latn-RS" dirty="0" smtClean="0">
                <a:latin typeface="+mn-lt"/>
                <a:cs typeface="VladaRHSans Reg" charset="0"/>
              </a:rPr>
              <a:t> na adresu e-pošte: </a:t>
            </a:r>
            <a:r>
              <a:rPr lang="hr-HR" altLang="sr-Latn-RS" u="sng" dirty="0" smtClean="0">
                <a:solidFill>
                  <a:schemeClr val="accent1"/>
                </a:solidFill>
                <a:latin typeface="+mn-lt"/>
                <a:cs typeface="VladaRHSans Reg" charset="0"/>
              </a:rPr>
              <a:t>branka.antunovic@mzoe.hr</a:t>
            </a:r>
            <a:endParaRPr lang="hr-HR" altLang="sr-Latn-RS" u="sng" dirty="0">
              <a:solidFill>
                <a:schemeClr val="accent1"/>
              </a:solidFill>
              <a:latin typeface="+mn-lt"/>
              <a:cs typeface="VladaRHSans Reg" charset="0"/>
            </a:endParaRPr>
          </a:p>
          <a:p>
            <a:pPr>
              <a:buClr>
                <a:srgbClr val="B0CB1F"/>
              </a:buClr>
              <a:defRPr/>
            </a:pPr>
            <a:endParaRPr lang="hr-HR" b="1" dirty="0">
              <a:latin typeface="+mn-lt"/>
            </a:endParaRPr>
          </a:p>
        </p:txBody>
      </p:sp>
      <p:sp>
        <p:nvSpPr>
          <p:cNvPr id="20484" name="Rezervirano mjesto broja slajda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BE968B42-6E0C-4F4B-9A48-46668884557E}" type="slidenum">
              <a:rPr lang="en-US" altLang="sr-Latn-RS" smtClean="0">
                <a:solidFill>
                  <a:schemeClr val="bg1"/>
                </a:solidFill>
                <a:latin typeface="VladaRHSans Reg" charset="0"/>
              </a:rPr>
              <a:pPr eaLnBrk="1" hangingPunct="1"/>
              <a:t>15</a:t>
            </a:fld>
            <a:endParaRPr lang="en-US" altLang="sr-Latn-RS" smtClean="0">
              <a:solidFill>
                <a:schemeClr val="bg1"/>
              </a:solidFill>
              <a:latin typeface="VladaRHSans Reg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5073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14350" y="206375"/>
            <a:ext cx="8099425" cy="546294"/>
          </a:xfrm>
        </p:spPr>
        <p:txBody>
          <a:bodyPr/>
          <a:lstStyle/>
          <a:p>
            <a:pPr algn="ctr"/>
            <a:r>
              <a:rPr lang="hr-HR" altLang="sr-Latn-RS" sz="2000" b="1" dirty="0" smtClean="0">
                <a:solidFill>
                  <a:prstClr val="black"/>
                </a:solidFill>
                <a:latin typeface="Calibri"/>
                <a:cs typeface="VladaRHSans Med" charset="0"/>
              </a:rPr>
              <a:t>UVJETI PRIHVATLJIVOSTI IZDATAKA</a:t>
            </a:r>
            <a:endParaRPr lang="en-US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4350" y="479522"/>
            <a:ext cx="8099425" cy="4025571"/>
          </a:xfrm>
        </p:spPr>
        <p:txBody>
          <a:bodyPr/>
          <a:lstStyle/>
          <a:p>
            <a:pPr lvl="0">
              <a:lnSpc>
                <a:spcPts val="2000"/>
              </a:lnSpc>
              <a:spcBef>
                <a:spcPts val="0"/>
              </a:spcBef>
            </a:pPr>
            <a:r>
              <a:rPr lang="hr-HR" sz="1800" b="1" dirty="0">
                <a:solidFill>
                  <a:prstClr val="black"/>
                </a:solidFill>
                <a:latin typeface="Calibri"/>
              </a:rPr>
              <a:t>Izdaci moraju ispunjavati opće uvjete prihvatljivosti sukladno Pravilniku o prihvatljivosti izdataka (NN 143/14</a:t>
            </a:r>
            <a:r>
              <a:rPr lang="hr-HR" sz="1800" b="1" dirty="0" smtClean="0">
                <a:solidFill>
                  <a:prstClr val="black"/>
                </a:solidFill>
                <a:latin typeface="Calibri"/>
              </a:rPr>
              <a:t>) i pravilima Poziva.</a:t>
            </a:r>
          </a:p>
          <a:p>
            <a:pPr lvl="0">
              <a:lnSpc>
                <a:spcPts val="2000"/>
              </a:lnSpc>
              <a:spcBef>
                <a:spcPts val="0"/>
              </a:spcBef>
            </a:pPr>
            <a:endParaRPr lang="hr-HR" sz="1600" b="1" dirty="0">
              <a:solidFill>
                <a:prstClr val="black"/>
              </a:solidFill>
              <a:latin typeface="Calibri"/>
            </a:endParaRPr>
          </a:p>
          <a:p>
            <a:pPr marL="171450" lvl="0" indent="-171450">
              <a:lnSpc>
                <a:spcPts val="2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</a:pPr>
            <a:r>
              <a:rPr lang="hr-HR" sz="1800" dirty="0">
                <a:solidFill>
                  <a:prstClr val="black"/>
                </a:solidFill>
                <a:latin typeface="Calibri"/>
              </a:rPr>
              <a:t>Izdatak je povezan i nastao je u okviru </a:t>
            </a:r>
            <a:r>
              <a:rPr lang="hr-HR" sz="1800" dirty="0" smtClean="0">
                <a:solidFill>
                  <a:prstClr val="black"/>
                </a:solidFill>
                <a:latin typeface="Calibri"/>
              </a:rPr>
              <a:t>projekta koji je odabran u okviru ovog poziva, </a:t>
            </a:r>
            <a:r>
              <a:rPr lang="hr-HR" sz="1800" dirty="0">
                <a:solidFill>
                  <a:prstClr val="black"/>
                </a:solidFill>
                <a:latin typeface="Calibri"/>
              </a:rPr>
              <a:t>a za koji je preuzeta obveza u Ugovoru o dodjeli bespovratnih </a:t>
            </a:r>
            <a:r>
              <a:rPr lang="hr-HR" sz="1800" dirty="0" smtClean="0">
                <a:solidFill>
                  <a:prstClr val="black"/>
                </a:solidFill>
                <a:latin typeface="Calibri"/>
              </a:rPr>
              <a:t>sredstava.</a:t>
            </a:r>
            <a:endParaRPr lang="hr-HR" sz="1800" dirty="0">
              <a:solidFill>
                <a:prstClr val="black"/>
              </a:solidFill>
              <a:latin typeface="Calibri"/>
            </a:endParaRPr>
          </a:p>
          <a:p>
            <a:pPr marL="171450" lvl="0" indent="-171450">
              <a:lnSpc>
                <a:spcPts val="2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</a:pPr>
            <a:r>
              <a:rPr lang="hr-HR" sz="1800" dirty="0">
                <a:solidFill>
                  <a:prstClr val="black"/>
                </a:solidFill>
                <a:latin typeface="Calibri"/>
              </a:rPr>
              <a:t>Izdatak je nastao na razini Korisnika i </a:t>
            </a:r>
            <a:r>
              <a:rPr lang="hr-HR" sz="1800" dirty="0">
                <a:latin typeface="Calibri"/>
              </a:rPr>
              <a:t>plaćen je od strane </a:t>
            </a:r>
            <a:r>
              <a:rPr lang="hr-HR" sz="1800" dirty="0" smtClean="0">
                <a:latin typeface="Calibri"/>
              </a:rPr>
              <a:t>Korisnika.</a:t>
            </a:r>
            <a:endParaRPr lang="hr-HR" sz="1800" dirty="0">
              <a:solidFill>
                <a:prstClr val="black"/>
              </a:solidFill>
              <a:latin typeface="Calibri"/>
            </a:endParaRPr>
          </a:p>
          <a:p>
            <a:pPr marL="171450" lvl="0" indent="-171450">
              <a:lnSpc>
                <a:spcPts val="2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</a:pPr>
            <a:r>
              <a:rPr lang="hr-HR" sz="1800" dirty="0" smtClean="0">
                <a:latin typeface="Calibri"/>
              </a:rPr>
              <a:t>Izdaci moraju biti u skladu s pravilima o javnoj nabavi navedenima u Uputama za </a:t>
            </a:r>
            <a:r>
              <a:rPr lang="hr-HR" sz="1800" dirty="0" smtClean="0">
                <a:latin typeface="Calibri"/>
              </a:rPr>
              <a:t>prijavitelje.</a:t>
            </a:r>
            <a:endParaRPr lang="hr-HR" sz="1800" dirty="0" smtClean="0">
              <a:latin typeface="Calibri"/>
            </a:endParaRPr>
          </a:p>
          <a:p>
            <a:pPr marL="171450" lvl="0" indent="-171450">
              <a:lnSpc>
                <a:spcPts val="2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</a:pPr>
            <a:r>
              <a:rPr lang="hr-HR" sz="1800" dirty="0" smtClean="0">
                <a:solidFill>
                  <a:prstClr val="black"/>
                </a:solidFill>
                <a:latin typeface="Calibri"/>
              </a:rPr>
              <a:t>Izdatak </a:t>
            </a:r>
            <a:r>
              <a:rPr lang="hr-HR" sz="1800" dirty="0">
                <a:solidFill>
                  <a:prstClr val="black"/>
                </a:solidFill>
                <a:latin typeface="Calibri"/>
              </a:rPr>
              <a:t>je stvaran, odnosno potkrijepljen računima ili računovodstvenim dokumentima jednake dokazne vrijednosti. </a:t>
            </a:r>
          </a:p>
          <a:p>
            <a:pPr marL="171450" lvl="0" indent="-171450">
              <a:lnSpc>
                <a:spcPts val="2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</a:pPr>
            <a:r>
              <a:rPr lang="hr-HR" sz="1800" dirty="0" smtClean="0">
                <a:solidFill>
                  <a:prstClr val="black"/>
                </a:solidFill>
                <a:latin typeface="Calibri"/>
              </a:rPr>
              <a:t>Projekt </a:t>
            </a:r>
            <a:r>
              <a:rPr lang="hr-HR" sz="1800" dirty="0">
                <a:solidFill>
                  <a:prstClr val="black"/>
                </a:solidFill>
                <a:latin typeface="Calibri"/>
              </a:rPr>
              <a:t>ne dobiva pomoć iz drugog financijskog instrumenta Zajednice, u skladu sa zahtjevom iz čl. 54, st. 5 Opće Uredbe</a:t>
            </a:r>
            <a:r>
              <a:rPr lang="hr-HR" sz="1800" dirty="0" smtClean="0">
                <a:solidFill>
                  <a:prstClr val="black"/>
                </a:solidFill>
                <a:latin typeface="Calibri"/>
              </a:rPr>
              <a:t>.</a:t>
            </a:r>
            <a:endParaRPr lang="hr-HR" sz="1800" dirty="0">
              <a:solidFill>
                <a:prstClr val="black"/>
              </a:solidFill>
              <a:latin typeface="Calibri"/>
            </a:endParaRPr>
          </a:p>
          <a:p>
            <a:pPr marL="182563" lvl="0" indent="-182563">
              <a:lnSpc>
                <a:spcPts val="2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  <a:tabLst>
                <a:tab pos="182563" algn="l"/>
              </a:tabLst>
              <a:defRPr/>
            </a:pPr>
            <a:r>
              <a:rPr lang="hr-HR" sz="1800" dirty="0">
                <a:solidFill>
                  <a:prstClr val="black"/>
                </a:solidFill>
                <a:latin typeface="Calibri"/>
              </a:rPr>
              <a:t>Izdatak je nastao nakon donošenja Odluke o financiranju projekta, a najkasnije </a:t>
            </a:r>
            <a:r>
              <a:rPr lang="hr-HR" sz="1800" dirty="0" smtClean="0">
                <a:solidFill>
                  <a:prstClr val="black"/>
                </a:solidFill>
                <a:latin typeface="Calibri"/>
              </a:rPr>
              <a:t>20 mjeseci nakon donošenja Odluke, </a:t>
            </a:r>
            <a:r>
              <a:rPr lang="hr-HR" sz="1800" dirty="0">
                <a:solidFill>
                  <a:prstClr val="black"/>
                </a:solidFill>
                <a:latin typeface="Calibri"/>
              </a:rPr>
              <a:t>odnosno najkasnije do 31.12.2020. (ovisno što nastupi prije).</a:t>
            </a:r>
          </a:p>
          <a:p>
            <a:endParaRPr lang="en-US" sz="1600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31382B4-9A59-4C19-AEC2-E177451E0D33}" type="slidenum">
              <a:rPr kumimoji="0" lang="en-US" altLang="sr-Latn-RS" sz="9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ladaRHSans Reg" charset="0"/>
                <a:ea typeface="MS PGothic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altLang="sr-Latn-RS" sz="9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ladaRHSans Reg" charset="0"/>
              <a:ea typeface="MS PGothic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374839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slov 1"/>
          <p:cNvSpPr>
            <a:spLocks noGrp="1"/>
          </p:cNvSpPr>
          <p:nvPr>
            <p:ph type="title"/>
          </p:nvPr>
        </p:nvSpPr>
        <p:spPr>
          <a:xfrm>
            <a:off x="514350" y="206375"/>
            <a:ext cx="8099425" cy="593725"/>
          </a:xfrm>
        </p:spPr>
        <p:txBody>
          <a:bodyPr/>
          <a:lstStyle/>
          <a:p>
            <a:pPr algn="ctr"/>
            <a:r>
              <a:rPr lang="hr-HR" altLang="sr-Latn-RS" sz="2800" b="1" dirty="0" smtClean="0">
                <a:latin typeface="+mn-lt"/>
                <a:cs typeface="VladaRHSans Med" charset="0"/>
              </a:rPr>
              <a:t>Prihvatljivi troškovi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4350" y="833892"/>
            <a:ext cx="7985594" cy="3560198"/>
          </a:xfrm>
        </p:spPr>
        <p:txBody>
          <a:bodyPr/>
          <a:lstStyle/>
          <a:p>
            <a:pPr lvl="0" algn="just">
              <a:lnSpc>
                <a:spcPts val="2500"/>
              </a:lnSpc>
              <a:spcBef>
                <a:spcPts val="200"/>
              </a:spcBef>
              <a:spcAft>
                <a:spcPts val="600"/>
              </a:spcAft>
              <a:buClr>
                <a:srgbClr val="B0CB1F"/>
              </a:buClr>
            </a:pPr>
            <a:r>
              <a:rPr lang="hr-HR" b="1" dirty="0" smtClean="0">
                <a:latin typeface="+mn-lt"/>
              </a:rPr>
              <a:t>Podijeljeni su u 2 grupe troškova</a:t>
            </a:r>
            <a:r>
              <a:rPr lang="hr-HR" dirty="0" smtClean="0">
                <a:latin typeface="+mn-lt"/>
              </a:rPr>
              <a:t>:</a:t>
            </a:r>
          </a:p>
          <a:p>
            <a:pPr marL="269875" lvl="0" indent="-269875">
              <a:lnSpc>
                <a:spcPts val="2500"/>
              </a:lnSpc>
              <a:spcBef>
                <a:spcPts val="200"/>
              </a:spcBef>
              <a:spcAft>
                <a:spcPts val="600"/>
              </a:spcAft>
              <a:buClr>
                <a:srgbClr val="B0CB1F"/>
              </a:buClr>
              <a:buFont typeface="Wingdings" panose="05000000000000000000" pitchFamily="2" charset="2"/>
              <a:buChar char="§"/>
            </a:pPr>
            <a:r>
              <a:rPr lang="hr-HR" dirty="0" smtClean="0">
                <a:latin typeface="+mn-lt"/>
              </a:rPr>
              <a:t>svi troškovi koji uključuju provedbu izobrazno-informativnih </a:t>
            </a:r>
            <a:r>
              <a:rPr lang="hr-HR" dirty="0">
                <a:latin typeface="+mn-lt"/>
              </a:rPr>
              <a:t>aktivnosti o održivom gospodarenju </a:t>
            </a:r>
            <a:r>
              <a:rPr lang="hr-HR" dirty="0" smtClean="0">
                <a:latin typeface="+mn-lt"/>
              </a:rPr>
              <a:t>otpadom (navedeni u točki 2.8.1. Uputa)</a:t>
            </a:r>
          </a:p>
          <a:p>
            <a:pPr marL="269875" lvl="0" indent="-269875">
              <a:lnSpc>
                <a:spcPts val="2500"/>
              </a:lnSpc>
              <a:spcBef>
                <a:spcPts val="200"/>
              </a:spcBef>
              <a:spcAft>
                <a:spcPts val="600"/>
              </a:spcAft>
              <a:buClr>
                <a:srgbClr val="B0CB1F"/>
              </a:buClr>
              <a:buFont typeface="Wingdings" panose="05000000000000000000" pitchFamily="2" charset="2"/>
              <a:buChar char="§"/>
            </a:pPr>
            <a:r>
              <a:rPr lang="hr-HR" dirty="0">
                <a:latin typeface="+mn-lt"/>
              </a:rPr>
              <a:t>t</a:t>
            </a:r>
            <a:r>
              <a:rPr lang="hr-HR" dirty="0" smtClean="0">
                <a:latin typeface="+mn-lt"/>
              </a:rPr>
              <a:t>roškovi </a:t>
            </a:r>
            <a:r>
              <a:rPr lang="hr-HR" dirty="0">
                <a:latin typeface="+mn-lt"/>
              </a:rPr>
              <a:t>upravljanja projektom, </a:t>
            </a:r>
            <a:r>
              <a:rPr lang="hr-HR" dirty="0" smtClean="0">
                <a:latin typeface="+mn-lt"/>
              </a:rPr>
              <a:t>odnosno </a:t>
            </a:r>
            <a:r>
              <a:rPr lang="hr-HR" dirty="0">
                <a:latin typeface="+mn-lt"/>
              </a:rPr>
              <a:t>troškovi savjetodavnih usluga koje pružaju vanjski konzultanti, a koji su izabrani </a:t>
            </a:r>
            <a:r>
              <a:rPr lang="hr-HR" dirty="0" smtClean="0">
                <a:latin typeface="+mn-lt"/>
              </a:rPr>
              <a:t>sukladno ZJN </a:t>
            </a:r>
            <a:r>
              <a:rPr lang="hr-HR" dirty="0">
                <a:latin typeface="+mn-lt"/>
              </a:rPr>
              <a:t>(NN 120/16</a:t>
            </a:r>
            <a:r>
              <a:rPr lang="hr-HR" dirty="0" smtClean="0">
                <a:latin typeface="+mn-lt"/>
              </a:rPr>
              <a:t>); ovi troškovi mogu </a:t>
            </a:r>
            <a:r>
              <a:rPr lang="hr-HR" dirty="0">
                <a:latin typeface="+mn-lt"/>
              </a:rPr>
              <a:t>iznositi </a:t>
            </a:r>
            <a:r>
              <a:rPr lang="hr-HR" u="sng" dirty="0" err="1" smtClean="0">
                <a:latin typeface="+mn-lt"/>
              </a:rPr>
              <a:t>max</a:t>
            </a:r>
            <a:r>
              <a:rPr lang="hr-HR" u="sng" dirty="0" smtClean="0">
                <a:latin typeface="+mn-lt"/>
              </a:rPr>
              <a:t>. </a:t>
            </a:r>
            <a:r>
              <a:rPr lang="hr-HR" u="sng" dirty="0">
                <a:latin typeface="+mn-lt"/>
              </a:rPr>
              <a:t>5% </a:t>
            </a:r>
            <a:r>
              <a:rPr lang="hr-HR" dirty="0">
                <a:latin typeface="+mn-lt"/>
              </a:rPr>
              <a:t>ukupno prihvatljivih izdataka </a:t>
            </a:r>
            <a:r>
              <a:rPr lang="hr-HR" dirty="0" smtClean="0">
                <a:latin typeface="+mn-lt"/>
              </a:rPr>
              <a:t>projekta</a:t>
            </a:r>
          </a:p>
          <a:p>
            <a:pPr marL="269875" lvl="0" indent="-269875">
              <a:lnSpc>
                <a:spcPts val="2500"/>
              </a:lnSpc>
              <a:spcBef>
                <a:spcPts val="200"/>
              </a:spcBef>
              <a:spcAft>
                <a:spcPts val="600"/>
              </a:spcAft>
              <a:buClr>
                <a:srgbClr val="B0CB1F"/>
              </a:buClr>
              <a:buFont typeface="Wingdings" panose="05000000000000000000" pitchFamily="2" charset="2"/>
              <a:buChar char="§"/>
            </a:pPr>
            <a:endParaRPr lang="hr-HR" dirty="0">
              <a:latin typeface="+mn-lt"/>
            </a:endParaRPr>
          </a:p>
        </p:txBody>
      </p:sp>
      <p:sp>
        <p:nvSpPr>
          <p:cNvPr id="19460" name="Rezervirano mjesto broja slajda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7D996DBB-2B8E-40CD-A6F3-D32865B86B33}" type="slidenum">
              <a:rPr lang="en-US" altLang="sr-Latn-RS" smtClean="0">
                <a:solidFill>
                  <a:schemeClr val="bg1"/>
                </a:solidFill>
                <a:latin typeface="VladaRHSans Reg" charset="0"/>
              </a:rPr>
              <a:pPr eaLnBrk="1" hangingPunct="1"/>
              <a:t>17</a:t>
            </a:fld>
            <a:endParaRPr lang="en-US" altLang="sr-Latn-RS" smtClean="0">
              <a:solidFill>
                <a:schemeClr val="bg1"/>
              </a:solidFill>
              <a:latin typeface="VladaRHSans Reg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0374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slov 1"/>
          <p:cNvSpPr>
            <a:spLocks noGrp="1"/>
          </p:cNvSpPr>
          <p:nvPr>
            <p:ph type="title"/>
          </p:nvPr>
        </p:nvSpPr>
        <p:spPr>
          <a:xfrm>
            <a:off x="514350" y="103368"/>
            <a:ext cx="8099425" cy="294198"/>
          </a:xfrm>
        </p:spPr>
        <p:txBody>
          <a:bodyPr/>
          <a:lstStyle/>
          <a:p>
            <a:pPr algn="ctr"/>
            <a:r>
              <a:rPr lang="hr-HR" altLang="sr-Latn-RS" sz="2000" b="1" dirty="0">
                <a:latin typeface="+mn-lt"/>
                <a:cs typeface="VladaRHSans Med" charset="0"/>
              </a:rPr>
              <a:t>Prihvatljivi </a:t>
            </a:r>
            <a:r>
              <a:rPr lang="hr-HR" altLang="sr-Latn-RS" sz="2000" b="1" dirty="0" smtClean="0">
                <a:latin typeface="+mn-lt"/>
                <a:cs typeface="VladaRHSans Med" charset="0"/>
              </a:rPr>
              <a:t>troškovi (nastavak)</a:t>
            </a:r>
            <a:endParaRPr lang="hr-HR" altLang="sr-Latn-RS" sz="2000" b="1" dirty="0" smtClean="0">
              <a:latin typeface="+mn-lt"/>
              <a:cs typeface="VladaRHSans Med" charset="0"/>
            </a:endParaRPr>
          </a:p>
        </p:txBody>
      </p:sp>
      <p:pic>
        <p:nvPicPr>
          <p:cNvPr id="2" name="Rezervirano mjesto sadržaja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4350" y="557561"/>
            <a:ext cx="7985125" cy="3824868"/>
          </a:xfrm>
          <a:prstGeom prst="rect">
            <a:avLst/>
          </a:prstGeom>
        </p:spPr>
      </p:pic>
      <p:sp>
        <p:nvSpPr>
          <p:cNvPr id="19460" name="Rezervirano mjesto broja slajda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7D996DBB-2B8E-40CD-A6F3-D32865B86B33}" type="slidenum">
              <a:rPr lang="en-US" altLang="sr-Latn-RS" smtClean="0">
                <a:solidFill>
                  <a:schemeClr val="bg1"/>
                </a:solidFill>
                <a:latin typeface="VladaRHSans Reg" charset="0"/>
              </a:rPr>
              <a:pPr eaLnBrk="1" hangingPunct="1"/>
              <a:t>18</a:t>
            </a:fld>
            <a:endParaRPr lang="en-US" altLang="sr-Latn-RS" smtClean="0">
              <a:solidFill>
                <a:schemeClr val="bg1"/>
              </a:solidFill>
              <a:latin typeface="VladaRHSans Reg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5871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hr-HR" altLang="sr-Latn-RS" sz="2800" b="1" dirty="0" smtClean="0">
                <a:latin typeface="Calibri" panose="020F0502020204030204" pitchFamily="34" charset="0"/>
                <a:cs typeface="VladaRHSans Med" charset="0"/>
              </a:rPr>
              <a:t>INFORMATIVNA RADIONICA</a:t>
            </a:r>
            <a:br>
              <a:rPr lang="hr-HR" altLang="sr-Latn-RS" sz="2800" b="1" dirty="0" smtClean="0">
                <a:latin typeface="Calibri" panose="020F0502020204030204" pitchFamily="34" charset="0"/>
                <a:cs typeface="VladaRHSans Med" charset="0"/>
              </a:rPr>
            </a:br>
            <a:r>
              <a:rPr lang="hr-HR" altLang="sr-Latn-RS" sz="2800" b="1" dirty="0" smtClean="0">
                <a:latin typeface="Calibri" panose="020F0502020204030204" pitchFamily="34" charset="0"/>
                <a:cs typeface="VladaRHSans Med" charset="0"/>
              </a:rPr>
              <a:t>Uvodne napomene</a:t>
            </a:r>
            <a:endParaRPr lang="en-US" altLang="sr-Latn-RS" sz="2800" b="1" dirty="0" smtClean="0">
              <a:latin typeface="Calibri" panose="020F0502020204030204" pitchFamily="34" charset="0"/>
              <a:cs typeface="VladaRHSans Med" charset="0"/>
            </a:endParaRP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514350" y="1478597"/>
            <a:ext cx="8099425" cy="2838450"/>
          </a:xfrm>
        </p:spPr>
        <p:txBody>
          <a:bodyPr/>
          <a:lstStyle/>
          <a:p>
            <a:pPr marL="342900" indent="-342900" algn="just" eaLnBrk="1" hangingPunct="1">
              <a:spcBef>
                <a:spcPts val="575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radionica ne služi za davanje prethodnog mišljenja u vezi s prihvatljivošću prijavitelja, projekta ili aktivnosti i troškova</a:t>
            </a:r>
          </a:p>
          <a:p>
            <a:pPr marL="342900" indent="-342900" algn="just" eaLnBrk="1" hangingPunct="1">
              <a:spcBef>
                <a:spcPts val="575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radionica ne služi kao zamjena za postupak odabira projektnog prijedloga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ts val="3400"/>
              </a:lnSpc>
              <a:spcBef>
                <a:spcPts val="575"/>
              </a:spcBef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1pPr>
            <a:lvl2pPr marL="742950" indent="-28575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2pPr>
            <a:lvl3pPr marL="11430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3pPr>
            <a:lvl4pPr marL="16002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4pPr>
            <a:lvl5pPr marL="20574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5pPr>
            <a:lvl6pPr marL="25146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6pPr>
            <a:lvl7pPr marL="29718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7pPr>
            <a:lvl8pPr marL="34290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8pPr>
            <a:lvl9pPr marL="38862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085064A9-11FA-4C4D-932A-35D2717CBCD7}" type="slidenum">
              <a:rPr lang="en-US" altLang="sr-Latn-RS" sz="900" smtClean="0">
                <a:solidFill>
                  <a:schemeClr val="bg1"/>
                </a:solidFill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1</a:t>
            </a:fld>
            <a:endParaRPr lang="en-US" altLang="sr-Latn-RS" sz="90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slov 1"/>
          <p:cNvSpPr>
            <a:spLocks noGrp="1"/>
          </p:cNvSpPr>
          <p:nvPr>
            <p:ph type="title"/>
          </p:nvPr>
        </p:nvSpPr>
        <p:spPr>
          <a:xfrm>
            <a:off x="514350" y="103368"/>
            <a:ext cx="8099425" cy="294198"/>
          </a:xfrm>
        </p:spPr>
        <p:txBody>
          <a:bodyPr/>
          <a:lstStyle/>
          <a:p>
            <a:pPr algn="ctr"/>
            <a:r>
              <a:rPr lang="hr-HR" altLang="sr-Latn-RS" sz="2000" b="1" dirty="0">
                <a:latin typeface="+mn-lt"/>
                <a:cs typeface="VladaRHSans Med" charset="0"/>
              </a:rPr>
              <a:t>Prihvatljivi </a:t>
            </a:r>
            <a:r>
              <a:rPr lang="hr-HR" altLang="sr-Latn-RS" sz="2000" b="1" dirty="0" smtClean="0">
                <a:latin typeface="+mn-lt"/>
                <a:cs typeface="VladaRHSans Med" charset="0"/>
              </a:rPr>
              <a:t>troškovi (nastavak)</a:t>
            </a:r>
            <a:endParaRPr lang="hr-HR" altLang="sr-Latn-RS" sz="2000" b="1" dirty="0" smtClean="0">
              <a:latin typeface="+mn-lt"/>
              <a:cs typeface="VladaRHSans Med" charset="0"/>
            </a:endParaRPr>
          </a:p>
        </p:txBody>
      </p:sp>
      <p:sp>
        <p:nvSpPr>
          <p:cNvPr id="19460" name="Rezervirano mjesto broja slajda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7D996DBB-2B8E-40CD-A6F3-D32865B86B33}" type="slidenum">
              <a:rPr lang="en-US" altLang="sr-Latn-RS" smtClean="0">
                <a:solidFill>
                  <a:schemeClr val="bg1"/>
                </a:solidFill>
                <a:latin typeface="VladaRHSans Reg" charset="0"/>
              </a:rPr>
              <a:pPr eaLnBrk="1" hangingPunct="1"/>
              <a:t>19</a:t>
            </a:fld>
            <a:endParaRPr lang="en-US" altLang="sr-Latn-RS" smtClean="0">
              <a:solidFill>
                <a:schemeClr val="bg1"/>
              </a:solidFill>
              <a:latin typeface="VladaRHSans Reg" charset="0"/>
            </a:endParaRPr>
          </a:p>
        </p:txBody>
      </p:sp>
      <p:pic>
        <p:nvPicPr>
          <p:cNvPr id="4" name="Rezervirano mjesto sadržaja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47131" y="397566"/>
            <a:ext cx="7549375" cy="3951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7165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slov 1"/>
          <p:cNvSpPr>
            <a:spLocks noGrp="1"/>
          </p:cNvSpPr>
          <p:nvPr>
            <p:ph type="title"/>
          </p:nvPr>
        </p:nvSpPr>
        <p:spPr>
          <a:xfrm>
            <a:off x="514350" y="103368"/>
            <a:ext cx="8099425" cy="294198"/>
          </a:xfrm>
        </p:spPr>
        <p:txBody>
          <a:bodyPr/>
          <a:lstStyle/>
          <a:p>
            <a:pPr algn="ctr"/>
            <a:r>
              <a:rPr lang="hr-HR" altLang="sr-Latn-RS" sz="2000" b="1" dirty="0">
                <a:latin typeface="+mn-lt"/>
                <a:cs typeface="VladaRHSans Med" charset="0"/>
              </a:rPr>
              <a:t>Prihvatljivi </a:t>
            </a:r>
            <a:r>
              <a:rPr lang="hr-HR" altLang="sr-Latn-RS" sz="2000" b="1" dirty="0" smtClean="0">
                <a:latin typeface="+mn-lt"/>
                <a:cs typeface="VladaRHSans Med" charset="0"/>
              </a:rPr>
              <a:t>troškovi (nastavak)</a:t>
            </a:r>
            <a:endParaRPr lang="hr-HR" altLang="sr-Latn-RS" sz="2000" b="1" dirty="0" smtClean="0">
              <a:latin typeface="+mn-lt"/>
              <a:cs typeface="VladaRHSans Med" charset="0"/>
            </a:endParaRPr>
          </a:p>
        </p:txBody>
      </p:sp>
      <p:sp>
        <p:nvSpPr>
          <p:cNvPr id="19460" name="Rezervirano mjesto broja slajda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7D996DBB-2B8E-40CD-A6F3-D32865B86B33}" type="slidenum">
              <a:rPr lang="en-US" altLang="sr-Latn-RS" smtClean="0">
                <a:solidFill>
                  <a:schemeClr val="bg1"/>
                </a:solidFill>
                <a:latin typeface="VladaRHSans Reg" charset="0"/>
              </a:rPr>
              <a:pPr eaLnBrk="1" hangingPunct="1"/>
              <a:t>20</a:t>
            </a:fld>
            <a:endParaRPr lang="en-US" altLang="sr-Latn-RS" smtClean="0">
              <a:solidFill>
                <a:schemeClr val="bg1"/>
              </a:solidFill>
              <a:latin typeface="VladaRHSans Reg" charset="0"/>
            </a:endParaRPr>
          </a:p>
        </p:txBody>
      </p:sp>
      <p:pic>
        <p:nvPicPr>
          <p:cNvPr id="3" name="Rezervirano mjesto sadržaja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3317" y="397565"/>
            <a:ext cx="7627434" cy="3929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2843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spcBef>
                <a:spcPts val="575"/>
              </a:spcBef>
            </a:pPr>
            <a:endParaRPr lang="hr-HR" altLang="sr-Latn-RS" sz="2000" dirty="0" smtClean="0">
              <a:latin typeface="VladaRHSans Reg" charset="0"/>
              <a:cs typeface="VladaRHSans Reg" charset="0"/>
            </a:endParaRPr>
          </a:p>
          <a:p>
            <a:pPr algn="ctr">
              <a:spcBef>
                <a:spcPts val="575"/>
              </a:spcBef>
            </a:pPr>
            <a:r>
              <a:rPr lang="hr-HR" altLang="sr-Latn-RS" sz="3200" b="1" dirty="0" smtClean="0">
                <a:latin typeface="+mn-lt"/>
                <a:cs typeface="VladaRHSans Reg" charset="0"/>
              </a:rPr>
              <a:t>Hvala na pažnji!</a:t>
            </a:r>
          </a:p>
          <a:p>
            <a:pPr>
              <a:spcBef>
                <a:spcPts val="575"/>
              </a:spcBef>
            </a:pPr>
            <a:endParaRPr lang="hr-HR" altLang="sr-Latn-RS" dirty="0" smtClean="0">
              <a:latin typeface="VladaRHSans Reg" charset="0"/>
              <a:cs typeface="VladaRHSans Reg" charset="0"/>
            </a:endParaRPr>
          </a:p>
        </p:txBody>
      </p:sp>
      <p:sp>
        <p:nvSpPr>
          <p:cNvPr id="21508" name="Rezervirano mjesto broja slajda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1772FBEA-9D82-467C-9FCD-F822149A5A74}" type="slidenum">
              <a:rPr lang="en-US" altLang="sr-Latn-RS" smtClean="0">
                <a:solidFill>
                  <a:schemeClr val="bg1"/>
                </a:solidFill>
                <a:latin typeface="VladaRHSans Reg" charset="0"/>
              </a:rPr>
              <a:pPr eaLnBrk="1" hangingPunct="1"/>
              <a:t>21</a:t>
            </a:fld>
            <a:endParaRPr lang="en-US" altLang="sr-Latn-RS" smtClean="0">
              <a:solidFill>
                <a:schemeClr val="bg1"/>
              </a:solidFill>
              <a:latin typeface="VladaRHSans Reg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336909" y="277937"/>
            <a:ext cx="8099425" cy="703370"/>
          </a:xfrm>
        </p:spPr>
        <p:txBody>
          <a:bodyPr/>
          <a:lstStyle/>
          <a:p>
            <a:pPr algn="ctr" eaLnBrk="1" hangingPunct="1"/>
            <a:r>
              <a:rPr lang="hr-HR" altLang="sr-Latn-RS" sz="2400" b="1" dirty="0">
                <a:latin typeface="Calibri" panose="020F0502020204030204" pitchFamily="34" charset="0"/>
                <a:cs typeface="VladaRHSans Med" charset="0"/>
              </a:rPr>
              <a:t>Provedba Programa </a:t>
            </a:r>
            <a:r>
              <a:rPr lang="hr-HR" altLang="sr-Latn-RS" sz="2400" b="1" dirty="0" err="1">
                <a:latin typeface="Calibri" panose="020F0502020204030204" pitchFamily="34" charset="0"/>
                <a:cs typeface="VladaRHSans Med" charset="0"/>
              </a:rPr>
              <a:t>izobrazno</a:t>
            </a:r>
            <a:r>
              <a:rPr lang="hr-HR" altLang="sr-Latn-RS" sz="2400" b="1" dirty="0">
                <a:latin typeface="Calibri" panose="020F0502020204030204" pitchFamily="34" charset="0"/>
                <a:cs typeface="VladaRHSans Med" charset="0"/>
              </a:rPr>
              <a:t>-informativnih aktivnosti o održivom gospodarenju </a:t>
            </a:r>
            <a:r>
              <a:rPr lang="hr-HR" altLang="sr-Latn-RS" sz="2400" b="1" dirty="0" smtClean="0">
                <a:latin typeface="Calibri" panose="020F0502020204030204" pitchFamily="34" charset="0"/>
                <a:cs typeface="VladaRHSans Med" charset="0"/>
              </a:rPr>
              <a:t>otpadom</a:t>
            </a:r>
            <a:br>
              <a:rPr lang="hr-HR" altLang="sr-Latn-RS" sz="2400" b="1" dirty="0" smtClean="0">
                <a:latin typeface="Calibri" panose="020F0502020204030204" pitchFamily="34" charset="0"/>
                <a:cs typeface="VladaRHSans Med" charset="0"/>
              </a:rPr>
            </a:br>
            <a:endParaRPr lang="en-US" altLang="sr-Latn-RS" sz="2400" b="1" dirty="0" smtClean="0">
              <a:latin typeface="Calibri" panose="020F0502020204030204" pitchFamily="34" charset="0"/>
              <a:cs typeface="VladaRHSans Med" charset="0"/>
            </a:endParaRPr>
          </a:p>
        </p:txBody>
      </p:sp>
      <p:sp>
        <p:nvSpPr>
          <p:cNvPr id="8195" name="Slide Number Placeholder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ts val="3400"/>
              </a:lnSpc>
              <a:spcBef>
                <a:spcPts val="575"/>
              </a:spcBef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1pPr>
            <a:lvl2pPr marL="742950" indent="-28575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2pPr>
            <a:lvl3pPr marL="11430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3pPr>
            <a:lvl4pPr marL="16002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4pPr>
            <a:lvl5pPr marL="20574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5pPr>
            <a:lvl6pPr marL="25146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6pPr>
            <a:lvl7pPr marL="29718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7pPr>
            <a:lvl8pPr marL="34290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8pPr>
            <a:lvl9pPr marL="38862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C8C6FE4D-373A-4F3F-8240-86C0E43E0B8B}" type="slidenum">
              <a:rPr lang="en-US" altLang="sr-Latn-RS" sz="900" smtClean="0">
                <a:solidFill>
                  <a:schemeClr val="bg1"/>
                </a:solidFill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2</a:t>
            </a:fld>
            <a:endParaRPr lang="en-US" altLang="sr-Latn-RS" sz="900" smtClean="0">
              <a:solidFill>
                <a:schemeClr val="bg1"/>
              </a:solidFill>
            </a:endParaRPr>
          </a:p>
        </p:txBody>
      </p:sp>
      <p:sp>
        <p:nvSpPr>
          <p:cNvPr id="8196" name="Content Placeholder 2"/>
          <p:cNvSpPr>
            <a:spLocks noGrp="1"/>
          </p:cNvSpPr>
          <p:nvPr>
            <p:ph idx="1"/>
          </p:nvPr>
        </p:nvSpPr>
        <p:spPr>
          <a:xfrm>
            <a:off x="270344" y="1315844"/>
            <a:ext cx="8165990" cy="3010829"/>
          </a:xfrm>
        </p:spPr>
        <p:txBody>
          <a:bodyPr/>
          <a:lstStyle/>
          <a:p>
            <a:pPr algn="just" eaLnBrk="1" hangingPunct="1">
              <a:lnSpc>
                <a:spcPct val="100000"/>
              </a:lnSpc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sz="2000" b="1" dirty="0">
                <a:latin typeface="Calibri" panose="020F0502020204030204" pitchFamily="34" charset="0"/>
                <a:cs typeface="VladaRHSans Reg" charset="0"/>
              </a:rPr>
              <a:t>u</a:t>
            </a:r>
            <a:r>
              <a:rPr lang="hr-HR" altLang="sr-Latn-RS" sz="2000" b="1" dirty="0" smtClean="0">
                <a:latin typeface="Calibri" panose="020F0502020204030204" pitchFamily="34" charset="0"/>
                <a:cs typeface="VladaRHSans Reg" charset="0"/>
              </a:rPr>
              <a:t>kupna raspoloživa sredstva </a:t>
            </a:r>
            <a:r>
              <a:rPr lang="hr-HR" altLang="sr-Latn-RS" sz="2000" dirty="0" smtClean="0">
                <a:latin typeface="Calibri" panose="020F0502020204030204" pitchFamily="34" charset="0"/>
                <a:cs typeface="VladaRHSans Reg" charset="0"/>
              </a:rPr>
              <a:t> - </a:t>
            </a:r>
            <a:r>
              <a:rPr lang="hr-HR" altLang="sr-Latn-RS" sz="2000" b="1" dirty="0" smtClean="0">
                <a:latin typeface="Calibri" panose="020F0502020204030204" pitchFamily="34" charset="0"/>
                <a:cs typeface="VladaRHSans Reg" charset="0"/>
              </a:rPr>
              <a:t>47,2 milijuna kuna</a:t>
            </a:r>
          </a:p>
          <a:p>
            <a:pPr algn="just" eaLnBrk="1" hangingPunct="1">
              <a:lnSpc>
                <a:spcPct val="100000"/>
              </a:lnSpc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sz="2000" b="1" dirty="0" smtClean="0">
                <a:latin typeface="Calibri" panose="020F0502020204030204" pitchFamily="34" charset="0"/>
                <a:cs typeface="VladaRHSans Reg" charset="0"/>
              </a:rPr>
              <a:t>vrsta poziva -  </a:t>
            </a:r>
            <a:r>
              <a:rPr lang="hr-HR" altLang="sr-Latn-RS" sz="2000" dirty="0" smtClean="0">
                <a:latin typeface="Calibri" panose="020F0502020204030204" pitchFamily="34" charset="0"/>
                <a:cs typeface="VladaRHSans Reg" charset="0"/>
              </a:rPr>
              <a:t>otvoreni postupak u modalitetu trajnog poziva</a:t>
            </a:r>
          </a:p>
          <a:p>
            <a:pPr eaLnBrk="1" hangingPunct="1">
              <a:lnSpc>
                <a:spcPct val="100000"/>
              </a:lnSpc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sz="2000" b="1" dirty="0">
                <a:latin typeface="Calibri" panose="020F0502020204030204" pitchFamily="34" charset="0"/>
                <a:cs typeface="VladaRHSans Reg" charset="0"/>
              </a:rPr>
              <a:t>s</a:t>
            </a:r>
            <a:r>
              <a:rPr lang="hr-HR" altLang="sr-Latn-RS" sz="2000" b="1" dirty="0" smtClean="0">
                <a:latin typeface="Calibri" panose="020F0502020204030204" pitchFamily="34" charset="0"/>
                <a:cs typeface="VladaRHSans Reg" charset="0"/>
              </a:rPr>
              <a:t>vrha poziva </a:t>
            </a:r>
            <a:r>
              <a:rPr lang="hr-HR" altLang="sr-Latn-RS" sz="2000" dirty="0">
                <a:latin typeface="Calibri" panose="020F0502020204030204" pitchFamily="34" charset="0"/>
                <a:cs typeface="VladaRHSans Reg" charset="0"/>
              </a:rPr>
              <a:t>- </a:t>
            </a:r>
            <a:r>
              <a:rPr lang="hr-HR" altLang="sr-Latn-RS" sz="2000" dirty="0" smtClean="0">
                <a:latin typeface="Calibri" panose="020F0502020204030204" pitchFamily="34" charset="0"/>
                <a:cs typeface="VladaRHSans Reg" charset="0"/>
              </a:rPr>
              <a:t>izgradnja </a:t>
            </a:r>
            <a:r>
              <a:rPr lang="hr-HR" altLang="sr-Latn-RS" sz="2000" dirty="0">
                <a:latin typeface="Calibri" panose="020F0502020204030204" pitchFamily="34" charset="0"/>
                <a:cs typeface="VladaRHSans Reg" charset="0"/>
              </a:rPr>
              <a:t>svijesti građana </a:t>
            </a:r>
            <a:r>
              <a:rPr lang="hr-HR" altLang="sr-Latn-RS" sz="2000" dirty="0" smtClean="0">
                <a:latin typeface="Calibri" panose="020F0502020204030204" pitchFamily="34" charset="0"/>
                <a:cs typeface="VladaRHSans Reg" charset="0"/>
              </a:rPr>
              <a:t>RH </a:t>
            </a:r>
            <a:r>
              <a:rPr lang="hr-HR" altLang="sr-Latn-RS" sz="2000" dirty="0">
                <a:latin typeface="Calibri" panose="020F0502020204030204" pitchFamily="34" charset="0"/>
                <a:cs typeface="VladaRHSans Reg" charset="0"/>
              </a:rPr>
              <a:t>o važnosti odgovornog postupanja s komunalnim </a:t>
            </a:r>
            <a:r>
              <a:rPr lang="hr-HR" altLang="sr-Latn-RS" sz="2000" dirty="0" smtClean="0">
                <a:latin typeface="Calibri" panose="020F0502020204030204" pitchFamily="34" charset="0"/>
                <a:cs typeface="VladaRHSans Reg" charset="0"/>
              </a:rPr>
              <a:t>otpadom </a:t>
            </a:r>
            <a:r>
              <a:rPr lang="hr-HR" altLang="sr-Latn-RS" sz="2000" dirty="0">
                <a:latin typeface="Calibri" panose="020F0502020204030204" pitchFamily="34" charset="0"/>
                <a:cs typeface="VladaRHSans Reg" charset="0"/>
              </a:rPr>
              <a:t>s ciljem smanjenja količine otpada koji se odlaže na </a:t>
            </a:r>
            <a:r>
              <a:rPr lang="hr-HR" altLang="sr-Latn-RS" sz="2000" dirty="0" smtClean="0">
                <a:latin typeface="Calibri" panose="020F0502020204030204" pitchFamily="34" charset="0"/>
                <a:cs typeface="VladaRHSans Reg" charset="0"/>
              </a:rPr>
              <a:t>odlagališta</a:t>
            </a:r>
            <a:r>
              <a:rPr lang="hr-HR" altLang="sr-Latn-RS" sz="2000" dirty="0">
                <a:latin typeface="Calibri" panose="020F0502020204030204" pitchFamily="34" charset="0"/>
                <a:cs typeface="VladaRHSans Reg" charset="0"/>
              </a:rPr>
              <a:t> </a:t>
            </a:r>
            <a:r>
              <a:rPr lang="hr-HR" altLang="sr-Latn-RS" sz="2000" dirty="0" smtClean="0">
                <a:latin typeface="Calibri" panose="020F0502020204030204" pitchFamily="34" charset="0"/>
                <a:cs typeface="VladaRHSans Reg" charset="0"/>
              </a:rPr>
              <a:t>(sprječavanje </a:t>
            </a:r>
            <a:r>
              <a:rPr lang="hr-HR" altLang="sr-Latn-RS" sz="2000" dirty="0">
                <a:latin typeface="Calibri" panose="020F0502020204030204" pitchFamily="34" charset="0"/>
                <a:cs typeface="VladaRHSans Reg" charset="0"/>
              </a:rPr>
              <a:t>nastanka otpada, pravilno odvajanje otpada u kućanstvima, kućno </a:t>
            </a:r>
            <a:r>
              <a:rPr lang="hr-HR" altLang="sr-Latn-RS" sz="2000" dirty="0" err="1">
                <a:latin typeface="Calibri" panose="020F0502020204030204" pitchFamily="34" charset="0"/>
                <a:cs typeface="VladaRHSans Reg" charset="0"/>
              </a:rPr>
              <a:t>kompostiranje</a:t>
            </a:r>
            <a:r>
              <a:rPr lang="hr-HR" altLang="sr-Latn-RS" sz="2000" dirty="0">
                <a:latin typeface="Calibri" panose="020F0502020204030204" pitchFamily="34" charset="0"/>
                <a:cs typeface="VladaRHSans Reg" charset="0"/>
              </a:rPr>
              <a:t> i </a:t>
            </a:r>
            <a:r>
              <a:rPr lang="hr-HR" altLang="sr-Latn-RS" sz="2000" dirty="0" smtClean="0">
                <a:latin typeface="Calibri" panose="020F0502020204030204" pitchFamily="34" charset="0"/>
                <a:cs typeface="VladaRHSans Reg" charset="0"/>
              </a:rPr>
              <a:t>ponovna uporaba predmeta)</a:t>
            </a:r>
          </a:p>
          <a:p>
            <a:pPr eaLnBrk="1" hangingPunct="1">
              <a:lnSpc>
                <a:spcPct val="100000"/>
              </a:lnSpc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sz="2000" b="1" dirty="0">
                <a:latin typeface="Calibri" panose="020F0502020204030204" pitchFamily="34" charset="0"/>
                <a:cs typeface="VladaRHSans Reg" charset="0"/>
              </a:rPr>
              <a:t>p</a:t>
            </a:r>
            <a:r>
              <a:rPr lang="hr-HR" altLang="sr-Latn-RS" sz="2000" b="1" dirty="0" smtClean="0">
                <a:latin typeface="Calibri" panose="020F0502020204030204" pitchFamily="34" charset="0"/>
                <a:cs typeface="VladaRHSans Reg" charset="0"/>
              </a:rPr>
              <a:t>redmet poziva - </a:t>
            </a:r>
            <a:r>
              <a:rPr lang="hr-HR" altLang="sr-Latn-RS" sz="2000" dirty="0" smtClean="0">
                <a:latin typeface="Calibri" panose="020F0502020204030204" pitchFamily="34" charset="0"/>
                <a:cs typeface="VladaRHSans Reg" charset="0"/>
              </a:rPr>
              <a:t>provedba </a:t>
            </a:r>
            <a:r>
              <a:rPr lang="hr-HR" altLang="sr-Latn-RS" sz="2000" dirty="0">
                <a:latin typeface="Calibri" panose="020F0502020204030204" pitchFamily="34" charset="0"/>
                <a:cs typeface="VladaRHSans Reg" charset="0"/>
              </a:rPr>
              <a:t>aktivnosti predviđenih Programom </a:t>
            </a:r>
            <a:r>
              <a:rPr lang="hr-HR" altLang="sr-Latn-RS" sz="2000" dirty="0" err="1">
                <a:latin typeface="Calibri" panose="020F0502020204030204" pitchFamily="34" charset="0"/>
                <a:cs typeface="VladaRHSans Reg" charset="0"/>
              </a:rPr>
              <a:t>izobrazno</a:t>
            </a:r>
            <a:r>
              <a:rPr lang="hr-HR" altLang="sr-Latn-RS" sz="2000" dirty="0">
                <a:latin typeface="Calibri" panose="020F0502020204030204" pitchFamily="34" charset="0"/>
                <a:cs typeface="VladaRHSans Reg" charset="0"/>
              </a:rPr>
              <a:t>-informativnih aktivnosti o održivom gospodarenju otpadom </a:t>
            </a:r>
            <a:r>
              <a:rPr lang="hr-HR" altLang="sr-Latn-RS" sz="2000" dirty="0" smtClean="0">
                <a:latin typeface="Calibri" panose="020F0502020204030204" pitchFamily="34" charset="0"/>
                <a:cs typeface="VladaRHSans Reg" charset="0"/>
              </a:rPr>
              <a:t>(</a:t>
            </a:r>
            <a:r>
              <a:rPr lang="pl-PL" altLang="sr-Latn-RS" sz="2000" dirty="0" smtClean="0">
                <a:latin typeface="Calibri" panose="020F0502020204030204" pitchFamily="34" charset="0"/>
                <a:cs typeface="VladaRHSans Reg" charset="0"/>
                <a:hlinkClick r:id="rId2"/>
              </a:rPr>
              <a:t>http</a:t>
            </a:r>
            <a:r>
              <a:rPr lang="pl-PL" altLang="sr-Latn-RS" sz="2000" dirty="0">
                <a:latin typeface="Calibri" panose="020F0502020204030204" pitchFamily="34" charset="0"/>
                <a:cs typeface="VladaRHSans Reg" charset="0"/>
                <a:hlinkClick r:id="rId2"/>
              </a:rPr>
              <a:t>://</a:t>
            </a:r>
            <a:r>
              <a:rPr lang="pl-PL" altLang="sr-Latn-RS" sz="2000" dirty="0" smtClean="0">
                <a:latin typeface="Calibri" panose="020F0502020204030204" pitchFamily="34" charset="0"/>
                <a:cs typeface="VladaRHSans Reg" charset="0"/>
                <a:hlinkClick r:id="rId2"/>
              </a:rPr>
              <a:t>www.mzoip.hr/hr/otpad/strategije-planovi-i-programi.html</a:t>
            </a:r>
            <a:r>
              <a:rPr lang="pl-PL" altLang="sr-Latn-RS" sz="2000" dirty="0" smtClean="0">
                <a:latin typeface="Calibri" panose="020F0502020204030204" pitchFamily="34" charset="0"/>
                <a:cs typeface="VladaRHSans Reg" charset="0"/>
              </a:rPr>
              <a:t>)</a:t>
            </a:r>
            <a:endParaRPr lang="ta-IN" altLang="sr-Latn-RS" sz="2000" dirty="0" smtClean="0">
              <a:latin typeface="Calibri" panose="020F0502020204030204" pitchFamily="34" charset="0"/>
              <a:cs typeface="VladaRHSans Reg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slov 1"/>
          <p:cNvSpPr>
            <a:spLocks noGrp="1"/>
          </p:cNvSpPr>
          <p:nvPr>
            <p:ph type="title"/>
          </p:nvPr>
        </p:nvSpPr>
        <p:spPr>
          <a:xfrm>
            <a:off x="514350" y="206375"/>
            <a:ext cx="8099425" cy="403225"/>
          </a:xfrm>
        </p:spPr>
        <p:txBody>
          <a:bodyPr/>
          <a:lstStyle/>
          <a:p>
            <a:pPr algn="ctr"/>
            <a:r>
              <a:rPr lang="hr-HR" altLang="sr-Latn-RS" sz="2800" b="1" dirty="0" smtClean="0">
                <a:latin typeface="+mn-lt"/>
                <a:cs typeface="VladaRHSans Med" charset="0"/>
              </a:rPr>
              <a:t>Očekivani rezultati ulaganja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75861" y="952423"/>
            <a:ext cx="7398096" cy="3984702"/>
          </a:xfrm>
        </p:spPr>
        <p:txBody>
          <a:bodyPr/>
          <a:lstStyle/>
          <a:p>
            <a:pPr>
              <a:lnSpc>
                <a:spcPct val="100000"/>
              </a:lnSpc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2000" dirty="0" smtClean="0">
                <a:latin typeface="Calibri" panose="020F0502020204030204" pitchFamily="34" charset="0"/>
                <a:cs typeface="VladaRHSans Med"/>
              </a:rPr>
              <a:t>Min. 80% </a:t>
            </a:r>
            <a:r>
              <a:rPr lang="hr-HR" sz="2000" dirty="0">
                <a:latin typeface="Calibri" panose="020F0502020204030204" pitchFamily="34" charset="0"/>
                <a:cs typeface="VladaRHSans Med"/>
              </a:rPr>
              <a:t>stanovništva na području obuhvata projekta mora biti obuhvaćeno provedenim </a:t>
            </a:r>
            <a:r>
              <a:rPr lang="hr-HR" sz="2000" dirty="0" err="1">
                <a:latin typeface="Calibri" panose="020F0502020204030204" pitchFamily="34" charset="0"/>
                <a:cs typeface="VladaRHSans Med"/>
              </a:rPr>
              <a:t>izobrazno</a:t>
            </a:r>
            <a:r>
              <a:rPr lang="hr-HR" sz="2000" dirty="0">
                <a:latin typeface="Calibri" panose="020F0502020204030204" pitchFamily="34" charset="0"/>
                <a:cs typeface="VladaRHSans Med"/>
              </a:rPr>
              <a:t>-informativnim </a:t>
            </a:r>
            <a:r>
              <a:rPr lang="hr-HR" sz="2000" dirty="0" smtClean="0">
                <a:latin typeface="Calibri" panose="020F0502020204030204" pitchFamily="34" charset="0"/>
                <a:cs typeface="VladaRHSans Med"/>
              </a:rPr>
              <a:t>aktivnostima</a:t>
            </a:r>
          </a:p>
          <a:p>
            <a:pPr>
              <a:lnSpc>
                <a:spcPct val="100000"/>
              </a:lnSpc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2000" dirty="0">
                <a:latin typeface="Calibri" panose="020F0502020204030204" pitchFamily="34" charset="0"/>
                <a:cs typeface="VladaRHSans Med"/>
              </a:rPr>
              <a:t>Prijavitelj je obvezan provesti izobrazno-informativne aktivnosti sukladno popisu aktivnosti u </a:t>
            </a:r>
            <a:r>
              <a:rPr lang="hr-HR" sz="2000" dirty="0" smtClean="0">
                <a:latin typeface="Calibri" panose="020F0502020204030204" pitchFamily="34" charset="0"/>
                <a:cs typeface="VladaRHSans Med"/>
              </a:rPr>
              <a:t>Programu, Tablica </a:t>
            </a:r>
            <a:r>
              <a:rPr lang="hr-HR" sz="2000" dirty="0">
                <a:latin typeface="Calibri" panose="020F0502020204030204" pitchFamily="34" charset="0"/>
                <a:cs typeface="VladaRHSans Med"/>
              </a:rPr>
              <a:t>1 </a:t>
            </a:r>
            <a:r>
              <a:rPr lang="hr-HR" sz="2000" dirty="0" smtClean="0">
                <a:latin typeface="Calibri" panose="020F0502020204030204" pitchFamily="34" charset="0"/>
                <a:cs typeface="VladaRHSans Med"/>
              </a:rPr>
              <a:t>- Pregled </a:t>
            </a:r>
            <a:r>
              <a:rPr lang="hr-HR" sz="2000" dirty="0">
                <a:latin typeface="Calibri" panose="020F0502020204030204" pitchFamily="34" charset="0"/>
                <a:cs typeface="VladaRHSans Med"/>
              </a:rPr>
              <a:t>aktivnosti s ključnim kvalitativnim pokazateljima </a:t>
            </a:r>
            <a:r>
              <a:rPr lang="hr-HR" sz="2000" dirty="0" smtClean="0">
                <a:latin typeface="Calibri" panose="020F0502020204030204" pitchFamily="34" charset="0"/>
                <a:cs typeface="VladaRHSans Med"/>
              </a:rPr>
              <a:t>učinka </a:t>
            </a:r>
          </a:p>
          <a:p>
            <a:pPr>
              <a:lnSpc>
                <a:spcPct val="100000"/>
              </a:lnSpc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2000" dirty="0" smtClean="0">
                <a:latin typeface="Calibri" panose="020F0502020204030204" pitchFamily="34" charset="0"/>
                <a:cs typeface="VladaRHSans Med"/>
              </a:rPr>
              <a:t>Prijavitelj </a:t>
            </a:r>
            <a:r>
              <a:rPr lang="hr-HR" sz="2000" dirty="0">
                <a:latin typeface="Calibri" panose="020F0502020204030204" pitchFamily="34" charset="0"/>
                <a:cs typeface="VladaRHSans Med"/>
              </a:rPr>
              <a:t>je obvezan dostaviti podatke o provedenim izobrazno - informativnim aktivnostima preko </a:t>
            </a:r>
            <a:r>
              <a:rPr lang="hr-HR" sz="2000" dirty="0" smtClean="0">
                <a:latin typeface="Calibri" panose="020F0502020204030204" pitchFamily="34" charset="0"/>
                <a:cs typeface="VladaRHSans Med"/>
              </a:rPr>
              <a:t>HAOP-ovog Portala </a:t>
            </a:r>
            <a:r>
              <a:rPr lang="hr-HR" sz="2000" dirty="0">
                <a:latin typeface="Calibri" panose="020F0502020204030204" pitchFamily="34" charset="0"/>
                <a:cs typeface="VladaRHSans Med"/>
              </a:rPr>
              <a:t>sprečavanje nastanka </a:t>
            </a:r>
            <a:r>
              <a:rPr lang="hr-HR" sz="2000" dirty="0" smtClean="0">
                <a:latin typeface="Calibri" panose="020F0502020204030204" pitchFamily="34" charset="0"/>
                <a:cs typeface="VladaRHSans Med"/>
              </a:rPr>
              <a:t>otpada (</a:t>
            </a:r>
            <a:r>
              <a:rPr lang="hr-HR" sz="2000" dirty="0" smtClean="0">
                <a:latin typeface="Calibri" panose="020F0502020204030204" pitchFamily="34" charset="0"/>
                <a:cs typeface="VladaRHSans Med"/>
                <a:hlinkClick r:id="rId2"/>
              </a:rPr>
              <a:t>http</a:t>
            </a:r>
            <a:r>
              <a:rPr lang="hr-HR" sz="2000" dirty="0">
                <a:latin typeface="Calibri" panose="020F0502020204030204" pitchFamily="34" charset="0"/>
                <a:cs typeface="VladaRHSans Med"/>
                <a:hlinkClick r:id="rId2"/>
              </a:rPr>
              <a:t>://</a:t>
            </a:r>
            <a:r>
              <a:rPr lang="hr-HR" sz="2000" dirty="0" smtClean="0">
                <a:latin typeface="Calibri" panose="020F0502020204030204" pitchFamily="34" charset="0"/>
                <a:cs typeface="VladaRHSans Med"/>
                <a:hlinkClick r:id="rId2"/>
              </a:rPr>
              <a:t>sprjecavanjeotpada.azo.hr/rpt.htm</a:t>
            </a:r>
            <a:r>
              <a:rPr lang="hr-HR" sz="2000" dirty="0" smtClean="0">
                <a:latin typeface="Calibri" panose="020F0502020204030204" pitchFamily="34" charset="0"/>
                <a:cs typeface="VladaRHSans Med"/>
              </a:rPr>
              <a:t>).  </a:t>
            </a:r>
            <a:endParaRPr lang="hr-HR" sz="2000" dirty="0">
              <a:latin typeface="Calibri" panose="020F0502020204030204" pitchFamily="34" charset="0"/>
              <a:cs typeface="VladaRHSans Med"/>
            </a:endParaRPr>
          </a:p>
        </p:txBody>
      </p:sp>
      <p:sp>
        <p:nvSpPr>
          <p:cNvPr id="9220" name="Rezervirano mjesto broja slajda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ts val="3400"/>
              </a:lnSpc>
              <a:spcBef>
                <a:spcPts val="575"/>
              </a:spcBef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1pPr>
            <a:lvl2pPr marL="742950" indent="-28575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2pPr>
            <a:lvl3pPr marL="11430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3pPr>
            <a:lvl4pPr marL="16002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4pPr>
            <a:lvl5pPr marL="20574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5pPr>
            <a:lvl6pPr marL="25146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6pPr>
            <a:lvl7pPr marL="29718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7pPr>
            <a:lvl8pPr marL="34290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8pPr>
            <a:lvl9pPr marL="38862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5AF6EC5C-2B85-4963-AF12-2E73689A9076}" type="slidenum">
              <a:rPr lang="en-US" altLang="sr-Latn-RS" sz="900" smtClean="0">
                <a:solidFill>
                  <a:schemeClr val="bg1"/>
                </a:solidFill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3</a:t>
            </a:fld>
            <a:endParaRPr lang="en-US" altLang="sr-Latn-RS" sz="90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slov 1"/>
          <p:cNvSpPr>
            <a:spLocks noGrp="1"/>
          </p:cNvSpPr>
          <p:nvPr>
            <p:ph type="title"/>
          </p:nvPr>
        </p:nvSpPr>
        <p:spPr>
          <a:xfrm>
            <a:off x="172092" y="154494"/>
            <a:ext cx="8884596" cy="498475"/>
          </a:xfrm>
        </p:spPr>
        <p:txBody>
          <a:bodyPr/>
          <a:lstStyle/>
          <a:p>
            <a:pPr algn="ctr"/>
            <a:r>
              <a:rPr lang="hr-HR" altLang="sr-Latn-RS" sz="2800" b="1" dirty="0" smtClean="0">
                <a:latin typeface="Calibri" panose="020F0502020204030204" pitchFamily="34" charset="0"/>
                <a:cs typeface="VladaRHSans Med" charset="0"/>
              </a:rPr>
              <a:t>Podjela jedinica lokalne samouprave (JLS) po kategorijama</a:t>
            </a:r>
          </a:p>
        </p:txBody>
      </p:sp>
      <p:sp>
        <p:nvSpPr>
          <p:cNvPr id="10243" name="Rezervirano mjesto sadržaja 2"/>
          <p:cNvSpPr>
            <a:spLocks noGrp="1"/>
          </p:cNvSpPr>
          <p:nvPr>
            <p:ph idx="1"/>
          </p:nvPr>
        </p:nvSpPr>
        <p:spPr>
          <a:xfrm>
            <a:off x="514350" y="1112838"/>
            <a:ext cx="8099425" cy="3169230"/>
          </a:xfrm>
        </p:spPr>
        <p:txBody>
          <a:bodyPr/>
          <a:lstStyle/>
          <a:p>
            <a:pPr marL="342900" indent="-342900" algn="just">
              <a:lnSpc>
                <a:spcPct val="100000"/>
              </a:lnSpc>
              <a:spcBef>
                <a:spcPts val="575"/>
              </a:spcBef>
              <a:buClr>
                <a:srgbClr val="B0CB1F"/>
              </a:buClr>
              <a:buFont typeface="Wingdings" panose="05000000000000000000" pitchFamily="2" charset="2"/>
              <a:buChar char="§"/>
            </a:pP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I</a:t>
            </a:r>
            <a:r>
              <a:rPr lang="hr-HR" altLang="sr-Latn-RS" dirty="0">
                <a:latin typeface="Calibri" panose="020F0502020204030204" pitchFamily="34" charset="0"/>
                <a:cs typeface="VladaRHSans Reg" charset="0"/>
              </a:rPr>
              <a:t>. 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kategorija - JLS &lt; 10.000 stanovnika</a:t>
            </a:r>
          </a:p>
          <a:p>
            <a:pPr marL="285750" indent="-285750" algn="just">
              <a:lnSpc>
                <a:spcPct val="100000"/>
              </a:lnSpc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II. kategorija - JLS s 10.001 - 40.000 stanovnika</a:t>
            </a:r>
          </a:p>
          <a:p>
            <a:pPr marL="285750" indent="-285750" algn="just">
              <a:lnSpc>
                <a:spcPct val="100000"/>
              </a:lnSpc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III</a:t>
            </a:r>
            <a:r>
              <a:rPr lang="hr-HR" altLang="sr-Latn-RS" dirty="0">
                <a:latin typeface="Calibri" panose="020F0502020204030204" pitchFamily="34" charset="0"/>
                <a:cs typeface="VladaRHSans Reg" charset="0"/>
              </a:rPr>
              <a:t>. 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kategorija - JLS </a:t>
            </a:r>
            <a:r>
              <a:rPr lang="hr-HR" altLang="sr-Latn-RS" dirty="0">
                <a:latin typeface="Calibri" panose="020F0502020204030204" pitchFamily="34" charset="0"/>
                <a:cs typeface="VladaRHSans Reg" charset="0"/>
              </a:rPr>
              <a:t>s 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40.001 - 100.000 </a:t>
            </a:r>
            <a:r>
              <a:rPr lang="hr-HR" altLang="sr-Latn-RS" dirty="0">
                <a:latin typeface="Calibri" panose="020F0502020204030204" pitchFamily="34" charset="0"/>
                <a:cs typeface="VladaRHSans Reg" charset="0"/>
              </a:rPr>
              <a:t>stanovnika,</a:t>
            </a:r>
          </a:p>
          <a:p>
            <a:pPr marL="285750" indent="-285750" algn="just">
              <a:lnSpc>
                <a:spcPct val="100000"/>
              </a:lnSpc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IV</a:t>
            </a:r>
            <a:r>
              <a:rPr lang="hr-HR" altLang="sr-Latn-RS" dirty="0">
                <a:latin typeface="Calibri" panose="020F0502020204030204" pitchFamily="34" charset="0"/>
                <a:cs typeface="VladaRHSans Reg" charset="0"/>
              </a:rPr>
              <a:t>. 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kategorija - JLS &gt; 100.000 stanovnika</a:t>
            </a:r>
            <a:endParaRPr lang="hr-HR" altLang="sr-Latn-RS" dirty="0">
              <a:latin typeface="Calibri" panose="020F0502020204030204" pitchFamily="34" charset="0"/>
              <a:cs typeface="VladaRHSans Reg" charset="0"/>
            </a:endParaRPr>
          </a:p>
          <a:p>
            <a:pPr marL="285750" indent="-285750" algn="just">
              <a:lnSpc>
                <a:spcPct val="100000"/>
              </a:lnSpc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dirty="0">
                <a:latin typeface="Calibri" panose="020F0502020204030204" pitchFamily="34" charset="0"/>
                <a:cs typeface="VladaRHSans Reg" charset="0"/>
              </a:rPr>
              <a:t>p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osebna kategorija - Grad Zagreb</a:t>
            </a:r>
            <a:endParaRPr lang="hr-HR" altLang="sr-Latn-RS" dirty="0">
              <a:latin typeface="Calibri" panose="020F0502020204030204" pitchFamily="34" charset="0"/>
              <a:cs typeface="VladaRHSans Reg" charset="0"/>
            </a:endParaRPr>
          </a:p>
          <a:p>
            <a:pPr marL="285750" indent="-285750"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endParaRPr lang="hr-HR" altLang="sr-Latn-RS" dirty="0" smtClean="0">
              <a:latin typeface="Calibri" panose="020F0502020204030204" pitchFamily="34" charset="0"/>
              <a:cs typeface="VladaRHSans Reg" charset="0"/>
            </a:endParaRPr>
          </a:p>
        </p:txBody>
      </p:sp>
      <p:sp>
        <p:nvSpPr>
          <p:cNvPr id="10244" name="Rezervirano mjesto broja slajda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ts val="3400"/>
              </a:lnSpc>
              <a:spcBef>
                <a:spcPts val="575"/>
              </a:spcBef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1pPr>
            <a:lvl2pPr marL="742950" indent="-28575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2pPr>
            <a:lvl3pPr marL="11430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3pPr>
            <a:lvl4pPr marL="16002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4pPr>
            <a:lvl5pPr marL="20574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5pPr>
            <a:lvl6pPr marL="25146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6pPr>
            <a:lvl7pPr marL="29718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7pPr>
            <a:lvl8pPr marL="34290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8pPr>
            <a:lvl9pPr marL="38862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6E35CA6D-A8E8-4B66-94BF-A3F373761B85}" type="slidenum">
              <a:rPr lang="en-US" altLang="sr-Latn-RS" sz="900" smtClean="0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4</a:t>
            </a:fld>
            <a:endParaRPr lang="en-US" altLang="sr-Latn-RS" sz="900" smtClean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slov 1"/>
          <p:cNvSpPr>
            <a:spLocks noGrp="1"/>
          </p:cNvSpPr>
          <p:nvPr>
            <p:ph type="title"/>
          </p:nvPr>
        </p:nvSpPr>
        <p:spPr>
          <a:xfrm>
            <a:off x="514350" y="206375"/>
            <a:ext cx="8099425" cy="362337"/>
          </a:xfrm>
        </p:spPr>
        <p:txBody>
          <a:bodyPr/>
          <a:lstStyle/>
          <a:p>
            <a:pPr algn="ctr"/>
            <a:r>
              <a:rPr lang="hr-HR" altLang="sr-Latn-RS" sz="2800" b="1" dirty="0" smtClean="0">
                <a:latin typeface="Calibri" panose="020F0502020204030204" pitchFamily="34" charset="0"/>
                <a:cs typeface="VladaRHSans Med" charset="0"/>
              </a:rPr>
              <a:t>Prihvatljivi prijavitelji</a:t>
            </a:r>
          </a:p>
        </p:txBody>
      </p:sp>
      <p:sp>
        <p:nvSpPr>
          <p:cNvPr id="11267" name="Rezervirano mjesto sadržaja 2"/>
          <p:cNvSpPr>
            <a:spLocks noGrp="1"/>
          </p:cNvSpPr>
          <p:nvPr>
            <p:ph idx="1"/>
          </p:nvPr>
        </p:nvSpPr>
        <p:spPr>
          <a:xfrm>
            <a:off x="421532" y="1049479"/>
            <a:ext cx="8307421" cy="3289610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B0CB1F"/>
              </a:buClr>
              <a:buFont typeface="Wingdings" pitchFamily="2" charset="2"/>
              <a:buChar char="§"/>
              <a:defRPr/>
            </a:pP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JLS </a:t>
            </a:r>
            <a:r>
              <a:rPr lang="hr-HR" altLang="sr-Latn-RS" dirty="0">
                <a:latin typeface="Calibri" panose="020F0502020204030204" pitchFamily="34" charset="0"/>
                <a:cs typeface="VladaRHSans Reg" charset="0"/>
              </a:rPr>
              <a:t>koja prijavljuje projekt 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na </a:t>
            </a:r>
            <a:r>
              <a:rPr lang="hr-HR" altLang="sr-Latn-RS" dirty="0">
                <a:latin typeface="Calibri" panose="020F0502020204030204" pitchFamily="34" charset="0"/>
                <a:cs typeface="VladaRHSans Reg" charset="0"/>
              </a:rPr>
              <a:t>području koje obuhvaća više od 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10.000 </a:t>
            </a:r>
            <a:r>
              <a:rPr lang="hr-HR" altLang="sr-Latn-RS" dirty="0">
                <a:latin typeface="Calibri" panose="020F0502020204030204" pitchFamily="34" charset="0"/>
                <a:cs typeface="VladaRHSans Reg" charset="0"/>
              </a:rPr>
              <a:t>stanovnika, odnosno JLS iz 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II - IV. kategorije </a:t>
            </a:r>
            <a:r>
              <a:rPr lang="hr-HR" altLang="sr-Latn-RS" dirty="0">
                <a:latin typeface="Calibri" panose="020F0502020204030204" pitchFamily="34" charset="0"/>
                <a:cs typeface="VladaRHSans Reg" charset="0"/>
              </a:rPr>
              <a:t>i Grad 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Zagreb</a:t>
            </a:r>
          </a:p>
          <a:p>
            <a:pPr marL="342900" indent="-34290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B0CB1F"/>
              </a:buClr>
              <a:buFont typeface="Wingdings" pitchFamily="2" charset="2"/>
              <a:buChar char="§"/>
              <a:defRPr/>
            </a:pPr>
            <a:endParaRPr lang="hr-HR" altLang="sr-Latn-RS" dirty="0" smtClean="0">
              <a:latin typeface="Calibri" panose="020F0502020204030204" pitchFamily="34" charset="0"/>
              <a:cs typeface="VladaRHSans Reg" charset="0"/>
            </a:endParaRPr>
          </a:p>
          <a:p>
            <a:pPr marL="342900" indent="-34290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B0CB1F"/>
              </a:buClr>
              <a:buFont typeface="Wingdings" pitchFamily="2" charset="2"/>
              <a:buChar char="§"/>
              <a:defRPr/>
            </a:pP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JLS s &lt;10.000 stanovnika (I. kat.) </a:t>
            </a:r>
            <a:r>
              <a:rPr lang="hr-HR" altLang="sr-Latn-RS" dirty="0">
                <a:latin typeface="Calibri" panose="020F0502020204030204" pitchFamily="34" charset="0"/>
                <a:cs typeface="VladaRHSans Reg" charset="0"/>
              </a:rPr>
              <a:t>smatrat će se prihvatljivim 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prijaviteljem, </a:t>
            </a:r>
            <a:r>
              <a:rPr lang="hr-HR" altLang="sr-Latn-RS" dirty="0">
                <a:latin typeface="Calibri" panose="020F0502020204030204" pitchFamily="34" charset="0"/>
                <a:cs typeface="VladaRHSans Reg" charset="0"/>
              </a:rPr>
              <a:t>ukoliko će 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sporazumnim </a:t>
            </a:r>
            <a:r>
              <a:rPr lang="hr-HR" altLang="sr-Latn-RS" dirty="0">
                <a:latin typeface="Calibri" panose="020F0502020204030204" pitchFamily="34" charset="0"/>
                <a:cs typeface="VladaRHSans Reg" charset="0"/>
              </a:rPr>
              <a:t>udruživanjem s 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JLS-om/ovima </a:t>
            </a:r>
            <a:r>
              <a:rPr lang="hr-HR" altLang="sr-Latn-RS" dirty="0">
                <a:latin typeface="Calibri" panose="020F0502020204030204" pitchFamily="34" charset="0"/>
                <a:cs typeface="VladaRHSans Reg" charset="0"/>
              </a:rPr>
              <a:t>iz bilo koje 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kategorije </a:t>
            </a:r>
            <a:r>
              <a:rPr lang="hr-HR" altLang="sr-Latn-RS" dirty="0">
                <a:latin typeface="Calibri" panose="020F0502020204030204" pitchFamily="34" charset="0"/>
                <a:cs typeface="VladaRHSans Reg" charset="0"/>
              </a:rPr>
              <a:t>osigurati zajedničko provođenje 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aktivnosti, a da je njihov </a:t>
            </a:r>
            <a:r>
              <a:rPr lang="hr-HR" altLang="sr-Latn-RS" dirty="0" err="1" smtClean="0">
                <a:latin typeface="Calibri" panose="020F0502020204030204" pitchFamily="34" charset="0"/>
                <a:cs typeface="VladaRHSans Reg" charset="0"/>
              </a:rPr>
              <a:t>uk.broj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 stanovnika &gt;10.000</a:t>
            </a:r>
            <a:endParaRPr lang="hr-HR" altLang="sr-Latn-RS" dirty="0">
              <a:latin typeface="Calibri" panose="020F0502020204030204" pitchFamily="34" charset="0"/>
              <a:cs typeface="VladaRHSans Reg" charset="0"/>
            </a:endParaRPr>
          </a:p>
        </p:txBody>
      </p:sp>
      <p:sp>
        <p:nvSpPr>
          <p:cNvPr id="11268" name="Rezervirano mjesto broja slajda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ts val="3400"/>
              </a:lnSpc>
              <a:spcBef>
                <a:spcPts val="575"/>
              </a:spcBef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1pPr>
            <a:lvl2pPr marL="742950" indent="-28575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2pPr>
            <a:lvl3pPr marL="11430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3pPr>
            <a:lvl4pPr marL="16002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4pPr>
            <a:lvl5pPr marL="20574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5pPr>
            <a:lvl6pPr marL="25146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6pPr>
            <a:lvl7pPr marL="29718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7pPr>
            <a:lvl8pPr marL="34290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8pPr>
            <a:lvl9pPr marL="38862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3393616B-8378-4940-A1E1-88633EA5E5E1}" type="slidenum">
              <a:rPr lang="en-US" altLang="sr-Latn-RS" sz="1000" smtClean="0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5</a:t>
            </a:fld>
            <a:endParaRPr lang="en-US" altLang="sr-Latn-RS" sz="1000" smtClean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14350" y="295586"/>
            <a:ext cx="8099425" cy="406942"/>
          </a:xfrm>
        </p:spPr>
        <p:txBody>
          <a:bodyPr/>
          <a:lstStyle/>
          <a:p>
            <a:pPr algn="ctr"/>
            <a:r>
              <a:rPr lang="hr-HR" sz="2800" b="1" dirty="0" smtClean="0">
                <a:latin typeface="+mn-lt"/>
              </a:rPr>
              <a:t>Udruživanje JLS-ova</a:t>
            </a:r>
            <a:endParaRPr lang="hr-HR" sz="2800" b="1" dirty="0">
              <a:latin typeface="+mn-lt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75098" y="1115122"/>
            <a:ext cx="8657617" cy="3233854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B0CB1F"/>
              </a:buClr>
              <a:buFont typeface="Wingdings" pitchFamily="2" charset="2"/>
              <a:buChar char="§"/>
              <a:defRPr/>
            </a:pPr>
            <a:r>
              <a:rPr lang="hr-HR" sz="2000" dirty="0" smtClean="0">
                <a:latin typeface="Calibri" panose="020F0502020204030204" pitchFamily="34" charset="0"/>
                <a:cs typeface="VladaRHSans Reg" charset="0"/>
              </a:rPr>
              <a:t>ukoliko </a:t>
            </a:r>
            <a:r>
              <a:rPr lang="hr-HR" sz="2000" dirty="0">
                <a:latin typeface="Calibri" panose="020F0502020204030204" pitchFamily="34" charset="0"/>
                <a:cs typeface="VladaRHSans Reg" charset="0"/>
              </a:rPr>
              <a:t>će više JLS-ova sporazumno osigurati zajedničko provođenje </a:t>
            </a:r>
            <a:r>
              <a:rPr lang="hr-HR" sz="2000" dirty="0" smtClean="0">
                <a:latin typeface="Calibri" panose="020F0502020204030204" pitchFamily="34" charset="0"/>
                <a:cs typeface="VladaRHSans Reg" charset="0"/>
              </a:rPr>
              <a:t>aktivnosti na </a:t>
            </a:r>
            <a:r>
              <a:rPr lang="hr-HR" sz="2000" dirty="0">
                <a:latin typeface="Calibri" panose="020F0502020204030204" pitchFamily="34" charset="0"/>
                <a:cs typeface="VladaRHSans Reg" charset="0"/>
              </a:rPr>
              <a:t>svom </a:t>
            </a:r>
            <a:r>
              <a:rPr lang="hr-HR" sz="2000" dirty="0" smtClean="0">
                <a:latin typeface="Calibri" panose="020F0502020204030204" pitchFamily="34" charset="0"/>
                <a:cs typeface="VladaRHSans Reg" charset="0"/>
              </a:rPr>
              <a:t>području, projektni </a:t>
            </a:r>
            <a:r>
              <a:rPr lang="hr-HR" sz="2000" dirty="0">
                <a:latin typeface="Calibri" panose="020F0502020204030204" pitchFamily="34" charset="0"/>
                <a:cs typeface="VladaRHSans Reg" charset="0"/>
              </a:rPr>
              <a:t>prijedlog </a:t>
            </a:r>
            <a:r>
              <a:rPr lang="hr-HR" sz="2000" dirty="0" smtClean="0">
                <a:latin typeface="Calibri" panose="020F0502020204030204" pitchFamily="34" charset="0"/>
                <a:cs typeface="VladaRHSans Reg" charset="0"/>
              </a:rPr>
              <a:t>svrstat će </a:t>
            </a:r>
            <a:r>
              <a:rPr lang="hr-HR" sz="2000" dirty="0">
                <a:latin typeface="Calibri" panose="020F0502020204030204" pitchFamily="34" charset="0"/>
                <a:cs typeface="VladaRHSans Reg" charset="0"/>
              </a:rPr>
              <a:t>se </a:t>
            </a:r>
            <a:r>
              <a:rPr lang="hr-HR" sz="2000" dirty="0" smtClean="0">
                <a:latin typeface="Calibri" panose="020F0502020204030204" pitchFamily="34" charset="0"/>
                <a:cs typeface="VladaRHSans Reg" charset="0"/>
              </a:rPr>
              <a:t>u </a:t>
            </a:r>
            <a:r>
              <a:rPr lang="hr-HR" sz="2000" dirty="0">
                <a:latin typeface="Calibri" panose="020F0502020204030204" pitchFamily="34" charset="0"/>
                <a:cs typeface="VladaRHSans Reg" charset="0"/>
              </a:rPr>
              <a:t>jednu od </a:t>
            </a:r>
            <a:r>
              <a:rPr lang="hr-HR" sz="2000" dirty="0" smtClean="0">
                <a:latin typeface="Calibri" panose="020F0502020204030204" pitchFamily="34" charset="0"/>
                <a:cs typeface="VladaRHSans Reg" charset="0"/>
              </a:rPr>
              <a:t>kategorija </a:t>
            </a:r>
            <a:r>
              <a:rPr lang="hr-HR" sz="2000" dirty="0">
                <a:latin typeface="Calibri" panose="020F0502020204030204" pitchFamily="34" charset="0"/>
                <a:cs typeface="VladaRHSans Reg" charset="0"/>
              </a:rPr>
              <a:t>JLS sukladno </a:t>
            </a:r>
            <a:r>
              <a:rPr lang="hr-HR" sz="2000" dirty="0" smtClean="0">
                <a:latin typeface="Calibri" panose="020F0502020204030204" pitchFamily="34" charset="0"/>
                <a:cs typeface="VladaRHSans Reg" charset="0"/>
              </a:rPr>
              <a:t>njihovom ukupnom </a:t>
            </a:r>
            <a:r>
              <a:rPr lang="hr-HR" sz="2000" dirty="0">
                <a:latin typeface="Calibri" panose="020F0502020204030204" pitchFamily="34" charset="0"/>
                <a:cs typeface="VladaRHSans Reg" charset="0"/>
              </a:rPr>
              <a:t>zbroju </a:t>
            </a:r>
            <a:r>
              <a:rPr lang="hr-HR" sz="2000" dirty="0" smtClean="0">
                <a:latin typeface="Calibri" panose="020F0502020204030204" pitchFamily="34" charset="0"/>
                <a:cs typeface="VladaRHSans Reg" charset="0"/>
              </a:rPr>
              <a:t>stanovnika</a:t>
            </a:r>
          </a:p>
          <a:p>
            <a:pPr marL="342900" indent="-34290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B0CB1F"/>
              </a:buClr>
              <a:buFont typeface="Wingdings" pitchFamily="2" charset="2"/>
              <a:buChar char="§"/>
              <a:defRPr/>
            </a:pPr>
            <a:r>
              <a:rPr lang="hr-HR" sz="2000" dirty="0" smtClean="0">
                <a:latin typeface="Calibri" panose="020F0502020204030204" pitchFamily="34" charset="0"/>
                <a:cs typeface="VladaRHSans Reg" charset="0"/>
              </a:rPr>
              <a:t>sve </a:t>
            </a:r>
            <a:r>
              <a:rPr lang="hr-HR" sz="2000" dirty="0">
                <a:latin typeface="Calibri" panose="020F0502020204030204" pitchFamily="34" charset="0"/>
                <a:cs typeface="VladaRHSans Reg" charset="0"/>
              </a:rPr>
              <a:t>varijante udruživanja su dopuštene, </a:t>
            </a:r>
            <a:r>
              <a:rPr lang="hr-HR" sz="2000" dirty="0" smtClean="0">
                <a:latin typeface="Calibri" panose="020F0502020204030204" pitchFamily="34" charset="0"/>
                <a:cs typeface="VladaRHSans Reg" charset="0"/>
              </a:rPr>
              <a:t>bilo </a:t>
            </a:r>
            <a:r>
              <a:rPr lang="hr-HR" sz="2000" dirty="0">
                <a:latin typeface="Calibri" panose="020F0502020204030204" pitchFamily="34" charset="0"/>
                <a:cs typeface="VladaRHSans Reg" charset="0"/>
              </a:rPr>
              <a:t>iz iste ili različite </a:t>
            </a:r>
            <a:r>
              <a:rPr lang="hr-HR" sz="2000" dirty="0" smtClean="0">
                <a:latin typeface="Calibri" panose="020F0502020204030204" pitchFamily="34" charset="0"/>
                <a:cs typeface="VladaRHSans Reg" charset="0"/>
              </a:rPr>
              <a:t>kategorije</a:t>
            </a:r>
          </a:p>
          <a:p>
            <a:pPr marL="342900" indent="-342900" algn="just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B0CB1F"/>
              </a:buClr>
              <a:buFont typeface="Wingdings" pitchFamily="2" charset="2"/>
              <a:buChar char="§"/>
              <a:defRPr/>
            </a:pPr>
            <a:r>
              <a:rPr lang="hr-HR" sz="2000" dirty="0">
                <a:latin typeface="Calibri" panose="020F0502020204030204" pitchFamily="34" charset="0"/>
                <a:cs typeface="VladaRHSans Reg" charset="0"/>
              </a:rPr>
              <a:t>p</a:t>
            </a:r>
            <a:r>
              <a:rPr lang="hr-HR" sz="2000" dirty="0" smtClean="0">
                <a:latin typeface="Calibri" panose="020F0502020204030204" pitchFamily="34" charset="0"/>
                <a:cs typeface="VladaRHSans Reg" charset="0"/>
              </a:rPr>
              <a:t>rijavitelj </a:t>
            </a:r>
            <a:r>
              <a:rPr lang="hr-HR" sz="2000" dirty="0">
                <a:latin typeface="Calibri" panose="020F0502020204030204" pitchFamily="34" charset="0"/>
                <a:cs typeface="VladaRHSans Reg" charset="0"/>
              </a:rPr>
              <a:t>mora biti JLS koja ima više od </a:t>
            </a:r>
            <a:r>
              <a:rPr lang="hr-HR" sz="2000" dirty="0" smtClean="0">
                <a:latin typeface="Calibri" panose="020F0502020204030204" pitchFamily="34" charset="0"/>
                <a:cs typeface="VladaRHSans Reg" charset="0"/>
              </a:rPr>
              <a:t>10.000 stanovnika, ako </a:t>
            </a:r>
            <a:r>
              <a:rPr lang="hr-HR" sz="2000" dirty="0">
                <a:latin typeface="Calibri" panose="020F0502020204030204" pitchFamily="34" charset="0"/>
                <a:cs typeface="VladaRHSans Reg" charset="0"/>
              </a:rPr>
              <a:t>je </a:t>
            </a:r>
            <a:r>
              <a:rPr lang="hr-HR" sz="2000" dirty="0" smtClean="0">
                <a:latin typeface="Calibri" panose="020F0502020204030204" pitchFamily="34" charset="0"/>
                <a:cs typeface="VladaRHSans Reg" charset="0"/>
              </a:rPr>
              <a:t>primjenjivo, odnosno</a:t>
            </a:r>
            <a:r>
              <a:rPr lang="hr-HR" sz="2000" dirty="0">
                <a:latin typeface="Calibri" panose="020F0502020204030204" pitchFamily="34" charset="0"/>
                <a:cs typeface="VladaRHSans Reg" charset="0"/>
              </a:rPr>
              <a:t>, ukoliko ni jedna od JLS koje se udružuju nema više od </a:t>
            </a:r>
            <a:r>
              <a:rPr lang="hr-HR" sz="2000" dirty="0" smtClean="0">
                <a:latin typeface="Calibri" panose="020F0502020204030204" pitchFamily="34" charset="0"/>
                <a:cs typeface="VladaRHSans Reg" charset="0"/>
              </a:rPr>
              <a:t>10.000 </a:t>
            </a:r>
            <a:r>
              <a:rPr lang="hr-HR" sz="2000" dirty="0">
                <a:latin typeface="Calibri" panose="020F0502020204030204" pitchFamily="34" charset="0"/>
                <a:cs typeface="VladaRHSans Reg" charset="0"/>
              </a:rPr>
              <a:t>stanovnika, ovaj kriterij nije primjenjiv</a:t>
            </a:r>
            <a:r>
              <a:rPr lang="hr-HR" sz="2000" dirty="0" smtClean="0">
                <a:latin typeface="Calibri" panose="020F0502020204030204" pitchFamily="34" charset="0"/>
                <a:cs typeface="VladaRHSans Reg" charset="0"/>
              </a:rPr>
              <a:t>.</a:t>
            </a:r>
          </a:p>
          <a:p>
            <a:pPr marL="342900" indent="-342900" algn="just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B0CB1F"/>
              </a:buClr>
              <a:buFont typeface="Wingdings" pitchFamily="2" charset="2"/>
              <a:buChar char="§"/>
              <a:defRPr/>
            </a:pPr>
            <a:r>
              <a:rPr lang="hr-HR" sz="2000" dirty="0" smtClean="0">
                <a:latin typeface="Calibri" panose="020F0502020204030204" pitchFamily="34" charset="0"/>
                <a:cs typeface="VladaRHSans Reg" charset="0"/>
              </a:rPr>
              <a:t>broj </a:t>
            </a:r>
            <a:r>
              <a:rPr lang="hr-HR" sz="2000" dirty="0">
                <a:latin typeface="Calibri" panose="020F0502020204030204" pitchFamily="34" charset="0"/>
                <a:cs typeface="VladaRHSans Reg" charset="0"/>
              </a:rPr>
              <a:t>stanovnika pojedine JLS </a:t>
            </a:r>
            <a:r>
              <a:rPr lang="hr-HR" sz="2000" dirty="0" smtClean="0">
                <a:latin typeface="Calibri" panose="020F0502020204030204" pitchFamily="34" charset="0"/>
                <a:cs typeface="VladaRHSans Reg" charset="0"/>
              </a:rPr>
              <a:t>provjeravat će se uvidom </a:t>
            </a:r>
            <a:r>
              <a:rPr lang="hr-HR" sz="2000" dirty="0">
                <a:latin typeface="Calibri" panose="020F0502020204030204" pitchFamily="34" charset="0"/>
                <a:cs typeface="VladaRHSans Reg" charset="0"/>
              </a:rPr>
              <a:t>u Popis </a:t>
            </a:r>
            <a:r>
              <a:rPr lang="hr-HR" sz="2000" dirty="0" smtClean="0">
                <a:latin typeface="Calibri" panose="020F0502020204030204" pitchFamily="34" charset="0"/>
                <a:cs typeface="VladaRHSans Reg" charset="0"/>
              </a:rPr>
              <a:t>stanovništva </a:t>
            </a:r>
            <a:r>
              <a:rPr lang="hr-HR" sz="2000" dirty="0">
                <a:latin typeface="Calibri" panose="020F0502020204030204" pitchFamily="34" charset="0"/>
                <a:cs typeface="VladaRHSans Reg" charset="0"/>
              </a:rPr>
              <a:t>2011</a:t>
            </a:r>
            <a:r>
              <a:rPr lang="hr-HR" sz="2000" dirty="0" smtClean="0">
                <a:latin typeface="Calibri" panose="020F0502020204030204" pitchFamily="34" charset="0"/>
                <a:cs typeface="VladaRHSans Reg" charset="0"/>
              </a:rPr>
              <a:t>. (DZS)</a:t>
            </a:r>
            <a:endParaRPr lang="hr-HR" sz="2000" dirty="0">
              <a:latin typeface="Calibri" panose="020F0502020204030204" pitchFamily="34" charset="0"/>
              <a:cs typeface="VladaRHSans Reg" charset="0"/>
            </a:endParaRPr>
          </a:p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31382B4-9A59-4C19-AEC2-E177451E0D33}" type="slidenum">
              <a:rPr lang="en-US" altLang="sr-Latn-RS" smtClean="0"/>
              <a:pPr>
                <a:defRPr/>
              </a:pPr>
              <a:t>6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7621475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slov 1"/>
          <p:cNvSpPr>
            <a:spLocks noGrp="1"/>
          </p:cNvSpPr>
          <p:nvPr>
            <p:ph type="title"/>
          </p:nvPr>
        </p:nvSpPr>
        <p:spPr>
          <a:xfrm>
            <a:off x="342900" y="317694"/>
            <a:ext cx="7998018" cy="652366"/>
          </a:xfrm>
        </p:spPr>
        <p:txBody>
          <a:bodyPr/>
          <a:lstStyle/>
          <a:p>
            <a:pPr algn="ctr"/>
            <a:r>
              <a:rPr lang="hr-HR" altLang="sr-Latn-RS" sz="2800" b="1" dirty="0" smtClean="0">
                <a:latin typeface="Calibri" panose="020F0502020204030204" pitchFamily="34" charset="0"/>
                <a:cs typeface="VladaRHSans Med" charset="0"/>
              </a:rPr>
              <a:t>Prihvatljive aktivnosti u sklopu poziva</a:t>
            </a:r>
          </a:p>
        </p:txBody>
      </p:sp>
      <p:sp>
        <p:nvSpPr>
          <p:cNvPr id="13315" name="Rezervirano mjesto sadržaja 2"/>
          <p:cNvSpPr>
            <a:spLocks noGrp="1"/>
          </p:cNvSpPr>
          <p:nvPr>
            <p:ph idx="1"/>
          </p:nvPr>
        </p:nvSpPr>
        <p:spPr>
          <a:xfrm>
            <a:off x="514350" y="1279816"/>
            <a:ext cx="8099425" cy="2846911"/>
          </a:xfrm>
        </p:spPr>
        <p:txBody>
          <a:bodyPr/>
          <a:lstStyle/>
          <a:p>
            <a:pPr marL="285750" indent="-285750" algn="just"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dirty="0">
                <a:latin typeface="Calibri" panose="020F0502020204030204" pitchFamily="34" charset="0"/>
                <a:cs typeface="VladaRHSans Reg" charset="0"/>
              </a:rPr>
              <a:t>i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zobrazno-informativne </a:t>
            </a:r>
            <a:r>
              <a:rPr lang="hr-HR" altLang="sr-Latn-RS" dirty="0">
                <a:latin typeface="Calibri" panose="020F0502020204030204" pitchFamily="34" charset="0"/>
                <a:cs typeface="VladaRHSans Reg" charset="0"/>
              </a:rPr>
              <a:t>aktivnosti o održivom gospodarenju 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otpadom sukladno Tablici 1 Programa </a:t>
            </a:r>
            <a:r>
              <a:rPr lang="hr-HR" altLang="sr-Latn-RS" dirty="0" err="1" smtClean="0">
                <a:latin typeface="Calibri" panose="020F0502020204030204" pitchFamily="34" charset="0"/>
                <a:cs typeface="VladaRHSans Reg" charset="0"/>
              </a:rPr>
              <a:t>izobrazno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-informativnih </a:t>
            </a:r>
            <a:r>
              <a:rPr lang="hr-HR" altLang="sr-Latn-RS" dirty="0">
                <a:latin typeface="Calibri" panose="020F0502020204030204" pitchFamily="34" charset="0"/>
                <a:cs typeface="VladaRHSans Reg" charset="0"/>
              </a:rPr>
              <a:t>aktivnosti </a:t>
            </a:r>
            <a:endParaRPr lang="hr-HR" altLang="sr-Latn-RS" dirty="0" smtClean="0">
              <a:latin typeface="Calibri" panose="020F0502020204030204" pitchFamily="34" charset="0"/>
              <a:cs typeface="VladaRHSans Reg" charset="0"/>
            </a:endParaRPr>
          </a:p>
          <a:p>
            <a:pPr marL="285750" indent="-285750" algn="just"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aktivnosti upravljanj</a:t>
            </a:r>
            <a:r>
              <a:rPr lang="hr-HR" altLang="sr-Latn-RS" dirty="0">
                <a:latin typeface="Calibri" panose="020F0502020204030204" pitchFamily="34" charset="0"/>
                <a:cs typeface="VladaRHSans Reg" charset="0"/>
              </a:rPr>
              <a:t>a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 projektom</a:t>
            </a:r>
          </a:p>
          <a:p>
            <a:pPr marL="285750" indent="-285750" algn="just"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aktivnosti </a:t>
            </a:r>
            <a:r>
              <a:rPr lang="hr-HR" altLang="sr-Latn-RS" dirty="0">
                <a:latin typeface="Calibri" panose="020F0502020204030204" pitchFamily="34" charset="0"/>
                <a:cs typeface="VladaRHSans Reg" charset="0"/>
              </a:rPr>
              <a:t>koje je 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prijavitelj dužan </a:t>
            </a:r>
            <a:r>
              <a:rPr lang="hr-HR" altLang="sr-Latn-RS" dirty="0">
                <a:latin typeface="Calibri" panose="020F0502020204030204" pitchFamily="34" charset="0"/>
                <a:cs typeface="VladaRHSans Reg" charset="0"/>
              </a:rPr>
              <a:t>poduzeti kako bi 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informirao javnost </a:t>
            </a:r>
            <a:r>
              <a:rPr lang="hr-HR" altLang="sr-Latn-RS" dirty="0">
                <a:latin typeface="Calibri" panose="020F0502020204030204" pitchFamily="34" charset="0"/>
                <a:cs typeface="VladaRHSans Reg" charset="0"/>
              </a:rPr>
              <a:t>da EU sufinancira 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projekt</a:t>
            </a:r>
          </a:p>
        </p:txBody>
      </p:sp>
      <p:sp>
        <p:nvSpPr>
          <p:cNvPr id="13316" name="Rezervirano mjesto broja slajda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ts val="3400"/>
              </a:lnSpc>
              <a:spcBef>
                <a:spcPts val="575"/>
              </a:spcBef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1pPr>
            <a:lvl2pPr marL="742950" indent="-28575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2pPr>
            <a:lvl3pPr marL="11430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3pPr>
            <a:lvl4pPr marL="16002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4pPr>
            <a:lvl5pPr marL="20574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5pPr>
            <a:lvl6pPr marL="25146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6pPr>
            <a:lvl7pPr marL="29718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7pPr>
            <a:lvl8pPr marL="34290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8pPr>
            <a:lvl9pPr marL="38862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24EE356E-5864-4C87-9CA6-DC98EC92A71D}" type="slidenum">
              <a:rPr lang="en-US" altLang="sr-Latn-RS" sz="900" smtClean="0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7</a:t>
            </a:fld>
            <a:endParaRPr lang="en-US" altLang="sr-Latn-RS" sz="900" smtClean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slov 1"/>
          <p:cNvSpPr>
            <a:spLocks noGrp="1"/>
          </p:cNvSpPr>
          <p:nvPr>
            <p:ph type="title"/>
          </p:nvPr>
        </p:nvSpPr>
        <p:spPr>
          <a:xfrm>
            <a:off x="514350" y="206375"/>
            <a:ext cx="8099425" cy="527050"/>
          </a:xfrm>
        </p:spPr>
        <p:txBody>
          <a:bodyPr/>
          <a:lstStyle/>
          <a:p>
            <a:pPr algn="ctr"/>
            <a:r>
              <a:rPr lang="hr-HR" altLang="sr-Latn-RS" sz="2800" b="1" dirty="0" smtClean="0">
                <a:latin typeface="Calibri" panose="020F0502020204030204" pitchFamily="34" charset="0"/>
                <a:cs typeface="VladaRHSans Med" charset="0"/>
              </a:rPr>
              <a:t>Osnovni uvjeti prihvatljivosti</a:t>
            </a:r>
          </a:p>
        </p:txBody>
      </p:sp>
      <p:sp>
        <p:nvSpPr>
          <p:cNvPr id="15363" name="Rezervirano mjesto sadržaja 2"/>
          <p:cNvSpPr>
            <a:spLocks noGrp="1"/>
          </p:cNvSpPr>
          <p:nvPr>
            <p:ph idx="1"/>
          </p:nvPr>
        </p:nvSpPr>
        <p:spPr>
          <a:xfrm>
            <a:off x="585686" y="1060765"/>
            <a:ext cx="8099425" cy="3119479"/>
          </a:xfrm>
        </p:spPr>
        <p:txBody>
          <a:bodyPr/>
          <a:lstStyle/>
          <a:p>
            <a:pPr marL="342900" indent="-342900" algn="just">
              <a:lnSpc>
                <a:spcPct val="100000"/>
              </a:lnSpc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u </a:t>
            </a:r>
            <a:r>
              <a:rPr lang="vi-VN" altLang="sr-Latn-RS" dirty="0" smtClean="0">
                <a:latin typeface="Calibri" panose="020F0502020204030204" pitchFamily="34" charset="0"/>
                <a:cs typeface="VladaRHSans Reg" charset="0"/>
              </a:rPr>
              <a:t>skladu s PGO RH 2017.-2022.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 (NN 3/17), ZOGO (NN 94/13, 73/17) </a:t>
            </a:r>
            <a:r>
              <a:rPr lang="hr-HR" altLang="sr-Latn-RS" dirty="0">
                <a:latin typeface="Calibri" panose="020F0502020204030204" pitchFamily="34" charset="0"/>
                <a:cs typeface="VladaRHSans Reg" charset="0"/>
              </a:rPr>
              <a:t>i Programom 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izobrazno-informativnih </a:t>
            </a:r>
            <a:r>
              <a:rPr lang="hr-HR" altLang="sr-Latn-RS" dirty="0">
                <a:latin typeface="Calibri" panose="020F0502020204030204" pitchFamily="34" charset="0"/>
                <a:cs typeface="VladaRHSans Reg" charset="0"/>
              </a:rPr>
              <a:t>aktivnosti o održivom gospodarenju 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otpadom</a:t>
            </a:r>
          </a:p>
          <a:p>
            <a:pPr marL="342900" indent="-342900" algn="just">
              <a:lnSpc>
                <a:spcPct val="100000"/>
              </a:lnSpc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do donošenja Odluke o financiranju projekt nije započeo fizički ni financijski, niti je započeo postupak JN</a:t>
            </a:r>
          </a:p>
          <a:p>
            <a:pPr marL="342900" indent="-342900" algn="just">
              <a:lnSpc>
                <a:spcPct val="100000"/>
              </a:lnSpc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dirty="0">
                <a:latin typeface="Calibri" panose="020F0502020204030204" pitchFamily="34" charset="0"/>
                <a:cs typeface="VladaRHSans Reg" charset="0"/>
              </a:rPr>
              <a:t>da bi troškovi u sklopu ovog Poziva bili prihvatljivi, prijavitelj je dužan provesti nabavu u skladu sa 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ZJN </a:t>
            </a:r>
            <a:r>
              <a:rPr lang="hr-HR" altLang="sr-Latn-RS" dirty="0">
                <a:latin typeface="Calibri" panose="020F0502020204030204" pitchFamily="34" charset="0"/>
                <a:cs typeface="VladaRHSans Reg" charset="0"/>
              </a:rPr>
              <a:t>(NN 120/16</a:t>
            </a: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)</a:t>
            </a:r>
            <a:endParaRPr lang="hr-HR" altLang="sr-Latn-RS" dirty="0">
              <a:latin typeface="Calibri" panose="020F0502020204030204" pitchFamily="34" charset="0"/>
              <a:cs typeface="VladaRHSans Reg" charset="0"/>
            </a:endParaRPr>
          </a:p>
          <a:p>
            <a:pPr marL="342900" indent="-342900">
              <a:lnSpc>
                <a:spcPct val="100000"/>
              </a:lnSpc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endParaRPr lang="hr-HR" altLang="sr-Latn-RS" sz="2000" dirty="0" smtClean="0">
              <a:latin typeface="Calibri" panose="020F0502020204030204" pitchFamily="34" charset="0"/>
              <a:cs typeface="VladaRHSans Reg" charset="0"/>
            </a:endParaRPr>
          </a:p>
        </p:txBody>
      </p:sp>
      <p:sp>
        <p:nvSpPr>
          <p:cNvPr id="15364" name="Rezervirano mjesto broja slajda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ts val="3400"/>
              </a:lnSpc>
              <a:spcBef>
                <a:spcPts val="575"/>
              </a:spcBef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1pPr>
            <a:lvl2pPr marL="742950" indent="-28575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2pPr>
            <a:lvl3pPr marL="11430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3pPr>
            <a:lvl4pPr marL="16002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4pPr>
            <a:lvl5pPr marL="20574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5pPr>
            <a:lvl6pPr marL="25146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6pPr>
            <a:lvl7pPr marL="29718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7pPr>
            <a:lvl8pPr marL="34290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8pPr>
            <a:lvl9pPr marL="38862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FA2CE48D-7E23-454E-A68A-308285BF4D6F}" type="slidenum">
              <a:rPr lang="en-US" altLang="sr-Latn-RS" smtClean="0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8</a:t>
            </a:fld>
            <a:endParaRPr lang="en-US" altLang="sr-Latn-RS" smtClean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MRRFEU 1">
      <a:dk1>
        <a:sysClr val="windowText" lastClr="000000"/>
      </a:dk1>
      <a:lt1>
        <a:sysClr val="window" lastClr="FFFFFF"/>
      </a:lt1>
      <a:dk2>
        <a:srgbClr val="17177D"/>
      </a:dk2>
      <a:lt2>
        <a:srgbClr val="EEECE1"/>
      </a:lt2>
      <a:accent1>
        <a:srgbClr val="FF0000"/>
      </a:accent1>
      <a:accent2>
        <a:srgbClr val="FFED00"/>
      </a:accent2>
      <a:accent3>
        <a:srgbClr val="448CA9"/>
      </a:accent3>
      <a:accent4>
        <a:srgbClr val="008F43"/>
      </a:accent4>
      <a:accent5>
        <a:srgbClr val="B0CB1F"/>
      </a:accent5>
      <a:accent6>
        <a:srgbClr val="EF7F24"/>
      </a:accent6>
      <a:hlink>
        <a:srgbClr val="171796"/>
      </a:hlink>
      <a:folHlink>
        <a:srgbClr val="0093D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Default Theme">
  <a:themeElements>
    <a:clrScheme name="MRRFEU 1">
      <a:dk1>
        <a:sysClr val="windowText" lastClr="000000"/>
      </a:dk1>
      <a:lt1>
        <a:sysClr val="window" lastClr="FFFFFF"/>
      </a:lt1>
      <a:dk2>
        <a:srgbClr val="17177D"/>
      </a:dk2>
      <a:lt2>
        <a:srgbClr val="EEECE1"/>
      </a:lt2>
      <a:accent1>
        <a:srgbClr val="FF0000"/>
      </a:accent1>
      <a:accent2>
        <a:srgbClr val="FFED00"/>
      </a:accent2>
      <a:accent3>
        <a:srgbClr val="448CA9"/>
      </a:accent3>
      <a:accent4>
        <a:srgbClr val="008F43"/>
      </a:accent4>
      <a:accent5>
        <a:srgbClr val="B0CB1F"/>
      </a:accent5>
      <a:accent6>
        <a:srgbClr val="EF7F24"/>
      </a:accent6>
      <a:hlink>
        <a:srgbClr val="171796"/>
      </a:hlink>
      <a:folHlink>
        <a:srgbClr val="0093D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1120</TotalTime>
  <Words>1122</Words>
  <Application>Microsoft Office PowerPoint</Application>
  <PresentationFormat>Prikaz na zaslonu (16:9)</PresentationFormat>
  <Paragraphs>129</Paragraphs>
  <Slides>22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12</vt:i4>
      </vt:variant>
      <vt:variant>
        <vt:lpstr>Tema</vt:lpstr>
      </vt:variant>
      <vt:variant>
        <vt:i4>2</vt:i4>
      </vt:variant>
      <vt:variant>
        <vt:lpstr>Naslovi slajdova</vt:lpstr>
      </vt:variant>
      <vt:variant>
        <vt:i4>22</vt:i4>
      </vt:variant>
    </vt:vector>
  </HeadingPairs>
  <TitlesOfParts>
    <vt:vector size="36" baseType="lpstr">
      <vt:lpstr>MS PGothic</vt:lpstr>
      <vt:lpstr>MS PGothic</vt:lpstr>
      <vt:lpstr>PMingLiU</vt:lpstr>
      <vt:lpstr>Arial</vt:lpstr>
      <vt:lpstr>Calibri</vt:lpstr>
      <vt:lpstr>Latha</vt:lpstr>
      <vt:lpstr>Neo Sans</vt:lpstr>
      <vt:lpstr>Neo Sans Medium</vt:lpstr>
      <vt:lpstr>Times New Roman</vt:lpstr>
      <vt:lpstr>VladaRHSans Med</vt:lpstr>
      <vt:lpstr>VladaRHSans Reg</vt:lpstr>
      <vt:lpstr>Wingdings</vt:lpstr>
      <vt:lpstr>Default Theme</vt:lpstr>
      <vt:lpstr>1_Default Theme</vt:lpstr>
      <vt:lpstr>PowerPoint prezentacija</vt:lpstr>
      <vt:lpstr>INFORMATIVNA RADIONICA Uvodne napomene</vt:lpstr>
      <vt:lpstr>Provedba Programa izobrazno-informativnih aktivnosti o održivom gospodarenju otpadom </vt:lpstr>
      <vt:lpstr>Očekivani rezultati ulaganja</vt:lpstr>
      <vt:lpstr>Podjela jedinica lokalne samouprave (JLS) po kategorijama</vt:lpstr>
      <vt:lpstr>Prihvatljivi prijavitelji</vt:lpstr>
      <vt:lpstr>Udruživanje JLS-ova</vt:lpstr>
      <vt:lpstr>Prihvatljive aktivnosti u sklopu poziva</vt:lpstr>
      <vt:lpstr>Osnovni uvjeti prihvatljivosti</vt:lpstr>
      <vt:lpstr>Osnovni uvjeti prihvatljivosti (nastavak)</vt:lpstr>
      <vt:lpstr>Osnovni uvjeti prihvatljivosti (nastavak)</vt:lpstr>
      <vt:lpstr>Iznos sredstava po projektnom prijedlogu</vt:lpstr>
      <vt:lpstr>PowerPoint prezentacija</vt:lpstr>
      <vt:lpstr>Sadržaj projektnog prijedloga</vt:lpstr>
      <vt:lpstr>Administrativne informacije</vt:lpstr>
      <vt:lpstr>PowerPoint prezentacija</vt:lpstr>
      <vt:lpstr>UVJETI PRIHVATLJIVOSTI IZDATAKA</vt:lpstr>
      <vt:lpstr>Prihvatljivi troškovi</vt:lpstr>
      <vt:lpstr>Prihvatljivi troškovi (nastavak)</vt:lpstr>
      <vt:lpstr>Prihvatljivi troškovi (nastavak)</vt:lpstr>
      <vt:lpstr>Prihvatljivi troškovi (nastavak)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sandra</dc:creator>
  <cp:lastModifiedBy>Maja Stanec Kovačić</cp:lastModifiedBy>
  <cp:revision>162</cp:revision>
  <dcterms:created xsi:type="dcterms:W3CDTF">2015-09-03T10:38:38Z</dcterms:created>
  <dcterms:modified xsi:type="dcterms:W3CDTF">2018-01-29T12:30:27Z</dcterms:modified>
</cp:coreProperties>
</file>