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handoutMasterIdLst>
    <p:handoutMasterId r:id="rId40"/>
  </p:handoutMasterIdLst>
  <p:sldIdLst>
    <p:sldId id="408" r:id="rId2"/>
    <p:sldId id="445" r:id="rId3"/>
    <p:sldId id="446" r:id="rId4"/>
    <p:sldId id="331" r:id="rId5"/>
    <p:sldId id="410" r:id="rId6"/>
    <p:sldId id="333" r:id="rId7"/>
    <p:sldId id="406" r:id="rId8"/>
    <p:sldId id="437" r:id="rId9"/>
    <p:sldId id="412" r:id="rId10"/>
    <p:sldId id="413" r:id="rId11"/>
    <p:sldId id="414" r:id="rId12"/>
    <p:sldId id="415" r:id="rId13"/>
    <p:sldId id="440" r:id="rId14"/>
    <p:sldId id="416" r:id="rId15"/>
    <p:sldId id="417" r:id="rId16"/>
    <p:sldId id="418" r:id="rId17"/>
    <p:sldId id="419" r:id="rId18"/>
    <p:sldId id="420" r:id="rId19"/>
    <p:sldId id="421" r:id="rId20"/>
    <p:sldId id="422" r:id="rId21"/>
    <p:sldId id="443" r:id="rId22"/>
    <p:sldId id="423" r:id="rId23"/>
    <p:sldId id="424" r:id="rId24"/>
    <p:sldId id="444" r:id="rId25"/>
    <p:sldId id="438" r:id="rId26"/>
    <p:sldId id="425" r:id="rId27"/>
    <p:sldId id="426" r:id="rId28"/>
    <p:sldId id="427" r:id="rId29"/>
    <p:sldId id="428" r:id="rId30"/>
    <p:sldId id="429" r:id="rId31"/>
    <p:sldId id="435" r:id="rId32"/>
    <p:sldId id="436" r:id="rId33"/>
    <p:sldId id="430" r:id="rId34"/>
    <p:sldId id="431" r:id="rId35"/>
    <p:sldId id="432" r:id="rId36"/>
    <p:sldId id="433" r:id="rId37"/>
    <p:sldId id="434" r:id="rId38"/>
  </p:sldIdLst>
  <p:sldSz cx="12192000" cy="6858000"/>
  <p:notesSz cx="6735763" cy="9866313"/>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nježana Cesarec" initials="SC" lastIdx="1" clrIdx="0">
    <p:extLst/>
  </p:cmAuthor>
  <p:cmAuthor id="2" name="Nirvana Kapitan Butković" initials="NKB" lastIdx="1" clrIdx="1">
    <p:extLst/>
  </p:cmAuthor>
  <p:cmAuthor id="3" name="Irena Jurčić" initials="IJ" lastIdx="18" clrIdx="2">
    <p:extLst>
      <p:ext uri="{19B8F6BF-5375-455C-9EA6-DF929625EA0E}">
        <p15:presenceInfo xmlns:p15="http://schemas.microsoft.com/office/powerpoint/2012/main" userId="S-1-5-21-770633012-169110031-1155432073-220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204A7C"/>
    <a:srgbClr val="1E457E"/>
    <a:srgbClr val="322775"/>
    <a:srgbClr val="168C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5" d="100"/>
          <a:sy n="115" d="100"/>
        </p:scale>
        <p:origin x="43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commentAuthors" Target="commentAuthors.xml"/></Relationships>
</file>

<file path=ppt/diagrams/_rels/data1.xml.rels><?xml version="1.0" encoding="UTF-8" standalone="yes"?>
<Relationships xmlns="http://schemas.openxmlformats.org/package/2006/relationships"><Relationship Id="rId3" Type="http://schemas.openxmlformats.org/officeDocument/2006/relationships/hyperlink" Target="http://efondovi.mrrfeu.hr/" TargetMode="External"/><Relationship Id="rId2" Type="http://schemas.openxmlformats.org/officeDocument/2006/relationships/hyperlink" Target="http://www.strukturnifondovi.hr/" TargetMode="External"/><Relationship Id="rId1" Type="http://schemas.openxmlformats.org/officeDocument/2006/relationships/hyperlink" Target="mailto:ipbenkovac.poduzetnistvo@mrrfeu.hr" TargetMode="External"/></Relationships>
</file>

<file path=ppt/diagrams/_rels/drawing1.xml.rels><?xml version="1.0" encoding="UTF-8" standalone="yes"?>
<Relationships xmlns="http://schemas.openxmlformats.org/package/2006/relationships"><Relationship Id="rId3" Type="http://schemas.openxmlformats.org/officeDocument/2006/relationships/hyperlink" Target="http://efondovi.mrrfeu.hr/" TargetMode="External"/><Relationship Id="rId2" Type="http://schemas.openxmlformats.org/officeDocument/2006/relationships/hyperlink" Target="http://www.strukturnifondovi.hr/" TargetMode="External"/><Relationship Id="rId1" Type="http://schemas.openxmlformats.org/officeDocument/2006/relationships/hyperlink" Target="mailto:ipbenkovac.poduzetnistvo@mrrfeu.hr"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4FC751-C18E-43DF-9B7B-A96AAF072A5B}"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32CFAA4B-F577-489D-8C60-7A7212ACC922}">
      <dgm:prSet phldrT="[Text]" custT="1"/>
      <dgm:spPr/>
      <dgm:t>
        <a:bodyPr/>
        <a:lstStyle/>
        <a:p>
          <a:r>
            <a:rPr lang="hr-HR" sz="2000" dirty="0">
              <a:latin typeface="Neo Sans Medium"/>
            </a:rPr>
            <a:t>Od 08.01.2018. do iskorištenja raspoloživih sredstva, a najkasnije do 28.06.2019.</a:t>
          </a:r>
          <a:endParaRPr lang="en-US" sz="2000" dirty="0"/>
        </a:p>
      </dgm:t>
    </dgm:pt>
    <dgm:pt modelId="{6CC3B14E-C335-4893-878C-DA17389AB026}" type="parTrans" cxnId="{9470C30B-9430-4F7E-9EA2-378E8E7FCAE8}">
      <dgm:prSet/>
      <dgm:spPr/>
      <dgm:t>
        <a:bodyPr/>
        <a:lstStyle/>
        <a:p>
          <a:endParaRPr lang="en-US"/>
        </a:p>
      </dgm:t>
    </dgm:pt>
    <dgm:pt modelId="{4C9A1FEB-8410-4D1C-86D0-D2FFB4314C73}" type="sibTrans" cxnId="{9470C30B-9430-4F7E-9EA2-378E8E7FCAE8}">
      <dgm:prSet/>
      <dgm:spPr/>
      <dgm:t>
        <a:bodyPr/>
        <a:lstStyle/>
        <a:p>
          <a:endParaRPr lang="en-US"/>
        </a:p>
      </dgm:t>
    </dgm:pt>
    <dgm:pt modelId="{434E893A-F35D-4EC0-9227-32775104E691}">
      <dgm:prSet phldrT="[Text]" custT="1"/>
      <dgm:spPr/>
      <dgm:t>
        <a:bodyPr/>
        <a:lstStyle/>
        <a:p>
          <a:pPr algn="just"/>
          <a:r>
            <a:rPr lang="hr-HR" sz="2000" dirty="0">
              <a:latin typeface="Neo Sans Medium"/>
            </a:rPr>
            <a:t>Putem </a:t>
          </a:r>
          <a:r>
            <a:rPr lang="hr-HR" sz="2000" dirty="0" err="1">
              <a:latin typeface="Neo Sans Medium"/>
            </a:rPr>
            <a:t>eFondovi</a:t>
          </a:r>
          <a:r>
            <a:rPr lang="hr-HR" sz="2000" dirty="0">
              <a:latin typeface="Neo Sans Medium"/>
            </a:rPr>
            <a:t> u elektroničkom obliku</a:t>
          </a:r>
        </a:p>
        <a:p>
          <a:pPr algn="just"/>
          <a:r>
            <a:rPr lang="hr-HR" sz="2000" dirty="0">
              <a:latin typeface="Neo Sans Medium"/>
            </a:rPr>
            <a:t>Glavni projekt i ako je primjenjivo izvedbeni projekt u .pdf formatu kao prilog Projektnom prijedlogu</a:t>
          </a:r>
          <a:endParaRPr lang="en-US" sz="2000" dirty="0">
            <a:latin typeface="Neo Sans Medium"/>
          </a:endParaRPr>
        </a:p>
      </dgm:t>
    </dgm:pt>
    <dgm:pt modelId="{312519B1-6DBA-4B4A-9557-4D44B2E94773}" type="parTrans" cxnId="{6F3C7D2E-85A6-4947-87CF-67228EB0B722}">
      <dgm:prSet/>
      <dgm:spPr/>
      <dgm:t>
        <a:bodyPr/>
        <a:lstStyle/>
        <a:p>
          <a:endParaRPr lang="en-US"/>
        </a:p>
      </dgm:t>
    </dgm:pt>
    <dgm:pt modelId="{17DFC5D9-C41E-4C6D-8199-EEDAE2DC0D8C}" type="sibTrans" cxnId="{6F3C7D2E-85A6-4947-87CF-67228EB0B722}">
      <dgm:prSet/>
      <dgm:spPr/>
      <dgm:t>
        <a:bodyPr/>
        <a:lstStyle/>
        <a:p>
          <a:endParaRPr lang="en-US"/>
        </a:p>
      </dgm:t>
    </dgm:pt>
    <dgm:pt modelId="{089F79C3-161E-41E4-903F-633794036388}">
      <dgm:prSet phldrT="[Text]" custT="1"/>
      <dgm:spPr/>
      <dgm:t>
        <a:bodyPr/>
        <a:lstStyle/>
        <a:p>
          <a:pPr algn="just"/>
          <a:r>
            <a:rPr lang="hr-HR" sz="2000" dirty="0">
              <a:latin typeface="Neo Sans Medium"/>
            </a:rPr>
            <a:t>PITANJA putem elektroničke pošte: </a:t>
          </a:r>
          <a:r>
            <a:rPr lang="hr-HR" sz="2000" noProof="0" dirty="0" err="1" smtClean="0">
              <a:solidFill>
                <a:schemeClr val="bg1"/>
              </a:solidFill>
              <a:latin typeface="Neo Sans Medium"/>
              <a:hlinkClick xmlns:r="http://schemas.openxmlformats.org/officeDocument/2006/relationships" r:id="rId1"/>
            </a:rPr>
            <a:t>ipbenkovac.poduzetnistvo</a:t>
          </a:r>
          <a:r>
            <a:rPr lang="hr-HR" sz="2000" noProof="0" dirty="0" smtClean="0">
              <a:solidFill>
                <a:schemeClr val="bg1"/>
              </a:solidFill>
              <a:latin typeface="Neo Sans Medium"/>
              <a:hlinkClick xmlns:r="http://schemas.openxmlformats.org/officeDocument/2006/relationships" r:id="rId1"/>
            </a:rPr>
            <a:t>@</a:t>
          </a:r>
          <a:r>
            <a:rPr lang="hr-HR" sz="2000" noProof="0" dirty="0" err="1" smtClean="0">
              <a:solidFill>
                <a:schemeClr val="bg1"/>
              </a:solidFill>
              <a:latin typeface="Neo Sans Medium"/>
              <a:hlinkClick xmlns:r="http://schemas.openxmlformats.org/officeDocument/2006/relationships" r:id="rId1"/>
            </a:rPr>
            <a:t>mrrfeu.hr</a:t>
          </a:r>
          <a:endParaRPr lang="hr-HR" sz="2000" noProof="0" dirty="0">
            <a:solidFill>
              <a:schemeClr val="bg1"/>
            </a:solidFill>
            <a:latin typeface="Neo Sans Medium"/>
          </a:endParaRPr>
        </a:p>
        <a:p>
          <a:pPr algn="just"/>
          <a:r>
            <a:rPr lang="hr-HR" sz="2000" dirty="0">
              <a:solidFill>
                <a:schemeClr val="bg1"/>
              </a:solidFill>
              <a:latin typeface="Neo Sans Medium"/>
            </a:rPr>
            <a:t>ODGOVORI objava na </a:t>
          </a:r>
          <a:r>
            <a:rPr lang="hr-HR" sz="2000" dirty="0" smtClean="0">
              <a:solidFill>
                <a:schemeClr val="bg1"/>
              </a:solidFill>
              <a:latin typeface="Neo Sans Medium"/>
              <a:hlinkClick xmlns:r="http://schemas.openxmlformats.org/officeDocument/2006/relationships" r:id="rId2"/>
            </a:rPr>
            <a:t>www.strukturnifondovi.hr</a:t>
          </a:r>
          <a:r>
            <a:rPr lang="hr-HR" sz="2000" dirty="0" smtClean="0">
              <a:solidFill>
                <a:schemeClr val="bg1"/>
              </a:solidFill>
              <a:latin typeface="Neo Sans Medium"/>
            </a:rPr>
            <a:t>  </a:t>
          </a:r>
          <a:r>
            <a:rPr lang="hr-HR" sz="2000" dirty="0">
              <a:solidFill>
                <a:schemeClr val="bg1"/>
              </a:solidFill>
              <a:latin typeface="Neo Sans Medium"/>
            </a:rPr>
            <a:t>i </a:t>
          </a:r>
          <a:r>
            <a:rPr lang="hr-HR" sz="2000" dirty="0">
              <a:solidFill>
                <a:schemeClr val="bg1"/>
              </a:solidFill>
              <a:latin typeface="Neo Sans Medium"/>
              <a:hlinkClick xmlns:r="http://schemas.openxmlformats.org/officeDocument/2006/relationships" r:id="rId3"/>
            </a:rPr>
            <a:t>http://efondovi.mrrfeu.hr</a:t>
          </a:r>
          <a:r>
            <a:rPr lang="hr-HR" sz="2000" dirty="0">
              <a:solidFill>
                <a:schemeClr val="bg1"/>
              </a:solidFill>
              <a:latin typeface="Neo Sans Medium"/>
            </a:rPr>
            <a:t> </a:t>
          </a:r>
          <a:endParaRPr lang="en-US" sz="2000" dirty="0">
            <a:solidFill>
              <a:schemeClr val="bg1"/>
            </a:solidFill>
          </a:endParaRPr>
        </a:p>
      </dgm:t>
    </dgm:pt>
    <dgm:pt modelId="{05A58F67-C2B3-4A9C-A35D-267CA3752DD5}" type="parTrans" cxnId="{21108E2F-144E-41D3-A7E7-D4ECEC62A28F}">
      <dgm:prSet/>
      <dgm:spPr/>
      <dgm:t>
        <a:bodyPr/>
        <a:lstStyle/>
        <a:p>
          <a:endParaRPr lang="en-US"/>
        </a:p>
      </dgm:t>
    </dgm:pt>
    <dgm:pt modelId="{ACA764E2-DDC6-43E3-8BFF-92CA3A95FC29}" type="sibTrans" cxnId="{21108E2F-144E-41D3-A7E7-D4ECEC62A28F}">
      <dgm:prSet/>
      <dgm:spPr/>
      <dgm:t>
        <a:bodyPr/>
        <a:lstStyle/>
        <a:p>
          <a:endParaRPr lang="en-US"/>
        </a:p>
      </dgm:t>
    </dgm:pt>
    <dgm:pt modelId="{47B7DE18-3B64-4821-96A9-DC081F725110}" type="pres">
      <dgm:prSet presAssocID="{534FC751-C18E-43DF-9B7B-A96AAF072A5B}" presName="Name0" presStyleCnt="0">
        <dgm:presLayoutVars>
          <dgm:chMax val="7"/>
          <dgm:chPref val="7"/>
          <dgm:dir/>
        </dgm:presLayoutVars>
      </dgm:prSet>
      <dgm:spPr/>
      <dgm:t>
        <a:bodyPr/>
        <a:lstStyle/>
        <a:p>
          <a:endParaRPr lang="hr-HR"/>
        </a:p>
      </dgm:t>
    </dgm:pt>
    <dgm:pt modelId="{3736B640-9781-4D23-8B0E-4E87CDA008EE}" type="pres">
      <dgm:prSet presAssocID="{534FC751-C18E-43DF-9B7B-A96AAF072A5B}" presName="Name1" presStyleCnt="0"/>
      <dgm:spPr/>
    </dgm:pt>
    <dgm:pt modelId="{C0717E65-6981-4686-ACB5-6BF22E621BF5}" type="pres">
      <dgm:prSet presAssocID="{534FC751-C18E-43DF-9B7B-A96AAF072A5B}" presName="cycle" presStyleCnt="0"/>
      <dgm:spPr/>
    </dgm:pt>
    <dgm:pt modelId="{7310817E-E4BE-4EDA-83A0-0B7E677935E2}" type="pres">
      <dgm:prSet presAssocID="{534FC751-C18E-43DF-9B7B-A96AAF072A5B}" presName="srcNode" presStyleLbl="node1" presStyleIdx="0" presStyleCnt="3"/>
      <dgm:spPr/>
    </dgm:pt>
    <dgm:pt modelId="{F8B4F51B-8524-4AD8-86F3-50DF308C9D54}" type="pres">
      <dgm:prSet presAssocID="{534FC751-C18E-43DF-9B7B-A96AAF072A5B}" presName="conn" presStyleLbl="parChTrans1D2" presStyleIdx="0" presStyleCnt="1"/>
      <dgm:spPr/>
      <dgm:t>
        <a:bodyPr/>
        <a:lstStyle/>
        <a:p>
          <a:endParaRPr lang="hr-HR"/>
        </a:p>
      </dgm:t>
    </dgm:pt>
    <dgm:pt modelId="{35A4B946-89C4-4436-97B0-3C0FCDD3427E}" type="pres">
      <dgm:prSet presAssocID="{534FC751-C18E-43DF-9B7B-A96AAF072A5B}" presName="extraNode" presStyleLbl="node1" presStyleIdx="0" presStyleCnt="3"/>
      <dgm:spPr/>
    </dgm:pt>
    <dgm:pt modelId="{A57CC42C-ABB8-476A-9CBE-381BBB07D40F}" type="pres">
      <dgm:prSet presAssocID="{534FC751-C18E-43DF-9B7B-A96AAF072A5B}" presName="dstNode" presStyleLbl="node1" presStyleIdx="0" presStyleCnt="3"/>
      <dgm:spPr/>
    </dgm:pt>
    <dgm:pt modelId="{C3959857-6821-4287-AFF2-DDA8016124E6}" type="pres">
      <dgm:prSet presAssocID="{32CFAA4B-F577-489D-8C60-7A7212ACC922}" presName="text_1" presStyleLbl="node1" presStyleIdx="0" presStyleCnt="3">
        <dgm:presLayoutVars>
          <dgm:bulletEnabled val="1"/>
        </dgm:presLayoutVars>
      </dgm:prSet>
      <dgm:spPr/>
      <dgm:t>
        <a:bodyPr/>
        <a:lstStyle/>
        <a:p>
          <a:endParaRPr lang="hr-HR"/>
        </a:p>
      </dgm:t>
    </dgm:pt>
    <dgm:pt modelId="{8A19CA2A-0292-4BFE-AA52-9ACBDB1AAFBC}" type="pres">
      <dgm:prSet presAssocID="{32CFAA4B-F577-489D-8C60-7A7212ACC922}" presName="accent_1" presStyleCnt="0"/>
      <dgm:spPr/>
    </dgm:pt>
    <dgm:pt modelId="{1B3F2ECC-90AB-4D7B-BFD7-3FA34230E420}" type="pres">
      <dgm:prSet presAssocID="{32CFAA4B-F577-489D-8C60-7A7212ACC922}" presName="accentRepeatNode" presStyleLbl="solidFgAcc1" presStyleIdx="0" presStyleCnt="3"/>
      <dgm:spPr/>
    </dgm:pt>
    <dgm:pt modelId="{AB9EAE29-AA7F-4A26-8B7E-BB73B3E641F8}" type="pres">
      <dgm:prSet presAssocID="{434E893A-F35D-4EC0-9227-32775104E691}" presName="text_2" presStyleLbl="node1" presStyleIdx="1" presStyleCnt="3">
        <dgm:presLayoutVars>
          <dgm:bulletEnabled val="1"/>
        </dgm:presLayoutVars>
      </dgm:prSet>
      <dgm:spPr/>
      <dgm:t>
        <a:bodyPr/>
        <a:lstStyle/>
        <a:p>
          <a:endParaRPr lang="hr-HR"/>
        </a:p>
      </dgm:t>
    </dgm:pt>
    <dgm:pt modelId="{7F24FE25-E3C7-4045-A30A-8B0D355BD0CF}" type="pres">
      <dgm:prSet presAssocID="{434E893A-F35D-4EC0-9227-32775104E691}" presName="accent_2" presStyleCnt="0"/>
      <dgm:spPr/>
    </dgm:pt>
    <dgm:pt modelId="{A6FBE5E9-913D-446E-95EF-33AA69EB5769}" type="pres">
      <dgm:prSet presAssocID="{434E893A-F35D-4EC0-9227-32775104E691}" presName="accentRepeatNode" presStyleLbl="solidFgAcc1" presStyleIdx="1" presStyleCnt="3"/>
      <dgm:spPr/>
    </dgm:pt>
    <dgm:pt modelId="{A0A7E481-A63E-4520-B2C3-5E36B3BA015A}" type="pres">
      <dgm:prSet presAssocID="{089F79C3-161E-41E4-903F-633794036388}" presName="text_3" presStyleLbl="node1" presStyleIdx="2" presStyleCnt="3">
        <dgm:presLayoutVars>
          <dgm:bulletEnabled val="1"/>
        </dgm:presLayoutVars>
      </dgm:prSet>
      <dgm:spPr/>
      <dgm:t>
        <a:bodyPr/>
        <a:lstStyle/>
        <a:p>
          <a:endParaRPr lang="hr-HR"/>
        </a:p>
      </dgm:t>
    </dgm:pt>
    <dgm:pt modelId="{D39BEC76-879E-4D4C-91FF-86ABD1B00004}" type="pres">
      <dgm:prSet presAssocID="{089F79C3-161E-41E4-903F-633794036388}" presName="accent_3" presStyleCnt="0"/>
      <dgm:spPr/>
    </dgm:pt>
    <dgm:pt modelId="{AD53CBC2-1450-4CA3-965C-B1B69522B9E6}" type="pres">
      <dgm:prSet presAssocID="{089F79C3-161E-41E4-903F-633794036388}" presName="accentRepeatNode" presStyleLbl="solidFgAcc1" presStyleIdx="2" presStyleCnt="3"/>
      <dgm:spPr/>
    </dgm:pt>
  </dgm:ptLst>
  <dgm:cxnLst>
    <dgm:cxn modelId="{715EE960-8388-44B7-8FA5-A5659DB09966}" type="presOf" srcId="{434E893A-F35D-4EC0-9227-32775104E691}" destId="{AB9EAE29-AA7F-4A26-8B7E-BB73B3E641F8}" srcOrd="0" destOrd="0" presId="urn:microsoft.com/office/officeart/2008/layout/VerticalCurvedList"/>
    <dgm:cxn modelId="{93A18D7E-B319-40EA-9F0C-EACCF45386F7}" type="presOf" srcId="{534FC751-C18E-43DF-9B7B-A96AAF072A5B}" destId="{47B7DE18-3B64-4821-96A9-DC081F725110}" srcOrd="0" destOrd="0" presId="urn:microsoft.com/office/officeart/2008/layout/VerticalCurvedList"/>
    <dgm:cxn modelId="{6F3C7D2E-85A6-4947-87CF-67228EB0B722}" srcId="{534FC751-C18E-43DF-9B7B-A96AAF072A5B}" destId="{434E893A-F35D-4EC0-9227-32775104E691}" srcOrd="1" destOrd="0" parTransId="{312519B1-6DBA-4B4A-9557-4D44B2E94773}" sibTransId="{17DFC5D9-C41E-4C6D-8199-EEDAE2DC0D8C}"/>
    <dgm:cxn modelId="{9470C30B-9430-4F7E-9EA2-378E8E7FCAE8}" srcId="{534FC751-C18E-43DF-9B7B-A96AAF072A5B}" destId="{32CFAA4B-F577-489D-8C60-7A7212ACC922}" srcOrd="0" destOrd="0" parTransId="{6CC3B14E-C335-4893-878C-DA17389AB026}" sibTransId="{4C9A1FEB-8410-4D1C-86D0-D2FFB4314C73}"/>
    <dgm:cxn modelId="{8F63A2DE-EE1B-48E2-8710-53C4299AFD83}" type="presOf" srcId="{4C9A1FEB-8410-4D1C-86D0-D2FFB4314C73}" destId="{F8B4F51B-8524-4AD8-86F3-50DF308C9D54}" srcOrd="0" destOrd="0" presId="urn:microsoft.com/office/officeart/2008/layout/VerticalCurvedList"/>
    <dgm:cxn modelId="{21108E2F-144E-41D3-A7E7-D4ECEC62A28F}" srcId="{534FC751-C18E-43DF-9B7B-A96AAF072A5B}" destId="{089F79C3-161E-41E4-903F-633794036388}" srcOrd="2" destOrd="0" parTransId="{05A58F67-C2B3-4A9C-A35D-267CA3752DD5}" sibTransId="{ACA764E2-DDC6-43E3-8BFF-92CA3A95FC29}"/>
    <dgm:cxn modelId="{9E92F24E-C832-4925-A688-8A7E171D284A}" type="presOf" srcId="{32CFAA4B-F577-489D-8C60-7A7212ACC922}" destId="{C3959857-6821-4287-AFF2-DDA8016124E6}" srcOrd="0" destOrd="0" presId="urn:microsoft.com/office/officeart/2008/layout/VerticalCurvedList"/>
    <dgm:cxn modelId="{0301245C-41D1-41AD-8EED-17424095206B}" type="presOf" srcId="{089F79C3-161E-41E4-903F-633794036388}" destId="{A0A7E481-A63E-4520-B2C3-5E36B3BA015A}" srcOrd="0" destOrd="0" presId="urn:microsoft.com/office/officeart/2008/layout/VerticalCurvedList"/>
    <dgm:cxn modelId="{53821177-77B8-4277-8FE9-46367E603CD9}" type="presParOf" srcId="{47B7DE18-3B64-4821-96A9-DC081F725110}" destId="{3736B640-9781-4D23-8B0E-4E87CDA008EE}" srcOrd="0" destOrd="0" presId="urn:microsoft.com/office/officeart/2008/layout/VerticalCurvedList"/>
    <dgm:cxn modelId="{FBEAA12F-3369-44BA-B213-6F5958A45D4B}" type="presParOf" srcId="{3736B640-9781-4D23-8B0E-4E87CDA008EE}" destId="{C0717E65-6981-4686-ACB5-6BF22E621BF5}" srcOrd="0" destOrd="0" presId="urn:microsoft.com/office/officeart/2008/layout/VerticalCurvedList"/>
    <dgm:cxn modelId="{5008A49A-2DB1-47BE-9C5C-D2BBA48A9C6F}" type="presParOf" srcId="{C0717E65-6981-4686-ACB5-6BF22E621BF5}" destId="{7310817E-E4BE-4EDA-83A0-0B7E677935E2}" srcOrd="0" destOrd="0" presId="urn:microsoft.com/office/officeart/2008/layout/VerticalCurvedList"/>
    <dgm:cxn modelId="{8E695082-663F-4006-846A-7ACB5943D75A}" type="presParOf" srcId="{C0717E65-6981-4686-ACB5-6BF22E621BF5}" destId="{F8B4F51B-8524-4AD8-86F3-50DF308C9D54}" srcOrd="1" destOrd="0" presId="urn:microsoft.com/office/officeart/2008/layout/VerticalCurvedList"/>
    <dgm:cxn modelId="{56F234D8-C894-4439-8FF6-4B8CEA32AD1B}" type="presParOf" srcId="{C0717E65-6981-4686-ACB5-6BF22E621BF5}" destId="{35A4B946-89C4-4436-97B0-3C0FCDD3427E}" srcOrd="2" destOrd="0" presId="urn:microsoft.com/office/officeart/2008/layout/VerticalCurvedList"/>
    <dgm:cxn modelId="{07099F46-573E-4413-BA1D-EE3AC1AD9478}" type="presParOf" srcId="{C0717E65-6981-4686-ACB5-6BF22E621BF5}" destId="{A57CC42C-ABB8-476A-9CBE-381BBB07D40F}" srcOrd="3" destOrd="0" presId="urn:microsoft.com/office/officeart/2008/layout/VerticalCurvedList"/>
    <dgm:cxn modelId="{12E8CB37-159C-45B8-B1CB-5E597E844BC7}" type="presParOf" srcId="{3736B640-9781-4D23-8B0E-4E87CDA008EE}" destId="{C3959857-6821-4287-AFF2-DDA8016124E6}" srcOrd="1" destOrd="0" presId="urn:microsoft.com/office/officeart/2008/layout/VerticalCurvedList"/>
    <dgm:cxn modelId="{E0A49B04-4DCB-4D3E-95C8-E2FF8EC8103B}" type="presParOf" srcId="{3736B640-9781-4D23-8B0E-4E87CDA008EE}" destId="{8A19CA2A-0292-4BFE-AA52-9ACBDB1AAFBC}" srcOrd="2" destOrd="0" presId="urn:microsoft.com/office/officeart/2008/layout/VerticalCurvedList"/>
    <dgm:cxn modelId="{0E6FDB4D-398A-46AA-A512-D76D225C2099}" type="presParOf" srcId="{8A19CA2A-0292-4BFE-AA52-9ACBDB1AAFBC}" destId="{1B3F2ECC-90AB-4D7B-BFD7-3FA34230E420}" srcOrd="0" destOrd="0" presId="urn:microsoft.com/office/officeart/2008/layout/VerticalCurvedList"/>
    <dgm:cxn modelId="{330C01D2-98C0-48A0-8C54-0D208D81A3EB}" type="presParOf" srcId="{3736B640-9781-4D23-8B0E-4E87CDA008EE}" destId="{AB9EAE29-AA7F-4A26-8B7E-BB73B3E641F8}" srcOrd="3" destOrd="0" presId="urn:microsoft.com/office/officeart/2008/layout/VerticalCurvedList"/>
    <dgm:cxn modelId="{37F925F6-A1C6-4883-A7D6-263617D5593C}" type="presParOf" srcId="{3736B640-9781-4D23-8B0E-4E87CDA008EE}" destId="{7F24FE25-E3C7-4045-A30A-8B0D355BD0CF}" srcOrd="4" destOrd="0" presId="urn:microsoft.com/office/officeart/2008/layout/VerticalCurvedList"/>
    <dgm:cxn modelId="{CBBB3D01-41C1-4BCA-BC83-7EC7EBB960C3}" type="presParOf" srcId="{7F24FE25-E3C7-4045-A30A-8B0D355BD0CF}" destId="{A6FBE5E9-913D-446E-95EF-33AA69EB5769}" srcOrd="0" destOrd="0" presId="urn:microsoft.com/office/officeart/2008/layout/VerticalCurvedList"/>
    <dgm:cxn modelId="{EB184142-02BB-4D03-AF20-DEF998096372}" type="presParOf" srcId="{3736B640-9781-4D23-8B0E-4E87CDA008EE}" destId="{A0A7E481-A63E-4520-B2C3-5E36B3BA015A}" srcOrd="5" destOrd="0" presId="urn:microsoft.com/office/officeart/2008/layout/VerticalCurvedList"/>
    <dgm:cxn modelId="{7123A254-8228-4728-96A4-8B04FEC20754}" type="presParOf" srcId="{3736B640-9781-4D23-8B0E-4E87CDA008EE}" destId="{D39BEC76-879E-4D4C-91FF-86ABD1B00004}" srcOrd="6" destOrd="0" presId="urn:microsoft.com/office/officeart/2008/layout/VerticalCurvedList"/>
    <dgm:cxn modelId="{0E71594F-22D9-4710-B7AF-F45A4647F478}" type="presParOf" srcId="{D39BEC76-879E-4D4C-91FF-86ABD1B00004}" destId="{AD53CBC2-1450-4CA3-965C-B1B69522B9E6}"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36B4056-7A43-47BB-AA46-63D5446A0828}" type="doc">
      <dgm:prSet loTypeId="urn:microsoft.com/office/officeart/2005/8/layout/hProcess9" loCatId="process" qsTypeId="urn:microsoft.com/office/officeart/2005/8/quickstyle/simple1" qsCatId="simple" csTypeId="urn:microsoft.com/office/officeart/2005/8/colors/accent1_2" csCatId="accent1" phldr="1"/>
      <dgm:spPr/>
    </dgm:pt>
    <dgm:pt modelId="{471C86DA-2B99-4A3E-812B-BCD889165997}">
      <dgm:prSet phldrT="[Text]" custT="1"/>
      <dgm:spPr/>
      <dgm:t>
        <a:bodyPr/>
        <a:lstStyle/>
        <a:p>
          <a:r>
            <a:rPr lang="hr-HR" sz="2800" b="1" dirty="0">
              <a:latin typeface="Neo Sans Medium"/>
            </a:rPr>
            <a:t>KORISNIK</a:t>
          </a:r>
          <a:endParaRPr lang="en-US" sz="2800" b="1" dirty="0">
            <a:latin typeface="Neo Sans Medium"/>
          </a:endParaRPr>
        </a:p>
      </dgm:t>
    </dgm:pt>
    <dgm:pt modelId="{AD65A1FF-818C-472C-AE2A-FCDA03D15EA1}" type="parTrans" cxnId="{D706DA78-8448-4D4A-B0BC-7DD3C2E9FD08}">
      <dgm:prSet/>
      <dgm:spPr/>
      <dgm:t>
        <a:bodyPr/>
        <a:lstStyle/>
        <a:p>
          <a:endParaRPr lang="en-US"/>
        </a:p>
      </dgm:t>
    </dgm:pt>
    <dgm:pt modelId="{58B3A19D-F54E-4B23-B646-5D4FE2FCFEE8}" type="sibTrans" cxnId="{D706DA78-8448-4D4A-B0BC-7DD3C2E9FD08}">
      <dgm:prSet/>
      <dgm:spPr/>
      <dgm:t>
        <a:bodyPr/>
        <a:lstStyle/>
        <a:p>
          <a:endParaRPr lang="en-US"/>
        </a:p>
      </dgm:t>
    </dgm:pt>
    <dgm:pt modelId="{EED48EDC-6173-4C3B-8392-36364D66A476}">
      <dgm:prSet phldrT="[Text]" custT="1"/>
      <dgm:spPr/>
      <dgm:t>
        <a:bodyPr/>
        <a:lstStyle/>
        <a:p>
          <a:r>
            <a:rPr lang="hr-HR" sz="2800" b="1" dirty="0">
              <a:latin typeface="Neo Sans Medium"/>
            </a:rPr>
            <a:t>SAFU</a:t>
          </a:r>
          <a:endParaRPr lang="en-US" sz="2800" b="1" dirty="0">
            <a:latin typeface="Neo Sans Medium"/>
          </a:endParaRPr>
        </a:p>
      </dgm:t>
    </dgm:pt>
    <dgm:pt modelId="{56A4C31F-3042-49F5-8DE9-B7B871C66921}" type="parTrans" cxnId="{16D7D41E-DBD1-44D3-B1B1-41C1E0F61EA0}">
      <dgm:prSet/>
      <dgm:spPr/>
      <dgm:t>
        <a:bodyPr/>
        <a:lstStyle/>
        <a:p>
          <a:endParaRPr lang="en-US"/>
        </a:p>
      </dgm:t>
    </dgm:pt>
    <dgm:pt modelId="{4205B139-FDA0-4334-B4FC-B01052D8D5D3}" type="sibTrans" cxnId="{16D7D41E-DBD1-44D3-B1B1-41C1E0F61EA0}">
      <dgm:prSet/>
      <dgm:spPr/>
      <dgm:t>
        <a:bodyPr/>
        <a:lstStyle/>
        <a:p>
          <a:endParaRPr lang="en-US"/>
        </a:p>
      </dgm:t>
    </dgm:pt>
    <dgm:pt modelId="{F7F67405-7DFE-45C0-8286-6DBF878D7C1F}">
      <dgm:prSet phldrT="[Text]" custT="1"/>
      <dgm:spPr/>
      <dgm:t>
        <a:bodyPr/>
        <a:lstStyle/>
        <a:p>
          <a:r>
            <a:rPr lang="hr-HR" sz="2800" b="1" dirty="0">
              <a:latin typeface="Neo Sans Medium"/>
            </a:rPr>
            <a:t>MRRFEU</a:t>
          </a:r>
          <a:endParaRPr lang="en-US" sz="2800" b="1" dirty="0">
            <a:latin typeface="Neo Sans Medium"/>
          </a:endParaRPr>
        </a:p>
      </dgm:t>
    </dgm:pt>
    <dgm:pt modelId="{DA41CA94-122A-4845-BF6B-62E9ED50D74C}" type="parTrans" cxnId="{DEC51B5E-DAA9-4AFD-927C-7F387626B1B2}">
      <dgm:prSet/>
      <dgm:spPr/>
      <dgm:t>
        <a:bodyPr/>
        <a:lstStyle/>
        <a:p>
          <a:endParaRPr lang="en-US"/>
        </a:p>
      </dgm:t>
    </dgm:pt>
    <dgm:pt modelId="{38C35F4B-83F7-425E-B3FF-F15084557717}" type="sibTrans" cxnId="{DEC51B5E-DAA9-4AFD-927C-7F387626B1B2}">
      <dgm:prSet/>
      <dgm:spPr/>
      <dgm:t>
        <a:bodyPr/>
        <a:lstStyle/>
        <a:p>
          <a:endParaRPr lang="en-US"/>
        </a:p>
      </dgm:t>
    </dgm:pt>
    <dgm:pt modelId="{D1653928-FD6A-422E-8D2E-A2B2002A3CB6}" type="pres">
      <dgm:prSet presAssocID="{C36B4056-7A43-47BB-AA46-63D5446A0828}" presName="CompostProcess" presStyleCnt="0">
        <dgm:presLayoutVars>
          <dgm:dir/>
          <dgm:resizeHandles val="exact"/>
        </dgm:presLayoutVars>
      </dgm:prSet>
      <dgm:spPr/>
    </dgm:pt>
    <dgm:pt modelId="{8B2C345F-B062-4B7B-BEA5-653BE6CD1BA3}" type="pres">
      <dgm:prSet presAssocID="{C36B4056-7A43-47BB-AA46-63D5446A0828}" presName="arrow" presStyleLbl="bgShp" presStyleIdx="0" presStyleCnt="1"/>
      <dgm:spPr/>
    </dgm:pt>
    <dgm:pt modelId="{572092AA-BB09-4AA5-86E8-31EC36A4023F}" type="pres">
      <dgm:prSet presAssocID="{C36B4056-7A43-47BB-AA46-63D5446A0828}" presName="linearProcess" presStyleCnt="0"/>
      <dgm:spPr/>
    </dgm:pt>
    <dgm:pt modelId="{19FB9077-4EB7-4F28-8CC5-22F54353CB8D}" type="pres">
      <dgm:prSet presAssocID="{471C86DA-2B99-4A3E-812B-BCD889165997}" presName="textNode" presStyleLbl="node1" presStyleIdx="0" presStyleCnt="3" custLinFactNeighborX="-786" custLinFactNeighborY="-463">
        <dgm:presLayoutVars>
          <dgm:bulletEnabled val="1"/>
        </dgm:presLayoutVars>
      </dgm:prSet>
      <dgm:spPr/>
      <dgm:t>
        <a:bodyPr/>
        <a:lstStyle/>
        <a:p>
          <a:endParaRPr lang="hr-HR"/>
        </a:p>
      </dgm:t>
    </dgm:pt>
    <dgm:pt modelId="{4144B0DC-ECEB-422F-B64B-2FB6FAB66362}" type="pres">
      <dgm:prSet presAssocID="{58B3A19D-F54E-4B23-B646-5D4FE2FCFEE8}" presName="sibTrans" presStyleCnt="0"/>
      <dgm:spPr/>
    </dgm:pt>
    <dgm:pt modelId="{74940659-158D-487F-9776-2DABABEC8DC5}" type="pres">
      <dgm:prSet presAssocID="{EED48EDC-6173-4C3B-8392-36364D66A476}" presName="textNode" presStyleLbl="node1" presStyleIdx="1" presStyleCnt="3">
        <dgm:presLayoutVars>
          <dgm:bulletEnabled val="1"/>
        </dgm:presLayoutVars>
      </dgm:prSet>
      <dgm:spPr/>
      <dgm:t>
        <a:bodyPr/>
        <a:lstStyle/>
        <a:p>
          <a:endParaRPr lang="hr-HR"/>
        </a:p>
      </dgm:t>
    </dgm:pt>
    <dgm:pt modelId="{BD64548A-E0A7-4307-9A11-F0FD5446BAF5}" type="pres">
      <dgm:prSet presAssocID="{4205B139-FDA0-4334-B4FC-B01052D8D5D3}" presName="sibTrans" presStyleCnt="0"/>
      <dgm:spPr/>
    </dgm:pt>
    <dgm:pt modelId="{2DFC1B3F-3B8E-4E7C-97D3-74E6C9456650}" type="pres">
      <dgm:prSet presAssocID="{F7F67405-7DFE-45C0-8286-6DBF878D7C1F}" presName="textNode" presStyleLbl="node1" presStyleIdx="2" presStyleCnt="3" custLinFactNeighborX="786" custLinFactNeighborY="-927">
        <dgm:presLayoutVars>
          <dgm:bulletEnabled val="1"/>
        </dgm:presLayoutVars>
      </dgm:prSet>
      <dgm:spPr/>
      <dgm:t>
        <a:bodyPr/>
        <a:lstStyle/>
        <a:p>
          <a:endParaRPr lang="hr-HR"/>
        </a:p>
      </dgm:t>
    </dgm:pt>
  </dgm:ptLst>
  <dgm:cxnLst>
    <dgm:cxn modelId="{16D7D41E-DBD1-44D3-B1B1-41C1E0F61EA0}" srcId="{C36B4056-7A43-47BB-AA46-63D5446A0828}" destId="{EED48EDC-6173-4C3B-8392-36364D66A476}" srcOrd="1" destOrd="0" parTransId="{56A4C31F-3042-49F5-8DE9-B7B871C66921}" sibTransId="{4205B139-FDA0-4334-B4FC-B01052D8D5D3}"/>
    <dgm:cxn modelId="{D706DA78-8448-4D4A-B0BC-7DD3C2E9FD08}" srcId="{C36B4056-7A43-47BB-AA46-63D5446A0828}" destId="{471C86DA-2B99-4A3E-812B-BCD889165997}" srcOrd="0" destOrd="0" parTransId="{AD65A1FF-818C-472C-AE2A-FCDA03D15EA1}" sibTransId="{58B3A19D-F54E-4B23-B646-5D4FE2FCFEE8}"/>
    <dgm:cxn modelId="{CF059ABE-80FA-43F0-A122-072298898D85}" type="presOf" srcId="{C36B4056-7A43-47BB-AA46-63D5446A0828}" destId="{D1653928-FD6A-422E-8D2E-A2B2002A3CB6}" srcOrd="0" destOrd="0" presId="urn:microsoft.com/office/officeart/2005/8/layout/hProcess9"/>
    <dgm:cxn modelId="{DEC51B5E-DAA9-4AFD-927C-7F387626B1B2}" srcId="{C36B4056-7A43-47BB-AA46-63D5446A0828}" destId="{F7F67405-7DFE-45C0-8286-6DBF878D7C1F}" srcOrd="2" destOrd="0" parTransId="{DA41CA94-122A-4845-BF6B-62E9ED50D74C}" sibTransId="{38C35F4B-83F7-425E-B3FF-F15084557717}"/>
    <dgm:cxn modelId="{01988207-0B64-49C2-AC93-564B0E092D94}" type="presOf" srcId="{471C86DA-2B99-4A3E-812B-BCD889165997}" destId="{19FB9077-4EB7-4F28-8CC5-22F54353CB8D}" srcOrd="0" destOrd="0" presId="urn:microsoft.com/office/officeart/2005/8/layout/hProcess9"/>
    <dgm:cxn modelId="{5DED7409-0B39-4387-8BDE-9DF7A67D5B76}" type="presOf" srcId="{EED48EDC-6173-4C3B-8392-36364D66A476}" destId="{74940659-158D-487F-9776-2DABABEC8DC5}" srcOrd="0" destOrd="0" presId="urn:microsoft.com/office/officeart/2005/8/layout/hProcess9"/>
    <dgm:cxn modelId="{614B242B-756C-41CD-93CE-EBA4C36C8456}" type="presOf" srcId="{F7F67405-7DFE-45C0-8286-6DBF878D7C1F}" destId="{2DFC1B3F-3B8E-4E7C-97D3-74E6C9456650}" srcOrd="0" destOrd="0" presId="urn:microsoft.com/office/officeart/2005/8/layout/hProcess9"/>
    <dgm:cxn modelId="{424983B5-6BE5-4C5E-AFCF-6C377F66BF0F}" type="presParOf" srcId="{D1653928-FD6A-422E-8D2E-A2B2002A3CB6}" destId="{8B2C345F-B062-4B7B-BEA5-653BE6CD1BA3}" srcOrd="0" destOrd="0" presId="urn:microsoft.com/office/officeart/2005/8/layout/hProcess9"/>
    <dgm:cxn modelId="{428160A9-5153-411C-B63E-7286F75C425C}" type="presParOf" srcId="{D1653928-FD6A-422E-8D2E-A2B2002A3CB6}" destId="{572092AA-BB09-4AA5-86E8-31EC36A4023F}" srcOrd="1" destOrd="0" presId="urn:microsoft.com/office/officeart/2005/8/layout/hProcess9"/>
    <dgm:cxn modelId="{003A6462-B878-4E44-9C1F-5010687A62D3}" type="presParOf" srcId="{572092AA-BB09-4AA5-86E8-31EC36A4023F}" destId="{19FB9077-4EB7-4F28-8CC5-22F54353CB8D}" srcOrd="0" destOrd="0" presId="urn:microsoft.com/office/officeart/2005/8/layout/hProcess9"/>
    <dgm:cxn modelId="{0EA34DF4-7362-4EF0-8702-D962AEFD2431}" type="presParOf" srcId="{572092AA-BB09-4AA5-86E8-31EC36A4023F}" destId="{4144B0DC-ECEB-422F-B64B-2FB6FAB66362}" srcOrd="1" destOrd="0" presId="urn:microsoft.com/office/officeart/2005/8/layout/hProcess9"/>
    <dgm:cxn modelId="{2F9322F0-1DCA-4B20-9917-62B137B10C60}" type="presParOf" srcId="{572092AA-BB09-4AA5-86E8-31EC36A4023F}" destId="{74940659-158D-487F-9776-2DABABEC8DC5}" srcOrd="2" destOrd="0" presId="urn:microsoft.com/office/officeart/2005/8/layout/hProcess9"/>
    <dgm:cxn modelId="{88487479-4F9A-4380-B35C-D628394D5744}" type="presParOf" srcId="{572092AA-BB09-4AA5-86E8-31EC36A4023F}" destId="{BD64548A-E0A7-4307-9A11-F0FD5446BAF5}" srcOrd="3" destOrd="0" presId="urn:microsoft.com/office/officeart/2005/8/layout/hProcess9"/>
    <dgm:cxn modelId="{0F4CF9B9-0C23-4AA6-A378-9DD4F7E17A9D}" type="presParOf" srcId="{572092AA-BB09-4AA5-86E8-31EC36A4023F}" destId="{2DFC1B3F-3B8E-4E7C-97D3-74E6C9456650}"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B4F51B-8524-4AD8-86F3-50DF308C9D54}">
      <dsp:nvSpPr>
        <dsp:cNvPr id="0" name=""/>
        <dsp:cNvSpPr/>
      </dsp:nvSpPr>
      <dsp:spPr>
        <a:xfrm>
          <a:off x="-5116967" y="-783865"/>
          <a:ext cx="6093694" cy="6093694"/>
        </a:xfrm>
        <a:prstGeom prst="blockArc">
          <a:avLst>
            <a:gd name="adj1" fmla="val 18900000"/>
            <a:gd name="adj2" fmla="val 2700000"/>
            <a:gd name="adj3" fmla="val 354"/>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3959857-6821-4287-AFF2-DDA8016124E6}">
      <dsp:nvSpPr>
        <dsp:cNvPr id="0" name=""/>
        <dsp:cNvSpPr/>
      </dsp:nvSpPr>
      <dsp:spPr>
        <a:xfrm>
          <a:off x="628203" y="452596"/>
          <a:ext cx="10282138" cy="90519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50800" rIns="50800" bIns="50800" numCol="1" spcCol="1270" anchor="ctr" anchorCtr="0">
          <a:noAutofit/>
        </a:bodyPr>
        <a:lstStyle/>
        <a:p>
          <a:pPr lvl="0" algn="l" defTabSz="889000">
            <a:lnSpc>
              <a:spcPct val="90000"/>
            </a:lnSpc>
            <a:spcBef>
              <a:spcPct val="0"/>
            </a:spcBef>
            <a:spcAft>
              <a:spcPct val="35000"/>
            </a:spcAft>
          </a:pPr>
          <a:r>
            <a:rPr lang="hr-HR" sz="2000" kern="1200" dirty="0">
              <a:latin typeface="Neo Sans Medium"/>
            </a:rPr>
            <a:t>Od 08.01.2018. do iskorištenja raspoloživih sredstva, a najkasnije do 28.06.2019.</a:t>
          </a:r>
          <a:endParaRPr lang="en-US" sz="2000" kern="1200" dirty="0"/>
        </a:p>
      </dsp:txBody>
      <dsp:txXfrm>
        <a:off x="628203" y="452596"/>
        <a:ext cx="10282138" cy="905192"/>
      </dsp:txXfrm>
    </dsp:sp>
    <dsp:sp modelId="{1B3F2ECC-90AB-4D7B-BFD7-3FA34230E420}">
      <dsp:nvSpPr>
        <dsp:cNvPr id="0" name=""/>
        <dsp:cNvSpPr/>
      </dsp:nvSpPr>
      <dsp:spPr>
        <a:xfrm>
          <a:off x="62458" y="339447"/>
          <a:ext cx="1131490" cy="1131490"/>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B9EAE29-AA7F-4A26-8B7E-BB73B3E641F8}">
      <dsp:nvSpPr>
        <dsp:cNvPr id="0" name=""/>
        <dsp:cNvSpPr/>
      </dsp:nvSpPr>
      <dsp:spPr>
        <a:xfrm>
          <a:off x="957241" y="1810385"/>
          <a:ext cx="9953100" cy="90519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50800" rIns="50800" bIns="50800" numCol="1" spcCol="1270" anchor="ctr" anchorCtr="0">
          <a:noAutofit/>
        </a:bodyPr>
        <a:lstStyle/>
        <a:p>
          <a:pPr lvl="0" algn="just" defTabSz="889000">
            <a:lnSpc>
              <a:spcPct val="90000"/>
            </a:lnSpc>
            <a:spcBef>
              <a:spcPct val="0"/>
            </a:spcBef>
            <a:spcAft>
              <a:spcPct val="35000"/>
            </a:spcAft>
          </a:pPr>
          <a:r>
            <a:rPr lang="hr-HR" sz="2000" kern="1200" dirty="0">
              <a:latin typeface="Neo Sans Medium"/>
            </a:rPr>
            <a:t>Putem </a:t>
          </a:r>
          <a:r>
            <a:rPr lang="hr-HR" sz="2000" kern="1200" dirty="0" err="1">
              <a:latin typeface="Neo Sans Medium"/>
            </a:rPr>
            <a:t>eFondovi</a:t>
          </a:r>
          <a:r>
            <a:rPr lang="hr-HR" sz="2000" kern="1200" dirty="0">
              <a:latin typeface="Neo Sans Medium"/>
            </a:rPr>
            <a:t> u elektroničkom obliku</a:t>
          </a:r>
        </a:p>
        <a:p>
          <a:pPr lvl="0" algn="just" defTabSz="889000">
            <a:lnSpc>
              <a:spcPct val="90000"/>
            </a:lnSpc>
            <a:spcBef>
              <a:spcPct val="0"/>
            </a:spcBef>
            <a:spcAft>
              <a:spcPct val="35000"/>
            </a:spcAft>
          </a:pPr>
          <a:r>
            <a:rPr lang="hr-HR" sz="2000" kern="1200" dirty="0">
              <a:latin typeface="Neo Sans Medium"/>
            </a:rPr>
            <a:t>Glavni projekt i ako je primjenjivo izvedbeni projekt u .pdf formatu kao prilog Projektnom prijedlogu</a:t>
          </a:r>
          <a:endParaRPr lang="en-US" sz="2000" kern="1200" dirty="0">
            <a:latin typeface="Neo Sans Medium"/>
          </a:endParaRPr>
        </a:p>
      </dsp:txBody>
      <dsp:txXfrm>
        <a:off x="957241" y="1810385"/>
        <a:ext cx="9953100" cy="905192"/>
      </dsp:txXfrm>
    </dsp:sp>
    <dsp:sp modelId="{A6FBE5E9-913D-446E-95EF-33AA69EB5769}">
      <dsp:nvSpPr>
        <dsp:cNvPr id="0" name=""/>
        <dsp:cNvSpPr/>
      </dsp:nvSpPr>
      <dsp:spPr>
        <a:xfrm>
          <a:off x="391495" y="1697236"/>
          <a:ext cx="1131490" cy="1131490"/>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0A7E481-A63E-4520-B2C3-5E36B3BA015A}">
      <dsp:nvSpPr>
        <dsp:cNvPr id="0" name=""/>
        <dsp:cNvSpPr/>
      </dsp:nvSpPr>
      <dsp:spPr>
        <a:xfrm>
          <a:off x="628203" y="3168174"/>
          <a:ext cx="10282138" cy="90519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50800" rIns="50800" bIns="50800" numCol="1" spcCol="1270" anchor="ctr" anchorCtr="0">
          <a:noAutofit/>
        </a:bodyPr>
        <a:lstStyle/>
        <a:p>
          <a:pPr lvl="0" algn="just" defTabSz="889000">
            <a:lnSpc>
              <a:spcPct val="90000"/>
            </a:lnSpc>
            <a:spcBef>
              <a:spcPct val="0"/>
            </a:spcBef>
            <a:spcAft>
              <a:spcPct val="35000"/>
            </a:spcAft>
          </a:pPr>
          <a:r>
            <a:rPr lang="hr-HR" sz="2000" kern="1200" dirty="0">
              <a:latin typeface="Neo Sans Medium"/>
            </a:rPr>
            <a:t>PITANJA putem elektroničke pošte: </a:t>
          </a:r>
          <a:r>
            <a:rPr lang="hr-HR" sz="2000" kern="1200" noProof="0" dirty="0" err="1" smtClean="0">
              <a:solidFill>
                <a:schemeClr val="bg1"/>
              </a:solidFill>
              <a:latin typeface="Neo Sans Medium"/>
              <a:hlinkClick xmlns:r="http://schemas.openxmlformats.org/officeDocument/2006/relationships" r:id="rId1"/>
            </a:rPr>
            <a:t>ipbenkovac.poduzetnistvo</a:t>
          </a:r>
          <a:r>
            <a:rPr lang="hr-HR" sz="2000" kern="1200" noProof="0" dirty="0" smtClean="0">
              <a:solidFill>
                <a:schemeClr val="bg1"/>
              </a:solidFill>
              <a:latin typeface="Neo Sans Medium"/>
              <a:hlinkClick xmlns:r="http://schemas.openxmlformats.org/officeDocument/2006/relationships" r:id="rId1"/>
            </a:rPr>
            <a:t>@</a:t>
          </a:r>
          <a:r>
            <a:rPr lang="hr-HR" sz="2000" kern="1200" noProof="0" dirty="0" err="1" smtClean="0">
              <a:solidFill>
                <a:schemeClr val="bg1"/>
              </a:solidFill>
              <a:latin typeface="Neo Sans Medium"/>
              <a:hlinkClick xmlns:r="http://schemas.openxmlformats.org/officeDocument/2006/relationships" r:id="rId1"/>
            </a:rPr>
            <a:t>mrrfeu.hr</a:t>
          </a:r>
          <a:endParaRPr lang="hr-HR" sz="2000" kern="1200" noProof="0" dirty="0">
            <a:solidFill>
              <a:schemeClr val="bg1"/>
            </a:solidFill>
            <a:latin typeface="Neo Sans Medium"/>
          </a:endParaRPr>
        </a:p>
        <a:p>
          <a:pPr lvl="0" algn="just" defTabSz="889000">
            <a:lnSpc>
              <a:spcPct val="90000"/>
            </a:lnSpc>
            <a:spcBef>
              <a:spcPct val="0"/>
            </a:spcBef>
            <a:spcAft>
              <a:spcPct val="35000"/>
            </a:spcAft>
          </a:pPr>
          <a:r>
            <a:rPr lang="hr-HR" sz="2000" kern="1200" dirty="0">
              <a:solidFill>
                <a:schemeClr val="bg1"/>
              </a:solidFill>
              <a:latin typeface="Neo Sans Medium"/>
            </a:rPr>
            <a:t>ODGOVORI objava na </a:t>
          </a:r>
          <a:r>
            <a:rPr lang="hr-HR" sz="2000" kern="1200" dirty="0" smtClean="0">
              <a:solidFill>
                <a:schemeClr val="bg1"/>
              </a:solidFill>
              <a:latin typeface="Neo Sans Medium"/>
              <a:hlinkClick xmlns:r="http://schemas.openxmlformats.org/officeDocument/2006/relationships" r:id="rId2"/>
            </a:rPr>
            <a:t>www.strukturnifondovi.hr</a:t>
          </a:r>
          <a:r>
            <a:rPr lang="hr-HR" sz="2000" kern="1200" dirty="0" smtClean="0">
              <a:solidFill>
                <a:schemeClr val="bg1"/>
              </a:solidFill>
              <a:latin typeface="Neo Sans Medium"/>
            </a:rPr>
            <a:t>  </a:t>
          </a:r>
          <a:r>
            <a:rPr lang="hr-HR" sz="2000" kern="1200" dirty="0">
              <a:solidFill>
                <a:schemeClr val="bg1"/>
              </a:solidFill>
              <a:latin typeface="Neo Sans Medium"/>
            </a:rPr>
            <a:t>i </a:t>
          </a:r>
          <a:r>
            <a:rPr lang="hr-HR" sz="2000" kern="1200" dirty="0">
              <a:solidFill>
                <a:schemeClr val="bg1"/>
              </a:solidFill>
              <a:latin typeface="Neo Sans Medium"/>
              <a:hlinkClick xmlns:r="http://schemas.openxmlformats.org/officeDocument/2006/relationships" r:id="rId3"/>
            </a:rPr>
            <a:t>http://efondovi.mrrfeu.hr</a:t>
          </a:r>
          <a:r>
            <a:rPr lang="hr-HR" sz="2000" kern="1200" dirty="0">
              <a:solidFill>
                <a:schemeClr val="bg1"/>
              </a:solidFill>
              <a:latin typeface="Neo Sans Medium"/>
            </a:rPr>
            <a:t> </a:t>
          </a:r>
          <a:endParaRPr lang="en-US" sz="2000" kern="1200" dirty="0">
            <a:solidFill>
              <a:schemeClr val="bg1"/>
            </a:solidFill>
          </a:endParaRPr>
        </a:p>
      </dsp:txBody>
      <dsp:txXfrm>
        <a:off x="628203" y="3168174"/>
        <a:ext cx="10282138" cy="905192"/>
      </dsp:txXfrm>
    </dsp:sp>
    <dsp:sp modelId="{AD53CBC2-1450-4CA3-965C-B1B69522B9E6}">
      <dsp:nvSpPr>
        <dsp:cNvPr id="0" name=""/>
        <dsp:cNvSpPr/>
      </dsp:nvSpPr>
      <dsp:spPr>
        <a:xfrm>
          <a:off x="62458" y="3055025"/>
          <a:ext cx="1131490" cy="1131490"/>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2C345F-B062-4B7B-BEA5-653BE6CD1BA3}">
      <dsp:nvSpPr>
        <dsp:cNvPr id="0" name=""/>
        <dsp:cNvSpPr/>
      </dsp:nvSpPr>
      <dsp:spPr>
        <a:xfrm>
          <a:off x="822959" y="0"/>
          <a:ext cx="9326880" cy="4525963"/>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9FB9077-4EB7-4F28-8CC5-22F54353CB8D}">
      <dsp:nvSpPr>
        <dsp:cNvPr id="0" name=""/>
        <dsp:cNvSpPr/>
      </dsp:nvSpPr>
      <dsp:spPr>
        <a:xfrm>
          <a:off x="0" y="1349406"/>
          <a:ext cx="3291840" cy="18103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hr-HR" sz="2800" b="1" kern="1200" dirty="0">
              <a:latin typeface="Neo Sans Medium"/>
            </a:rPr>
            <a:t>KORISNIK</a:t>
          </a:r>
          <a:endParaRPr lang="en-US" sz="2800" b="1" kern="1200" dirty="0">
            <a:latin typeface="Neo Sans Medium"/>
          </a:endParaRPr>
        </a:p>
      </dsp:txBody>
      <dsp:txXfrm>
        <a:off x="88376" y="1437782"/>
        <a:ext cx="3115088" cy="1633633"/>
      </dsp:txXfrm>
    </dsp:sp>
    <dsp:sp modelId="{74940659-158D-487F-9776-2DABABEC8DC5}">
      <dsp:nvSpPr>
        <dsp:cNvPr id="0" name=""/>
        <dsp:cNvSpPr/>
      </dsp:nvSpPr>
      <dsp:spPr>
        <a:xfrm>
          <a:off x="3840480" y="1357788"/>
          <a:ext cx="3291840" cy="18103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hr-HR" sz="2800" b="1" kern="1200" dirty="0">
              <a:latin typeface="Neo Sans Medium"/>
            </a:rPr>
            <a:t>SAFU</a:t>
          </a:r>
          <a:endParaRPr lang="en-US" sz="2800" b="1" kern="1200" dirty="0">
            <a:latin typeface="Neo Sans Medium"/>
          </a:endParaRPr>
        </a:p>
      </dsp:txBody>
      <dsp:txXfrm>
        <a:off x="3928856" y="1446164"/>
        <a:ext cx="3115088" cy="1633633"/>
      </dsp:txXfrm>
    </dsp:sp>
    <dsp:sp modelId="{2DFC1B3F-3B8E-4E7C-97D3-74E6C9456650}">
      <dsp:nvSpPr>
        <dsp:cNvPr id="0" name=""/>
        <dsp:cNvSpPr/>
      </dsp:nvSpPr>
      <dsp:spPr>
        <a:xfrm>
          <a:off x="7680960" y="1341006"/>
          <a:ext cx="3291840" cy="18103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hr-HR" sz="2800" b="1" kern="1200" dirty="0">
              <a:latin typeface="Neo Sans Medium"/>
            </a:rPr>
            <a:t>MRRFEU</a:t>
          </a:r>
          <a:endParaRPr lang="en-US" sz="2800" b="1" kern="1200" dirty="0">
            <a:latin typeface="Neo Sans Medium"/>
          </a:endParaRPr>
        </a:p>
      </dsp:txBody>
      <dsp:txXfrm>
        <a:off x="7769336" y="1429382"/>
        <a:ext cx="3115088" cy="1633633"/>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565" cy="493868"/>
          </a:xfrm>
          <a:prstGeom prst="rect">
            <a:avLst/>
          </a:prstGeom>
        </p:spPr>
        <p:txBody>
          <a:bodyPr vert="horz" lIns="90763" tIns="45382" rIns="90763" bIns="45382" rtlCol="0"/>
          <a:lstStyle>
            <a:lvl1pPr algn="l">
              <a:defRPr sz="1200"/>
            </a:lvl1pPr>
          </a:lstStyle>
          <a:p>
            <a:endParaRPr lang="hr-HR"/>
          </a:p>
        </p:txBody>
      </p:sp>
      <p:sp>
        <p:nvSpPr>
          <p:cNvPr id="3" name="Date Placeholder 2"/>
          <p:cNvSpPr>
            <a:spLocks noGrp="1"/>
          </p:cNvSpPr>
          <p:nvPr>
            <p:ph type="dt" sz="quarter" idx="1"/>
          </p:nvPr>
        </p:nvSpPr>
        <p:spPr>
          <a:xfrm>
            <a:off x="3814626" y="0"/>
            <a:ext cx="2919565" cy="493868"/>
          </a:xfrm>
          <a:prstGeom prst="rect">
            <a:avLst/>
          </a:prstGeom>
        </p:spPr>
        <p:txBody>
          <a:bodyPr vert="horz" lIns="90763" tIns="45382" rIns="90763" bIns="45382" rtlCol="0"/>
          <a:lstStyle>
            <a:lvl1pPr algn="r">
              <a:defRPr sz="1200"/>
            </a:lvl1pPr>
          </a:lstStyle>
          <a:p>
            <a:fld id="{B70B421A-6577-470B-A2C6-69A0CED49199}" type="datetimeFigureOut">
              <a:rPr lang="hr-HR" smtClean="0"/>
              <a:pPr/>
              <a:t>2.1.2018.</a:t>
            </a:fld>
            <a:endParaRPr lang="hr-HR"/>
          </a:p>
        </p:txBody>
      </p:sp>
      <p:sp>
        <p:nvSpPr>
          <p:cNvPr id="4" name="Footer Placeholder 3"/>
          <p:cNvSpPr>
            <a:spLocks noGrp="1"/>
          </p:cNvSpPr>
          <p:nvPr>
            <p:ph type="ftr" sz="quarter" idx="2"/>
          </p:nvPr>
        </p:nvSpPr>
        <p:spPr>
          <a:xfrm>
            <a:off x="0" y="9372445"/>
            <a:ext cx="2919565" cy="493868"/>
          </a:xfrm>
          <a:prstGeom prst="rect">
            <a:avLst/>
          </a:prstGeom>
        </p:spPr>
        <p:txBody>
          <a:bodyPr vert="horz" lIns="90763" tIns="45382" rIns="90763" bIns="45382" rtlCol="0" anchor="b"/>
          <a:lstStyle>
            <a:lvl1pPr algn="l">
              <a:defRPr sz="1200"/>
            </a:lvl1pPr>
          </a:lstStyle>
          <a:p>
            <a:endParaRPr lang="hr-HR"/>
          </a:p>
        </p:txBody>
      </p:sp>
      <p:sp>
        <p:nvSpPr>
          <p:cNvPr id="5" name="Slide Number Placeholder 4"/>
          <p:cNvSpPr>
            <a:spLocks noGrp="1"/>
          </p:cNvSpPr>
          <p:nvPr>
            <p:ph type="sldNum" sz="quarter" idx="3"/>
          </p:nvPr>
        </p:nvSpPr>
        <p:spPr>
          <a:xfrm>
            <a:off x="3814626" y="9372445"/>
            <a:ext cx="2919565" cy="493868"/>
          </a:xfrm>
          <a:prstGeom prst="rect">
            <a:avLst/>
          </a:prstGeom>
        </p:spPr>
        <p:txBody>
          <a:bodyPr vert="horz" lIns="90763" tIns="45382" rIns="90763" bIns="45382" rtlCol="0" anchor="b"/>
          <a:lstStyle>
            <a:lvl1pPr algn="r">
              <a:defRPr sz="1200"/>
            </a:lvl1pPr>
          </a:lstStyle>
          <a:p>
            <a:fld id="{A0D0ECFB-ED95-4DA6-A89F-06DA61D1FEC7}" type="slidenum">
              <a:rPr lang="hr-HR" smtClean="0"/>
              <a:pPr/>
              <a:t>‹#›</a:t>
            </a:fld>
            <a:endParaRPr lang="hr-HR"/>
          </a:p>
        </p:txBody>
      </p:sp>
    </p:spTree>
    <p:extLst>
      <p:ext uri="{BB962C8B-B14F-4D97-AF65-F5344CB8AC3E}">
        <p14:creationId xmlns:p14="http://schemas.microsoft.com/office/powerpoint/2010/main" val="17102835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565" cy="494902"/>
          </a:xfrm>
          <a:prstGeom prst="rect">
            <a:avLst/>
          </a:prstGeom>
        </p:spPr>
        <p:txBody>
          <a:bodyPr vert="horz" lIns="90763" tIns="45382" rIns="90763" bIns="45382" rtlCol="0"/>
          <a:lstStyle>
            <a:lvl1pPr algn="l">
              <a:defRPr sz="1200"/>
            </a:lvl1pPr>
          </a:lstStyle>
          <a:p>
            <a:endParaRPr lang="hr-HR"/>
          </a:p>
        </p:txBody>
      </p:sp>
      <p:sp>
        <p:nvSpPr>
          <p:cNvPr id="3" name="Date Placeholder 2"/>
          <p:cNvSpPr>
            <a:spLocks noGrp="1"/>
          </p:cNvSpPr>
          <p:nvPr>
            <p:ph type="dt" idx="1"/>
          </p:nvPr>
        </p:nvSpPr>
        <p:spPr>
          <a:xfrm>
            <a:off x="3814626" y="0"/>
            <a:ext cx="2919565" cy="494902"/>
          </a:xfrm>
          <a:prstGeom prst="rect">
            <a:avLst/>
          </a:prstGeom>
        </p:spPr>
        <p:txBody>
          <a:bodyPr vert="horz" lIns="90763" tIns="45382" rIns="90763" bIns="45382" rtlCol="0"/>
          <a:lstStyle>
            <a:lvl1pPr algn="r">
              <a:defRPr sz="1200"/>
            </a:lvl1pPr>
          </a:lstStyle>
          <a:p>
            <a:fld id="{31499284-1D2F-4AC7-BCC1-89CC6CD3C2BB}" type="datetimeFigureOut">
              <a:rPr lang="hr-HR" smtClean="0"/>
              <a:pPr/>
              <a:t>2.1.2018.</a:t>
            </a:fld>
            <a:endParaRPr lang="hr-HR"/>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0763" tIns="45382" rIns="90763" bIns="45382" rtlCol="0" anchor="ctr"/>
          <a:lstStyle/>
          <a:p>
            <a:endParaRPr lang="hr-HR"/>
          </a:p>
        </p:txBody>
      </p:sp>
      <p:sp>
        <p:nvSpPr>
          <p:cNvPr id="5" name="Notes Placeholder 4"/>
          <p:cNvSpPr>
            <a:spLocks noGrp="1"/>
          </p:cNvSpPr>
          <p:nvPr>
            <p:ph type="body" sz="quarter" idx="3"/>
          </p:nvPr>
        </p:nvSpPr>
        <p:spPr>
          <a:xfrm>
            <a:off x="673262" y="4747569"/>
            <a:ext cx="5389240" cy="3886249"/>
          </a:xfrm>
          <a:prstGeom prst="rect">
            <a:avLst/>
          </a:prstGeom>
        </p:spPr>
        <p:txBody>
          <a:bodyPr vert="horz" lIns="90763" tIns="45382" rIns="90763" bIns="4538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6" name="Footer Placeholder 5"/>
          <p:cNvSpPr>
            <a:spLocks noGrp="1"/>
          </p:cNvSpPr>
          <p:nvPr>
            <p:ph type="ftr" sz="quarter" idx="4"/>
          </p:nvPr>
        </p:nvSpPr>
        <p:spPr>
          <a:xfrm>
            <a:off x="0" y="9371411"/>
            <a:ext cx="2919565" cy="494902"/>
          </a:xfrm>
          <a:prstGeom prst="rect">
            <a:avLst/>
          </a:prstGeom>
        </p:spPr>
        <p:txBody>
          <a:bodyPr vert="horz" lIns="90763" tIns="45382" rIns="90763" bIns="45382" rtlCol="0" anchor="b"/>
          <a:lstStyle>
            <a:lvl1pPr algn="l">
              <a:defRPr sz="1200"/>
            </a:lvl1pPr>
          </a:lstStyle>
          <a:p>
            <a:endParaRPr lang="hr-HR"/>
          </a:p>
        </p:txBody>
      </p:sp>
      <p:sp>
        <p:nvSpPr>
          <p:cNvPr id="7" name="Slide Number Placeholder 6"/>
          <p:cNvSpPr>
            <a:spLocks noGrp="1"/>
          </p:cNvSpPr>
          <p:nvPr>
            <p:ph type="sldNum" sz="quarter" idx="5"/>
          </p:nvPr>
        </p:nvSpPr>
        <p:spPr>
          <a:xfrm>
            <a:off x="3814626" y="9371411"/>
            <a:ext cx="2919565" cy="494902"/>
          </a:xfrm>
          <a:prstGeom prst="rect">
            <a:avLst/>
          </a:prstGeom>
        </p:spPr>
        <p:txBody>
          <a:bodyPr vert="horz" lIns="90763" tIns="45382" rIns="90763" bIns="45382" rtlCol="0" anchor="b"/>
          <a:lstStyle>
            <a:lvl1pPr algn="r">
              <a:defRPr sz="1200"/>
            </a:lvl1pPr>
          </a:lstStyle>
          <a:p>
            <a:fld id="{CC563E05-4043-4C95-AB93-1E8C1D752CA5}" type="slidenum">
              <a:rPr lang="hr-HR" smtClean="0"/>
              <a:pPr/>
              <a:t>‹#›</a:t>
            </a:fld>
            <a:endParaRPr lang="hr-HR"/>
          </a:p>
        </p:txBody>
      </p:sp>
    </p:spTree>
    <p:extLst>
      <p:ext uri="{BB962C8B-B14F-4D97-AF65-F5344CB8AC3E}">
        <p14:creationId xmlns:p14="http://schemas.microsoft.com/office/powerpoint/2010/main" val="3559039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solidFill>
                  <a:schemeClr val="tx2">
                    <a:lumMod val="50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F40F5DD-CB61-4425-BFFE-4F0855B49FA5}" type="datetimeFigureOut">
              <a:rPr lang="hr-HR" smtClean="0"/>
              <a:pPr/>
              <a:t>2.1.2018.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AD07C56-446B-438F-BB8A-E2BDCC5FDD7E}" type="slidenum">
              <a:rPr lang="hr-HR" smtClean="0"/>
              <a:pPr/>
              <a:t>‹#›</a:t>
            </a:fld>
            <a:endParaRPr lang="hr-HR"/>
          </a:p>
        </p:txBody>
      </p:sp>
    </p:spTree>
    <p:extLst>
      <p:ext uri="{BB962C8B-B14F-4D97-AF65-F5344CB8AC3E}">
        <p14:creationId xmlns:p14="http://schemas.microsoft.com/office/powerpoint/2010/main" val="2341595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40F5DD-CB61-4425-BFFE-4F0855B49FA5}" type="datetimeFigureOut">
              <a:rPr lang="hr-HR" smtClean="0"/>
              <a:pPr/>
              <a:t>2.1.2018.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AD07C56-446B-438F-BB8A-E2BDCC5FDD7E}" type="slidenum">
              <a:rPr lang="hr-HR" smtClean="0"/>
              <a:pPr/>
              <a:t>‹#›</a:t>
            </a:fld>
            <a:endParaRPr lang="hr-HR"/>
          </a:p>
        </p:txBody>
      </p:sp>
    </p:spTree>
    <p:extLst>
      <p:ext uri="{BB962C8B-B14F-4D97-AF65-F5344CB8AC3E}">
        <p14:creationId xmlns:p14="http://schemas.microsoft.com/office/powerpoint/2010/main" val="1221048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285861"/>
            <a:ext cx="2743200" cy="4840303"/>
          </a:xfrm>
        </p:spPr>
        <p:txBody>
          <a:bodyPr vert="eaVert"/>
          <a:lstStyle>
            <a:lvl1pPr>
              <a:defRPr>
                <a:solidFill>
                  <a:schemeClr val="tx2">
                    <a:lumMod val="50000"/>
                  </a:schemeClr>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40F5DD-CB61-4425-BFFE-4F0855B49FA5}" type="datetimeFigureOut">
              <a:rPr lang="hr-HR" smtClean="0"/>
              <a:pPr/>
              <a:t>2.1.2018.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AD07C56-446B-438F-BB8A-E2BDCC5FDD7E}" type="slidenum">
              <a:rPr lang="hr-HR" smtClean="0"/>
              <a:pPr/>
              <a:t>‹#›</a:t>
            </a:fld>
            <a:endParaRPr lang="hr-HR"/>
          </a:p>
        </p:txBody>
      </p:sp>
    </p:spTree>
    <p:extLst>
      <p:ext uri="{BB962C8B-B14F-4D97-AF65-F5344CB8AC3E}">
        <p14:creationId xmlns:p14="http://schemas.microsoft.com/office/powerpoint/2010/main" val="1940025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40F5DD-CB61-4425-BFFE-4F0855B49FA5}" type="datetimeFigureOut">
              <a:rPr lang="hr-HR" smtClean="0"/>
              <a:pPr/>
              <a:t>2.1.2018.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AD07C56-446B-438F-BB8A-E2BDCC5FDD7E}" type="slidenum">
              <a:rPr lang="hr-HR" smtClean="0"/>
              <a:pPr/>
              <a:t>‹#›</a:t>
            </a:fld>
            <a:endParaRPr lang="hr-HR"/>
          </a:p>
        </p:txBody>
      </p:sp>
    </p:spTree>
    <p:extLst>
      <p:ext uri="{BB962C8B-B14F-4D97-AF65-F5344CB8AC3E}">
        <p14:creationId xmlns:p14="http://schemas.microsoft.com/office/powerpoint/2010/main" val="1331471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solidFill>
                  <a:schemeClr val="tx2">
                    <a:lumMod val="50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40F5DD-CB61-4425-BFFE-4F0855B49FA5}" type="datetimeFigureOut">
              <a:rPr lang="hr-HR" smtClean="0"/>
              <a:pPr/>
              <a:t>2.1.2018.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AD07C56-446B-438F-BB8A-E2BDCC5FDD7E}" type="slidenum">
              <a:rPr lang="hr-HR" smtClean="0"/>
              <a:pPr/>
              <a:t>‹#›</a:t>
            </a:fld>
            <a:endParaRPr lang="hr-HR"/>
          </a:p>
        </p:txBody>
      </p:sp>
    </p:spTree>
    <p:extLst>
      <p:ext uri="{BB962C8B-B14F-4D97-AF65-F5344CB8AC3E}">
        <p14:creationId xmlns:p14="http://schemas.microsoft.com/office/powerpoint/2010/main" val="2454104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F40F5DD-CB61-4425-BFFE-4F0855B49FA5}" type="datetimeFigureOut">
              <a:rPr lang="hr-HR" smtClean="0"/>
              <a:pPr/>
              <a:t>2.1.2018.</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DAD07C56-446B-438F-BB8A-E2BDCC5FDD7E}" type="slidenum">
              <a:rPr lang="hr-HR" smtClean="0"/>
              <a:pPr/>
              <a:t>‹#›</a:t>
            </a:fld>
            <a:endParaRPr lang="hr-HR"/>
          </a:p>
        </p:txBody>
      </p:sp>
    </p:spTree>
    <p:extLst>
      <p:ext uri="{BB962C8B-B14F-4D97-AF65-F5344CB8AC3E}">
        <p14:creationId xmlns:p14="http://schemas.microsoft.com/office/powerpoint/2010/main" val="3937751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F40F5DD-CB61-4425-BFFE-4F0855B49FA5}" type="datetimeFigureOut">
              <a:rPr lang="hr-HR" smtClean="0"/>
              <a:pPr/>
              <a:t>2.1.2018.</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DAD07C56-446B-438F-BB8A-E2BDCC5FDD7E}" type="slidenum">
              <a:rPr lang="hr-HR" smtClean="0"/>
              <a:pPr/>
              <a:t>‹#›</a:t>
            </a:fld>
            <a:endParaRPr lang="hr-HR"/>
          </a:p>
        </p:txBody>
      </p:sp>
    </p:spTree>
    <p:extLst>
      <p:ext uri="{BB962C8B-B14F-4D97-AF65-F5344CB8AC3E}">
        <p14:creationId xmlns:p14="http://schemas.microsoft.com/office/powerpoint/2010/main" val="2036825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F40F5DD-CB61-4425-BFFE-4F0855B49FA5}" type="datetimeFigureOut">
              <a:rPr lang="hr-HR" smtClean="0"/>
              <a:pPr/>
              <a:t>2.1.2018.</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DAD07C56-446B-438F-BB8A-E2BDCC5FDD7E}" type="slidenum">
              <a:rPr lang="hr-HR" smtClean="0"/>
              <a:pPr/>
              <a:t>‹#›</a:t>
            </a:fld>
            <a:endParaRPr lang="hr-HR"/>
          </a:p>
        </p:txBody>
      </p:sp>
    </p:spTree>
    <p:extLst>
      <p:ext uri="{BB962C8B-B14F-4D97-AF65-F5344CB8AC3E}">
        <p14:creationId xmlns:p14="http://schemas.microsoft.com/office/powerpoint/2010/main" val="1975710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40F5DD-CB61-4425-BFFE-4F0855B49FA5}" type="datetimeFigureOut">
              <a:rPr lang="hr-HR" smtClean="0"/>
              <a:pPr/>
              <a:t>2.1.2018.</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DAD07C56-446B-438F-BB8A-E2BDCC5FDD7E}" type="slidenum">
              <a:rPr lang="hr-HR" smtClean="0"/>
              <a:pPr/>
              <a:t>‹#›</a:t>
            </a:fld>
            <a:endParaRPr lang="hr-HR"/>
          </a:p>
        </p:txBody>
      </p:sp>
    </p:spTree>
    <p:extLst>
      <p:ext uri="{BB962C8B-B14F-4D97-AF65-F5344CB8AC3E}">
        <p14:creationId xmlns:p14="http://schemas.microsoft.com/office/powerpoint/2010/main" val="1577076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40F5DD-CB61-4425-BFFE-4F0855B49FA5}" type="datetimeFigureOut">
              <a:rPr lang="hr-HR" smtClean="0"/>
              <a:pPr/>
              <a:t>2.1.2018.</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DAD07C56-446B-438F-BB8A-E2BDCC5FDD7E}" type="slidenum">
              <a:rPr lang="hr-HR" smtClean="0"/>
              <a:pPr/>
              <a:t>‹#›</a:t>
            </a:fld>
            <a:endParaRPr lang="hr-HR"/>
          </a:p>
        </p:txBody>
      </p:sp>
    </p:spTree>
    <p:extLst>
      <p:ext uri="{BB962C8B-B14F-4D97-AF65-F5344CB8AC3E}">
        <p14:creationId xmlns:p14="http://schemas.microsoft.com/office/powerpoint/2010/main" val="1026946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40F5DD-CB61-4425-BFFE-4F0855B49FA5}" type="datetimeFigureOut">
              <a:rPr lang="hr-HR" smtClean="0"/>
              <a:pPr/>
              <a:t>2.1.2018.</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DAD07C56-446B-438F-BB8A-E2BDCC5FDD7E}" type="slidenum">
              <a:rPr lang="hr-HR" smtClean="0"/>
              <a:pPr/>
              <a:t>‹#›</a:t>
            </a:fld>
            <a:endParaRPr lang="hr-HR"/>
          </a:p>
        </p:txBody>
      </p:sp>
    </p:spTree>
    <p:extLst>
      <p:ext uri="{BB962C8B-B14F-4D97-AF65-F5344CB8AC3E}">
        <p14:creationId xmlns:p14="http://schemas.microsoft.com/office/powerpoint/2010/main" val="2509662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14290"/>
            <a:ext cx="10972800" cy="85725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0F5DD-CB61-4425-BFFE-4F0855B49FA5}" type="datetimeFigureOut">
              <a:rPr lang="hr-HR" smtClean="0"/>
              <a:pPr/>
              <a:t>2.1.2018.</a:t>
            </a:fld>
            <a:endParaRPr lang="hr-H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07C56-446B-438F-BB8A-E2BDCC5FDD7E}" type="slidenum">
              <a:rPr lang="hr-HR" smtClean="0"/>
              <a:pPr/>
              <a:t>‹#›</a:t>
            </a:fld>
            <a:endParaRPr lang="hr-HR"/>
          </a:p>
        </p:txBody>
      </p:sp>
    </p:spTree>
    <p:extLst>
      <p:ext uri="{BB962C8B-B14F-4D97-AF65-F5344CB8AC3E}">
        <p14:creationId xmlns:p14="http://schemas.microsoft.com/office/powerpoint/2010/main" val="37556776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000" kern="1200">
          <a:solidFill>
            <a:schemeClr val="bg1"/>
          </a:solidFill>
          <a:latin typeface="Neo Sans"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2">
              <a:lumMod val="50000"/>
            </a:schemeClr>
          </a:solidFill>
          <a:latin typeface="Neo Sans"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lumMod val="50000"/>
            </a:schemeClr>
          </a:solidFill>
          <a:latin typeface="Neo Sans"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lumMod val="50000"/>
            </a:schemeClr>
          </a:solidFill>
          <a:latin typeface="Neo Sans"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1540" y="1935890"/>
            <a:ext cx="10972800" cy="1079159"/>
          </a:xfrm>
        </p:spPr>
        <p:txBody>
          <a:bodyPr>
            <a:normAutofit fontScale="90000"/>
          </a:bodyPr>
          <a:lstStyle/>
          <a:p>
            <a:r>
              <a:rPr lang="hr-HR" dirty="0">
                <a:solidFill>
                  <a:schemeClr val="tx1"/>
                </a:solidFill>
              </a:rPr>
              <a:t/>
            </a:r>
            <a:br>
              <a:rPr lang="hr-HR" dirty="0">
                <a:solidFill>
                  <a:schemeClr val="tx1"/>
                </a:solidFill>
              </a:rPr>
            </a:br>
            <a:r>
              <a:rPr lang="hr-HR" dirty="0">
                <a:solidFill>
                  <a:schemeClr val="tx1"/>
                </a:solidFill>
              </a:rPr>
              <a:t/>
            </a:r>
            <a:br>
              <a:rPr lang="hr-HR" dirty="0">
                <a:solidFill>
                  <a:schemeClr val="tx1"/>
                </a:solidFill>
              </a:rPr>
            </a:br>
            <a:r>
              <a:rPr lang="hr-HR" dirty="0">
                <a:solidFill>
                  <a:schemeClr val="tx1"/>
                </a:solidFill>
              </a:rPr>
              <a:t/>
            </a:r>
            <a:br>
              <a:rPr lang="hr-HR" dirty="0">
                <a:solidFill>
                  <a:schemeClr val="tx1"/>
                </a:solidFill>
              </a:rPr>
            </a:br>
            <a:r>
              <a:rPr lang="hr-HR" dirty="0">
                <a:solidFill>
                  <a:schemeClr val="tx1"/>
                </a:solidFill>
              </a:rPr>
              <a:t/>
            </a:r>
            <a:br>
              <a:rPr lang="hr-HR" dirty="0">
                <a:solidFill>
                  <a:schemeClr val="tx1"/>
                </a:solidFill>
              </a:rPr>
            </a:br>
            <a:r>
              <a:rPr lang="hr-HR" dirty="0">
                <a:solidFill>
                  <a:schemeClr val="tx1"/>
                </a:solidFill>
              </a:rPr>
              <a:t/>
            </a:r>
            <a:br>
              <a:rPr lang="hr-HR" dirty="0">
                <a:solidFill>
                  <a:schemeClr val="tx1"/>
                </a:solidFill>
              </a:rPr>
            </a:br>
            <a:r>
              <a:rPr lang="hr-HR" sz="3600" b="1" dirty="0">
                <a:solidFill>
                  <a:srgbClr val="002060"/>
                </a:solidFill>
                <a:latin typeface="Neo Sans Medium"/>
              </a:rPr>
              <a:t>Ministarstvo regionalnoga razvoja i fondova </a:t>
            </a:r>
            <a:r>
              <a:rPr lang="hr-HR" sz="3200" b="1" dirty="0">
                <a:solidFill>
                  <a:srgbClr val="002060"/>
                </a:solidFill>
                <a:latin typeface="Neo Sans Medium"/>
              </a:rPr>
              <a:t/>
            </a:r>
            <a:br>
              <a:rPr lang="hr-HR" sz="3200" b="1" dirty="0">
                <a:solidFill>
                  <a:srgbClr val="002060"/>
                </a:solidFill>
                <a:latin typeface="Neo Sans Medium"/>
              </a:rPr>
            </a:br>
            <a:r>
              <a:rPr lang="hr-HR" sz="3600" b="1" dirty="0">
                <a:solidFill>
                  <a:srgbClr val="002060"/>
                </a:solidFill>
                <a:latin typeface="Neo Sans Medium"/>
              </a:rPr>
              <a:t>Europske unije</a:t>
            </a:r>
            <a:r>
              <a:rPr lang="hr-HR" sz="3600" b="1" dirty="0">
                <a:solidFill>
                  <a:srgbClr val="002060"/>
                </a:solidFill>
              </a:rPr>
              <a:t/>
            </a:r>
            <a:br>
              <a:rPr lang="hr-HR" sz="3600" b="1" dirty="0">
                <a:solidFill>
                  <a:srgbClr val="002060"/>
                </a:solidFill>
              </a:rPr>
            </a:br>
            <a:r>
              <a:rPr lang="hr-HR" sz="3600" b="1" dirty="0">
                <a:solidFill>
                  <a:schemeClr val="tx2"/>
                </a:solidFill>
                <a:latin typeface="Neo Sans Medium"/>
              </a:rPr>
              <a:t/>
            </a:r>
            <a:br>
              <a:rPr lang="hr-HR" sz="3600" b="1" dirty="0">
                <a:solidFill>
                  <a:schemeClr val="tx2"/>
                </a:solidFill>
                <a:latin typeface="Neo Sans Medium"/>
              </a:rPr>
            </a:br>
            <a:r>
              <a:rPr lang="hr-HR" sz="3600" b="1" dirty="0">
                <a:solidFill>
                  <a:srgbClr val="C00000"/>
                </a:solidFill>
                <a:latin typeface="Neo Sans Medium"/>
              </a:rPr>
              <a:t>PROGRAM INTEGRIRANE FIZIČKE,GOSPODARSKE I SOCIJALNE REGENERACIJE MALIH GRADOVA NA RATOM POGOĐENIM PODRUČJIMA </a:t>
            </a:r>
            <a:r>
              <a:rPr lang="hr-HR" sz="3600" b="1" dirty="0">
                <a:solidFill>
                  <a:srgbClr val="C00000"/>
                </a:solidFill>
              </a:rPr>
              <a:t/>
            </a:r>
            <a:br>
              <a:rPr lang="hr-HR" sz="3600" b="1" dirty="0">
                <a:solidFill>
                  <a:srgbClr val="C00000"/>
                </a:solidFill>
              </a:rPr>
            </a:br>
            <a:r>
              <a:rPr lang="hr-HR" sz="3600" b="1" dirty="0">
                <a:solidFill>
                  <a:srgbClr val="C00000"/>
                </a:solidFill>
              </a:rPr>
              <a:t/>
            </a:r>
            <a:br>
              <a:rPr lang="hr-HR" sz="3600" b="1" dirty="0">
                <a:solidFill>
                  <a:srgbClr val="C00000"/>
                </a:solidFill>
              </a:rPr>
            </a:br>
            <a:r>
              <a:rPr lang="hr-HR" sz="3600" b="1" dirty="0" smtClean="0">
                <a:solidFill>
                  <a:srgbClr val="002060"/>
                </a:solidFill>
                <a:latin typeface="Neo Sans Medium"/>
              </a:rPr>
              <a:t>Benkovac, 19.12.2017</a:t>
            </a:r>
            <a:r>
              <a:rPr lang="hr-HR" sz="3600" b="1" dirty="0">
                <a:solidFill>
                  <a:srgbClr val="002060"/>
                </a:solidFill>
                <a:latin typeface="Neo Sans Medium"/>
              </a:rPr>
              <a:t>.</a:t>
            </a:r>
            <a:r>
              <a:rPr lang="hr-HR" sz="3600" b="1" dirty="0">
                <a:solidFill>
                  <a:srgbClr val="002060"/>
                </a:solidFill>
              </a:rPr>
              <a:t/>
            </a:r>
            <a:br>
              <a:rPr lang="hr-HR" sz="3600" b="1" dirty="0">
                <a:solidFill>
                  <a:srgbClr val="002060"/>
                </a:solidFill>
              </a:rPr>
            </a:br>
            <a:endParaRPr lang="hr-HR" sz="3600" b="1" dirty="0">
              <a:solidFill>
                <a:srgbClr val="002060"/>
              </a:solidFill>
            </a:endParaRPr>
          </a:p>
        </p:txBody>
      </p:sp>
      <p:grpSp>
        <p:nvGrpSpPr>
          <p:cNvPr id="4" name="Group 3"/>
          <p:cNvGrpSpPr/>
          <p:nvPr/>
        </p:nvGrpSpPr>
        <p:grpSpPr>
          <a:xfrm>
            <a:off x="8986058" y="192415"/>
            <a:ext cx="2992581" cy="821736"/>
            <a:chOff x="0" y="0"/>
            <a:chExt cx="7200007" cy="1879416"/>
          </a:xfrm>
        </p:grpSpPr>
        <p:sp>
          <p:nvSpPr>
            <p:cNvPr id="5" name="Shape 6"/>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6" name="Picture 1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10566" y="5939481"/>
            <a:ext cx="8377131" cy="527222"/>
          </a:xfrm>
          <a:prstGeom prst="rect">
            <a:avLst/>
          </a:prstGeom>
          <a:noFill/>
          <a:ln>
            <a:noFill/>
          </a:ln>
        </p:spPr>
      </p:pic>
    </p:spTree>
    <p:extLst>
      <p:ext uri="{BB962C8B-B14F-4D97-AF65-F5344CB8AC3E}">
        <p14:creationId xmlns:p14="http://schemas.microsoft.com/office/powerpoint/2010/main" val="14291631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7A2FF-D991-4B30-B897-25A177FF8917}"/>
              </a:ext>
            </a:extLst>
          </p:cNvPr>
          <p:cNvSpPr>
            <a:spLocks noGrp="1"/>
          </p:cNvSpPr>
          <p:nvPr>
            <p:ph type="title"/>
          </p:nvPr>
        </p:nvSpPr>
        <p:spPr/>
        <p:txBody>
          <a:bodyPr>
            <a:normAutofit/>
          </a:bodyPr>
          <a:lstStyle/>
          <a:p>
            <a:r>
              <a:rPr lang="hr-HR" sz="3200" b="1" dirty="0"/>
              <a:t>PRIHVATLJIVI PRIJAVITELJI</a:t>
            </a:r>
          </a:p>
        </p:txBody>
      </p:sp>
      <p:sp>
        <p:nvSpPr>
          <p:cNvPr id="3" name="Content Placeholder 2">
            <a:extLst>
              <a:ext uri="{FF2B5EF4-FFF2-40B4-BE49-F238E27FC236}">
                <a16:creationId xmlns:a16="http://schemas.microsoft.com/office/drawing/2014/main" id="{D849190C-5DE9-4FE2-93D3-3FFF74E31734}"/>
              </a:ext>
            </a:extLst>
          </p:cNvPr>
          <p:cNvSpPr>
            <a:spLocks noGrp="1"/>
          </p:cNvSpPr>
          <p:nvPr>
            <p:ph idx="1"/>
          </p:nvPr>
        </p:nvSpPr>
        <p:spPr>
          <a:xfrm>
            <a:off x="314036" y="1417503"/>
            <a:ext cx="11268364" cy="4708662"/>
          </a:xfrm>
        </p:spPr>
        <p:txBody>
          <a:bodyPr>
            <a:normAutofit/>
          </a:bodyPr>
          <a:lstStyle/>
          <a:p>
            <a:pPr marL="0" lvl="1" indent="0" algn="just">
              <a:buNone/>
            </a:pPr>
            <a:r>
              <a:rPr lang="hr-HR" altLang="sr-Latn-RS" sz="2000" b="1" dirty="0" smtClean="0">
                <a:solidFill>
                  <a:srgbClr val="002060"/>
                </a:solidFill>
                <a:latin typeface="Neo Sans Medium"/>
                <a:cs typeface="Times New Roman" pitchFamily="18" charset="0"/>
              </a:rPr>
              <a:t>Prihvatljivi prijavitelj:</a:t>
            </a:r>
          </a:p>
          <a:p>
            <a:pPr lvl="1" algn="just">
              <a:spcBef>
                <a:spcPts val="0"/>
              </a:spcBef>
              <a:buFont typeface="Wingdings" panose="05000000000000000000" pitchFamily="2" charset="2"/>
              <a:buChar char="Ø"/>
            </a:pPr>
            <a:r>
              <a:rPr lang="hr-HR" altLang="sr-Latn-RS" sz="2000" dirty="0" smtClean="0">
                <a:solidFill>
                  <a:srgbClr val="002060"/>
                </a:solidFill>
                <a:latin typeface="Neo Sans Medium"/>
                <a:cs typeface="Times New Roman" pitchFamily="18" charset="0"/>
              </a:rPr>
              <a:t>mora </a:t>
            </a:r>
            <a:r>
              <a:rPr lang="hr-HR" altLang="sr-Latn-RS" sz="2000" dirty="0">
                <a:solidFill>
                  <a:srgbClr val="002060"/>
                </a:solidFill>
                <a:latin typeface="Neo Sans Medium"/>
                <a:cs typeface="Times New Roman" pitchFamily="18" charset="0"/>
              </a:rPr>
              <a:t>biti pravna ili fizička osoba koja je mikro, malo ili srednje poduzeće (MSP</a:t>
            </a:r>
            <a:r>
              <a:rPr lang="hr-HR" altLang="sr-Latn-RS" sz="2000" dirty="0" smtClean="0">
                <a:solidFill>
                  <a:srgbClr val="002060"/>
                </a:solidFill>
                <a:latin typeface="Neo Sans Medium"/>
                <a:cs typeface="Times New Roman" pitchFamily="18" charset="0"/>
              </a:rPr>
              <a:t>) </a:t>
            </a:r>
          </a:p>
          <a:p>
            <a:pPr lvl="1" algn="just">
              <a:spcBef>
                <a:spcPts val="0"/>
              </a:spcBef>
              <a:buFont typeface="Wingdings" panose="05000000000000000000" pitchFamily="2" charset="2"/>
              <a:buChar char="Ø"/>
            </a:pPr>
            <a:r>
              <a:rPr lang="hr-HR" altLang="sr-Latn-RS" sz="2000" dirty="0" smtClean="0">
                <a:solidFill>
                  <a:srgbClr val="002060"/>
                </a:solidFill>
                <a:latin typeface="Neo Sans Medium"/>
                <a:cs typeface="Times New Roman" pitchFamily="18" charset="0"/>
              </a:rPr>
              <a:t>mora imati osnovanu podružnicu/otvorenu jedinicu na području grada Benkovca do trenutka plaćanja potpore</a:t>
            </a:r>
          </a:p>
          <a:p>
            <a:pPr lvl="1" algn="just">
              <a:spcBef>
                <a:spcPts val="0"/>
              </a:spcBef>
              <a:buFont typeface="Wingdings" panose="05000000000000000000" pitchFamily="2" charset="2"/>
              <a:buChar char="Ø"/>
            </a:pPr>
            <a:r>
              <a:rPr lang="hr-HR" altLang="sr-Latn-RS" sz="2000" dirty="0" smtClean="0">
                <a:solidFill>
                  <a:srgbClr val="002060"/>
                </a:solidFill>
                <a:latin typeface="Neo Sans Medium"/>
                <a:cs typeface="Times New Roman" pitchFamily="18" charset="0"/>
              </a:rPr>
              <a:t>mora biti upisan u Upisnik dopunskih djelatnosti (ako je OPG)</a:t>
            </a:r>
          </a:p>
          <a:p>
            <a:pPr lvl="1" algn="just">
              <a:spcBef>
                <a:spcPts val="0"/>
              </a:spcBef>
              <a:buFont typeface="Wingdings" panose="05000000000000000000" pitchFamily="2" charset="2"/>
              <a:buChar char="Ø"/>
            </a:pPr>
            <a:r>
              <a:rPr lang="hr-HR" altLang="sr-Latn-RS" sz="2000" dirty="0" smtClean="0">
                <a:solidFill>
                  <a:srgbClr val="002060"/>
                </a:solidFill>
                <a:latin typeface="Neo Sans Medium"/>
                <a:cs typeface="Times New Roman" pitchFamily="18" charset="0"/>
              </a:rPr>
              <a:t>mora </a:t>
            </a:r>
            <a:r>
              <a:rPr lang="hr-HR" altLang="sr-Latn-RS" sz="2000" dirty="0">
                <a:solidFill>
                  <a:srgbClr val="002060"/>
                </a:solidFill>
                <a:latin typeface="Neo Sans Medium"/>
                <a:cs typeface="Times New Roman" pitchFamily="18" charset="0"/>
              </a:rPr>
              <a:t>djelovati </a:t>
            </a:r>
            <a:r>
              <a:rPr lang="hr-HR" altLang="sr-Latn-RS" sz="2000" dirty="0" smtClean="0">
                <a:solidFill>
                  <a:srgbClr val="002060"/>
                </a:solidFill>
                <a:latin typeface="Neo Sans Medium"/>
                <a:cs typeface="Times New Roman" pitchFamily="18" charset="0"/>
              </a:rPr>
              <a:t>samostalno (partnerstvo </a:t>
            </a:r>
            <a:r>
              <a:rPr lang="hr-HR" altLang="sr-Latn-RS" sz="2000" dirty="0">
                <a:solidFill>
                  <a:srgbClr val="002060"/>
                </a:solidFill>
                <a:latin typeface="Neo Sans Medium"/>
                <a:cs typeface="Times New Roman" pitchFamily="18" charset="0"/>
              </a:rPr>
              <a:t>bilo koje vrste </a:t>
            </a:r>
            <a:r>
              <a:rPr lang="hr-HR" altLang="sr-Latn-RS" sz="2000" dirty="0" smtClean="0">
                <a:solidFill>
                  <a:srgbClr val="002060"/>
                </a:solidFill>
                <a:latin typeface="Neo Sans Medium"/>
                <a:cs typeface="Times New Roman" pitchFamily="18" charset="0"/>
              </a:rPr>
              <a:t>nije prihvatljivo)</a:t>
            </a:r>
            <a:endParaRPr lang="hr-HR" altLang="sr-Latn-RS" sz="2000" dirty="0">
              <a:solidFill>
                <a:srgbClr val="002060"/>
              </a:solidFill>
              <a:latin typeface="Neo Sans Medium"/>
              <a:cs typeface="Times New Roman" pitchFamily="18" charset="0"/>
            </a:endParaRPr>
          </a:p>
          <a:p>
            <a:pPr marL="0" indent="0">
              <a:spcBef>
                <a:spcPts val="1200"/>
              </a:spcBef>
              <a:spcAft>
                <a:spcPts val="600"/>
              </a:spcAft>
              <a:buNone/>
            </a:pPr>
            <a:r>
              <a:rPr lang="hr-HR" altLang="sr-Latn-RS" sz="2000" b="1" dirty="0" smtClean="0">
                <a:solidFill>
                  <a:srgbClr val="002060"/>
                </a:solidFill>
                <a:latin typeface="Neo Sans Medium"/>
                <a:cs typeface="Times New Roman" pitchFamily="18" charset="0"/>
              </a:rPr>
              <a:t>Definicija MSP-a </a:t>
            </a:r>
            <a:r>
              <a:rPr lang="hr-HR" altLang="sr-Latn-RS" sz="2000" dirty="0" smtClean="0">
                <a:solidFill>
                  <a:srgbClr val="002060"/>
                </a:solidFill>
                <a:latin typeface="Neo Sans Medium"/>
                <a:cs typeface="Times New Roman" pitchFamily="18" charset="0"/>
              </a:rPr>
              <a:t>(Uredba </a:t>
            </a:r>
            <a:r>
              <a:rPr lang="hr-HR" altLang="sr-Latn-RS" sz="2000" dirty="0">
                <a:solidFill>
                  <a:srgbClr val="002060"/>
                </a:solidFill>
                <a:latin typeface="Neo Sans Medium"/>
                <a:cs typeface="Times New Roman" pitchFamily="18" charset="0"/>
              </a:rPr>
              <a:t>br. 651/2014  </a:t>
            </a:r>
            <a:r>
              <a:rPr lang="hr-HR" altLang="sr-Latn-RS" sz="2000" dirty="0" smtClean="0">
                <a:solidFill>
                  <a:srgbClr val="002060"/>
                </a:solidFill>
                <a:latin typeface="Neo Sans Medium"/>
                <a:cs typeface="Times New Roman" pitchFamily="18" charset="0"/>
              </a:rPr>
              <a:t>- Prilog </a:t>
            </a:r>
            <a:r>
              <a:rPr lang="hr-HR" altLang="sr-Latn-RS" sz="2000" dirty="0">
                <a:solidFill>
                  <a:srgbClr val="002060"/>
                </a:solidFill>
                <a:latin typeface="Neo Sans Medium"/>
                <a:cs typeface="Times New Roman" pitchFamily="18" charset="0"/>
              </a:rPr>
              <a:t>I</a:t>
            </a:r>
            <a:r>
              <a:rPr lang="hr-HR" altLang="sr-Latn-RS" sz="2000" dirty="0" smtClean="0">
                <a:solidFill>
                  <a:srgbClr val="002060"/>
                </a:solidFill>
                <a:latin typeface="Neo Sans Medium"/>
                <a:cs typeface="Times New Roman" pitchFamily="18" charset="0"/>
              </a:rPr>
              <a:t>)</a:t>
            </a:r>
            <a:r>
              <a:rPr lang="hr-HR" altLang="sr-Latn-RS" sz="2000" b="1" dirty="0" smtClean="0">
                <a:solidFill>
                  <a:srgbClr val="002060"/>
                </a:solidFill>
                <a:latin typeface="Neo Sans Medium"/>
                <a:cs typeface="Times New Roman" pitchFamily="18" charset="0"/>
              </a:rPr>
              <a:t>:</a:t>
            </a:r>
            <a:endParaRPr lang="hr-HR" altLang="sr-Latn-RS" sz="2000" b="1" dirty="0">
              <a:latin typeface="VladaRHSans Bld" charset="0"/>
              <a:cs typeface="Times New Roman" pitchFamily="18" charset="0"/>
            </a:endParaRPr>
          </a:p>
          <a:p>
            <a:pPr marL="0" indent="0">
              <a:buNone/>
            </a:pPr>
            <a:endParaRPr lang="hr-HR" sz="2000" dirty="0"/>
          </a:p>
        </p:txBody>
      </p:sp>
      <p:grpSp>
        <p:nvGrpSpPr>
          <p:cNvPr id="4" name="Group 3">
            <a:extLst>
              <a:ext uri="{FF2B5EF4-FFF2-40B4-BE49-F238E27FC236}">
                <a16:creationId xmlns:a16="http://schemas.microsoft.com/office/drawing/2014/main" id="{61F86F25-5487-4239-AA51-CE90F7D11451}"/>
              </a:ext>
            </a:extLst>
          </p:cNvPr>
          <p:cNvGrpSpPr/>
          <p:nvPr/>
        </p:nvGrpSpPr>
        <p:grpSpPr>
          <a:xfrm>
            <a:off x="8761616" y="192415"/>
            <a:ext cx="3217024" cy="821736"/>
            <a:chOff x="0" y="0"/>
            <a:chExt cx="7200007" cy="1879416"/>
          </a:xfrm>
        </p:grpSpPr>
        <p:sp>
          <p:nvSpPr>
            <p:cNvPr id="5" name="Shape 6">
              <a:extLst>
                <a:ext uri="{FF2B5EF4-FFF2-40B4-BE49-F238E27FC236}">
                  <a16:creationId xmlns:a16="http://schemas.microsoft.com/office/drawing/2014/main" id="{31D623C4-AFBE-475E-87E6-B881CADD7041}"/>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a:extLst>
                <a:ext uri="{FF2B5EF4-FFF2-40B4-BE49-F238E27FC236}">
                  <a16:creationId xmlns:a16="http://schemas.microsoft.com/office/drawing/2014/main" id="{E84C9FD9-7CAB-4016-B096-B34CDEC42F65}"/>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a:extLst>
                <a:ext uri="{FF2B5EF4-FFF2-40B4-BE49-F238E27FC236}">
                  <a16:creationId xmlns:a16="http://schemas.microsoft.com/office/drawing/2014/main" id="{BE09E1B5-04D6-43FD-88F5-879954A52E8E}"/>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a:extLst>
                <a:ext uri="{FF2B5EF4-FFF2-40B4-BE49-F238E27FC236}">
                  <a16:creationId xmlns:a16="http://schemas.microsoft.com/office/drawing/2014/main" id="{B9E8E72B-70E3-45E6-A7DB-387CE73000D7}"/>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a:extLst>
                <a:ext uri="{FF2B5EF4-FFF2-40B4-BE49-F238E27FC236}">
                  <a16:creationId xmlns:a16="http://schemas.microsoft.com/office/drawing/2014/main" id="{D4C1B8DD-5CA2-4B9D-BFDD-D0D65194438C}"/>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a:extLst>
                <a:ext uri="{FF2B5EF4-FFF2-40B4-BE49-F238E27FC236}">
                  <a16:creationId xmlns:a16="http://schemas.microsoft.com/office/drawing/2014/main" id="{90625CEA-3598-4674-872B-ED1DD8A56129}"/>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a:extLst>
                <a:ext uri="{FF2B5EF4-FFF2-40B4-BE49-F238E27FC236}">
                  <a16:creationId xmlns:a16="http://schemas.microsoft.com/office/drawing/2014/main" id="{429A4FAD-C3A8-47E9-9D9A-D83740FE6DC0}"/>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a:extLst>
                <a:ext uri="{FF2B5EF4-FFF2-40B4-BE49-F238E27FC236}">
                  <a16:creationId xmlns:a16="http://schemas.microsoft.com/office/drawing/2014/main" id="{83BABEBC-0FCA-424A-900F-0C36BA2F5069}"/>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a:extLst>
                <a:ext uri="{FF2B5EF4-FFF2-40B4-BE49-F238E27FC236}">
                  <a16:creationId xmlns:a16="http://schemas.microsoft.com/office/drawing/2014/main" id="{56F923B4-0DEB-4393-A946-77B888F2CABE}"/>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a:extLst>
                <a:ext uri="{FF2B5EF4-FFF2-40B4-BE49-F238E27FC236}">
                  <a16:creationId xmlns:a16="http://schemas.microsoft.com/office/drawing/2014/main" id="{8633AB48-1A26-4C98-B5C5-8A1063118D65}"/>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a:extLst>
                <a:ext uri="{FF2B5EF4-FFF2-40B4-BE49-F238E27FC236}">
                  <a16:creationId xmlns:a16="http://schemas.microsoft.com/office/drawing/2014/main" id="{A7826307-D765-4FBA-8A8B-ABB1062DB404}"/>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6" name="Picture 15">
            <a:extLst>
              <a:ext uri="{FF2B5EF4-FFF2-40B4-BE49-F238E27FC236}">
                <a16:creationId xmlns:a16="http://schemas.microsoft.com/office/drawing/2014/main" id="{0AD380CC-57FB-4EE0-B0CD-0A575FDEA093}"/>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76821" y="6116488"/>
            <a:ext cx="8377131" cy="527222"/>
          </a:xfrm>
          <a:prstGeom prst="rect">
            <a:avLst/>
          </a:prstGeom>
          <a:noFill/>
          <a:ln>
            <a:noFill/>
          </a:ln>
        </p:spPr>
      </p:pic>
      <p:graphicFrame>
        <p:nvGraphicFramePr>
          <p:cNvPr id="17" name="Table 16">
            <a:extLst>
              <a:ext uri="{FF2B5EF4-FFF2-40B4-BE49-F238E27FC236}">
                <a16:creationId xmlns:a16="http://schemas.microsoft.com/office/drawing/2014/main" id="{7524A290-60E1-4166-8BA9-D47AA410C96C}"/>
              </a:ext>
            </a:extLst>
          </p:cNvPr>
          <p:cNvGraphicFramePr>
            <a:graphicFrameLocks noGrp="1"/>
          </p:cNvGraphicFramePr>
          <p:nvPr>
            <p:extLst>
              <p:ext uri="{D42A27DB-BD31-4B8C-83A1-F6EECF244321}">
                <p14:modId xmlns:p14="http://schemas.microsoft.com/office/powerpoint/2010/main" val="71382569"/>
              </p:ext>
            </p:extLst>
          </p:nvPr>
        </p:nvGraphicFramePr>
        <p:xfrm>
          <a:off x="1610685" y="3981020"/>
          <a:ext cx="9294917" cy="1883395"/>
        </p:xfrm>
        <a:graphic>
          <a:graphicData uri="http://schemas.openxmlformats.org/drawingml/2006/table">
            <a:tbl>
              <a:tblPr firstRow="1" firstCol="1" bandRow="1">
                <a:effectLst>
                  <a:outerShdw blurRad="50800" dist="50800" dir="5400000" algn="ctr" rotWithShape="0">
                    <a:schemeClr val="accent1">
                      <a:lumMod val="60000"/>
                      <a:lumOff val="40000"/>
                    </a:schemeClr>
                  </a:outerShdw>
                </a:effectLst>
              </a:tblPr>
              <a:tblGrid>
                <a:gridCol w="1690729">
                  <a:extLst>
                    <a:ext uri="{9D8B030D-6E8A-4147-A177-3AD203B41FA5}">
                      <a16:colId xmlns:a16="http://schemas.microsoft.com/office/drawing/2014/main" val="20000"/>
                    </a:ext>
                  </a:extLst>
                </a:gridCol>
                <a:gridCol w="1771914">
                  <a:extLst>
                    <a:ext uri="{9D8B030D-6E8A-4147-A177-3AD203B41FA5}">
                      <a16:colId xmlns:a16="http://schemas.microsoft.com/office/drawing/2014/main" val="20001"/>
                    </a:ext>
                  </a:extLst>
                </a:gridCol>
                <a:gridCol w="688584">
                  <a:extLst>
                    <a:ext uri="{9D8B030D-6E8A-4147-A177-3AD203B41FA5}">
                      <a16:colId xmlns:a16="http://schemas.microsoft.com/office/drawing/2014/main" val="20002"/>
                    </a:ext>
                  </a:extLst>
                </a:gridCol>
                <a:gridCol w="1963282">
                  <a:extLst>
                    <a:ext uri="{9D8B030D-6E8A-4147-A177-3AD203B41FA5}">
                      <a16:colId xmlns:a16="http://schemas.microsoft.com/office/drawing/2014/main" val="20003"/>
                    </a:ext>
                  </a:extLst>
                </a:gridCol>
                <a:gridCol w="708163">
                  <a:extLst>
                    <a:ext uri="{9D8B030D-6E8A-4147-A177-3AD203B41FA5}">
                      <a16:colId xmlns:a16="http://schemas.microsoft.com/office/drawing/2014/main" val="20004"/>
                    </a:ext>
                  </a:extLst>
                </a:gridCol>
                <a:gridCol w="2472245">
                  <a:extLst>
                    <a:ext uri="{9D8B030D-6E8A-4147-A177-3AD203B41FA5}">
                      <a16:colId xmlns:a16="http://schemas.microsoft.com/office/drawing/2014/main" val="20005"/>
                    </a:ext>
                  </a:extLst>
                </a:gridCol>
              </a:tblGrid>
              <a:tr h="538968">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pPr algn="ctr">
                        <a:spcAft>
                          <a:spcPts val="0"/>
                        </a:spcAft>
                      </a:pPr>
                      <a:r>
                        <a:rPr lang="hr-HR" sz="1800" b="1" dirty="0">
                          <a:solidFill>
                            <a:schemeClr val="bg1"/>
                          </a:solidFill>
                          <a:effectLst/>
                          <a:latin typeface="Neo Sans Medium"/>
                          <a:cs typeface="Arial" panose="020B0604020202020204" pitchFamily="34" charset="0"/>
                        </a:rPr>
                        <a:t>Kategorija poduzeća</a:t>
                      </a:r>
                      <a:endParaRPr lang="hr-HR" sz="1800" b="1" dirty="0">
                        <a:solidFill>
                          <a:schemeClr val="bg1"/>
                        </a:solidFill>
                        <a:effectLst/>
                        <a:latin typeface="Neo Sans Medium"/>
                        <a:ea typeface="Calibri"/>
                        <a:cs typeface="Arial" panose="020B0604020202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pPr algn="ctr">
                        <a:spcAft>
                          <a:spcPts val="0"/>
                        </a:spcAft>
                      </a:pPr>
                      <a:r>
                        <a:rPr lang="hr-HR" sz="1800" b="1" dirty="0">
                          <a:solidFill>
                            <a:schemeClr val="bg1"/>
                          </a:solidFill>
                          <a:effectLst/>
                          <a:latin typeface="Neo Sans Medium"/>
                          <a:cs typeface="Arial" panose="020B0604020202020204" pitchFamily="34" charset="0"/>
                        </a:rPr>
                        <a:t>Broj zaposlenih</a:t>
                      </a:r>
                      <a:endParaRPr lang="hr-HR" sz="1800" b="1" dirty="0">
                        <a:solidFill>
                          <a:schemeClr val="bg1"/>
                        </a:solidFill>
                        <a:effectLst/>
                        <a:latin typeface="Neo Sans Medium"/>
                        <a:ea typeface="Calibri"/>
                        <a:cs typeface="Arial" panose="020B0604020202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pPr algn="ctr">
                        <a:spcAft>
                          <a:spcPts val="0"/>
                        </a:spcAft>
                      </a:pPr>
                      <a:r>
                        <a:rPr lang="hr-HR" sz="1800" b="1" dirty="0">
                          <a:solidFill>
                            <a:schemeClr val="bg1"/>
                          </a:solidFill>
                          <a:effectLst/>
                          <a:latin typeface="Neo Sans Medium"/>
                          <a:cs typeface="Arial" panose="020B0604020202020204" pitchFamily="34" charset="0"/>
                        </a:rPr>
                        <a:t>i/ili</a:t>
                      </a:r>
                      <a:endParaRPr lang="hr-HR" sz="1800" b="1" dirty="0">
                        <a:solidFill>
                          <a:schemeClr val="bg1"/>
                        </a:solidFill>
                        <a:effectLst/>
                        <a:latin typeface="Neo Sans Medium"/>
                        <a:ea typeface="Calibri"/>
                        <a:cs typeface="Arial" panose="020B0604020202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pPr algn="ctr">
                        <a:spcAft>
                          <a:spcPts val="0"/>
                        </a:spcAft>
                      </a:pPr>
                      <a:r>
                        <a:rPr lang="hr-HR" sz="1800" b="1" dirty="0">
                          <a:solidFill>
                            <a:schemeClr val="bg1"/>
                          </a:solidFill>
                          <a:effectLst/>
                          <a:latin typeface="Neo Sans Medium"/>
                          <a:cs typeface="Arial" panose="020B0604020202020204" pitchFamily="34" charset="0"/>
                        </a:rPr>
                        <a:t>Godišnji promet</a:t>
                      </a:r>
                      <a:endParaRPr lang="hr-HR" sz="1800" b="1" dirty="0">
                        <a:solidFill>
                          <a:schemeClr val="bg1"/>
                        </a:solidFill>
                        <a:effectLst/>
                        <a:latin typeface="Neo Sans Medium"/>
                        <a:ea typeface="Calibri"/>
                        <a:cs typeface="Arial" panose="020B0604020202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pPr algn="ctr">
                        <a:spcAft>
                          <a:spcPts val="0"/>
                        </a:spcAft>
                      </a:pPr>
                      <a:r>
                        <a:rPr lang="hr-HR" sz="1800" b="1" dirty="0">
                          <a:solidFill>
                            <a:schemeClr val="bg1"/>
                          </a:solidFill>
                          <a:effectLst/>
                          <a:latin typeface="Neo Sans Medium"/>
                          <a:cs typeface="Arial" panose="020B0604020202020204" pitchFamily="34" charset="0"/>
                        </a:rPr>
                        <a:t>i/ili</a:t>
                      </a:r>
                      <a:endParaRPr lang="hr-HR" sz="1800" b="1" dirty="0">
                        <a:solidFill>
                          <a:schemeClr val="bg1"/>
                        </a:solidFill>
                        <a:effectLst/>
                        <a:latin typeface="Neo Sans Medium"/>
                        <a:ea typeface="Calibri"/>
                        <a:cs typeface="Arial" panose="020B0604020202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pPr algn="ctr">
                        <a:spcAft>
                          <a:spcPts val="0"/>
                        </a:spcAft>
                      </a:pPr>
                      <a:r>
                        <a:rPr lang="hr-HR" sz="1800" b="1" dirty="0">
                          <a:solidFill>
                            <a:schemeClr val="bg1"/>
                          </a:solidFill>
                          <a:effectLst/>
                          <a:latin typeface="Neo Sans Medium"/>
                          <a:cs typeface="Arial" panose="020B0604020202020204" pitchFamily="34" charset="0"/>
                        </a:rPr>
                        <a:t>Zbroj </a:t>
                      </a:r>
                    </a:p>
                    <a:p>
                      <a:pPr algn="ctr">
                        <a:spcAft>
                          <a:spcPts val="0"/>
                        </a:spcAft>
                      </a:pPr>
                      <a:r>
                        <a:rPr lang="hr-HR" sz="1800" b="1" dirty="0">
                          <a:solidFill>
                            <a:schemeClr val="bg1"/>
                          </a:solidFill>
                          <a:effectLst/>
                          <a:latin typeface="Neo Sans Medium"/>
                          <a:cs typeface="Arial" panose="020B0604020202020204" pitchFamily="34" charset="0"/>
                        </a:rPr>
                        <a:t>bilance</a:t>
                      </a:r>
                      <a:endParaRPr lang="hr-HR" sz="1800" b="1" dirty="0">
                        <a:solidFill>
                          <a:schemeClr val="bg1"/>
                        </a:solidFill>
                        <a:effectLst/>
                        <a:latin typeface="Neo Sans Medium"/>
                        <a:ea typeface="Calibri"/>
                        <a:cs typeface="Arial" panose="020B0604020202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extLst>
                  <a:ext uri="{0D108BD9-81ED-4DB2-BD59-A6C34878D82A}">
                    <a16:rowId xmlns:a16="http://schemas.microsoft.com/office/drawing/2014/main" val="10000"/>
                  </a:ext>
                </a:extLst>
              </a:tr>
              <a:tr h="457702">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pPr algn="just">
                        <a:spcAft>
                          <a:spcPts val="0"/>
                        </a:spcAft>
                      </a:pPr>
                      <a:r>
                        <a:rPr lang="hr-HR" sz="1800" b="1" baseline="0" dirty="0">
                          <a:solidFill>
                            <a:srgbClr val="002060"/>
                          </a:solidFill>
                          <a:effectLst/>
                          <a:latin typeface="Neo Sans Medium"/>
                          <a:cs typeface="Arial" panose="020B0604020202020204" pitchFamily="34" charset="0"/>
                        </a:rPr>
                        <a:t>Srednje</a:t>
                      </a:r>
                      <a:endParaRPr lang="hr-HR" sz="1800" b="1" baseline="0" dirty="0">
                        <a:solidFill>
                          <a:srgbClr val="002060"/>
                        </a:solidFill>
                        <a:effectLst/>
                        <a:latin typeface="Neo Sans Medium"/>
                        <a:ea typeface="Calibri"/>
                        <a:cs typeface="Arial" panose="020B0604020202020204" pitchFamily="34" charset="0"/>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spcAft>
                          <a:spcPts val="0"/>
                        </a:spcAft>
                      </a:pPr>
                      <a:r>
                        <a:rPr lang="hr-HR" sz="1800" b="1" baseline="0" dirty="0">
                          <a:solidFill>
                            <a:srgbClr val="002060"/>
                          </a:solidFill>
                          <a:effectLst/>
                          <a:latin typeface="Neo Sans Medium"/>
                          <a:cs typeface="Arial" panose="020B0604020202020204" pitchFamily="34" charset="0"/>
                        </a:rPr>
                        <a:t>&lt; 250</a:t>
                      </a:r>
                      <a:endParaRPr lang="hr-HR" sz="1800" b="1" baseline="0" dirty="0">
                        <a:solidFill>
                          <a:srgbClr val="002060"/>
                        </a:solidFill>
                        <a:effectLst/>
                        <a:latin typeface="Neo Sans Medium"/>
                        <a:ea typeface="Calibri"/>
                        <a:cs typeface="Arial" panose="020B060402020202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gridSpan="2">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spcAft>
                          <a:spcPts val="0"/>
                        </a:spcAft>
                      </a:pPr>
                      <a:r>
                        <a:rPr lang="hr-HR" sz="1800" b="1" baseline="0" dirty="0">
                          <a:solidFill>
                            <a:srgbClr val="002060"/>
                          </a:solidFill>
                          <a:effectLst/>
                          <a:latin typeface="Neo Sans Medium"/>
                          <a:cs typeface="Arial" panose="020B0604020202020204" pitchFamily="34" charset="0"/>
                        </a:rPr>
                        <a:t>≤ 50 milijuna EUR</a:t>
                      </a:r>
                      <a:endParaRPr lang="hr-HR" sz="1800" b="1" baseline="0" dirty="0">
                        <a:solidFill>
                          <a:srgbClr val="002060"/>
                        </a:solidFill>
                        <a:effectLst/>
                        <a:latin typeface="Neo Sans Medium"/>
                        <a:ea typeface="Calibri"/>
                        <a:cs typeface="Arial" panose="020B060402020202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hr-HR"/>
                    </a:p>
                  </a:txBody>
                  <a:tcPr/>
                </a:tc>
                <a:tc gridSpan="2">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spcAft>
                          <a:spcPts val="0"/>
                        </a:spcAft>
                      </a:pPr>
                      <a:r>
                        <a:rPr lang="hr-HR" sz="1800" b="1" baseline="0" dirty="0">
                          <a:solidFill>
                            <a:srgbClr val="002060"/>
                          </a:solidFill>
                          <a:effectLst/>
                          <a:latin typeface="Neo Sans Medium"/>
                          <a:cs typeface="Arial" panose="020B0604020202020204" pitchFamily="34" charset="0"/>
                        </a:rPr>
                        <a:t>≤ 43 milijuna EUR</a:t>
                      </a:r>
                      <a:endParaRPr lang="hr-HR" sz="1800" b="1" baseline="0" dirty="0">
                        <a:solidFill>
                          <a:srgbClr val="002060"/>
                        </a:solidFill>
                        <a:effectLst/>
                        <a:latin typeface="Neo Sans Medium"/>
                        <a:ea typeface="Calibri"/>
                        <a:cs typeface="Arial" panose="020B060402020202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hr-HR"/>
                    </a:p>
                  </a:txBody>
                  <a:tcPr/>
                </a:tc>
                <a:extLst>
                  <a:ext uri="{0D108BD9-81ED-4DB2-BD59-A6C34878D82A}">
                    <a16:rowId xmlns:a16="http://schemas.microsoft.com/office/drawing/2014/main" val="10001"/>
                  </a:ext>
                </a:extLst>
              </a:tr>
              <a:tr h="419853">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pPr algn="just">
                        <a:spcAft>
                          <a:spcPts val="0"/>
                        </a:spcAft>
                      </a:pPr>
                      <a:r>
                        <a:rPr lang="hr-HR" sz="1800" b="1" baseline="0" dirty="0">
                          <a:solidFill>
                            <a:srgbClr val="002060"/>
                          </a:solidFill>
                          <a:effectLst/>
                          <a:latin typeface="Neo Sans Medium"/>
                          <a:cs typeface="Arial" panose="020B0604020202020204" pitchFamily="34" charset="0"/>
                        </a:rPr>
                        <a:t>Malo</a:t>
                      </a:r>
                      <a:endParaRPr lang="hr-HR" sz="1800" b="1" baseline="0" dirty="0">
                        <a:solidFill>
                          <a:srgbClr val="002060"/>
                        </a:solidFill>
                        <a:effectLst/>
                        <a:latin typeface="Neo Sans Medium"/>
                        <a:ea typeface="Calibri"/>
                        <a:cs typeface="Arial" panose="020B0604020202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spcAft>
                          <a:spcPts val="0"/>
                        </a:spcAft>
                      </a:pPr>
                      <a:r>
                        <a:rPr lang="hr-HR" sz="1800" b="1" baseline="0" dirty="0">
                          <a:solidFill>
                            <a:srgbClr val="002060"/>
                          </a:solidFill>
                          <a:effectLst/>
                          <a:latin typeface="Neo Sans Medium"/>
                          <a:cs typeface="Arial" panose="020B0604020202020204" pitchFamily="34" charset="0"/>
                        </a:rPr>
                        <a:t>&lt; 50</a:t>
                      </a:r>
                      <a:endParaRPr lang="hr-HR" sz="1800" b="1" baseline="0" dirty="0">
                        <a:solidFill>
                          <a:srgbClr val="002060"/>
                        </a:solidFill>
                        <a:effectLst/>
                        <a:latin typeface="Neo Sans Medium"/>
                        <a:ea typeface="Calibri"/>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gridSpan="2">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spcAft>
                          <a:spcPts val="0"/>
                        </a:spcAft>
                      </a:pPr>
                      <a:r>
                        <a:rPr lang="hr-HR" sz="1800" b="1" baseline="0" dirty="0">
                          <a:solidFill>
                            <a:srgbClr val="002060"/>
                          </a:solidFill>
                          <a:effectLst/>
                          <a:latin typeface="Neo Sans Medium"/>
                          <a:cs typeface="Arial" panose="020B0604020202020204" pitchFamily="34" charset="0"/>
                        </a:rPr>
                        <a:t>≤ 10 milijuna  EUR</a:t>
                      </a:r>
                      <a:endParaRPr lang="hr-HR" sz="1800" b="1" baseline="0" dirty="0">
                        <a:solidFill>
                          <a:srgbClr val="002060"/>
                        </a:solidFill>
                        <a:effectLst/>
                        <a:latin typeface="Neo Sans Medium"/>
                        <a:ea typeface="Calibri"/>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hr-HR"/>
                    </a:p>
                  </a:txBody>
                  <a:tcPr/>
                </a:tc>
                <a:tc gridSpan="2">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spcAft>
                          <a:spcPts val="0"/>
                        </a:spcAft>
                      </a:pPr>
                      <a:r>
                        <a:rPr lang="hr-HR" sz="1800" b="1" baseline="0" dirty="0">
                          <a:solidFill>
                            <a:srgbClr val="002060"/>
                          </a:solidFill>
                          <a:effectLst/>
                          <a:latin typeface="Neo Sans Medium"/>
                          <a:cs typeface="Arial" panose="020B0604020202020204" pitchFamily="34" charset="0"/>
                        </a:rPr>
                        <a:t>≤ 10 milijuna EUR</a:t>
                      </a:r>
                      <a:endParaRPr lang="hr-HR" sz="1800" b="1" baseline="0" dirty="0">
                        <a:solidFill>
                          <a:srgbClr val="002060"/>
                        </a:solidFill>
                        <a:effectLst/>
                        <a:latin typeface="Neo Sans Medium"/>
                        <a:ea typeface="Calibri"/>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hr-HR"/>
                    </a:p>
                  </a:txBody>
                  <a:tcPr/>
                </a:tc>
                <a:extLst>
                  <a:ext uri="{0D108BD9-81ED-4DB2-BD59-A6C34878D82A}">
                    <a16:rowId xmlns:a16="http://schemas.microsoft.com/office/drawing/2014/main" val="10002"/>
                  </a:ext>
                </a:extLst>
              </a:tr>
              <a:tr h="361943">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pPr algn="just">
                        <a:spcAft>
                          <a:spcPts val="0"/>
                        </a:spcAft>
                      </a:pPr>
                      <a:r>
                        <a:rPr lang="hr-HR" sz="1800" b="1" baseline="0" dirty="0">
                          <a:solidFill>
                            <a:srgbClr val="002060"/>
                          </a:solidFill>
                          <a:effectLst/>
                          <a:latin typeface="Neo Sans Medium"/>
                          <a:cs typeface="Arial" panose="020B0604020202020204" pitchFamily="34" charset="0"/>
                        </a:rPr>
                        <a:t>Mikro</a:t>
                      </a:r>
                      <a:endParaRPr lang="hr-HR" sz="1800" b="1" baseline="0" dirty="0">
                        <a:solidFill>
                          <a:srgbClr val="002060"/>
                        </a:solidFill>
                        <a:effectLst/>
                        <a:latin typeface="Neo Sans Medium"/>
                        <a:ea typeface="Calibri"/>
                        <a:cs typeface="Arial" panose="020B0604020202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spcAft>
                          <a:spcPts val="0"/>
                        </a:spcAft>
                      </a:pPr>
                      <a:r>
                        <a:rPr lang="hr-HR" sz="1800" b="1" baseline="0" dirty="0">
                          <a:solidFill>
                            <a:srgbClr val="002060"/>
                          </a:solidFill>
                          <a:effectLst/>
                          <a:latin typeface="Neo Sans Medium"/>
                          <a:cs typeface="Arial" panose="020B0604020202020204" pitchFamily="34" charset="0"/>
                        </a:rPr>
                        <a:t>&lt; 10</a:t>
                      </a:r>
                      <a:endParaRPr lang="hr-HR" sz="1800" b="1" baseline="0" dirty="0">
                        <a:solidFill>
                          <a:srgbClr val="002060"/>
                        </a:solidFill>
                        <a:effectLst/>
                        <a:latin typeface="Neo Sans Medium"/>
                        <a:ea typeface="Calibri"/>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gridSpan="2">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spcAft>
                          <a:spcPts val="0"/>
                        </a:spcAft>
                      </a:pPr>
                      <a:r>
                        <a:rPr lang="hr-HR" sz="1800" b="1" baseline="0" dirty="0">
                          <a:solidFill>
                            <a:srgbClr val="002060"/>
                          </a:solidFill>
                          <a:effectLst/>
                          <a:latin typeface="Neo Sans Medium"/>
                          <a:cs typeface="Arial" panose="020B0604020202020204" pitchFamily="34" charset="0"/>
                        </a:rPr>
                        <a:t>≤ 2 milijuna  EUR</a:t>
                      </a:r>
                      <a:endParaRPr lang="hr-HR" sz="1800" b="1" baseline="0" dirty="0">
                        <a:solidFill>
                          <a:srgbClr val="002060"/>
                        </a:solidFill>
                        <a:effectLst/>
                        <a:latin typeface="Neo Sans Medium"/>
                        <a:ea typeface="Calibri"/>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hr-HR"/>
                    </a:p>
                  </a:txBody>
                  <a:tcPr/>
                </a:tc>
                <a:tc gridSpan="2">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spcAft>
                          <a:spcPts val="0"/>
                        </a:spcAft>
                      </a:pPr>
                      <a:r>
                        <a:rPr lang="hr-HR" sz="1800" b="1" baseline="0" dirty="0">
                          <a:solidFill>
                            <a:srgbClr val="002060"/>
                          </a:solidFill>
                          <a:effectLst/>
                          <a:latin typeface="Neo Sans Medium"/>
                          <a:cs typeface="Arial" panose="020B0604020202020204" pitchFamily="34" charset="0"/>
                        </a:rPr>
                        <a:t>≤ 2 milijuna EUR</a:t>
                      </a:r>
                      <a:endParaRPr lang="hr-HR" sz="1800" b="1" baseline="0" dirty="0">
                        <a:solidFill>
                          <a:srgbClr val="002060"/>
                        </a:solidFill>
                        <a:effectLst/>
                        <a:latin typeface="Neo Sans Medium"/>
                        <a:ea typeface="Calibri"/>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hr-H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763620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E7F84-D79A-4D8B-BE70-B4DAADEF0781}"/>
              </a:ext>
            </a:extLst>
          </p:cNvPr>
          <p:cNvSpPr>
            <a:spLocks noGrp="1"/>
          </p:cNvSpPr>
          <p:nvPr>
            <p:ph type="title"/>
          </p:nvPr>
        </p:nvSpPr>
        <p:spPr>
          <a:xfrm>
            <a:off x="1738" y="521744"/>
            <a:ext cx="10972800" cy="476460"/>
          </a:xfrm>
        </p:spPr>
        <p:txBody>
          <a:bodyPr>
            <a:normAutofit fontScale="90000"/>
          </a:bodyPr>
          <a:lstStyle/>
          <a:p>
            <a:r>
              <a:rPr lang="hr-HR" sz="3600" b="1" dirty="0"/>
              <a:t>KRITERIJI ZA ISKLJUČENJE</a:t>
            </a:r>
            <a:r>
              <a:rPr lang="hr-HR" sz="3200" b="1" dirty="0"/>
              <a:t> </a:t>
            </a:r>
          </a:p>
        </p:txBody>
      </p:sp>
      <p:sp>
        <p:nvSpPr>
          <p:cNvPr id="3" name="Content Placeholder 2">
            <a:extLst>
              <a:ext uri="{FF2B5EF4-FFF2-40B4-BE49-F238E27FC236}">
                <a16:creationId xmlns:a16="http://schemas.microsoft.com/office/drawing/2014/main" id="{332AA801-9B4E-45E6-A6AA-218755972EB8}"/>
              </a:ext>
            </a:extLst>
          </p:cNvPr>
          <p:cNvSpPr>
            <a:spLocks noGrp="1"/>
          </p:cNvSpPr>
          <p:nvPr>
            <p:ph idx="1"/>
          </p:nvPr>
        </p:nvSpPr>
        <p:spPr>
          <a:xfrm>
            <a:off x="661374" y="1407815"/>
            <a:ext cx="10972800" cy="4736453"/>
          </a:xfrm>
        </p:spPr>
        <p:txBody>
          <a:bodyPr>
            <a:normAutofit/>
          </a:bodyPr>
          <a:lstStyle/>
          <a:p>
            <a:pPr marL="0" indent="0" algn="just">
              <a:spcAft>
                <a:spcPts val="1200"/>
              </a:spcAft>
              <a:buNone/>
            </a:pPr>
            <a:r>
              <a:rPr lang="hr-HR" sz="2000" b="1" u="sng" dirty="0" smtClean="0">
                <a:solidFill>
                  <a:srgbClr val="002060"/>
                </a:solidFill>
                <a:latin typeface="Neo Sans Medium"/>
              </a:rPr>
              <a:t>Regionalne </a:t>
            </a:r>
            <a:r>
              <a:rPr lang="hr-HR" sz="2000" b="1" u="sng" dirty="0">
                <a:solidFill>
                  <a:srgbClr val="002060"/>
                </a:solidFill>
                <a:latin typeface="Neo Sans Medium"/>
              </a:rPr>
              <a:t>i de </a:t>
            </a:r>
            <a:r>
              <a:rPr lang="hr-HR" sz="2000" b="1" u="sng" dirty="0" err="1">
                <a:solidFill>
                  <a:srgbClr val="002060"/>
                </a:solidFill>
                <a:latin typeface="Neo Sans Medium"/>
              </a:rPr>
              <a:t>minimis</a:t>
            </a:r>
            <a:r>
              <a:rPr lang="hr-HR" sz="2000" b="1" u="sng" dirty="0">
                <a:solidFill>
                  <a:srgbClr val="002060"/>
                </a:solidFill>
                <a:latin typeface="Neo Sans Medium"/>
              </a:rPr>
              <a:t> </a:t>
            </a:r>
            <a:r>
              <a:rPr lang="hr-HR" sz="2000" b="1" u="sng" dirty="0" smtClean="0">
                <a:solidFill>
                  <a:srgbClr val="002060"/>
                </a:solidFill>
                <a:latin typeface="Neo Sans Medium"/>
              </a:rPr>
              <a:t>potpore</a:t>
            </a:r>
            <a:r>
              <a:rPr lang="hr-HR" sz="2000" dirty="0" smtClean="0">
                <a:solidFill>
                  <a:srgbClr val="002060"/>
                </a:solidFill>
                <a:latin typeface="Neo Sans Medium"/>
              </a:rPr>
              <a:t> </a:t>
            </a:r>
            <a:r>
              <a:rPr lang="hr-HR" sz="2000" dirty="0">
                <a:solidFill>
                  <a:srgbClr val="002060"/>
                </a:solidFill>
                <a:latin typeface="Neo Sans Medium"/>
              </a:rPr>
              <a:t>ne mogu </a:t>
            </a:r>
            <a:r>
              <a:rPr lang="hr-HR" sz="2000" dirty="0" smtClean="0">
                <a:solidFill>
                  <a:srgbClr val="002060"/>
                </a:solidFill>
                <a:latin typeface="Neo Sans Medium"/>
              </a:rPr>
              <a:t>se dodijeliti:</a:t>
            </a:r>
            <a:endParaRPr lang="hr-HR" sz="2000" dirty="0">
              <a:solidFill>
                <a:srgbClr val="002060"/>
              </a:solidFill>
              <a:latin typeface="Neo Sans Medium"/>
            </a:endParaRPr>
          </a:p>
          <a:p>
            <a:pPr algn="just"/>
            <a:r>
              <a:rPr lang="hr-HR" sz="2000" dirty="0">
                <a:solidFill>
                  <a:srgbClr val="002060"/>
                </a:solidFill>
                <a:latin typeface="Neo Sans Medium"/>
              </a:rPr>
              <a:t>velikim poduzećima</a:t>
            </a:r>
          </a:p>
          <a:p>
            <a:pPr algn="just"/>
            <a:r>
              <a:rPr lang="hr-HR" sz="2000" dirty="0">
                <a:solidFill>
                  <a:srgbClr val="002060"/>
                </a:solidFill>
                <a:latin typeface="Neo Sans Medium"/>
              </a:rPr>
              <a:t>za djelatnosti </a:t>
            </a:r>
            <a:r>
              <a:rPr lang="hr-HR" sz="2000" dirty="0" smtClean="0">
                <a:solidFill>
                  <a:srgbClr val="002060"/>
                </a:solidFill>
                <a:latin typeface="Neo Sans Medium"/>
              </a:rPr>
              <a:t>povezane </a:t>
            </a:r>
            <a:r>
              <a:rPr lang="hr-HR" sz="2000" dirty="0">
                <a:solidFill>
                  <a:srgbClr val="002060"/>
                </a:solidFill>
                <a:latin typeface="Neo Sans Medium"/>
              </a:rPr>
              <a:t>s izvozom u treće zemlje ili države članice Europske unije</a:t>
            </a:r>
          </a:p>
          <a:p>
            <a:pPr algn="just"/>
            <a:r>
              <a:rPr lang="hr-HR" sz="2000" dirty="0">
                <a:solidFill>
                  <a:srgbClr val="002060"/>
                </a:solidFill>
                <a:latin typeface="Neo Sans Medium"/>
              </a:rPr>
              <a:t>ako se prednost daje uporabi domaćih proizvoda u odnosu na uvezene proizvode</a:t>
            </a:r>
          </a:p>
          <a:p>
            <a:pPr algn="just"/>
            <a:r>
              <a:rPr lang="hr-HR" sz="2000" dirty="0">
                <a:solidFill>
                  <a:srgbClr val="002060"/>
                </a:solidFill>
                <a:latin typeface="Neo Sans Medium"/>
              </a:rPr>
              <a:t>poduzetnicima u sektoru ribarstva i akvakulture</a:t>
            </a:r>
          </a:p>
          <a:p>
            <a:pPr algn="just"/>
            <a:r>
              <a:rPr lang="hr-HR" sz="2000" dirty="0">
                <a:solidFill>
                  <a:srgbClr val="002060"/>
                </a:solidFill>
                <a:latin typeface="Neo Sans Medium"/>
              </a:rPr>
              <a:t>poduzetnicima iz sektora primarne poljoprivredne proizvodnje</a:t>
            </a:r>
          </a:p>
          <a:p>
            <a:pPr algn="just"/>
            <a:r>
              <a:rPr lang="hr-HR" sz="2000" dirty="0">
                <a:solidFill>
                  <a:srgbClr val="002060"/>
                </a:solidFill>
                <a:latin typeface="Neo Sans Medium"/>
              </a:rPr>
              <a:t>poduzetnicima iz sektora prerade i stavljanja na tržište poljoprivrednih proizvoda (ako je iznos potpore fiksno utvrđen na temelju cijene ili količine tih proizvoda kupljenih od primarnih proizvođača, ako su potpore uvjetovane njihovim djelomičnim ili potpunim prenošenjem na primarne proizvođače)</a:t>
            </a:r>
          </a:p>
          <a:p>
            <a:pPr algn="just"/>
            <a:r>
              <a:rPr lang="hr-HR" sz="2000" dirty="0">
                <a:solidFill>
                  <a:srgbClr val="002060"/>
                </a:solidFill>
                <a:latin typeface="Neo Sans Medium"/>
              </a:rPr>
              <a:t>za zatvaranje nekonkurentnih rudnika ugljena</a:t>
            </a:r>
          </a:p>
          <a:p>
            <a:pPr marL="0" indent="0" algn="just">
              <a:buNone/>
            </a:pPr>
            <a:endParaRPr lang="hr-HR" sz="1600" dirty="0"/>
          </a:p>
          <a:p>
            <a:endParaRPr lang="hr-HR" sz="1600" dirty="0"/>
          </a:p>
          <a:p>
            <a:pPr marL="0" indent="0">
              <a:buNone/>
            </a:pPr>
            <a:endParaRPr lang="hr-HR" dirty="0"/>
          </a:p>
          <a:p>
            <a:endParaRPr lang="hr-HR" dirty="0"/>
          </a:p>
          <a:p>
            <a:endParaRPr lang="hr-HR" dirty="0"/>
          </a:p>
          <a:p>
            <a:pPr marL="0" indent="0">
              <a:buNone/>
            </a:pPr>
            <a:endParaRPr lang="hr-HR" dirty="0"/>
          </a:p>
        </p:txBody>
      </p:sp>
      <p:pic>
        <p:nvPicPr>
          <p:cNvPr id="4" name="Picture 3">
            <a:extLst>
              <a:ext uri="{FF2B5EF4-FFF2-40B4-BE49-F238E27FC236}">
                <a16:creationId xmlns:a16="http://schemas.microsoft.com/office/drawing/2014/main" id="{98DD627B-777C-4F60-A798-D33714C9D3D0}"/>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9875" y="6042597"/>
            <a:ext cx="8377131" cy="527222"/>
          </a:xfrm>
          <a:prstGeom prst="rect">
            <a:avLst/>
          </a:prstGeom>
          <a:noFill/>
          <a:ln>
            <a:noFill/>
          </a:ln>
        </p:spPr>
      </p:pic>
      <p:grpSp>
        <p:nvGrpSpPr>
          <p:cNvPr id="5" name="Group 4">
            <a:extLst>
              <a:ext uri="{FF2B5EF4-FFF2-40B4-BE49-F238E27FC236}">
                <a16:creationId xmlns:a16="http://schemas.microsoft.com/office/drawing/2014/main" id="{8C8B17CE-FDDF-42C1-BD04-254F1A878A65}"/>
              </a:ext>
            </a:extLst>
          </p:cNvPr>
          <p:cNvGrpSpPr/>
          <p:nvPr/>
        </p:nvGrpSpPr>
        <p:grpSpPr>
          <a:xfrm>
            <a:off x="8761616" y="192415"/>
            <a:ext cx="3217024" cy="821736"/>
            <a:chOff x="0" y="0"/>
            <a:chExt cx="7200007" cy="1879416"/>
          </a:xfrm>
        </p:grpSpPr>
        <p:sp>
          <p:nvSpPr>
            <p:cNvPr id="6" name="Shape 6">
              <a:extLst>
                <a:ext uri="{FF2B5EF4-FFF2-40B4-BE49-F238E27FC236}">
                  <a16:creationId xmlns:a16="http://schemas.microsoft.com/office/drawing/2014/main" id="{5E5F55CA-BBE1-4FC4-B828-FDEB3FAAEB2E}"/>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37D0FCE2-735B-467E-92A7-C708E1F37962}"/>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00D4DD52-B70C-4603-9954-F5F1621C560E}"/>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749D42A1-028E-4DDA-B91E-D94A56CA676E}"/>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91B976DA-EA08-49A2-B6A5-6C0BF1B9554B}"/>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DBF9BC65-FFF1-46B4-ACC4-BB001588DABC}"/>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70192BC9-D395-418E-BE6D-6348B1309192}"/>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E2341131-BA6C-48F2-8270-1B5695C76EC2}"/>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4AB96087-9A2D-40EB-89CD-ACBE220870AF}"/>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7F3C38E2-D066-4627-997E-85B3F33E836F}"/>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9CC77710-A4BC-4EC5-908B-655D75E4EAA9}"/>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Tree>
    <p:extLst>
      <p:ext uri="{BB962C8B-B14F-4D97-AF65-F5344CB8AC3E}">
        <p14:creationId xmlns:p14="http://schemas.microsoft.com/office/powerpoint/2010/main" val="1195741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17BE9-DA34-474D-BE08-754C675AE3F2}"/>
              </a:ext>
            </a:extLst>
          </p:cNvPr>
          <p:cNvSpPr>
            <a:spLocks noGrp="1"/>
          </p:cNvSpPr>
          <p:nvPr>
            <p:ph type="title"/>
          </p:nvPr>
        </p:nvSpPr>
        <p:spPr>
          <a:xfrm>
            <a:off x="609600" y="214290"/>
            <a:ext cx="10156222" cy="857256"/>
          </a:xfrm>
        </p:spPr>
        <p:txBody>
          <a:bodyPr>
            <a:normAutofit/>
          </a:bodyPr>
          <a:lstStyle/>
          <a:p>
            <a:r>
              <a:rPr lang="hr-HR" sz="3200" b="1" dirty="0"/>
              <a:t>KRITERIJI ZA ISKLJUČENJE</a:t>
            </a:r>
          </a:p>
        </p:txBody>
      </p:sp>
      <p:sp>
        <p:nvSpPr>
          <p:cNvPr id="3" name="Content Placeholder 2">
            <a:extLst>
              <a:ext uri="{FF2B5EF4-FFF2-40B4-BE49-F238E27FC236}">
                <a16:creationId xmlns:a16="http://schemas.microsoft.com/office/drawing/2014/main" id="{4EE09AE0-A32A-46CD-A352-BB03086FE665}"/>
              </a:ext>
            </a:extLst>
          </p:cNvPr>
          <p:cNvSpPr>
            <a:spLocks noGrp="1"/>
          </p:cNvSpPr>
          <p:nvPr>
            <p:ph idx="1"/>
          </p:nvPr>
        </p:nvSpPr>
        <p:spPr>
          <a:xfrm>
            <a:off x="609600" y="1438671"/>
            <a:ext cx="10972800" cy="4566980"/>
          </a:xfrm>
        </p:spPr>
        <p:txBody>
          <a:bodyPr>
            <a:normAutofit/>
          </a:bodyPr>
          <a:lstStyle/>
          <a:p>
            <a:pPr algn="just"/>
            <a:endParaRPr lang="hr-HR" sz="2000" dirty="0" smtClean="0">
              <a:latin typeface="Neo Sans Medium"/>
            </a:endParaRPr>
          </a:p>
          <a:p>
            <a:pPr algn="just"/>
            <a:r>
              <a:rPr lang="hr-HR" sz="2000" dirty="0" smtClean="0">
                <a:solidFill>
                  <a:srgbClr val="002060"/>
                </a:solidFill>
                <a:latin typeface="Neo Sans Medium"/>
              </a:rPr>
              <a:t>za nabavu vozila za cestovni prijevoz tereta poduzetnicima koji se bave cestovnim prijevozom tereta za najamninu i naknadu </a:t>
            </a:r>
          </a:p>
          <a:p>
            <a:pPr algn="just"/>
            <a:r>
              <a:rPr lang="hr-HR" sz="2000" dirty="0" smtClean="0">
                <a:solidFill>
                  <a:srgbClr val="002060"/>
                </a:solidFill>
                <a:latin typeface="Neo Sans Medium"/>
              </a:rPr>
              <a:t>za ulaganja </a:t>
            </a:r>
            <a:r>
              <a:rPr lang="hr-HR" sz="2000" dirty="0">
                <a:solidFill>
                  <a:srgbClr val="002060"/>
                </a:solidFill>
                <a:latin typeface="Neo Sans Medium"/>
              </a:rPr>
              <a:t>u djelatnosti </a:t>
            </a:r>
            <a:r>
              <a:rPr lang="hr-HR" sz="2000" dirty="0" smtClean="0">
                <a:solidFill>
                  <a:srgbClr val="002060"/>
                </a:solidFill>
                <a:latin typeface="Neo Sans Medium"/>
              </a:rPr>
              <a:t>kockanja </a:t>
            </a:r>
            <a:r>
              <a:rPr lang="hr-HR" sz="2000" dirty="0">
                <a:solidFill>
                  <a:srgbClr val="002060"/>
                </a:solidFill>
                <a:latin typeface="Neo Sans Medium"/>
              </a:rPr>
              <a:t>i klađenja, trgovanja ili proizvodnje robe vojne namjene, obrambenih proizvoda i nevojnih ubojitih sredstava, djelatnosti poslovanja nekretninama, financijske djelatnosti i djelatnosti </a:t>
            </a:r>
            <a:r>
              <a:rPr lang="hr-HR" sz="2000" dirty="0" smtClean="0">
                <a:solidFill>
                  <a:srgbClr val="002060"/>
                </a:solidFill>
                <a:latin typeface="Neo Sans Medium"/>
              </a:rPr>
              <a:t>osiguranja</a:t>
            </a:r>
            <a:endParaRPr lang="hr-HR" sz="2000" dirty="0">
              <a:solidFill>
                <a:srgbClr val="002060"/>
              </a:solidFill>
              <a:latin typeface="Neo Sans Medium"/>
            </a:endParaRPr>
          </a:p>
          <a:p>
            <a:pPr algn="just"/>
            <a:r>
              <a:rPr lang="hr-HR" sz="2000" dirty="0">
                <a:solidFill>
                  <a:srgbClr val="002060"/>
                </a:solidFill>
                <a:latin typeface="Neo Sans Medium"/>
              </a:rPr>
              <a:t>prijavitelju koji je u teškoćama (</a:t>
            </a:r>
            <a:r>
              <a:rPr lang="hr-HR" sz="2000" dirty="0" err="1">
                <a:solidFill>
                  <a:srgbClr val="002060"/>
                </a:solidFill>
                <a:latin typeface="Neo Sans Medium"/>
              </a:rPr>
              <a:t>predstečajni</a:t>
            </a:r>
            <a:r>
              <a:rPr lang="hr-HR" sz="2000" dirty="0">
                <a:solidFill>
                  <a:srgbClr val="002060"/>
                </a:solidFill>
                <a:latin typeface="Neo Sans Medium"/>
              </a:rPr>
              <a:t> ili stečajni postupak, postupak likvidacije</a:t>
            </a:r>
            <a:r>
              <a:rPr lang="hr-HR" sz="2000" dirty="0" smtClean="0">
                <a:solidFill>
                  <a:srgbClr val="002060"/>
                </a:solidFill>
                <a:latin typeface="Neo Sans Medium"/>
              </a:rPr>
              <a:t>)</a:t>
            </a:r>
            <a:endParaRPr lang="hr-HR" sz="2000" dirty="0">
              <a:solidFill>
                <a:srgbClr val="002060"/>
              </a:solidFill>
              <a:latin typeface="Neo Sans Medium"/>
            </a:endParaRPr>
          </a:p>
          <a:p>
            <a:pPr algn="just"/>
            <a:r>
              <a:rPr lang="hr-HR" sz="2000" dirty="0">
                <a:solidFill>
                  <a:srgbClr val="002060"/>
                </a:solidFill>
                <a:latin typeface="Neo Sans Medium"/>
              </a:rPr>
              <a:t>ako je prijavitelj ili osoba ovlaštena po zakonu za zastupanje prijavitelja pravomoćno osuđena za kazneno djelo (sudjelovanje u zločinačkoj organizaciji, korupciju, prijevaru, terorizam ili kaznena djela povezana s terorističkim aktivnostima, pranje novca ili financiranje terorizma, dječji rad ili druge oblike trgovanja ljudima</a:t>
            </a:r>
            <a:r>
              <a:rPr lang="hr-HR" sz="2000" dirty="0" smtClean="0">
                <a:solidFill>
                  <a:srgbClr val="002060"/>
                </a:solidFill>
                <a:latin typeface="Neo Sans Medium"/>
              </a:rPr>
              <a:t>)</a:t>
            </a:r>
            <a:endParaRPr lang="hr-HR" sz="2000" dirty="0">
              <a:solidFill>
                <a:srgbClr val="002060"/>
              </a:solidFill>
              <a:latin typeface="Neo Sans Medium"/>
            </a:endParaRPr>
          </a:p>
          <a:p>
            <a:pPr marL="0" indent="0">
              <a:buNone/>
            </a:pPr>
            <a:endParaRPr lang="hr-HR" dirty="0"/>
          </a:p>
        </p:txBody>
      </p:sp>
      <p:pic>
        <p:nvPicPr>
          <p:cNvPr id="4" name="Picture 3">
            <a:extLst>
              <a:ext uri="{FF2B5EF4-FFF2-40B4-BE49-F238E27FC236}">
                <a16:creationId xmlns:a16="http://schemas.microsoft.com/office/drawing/2014/main" id="{5B215306-EC2C-4CFD-B22F-57B4FAA0B6F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9875" y="6005651"/>
            <a:ext cx="8377131" cy="527222"/>
          </a:xfrm>
          <a:prstGeom prst="rect">
            <a:avLst/>
          </a:prstGeom>
          <a:noFill/>
          <a:ln>
            <a:noFill/>
          </a:ln>
        </p:spPr>
      </p:pic>
      <p:grpSp>
        <p:nvGrpSpPr>
          <p:cNvPr id="5" name="Group 4">
            <a:extLst>
              <a:ext uri="{FF2B5EF4-FFF2-40B4-BE49-F238E27FC236}">
                <a16:creationId xmlns:a16="http://schemas.microsoft.com/office/drawing/2014/main" id="{D5655F8B-2700-4C4A-B6AC-2E2CD83F5995}"/>
              </a:ext>
            </a:extLst>
          </p:cNvPr>
          <p:cNvGrpSpPr/>
          <p:nvPr/>
        </p:nvGrpSpPr>
        <p:grpSpPr>
          <a:xfrm>
            <a:off x="8761616" y="192415"/>
            <a:ext cx="3217024" cy="821736"/>
            <a:chOff x="0" y="0"/>
            <a:chExt cx="7200007" cy="1879416"/>
          </a:xfrm>
        </p:grpSpPr>
        <p:sp>
          <p:nvSpPr>
            <p:cNvPr id="6" name="Shape 6">
              <a:extLst>
                <a:ext uri="{FF2B5EF4-FFF2-40B4-BE49-F238E27FC236}">
                  <a16:creationId xmlns:a16="http://schemas.microsoft.com/office/drawing/2014/main" id="{61B736B4-07C6-4265-A32C-4C8F62941409}"/>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51F49AB8-9EAD-466B-B933-B0C4AC7553D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4D2D036A-C3EF-4664-8632-115BFB6F23BF}"/>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884F06DC-BEB2-47C6-AE20-C0BF72A42D65}"/>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45081140-54F0-461A-91A6-2EB2CF842E86}"/>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8AD672C3-5D40-4DF1-A957-E8FCA64752D7}"/>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CEAE1394-3994-4459-A7D8-243402C4E87F}"/>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3B12A746-77FB-480A-9682-A35531E5DBFE}"/>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EF406842-5F60-486A-97C2-93773C90A494}"/>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E40B8822-AEBB-4A68-ACCA-E592DC506236}"/>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CB861B97-8487-42EF-8D0A-E4B8A41D83AA}"/>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Tree>
    <p:extLst>
      <p:ext uri="{BB962C8B-B14F-4D97-AF65-F5344CB8AC3E}">
        <p14:creationId xmlns:p14="http://schemas.microsoft.com/office/powerpoint/2010/main" val="425797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CD483-2B3B-47EA-AD01-FE43EEF7FA1F}"/>
              </a:ext>
            </a:extLst>
          </p:cNvPr>
          <p:cNvSpPr>
            <a:spLocks noGrp="1"/>
          </p:cNvSpPr>
          <p:nvPr>
            <p:ph type="title"/>
          </p:nvPr>
        </p:nvSpPr>
        <p:spPr/>
        <p:txBody>
          <a:bodyPr>
            <a:normAutofit/>
          </a:bodyPr>
          <a:lstStyle/>
          <a:p>
            <a:r>
              <a:rPr lang="hr-HR" sz="3200" b="1" dirty="0"/>
              <a:t>KRITERIJI ZA ISKLJUČENJE</a:t>
            </a:r>
            <a:endParaRPr lang="hr-HR" sz="3200" dirty="0"/>
          </a:p>
        </p:txBody>
      </p:sp>
      <p:sp>
        <p:nvSpPr>
          <p:cNvPr id="3" name="Content Placeholder 2">
            <a:extLst>
              <a:ext uri="{FF2B5EF4-FFF2-40B4-BE49-F238E27FC236}">
                <a16:creationId xmlns:a16="http://schemas.microsoft.com/office/drawing/2014/main" id="{D95F74D5-5E8C-4427-9023-EEA542AD9923}"/>
              </a:ext>
            </a:extLst>
          </p:cNvPr>
          <p:cNvSpPr>
            <a:spLocks noGrp="1"/>
          </p:cNvSpPr>
          <p:nvPr>
            <p:ph idx="1"/>
          </p:nvPr>
        </p:nvSpPr>
        <p:spPr>
          <a:xfrm>
            <a:off x="609600" y="1600201"/>
            <a:ext cx="10972800" cy="3877055"/>
          </a:xfrm>
        </p:spPr>
        <p:txBody>
          <a:bodyPr>
            <a:normAutofit/>
          </a:bodyPr>
          <a:lstStyle/>
          <a:p>
            <a:pPr algn="just"/>
            <a:r>
              <a:rPr lang="hr-HR" sz="2000" dirty="0" smtClean="0">
                <a:solidFill>
                  <a:srgbClr val="002060"/>
                </a:solidFill>
                <a:latin typeface="Neo Sans Medium"/>
              </a:rPr>
              <a:t>prijavitelju kojem je utvrđeno teško kršenje Ugovora zbog neispunjavanja ugovornih obveza, a koji je bio potpisan u sklopu nekog drugog postupka dodjele bespovratnih sredstava i bio je (su)financiran sredstvima EU odnosno ESI fondova</a:t>
            </a:r>
          </a:p>
          <a:p>
            <a:pPr algn="just"/>
            <a:r>
              <a:rPr lang="hr-HR" sz="2000" dirty="0" smtClean="0">
                <a:solidFill>
                  <a:srgbClr val="002060"/>
                </a:solidFill>
                <a:latin typeface="Neo Sans Medium"/>
              </a:rPr>
              <a:t>prijavitelju </a:t>
            </a:r>
            <a:r>
              <a:rPr lang="hr-HR" sz="2000" dirty="0">
                <a:solidFill>
                  <a:srgbClr val="002060"/>
                </a:solidFill>
                <a:latin typeface="Neo Sans Medium"/>
              </a:rPr>
              <a:t>u slučaju da je prijavitelj ili osobe ovlaštene po zakonu za zastupanje proglašen krivim zbog </a:t>
            </a:r>
            <a:r>
              <a:rPr lang="hr-HR" sz="2000" b="1" dirty="0">
                <a:solidFill>
                  <a:srgbClr val="002060"/>
                </a:solidFill>
                <a:latin typeface="Neo Sans Medium"/>
              </a:rPr>
              <a:t>teškog profesionalnog </a:t>
            </a:r>
            <a:r>
              <a:rPr lang="hr-HR" sz="2000" b="1" dirty="0" smtClean="0">
                <a:solidFill>
                  <a:srgbClr val="002060"/>
                </a:solidFill>
                <a:latin typeface="Neo Sans Medium"/>
              </a:rPr>
              <a:t>propusta</a:t>
            </a:r>
            <a:endParaRPr lang="hr-HR" sz="2000" dirty="0">
              <a:solidFill>
                <a:srgbClr val="002060"/>
              </a:solidFill>
              <a:latin typeface="Neo Sans Medium"/>
            </a:endParaRPr>
          </a:p>
          <a:p>
            <a:pPr algn="just"/>
            <a:r>
              <a:rPr lang="hr-HR" sz="2000" dirty="0">
                <a:solidFill>
                  <a:srgbClr val="002060"/>
                </a:solidFill>
                <a:latin typeface="Neo Sans Medium"/>
              </a:rPr>
              <a:t>prijavitelj koji je u sukobu interesa u predmetnom postupku dodjele bespovratnih </a:t>
            </a:r>
            <a:r>
              <a:rPr lang="hr-HR" sz="2000" dirty="0" smtClean="0">
                <a:solidFill>
                  <a:srgbClr val="002060"/>
                </a:solidFill>
                <a:latin typeface="Neo Sans Medium"/>
              </a:rPr>
              <a:t>sredstava</a:t>
            </a:r>
            <a:endParaRPr lang="hr-HR" sz="2000" dirty="0">
              <a:solidFill>
                <a:srgbClr val="002060"/>
              </a:solidFill>
              <a:latin typeface="Neo Sans Medium"/>
            </a:endParaRPr>
          </a:p>
          <a:p>
            <a:pPr algn="just"/>
            <a:r>
              <a:rPr lang="hr-HR" sz="2000" dirty="0">
                <a:solidFill>
                  <a:srgbClr val="002060"/>
                </a:solidFill>
                <a:latin typeface="Neo Sans Medium"/>
              </a:rPr>
              <a:t>prijavitelju koji nije izvršio zatraženi povrat ili su u postupku povrata sredstava prethodno dodijeljenih u drugom postupku dodjele bespovratnih sredstava iz bilo kojeg javnog </a:t>
            </a:r>
            <a:r>
              <a:rPr lang="hr-HR" sz="2000" dirty="0" smtClean="0">
                <a:solidFill>
                  <a:srgbClr val="002060"/>
                </a:solidFill>
                <a:latin typeface="Neo Sans Medium"/>
              </a:rPr>
              <a:t>izvora</a:t>
            </a:r>
            <a:endParaRPr lang="hr-HR" sz="2000" dirty="0">
              <a:solidFill>
                <a:srgbClr val="002060"/>
              </a:solidFill>
              <a:latin typeface="Neo Sans Medium"/>
            </a:endParaRPr>
          </a:p>
          <a:p>
            <a:pPr algn="just"/>
            <a:r>
              <a:rPr lang="hr-HR" sz="2000" dirty="0">
                <a:solidFill>
                  <a:srgbClr val="002060"/>
                </a:solidFill>
                <a:latin typeface="Neo Sans Medium"/>
              </a:rPr>
              <a:t> prijavitelju koji nije izvršio isplate plaća zaposlenicima, plaćanje doprinosa za financiranje obveznih osiguranja ili plaćanje </a:t>
            </a:r>
            <a:r>
              <a:rPr lang="hr-HR" sz="2000" dirty="0" smtClean="0">
                <a:solidFill>
                  <a:srgbClr val="002060"/>
                </a:solidFill>
                <a:latin typeface="Neo Sans Medium"/>
              </a:rPr>
              <a:t>poreza</a:t>
            </a:r>
            <a:endParaRPr lang="hr-HR" sz="2000" dirty="0">
              <a:solidFill>
                <a:srgbClr val="002060"/>
              </a:solidFill>
              <a:latin typeface="Neo Sans Medium"/>
            </a:endParaRPr>
          </a:p>
          <a:p>
            <a:pPr algn="just"/>
            <a:r>
              <a:rPr lang="hr-HR" sz="2000" dirty="0">
                <a:solidFill>
                  <a:srgbClr val="002060"/>
                </a:solidFill>
                <a:latin typeface="Neo Sans Medium"/>
              </a:rPr>
              <a:t>prijavitelju kojem su dodijeljene potpore u iznosima koji premašuju pragove</a:t>
            </a:r>
          </a:p>
          <a:p>
            <a:endParaRPr lang="hr-HR" dirty="0"/>
          </a:p>
        </p:txBody>
      </p:sp>
      <p:pic>
        <p:nvPicPr>
          <p:cNvPr id="4" name="Picture 3">
            <a:extLst>
              <a:ext uri="{FF2B5EF4-FFF2-40B4-BE49-F238E27FC236}">
                <a16:creationId xmlns:a16="http://schemas.microsoft.com/office/drawing/2014/main" id="{49A9866A-004F-4C87-9AE7-B1939F532850}"/>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9875" y="6005651"/>
            <a:ext cx="8377131" cy="527222"/>
          </a:xfrm>
          <a:prstGeom prst="rect">
            <a:avLst/>
          </a:prstGeom>
          <a:noFill/>
          <a:ln>
            <a:noFill/>
          </a:ln>
        </p:spPr>
      </p:pic>
      <p:grpSp>
        <p:nvGrpSpPr>
          <p:cNvPr id="5" name="Group 4">
            <a:extLst>
              <a:ext uri="{FF2B5EF4-FFF2-40B4-BE49-F238E27FC236}">
                <a16:creationId xmlns:a16="http://schemas.microsoft.com/office/drawing/2014/main" id="{A570BFBB-DC86-4805-9CF7-1FE06A727783}"/>
              </a:ext>
            </a:extLst>
          </p:cNvPr>
          <p:cNvGrpSpPr/>
          <p:nvPr/>
        </p:nvGrpSpPr>
        <p:grpSpPr>
          <a:xfrm>
            <a:off x="8761616" y="192415"/>
            <a:ext cx="3217024" cy="821736"/>
            <a:chOff x="0" y="0"/>
            <a:chExt cx="7200007" cy="1879416"/>
          </a:xfrm>
        </p:grpSpPr>
        <p:sp>
          <p:nvSpPr>
            <p:cNvPr id="6" name="Shape 6">
              <a:extLst>
                <a:ext uri="{FF2B5EF4-FFF2-40B4-BE49-F238E27FC236}">
                  <a16:creationId xmlns:a16="http://schemas.microsoft.com/office/drawing/2014/main" id="{F5AC8ED2-FBE6-470A-90EB-0E198828ED25}"/>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B526A20F-BDD8-4D73-ABFB-22B63342E9D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532DD7E8-3C4D-4DD9-B416-7497690B518A}"/>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7E5F54C3-84CA-4232-9653-8D00DAEF735C}"/>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975B6ABA-5A4E-47C0-9E9A-9B540B5B9CA9}"/>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A8D83DDD-ECA7-402B-81C3-4ACBD0E8486A}"/>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2ABBFA81-EBCA-471F-8072-DD7683EAB751}"/>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D1B9ED53-24C9-44CC-A8AD-4CE51D0A046E}"/>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D2144A3D-3708-4799-98A1-8CC909DA846C}"/>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3A115866-EB41-41C3-9C47-E8225F0C1B52}"/>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42DB98D5-EC06-4DF8-B49F-E47A55E88713}"/>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Tree>
    <p:extLst>
      <p:ext uri="{BB962C8B-B14F-4D97-AF65-F5344CB8AC3E}">
        <p14:creationId xmlns:p14="http://schemas.microsoft.com/office/powerpoint/2010/main" val="32606240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F0C3A-E9E9-4BAA-97FD-347EC2327DE8}"/>
              </a:ext>
            </a:extLst>
          </p:cNvPr>
          <p:cNvSpPr>
            <a:spLocks noGrp="1"/>
          </p:cNvSpPr>
          <p:nvPr>
            <p:ph type="title"/>
          </p:nvPr>
        </p:nvSpPr>
        <p:spPr>
          <a:xfrm>
            <a:off x="399484" y="324025"/>
            <a:ext cx="10972800" cy="725646"/>
          </a:xfrm>
        </p:spPr>
        <p:txBody>
          <a:bodyPr>
            <a:normAutofit/>
          </a:bodyPr>
          <a:lstStyle/>
          <a:p>
            <a:r>
              <a:rPr lang="hr-HR" sz="3200" b="1" dirty="0"/>
              <a:t>KRITERIJI ZA ISKLJUČENJE</a:t>
            </a:r>
          </a:p>
        </p:txBody>
      </p:sp>
      <p:sp>
        <p:nvSpPr>
          <p:cNvPr id="3" name="Content Placeholder 2">
            <a:extLst>
              <a:ext uri="{FF2B5EF4-FFF2-40B4-BE49-F238E27FC236}">
                <a16:creationId xmlns:a16="http://schemas.microsoft.com/office/drawing/2014/main" id="{EA447D16-AF0C-43F3-95FF-21099F4A712D}"/>
              </a:ext>
            </a:extLst>
          </p:cNvPr>
          <p:cNvSpPr>
            <a:spLocks noGrp="1"/>
          </p:cNvSpPr>
          <p:nvPr>
            <p:ph idx="1"/>
          </p:nvPr>
        </p:nvSpPr>
        <p:spPr>
          <a:xfrm>
            <a:off x="483766" y="1518257"/>
            <a:ext cx="10972800" cy="4151456"/>
          </a:xfrm>
        </p:spPr>
        <p:txBody>
          <a:bodyPr>
            <a:normAutofit/>
          </a:bodyPr>
          <a:lstStyle/>
          <a:p>
            <a:pPr marL="0" indent="0" algn="just">
              <a:buNone/>
            </a:pPr>
            <a:r>
              <a:rPr lang="hr-HR" sz="2000" b="1" u="sng" dirty="0">
                <a:solidFill>
                  <a:srgbClr val="002060"/>
                </a:solidFill>
                <a:latin typeface="Neo Sans Medium"/>
              </a:rPr>
              <a:t>Regionalne potpore</a:t>
            </a:r>
            <a:r>
              <a:rPr lang="hr-HR" sz="2000" u="sng" dirty="0">
                <a:solidFill>
                  <a:srgbClr val="002060"/>
                </a:solidFill>
                <a:latin typeface="Neo Sans Medium"/>
              </a:rPr>
              <a:t> se dodatno ne mogu dodijeliti</a:t>
            </a:r>
            <a:r>
              <a:rPr lang="hr-HR" sz="2000" dirty="0">
                <a:solidFill>
                  <a:srgbClr val="002060"/>
                </a:solidFill>
                <a:latin typeface="Neo Sans Medium"/>
              </a:rPr>
              <a:t>:</a:t>
            </a:r>
          </a:p>
          <a:p>
            <a:pPr algn="just"/>
            <a:r>
              <a:rPr lang="hr-HR" sz="2000" dirty="0">
                <a:solidFill>
                  <a:srgbClr val="002060"/>
                </a:solidFill>
                <a:latin typeface="Neo Sans Medium"/>
              </a:rPr>
              <a:t>za stavljanje u povlašten položaj djelatnosti u sektoru čelika, sektoru ugljena, sektoru brodogradnje ili sektoru umjetnih vlakana</a:t>
            </a:r>
          </a:p>
          <a:p>
            <a:pPr algn="just"/>
            <a:r>
              <a:rPr lang="hr-HR" sz="2000" dirty="0">
                <a:solidFill>
                  <a:srgbClr val="002060"/>
                </a:solidFill>
                <a:latin typeface="Neo Sans Medium"/>
              </a:rPr>
              <a:t>u sektoru prometa te povezanoj infrastrukturi te za proizvodnju i distribuciju energije i za energetsku infrastrukturu</a:t>
            </a:r>
          </a:p>
          <a:p>
            <a:pPr algn="just"/>
            <a:r>
              <a:rPr lang="hr-HR" sz="2000" dirty="0">
                <a:solidFill>
                  <a:srgbClr val="002060"/>
                </a:solidFill>
                <a:latin typeface="Neo Sans Medium"/>
              </a:rPr>
              <a:t>za ulaganja u sektoru djelatnosti trgovine na veliko i na malo</a:t>
            </a:r>
          </a:p>
          <a:p>
            <a:pPr algn="just"/>
            <a:r>
              <a:rPr lang="hr-HR" sz="2000" dirty="0">
                <a:solidFill>
                  <a:srgbClr val="002060"/>
                </a:solidFill>
                <a:latin typeface="Neo Sans Medium"/>
              </a:rPr>
              <a:t>prijaviteljima koji su iskazali negativan EBITDA prema GFI u fiskalnoj godini koja prethodi godini predaje projektne prijave</a:t>
            </a:r>
          </a:p>
          <a:p>
            <a:pPr algn="just"/>
            <a:r>
              <a:rPr lang="hr-HR" sz="2000" dirty="0">
                <a:solidFill>
                  <a:srgbClr val="002060"/>
                </a:solidFill>
                <a:latin typeface="Neo Sans Medium"/>
              </a:rPr>
              <a:t>one koji vode poslovne knjige i evidencije sukladno Zakonu o porezu na dohodak, ukupni godišnji iznos primitaka mora biti veći od ukupnog iznosa izdataka</a:t>
            </a:r>
          </a:p>
          <a:p>
            <a:pPr algn="just"/>
            <a:r>
              <a:rPr lang="hr-HR" sz="2000" dirty="0">
                <a:solidFill>
                  <a:srgbClr val="002060"/>
                </a:solidFill>
                <a:latin typeface="Neo Sans Medium"/>
              </a:rPr>
              <a:t>prijavitelju koji je zatvorio istu ili sličnu djelatnost u Europskom gospodarskom prostoru u razdoblju od dvije godine koje su prethodile prijavi na ovaj Poziv</a:t>
            </a:r>
          </a:p>
          <a:p>
            <a:pPr marL="0" indent="0">
              <a:buNone/>
            </a:pPr>
            <a:endParaRPr lang="hr-HR" sz="2000" dirty="0"/>
          </a:p>
        </p:txBody>
      </p:sp>
      <p:grpSp>
        <p:nvGrpSpPr>
          <p:cNvPr id="4" name="Group 3">
            <a:extLst>
              <a:ext uri="{FF2B5EF4-FFF2-40B4-BE49-F238E27FC236}">
                <a16:creationId xmlns:a16="http://schemas.microsoft.com/office/drawing/2014/main" id="{50F55B39-3204-4AA3-8641-A3109D7AD47C}"/>
              </a:ext>
            </a:extLst>
          </p:cNvPr>
          <p:cNvGrpSpPr/>
          <p:nvPr/>
        </p:nvGrpSpPr>
        <p:grpSpPr>
          <a:xfrm>
            <a:off x="8761616" y="192415"/>
            <a:ext cx="3217024" cy="821736"/>
            <a:chOff x="0" y="0"/>
            <a:chExt cx="7200007" cy="1879416"/>
          </a:xfrm>
        </p:grpSpPr>
        <p:sp>
          <p:nvSpPr>
            <p:cNvPr id="5" name="Shape 6">
              <a:extLst>
                <a:ext uri="{FF2B5EF4-FFF2-40B4-BE49-F238E27FC236}">
                  <a16:creationId xmlns:a16="http://schemas.microsoft.com/office/drawing/2014/main" id="{938728CA-E0B0-4AFC-9CEB-543A58AE971F}"/>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a:extLst>
                <a:ext uri="{FF2B5EF4-FFF2-40B4-BE49-F238E27FC236}">
                  <a16:creationId xmlns:a16="http://schemas.microsoft.com/office/drawing/2014/main" id="{6D7ADABD-FF85-421F-97F7-E16730672A96}"/>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a:extLst>
                <a:ext uri="{FF2B5EF4-FFF2-40B4-BE49-F238E27FC236}">
                  <a16:creationId xmlns:a16="http://schemas.microsoft.com/office/drawing/2014/main" id="{456F9826-D6A4-463C-9813-01BEDF270F2A}"/>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a:extLst>
                <a:ext uri="{FF2B5EF4-FFF2-40B4-BE49-F238E27FC236}">
                  <a16:creationId xmlns:a16="http://schemas.microsoft.com/office/drawing/2014/main" id="{71DD0741-8546-488B-B6DA-D4EC2BA3E131}"/>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a:extLst>
                <a:ext uri="{FF2B5EF4-FFF2-40B4-BE49-F238E27FC236}">
                  <a16:creationId xmlns:a16="http://schemas.microsoft.com/office/drawing/2014/main" id="{E8073DC4-B81D-4BC9-B7C5-B3EF36C1C709}"/>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a:extLst>
                <a:ext uri="{FF2B5EF4-FFF2-40B4-BE49-F238E27FC236}">
                  <a16:creationId xmlns:a16="http://schemas.microsoft.com/office/drawing/2014/main" id="{3856C5D2-0B1B-4851-9CC7-1C2AE9163673}"/>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a:extLst>
                <a:ext uri="{FF2B5EF4-FFF2-40B4-BE49-F238E27FC236}">
                  <a16:creationId xmlns:a16="http://schemas.microsoft.com/office/drawing/2014/main" id="{2AE43C7C-DDE4-47E4-9F32-44E181AF7F1E}"/>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a:extLst>
                <a:ext uri="{FF2B5EF4-FFF2-40B4-BE49-F238E27FC236}">
                  <a16:creationId xmlns:a16="http://schemas.microsoft.com/office/drawing/2014/main" id="{715A0588-E731-4B41-BA43-867B0D2BE262}"/>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a:extLst>
                <a:ext uri="{FF2B5EF4-FFF2-40B4-BE49-F238E27FC236}">
                  <a16:creationId xmlns:a16="http://schemas.microsoft.com/office/drawing/2014/main" id="{DE0E4A7D-91BF-43A4-919A-9697B95F8405}"/>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a:extLst>
                <a:ext uri="{FF2B5EF4-FFF2-40B4-BE49-F238E27FC236}">
                  <a16:creationId xmlns:a16="http://schemas.microsoft.com/office/drawing/2014/main" id="{8F179541-419B-4378-9468-629955B53B2E}"/>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a:extLst>
                <a:ext uri="{FF2B5EF4-FFF2-40B4-BE49-F238E27FC236}">
                  <a16:creationId xmlns:a16="http://schemas.microsoft.com/office/drawing/2014/main" id="{119A89A6-D341-4BC8-A137-45687D71BCC0}"/>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6" name="Picture 15">
            <a:extLst>
              <a:ext uri="{FF2B5EF4-FFF2-40B4-BE49-F238E27FC236}">
                <a16:creationId xmlns:a16="http://schemas.microsoft.com/office/drawing/2014/main" id="{3DA4526A-787B-45CE-AAC5-E9CE3762B97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9875" y="6005651"/>
            <a:ext cx="8377131" cy="527222"/>
          </a:xfrm>
          <a:prstGeom prst="rect">
            <a:avLst/>
          </a:prstGeom>
          <a:noFill/>
          <a:ln>
            <a:noFill/>
          </a:ln>
        </p:spPr>
      </p:pic>
    </p:spTree>
    <p:extLst>
      <p:ext uri="{BB962C8B-B14F-4D97-AF65-F5344CB8AC3E}">
        <p14:creationId xmlns:p14="http://schemas.microsoft.com/office/powerpoint/2010/main" val="36255512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F5B01-13C2-4787-BF6D-D3AA171F8A5A}"/>
              </a:ext>
            </a:extLst>
          </p:cNvPr>
          <p:cNvSpPr>
            <a:spLocks noGrp="1"/>
          </p:cNvSpPr>
          <p:nvPr>
            <p:ph type="title"/>
          </p:nvPr>
        </p:nvSpPr>
        <p:spPr>
          <a:xfrm>
            <a:off x="688941" y="78117"/>
            <a:ext cx="8999703" cy="1237673"/>
          </a:xfrm>
        </p:spPr>
        <p:txBody>
          <a:bodyPr>
            <a:noAutofit/>
          </a:bodyPr>
          <a:lstStyle/>
          <a:p>
            <a:r>
              <a:rPr lang="hr-HR" sz="3200" b="1" dirty="0"/>
              <a:t>ZAHTJEVI KOJI SE ODNOSE NA SPOSOBNOST  PODUZETNIKA</a:t>
            </a:r>
          </a:p>
        </p:txBody>
      </p:sp>
      <p:sp>
        <p:nvSpPr>
          <p:cNvPr id="3" name="Content Placeholder 2">
            <a:extLst>
              <a:ext uri="{FF2B5EF4-FFF2-40B4-BE49-F238E27FC236}">
                <a16:creationId xmlns:a16="http://schemas.microsoft.com/office/drawing/2014/main" id="{B2DAAE4A-CE8B-472D-BD05-19B445C076AA}"/>
              </a:ext>
            </a:extLst>
          </p:cNvPr>
          <p:cNvSpPr>
            <a:spLocks noGrp="1"/>
          </p:cNvSpPr>
          <p:nvPr>
            <p:ph idx="1"/>
          </p:nvPr>
        </p:nvSpPr>
        <p:spPr>
          <a:xfrm>
            <a:off x="688941" y="1408736"/>
            <a:ext cx="10972800" cy="4673409"/>
          </a:xfrm>
        </p:spPr>
        <p:txBody>
          <a:bodyPr>
            <a:normAutofit fontScale="55000" lnSpcReduction="20000"/>
          </a:bodyPr>
          <a:lstStyle/>
          <a:p>
            <a:pPr algn="just"/>
            <a:r>
              <a:rPr lang="hr-HR" sz="3600" b="1" dirty="0" smtClean="0">
                <a:solidFill>
                  <a:srgbClr val="002060"/>
                </a:solidFill>
                <a:latin typeface="Neo Sans Medium"/>
              </a:rPr>
              <a:t>Odgovarajuće kapaciteti </a:t>
            </a:r>
            <a:r>
              <a:rPr lang="hr-HR" sz="3600" b="1" dirty="0">
                <a:solidFill>
                  <a:srgbClr val="002060"/>
                </a:solidFill>
                <a:latin typeface="Neo Sans Medium"/>
              </a:rPr>
              <a:t>za provedbu projekta </a:t>
            </a:r>
            <a:r>
              <a:rPr lang="hr-HR" sz="3600" dirty="0" smtClean="0">
                <a:solidFill>
                  <a:srgbClr val="002060"/>
                </a:solidFill>
                <a:latin typeface="Neo Sans Medium"/>
              </a:rPr>
              <a:t>- projektni </a:t>
            </a:r>
            <a:r>
              <a:rPr lang="hr-HR" sz="3600" dirty="0">
                <a:solidFill>
                  <a:srgbClr val="002060"/>
                </a:solidFill>
                <a:latin typeface="Neo Sans Medium"/>
              </a:rPr>
              <a:t>tim (voditelj projekta s najmanje 1 godinom iskustva u vođenju projekata i osoba za računovodstvo, financije i administraciju s najmanje 1 godinom iskustva)</a:t>
            </a:r>
          </a:p>
          <a:p>
            <a:pPr algn="just"/>
            <a:r>
              <a:rPr lang="hr-HR" sz="3600" b="1" dirty="0">
                <a:solidFill>
                  <a:srgbClr val="002060"/>
                </a:solidFill>
                <a:latin typeface="Neo Sans Medium"/>
              </a:rPr>
              <a:t>Učinkovita uporaba sredstava </a:t>
            </a:r>
            <a:r>
              <a:rPr lang="hr-HR" sz="3600" dirty="0">
                <a:solidFill>
                  <a:srgbClr val="002060"/>
                </a:solidFill>
                <a:latin typeface="Neo Sans Medium"/>
              </a:rPr>
              <a:t>u skladu s načelima ekonomičnosti, učinkovitosti i djelotvornosti</a:t>
            </a:r>
          </a:p>
          <a:p>
            <a:pPr algn="just"/>
            <a:r>
              <a:rPr lang="hr-HR" sz="3600" b="1" dirty="0" smtClean="0">
                <a:solidFill>
                  <a:srgbClr val="002060"/>
                </a:solidFill>
                <a:latin typeface="Neo Sans Medium"/>
              </a:rPr>
              <a:t>Trajnost </a:t>
            </a:r>
            <a:r>
              <a:rPr lang="hr-HR" sz="3600" b="1" dirty="0">
                <a:solidFill>
                  <a:srgbClr val="002060"/>
                </a:solidFill>
                <a:latin typeface="Neo Sans Medium"/>
              </a:rPr>
              <a:t>projekta i projektnih rezultata </a:t>
            </a:r>
            <a:r>
              <a:rPr lang="hr-HR" sz="3600" dirty="0">
                <a:solidFill>
                  <a:srgbClr val="002060"/>
                </a:solidFill>
                <a:latin typeface="Neo Sans Medium"/>
              </a:rPr>
              <a:t>– tijekom razdoblja od 3 godine od završenog </a:t>
            </a:r>
            <a:r>
              <a:rPr lang="hr-HR" sz="3600" dirty="0" smtClean="0">
                <a:solidFill>
                  <a:srgbClr val="002060"/>
                </a:solidFill>
                <a:latin typeface="Neo Sans Medium"/>
              </a:rPr>
              <a:t>plaćanja (</a:t>
            </a:r>
            <a:r>
              <a:rPr lang="hr-HR" sz="3600" dirty="0">
                <a:solidFill>
                  <a:srgbClr val="002060"/>
                </a:solidFill>
                <a:latin typeface="Neo Sans Medium"/>
              </a:rPr>
              <a:t>korisniku) rezultati projekta ne podliježu sljedećim situacijama:</a:t>
            </a:r>
          </a:p>
          <a:p>
            <a:pPr lvl="1" algn="just">
              <a:buFont typeface="Wingdings" panose="05000000000000000000" pitchFamily="2" charset="2"/>
              <a:buChar char="Ø"/>
            </a:pPr>
            <a:r>
              <a:rPr lang="hr-HR" sz="3600" dirty="0">
                <a:solidFill>
                  <a:srgbClr val="002060"/>
                </a:solidFill>
                <a:latin typeface="Neo Sans Medium"/>
              </a:rPr>
              <a:t>Prestanak ili premještanje proizvodne aktivnosti izvan programskog područja</a:t>
            </a:r>
          </a:p>
          <a:p>
            <a:pPr lvl="1" algn="just">
              <a:buFont typeface="Wingdings" panose="05000000000000000000" pitchFamily="2" charset="2"/>
              <a:buChar char="Ø"/>
            </a:pPr>
            <a:r>
              <a:rPr lang="hr-HR" sz="3600" dirty="0">
                <a:solidFill>
                  <a:srgbClr val="002060"/>
                </a:solidFill>
                <a:latin typeface="Neo Sans Medium"/>
              </a:rPr>
              <a:t>Promjena vlasništva nad predmetom infrastrukture čime se trgovačkom društvu ili javnom tijelu daje neopravdana prednost</a:t>
            </a:r>
          </a:p>
          <a:p>
            <a:pPr lvl="1" algn="just">
              <a:buFont typeface="Wingdings" panose="05000000000000000000" pitchFamily="2" charset="2"/>
              <a:buChar char="Ø"/>
            </a:pPr>
            <a:r>
              <a:rPr lang="hr-HR" sz="3600" dirty="0">
                <a:solidFill>
                  <a:srgbClr val="002060"/>
                </a:solidFill>
                <a:latin typeface="Neo Sans Medium"/>
              </a:rPr>
              <a:t>Promjene koje utječu na prirodu projekta, ciljeve ili provedbene uvjete </a:t>
            </a:r>
          </a:p>
          <a:p>
            <a:pPr algn="just"/>
            <a:r>
              <a:rPr lang="hr-HR" sz="3600" dirty="0">
                <a:solidFill>
                  <a:srgbClr val="002060"/>
                </a:solidFill>
                <a:latin typeface="Neo Sans Medium"/>
              </a:rPr>
              <a:t>Tijekom razdoblja od 3 godine od završnog plaćanja (korisniku) mora osigurati:</a:t>
            </a:r>
          </a:p>
          <a:p>
            <a:pPr lvl="1" algn="just">
              <a:buFont typeface="Wingdings" panose="05000000000000000000" pitchFamily="2" charset="2"/>
              <a:buChar char="Ø"/>
            </a:pPr>
            <a:r>
              <a:rPr lang="hr-HR" sz="3600" dirty="0">
                <a:solidFill>
                  <a:srgbClr val="002060"/>
                </a:solidFill>
                <a:latin typeface="Neo Sans Medium"/>
              </a:rPr>
              <a:t>Održavanje opreme i druge imovine nabavljene tijekom projekta</a:t>
            </a:r>
          </a:p>
          <a:p>
            <a:pPr lvl="1" algn="just">
              <a:buFont typeface="Wingdings" panose="05000000000000000000" pitchFamily="2" charset="2"/>
              <a:buChar char="Ø"/>
            </a:pPr>
            <a:r>
              <a:rPr lang="hr-HR" sz="3600" dirty="0">
                <a:solidFill>
                  <a:srgbClr val="002060"/>
                </a:solidFill>
                <a:latin typeface="Neo Sans Medium"/>
              </a:rPr>
              <a:t>Trajnost aktivnosti i rezultata</a:t>
            </a:r>
          </a:p>
          <a:p>
            <a:pPr lvl="1" algn="just">
              <a:buFont typeface="Wingdings" panose="05000000000000000000" pitchFamily="2" charset="2"/>
              <a:buChar char="Ø"/>
            </a:pPr>
            <a:r>
              <a:rPr lang="hr-HR" sz="3600" dirty="0" smtClean="0">
                <a:solidFill>
                  <a:srgbClr val="002060"/>
                </a:solidFill>
                <a:latin typeface="Neo Sans Medium"/>
              </a:rPr>
              <a:t>Da ne dođe do bitne izmjene </a:t>
            </a:r>
            <a:r>
              <a:rPr lang="hr-HR" sz="3600" dirty="0">
                <a:solidFill>
                  <a:srgbClr val="002060"/>
                </a:solidFill>
                <a:latin typeface="Neo Sans Medium"/>
              </a:rPr>
              <a:t>projektnih rezultata uslijed promjene prirode vlasništva dijela infrastrukture ili prestanka proizvodne djelatnosti</a:t>
            </a:r>
          </a:p>
          <a:p>
            <a:pPr marL="457200" lvl="1" indent="0">
              <a:buNone/>
            </a:pPr>
            <a:endParaRPr lang="hr-HR" sz="2000" dirty="0"/>
          </a:p>
          <a:p>
            <a:endParaRPr lang="hr-HR" dirty="0"/>
          </a:p>
        </p:txBody>
      </p:sp>
      <p:pic>
        <p:nvPicPr>
          <p:cNvPr id="4" name="Picture 3">
            <a:extLst>
              <a:ext uri="{FF2B5EF4-FFF2-40B4-BE49-F238E27FC236}">
                <a16:creationId xmlns:a16="http://schemas.microsoft.com/office/drawing/2014/main" id="{731B6808-3337-4290-8B9E-7CF054D10178}"/>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grpSp>
        <p:nvGrpSpPr>
          <p:cNvPr id="5" name="Group 4">
            <a:extLst>
              <a:ext uri="{FF2B5EF4-FFF2-40B4-BE49-F238E27FC236}">
                <a16:creationId xmlns:a16="http://schemas.microsoft.com/office/drawing/2014/main" id="{B776C8FC-E881-4E5D-A239-119FBC7A4D91}"/>
              </a:ext>
            </a:extLst>
          </p:cNvPr>
          <p:cNvGrpSpPr/>
          <p:nvPr/>
        </p:nvGrpSpPr>
        <p:grpSpPr>
          <a:xfrm>
            <a:off x="8974976" y="175637"/>
            <a:ext cx="3217024" cy="821736"/>
            <a:chOff x="0" y="0"/>
            <a:chExt cx="7200007" cy="1879416"/>
          </a:xfrm>
        </p:grpSpPr>
        <p:sp>
          <p:nvSpPr>
            <p:cNvPr id="6" name="Shape 6">
              <a:extLst>
                <a:ext uri="{FF2B5EF4-FFF2-40B4-BE49-F238E27FC236}">
                  <a16:creationId xmlns:a16="http://schemas.microsoft.com/office/drawing/2014/main" id="{6756EF56-5252-4B62-B58F-9E4DCA9800C9}"/>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27EACD84-23BA-4391-935D-0F4399969AF8}"/>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4FF0A3B1-8DB4-4E22-836F-27E14C584BEF}"/>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76FD3C1D-477A-4403-A926-6FAEDC093B08}"/>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E9870AF1-0598-4EF1-99B0-BFAA81BBF0A2}"/>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1C5F8CD9-CE88-408E-AB46-F32FA01CAF97}"/>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9B63293B-79AB-4A62-A8CC-E8A803E33459}"/>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37F91D43-BEF4-44ED-A8D0-B5FBBC32CC48}"/>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AE876374-3262-4692-B868-4EB7CEEBD856}"/>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E53D730B-2FC2-458F-9400-8B02A43DAB4C}"/>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765546F1-D9E3-456D-B825-A1203C9D8757}"/>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Tree>
    <p:extLst>
      <p:ext uri="{BB962C8B-B14F-4D97-AF65-F5344CB8AC3E}">
        <p14:creationId xmlns:p14="http://schemas.microsoft.com/office/powerpoint/2010/main" val="28877583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9D577-E416-4E52-B6BD-C2B479D0ED7D}"/>
              </a:ext>
            </a:extLst>
          </p:cNvPr>
          <p:cNvSpPr>
            <a:spLocks noGrp="1"/>
          </p:cNvSpPr>
          <p:nvPr>
            <p:ph type="title"/>
          </p:nvPr>
        </p:nvSpPr>
        <p:spPr>
          <a:xfrm>
            <a:off x="346177" y="210137"/>
            <a:ext cx="10180762" cy="857256"/>
          </a:xfrm>
        </p:spPr>
        <p:txBody>
          <a:bodyPr>
            <a:normAutofit fontScale="90000"/>
          </a:bodyPr>
          <a:lstStyle/>
          <a:p>
            <a:r>
              <a:rPr lang="hr-HR" sz="3200" b="1" dirty="0"/>
              <a:t>PRIHVATLJIVE KATEGORIJE</a:t>
            </a:r>
            <a:br>
              <a:rPr lang="hr-HR" sz="3200" b="1" dirty="0"/>
            </a:br>
            <a:r>
              <a:rPr lang="hr-HR" sz="3200" b="1" dirty="0"/>
              <a:t> TROŠKOVA</a:t>
            </a:r>
          </a:p>
        </p:txBody>
      </p:sp>
      <p:pic>
        <p:nvPicPr>
          <p:cNvPr id="4" name="Picture 3">
            <a:extLst>
              <a:ext uri="{FF2B5EF4-FFF2-40B4-BE49-F238E27FC236}">
                <a16:creationId xmlns:a16="http://schemas.microsoft.com/office/drawing/2014/main" id="{CB7C1C5C-615C-4DF5-9427-36BE797838FC}"/>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grpSp>
        <p:nvGrpSpPr>
          <p:cNvPr id="5" name="Group 4">
            <a:extLst>
              <a:ext uri="{FF2B5EF4-FFF2-40B4-BE49-F238E27FC236}">
                <a16:creationId xmlns:a16="http://schemas.microsoft.com/office/drawing/2014/main" id="{F27498C7-EF8F-41A4-8337-54BDC84EAFE6}"/>
              </a:ext>
            </a:extLst>
          </p:cNvPr>
          <p:cNvGrpSpPr/>
          <p:nvPr/>
        </p:nvGrpSpPr>
        <p:grpSpPr>
          <a:xfrm>
            <a:off x="8761616" y="192415"/>
            <a:ext cx="3217024" cy="821736"/>
            <a:chOff x="0" y="0"/>
            <a:chExt cx="7200007" cy="1879416"/>
          </a:xfrm>
        </p:grpSpPr>
        <p:sp>
          <p:nvSpPr>
            <p:cNvPr id="6" name="Shape 6">
              <a:extLst>
                <a:ext uri="{FF2B5EF4-FFF2-40B4-BE49-F238E27FC236}">
                  <a16:creationId xmlns:a16="http://schemas.microsoft.com/office/drawing/2014/main" id="{89EBBE13-8B54-40CD-BF82-F48173B49B5D}"/>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947C0D47-65A7-469F-B9EA-086641EC15EA}"/>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D8058CFC-8005-4FBA-8D3A-C414F56339B5}"/>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B8B310AF-837C-4FAA-8F97-907A0A9C2E03}"/>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0F482B0A-035F-4AFE-9AD6-5B4B5D25BBDA}"/>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5AE862D9-DD2E-41FA-9A0D-F16DDB4C7B4E}"/>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508E4ABD-1390-419E-AE35-C3433DE47199}"/>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DF3F27C7-BB60-4B7D-8B39-12F0C94D13C3}"/>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0334A06B-DF18-44EC-A4DC-AC1254985E25}"/>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879FB7D3-1DA1-454B-A235-2FC82046D166}"/>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CC0B578C-EC6E-460A-BE97-4D31AE68CE58}"/>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graphicFrame>
        <p:nvGraphicFramePr>
          <p:cNvPr id="19" name="Content Placeholder 18">
            <a:extLst>
              <a:ext uri="{FF2B5EF4-FFF2-40B4-BE49-F238E27FC236}">
                <a16:creationId xmlns:a16="http://schemas.microsoft.com/office/drawing/2014/main" id="{854D2B2A-709C-48E1-AA5D-4084DDC5CFFD}"/>
              </a:ext>
            </a:extLst>
          </p:cNvPr>
          <p:cNvGraphicFramePr>
            <a:graphicFrameLocks noGrp="1"/>
          </p:cNvGraphicFramePr>
          <p:nvPr>
            <p:ph idx="1"/>
            <p:extLst>
              <p:ext uri="{D42A27DB-BD31-4B8C-83A1-F6EECF244321}">
                <p14:modId xmlns:p14="http://schemas.microsoft.com/office/powerpoint/2010/main" val="3263667962"/>
              </p:ext>
            </p:extLst>
          </p:nvPr>
        </p:nvGraphicFramePr>
        <p:xfrm>
          <a:off x="272716" y="1438671"/>
          <a:ext cx="11540593" cy="3985061"/>
        </p:xfrm>
        <a:graphic>
          <a:graphicData uri="http://schemas.openxmlformats.org/drawingml/2006/table">
            <a:tbl>
              <a:tblPr firstRow="1" bandRow="1">
                <a:tableStyleId>{5C22544A-7EE6-4342-B048-85BDC9FD1C3A}</a:tableStyleId>
              </a:tblPr>
              <a:tblGrid>
                <a:gridCol w="1590846">
                  <a:extLst>
                    <a:ext uri="{9D8B030D-6E8A-4147-A177-3AD203B41FA5}">
                      <a16:colId xmlns:a16="http://schemas.microsoft.com/office/drawing/2014/main" val="499472142"/>
                    </a:ext>
                  </a:extLst>
                </a:gridCol>
                <a:gridCol w="1645506">
                  <a:extLst>
                    <a:ext uri="{9D8B030D-6E8A-4147-A177-3AD203B41FA5}">
                      <a16:colId xmlns:a16="http://schemas.microsoft.com/office/drawing/2014/main" val="949371814"/>
                    </a:ext>
                  </a:extLst>
                </a:gridCol>
                <a:gridCol w="8304241">
                  <a:extLst>
                    <a:ext uri="{9D8B030D-6E8A-4147-A177-3AD203B41FA5}">
                      <a16:colId xmlns:a16="http://schemas.microsoft.com/office/drawing/2014/main" val="2178801947"/>
                    </a:ext>
                  </a:extLst>
                </a:gridCol>
              </a:tblGrid>
              <a:tr h="569707">
                <a:tc>
                  <a:txBody>
                    <a:bodyPr/>
                    <a:lstStyle/>
                    <a:p>
                      <a:pPr algn="ctr"/>
                      <a:r>
                        <a:rPr lang="hr-HR" dirty="0">
                          <a:latin typeface="Neo Sans Medium"/>
                        </a:rPr>
                        <a:t>VRSTA POTPORE</a:t>
                      </a:r>
                    </a:p>
                  </a:txBody>
                  <a:tcPr anchor="ctr"/>
                </a:tc>
                <a:tc>
                  <a:txBody>
                    <a:bodyPr/>
                    <a:lstStyle/>
                    <a:p>
                      <a:pPr algn="ctr"/>
                      <a:r>
                        <a:rPr lang="hr-HR" dirty="0">
                          <a:latin typeface="Neo Sans Medium"/>
                        </a:rPr>
                        <a:t>AKTIVNOST</a:t>
                      </a:r>
                    </a:p>
                  </a:txBody>
                  <a:tcPr anchor="ctr"/>
                </a:tc>
                <a:tc>
                  <a:txBody>
                    <a:bodyPr/>
                    <a:lstStyle/>
                    <a:p>
                      <a:pPr algn="ctr"/>
                      <a:r>
                        <a:rPr lang="hr-HR" sz="1800" dirty="0">
                          <a:latin typeface="Neo Sans Medium"/>
                        </a:rPr>
                        <a:t>PRIHVATLJIVI TROŠAK</a:t>
                      </a:r>
                    </a:p>
                  </a:txBody>
                  <a:tcPr anchor="ctr"/>
                </a:tc>
                <a:extLst>
                  <a:ext uri="{0D108BD9-81ED-4DB2-BD59-A6C34878D82A}">
                    <a16:rowId xmlns:a16="http://schemas.microsoft.com/office/drawing/2014/main" val="4281040600"/>
                  </a:ext>
                </a:extLst>
              </a:tr>
              <a:tr h="2395736">
                <a:tc rowSpan="2">
                  <a:txBody>
                    <a:bodyPr/>
                    <a:lstStyle/>
                    <a:p>
                      <a:pPr algn="ctr"/>
                      <a:r>
                        <a:rPr lang="hr-HR" sz="1600" b="1" dirty="0">
                          <a:latin typeface="Neo Sans Medium"/>
                        </a:rPr>
                        <a:t>A) REGIONALNE POTPORE</a:t>
                      </a:r>
                    </a:p>
                  </a:txBody>
                  <a:tcPr vert="vert270" anchor="ctr"/>
                </a:tc>
                <a:tc>
                  <a:txBody>
                    <a:bodyPr/>
                    <a:lstStyle/>
                    <a:p>
                      <a:pPr algn="ctr"/>
                      <a:r>
                        <a:rPr lang="hr-HR" sz="1400" b="1" i="1" dirty="0">
                          <a:solidFill>
                            <a:schemeClr val="tx1"/>
                          </a:solidFill>
                          <a:latin typeface="Neo Sans Medium"/>
                        </a:rPr>
                        <a:t>Ulaganje u materijalnu imovinu</a:t>
                      </a:r>
                    </a:p>
                  </a:txBody>
                  <a:tcPr anchor="ctr"/>
                </a:tc>
                <a:tc>
                  <a:txBody>
                    <a:bodyPr/>
                    <a:lstStyle/>
                    <a:p>
                      <a:pPr marL="285750" indent="-285750" algn="just">
                        <a:buFont typeface="Arial" panose="020B0604020202020204" pitchFamily="34" charset="0"/>
                        <a:buChar char="•"/>
                      </a:pPr>
                      <a:r>
                        <a:rPr lang="hr-HR" sz="1200" dirty="0">
                          <a:latin typeface="Neo Sans Medium"/>
                        </a:rPr>
                        <a:t>Priprema zemljišta, krčenje zemljišta, trošak gradnje, rekonstrukcije, modernizacije zgrada, poslovnih prostorija, drugih objekata i njihovog neposrednog okruženja i okoline direktno povezanim s rezultatima projekta</a:t>
                      </a:r>
                    </a:p>
                    <a:p>
                      <a:pPr marL="285750" indent="-285750" algn="just">
                        <a:buFont typeface="Arial" panose="020B0604020202020204" pitchFamily="34" charset="0"/>
                        <a:buChar char="•"/>
                      </a:pPr>
                      <a:r>
                        <a:rPr lang="hr-HR" sz="1200" dirty="0">
                          <a:latin typeface="Neo Sans Medium"/>
                        </a:rPr>
                        <a:t>Usluge stručnog nadzora gradnje i koordinatora 2</a:t>
                      </a:r>
                    </a:p>
                    <a:p>
                      <a:pPr marL="285750" indent="-285750" algn="just">
                        <a:buFont typeface="Arial" panose="020B0604020202020204" pitchFamily="34" charset="0"/>
                        <a:buChar char="•"/>
                      </a:pPr>
                      <a:r>
                        <a:rPr lang="hr-HR" sz="1200" dirty="0">
                          <a:latin typeface="Neo Sans Medium"/>
                        </a:rPr>
                        <a:t>Komunalni doprinos, cijene vodnih i energetskih </a:t>
                      </a:r>
                      <a:r>
                        <a:rPr lang="hr-HR" sz="1200" dirty="0" smtClean="0">
                          <a:latin typeface="Neo Sans Medium"/>
                        </a:rPr>
                        <a:t>priključaka, trošak </a:t>
                      </a:r>
                      <a:r>
                        <a:rPr lang="hr-HR" sz="1200" dirty="0">
                          <a:latin typeface="Neo Sans Medium"/>
                        </a:rPr>
                        <a:t>uporabne </a:t>
                      </a:r>
                      <a:r>
                        <a:rPr lang="hr-HR" sz="1200" dirty="0" smtClean="0">
                          <a:latin typeface="Neo Sans Medium"/>
                        </a:rPr>
                        <a:t>dozvole</a:t>
                      </a:r>
                    </a:p>
                    <a:p>
                      <a:pPr marL="285750" indent="-285750" algn="just">
                        <a:buFont typeface="Arial" panose="020B0604020202020204" pitchFamily="34" charset="0"/>
                        <a:buChar char="•"/>
                      </a:pPr>
                      <a:r>
                        <a:rPr lang="hr-HR" sz="1200" kern="1200" dirty="0" smtClean="0">
                          <a:solidFill>
                            <a:schemeClr val="tx1"/>
                          </a:solidFill>
                          <a:latin typeface="Neo Sans Medium"/>
                          <a:ea typeface="MS PGothic" pitchFamily="34" charset="-128"/>
                          <a:cs typeface="Arial" panose="020B0604020202020204" pitchFamily="34" charset="0"/>
                        </a:rPr>
                        <a:t>Nabava </a:t>
                      </a:r>
                      <a:r>
                        <a:rPr lang="hr-HR" sz="1200" kern="1200" dirty="0">
                          <a:solidFill>
                            <a:schemeClr val="tx1"/>
                          </a:solidFill>
                          <a:latin typeface="Neo Sans Medium"/>
                          <a:ea typeface="MS PGothic" pitchFamily="34" charset="-128"/>
                          <a:cs typeface="Arial" panose="020B0604020202020204" pitchFamily="34" charset="0"/>
                        </a:rPr>
                        <a:t>novih strojeva, opreme, alata, radnih vozila i strojeva, te s njima povezani troškovi aktiviranja, transporta, montaže i stavljanja u pogon, ako ih u pogon stavlja dobavljač</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200" kern="1200" dirty="0">
                          <a:solidFill>
                            <a:schemeClr val="tx1"/>
                          </a:solidFill>
                          <a:latin typeface="Neo Sans Medium"/>
                          <a:ea typeface="MS PGothic" pitchFamily="34" charset="-128"/>
                          <a:cs typeface="Arial" panose="020B0604020202020204" pitchFamily="34" charset="0"/>
                        </a:rPr>
                        <a:t>Troškovi montaže opreme i strojeva ukoliko su prikazani na istom računu  s nabavljenom opremom te predstavljaju sastavni dio nabave opreme</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200" kern="1200" dirty="0">
                          <a:solidFill>
                            <a:schemeClr val="tx1"/>
                          </a:solidFill>
                          <a:latin typeface="Neo Sans Medium"/>
                          <a:ea typeface="MS PGothic" pitchFamily="34" charset="-128"/>
                          <a:cs typeface="Arial" panose="020B0604020202020204" pitchFamily="34" charset="0"/>
                        </a:rPr>
                        <a:t>Ulaganja u mjere energetske učinkovitosti, povezana sa svrhom projekta</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200" kern="1200" dirty="0">
                          <a:solidFill>
                            <a:schemeClr val="tx1"/>
                          </a:solidFill>
                          <a:latin typeface="Neo Sans Medium"/>
                          <a:ea typeface="MS PGothic" pitchFamily="34" charset="-128"/>
                          <a:cs typeface="Arial" panose="020B0604020202020204" pitchFamily="34" charset="0"/>
                        </a:rPr>
                        <a:t>Nabava mjernih uređaja povezanih s </a:t>
                      </a:r>
                      <a:r>
                        <a:rPr lang="hr-HR" sz="1200" kern="1200" dirty="0" smtClean="0">
                          <a:solidFill>
                            <a:schemeClr val="tx1"/>
                          </a:solidFill>
                          <a:latin typeface="Neo Sans Medium"/>
                          <a:ea typeface="MS PGothic" pitchFamily="34" charset="-128"/>
                          <a:cs typeface="Arial" panose="020B0604020202020204" pitchFamily="34" charset="0"/>
                        </a:rPr>
                        <a:t>projektom</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200" kern="1200" dirty="0" smtClean="0">
                          <a:solidFill>
                            <a:schemeClr val="tx1"/>
                          </a:solidFill>
                          <a:latin typeface="Neo Sans Medium"/>
                          <a:ea typeface="MS PGothic" pitchFamily="34" charset="-128"/>
                          <a:cs typeface="Arial" panose="020B0604020202020204" pitchFamily="34" charset="0"/>
                        </a:rPr>
                        <a:t>Troškovi </a:t>
                      </a:r>
                      <a:r>
                        <a:rPr lang="hr-HR" sz="1200" kern="1200" dirty="0">
                          <a:solidFill>
                            <a:schemeClr val="tx1"/>
                          </a:solidFill>
                          <a:latin typeface="Neo Sans Medium"/>
                          <a:ea typeface="MS PGothic" pitchFamily="34" charset="-128"/>
                          <a:cs typeface="Arial" panose="020B0604020202020204" pitchFamily="34" charset="0"/>
                        </a:rPr>
                        <a:t>informatičko-komunikacijskih i audio/video rješenja (hardver) </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200" kern="1200" dirty="0">
                          <a:solidFill>
                            <a:schemeClr val="tx1"/>
                          </a:solidFill>
                          <a:latin typeface="Neo Sans Medium"/>
                          <a:ea typeface="MS PGothic" pitchFamily="34" charset="-128"/>
                          <a:cs typeface="Arial" panose="020B0604020202020204" pitchFamily="34" charset="0"/>
                        </a:rPr>
                        <a:t>Zakup postrojenja i strojeva koji ima oblik financijskog </a:t>
                      </a:r>
                      <a:r>
                        <a:rPr lang="hr-HR" sz="1200" kern="1200" dirty="0" err="1">
                          <a:solidFill>
                            <a:schemeClr val="tx1"/>
                          </a:solidFill>
                          <a:latin typeface="Neo Sans Medium"/>
                          <a:ea typeface="MS PGothic" pitchFamily="34" charset="-128"/>
                          <a:cs typeface="Arial" panose="020B0604020202020204" pitchFamily="34" charset="0"/>
                        </a:rPr>
                        <a:t>leasinga</a:t>
                      </a:r>
                      <a:r>
                        <a:rPr lang="hr-HR" sz="1200" kern="1200" dirty="0">
                          <a:solidFill>
                            <a:schemeClr val="tx1"/>
                          </a:solidFill>
                          <a:latin typeface="Neo Sans Medium"/>
                          <a:ea typeface="MS PGothic" pitchFamily="34" charset="-128"/>
                          <a:cs typeface="Arial" panose="020B0604020202020204" pitchFamily="34" charset="0"/>
                        </a:rPr>
                        <a:t> i sadržava obvezu korisnika potpore na kupnju imovine nakon isteka ugovora o zakupu</a:t>
                      </a:r>
                    </a:p>
                  </a:txBody>
                  <a:tcPr anchor="ctr"/>
                </a:tc>
                <a:extLst>
                  <a:ext uri="{0D108BD9-81ED-4DB2-BD59-A6C34878D82A}">
                    <a16:rowId xmlns:a16="http://schemas.microsoft.com/office/drawing/2014/main" val="4254113477"/>
                  </a:ext>
                </a:extLst>
              </a:tr>
              <a:tr h="876101">
                <a:tc vMerge="1">
                  <a:txBody>
                    <a:bodyPr/>
                    <a:lstStyle/>
                    <a:p>
                      <a:endParaRPr lang="hr-HR" dirty="0"/>
                    </a:p>
                  </a:txBody>
                  <a:tcPr/>
                </a:tc>
                <a:tc>
                  <a:txBody>
                    <a:bodyPr/>
                    <a:lstStyle/>
                    <a:p>
                      <a:pPr algn="ctr"/>
                      <a:r>
                        <a:rPr lang="hr-HR" sz="1400" b="1" i="1" dirty="0">
                          <a:solidFill>
                            <a:schemeClr val="tx1"/>
                          </a:solidFill>
                          <a:latin typeface="Neo Sans Medium"/>
                        </a:rPr>
                        <a:t>Ulaganje u nematerijalnu imovinu</a:t>
                      </a:r>
                    </a:p>
                  </a:txBody>
                  <a:tcPr anchor="ctr"/>
                </a:tc>
                <a:tc>
                  <a:txBody>
                    <a:bodyPr/>
                    <a:lstStyle/>
                    <a:p>
                      <a:pPr marL="285750" indent="-285750" algn="just">
                        <a:buFont typeface="Arial" panose="020B0604020202020204" pitchFamily="34" charset="0"/>
                        <a:buChar char="•"/>
                      </a:pPr>
                      <a:r>
                        <a:rPr lang="hr-HR" sz="1200" dirty="0">
                          <a:latin typeface="Neo Sans Medium"/>
                        </a:rPr>
                        <a:t>Patenti, licence, znanje i iskustvo</a:t>
                      </a:r>
                    </a:p>
                    <a:p>
                      <a:pPr marL="285750" indent="-285750" algn="just">
                        <a:buFont typeface="Arial" panose="020B0604020202020204" pitchFamily="34" charset="0"/>
                        <a:buChar char="•"/>
                      </a:pPr>
                      <a:r>
                        <a:rPr lang="hr-HR" sz="1200" dirty="0">
                          <a:latin typeface="Neo Sans Medium"/>
                        </a:rPr>
                        <a:t>Troškovi informatičko-komunikacijskih i audio/video rješenja (softver)</a:t>
                      </a:r>
                    </a:p>
                    <a:p>
                      <a:pPr marL="285750" indent="-285750" algn="just">
                        <a:buFont typeface="Arial" panose="020B0604020202020204" pitchFamily="34" charset="0"/>
                        <a:buChar char="•"/>
                      </a:pPr>
                      <a:r>
                        <a:rPr lang="hr-HR" sz="1200" dirty="0">
                          <a:latin typeface="Neo Sans Medium"/>
                        </a:rPr>
                        <a:t>Druga vrsta intelektualnog vlasništva vezanog uz početno ulaganje i početno ulaganje u korist nove ekonomske djelatnosti</a:t>
                      </a:r>
                    </a:p>
                  </a:txBody>
                  <a:tcPr anchor="ctr"/>
                </a:tc>
                <a:extLst>
                  <a:ext uri="{0D108BD9-81ED-4DB2-BD59-A6C34878D82A}">
                    <a16:rowId xmlns:a16="http://schemas.microsoft.com/office/drawing/2014/main" val="937914937"/>
                  </a:ext>
                </a:extLst>
              </a:tr>
            </a:tbl>
          </a:graphicData>
        </a:graphic>
      </p:graphicFrame>
    </p:spTree>
    <p:extLst>
      <p:ext uri="{BB962C8B-B14F-4D97-AF65-F5344CB8AC3E}">
        <p14:creationId xmlns:p14="http://schemas.microsoft.com/office/powerpoint/2010/main" val="10992112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ontent Placeholder 16">
            <a:extLst>
              <a:ext uri="{FF2B5EF4-FFF2-40B4-BE49-F238E27FC236}">
                <a16:creationId xmlns:a16="http://schemas.microsoft.com/office/drawing/2014/main" id="{258770F8-C814-4E14-A121-88F4BA4F9FC5}"/>
              </a:ext>
            </a:extLst>
          </p:cNvPr>
          <p:cNvGraphicFramePr>
            <a:graphicFrameLocks noGrp="1"/>
          </p:cNvGraphicFramePr>
          <p:nvPr>
            <p:ph idx="1"/>
            <p:extLst>
              <p:ext uri="{D42A27DB-BD31-4B8C-83A1-F6EECF244321}">
                <p14:modId xmlns:p14="http://schemas.microsoft.com/office/powerpoint/2010/main" val="365531098"/>
              </p:ext>
            </p:extLst>
          </p:nvPr>
        </p:nvGraphicFramePr>
        <p:xfrm>
          <a:off x="0" y="1125967"/>
          <a:ext cx="11804074" cy="4664713"/>
        </p:xfrm>
        <a:graphic>
          <a:graphicData uri="http://schemas.openxmlformats.org/drawingml/2006/table">
            <a:tbl>
              <a:tblPr firstRow="1" bandRow="1">
                <a:tableStyleId>{5C22544A-7EE6-4342-B048-85BDC9FD1C3A}</a:tableStyleId>
              </a:tblPr>
              <a:tblGrid>
                <a:gridCol w="1047528">
                  <a:extLst>
                    <a:ext uri="{9D8B030D-6E8A-4147-A177-3AD203B41FA5}">
                      <a16:colId xmlns:a16="http://schemas.microsoft.com/office/drawing/2014/main" val="1802934160"/>
                    </a:ext>
                  </a:extLst>
                </a:gridCol>
                <a:gridCol w="2149713">
                  <a:extLst>
                    <a:ext uri="{9D8B030D-6E8A-4147-A177-3AD203B41FA5}">
                      <a16:colId xmlns:a16="http://schemas.microsoft.com/office/drawing/2014/main" val="2050651284"/>
                    </a:ext>
                  </a:extLst>
                </a:gridCol>
                <a:gridCol w="8606833">
                  <a:extLst>
                    <a:ext uri="{9D8B030D-6E8A-4147-A177-3AD203B41FA5}">
                      <a16:colId xmlns:a16="http://schemas.microsoft.com/office/drawing/2014/main" val="2169656174"/>
                    </a:ext>
                  </a:extLst>
                </a:gridCol>
              </a:tblGrid>
              <a:tr h="501794">
                <a:tc>
                  <a:txBody>
                    <a:bodyPr/>
                    <a:lstStyle/>
                    <a:p>
                      <a:pPr algn="ctr"/>
                      <a:r>
                        <a:rPr lang="hr-HR" sz="1200" dirty="0">
                          <a:latin typeface="Neo Sans Medium"/>
                        </a:rPr>
                        <a:t>VRSTA POTPORE</a:t>
                      </a:r>
                    </a:p>
                  </a:txBody>
                  <a:tcPr anchor="ctr"/>
                </a:tc>
                <a:tc>
                  <a:txBody>
                    <a:bodyPr/>
                    <a:lstStyle/>
                    <a:p>
                      <a:pPr algn="ctr"/>
                      <a:r>
                        <a:rPr lang="hr-HR" sz="1600" dirty="0">
                          <a:latin typeface="Neo Sans Medium"/>
                        </a:rPr>
                        <a:t>AKTIVNOST</a:t>
                      </a:r>
                    </a:p>
                  </a:txBody>
                  <a:tcPr anchor="ctr"/>
                </a:tc>
                <a:tc>
                  <a:txBody>
                    <a:bodyPr/>
                    <a:lstStyle/>
                    <a:p>
                      <a:pPr algn="ctr"/>
                      <a:r>
                        <a:rPr lang="hr-HR" sz="1600" dirty="0">
                          <a:latin typeface="Neo Sans Medium"/>
                        </a:rPr>
                        <a:t>PRIHVATLJIVI TROŠAK</a:t>
                      </a:r>
                    </a:p>
                  </a:txBody>
                  <a:tcPr anchor="ctr"/>
                </a:tc>
                <a:extLst>
                  <a:ext uri="{0D108BD9-81ED-4DB2-BD59-A6C34878D82A}">
                    <a16:rowId xmlns:a16="http://schemas.microsoft.com/office/drawing/2014/main" val="2463733145"/>
                  </a:ext>
                </a:extLst>
              </a:tr>
              <a:tr h="1328279">
                <a:tc>
                  <a:txBody>
                    <a:bodyPr/>
                    <a:lstStyle/>
                    <a:p>
                      <a:pPr algn="ctr"/>
                      <a:r>
                        <a:rPr lang="hr-HR" sz="1600" b="1" dirty="0">
                          <a:latin typeface="Neo Sans Medium"/>
                        </a:rPr>
                        <a:t>A) REGIONALNE POTPORE</a:t>
                      </a:r>
                    </a:p>
                  </a:txBody>
                  <a:tcPr vert="vert270" anchor="ctr"/>
                </a:tc>
                <a:tc>
                  <a:txBody>
                    <a:bodyPr/>
                    <a:lstStyle/>
                    <a:p>
                      <a:pPr algn="ctr"/>
                      <a:r>
                        <a:rPr lang="hr-HR" sz="1400" b="1" i="1" dirty="0">
                          <a:latin typeface="Neo Sans Medium"/>
                        </a:rPr>
                        <a:t>Plaće za novootvorena radna mjesta uslijed početnog ulaganja izračunati kroz razdoblje od 2 godine</a:t>
                      </a:r>
                    </a:p>
                  </a:txBody>
                  <a:tcPr anchor="ctr"/>
                </a:tc>
                <a:tc>
                  <a:txBody>
                    <a:bodyPr/>
                    <a:lstStyle/>
                    <a:p>
                      <a:pPr marL="285750" indent="-285750" algn="just">
                        <a:buFont typeface="Arial" panose="020B0604020202020204" pitchFamily="34" charset="0"/>
                        <a:buChar char="•"/>
                      </a:pPr>
                      <a:r>
                        <a:rPr lang="hr-HR" sz="1200" dirty="0">
                          <a:solidFill>
                            <a:schemeClr val="tx1"/>
                          </a:solidFill>
                          <a:latin typeface="Neo Sans Medium"/>
                        </a:rPr>
                        <a:t>Troškovi plaća osoblja koje je novozaposleno zbog otvaranje novih radnih mjesta uslijed početnog ulaganja, odnosno početnog ulaganja u korist nove ekonomske djelatnosti</a:t>
                      </a:r>
                    </a:p>
                    <a:p>
                      <a:pPr marL="285750" indent="-285750" algn="just">
                        <a:buFont typeface="Arial" panose="020B0604020202020204" pitchFamily="34" charset="0"/>
                        <a:buChar char="•"/>
                      </a:pPr>
                      <a:r>
                        <a:rPr lang="hr-HR" sz="1200" dirty="0">
                          <a:solidFill>
                            <a:schemeClr val="tx1"/>
                          </a:solidFill>
                          <a:latin typeface="Neo Sans Medium"/>
                        </a:rPr>
                        <a:t>Da bi troškovi bili prihvatljivi novo radno mjesto mora biti popunjeno tijekom razdoblja provedbe projekta (najduže kroz razdoblje od 2 godine) i to pod uvjetom da projekt dovodi do neto povećanja broja zaposlenih u dotičnoj poslovnoj jedinici u donosu na prosjek za proteklih 12 mjeseci i svako radno mjesto otvoreno ulaganjem ostaje u dotičnom području tijekom razdoblja od najmanje 3 godine od dana kada je prvi put popunjeno</a:t>
                      </a:r>
                    </a:p>
                  </a:txBody>
                  <a:tcPr anchor="ctr"/>
                </a:tc>
                <a:extLst>
                  <a:ext uri="{0D108BD9-81ED-4DB2-BD59-A6C34878D82A}">
                    <a16:rowId xmlns:a16="http://schemas.microsoft.com/office/drawing/2014/main" val="3456259230"/>
                  </a:ext>
                </a:extLst>
              </a:tr>
              <a:tr h="2811515">
                <a:tc>
                  <a:txBody>
                    <a:bodyPr/>
                    <a:lstStyle/>
                    <a:p>
                      <a:pPr algn="ctr"/>
                      <a:r>
                        <a:rPr lang="hr-HR" sz="1600" b="1" dirty="0">
                          <a:latin typeface="Neo Sans Medium"/>
                        </a:rPr>
                        <a:t>B) POTPORE </a:t>
                      </a:r>
                      <a:r>
                        <a:rPr lang="hr-HR" sz="1600" b="1" dirty="0" smtClean="0">
                          <a:latin typeface="Neo Sans Medium"/>
                        </a:rPr>
                        <a:t>MALE VRIJEDNOSTI</a:t>
                      </a:r>
                    </a:p>
                  </a:txBody>
                  <a:tcPr vert="vert270" anchor="ctr"/>
                </a:tc>
                <a:tc>
                  <a:txBody>
                    <a:bodyPr/>
                    <a:lstStyle/>
                    <a:p>
                      <a:pPr algn="ctr"/>
                      <a:r>
                        <a:rPr lang="hr-HR" sz="1400" b="1" i="1" dirty="0">
                          <a:latin typeface="Neo Sans Medium"/>
                        </a:rPr>
                        <a:t>Ulaganje u materijalnu imovinu</a:t>
                      </a:r>
                    </a:p>
                  </a:txBody>
                  <a:tcPr anchor="ctr"/>
                </a:tc>
                <a:tc>
                  <a:txBody>
                    <a:bodyPr/>
                    <a:lstStyle/>
                    <a:p>
                      <a:pPr marL="285750" indent="-285750" algn="just">
                        <a:buFont typeface="Arial" panose="020B0604020202020204" pitchFamily="34" charset="0"/>
                        <a:buChar char="•"/>
                      </a:pPr>
                      <a:r>
                        <a:rPr lang="hr-HR" sz="1200" dirty="0">
                          <a:latin typeface="Neo Sans Medium"/>
                        </a:rPr>
                        <a:t>Priprema zemljišta, krčenje zemljišta, trošak gradnje, rekonstrukcije, modernizacije zgrada, poslovnih prostorija, drugih objekata i njihovog neposrednog okruženja i okoline direktno povezanim s rezultatima projekta</a:t>
                      </a:r>
                    </a:p>
                    <a:p>
                      <a:pPr marL="285750" indent="-285750" algn="just">
                        <a:buFont typeface="Arial" panose="020B0604020202020204" pitchFamily="34" charset="0"/>
                        <a:buChar char="•"/>
                      </a:pPr>
                      <a:r>
                        <a:rPr lang="hr-HR" sz="1200" dirty="0">
                          <a:latin typeface="Neo Sans Medium"/>
                        </a:rPr>
                        <a:t>Usluge stručnog nadzora gradnje i koordinatora 2</a:t>
                      </a:r>
                    </a:p>
                    <a:p>
                      <a:pPr marL="285750" indent="-285750" algn="just">
                        <a:buFont typeface="Arial" panose="020B0604020202020204" pitchFamily="34" charset="0"/>
                        <a:buChar char="•"/>
                      </a:pPr>
                      <a:r>
                        <a:rPr lang="hr-HR" sz="1200" dirty="0">
                          <a:latin typeface="Neo Sans Medium"/>
                        </a:rPr>
                        <a:t>Komunalni doprinos, cijene vodnih i energetskih </a:t>
                      </a:r>
                      <a:r>
                        <a:rPr lang="hr-HR" sz="1200" dirty="0" smtClean="0">
                          <a:latin typeface="Neo Sans Medium"/>
                        </a:rPr>
                        <a:t>priključaka, trošak </a:t>
                      </a:r>
                      <a:r>
                        <a:rPr lang="hr-HR" sz="1200" dirty="0">
                          <a:latin typeface="Neo Sans Medium"/>
                        </a:rPr>
                        <a:t>uporabne </a:t>
                      </a:r>
                      <a:r>
                        <a:rPr lang="hr-HR" sz="1200" dirty="0" smtClean="0">
                          <a:latin typeface="Neo Sans Medium"/>
                        </a:rPr>
                        <a:t>dozvole</a:t>
                      </a:r>
                    </a:p>
                    <a:p>
                      <a:pPr marL="285750" indent="-285750" algn="just">
                        <a:buFont typeface="Arial" panose="020B0604020202020204" pitchFamily="34" charset="0"/>
                        <a:buChar char="•"/>
                      </a:pPr>
                      <a:r>
                        <a:rPr lang="hr-HR" sz="1200" kern="1200" dirty="0" smtClean="0">
                          <a:solidFill>
                            <a:schemeClr val="tx1"/>
                          </a:solidFill>
                          <a:latin typeface="Neo Sans Medium"/>
                          <a:ea typeface="MS PGothic" pitchFamily="34" charset="-128"/>
                          <a:cs typeface="Arial" panose="020B0604020202020204" pitchFamily="34" charset="0"/>
                        </a:rPr>
                        <a:t>Nabava </a:t>
                      </a:r>
                      <a:r>
                        <a:rPr lang="hr-HR" sz="1200" kern="1200" dirty="0">
                          <a:solidFill>
                            <a:schemeClr val="tx1"/>
                          </a:solidFill>
                          <a:latin typeface="Neo Sans Medium"/>
                          <a:ea typeface="MS PGothic" pitchFamily="34" charset="-128"/>
                          <a:cs typeface="Arial" panose="020B0604020202020204" pitchFamily="34" charset="0"/>
                        </a:rPr>
                        <a:t>novih strojeva, </a:t>
                      </a:r>
                      <a:r>
                        <a:rPr lang="hr-HR" sz="1200" kern="1200" dirty="0" smtClean="0">
                          <a:solidFill>
                            <a:schemeClr val="tx1"/>
                          </a:solidFill>
                          <a:latin typeface="Neo Sans Medium"/>
                          <a:ea typeface="MS PGothic" pitchFamily="34" charset="-128"/>
                          <a:cs typeface="Arial" panose="020B0604020202020204" pitchFamily="34" charset="0"/>
                        </a:rPr>
                        <a:t>dijelova postrojenja,</a:t>
                      </a:r>
                      <a:r>
                        <a:rPr lang="hr-HR" sz="1200" kern="1200" baseline="0" dirty="0" smtClean="0">
                          <a:solidFill>
                            <a:schemeClr val="tx1"/>
                          </a:solidFill>
                          <a:latin typeface="Neo Sans Medium"/>
                          <a:ea typeface="MS PGothic" pitchFamily="34" charset="-128"/>
                          <a:cs typeface="Arial" panose="020B0604020202020204" pitchFamily="34" charset="0"/>
                        </a:rPr>
                        <a:t> </a:t>
                      </a:r>
                      <a:r>
                        <a:rPr lang="hr-HR" sz="1200" kern="1200" dirty="0" smtClean="0">
                          <a:solidFill>
                            <a:schemeClr val="tx1"/>
                          </a:solidFill>
                          <a:latin typeface="Neo Sans Medium"/>
                          <a:ea typeface="MS PGothic" pitchFamily="34" charset="-128"/>
                          <a:cs typeface="Arial" panose="020B0604020202020204" pitchFamily="34" charset="0"/>
                        </a:rPr>
                        <a:t>opreme</a:t>
                      </a:r>
                      <a:r>
                        <a:rPr lang="hr-HR" sz="1200" kern="1200" dirty="0">
                          <a:solidFill>
                            <a:schemeClr val="tx1"/>
                          </a:solidFill>
                          <a:latin typeface="Neo Sans Medium"/>
                          <a:ea typeface="MS PGothic" pitchFamily="34" charset="-128"/>
                          <a:cs typeface="Arial" panose="020B0604020202020204" pitchFamily="34" charset="0"/>
                        </a:rPr>
                        <a:t>, alata, radnih vozila i strojeva, te s njima povezani troškovi aktiviranja, transporta, montaže i stavljanja u pogon, ako ih u pogon stavlja dobavljač</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200" kern="1200" dirty="0">
                          <a:solidFill>
                            <a:schemeClr val="tx1"/>
                          </a:solidFill>
                          <a:latin typeface="Neo Sans Medium"/>
                          <a:ea typeface="MS PGothic" pitchFamily="34" charset="-128"/>
                          <a:cs typeface="Arial" panose="020B0604020202020204" pitchFamily="34" charset="0"/>
                        </a:rPr>
                        <a:t>Troškovi montaže opreme i strojeva ukoliko su prikazani na istom računu  s nabavljenom opremom te predstavljaju sastavni dio nabave opreme</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200" kern="1200" dirty="0">
                          <a:solidFill>
                            <a:schemeClr val="tx1"/>
                          </a:solidFill>
                          <a:latin typeface="Neo Sans Medium"/>
                          <a:ea typeface="MS PGothic" pitchFamily="34" charset="-128"/>
                          <a:cs typeface="Arial" panose="020B0604020202020204" pitchFamily="34" charset="0"/>
                        </a:rPr>
                        <a:t>Ulaganja u mjere energetske učinkovitosti, povezana sa svrhom projekta</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200" kern="1200" dirty="0">
                          <a:solidFill>
                            <a:schemeClr val="tx1"/>
                          </a:solidFill>
                          <a:latin typeface="Neo Sans Medium"/>
                          <a:ea typeface="MS PGothic" pitchFamily="34" charset="-128"/>
                          <a:cs typeface="Arial" panose="020B0604020202020204" pitchFamily="34" charset="0"/>
                        </a:rPr>
                        <a:t>Nabava mjernih uređaja povezanih s </a:t>
                      </a:r>
                      <a:r>
                        <a:rPr lang="hr-HR" sz="1200" kern="1200" dirty="0" smtClean="0">
                          <a:solidFill>
                            <a:schemeClr val="tx1"/>
                          </a:solidFill>
                          <a:latin typeface="Neo Sans Medium"/>
                          <a:ea typeface="MS PGothic" pitchFamily="34" charset="-128"/>
                          <a:cs typeface="Arial" panose="020B0604020202020204" pitchFamily="34" charset="0"/>
                        </a:rPr>
                        <a:t>projektom</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200" kern="1200" dirty="0" smtClean="0">
                          <a:solidFill>
                            <a:schemeClr val="tx1"/>
                          </a:solidFill>
                          <a:latin typeface="Neo Sans Medium"/>
                          <a:ea typeface="MS PGothic" pitchFamily="34" charset="-128"/>
                          <a:cs typeface="Arial" panose="020B0604020202020204" pitchFamily="34" charset="0"/>
                        </a:rPr>
                        <a:t>Troškovi </a:t>
                      </a:r>
                      <a:r>
                        <a:rPr lang="hr-HR" sz="1200" kern="1200" dirty="0">
                          <a:solidFill>
                            <a:schemeClr val="tx1"/>
                          </a:solidFill>
                          <a:latin typeface="Neo Sans Medium"/>
                          <a:ea typeface="MS PGothic" pitchFamily="34" charset="-128"/>
                          <a:cs typeface="Arial" panose="020B0604020202020204" pitchFamily="34" charset="0"/>
                        </a:rPr>
                        <a:t>informatičko-komunikacijskih i audio/video rješenja (hardver) </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200" kern="1200" dirty="0">
                          <a:solidFill>
                            <a:schemeClr val="tx1"/>
                          </a:solidFill>
                          <a:latin typeface="Neo Sans Medium"/>
                          <a:ea typeface="MS PGothic" pitchFamily="34" charset="-128"/>
                          <a:cs typeface="Arial" panose="020B0604020202020204" pitchFamily="34" charset="0"/>
                        </a:rPr>
                        <a:t>Zakup postrojenja i strojeva koji ima oblik financijskog </a:t>
                      </a:r>
                      <a:r>
                        <a:rPr lang="hr-HR" sz="1200" kern="1200" dirty="0" err="1">
                          <a:solidFill>
                            <a:schemeClr val="tx1"/>
                          </a:solidFill>
                          <a:latin typeface="Neo Sans Medium"/>
                          <a:ea typeface="MS PGothic" pitchFamily="34" charset="-128"/>
                          <a:cs typeface="Arial" panose="020B0604020202020204" pitchFamily="34" charset="0"/>
                        </a:rPr>
                        <a:t>leasinga</a:t>
                      </a:r>
                      <a:r>
                        <a:rPr lang="hr-HR" sz="1200" kern="1200" dirty="0">
                          <a:solidFill>
                            <a:schemeClr val="tx1"/>
                          </a:solidFill>
                          <a:latin typeface="Neo Sans Medium"/>
                          <a:ea typeface="MS PGothic" pitchFamily="34" charset="-128"/>
                          <a:cs typeface="Arial" panose="020B0604020202020204" pitchFamily="34" charset="0"/>
                        </a:rPr>
                        <a:t> i sadržava obvezu korisnika potpore na kupnju imovine nakon isteka ugovora o zakupu</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200" kern="1200" dirty="0">
                          <a:solidFill>
                            <a:schemeClr val="tx1"/>
                          </a:solidFill>
                          <a:latin typeface="Neo Sans Medium"/>
                          <a:ea typeface="MS PGothic" pitchFamily="34" charset="-128"/>
                          <a:cs typeface="Arial" panose="020B0604020202020204" pitchFamily="34" charset="0"/>
                        </a:rPr>
                        <a:t>Troškovi vezani za implementaciju sustava grijanja i hlađenja (postrojenja, uređaji zajedno sa dodatnim dijelovima potrebnim za implementaciju sustava za proizvodnju energije za grijanje i hlađenje objekta)</a:t>
                      </a:r>
                    </a:p>
                  </a:txBody>
                  <a:tcPr anchor="ctr"/>
                </a:tc>
                <a:extLst>
                  <a:ext uri="{0D108BD9-81ED-4DB2-BD59-A6C34878D82A}">
                    <a16:rowId xmlns:a16="http://schemas.microsoft.com/office/drawing/2014/main" val="3803765897"/>
                  </a:ext>
                </a:extLst>
              </a:tr>
            </a:tbl>
          </a:graphicData>
        </a:graphic>
      </p:graphicFrame>
      <p:pic>
        <p:nvPicPr>
          <p:cNvPr id="4" name="Picture 3">
            <a:extLst>
              <a:ext uri="{FF2B5EF4-FFF2-40B4-BE49-F238E27FC236}">
                <a16:creationId xmlns:a16="http://schemas.microsoft.com/office/drawing/2014/main" id="{084A6D75-BED2-4D20-95E2-73F88CBE6841}"/>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grpSp>
        <p:nvGrpSpPr>
          <p:cNvPr id="5" name="Group 4">
            <a:extLst>
              <a:ext uri="{FF2B5EF4-FFF2-40B4-BE49-F238E27FC236}">
                <a16:creationId xmlns:a16="http://schemas.microsoft.com/office/drawing/2014/main" id="{3063CB3E-258D-47DC-A480-74E80D3E9A64}"/>
              </a:ext>
            </a:extLst>
          </p:cNvPr>
          <p:cNvGrpSpPr/>
          <p:nvPr/>
        </p:nvGrpSpPr>
        <p:grpSpPr>
          <a:xfrm>
            <a:off x="8761616" y="192415"/>
            <a:ext cx="3217024" cy="821736"/>
            <a:chOff x="0" y="0"/>
            <a:chExt cx="7200007" cy="1879416"/>
          </a:xfrm>
        </p:grpSpPr>
        <p:sp>
          <p:nvSpPr>
            <p:cNvPr id="6" name="Shape 6">
              <a:extLst>
                <a:ext uri="{FF2B5EF4-FFF2-40B4-BE49-F238E27FC236}">
                  <a16:creationId xmlns:a16="http://schemas.microsoft.com/office/drawing/2014/main" id="{054FC17B-4E73-4F35-A609-03BCFE060EA3}"/>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9B9AC008-AD9F-4880-81D0-BF36FCFB8DBD}"/>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A9AFDFE1-2D99-48C7-A1C9-F73EA06D6C6D}"/>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299BE641-4F69-44D6-A1B8-0325D55D1919}"/>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49EADDF9-C69B-4247-8B72-EAB33035F9C2}"/>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58D979B0-FE45-4037-B817-908A3F55D46E}"/>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9386A4FE-9A06-4D1B-9E70-BFB77F9CFA20}"/>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2CB5192A-5594-4625-AC87-2D03654C1803}"/>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76F5B156-CC49-4BD1-B3CF-67B97D88F2E2}"/>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53DAD497-BB78-4252-953D-CD229D96DD78}"/>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5DC74C91-E176-424F-9CEC-5F6DDEDB17CA}"/>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
        <p:nvSpPr>
          <p:cNvPr id="18" name="Title 1">
            <a:extLst>
              <a:ext uri="{FF2B5EF4-FFF2-40B4-BE49-F238E27FC236}">
                <a16:creationId xmlns:a16="http://schemas.microsoft.com/office/drawing/2014/main" id="{92A9D577-E416-4E52-B6BD-C2B479D0ED7D}"/>
              </a:ext>
            </a:extLst>
          </p:cNvPr>
          <p:cNvSpPr>
            <a:spLocks noGrp="1"/>
          </p:cNvSpPr>
          <p:nvPr>
            <p:ph type="title"/>
          </p:nvPr>
        </p:nvSpPr>
        <p:spPr>
          <a:xfrm>
            <a:off x="346177" y="210137"/>
            <a:ext cx="10180762" cy="857256"/>
          </a:xfrm>
        </p:spPr>
        <p:txBody>
          <a:bodyPr>
            <a:normAutofit fontScale="90000"/>
          </a:bodyPr>
          <a:lstStyle/>
          <a:p>
            <a:r>
              <a:rPr lang="hr-HR" sz="3200" b="1" dirty="0"/>
              <a:t>PRIHVATLJIVE KATEGORIJE</a:t>
            </a:r>
            <a:br>
              <a:rPr lang="hr-HR" sz="3200" b="1" dirty="0"/>
            </a:br>
            <a:r>
              <a:rPr lang="hr-HR" sz="3200" b="1" dirty="0"/>
              <a:t> TROŠKOVA</a:t>
            </a:r>
          </a:p>
        </p:txBody>
      </p:sp>
    </p:spTree>
    <p:extLst>
      <p:ext uri="{BB962C8B-B14F-4D97-AF65-F5344CB8AC3E}">
        <p14:creationId xmlns:p14="http://schemas.microsoft.com/office/powerpoint/2010/main" val="22094798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ontent Placeholder 16">
            <a:extLst>
              <a:ext uri="{FF2B5EF4-FFF2-40B4-BE49-F238E27FC236}">
                <a16:creationId xmlns:a16="http://schemas.microsoft.com/office/drawing/2014/main" id="{311D24B0-08E1-4189-A82D-941A0A624FAE}"/>
              </a:ext>
            </a:extLst>
          </p:cNvPr>
          <p:cNvGraphicFramePr>
            <a:graphicFrameLocks noGrp="1"/>
          </p:cNvGraphicFramePr>
          <p:nvPr>
            <p:ph idx="1"/>
            <p:extLst>
              <p:ext uri="{D42A27DB-BD31-4B8C-83A1-F6EECF244321}">
                <p14:modId xmlns:p14="http://schemas.microsoft.com/office/powerpoint/2010/main" val="565933589"/>
              </p:ext>
            </p:extLst>
          </p:nvPr>
        </p:nvGraphicFramePr>
        <p:xfrm>
          <a:off x="76761" y="1182099"/>
          <a:ext cx="11901879" cy="4849088"/>
        </p:xfrm>
        <a:graphic>
          <a:graphicData uri="http://schemas.openxmlformats.org/drawingml/2006/table">
            <a:tbl>
              <a:tblPr firstRow="1" bandRow="1">
                <a:tableStyleId>{5C22544A-7EE6-4342-B048-85BDC9FD1C3A}</a:tableStyleId>
              </a:tblPr>
              <a:tblGrid>
                <a:gridCol w="1481140">
                  <a:extLst>
                    <a:ext uri="{9D8B030D-6E8A-4147-A177-3AD203B41FA5}">
                      <a16:colId xmlns:a16="http://schemas.microsoft.com/office/drawing/2014/main" val="2766454429"/>
                    </a:ext>
                  </a:extLst>
                </a:gridCol>
                <a:gridCol w="2368966">
                  <a:extLst>
                    <a:ext uri="{9D8B030D-6E8A-4147-A177-3AD203B41FA5}">
                      <a16:colId xmlns:a16="http://schemas.microsoft.com/office/drawing/2014/main" val="1581353521"/>
                    </a:ext>
                  </a:extLst>
                </a:gridCol>
                <a:gridCol w="8051773">
                  <a:extLst>
                    <a:ext uri="{9D8B030D-6E8A-4147-A177-3AD203B41FA5}">
                      <a16:colId xmlns:a16="http://schemas.microsoft.com/office/drawing/2014/main" val="1641955667"/>
                    </a:ext>
                  </a:extLst>
                </a:gridCol>
              </a:tblGrid>
              <a:tr h="629958">
                <a:tc>
                  <a:txBody>
                    <a:bodyPr/>
                    <a:lstStyle/>
                    <a:p>
                      <a:pPr algn="ctr"/>
                      <a:r>
                        <a:rPr lang="hr-HR" dirty="0">
                          <a:latin typeface="Neo Sans Medium"/>
                        </a:rPr>
                        <a:t>VRSTA POTPORE</a:t>
                      </a:r>
                    </a:p>
                  </a:txBody>
                  <a:tcPr anchor="ctr"/>
                </a:tc>
                <a:tc>
                  <a:txBody>
                    <a:bodyPr/>
                    <a:lstStyle/>
                    <a:p>
                      <a:pPr algn="ctr"/>
                      <a:r>
                        <a:rPr lang="hr-HR" dirty="0">
                          <a:latin typeface="Neo Sans Medium"/>
                        </a:rPr>
                        <a:t>AKTIVNOST</a:t>
                      </a:r>
                    </a:p>
                  </a:txBody>
                  <a:tcPr anchor="ctr"/>
                </a:tc>
                <a:tc>
                  <a:txBody>
                    <a:bodyPr/>
                    <a:lstStyle/>
                    <a:p>
                      <a:pPr algn="ctr"/>
                      <a:r>
                        <a:rPr lang="hr-HR" dirty="0">
                          <a:latin typeface="Neo Sans Medium"/>
                        </a:rPr>
                        <a:t>PRIHVATLJIVI TROŠAK</a:t>
                      </a:r>
                    </a:p>
                  </a:txBody>
                  <a:tcPr anchor="ctr"/>
                </a:tc>
                <a:extLst>
                  <a:ext uri="{0D108BD9-81ED-4DB2-BD59-A6C34878D82A}">
                    <a16:rowId xmlns:a16="http://schemas.microsoft.com/office/drawing/2014/main" val="4061188947"/>
                  </a:ext>
                </a:extLst>
              </a:tr>
              <a:tr h="624528">
                <a:tc rowSpan="5">
                  <a:txBody>
                    <a:bodyPr/>
                    <a:lstStyle/>
                    <a:p>
                      <a:pPr algn="ctr"/>
                      <a:r>
                        <a:rPr lang="hr-HR" sz="1600" b="1" dirty="0">
                          <a:latin typeface="Neo Sans Medium"/>
                        </a:rPr>
                        <a:t>B) POTPORE MALE </a:t>
                      </a:r>
                      <a:endParaRPr lang="hr-HR" sz="1600" b="1" dirty="0" smtClean="0">
                        <a:latin typeface="Neo Sans Medium"/>
                      </a:endParaRPr>
                    </a:p>
                    <a:p>
                      <a:pPr algn="ctr"/>
                      <a:r>
                        <a:rPr lang="hr-HR" sz="1600" b="1" dirty="0" smtClean="0">
                          <a:latin typeface="Neo Sans Medium"/>
                        </a:rPr>
                        <a:t>VRIJEDNOSTI </a:t>
                      </a:r>
                    </a:p>
                  </a:txBody>
                  <a:tcPr vert="vert270" anchor="ctr"/>
                </a:tc>
                <a:tc>
                  <a:txBody>
                    <a:bodyPr/>
                    <a:lstStyle/>
                    <a:p>
                      <a:pPr algn="ctr"/>
                      <a:r>
                        <a:rPr lang="hr-HR" sz="1400" b="1" i="1" dirty="0">
                          <a:latin typeface="Neo Sans Medium"/>
                        </a:rPr>
                        <a:t>Ulaganje u nematerijalnu imovinu</a:t>
                      </a:r>
                    </a:p>
                  </a:txBody>
                  <a:tcPr anchor="ctr"/>
                </a:tc>
                <a:tc>
                  <a:txBody>
                    <a:bodyPr/>
                    <a:lstStyle/>
                    <a:p>
                      <a:pPr marL="285750" indent="-285750" algn="just">
                        <a:buFont typeface="Arial" panose="020B0604020202020204" pitchFamily="34" charset="0"/>
                        <a:buChar char="•"/>
                      </a:pPr>
                      <a:r>
                        <a:rPr lang="hr-HR" sz="1200" dirty="0">
                          <a:latin typeface="Neo Sans Medium"/>
                        </a:rPr>
                        <a:t>Patenti, licence, znanje i iskustvo ili druga vrsta intelektualnog vlasništva</a:t>
                      </a:r>
                    </a:p>
                    <a:p>
                      <a:pPr marL="285750" indent="-285750" algn="just">
                        <a:buFont typeface="Arial" panose="020B0604020202020204" pitchFamily="34" charset="0"/>
                        <a:buChar char="•"/>
                      </a:pPr>
                      <a:r>
                        <a:rPr lang="hr-HR" sz="1200" dirty="0">
                          <a:latin typeface="Neo Sans Medium"/>
                        </a:rPr>
                        <a:t>Troškovi informatičko-komunikacijskih i audio/video rješenja (softver)</a:t>
                      </a:r>
                    </a:p>
                  </a:txBody>
                  <a:tcPr anchor="ctr"/>
                </a:tc>
                <a:extLst>
                  <a:ext uri="{0D108BD9-81ED-4DB2-BD59-A6C34878D82A}">
                    <a16:rowId xmlns:a16="http://schemas.microsoft.com/office/drawing/2014/main" val="2602674635"/>
                  </a:ext>
                </a:extLst>
              </a:tr>
              <a:tr h="542560">
                <a:tc vMerge="1">
                  <a:txBody>
                    <a:bodyPr/>
                    <a:lstStyle/>
                    <a:p>
                      <a:endParaRPr lang="hr-HR" dirty="0"/>
                    </a:p>
                  </a:txBody>
                  <a:tcPr/>
                </a:tc>
                <a:tc>
                  <a:txBody>
                    <a:bodyPr/>
                    <a:lstStyle/>
                    <a:p>
                      <a:pPr algn="ctr"/>
                      <a:r>
                        <a:rPr lang="hr-HR" sz="1400" b="1" i="1" dirty="0">
                          <a:solidFill>
                            <a:schemeClr val="tx1"/>
                          </a:solidFill>
                          <a:latin typeface="Neo Sans Medium"/>
                        </a:rPr>
                        <a:t>Razvoj i unaprjeđenje proizvoda i usluga</a:t>
                      </a:r>
                    </a:p>
                  </a:txBody>
                  <a:tcPr anchor="ctr"/>
                </a:tc>
                <a:tc>
                  <a:txBody>
                    <a:bodyPr/>
                    <a:lstStyle/>
                    <a:p>
                      <a:pPr marL="285750" indent="-285750" algn="just">
                        <a:buFont typeface="Arial" panose="020B0604020202020204" pitchFamily="34" charset="0"/>
                        <a:buChar char="•"/>
                      </a:pPr>
                      <a:r>
                        <a:rPr lang="hr-HR" sz="1200" dirty="0">
                          <a:solidFill>
                            <a:schemeClr val="tx1"/>
                          </a:solidFill>
                          <a:latin typeface="Neo Sans Medium"/>
                        </a:rPr>
                        <a:t>Troškovi vanjskih usluga povezani s ulaganjem u razvoj i unaprjeđenje proizvoda i usluga</a:t>
                      </a:r>
                    </a:p>
                  </a:txBody>
                  <a:tcPr anchor="ctr"/>
                </a:tc>
                <a:extLst>
                  <a:ext uri="{0D108BD9-81ED-4DB2-BD59-A6C34878D82A}">
                    <a16:rowId xmlns:a16="http://schemas.microsoft.com/office/drawing/2014/main" val="413208197"/>
                  </a:ext>
                </a:extLst>
              </a:tr>
              <a:tr h="1529898">
                <a:tc vMerge="1">
                  <a:txBody>
                    <a:bodyPr/>
                    <a:lstStyle/>
                    <a:p>
                      <a:endParaRPr lang="hr-HR" dirty="0"/>
                    </a:p>
                  </a:txBody>
                  <a:tcPr/>
                </a:tc>
                <a:tc>
                  <a:txBody>
                    <a:bodyPr/>
                    <a:lstStyle/>
                    <a:p>
                      <a:pPr algn="ctr"/>
                      <a:r>
                        <a:rPr lang="hr-HR" sz="1400" b="1" i="1" dirty="0">
                          <a:latin typeface="Neo Sans Medium"/>
                        </a:rPr>
                        <a:t>Marketing i promocija proizvoda i usluga</a:t>
                      </a:r>
                    </a:p>
                  </a:txBody>
                  <a:tcPr anchor="ctr"/>
                </a:tc>
                <a:tc>
                  <a:txBody>
                    <a:bodyPr/>
                    <a:lstStyle/>
                    <a:p>
                      <a:pPr marL="285750" indent="-285750" algn="just">
                        <a:buFont typeface="Arial" panose="020B0604020202020204" pitchFamily="34" charset="0"/>
                        <a:buChar char="•"/>
                      </a:pPr>
                      <a:r>
                        <a:rPr lang="hr-HR" sz="1200" dirty="0">
                          <a:latin typeface="Neo Sans Medium"/>
                        </a:rPr>
                        <a:t>Troškovi najma, postavljanja i vođenja štanda za sudjelovanje poduzetnika na bilo kojem sajmu ili izložbi s ciljem predstavljanja proizvoda i usluga</a:t>
                      </a:r>
                    </a:p>
                    <a:p>
                      <a:pPr marL="285750" indent="-285750" algn="just">
                        <a:buFont typeface="Arial" panose="020B0604020202020204" pitchFamily="34" charset="0"/>
                        <a:buChar char="•"/>
                      </a:pPr>
                      <a:r>
                        <a:rPr lang="hr-HR" sz="1200" dirty="0">
                          <a:latin typeface="Neo Sans Medium"/>
                        </a:rPr>
                        <a:t>Troškovi izrade svih vrsta promidžbenih materijala, mrežnih stranica i slično</a:t>
                      </a:r>
                    </a:p>
                    <a:p>
                      <a:pPr marL="0" indent="0" algn="just">
                        <a:buFont typeface="Arial" panose="020B0604020202020204" pitchFamily="34" charset="0"/>
                        <a:buNone/>
                      </a:pPr>
                      <a:endParaRPr lang="hr-HR" sz="1200" dirty="0">
                        <a:latin typeface="Neo Sans Medium"/>
                      </a:endParaRPr>
                    </a:p>
                    <a:p>
                      <a:pPr marL="171450" marR="0" lvl="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hr-HR" sz="1200" kern="1200" dirty="0">
                          <a:solidFill>
                            <a:schemeClr val="dk1"/>
                          </a:solidFill>
                          <a:effectLst/>
                          <a:latin typeface="Neo Sans Medium"/>
                          <a:ea typeface="+mn-ea"/>
                          <a:cs typeface="+mn-cs"/>
                        </a:rPr>
                        <a:t>Troškove vezane uz marketing i promociju proizvoda i usluga, kao i troškove ispunjavanja zahtjeva vezanih uz informiranje i vidljivost prijavitelj može potraživati u maksimalnom iznosu do 15 % u odnosu na ukupni iznos prihvatljivih troškova za ulaganje u materijalnu, ulaganje u nematerijalnu imovinu i razvoj i unaprjeđenje proizvoda i usluga</a:t>
                      </a:r>
                      <a:r>
                        <a:rPr lang="hr-HR" sz="1200" kern="1200" dirty="0" smtClean="0">
                          <a:solidFill>
                            <a:schemeClr val="dk1"/>
                          </a:solidFill>
                          <a:effectLst/>
                          <a:latin typeface="Neo Sans Medium"/>
                          <a:ea typeface="+mn-ea"/>
                          <a:cs typeface="+mn-cs"/>
                        </a:rPr>
                        <a:t>.</a:t>
                      </a:r>
                      <a:endParaRPr lang="hr-HR" sz="1200" dirty="0">
                        <a:latin typeface="Neo Sans Medium"/>
                      </a:endParaRPr>
                    </a:p>
                  </a:txBody>
                  <a:tcPr anchor="ctr"/>
                </a:tc>
                <a:extLst>
                  <a:ext uri="{0D108BD9-81ED-4DB2-BD59-A6C34878D82A}">
                    <a16:rowId xmlns:a16="http://schemas.microsoft.com/office/drawing/2014/main" val="2835238091"/>
                  </a:ext>
                </a:extLst>
              </a:tr>
              <a:tr h="809946">
                <a:tc vMerge="1">
                  <a:txBody>
                    <a:bodyPr/>
                    <a:lstStyle/>
                    <a:p>
                      <a:endParaRPr lang="hr-HR" dirty="0"/>
                    </a:p>
                  </a:txBody>
                  <a:tcPr/>
                </a:tc>
                <a:tc>
                  <a:txBody>
                    <a:bodyPr/>
                    <a:lstStyle/>
                    <a:p>
                      <a:pPr algn="ctr"/>
                      <a:r>
                        <a:rPr lang="hr-HR" sz="1400" b="1" i="1" dirty="0">
                          <a:latin typeface="Neo Sans Medium"/>
                        </a:rPr>
                        <a:t>Edukacije, stručno osposobljavanje i stjecanje novih znanja zaposlenika</a:t>
                      </a:r>
                    </a:p>
                  </a:txBody>
                  <a:tcPr anchor="ctr"/>
                </a:tc>
                <a:tc>
                  <a:txBody>
                    <a:bodyPr/>
                    <a:lstStyle/>
                    <a:p>
                      <a:pPr marL="285750" indent="-285750" algn="just">
                        <a:buFont typeface="Arial" panose="020B0604020202020204" pitchFamily="34" charset="0"/>
                        <a:buChar char="•"/>
                      </a:pPr>
                      <a:r>
                        <a:rPr lang="hr-HR" sz="1200" dirty="0">
                          <a:latin typeface="Neo Sans Medium"/>
                        </a:rPr>
                        <a:t>Troškovi predavača, za sate tijekom kojih su predavači sudjelovali u obuci</a:t>
                      </a:r>
                    </a:p>
                    <a:p>
                      <a:pPr marL="285750" indent="-285750" algn="just">
                        <a:buFont typeface="Arial" panose="020B0604020202020204" pitchFamily="34" charset="0"/>
                        <a:buChar char="•"/>
                      </a:pPr>
                      <a:r>
                        <a:rPr lang="hr-HR" sz="1200" dirty="0">
                          <a:latin typeface="Neo Sans Medium"/>
                        </a:rPr>
                        <a:t>Troškovi osoblja polaznika edukacija/osposobljavanja za sate koje polaznici provedu na edukaciji/usavršavanju</a:t>
                      </a:r>
                    </a:p>
                    <a:p>
                      <a:pPr marL="285750" indent="-285750" algn="just">
                        <a:buFont typeface="Arial" panose="020B0604020202020204" pitchFamily="34" charset="0"/>
                        <a:buChar char="•"/>
                      </a:pPr>
                      <a:r>
                        <a:rPr lang="hr-HR" sz="1200" dirty="0">
                          <a:latin typeface="Neo Sans Medium"/>
                        </a:rPr>
                        <a:t>Putni troškovi i troškovi smještaja predavača i polaznika edukacija/usavršavanja</a:t>
                      </a:r>
                    </a:p>
                    <a:p>
                      <a:pPr marL="285750" indent="-285750" algn="just">
                        <a:buFont typeface="Arial" panose="020B0604020202020204" pitchFamily="34" charset="0"/>
                        <a:buChar char="•"/>
                      </a:pPr>
                      <a:r>
                        <a:rPr lang="hr-HR" sz="1200" dirty="0">
                          <a:latin typeface="Neo Sans Medium"/>
                        </a:rPr>
                        <a:t>Troškovi usluga povezani s projektom usavršavanja</a:t>
                      </a:r>
                    </a:p>
                  </a:txBody>
                  <a:tcPr anchor="ctr"/>
                </a:tc>
                <a:extLst>
                  <a:ext uri="{0D108BD9-81ED-4DB2-BD59-A6C34878D82A}">
                    <a16:rowId xmlns:a16="http://schemas.microsoft.com/office/drawing/2014/main" val="422356563"/>
                  </a:ext>
                </a:extLst>
              </a:tr>
              <a:tr h="542560">
                <a:tc vMerge="1">
                  <a:txBody>
                    <a:bodyPr/>
                    <a:lstStyle/>
                    <a:p>
                      <a:endParaRPr lang="hr-HR" dirty="0"/>
                    </a:p>
                  </a:txBody>
                  <a:tcPr/>
                </a:tc>
                <a:tc>
                  <a:txBody>
                    <a:bodyPr/>
                    <a:lstStyle/>
                    <a:p>
                      <a:pPr algn="ctr"/>
                      <a:r>
                        <a:rPr lang="hr-HR" sz="1400" b="1" i="1" dirty="0">
                          <a:solidFill>
                            <a:schemeClr val="tx1"/>
                          </a:solidFill>
                          <a:latin typeface="Neo Sans Medium"/>
                        </a:rPr>
                        <a:t>Prijava na Poziv</a:t>
                      </a:r>
                    </a:p>
                  </a:txBody>
                  <a:tcPr anchor="ctr"/>
                </a:tc>
                <a:tc>
                  <a:txBody>
                    <a:bodyPr/>
                    <a:lstStyle/>
                    <a:p>
                      <a:pPr marL="285750" indent="-285750">
                        <a:buFont typeface="Arial" panose="020B0604020202020204" pitchFamily="34" charset="0"/>
                        <a:buChar char="•"/>
                      </a:pPr>
                      <a:r>
                        <a:rPr lang="hr-HR" sz="1200" dirty="0">
                          <a:solidFill>
                            <a:schemeClr val="tx1"/>
                          </a:solidFill>
                          <a:latin typeface="Neo Sans Medium"/>
                        </a:rPr>
                        <a:t>Troškovi usluga pripreme prijave na ovaj Poziv (prihvatljivi od dana objave Poziva)</a:t>
                      </a:r>
                    </a:p>
                  </a:txBody>
                  <a:tcPr anchor="ctr"/>
                </a:tc>
                <a:extLst>
                  <a:ext uri="{0D108BD9-81ED-4DB2-BD59-A6C34878D82A}">
                    <a16:rowId xmlns:a16="http://schemas.microsoft.com/office/drawing/2014/main" val="1211871405"/>
                  </a:ext>
                </a:extLst>
              </a:tr>
            </a:tbl>
          </a:graphicData>
        </a:graphic>
      </p:graphicFrame>
      <p:pic>
        <p:nvPicPr>
          <p:cNvPr id="4" name="Picture 3">
            <a:extLst>
              <a:ext uri="{FF2B5EF4-FFF2-40B4-BE49-F238E27FC236}">
                <a16:creationId xmlns:a16="http://schemas.microsoft.com/office/drawing/2014/main" id="{8F5C2581-8FDA-498A-A8FD-BBB8ACD12B0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grpSp>
        <p:nvGrpSpPr>
          <p:cNvPr id="5" name="Group 4">
            <a:extLst>
              <a:ext uri="{FF2B5EF4-FFF2-40B4-BE49-F238E27FC236}">
                <a16:creationId xmlns:a16="http://schemas.microsoft.com/office/drawing/2014/main" id="{AEEA9186-6858-48E0-B9B4-523269DCCD2D}"/>
              </a:ext>
            </a:extLst>
          </p:cNvPr>
          <p:cNvGrpSpPr/>
          <p:nvPr/>
        </p:nvGrpSpPr>
        <p:grpSpPr>
          <a:xfrm>
            <a:off x="8761616" y="192415"/>
            <a:ext cx="3217024" cy="821736"/>
            <a:chOff x="0" y="0"/>
            <a:chExt cx="7200007" cy="1879416"/>
          </a:xfrm>
        </p:grpSpPr>
        <p:sp>
          <p:nvSpPr>
            <p:cNvPr id="6" name="Shape 6">
              <a:extLst>
                <a:ext uri="{FF2B5EF4-FFF2-40B4-BE49-F238E27FC236}">
                  <a16:creationId xmlns:a16="http://schemas.microsoft.com/office/drawing/2014/main" id="{40320756-199F-4B31-8AE5-C3B64F20F1D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D3CD1B8A-DE7C-4B49-9561-3B63622B94E8}"/>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F50751DF-5562-4AFF-ACB8-FD91E550B317}"/>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13FE85DC-E037-4024-A6CA-EFCA4DCD308B}"/>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94546652-251D-41DB-9E94-C83DF4CB8461}"/>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CE290691-13EC-4278-9BB4-2EA5442EA294}"/>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E4CA1717-2A2C-4C84-85D7-CF09DBCE9F81}"/>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A9C1A083-BB50-4AEF-AA56-D5E7135895ED}"/>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BAD96078-9BFB-476A-B4E6-8127E453EC42}"/>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49BFA01B-2ECF-4A1D-A373-BE318502ED4E}"/>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FC554AC8-6B35-44FA-B34F-213E67FE9C6F}"/>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
        <p:nvSpPr>
          <p:cNvPr id="18" name="Title 1">
            <a:extLst>
              <a:ext uri="{FF2B5EF4-FFF2-40B4-BE49-F238E27FC236}">
                <a16:creationId xmlns:a16="http://schemas.microsoft.com/office/drawing/2014/main" id="{92A9D577-E416-4E52-B6BD-C2B479D0ED7D}"/>
              </a:ext>
            </a:extLst>
          </p:cNvPr>
          <p:cNvSpPr>
            <a:spLocks noGrp="1"/>
          </p:cNvSpPr>
          <p:nvPr>
            <p:ph type="title"/>
          </p:nvPr>
        </p:nvSpPr>
        <p:spPr>
          <a:xfrm>
            <a:off x="346177" y="210137"/>
            <a:ext cx="10180762" cy="857256"/>
          </a:xfrm>
        </p:spPr>
        <p:txBody>
          <a:bodyPr>
            <a:normAutofit fontScale="90000"/>
          </a:bodyPr>
          <a:lstStyle/>
          <a:p>
            <a:r>
              <a:rPr lang="hr-HR" sz="3200" b="1" dirty="0"/>
              <a:t>PRIHVATLJIVE KATEGORIJE</a:t>
            </a:r>
            <a:br>
              <a:rPr lang="hr-HR" sz="3200" b="1" dirty="0"/>
            </a:br>
            <a:r>
              <a:rPr lang="hr-HR" sz="3200" b="1" dirty="0"/>
              <a:t> TROŠKOVA</a:t>
            </a:r>
          </a:p>
        </p:txBody>
      </p:sp>
    </p:spTree>
    <p:extLst>
      <p:ext uri="{BB962C8B-B14F-4D97-AF65-F5344CB8AC3E}">
        <p14:creationId xmlns:p14="http://schemas.microsoft.com/office/powerpoint/2010/main" val="31173802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923A436-7E18-4786-85F2-581CEB501AC6}"/>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grpSp>
        <p:nvGrpSpPr>
          <p:cNvPr id="5" name="Group 4">
            <a:extLst>
              <a:ext uri="{FF2B5EF4-FFF2-40B4-BE49-F238E27FC236}">
                <a16:creationId xmlns:a16="http://schemas.microsoft.com/office/drawing/2014/main" id="{603EEF9C-B421-40E6-9F37-78A2AAEFDB48}"/>
              </a:ext>
            </a:extLst>
          </p:cNvPr>
          <p:cNvGrpSpPr/>
          <p:nvPr/>
        </p:nvGrpSpPr>
        <p:grpSpPr>
          <a:xfrm>
            <a:off x="8761616" y="192415"/>
            <a:ext cx="3217024" cy="821736"/>
            <a:chOff x="0" y="0"/>
            <a:chExt cx="7200007" cy="1879416"/>
          </a:xfrm>
        </p:grpSpPr>
        <p:sp>
          <p:nvSpPr>
            <p:cNvPr id="6" name="Shape 6">
              <a:extLst>
                <a:ext uri="{FF2B5EF4-FFF2-40B4-BE49-F238E27FC236}">
                  <a16:creationId xmlns:a16="http://schemas.microsoft.com/office/drawing/2014/main" id="{D353B727-0BCA-470D-8CFD-56A618C75573}"/>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07794C44-8543-4544-9AA0-2FCE6E4F9CDD}"/>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C29B53D3-7B81-4C56-BF29-0B9A83CA56B9}"/>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BC436190-545F-4E33-9028-94861AFE72EB}"/>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284723EA-FF2E-4515-A227-D3B3AB130E64}"/>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D8986BF0-0785-4D6F-AEC8-F17C860F4538}"/>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D5E9E40A-44F1-4B0D-8CC3-D50716465E4D}"/>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60164FE8-592B-4DA9-A002-267B1962CB11}"/>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1D163B2A-4C55-4C58-B065-3A3EB95BB2EB}"/>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DFD393CD-C43E-43D8-B666-9FE33B3EDE43}"/>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1C1B30AE-61E9-49D6-A50A-D2876F334034}"/>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graphicFrame>
        <p:nvGraphicFramePr>
          <p:cNvPr id="19" name="Content Placeholder 18">
            <a:extLst>
              <a:ext uri="{FF2B5EF4-FFF2-40B4-BE49-F238E27FC236}">
                <a16:creationId xmlns:a16="http://schemas.microsoft.com/office/drawing/2014/main" id="{FC0506AA-4AC4-49A9-A542-BAF1722200C8}"/>
              </a:ext>
            </a:extLst>
          </p:cNvPr>
          <p:cNvGraphicFramePr>
            <a:graphicFrameLocks noGrp="1"/>
          </p:cNvGraphicFramePr>
          <p:nvPr>
            <p:ph idx="1"/>
            <p:extLst>
              <p:ext uri="{D42A27DB-BD31-4B8C-83A1-F6EECF244321}">
                <p14:modId xmlns:p14="http://schemas.microsoft.com/office/powerpoint/2010/main" val="640903920"/>
              </p:ext>
            </p:extLst>
          </p:nvPr>
        </p:nvGraphicFramePr>
        <p:xfrm>
          <a:off x="346178" y="1514929"/>
          <a:ext cx="11610295" cy="4290127"/>
        </p:xfrm>
        <a:graphic>
          <a:graphicData uri="http://schemas.openxmlformats.org/drawingml/2006/table">
            <a:tbl>
              <a:tblPr firstRow="1" bandRow="1">
                <a:tableStyleId>{5C22544A-7EE6-4342-B048-85BDC9FD1C3A}</a:tableStyleId>
              </a:tblPr>
              <a:tblGrid>
                <a:gridCol w="1377989">
                  <a:extLst>
                    <a:ext uri="{9D8B030D-6E8A-4147-A177-3AD203B41FA5}">
                      <a16:colId xmlns:a16="http://schemas.microsoft.com/office/drawing/2014/main" val="3217865384"/>
                    </a:ext>
                  </a:extLst>
                </a:gridCol>
                <a:gridCol w="3488952">
                  <a:extLst>
                    <a:ext uri="{9D8B030D-6E8A-4147-A177-3AD203B41FA5}">
                      <a16:colId xmlns:a16="http://schemas.microsoft.com/office/drawing/2014/main" val="3898643699"/>
                    </a:ext>
                  </a:extLst>
                </a:gridCol>
                <a:gridCol w="6743354">
                  <a:extLst>
                    <a:ext uri="{9D8B030D-6E8A-4147-A177-3AD203B41FA5}">
                      <a16:colId xmlns:a16="http://schemas.microsoft.com/office/drawing/2014/main" val="1361178846"/>
                    </a:ext>
                  </a:extLst>
                </a:gridCol>
              </a:tblGrid>
              <a:tr h="726092">
                <a:tc>
                  <a:txBody>
                    <a:bodyPr/>
                    <a:lstStyle/>
                    <a:p>
                      <a:pPr algn="ctr"/>
                      <a:r>
                        <a:rPr lang="hr-HR" dirty="0">
                          <a:latin typeface="Neo Sans Medium"/>
                        </a:rPr>
                        <a:t>VRSTA POTPORE</a:t>
                      </a:r>
                    </a:p>
                  </a:txBody>
                  <a:tcPr anchor="ctr"/>
                </a:tc>
                <a:tc>
                  <a:txBody>
                    <a:bodyPr/>
                    <a:lstStyle/>
                    <a:p>
                      <a:pPr algn="ctr"/>
                      <a:r>
                        <a:rPr lang="hr-HR" dirty="0">
                          <a:latin typeface="Neo Sans Medium"/>
                        </a:rPr>
                        <a:t>AKTIVNOSTI</a:t>
                      </a:r>
                    </a:p>
                  </a:txBody>
                  <a:tcPr anchor="ctr"/>
                </a:tc>
                <a:tc>
                  <a:txBody>
                    <a:bodyPr/>
                    <a:lstStyle/>
                    <a:p>
                      <a:pPr algn="ctr"/>
                      <a:r>
                        <a:rPr lang="hr-HR" dirty="0">
                          <a:latin typeface="Neo Sans Medium"/>
                        </a:rPr>
                        <a:t>PRIHVATLJIVI TROŠAK</a:t>
                      </a:r>
                    </a:p>
                  </a:txBody>
                  <a:tcPr anchor="ctr"/>
                </a:tc>
                <a:extLst>
                  <a:ext uri="{0D108BD9-81ED-4DB2-BD59-A6C34878D82A}">
                    <a16:rowId xmlns:a16="http://schemas.microsoft.com/office/drawing/2014/main" val="1799217877"/>
                  </a:ext>
                </a:extLst>
              </a:tr>
              <a:tr h="712807">
                <a:tc rowSpan="5">
                  <a:txBody>
                    <a:bodyPr/>
                    <a:lstStyle/>
                    <a:p>
                      <a:pPr algn="ctr"/>
                      <a:r>
                        <a:rPr lang="hr-HR" sz="1600" b="1" dirty="0" smtClean="0">
                          <a:solidFill>
                            <a:schemeClr val="tx1"/>
                          </a:solidFill>
                          <a:latin typeface="Neo Sans Medium"/>
                        </a:rPr>
                        <a:t>B</a:t>
                      </a:r>
                      <a:r>
                        <a:rPr lang="hr-HR" sz="1600" b="1" dirty="0">
                          <a:solidFill>
                            <a:schemeClr val="tx1"/>
                          </a:solidFill>
                          <a:latin typeface="Neo Sans Medium"/>
                        </a:rPr>
                        <a:t>) POTPORE MALE </a:t>
                      </a:r>
                      <a:endParaRPr lang="hr-HR" sz="1600" b="1" dirty="0" smtClean="0">
                        <a:solidFill>
                          <a:schemeClr val="tx1"/>
                        </a:solidFill>
                        <a:latin typeface="Neo Sans Medium"/>
                      </a:endParaRPr>
                    </a:p>
                    <a:p>
                      <a:pPr algn="ctr"/>
                      <a:r>
                        <a:rPr lang="hr-HR" sz="1600" b="1" dirty="0" smtClean="0">
                          <a:solidFill>
                            <a:schemeClr val="tx1"/>
                          </a:solidFill>
                          <a:latin typeface="Neo Sans Medium"/>
                        </a:rPr>
                        <a:t>VRIJEDNOSTI</a:t>
                      </a:r>
                      <a:endParaRPr lang="hr-HR" sz="1600" b="1" dirty="0">
                        <a:solidFill>
                          <a:schemeClr val="tx1"/>
                        </a:solidFill>
                        <a:latin typeface="Neo Sans Medium"/>
                      </a:endParaRPr>
                    </a:p>
                  </a:txBody>
                  <a:tcPr vert="vert270" anchor="ctr"/>
                </a:tc>
                <a:tc>
                  <a:txBody>
                    <a:bodyPr/>
                    <a:lstStyle/>
                    <a:p>
                      <a:pPr algn="ctr"/>
                      <a:r>
                        <a:rPr lang="hr-HR" sz="1400" b="1" i="1" dirty="0">
                          <a:solidFill>
                            <a:schemeClr val="tx1"/>
                          </a:solidFill>
                          <a:latin typeface="Neo Sans Medium"/>
                        </a:rPr>
                        <a:t>Provedba postupka nabave za potrebe projekta</a:t>
                      </a:r>
                    </a:p>
                  </a:txBody>
                  <a:tcPr anchor="ctr"/>
                </a:tc>
                <a:tc>
                  <a:txBody>
                    <a:bodyPr/>
                    <a:lstStyle/>
                    <a:p>
                      <a:pPr marL="285750" indent="-285750">
                        <a:buFont typeface="Arial" panose="020B0604020202020204" pitchFamily="34" charset="0"/>
                        <a:buChar char="•"/>
                      </a:pPr>
                      <a:r>
                        <a:rPr lang="hr-HR" sz="1200" dirty="0">
                          <a:solidFill>
                            <a:schemeClr val="tx1"/>
                          </a:solidFill>
                          <a:latin typeface="Neo Sans Medium"/>
                        </a:rPr>
                        <a:t>Troškovi povezani s provedbom postupka nabave za potrebe projekta (savjetodavne usluge, trošak objave nadmetanja na javno dostupnim portalima)</a:t>
                      </a:r>
                    </a:p>
                  </a:txBody>
                  <a:tcPr anchor="ctr"/>
                </a:tc>
                <a:extLst>
                  <a:ext uri="{0D108BD9-81ED-4DB2-BD59-A6C34878D82A}">
                    <a16:rowId xmlns:a16="http://schemas.microsoft.com/office/drawing/2014/main" val="3242858914"/>
                  </a:ext>
                </a:extLst>
              </a:tr>
              <a:tr h="712807">
                <a:tc vMerge="1">
                  <a:txBody>
                    <a:bodyPr/>
                    <a:lstStyle/>
                    <a:p>
                      <a:pPr algn="ctr"/>
                      <a:endParaRPr lang="hr-HR" sz="1600" b="1" dirty="0">
                        <a:solidFill>
                          <a:schemeClr val="tx1"/>
                        </a:solidFill>
                        <a:latin typeface="Neo Sans Medium"/>
                      </a:endParaRPr>
                    </a:p>
                  </a:txBody>
                  <a:tcPr vert="vert270" anchor="ctr"/>
                </a:tc>
                <a:tc>
                  <a:txBody>
                    <a:bodyPr/>
                    <a:lstStyle/>
                    <a:p>
                      <a:pPr algn="ctr"/>
                      <a:r>
                        <a:rPr lang="hr-HR" sz="1400" b="1" i="1" dirty="0">
                          <a:latin typeface="Neo Sans Medium"/>
                        </a:rPr>
                        <a:t>Revizija projekta</a:t>
                      </a:r>
                    </a:p>
                  </a:txBody>
                  <a:tcPr anchor="ctr"/>
                </a:tc>
                <a:tc>
                  <a:txBody>
                    <a:bodyPr/>
                    <a:lstStyle/>
                    <a:p>
                      <a:pPr marL="285750" indent="-285750">
                        <a:buFont typeface="Arial" panose="020B0604020202020204" pitchFamily="34" charset="0"/>
                        <a:buChar char="•"/>
                      </a:pPr>
                      <a:r>
                        <a:rPr lang="hr-HR" sz="1200" dirty="0">
                          <a:latin typeface="Neo Sans Medium"/>
                        </a:rPr>
                        <a:t>Troškovi usluga za reviziju projekta u skladu s točkom 5.6 Poziva (ako je primjenjivo)</a:t>
                      </a:r>
                    </a:p>
                  </a:txBody>
                  <a:tcPr anchor="ctr"/>
                </a:tc>
                <a:extLst>
                  <a:ext uri="{0D108BD9-81ED-4DB2-BD59-A6C34878D82A}">
                    <a16:rowId xmlns:a16="http://schemas.microsoft.com/office/drawing/2014/main" val="967072843"/>
                  </a:ext>
                </a:extLst>
              </a:tr>
              <a:tr h="712807">
                <a:tc vMerge="1">
                  <a:txBody>
                    <a:bodyPr/>
                    <a:lstStyle/>
                    <a:p>
                      <a:endParaRPr lang="hr-HR" dirty="0"/>
                    </a:p>
                  </a:txBody>
                  <a:tcPr/>
                </a:tc>
                <a:tc>
                  <a:txBody>
                    <a:bodyPr/>
                    <a:lstStyle/>
                    <a:p>
                      <a:pPr algn="ctr"/>
                      <a:r>
                        <a:rPr lang="hr-HR" sz="1400" b="1" i="1" dirty="0">
                          <a:latin typeface="Neo Sans Medium"/>
                        </a:rPr>
                        <a:t>Informiranje i vidljivost</a:t>
                      </a:r>
                    </a:p>
                  </a:txBody>
                  <a:tcPr anchor="ctr"/>
                </a:tc>
                <a:tc>
                  <a:txBody>
                    <a:bodyPr/>
                    <a:lstStyle/>
                    <a:p>
                      <a:pPr marL="285750" indent="-285750">
                        <a:buFont typeface="Arial" panose="020B0604020202020204" pitchFamily="34" charset="0"/>
                        <a:buChar char="•"/>
                      </a:pPr>
                      <a:r>
                        <a:rPr lang="hr-HR" sz="1200" dirty="0">
                          <a:latin typeface="Neo Sans Medium"/>
                        </a:rPr>
                        <a:t>Troškovi vezano uz provođenje mjera informiranja i vidljivosti u skladu s točkom 5.7 Poziva</a:t>
                      </a:r>
                    </a:p>
                  </a:txBody>
                  <a:tcPr anchor="ctr"/>
                </a:tc>
                <a:extLst>
                  <a:ext uri="{0D108BD9-81ED-4DB2-BD59-A6C34878D82A}">
                    <a16:rowId xmlns:a16="http://schemas.microsoft.com/office/drawing/2014/main" val="3957997145"/>
                  </a:ext>
                </a:extLst>
              </a:tr>
              <a:tr h="712807">
                <a:tc vMerge="1">
                  <a:txBody>
                    <a:bodyPr/>
                    <a:lstStyle/>
                    <a:p>
                      <a:endParaRPr lang="hr-HR" dirty="0"/>
                    </a:p>
                  </a:txBody>
                  <a:tcPr/>
                </a:tc>
                <a:tc>
                  <a:txBody>
                    <a:bodyPr/>
                    <a:lstStyle/>
                    <a:p>
                      <a:pPr algn="ctr"/>
                      <a:r>
                        <a:rPr lang="hr-HR" sz="1400" b="1" i="1" dirty="0">
                          <a:latin typeface="Neo Sans Medium"/>
                        </a:rPr>
                        <a:t>Upravljanje projektom</a:t>
                      </a:r>
                    </a:p>
                  </a:txBody>
                  <a:tcPr anchor="ctr"/>
                </a:tc>
                <a:tc>
                  <a:txBody>
                    <a:bodyPr/>
                    <a:lstStyle/>
                    <a:p>
                      <a:pPr marL="285750" indent="-285750">
                        <a:buFont typeface="Arial" panose="020B0604020202020204" pitchFamily="34" charset="0"/>
                        <a:buChar char="•"/>
                      </a:pPr>
                      <a:r>
                        <a:rPr lang="hr-HR" sz="1200" dirty="0">
                          <a:latin typeface="Neo Sans Medium"/>
                        </a:rPr>
                        <a:t>Troškovi usluga za upravljanje projektom</a:t>
                      </a:r>
                    </a:p>
                    <a:p>
                      <a:pPr marL="285750" indent="-285750">
                        <a:buFont typeface="Arial" panose="020B0604020202020204" pitchFamily="34" charset="0"/>
                        <a:buChar char="•"/>
                      </a:pPr>
                      <a:r>
                        <a:rPr lang="hr-HR" sz="1200" dirty="0">
                          <a:latin typeface="Neo Sans Medium"/>
                        </a:rPr>
                        <a:t>Troškovi plaća postojećeg ili novozaposlenog osoblja prijavitelja za upravljanje projektom</a:t>
                      </a:r>
                    </a:p>
                  </a:txBody>
                  <a:tcPr anchor="ctr"/>
                </a:tc>
                <a:extLst>
                  <a:ext uri="{0D108BD9-81ED-4DB2-BD59-A6C34878D82A}">
                    <a16:rowId xmlns:a16="http://schemas.microsoft.com/office/drawing/2014/main" val="1821826752"/>
                  </a:ext>
                </a:extLst>
              </a:tr>
              <a:tr h="712807">
                <a:tc vMerge="1">
                  <a:txBody>
                    <a:bodyPr/>
                    <a:lstStyle/>
                    <a:p>
                      <a:endParaRPr lang="hr-HR" dirty="0"/>
                    </a:p>
                  </a:txBody>
                  <a:tcPr/>
                </a:tc>
                <a:tc>
                  <a:txBody>
                    <a:bodyPr/>
                    <a:lstStyle/>
                    <a:p>
                      <a:pPr algn="ctr"/>
                      <a:r>
                        <a:rPr lang="hr-HR" sz="1400" b="1" i="1" dirty="0">
                          <a:latin typeface="Neo Sans Medium"/>
                        </a:rPr>
                        <a:t>Promicanje horizontalnih načela</a:t>
                      </a:r>
                    </a:p>
                  </a:txBody>
                  <a:tcPr anchor="ctr"/>
                </a:tc>
                <a:tc>
                  <a:txBody>
                    <a:bodyPr/>
                    <a:lstStyle/>
                    <a:p>
                      <a:pPr marL="285750" indent="-285750">
                        <a:buFont typeface="Arial" panose="020B0604020202020204" pitchFamily="34" charset="0"/>
                        <a:buChar char="•"/>
                      </a:pPr>
                      <a:endParaRPr lang="hr-HR" sz="1200" dirty="0">
                        <a:latin typeface="Neo Sans Medium"/>
                      </a:endParaRPr>
                    </a:p>
                    <a:p>
                      <a:pPr marL="285750" indent="-285750">
                        <a:buFont typeface="Arial" panose="020B0604020202020204" pitchFamily="34" charset="0"/>
                        <a:buChar char="•"/>
                      </a:pPr>
                      <a:r>
                        <a:rPr lang="hr-HR" sz="1200" dirty="0">
                          <a:latin typeface="Neo Sans Medium"/>
                        </a:rPr>
                        <a:t>Troškovi vezani uz aktivnosti promicanja horizontalnih načela u skladu s točkom 2.9 Poziva</a:t>
                      </a:r>
                    </a:p>
                  </a:txBody>
                  <a:tcPr anchor="ctr"/>
                </a:tc>
                <a:extLst>
                  <a:ext uri="{0D108BD9-81ED-4DB2-BD59-A6C34878D82A}">
                    <a16:rowId xmlns:a16="http://schemas.microsoft.com/office/drawing/2014/main" val="3497929782"/>
                  </a:ext>
                </a:extLst>
              </a:tr>
            </a:tbl>
          </a:graphicData>
        </a:graphic>
      </p:graphicFrame>
      <p:sp>
        <p:nvSpPr>
          <p:cNvPr id="17" name="Title 1">
            <a:extLst>
              <a:ext uri="{FF2B5EF4-FFF2-40B4-BE49-F238E27FC236}">
                <a16:creationId xmlns:a16="http://schemas.microsoft.com/office/drawing/2014/main" id="{92A9D577-E416-4E52-B6BD-C2B479D0ED7D}"/>
              </a:ext>
            </a:extLst>
          </p:cNvPr>
          <p:cNvSpPr>
            <a:spLocks noGrp="1"/>
          </p:cNvSpPr>
          <p:nvPr>
            <p:ph type="title"/>
          </p:nvPr>
        </p:nvSpPr>
        <p:spPr>
          <a:xfrm>
            <a:off x="346177" y="210137"/>
            <a:ext cx="10180762" cy="857256"/>
          </a:xfrm>
        </p:spPr>
        <p:txBody>
          <a:bodyPr>
            <a:normAutofit fontScale="90000"/>
          </a:bodyPr>
          <a:lstStyle/>
          <a:p>
            <a:r>
              <a:rPr lang="hr-HR" sz="3200" b="1" dirty="0"/>
              <a:t>PRIHVATLJIVE KATEGORIJE</a:t>
            </a:r>
            <a:br>
              <a:rPr lang="hr-HR" sz="3200" b="1" dirty="0"/>
            </a:br>
            <a:r>
              <a:rPr lang="hr-HR" sz="3200" b="1" dirty="0"/>
              <a:t> TROŠKOVA</a:t>
            </a:r>
          </a:p>
        </p:txBody>
      </p:sp>
    </p:spTree>
    <p:extLst>
      <p:ext uri="{BB962C8B-B14F-4D97-AF65-F5344CB8AC3E}">
        <p14:creationId xmlns:p14="http://schemas.microsoft.com/office/powerpoint/2010/main" val="2150198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130" y="150577"/>
            <a:ext cx="9014816" cy="1119411"/>
          </a:xfrm>
        </p:spPr>
        <p:txBody>
          <a:bodyPr>
            <a:noAutofit/>
          </a:bodyPr>
          <a:lstStyle/>
          <a:p>
            <a:r>
              <a:rPr lang="pl-PL" sz="2800" dirty="0"/>
              <a:t/>
            </a:r>
            <a:br>
              <a:rPr lang="pl-PL" sz="2800" dirty="0"/>
            </a:br>
            <a:r>
              <a:rPr lang="pl-PL" sz="2800" dirty="0"/>
              <a:t/>
            </a:r>
            <a:br>
              <a:rPr lang="pl-PL" sz="2800" dirty="0"/>
            </a:br>
            <a:r>
              <a:rPr lang="pl-PL" sz="3200" dirty="0"/>
              <a:t>      </a:t>
            </a:r>
            <a:r>
              <a:rPr lang="hr-HR" sz="3200" b="1" dirty="0"/>
              <a:t>O PROGRAMU</a:t>
            </a:r>
            <a:br>
              <a:rPr lang="hr-HR" sz="3200" b="1" dirty="0"/>
            </a:br>
            <a:r>
              <a:rPr lang="pl-PL" sz="3200" dirty="0"/>
              <a:t/>
            </a:r>
            <a:br>
              <a:rPr lang="pl-PL" sz="3200" dirty="0"/>
            </a:br>
            <a:endParaRPr lang="en-GB" sz="3200" dirty="0"/>
          </a:p>
        </p:txBody>
      </p:sp>
      <p:sp>
        <p:nvSpPr>
          <p:cNvPr id="3" name="Content Placeholder 2"/>
          <p:cNvSpPr>
            <a:spLocks noGrp="1"/>
          </p:cNvSpPr>
          <p:nvPr>
            <p:ph idx="1"/>
          </p:nvPr>
        </p:nvSpPr>
        <p:spPr>
          <a:xfrm>
            <a:off x="563628" y="1537855"/>
            <a:ext cx="11457070" cy="4308764"/>
          </a:xfrm>
        </p:spPr>
        <p:txBody>
          <a:bodyPr>
            <a:noAutofit/>
          </a:bodyPr>
          <a:lstStyle/>
          <a:p>
            <a:pPr marL="0" indent="0" algn="just">
              <a:spcBef>
                <a:spcPts val="0"/>
              </a:spcBef>
              <a:spcAft>
                <a:spcPts val="1200"/>
              </a:spcAft>
              <a:buClr>
                <a:schemeClr val="tx2">
                  <a:lumMod val="50000"/>
                </a:schemeClr>
              </a:buClr>
              <a:buNone/>
            </a:pPr>
            <a:r>
              <a:rPr lang="hr-HR" sz="2000" b="1" dirty="0" smtClean="0">
                <a:solidFill>
                  <a:srgbClr val="002060"/>
                </a:solidFill>
                <a:latin typeface="Neo Sans Medium"/>
              </a:rPr>
              <a:t>Što je Program integrirane regeneracije:</a:t>
            </a:r>
          </a:p>
          <a:p>
            <a:pPr marL="400050" lvl="1" indent="0" algn="just">
              <a:spcBef>
                <a:spcPts val="0"/>
              </a:spcBef>
              <a:buClr>
                <a:schemeClr val="tx2">
                  <a:lumMod val="50000"/>
                </a:schemeClr>
              </a:buClr>
              <a:buFont typeface="Arial" pitchFamily="34" charset="0"/>
              <a:buChar char="•"/>
            </a:pPr>
            <a:r>
              <a:rPr lang="hr-HR" sz="2000" dirty="0" smtClean="0">
                <a:solidFill>
                  <a:srgbClr val="002060"/>
                </a:solidFill>
                <a:latin typeface="Neo Sans Medium"/>
              </a:rPr>
              <a:t> novi pristup/mehanizam koji se provodi u </a:t>
            </a:r>
            <a:r>
              <a:rPr lang="hr-HR" sz="2000" b="1" dirty="0" smtClean="0">
                <a:solidFill>
                  <a:srgbClr val="002060"/>
                </a:solidFill>
                <a:latin typeface="Neo Sans Medium"/>
              </a:rPr>
              <a:t>pet odabranih depriviranih pilot područja</a:t>
            </a:r>
            <a:r>
              <a:rPr lang="hr-HR" sz="2000" dirty="0" smtClean="0">
                <a:solidFill>
                  <a:srgbClr val="002060"/>
                </a:solidFill>
                <a:latin typeface="Neo Sans Medium"/>
              </a:rPr>
              <a:t> u RH uz pomoć </a:t>
            </a:r>
            <a:r>
              <a:rPr lang="hr-HR" sz="2000" b="1" dirty="0" smtClean="0">
                <a:solidFill>
                  <a:srgbClr val="002060"/>
                </a:solidFill>
                <a:latin typeface="Neo Sans Medium"/>
              </a:rPr>
              <a:t>EU sredstava </a:t>
            </a:r>
            <a:r>
              <a:rPr lang="hr-HR" sz="2000" dirty="0" smtClean="0">
                <a:solidFill>
                  <a:srgbClr val="002060"/>
                </a:solidFill>
                <a:latin typeface="Neo Sans Medium"/>
              </a:rPr>
              <a:t>s ciljem </a:t>
            </a:r>
            <a:r>
              <a:rPr lang="hr-HR" sz="2000" b="1" dirty="0" smtClean="0">
                <a:solidFill>
                  <a:srgbClr val="002060"/>
                </a:solidFill>
                <a:latin typeface="Neo Sans Medium"/>
              </a:rPr>
              <a:t>fizičkog, gospodarskog i socijalnog oporavka</a:t>
            </a:r>
            <a:r>
              <a:rPr lang="hr-HR" sz="2000" dirty="0" smtClean="0">
                <a:solidFill>
                  <a:srgbClr val="002060"/>
                </a:solidFill>
                <a:latin typeface="Neo Sans Medium"/>
              </a:rPr>
              <a:t> tih područja (</a:t>
            </a:r>
            <a:r>
              <a:rPr lang="hr-HR" sz="2000" dirty="0" err="1" smtClean="0">
                <a:solidFill>
                  <a:srgbClr val="002060"/>
                </a:solidFill>
                <a:latin typeface="Neo Sans Medium"/>
              </a:rPr>
              <a:t>tzv</a:t>
            </a:r>
            <a:r>
              <a:rPr lang="hr-HR" sz="2000" dirty="0" smtClean="0">
                <a:solidFill>
                  <a:srgbClr val="002060"/>
                </a:solidFill>
                <a:latin typeface="Neo Sans Medium"/>
              </a:rPr>
              <a:t>.</a:t>
            </a:r>
            <a:r>
              <a:rPr lang="hr-HR" sz="2000" b="1" i="1" dirty="0" smtClean="0">
                <a:solidFill>
                  <a:srgbClr val="002060"/>
                </a:solidFill>
                <a:latin typeface="Neo Sans Medium"/>
              </a:rPr>
              <a:t> </a:t>
            </a:r>
            <a:r>
              <a:rPr lang="hr-HR" sz="2000" i="1" dirty="0" smtClean="0">
                <a:solidFill>
                  <a:srgbClr val="002060"/>
                </a:solidFill>
                <a:latin typeface="Neo Sans Medium"/>
              </a:rPr>
              <a:t>integrirani teritorijalni participativno planski pristup</a:t>
            </a:r>
            <a:r>
              <a:rPr lang="hr-HR" sz="2000" dirty="0" smtClean="0">
                <a:solidFill>
                  <a:srgbClr val="002060"/>
                </a:solidFill>
                <a:latin typeface="Neo Sans Medium"/>
              </a:rPr>
              <a:t>):</a:t>
            </a:r>
          </a:p>
          <a:p>
            <a:pPr marL="800100" lvl="2" indent="0" algn="just">
              <a:spcBef>
                <a:spcPts val="0"/>
              </a:spcBef>
              <a:spcAft>
                <a:spcPts val="600"/>
              </a:spcAft>
              <a:buClr>
                <a:schemeClr val="tx2">
                  <a:lumMod val="50000"/>
                </a:schemeClr>
              </a:buClr>
              <a:buFont typeface="Wingdings" pitchFamily="2" charset="2"/>
              <a:buChar char="Ø"/>
            </a:pPr>
            <a:r>
              <a:rPr lang="hr-HR" sz="2000" dirty="0" smtClean="0">
                <a:solidFill>
                  <a:srgbClr val="002060"/>
                </a:solidFill>
                <a:latin typeface="Neo Sans Medium"/>
              </a:rPr>
              <a:t> sredstva iz 2 različita EU fonda (EFRR i ESF) integriraju se i ciljano ulažu u odabrana pilot područja (</a:t>
            </a:r>
            <a:r>
              <a:rPr lang="hr-HR" sz="2000" i="1" dirty="0" smtClean="0">
                <a:solidFill>
                  <a:srgbClr val="002060"/>
                </a:solidFill>
                <a:latin typeface="Neo Sans Medium"/>
              </a:rPr>
              <a:t>integrirani pristup</a:t>
            </a:r>
            <a:r>
              <a:rPr lang="hr-HR" sz="2000" dirty="0" smtClean="0">
                <a:solidFill>
                  <a:srgbClr val="002060"/>
                </a:solidFill>
                <a:latin typeface="Neo Sans Medium"/>
              </a:rPr>
              <a:t>)</a:t>
            </a:r>
          </a:p>
          <a:p>
            <a:pPr marL="800100" lvl="2" indent="0" algn="just">
              <a:spcBef>
                <a:spcPts val="0"/>
              </a:spcBef>
              <a:spcAft>
                <a:spcPts val="600"/>
              </a:spcAft>
              <a:buClr>
                <a:schemeClr val="tx2">
                  <a:lumMod val="50000"/>
                </a:schemeClr>
              </a:buClr>
              <a:buFont typeface="Wingdings" pitchFamily="2" charset="2"/>
              <a:buChar char="Ø"/>
            </a:pPr>
            <a:r>
              <a:rPr lang="hr-HR" sz="2000" dirty="0" smtClean="0">
                <a:solidFill>
                  <a:srgbClr val="002060"/>
                </a:solidFill>
                <a:latin typeface="Neo Sans Medium"/>
              </a:rPr>
              <a:t> sredstva se ulažu u tematski različite projekte na odabranom prostoru/teritoriju (</a:t>
            </a:r>
            <a:r>
              <a:rPr lang="hr-HR" sz="2000" i="1" dirty="0" smtClean="0">
                <a:solidFill>
                  <a:srgbClr val="002060"/>
                </a:solidFill>
                <a:latin typeface="Neo Sans Medium"/>
              </a:rPr>
              <a:t>integrirani teritorijalni pristup</a:t>
            </a:r>
            <a:r>
              <a:rPr lang="hr-HR" sz="2000" dirty="0" smtClean="0">
                <a:solidFill>
                  <a:srgbClr val="002060"/>
                </a:solidFill>
                <a:latin typeface="Neo Sans Medium"/>
              </a:rPr>
              <a:t>)</a:t>
            </a:r>
          </a:p>
          <a:p>
            <a:pPr marL="800100" lvl="2" indent="0" algn="just">
              <a:spcBef>
                <a:spcPts val="0"/>
              </a:spcBef>
              <a:spcAft>
                <a:spcPts val="600"/>
              </a:spcAft>
              <a:buClr>
                <a:schemeClr val="tx2">
                  <a:lumMod val="50000"/>
                </a:schemeClr>
              </a:buClr>
              <a:buFont typeface="Wingdings" pitchFamily="2" charset="2"/>
              <a:buChar char="Ø"/>
            </a:pPr>
            <a:r>
              <a:rPr lang="hr-HR" sz="2000" dirty="0" smtClean="0">
                <a:solidFill>
                  <a:srgbClr val="002060"/>
                </a:solidFill>
                <a:latin typeface="Neo Sans Medium"/>
              </a:rPr>
              <a:t> projekte predlaže i zajednički odabire lokalna zajednica - pilot gradovi u partnerstvu s ostalim dionicima iz javnog, civilnog i privatnog sektora odabiru projekte koji najbolje rješavaju ključne probleme pilot područja (</a:t>
            </a:r>
            <a:r>
              <a:rPr lang="hr-HR" sz="2000" i="1" dirty="0" smtClean="0">
                <a:solidFill>
                  <a:srgbClr val="002060"/>
                </a:solidFill>
                <a:latin typeface="Neo Sans Medium"/>
              </a:rPr>
              <a:t>participativni pristup</a:t>
            </a:r>
            <a:r>
              <a:rPr lang="hr-HR" sz="2000" dirty="0" smtClean="0">
                <a:solidFill>
                  <a:srgbClr val="002060"/>
                </a:solidFill>
                <a:latin typeface="Neo Sans Medium"/>
              </a:rPr>
              <a:t>) </a:t>
            </a:r>
          </a:p>
          <a:p>
            <a:pPr marL="800100" lvl="2" indent="0" algn="just">
              <a:spcBef>
                <a:spcPts val="0"/>
              </a:spcBef>
              <a:spcAft>
                <a:spcPts val="600"/>
              </a:spcAft>
              <a:buClr>
                <a:schemeClr val="tx2">
                  <a:lumMod val="50000"/>
                </a:schemeClr>
              </a:buClr>
              <a:buFont typeface="Wingdings" pitchFamily="2" charset="2"/>
              <a:buChar char="Ø"/>
            </a:pPr>
            <a:r>
              <a:rPr lang="hr-HR" sz="2000" dirty="0" smtClean="0">
                <a:solidFill>
                  <a:srgbClr val="002060"/>
                </a:solidFill>
                <a:latin typeface="Neo Sans Medium"/>
              </a:rPr>
              <a:t> konačni projekti za provedbu definiraju se u </a:t>
            </a:r>
            <a:r>
              <a:rPr lang="hr-HR" sz="2000" b="1" dirty="0" smtClean="0">
                <a:solidFill>
                  <a:srgbClr val="002060"/>
                </a:solidFill>
                <a:latin typeface="Neo Sans Medium"/>
              </a:rPr>
              <a:t>Intervencijskom planu </a:t>
            </a:r>
            <a:r>
              <a:rPr lang="hr-HR" sz="2000" dirty="0" smtClean="0">
                <a:solidFill>
                  <a:srgbClr val="002060"/>
                </a:solidFill>
                <a:latin typeface="Neo Sans Medium"/>
              </a:rPr>
              <a:t>pilot područja</a:t>
            </a:r>
          </a:p>
          <a:p>
            <a:pPr marL="400050" lvl="1" indent="0" algn="just">
              <a:spcBef>
                <a:spcPts val="0"/>
              </a:spcBef>
              <a:spcAft>
                <a:spcPts val="600"/>
              </a:spcAft>
              <a:buClr>
                <a:schemeClr val="tx2">
                  <a:lumMod val="50000"/>
                </a:schemeClr>
              </a:buClr>
              <a:buNone/>
            </a:pPr>
            <a:endParaRPr lang="hr-HR" sz="2000" dirty="0" smtClean="0">
              <a:solidFill>
                <a:srgbClr val="002060"/>
              </a:solidFill>
              <a:latin typeface="Neo Sans Medium"/>
            </a:endParaRPr>
          </a:p>
          <a:p>
            <a:pPr>
              <a:spcBef>
                <a:spcPts val="1200"/>
              </a:spcBef>
              <a:buClr>
                <a:schemeClr val="tx2">
                  <a:lumMod val="50000"/>
                </a:schemeClr>
              </a:buClr>
              <a:buNone/>
            </a:pPr>
            <a:endParaRPr lang="hr-HR" sz="2000" dirty="0" smtClean="0">
              <a:solidFill>
                <a:srgbClr val="002060"/>
              </a:solidFill>
            </a:endParaRPr>
          </a:p>
          <a:p>
            <a:pPr lvl="0">
              <a:lnSpc>
                <a:spcPct val="107000"/>
              </a:lnSpc>
              <a:spcAft>
                <a:spcPts val="800"/>
              </a:spcAft>
              <a:buClr>
                <a:srgbClr val="EF7F24"/>
              </a:buClr>
              <a:buFont typeface="Wingdings" panose="05000000000000000000" pitchFamily="2" charset="2"/>
              <a:buChar char=""/>
            </a:pPr>
            <a:endParaRPr lang="hr-HR" sz="1050" dirty="0">
              <a:latin typeface="Calibri" panose="020F0502020204030204" pitchFamily="34" charset="0"/>
              <a:ea typeface="Calibri" panose="020F0502020204030204" pitchFamily="34" charset="0"/>
              <a:cs typeface="Times New Roman" panose="02020603050405020304" pitchFamily="18" charset="0"/>
            </a:endParaRPr>
          </a:p>
          <a:p>
            <a:pPr>
              <a:spcBef>
                <a:spcPts val="600"/>
              </a:spcBef>
              <a:spcAft>
                <a:spcPts val="600"/>
              </a:spcAft>
            </a:pPr>
            <a:endParaRPr lang="hr-HR" sz="2000" dirty="0">
              <a:solidFill>
                <a:srgbClr val="002060"/>
              </a:solidFill>
            </a:endParaRPr>
          </a:p>
        </p:txBody>
      </p:sp>
      <p:grpSp>
        <p:nvGrpSpPr>
          <p:cNvPr id="4" name="Group 3"/>
          <p:cNvGrpSpPr/>
          <p:nvPr/>
        </p:nvGrpSpPr>
        <p:grpSpPr>
          <a:xfrm>
            <a:off x="9119063" y="140362"/>
            <a:ext cx="2951018" cy="785916"/>
            <a:chOff x="0" y="0"/>
            <a:chExt cx="7200007" cy="1879416"/>
          </a:xfrm>
        </p:grpSpPr>
        <p:sp>
          <p:nvSpPr>
            <p:cNvPr id="5" name="Shape 6"/>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7" name="Picture 1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10566" y="5873578"/>
            <a:ext cx="8393607" cy="593125"/>
          </a:xfrm>
          <a:prstGeom prst="rect">
            <a:avLst/>
          </a:prstGeom>
          <a:noFill/>
          <a:ln>
            <a:noFill/>
          </a:ln>
        </p:spPr>
      </p:pic>
    </p:spTree>
    <p:extLst>
      <p:ext uri="{BB962C8B-B14F-4D97-AF65-F5344CB8AC3E}">
        <p14:creationId xmlns:p14="http://schemas.microsoft.com/office/powerpoint/2010/main" val="3436687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DDE10-7C24-43C4-85A2-1A7DE83710C6}"/>
              </a:ext>
            </a:extLst>
          </p:cNvPr>
          <p:cNvSpPr>
            <a:spLocks noGrp="1"/>
          </p:cNvSpPr>
          <p:nvPr>
            <p:ph type="title"/>
          </p:nvPr>
        </p:nvSpPr>
        <p:spPr>
          <a:xfrm>
            <a:off x="213360" y="237701"/>
            <a:ext cx="10972800" cy="857256"/>
          </a:xfrm>
        </p:spPr>
        <p:txBody>
          <a:bodyPr>
            <a:normAutofit/>
          </a:bodyPr>
          <a:lstStyle/>
          <a:p>
            <a:r>
              <a:rPr lang="hr-HR" sz="3200" b="1" dirty="0"/>
              <a:t>NEPRIHVATLJIVI TROŠKOVI</a:t>
            </a:r>
          </a:p>
        </p:txBody>
      </p:sp>
      <p:sp>
        <p:nvSpPr>
          <p:cNvPr id="3" name="Content Placeholder 2">
            <a:extLst>
              <a:ext uri="{FF2B5EF4-FFF2-40B4-BE49-F238E27FC236}">
                <a16:creationId xmlns:a16="http://schemas.microsoft.com/office/drawing/2014/main" id="{49495F6D-AEE1-4F6F-90D0-E90594BADE8F}"/>
              </a:ext>
            </a:extLst>
          </p:cNvPr>
          <p:cNvSpPr>
            <a:spLocks noGrp="1"/>
          </p:cNvSpPr>
          <p:nvPr>
            <p:ph idx="1"/>
          </p:nvPr>
        </p:nvSpPr>
        <p:spPr>
          <a:xfrm>
            <a:off x="554183" y="1384583"/>
            <a:ext cx="11120582" cy="4462035"/>
          </a:xfrm>
        </p:spPr>
        <p:txBody>
          <a:bodyPr>
            <a:noAutofit/>
          </a:bodyPr>
          <a:lstStyle/>
          <a:p>
            <a:pPr algn="just"/>
            <a:endParaRPr lang="hr-HR" sz="2000" dirty="0" smtClean="0">
              <a:solidFill>
                <a:srgbClr val="002060"/>
              </a:solidFill>
              <a:latin typeface="Neo Sans Medium"/>
            </a:endParaRPr>
          </a:p>
          <a:p>
            <a:pPr algn="just"/>
            <a:r>
              <a:rPr lang="hr-HR" sz="2000" dirty="0" smtClean="0">
                <a:solidFill>
                  <a:srgbClr val="002060"/>
                </a:solidFill>
                <a:latin typeface="Neo Sans Medium"/>
              </a:rPr>
              <a:t>Nadoknadivi </a:t>
            </a:r>
            <a:r>
              <a:rPr lang="hr-HR" sz="2000" dirty="0">
                <a:solidFill>
                  <a:srgbClr val="002060"/>
                </a:solidFill>
                <a:latin typeface="Neo Sans Medium"/>
              </a:rPr>
              <a:t>PDV</a:t>
            </a:r>
          </a:p>
          <a:p>
            <a:pPr algn="just"/>
            <a:r>
              <a:rPr lang="hr-HR" sz="2000" dirty="0">
                <a:solidFill>
                  <a:srgbClr val="002060"/>
                </a:solidFill>
                <a:latin typeface="Neo Sans Medium"/>
              </a:rPr>
              <a:t>Kamate na dug</a:t>
            </a:r>
          </a:p>
          <a:p>
            <a:pPr algn="just"/>
            <a:r>
              <a:rPr lang="hr-HR" sz="2000" dirty="0">
                <a:solidFill>
                  <a:srgbClr val="002060"/>
                </a:solidFill>
                <a:latin typeface="Neo Sans Medium"/>
              </a:rPr>
              <a:t>Trošak povezan s ulaganjem radi postizanja smanjenja emisije stakleničkih plinova</a:t>
            </a:r>
          </a:p>
          <a:p>
            <a:pPr algn="just"/>
            <a:r>
              <a:rPr lang="hr-HR" sz="2000" dirty="0">
                <a:solidFill>
                  <a:srgbClr val="002060"/>
                </a:solidFill>
                <a:latin typeface="Neo Sans Medium"/>
              </a:rPr>
              <a:t>Trošak povezan s trgovačkim društvima u poteškoćama</a:t>
            </a:r>
          </a:p>
          <a:p>
            <a:pPr algn="just"/>
            <a:r>
              <a:rPr lang="hr-HR" sz="2000" dirty="0">
                <a:solidFill>
                  <a:srgbClr val="002060"/>
                </a:solidFill>
                <a:latin typeface="Neo Sans Medium"/>
              </a:rPr>
              <a:t>Kupnja ili zakup korištene opreme</a:t>
            </a:r>
          </a:p>
          <a:p>
            <a:pPr algn="just"/>
            <a:r>
              <a:rPr lang="hr-HR" sz="2000" dirty="0">
                <a:solidFill>
                  <a:srgbClr val="002060"/>
                </a:solidFill>
                <a:latin typeface="Neo Sans Medium"/>
              </a:rPr>
              <a:t>Kupnja vozila koja se koriste u svrhu upravljanja projektom</a:t>
            </a:r>
          </a:p>
          <a:p>
            <a:pPr algn="just"/>
            <a:r>
              <a:rPr lang="hr-HR" sz="2000" dirty="0">
                <a:solidFill>
                  <a:srgbClr val="002060"/>
                </a:solidFill>
                <a:latin typeface="Neo Sans Medium"/>
              </a:rPr>
              <a:t>Kupnja vozila za cestovni promet</a:t>
            </a:r>
          </a:p>
          <a:p>
            <a:pPr algn="just"/>
            <a:r>
              <a:rPr lang="hr-HR" sz="2000" dirty="0">
                <a:solidFill>
                  <a:srgbClr val="002060"/>
                </a:solidFill>
                <a:latin typeface="Neo Sans Medium"/>
              </a:rPr>
              <a:t>Otpremnine, doprinosi za dobrovoljna zdravstvena ili mirovinska osiguranja te neoporezivi bonusi za zaposlene</a:t>
            </a:r>
          </a:p>
          <a:p>
            <a:pPr algn="just"/>
            <a:r>
              <a:rPr lang="hr-HR" sz="2000" dirty="0">
                <a:solidFill>
                  <a:srgbClr val="002060"/>
                </a:solidFill>
                <a:latin typeface="Neo Sans Medium"/>
              </a:rPr>
              <a:t>Kazne, financijske globe i troškovi sudskog spora</a:t>
            </a:r>
          </a:p>
          <a:p>
            <a:pPr marL="0" indent="0">
              <a:buNone/>
            </a:pPr>
            <a:endParaRPr lang="hr-HR" sz="1800" dirty="0">
              <a:latin typeface="Neo Sans Medium"/>
            </a:endParaRPr>
          </a:p>
          <a:p>
            <a:endParaRPr lang="hr-HR" sz="1800" dirty="0">
              <a:latin typeface="Neo Sans Medium"/>
            </a:endParaRPr>
          </a:p>
          <a:p>
            <a:endParaRPr lang="hr-HR" sz="1800" dirty="0">
              <a:latin typeface="Neo Sans Medium"/>
            </a:endParaRPr>
          </a:p>
          <a:p>
            <a:endParaRPr lang="hr-HR" sz="1800" dirty="0">
              <a:latin typeface="Neo Sans Medium"/>
            </a:endParaRPr>
          </a:p>
        </p:txBody>
      </p:sp>
      <p:pic>
        <p:nvPicPr>
          <p:cNvPr id="4" name="Picture 3">
            <a:extLst>
              <a:ext uri="{FF2B5EF4-FFF2-40B4-BE49-F238E27FC236}">
                <a16:creationId xmlns:a16="http://schemas.microsoft.com/office/drawing/2014/main" id="{AB194107-30C6-4135-B1A3-7ECCEF44659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grpSp>
        <p:nvGrpSpPr>
          <p:cNvPr id="5" name="Group 4">
            <a:extLst>
              <a:ext uri="{FF2B5EF4-FFF2-40B4-BE49-F238E27FC236}">
                <a16:creationId xmlns:a16="http://schemas.microsoft.com/office/drawing/2014/main" id="{0C306C92-B259-4B45-B4B1-AF43BB48AB76}"/>
              </a:ext>
            </a:extLst>
          </p:cNvPr>
          <p:cNvGrpSpPr/>
          <p:nvPr/>
        </p:nvGrpSpPr>
        <p:grpSpPr>
          <a:xfrm>
            <a:off x="8761616" y="192415"/>
            <a:ext cx="3217024" cy="821736"/>
            <a:chOff x="0" y="0"/>
            <a:chExt cx="7200007" cy="1879416"/>
          </a:xfrm>
        </p:grpSpPr>
        <p:sp>
          <p:nvSpPr>
            <p:cNvPr id="6" name="Shape 6">
              <a:extLst>
                <a:ext uri="{FF2B5EF4-FFF2-40B4-BE49-F238E27FC236}">
                  <a16:creationId xmlns:a16="http://schemas.microsoft.com/office/drawing/2014/main" id="{00F11850-3352-4875-99C8-154B1B1504E6}"/>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D0A538FD-DADB-48A4-A037-D32141BE066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8A7B1336-3D4F-438D-B427-4486DB79BF0B}"/>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51BAAD28-BE48-4E64-B1C1-436FCE2356C3}"/>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1F400D4F-100F-4DBA-993E-AF7CD8F34EAC}"/>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9057F711-8723-4006-94F1-1FCA61B4C58A}"/>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B8BB8E9E-DF9A-46EA-8B51-9A1C352081E3}"/>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A8AF5187-CD46-4227-B09F-9B373F88BD5B}"/>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5CB8FBCB-E72C-4AC3-AB28-31CE9AEE560E}"/>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25147943-AE75-4387-AC54-3C84E1F27DD4}"/>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551E0E01-4AF3-4DDE-B2CD-724E5B2AFEBA}"/>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Tree>
    <p:extLst>
      <p:ext uri="{BB962C8B-B14F-4D97-AF65-F5344CB8AC3E}">
        <p14:creationId xmlns:p14="http://schemas.microsoft.com/office/powerpoint/2010/main" val="24150072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DDE10-7C24-43C4-85A2-1A7DE83710C6}"/>
              </a:ext>
            </a:extLst>
          </p:cNvPr>
          <p:cNvSpPr>
            <a:spLocks noGrp="1"/>
          </p:cNvSpPr>
          <p:nvPr>
            <p:ph type="title"/>
          </p:nvPr>
        </p:nvSpPr>
        <p:spPr>
          <a:xfrm>
            <a:off x="213360" y="237701"/>
            <a:ext cx="10972800" cy="857256"/>
          </a:xfrm>
        </p:spPr>
        <p:txBody>
          <a:bodyPr>
            <a:normAutofit/>
          </a:bodyPr>
          <a:lstStyle/>
          <a:p>
            <a:r>
              <a:rPr lang="hr-HR" sz="3200" b="1" dirty="0"/>
              <a:t>NEPRIHVATLJIVI TROŠKOVI</a:t>
            </a:r>
          </a:p>
        </p:txBody>
      </p:sp>
      <p:sp>
        <p:nvSpPr>
          <p:cNvPr id="3" name="Content Placeholder 2">
            <a:extLst>
              <a:ext uri="{FF2B5EF4-FFF2-40B4-BE49-F238E27FC236}">
                <a16:creationId xmlns:a16="http://schemas.microsoft.com/office/drawing/2014/main" id="{49495F6D-AEE1-4F6F-90D0-E90594BADE8F}"/>
              </a:ext>
            </a:extLst>
          </p:cNvPr>
          <p:cNvSpPr>
            <a:spLocks noGrp="1"/>
          </p:cNvSpPr>
          <p:nvPr>
            <p:ph idx="1"/>
          </p:nvPr>
        </p:nvSpPr>
        <p:spPr>
          <a:xfrm>
            <a:off x="554183" y="1384583"/>
            <a:ext cx="11120582" cy="4129526"/>
          </a:xfrm>
        </p:spPr>
        <p:txBody>
          <a:bodyPr>
            <a:noAutofit/>
          </a:bodyPr>
          <a:lstStyle/>
          <a:p>
            <a:pPr algn="just"/>
            <a:endParaRPr lang="hr-HR" sz="2000" dirty="0" smtClean="0">
              <a:solidFill>
                <a:srgbClr val="002060"/>
              </a:solidFill>
              <a:latin typeface="Neo Sans Medium"/>
            </a:endParaRPr>
          </a:p>
          <a:p>
            <a:pPr algn="just"/>
            <a:r>
              <a:rPr lang="hr-HR" sz="2000" dirty="0" smtClean="0">
                <a:solidFill>
                  <a:srgbClr val="002060"/>
                </a:solidFill>
                <a:latin typeface="Neo Sans Medium"/>
              </a:rPr>
              <a:t>Operativni troškovi (izuzev troškova upravljanja projektom)</a:t>
            </a:r>
          </a:p>
          <a:p>
            <a:pPr algn="just"/>
            <a:r>
              <a:rPr lang="hr-HR" sz="2000" dirty="0" smtClean="0">
                <a:solidFill>
                  <a:srgbClr val="002060"/>
                </a:solidFill>
                <a:latin typeface="Neo Sans Medium"/>
              </a:rPr>
              <a:t>Gubici </a:t>
            </a:r>
            <a:r>
              <a:rPr lang="hr-HR" sz="2000" dirty="0">
                <a:solidFill>
                  <a:srgbClr val="002060"/>
                </a:solidFill>
                <a:latin typeface="Neo Sans Medium"/>
              </a:rPr>
              <a:t>zbog fluktuacija valutnih tečaja i provizija na valutni tečaj</a:t>
            </a:r>
          </a:p>
          <a:p>
            <a:pPr algn="just"/>
            <a:r>
              <a:rPr lang="hr-HR" sz="2000" dirty="0">
                <a:solidFill>
                  <a:srgbClr val="002060"/>
                </a:solidFill>
                <a:latin typeface="Neo Sans Medium"/>
              </a:rPr>
              <a:t>Plaćanja svih bonusa zaposlenima</a:t>
            </a:r>
          </a:p>
          <a:p>
            <a:pPr algn="just"/>
            <a:r>
              <a:rPr lang="hr-HR" sz="2000" dirty="0">
                <a:solidFill>
                  <a:srgbClr val="002060"/>
                </a:solidFill>
                <a:latin typeface="Neo Sans Medium"/>
              </a:rPr>
              <a:t>Bankovni troškovi za otvaranje i vođenje računa, naknade za financijske transfere i drugi troškovi u potpunosti financijske </a:t>
            </a:r>
            <a:r>
              <a:rPr lang="hr-HR" sz="2000" dirty="0" smtClean="0">
                <a:solidFill>
                  <a:srgbClr val="002060"/>
                </a:solidFill>
                <a:latin typeface="Neo Sans Medium"/>
              </a:rPr>
              <a:t>prirode</a:t>
            </a:r>
          </a:p>
          <a:p>
            <a:pPr algn="just"/>
            <a:r>
              <a:rPr lang="hr-HR" sz="2000" dirty="0" smtClean="0">
                <a:solidFill>
                  <a:srgbClr val="002060"/>
                </a:solidFill>
                <a:latin typeface="Neo Sans Medium"/>
              </a:rPr>
              <a:t>Doprinosi u naravi u obliku izvršavanja radova ili osiguravanja robe, usluga, zemljišta i nekretnina za koje nije izvršeno plaćanje</a:t>
            </a:r>
          </a:p>
          <a:p>
            <a:pPr algn="just"/>
            <a:r>
              <a:rPr lang="hr-HR" sz="2000" dirty="0" smtClean="0">
                <a:solidFill>
                  <a:srgbClr val="002060"/>
                </a:solidFill>
                <a:latin typeface="Neo Sans Medium"/>
              </a:rPr>
              <a:t>Kupnja ili zakup zgrada/zemljišta</a:t>
            </a:r>
          </a:p>
          <a:p>
            <a:pPr algn="just"/>
            <a:r>
              <a:rPr lang="hr-HR" sz="2000" dirty="0" smtClean="0">
                <a:solidFill>
                  <a:srgbClr val="002060"/>
                </a:solidFill>
                <a:latin typeface="Neo Sans Medium"/>
              </a:rPr>
              <a:t>Zakup postrojenja ili strojeva koji nije u obliku financijskog </a:t>
            </a:r>
            <a:r>
              <a:rPr lang="hr-HR" sz="2000" dirty="0" err="1" smtClean="0">
                <a:solidFill>
                  <a:srgbClr val="002060"/>
                </a:solidFill>
                <a:latin typeface="Neo Sans Medium"/>
              </a:rPr>
              <a:t>leasinga</a:t>
            </a:r>
            <a:r>
              <a:rPr lang="hr-HR" sz="2000" dirty="0" smtClean="0">
                <a:solidFill>
                  <a:srgbClr val="002060"/>
                </a:solidFill>
                <a:latin typeface="Neo Sans Medium"/>
              </a:rPr>
              <a:t> i koji ne sadržava obvezu korisnika potpore na kupnju imovine nakon isteka ugovora o zakupu</a:t>
            </a:r>
          </a:p>
          <a:p>
            <a:pPr algn="just"/>
            <a:endParaRPr lang="hr-HR" sz="2000" dirty="0" smtClean="0">
              <a:latin typeface="Neo Sans Medium"/>
            </a:endParaRPr>
          </a:p>
          <a:p>
            <a:pPr algn="just"/>
            <a:endParaRPr lang="hr-HR" sz="2000" dirty="0" smtClean="0">
              <a:latin typeface="Neo Sans Medium"/>
            </a:endParaRPr>
          </a:p>
          <a:p>
            <a:pPr algn="just"/>
            <a:endParaRPr lang="hr-HR" sz="2000" dirty="0">
              <a:solidFill>
                <a:srgbClr val="002060"/>
              </a:solidFill>
              <a:latin typeface="Neo Sans Medium"/>
            </a:endParaRPr>
          </a:p>
          <a:p>
            <a:pPr marL="0" indent="0">
              <a:buNone/>
            </a:pPr>
            <a:endParaRPr lang="hr-HR" sz="1800" dirty="0">
              <a:latin typeface="Neo Sans Medium"/>
            </a:endParaRPr>
          </a:p>
          <a:p>
            <a:endParaRPr lang="hr-HR" sz="1800" dirty="0">
              <a:latin typeface="Neo Sans Medium"/>
            </a:endParaRPr>
          </a:p>
          <a:p>
            <a:endParaRPr lang="hr-HR" sz="1800" dirty="0">
              <a:latin typeface="Neo Sans Medium"/>
            </a:endParaRPr>
          </a:p>
          <a:p>
            <a:endParaRPr lang="hr-HR" sz="1800" dirty="0">
              <a:latin typeface="Neo Sans Medium"/>
            </a:endParaRPr>
          </a:p>
        </p:txBody>
      </p:sp>
      <p:pic>
        <p:nvPicPr>
          <p:cNvPr id="4" name="Picture 3">
            <a:extLst>
              <a:ext uri="{FF2B5EF4-FFF2-40B4-BE49-F238E27FC236}">
                <a16:creationId xmlns:a16="http://schemas.microsoft.com/office/drawing/2014/main" id="{AB194107-30C6-4135-B1A3-7ECCEF44659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grpSp>
        <p:nvGrpSpPr>
          <p:cNvPr id="5" name="Group 4">
            <a:extLst>
              <a:ext uri="{FF2B5EF4-FFF2-40B4-BE49-F238E27FC236}">
                <a16:creationId xmlns:a16="http://schemas.microsoft.com/office/drawing/2014/main" id="{0C306C92-B259-4B45-B4B1-AF43BB48AB76}"/>
              </a:ext>
            </a:extLst>
          </p:cNvPr>
          <p:cNvGrpSpPr/>
          <p:nvPr/>
        </p:nvGrpSpPr>
        <p:grpSpPr>
          <a:xfrm>
            <a:off x="8761616" y="192415"/>
            <a:ext cx="3217024" cy="821736"/>
            <a:chOff x="0" y="0"/>
            <a:chExt cx="7200007" cy="1879416"/>
          </a:xfrm>
        </p:grpSpPr>
        <p:sp>
          <p:nvSpPr>
            <p:cNvPr id="6" name="Shape 6">
              <a:extLst>
                <a:ext uri="{FF2B5EF4-FFF2-40B4-BE49-F238E27FC236}">
                  <a16:creationId xmlns:a16="http://schemas.microsoft.com/office/drawing/2014/main" id="{00F11850-3352-4875-99C8-154B1B1504E6}"/>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D0A538FD-DADB-48A4-A037-D32141BE066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8A7B1336-3D4F-438D-B427-4486DB79BF0B}"/>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51BAAD28-BE48-4E64-B1C1-436FCE2356C3}"/>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1F400D4F-100F-4DBA-993E-AF7CD8F34EAC}"/>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9057F711-8723-4006-94F1-1FCA61B4C58A}"/>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B8BB8E9E-DF9A-46EA-8B51-9A1C352081E3}"/>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A8AF5187-CD46-4227-B09F-9B373F88BD5B}"/>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5CB8FBCB-E72C-4AC3-AB28-31CE9AEE560E}"/>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25147943-AE75-4387-AC54-3C84E1F27DD4}"/>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551E0E01-4AF3-4DDE-B2CD-724E5B2AFEBA}"/>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Tree>
    <p:extLst>
      <p:ext uri="{BB962C8B-B14F-4D97-AF65-F5344CB8AC3E}">
        <p14:creationId xmlns:p14="http://schemas.microsoft.com/office/powerpoint/2010/main" val="24150072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8D096D-D8FF-4200-A985-03769D469DA1}"/>
              </a:ext>
            </a:extLst>
          </p:cNvPr>
          <p:cNvSpPr>
            <a:spLocks noGrp="1"/>
          </p:cNvSpPr>
          <p:nvPr>
            <p:ph idx="1"/>
          </p:nvPr>
        </p:nvSpPr>
        <p:spPr>
          <a:xfrm>
            <a:off x="743824" y="1336871"/>
            <a:ext cx="10972800" cy="4551312"/>
          </a:xfrm>
        </p:spPr>
        <p:txBody>
          <a:bodyPr>
            <a:noAutofit/>
          </a:bodyPr>
          <a:lstStyle/>
          <a:p>
            <a:pPr algn="just"/>
            <a:endParaRPr lang="hr-HR" sz="2000" dirty="0" smtClean="0">
              <a:solidFill>
                <a:srgbClr val="002060"/>
              </a:solidFill>
              <a:latin typeface="Neo Sans Medium"/>
            </a:endParaRPr>
          </a:p>
          <a:p>
            <a:pPr algn="just"/>
            <a:r>
              <a:rPr lang="hr-HR" sz="2000" dirty="0" smtClean="0">
                <a:solidFill>
                  <a:srgbClr val="002060"/>
                </a:solidFill>
                <a:latin typeface="Neo Sans Medium"/>
              </a:rPr>
              <a:t>Nabava </a:t>
            </a:r>
            <a:r>
              <a:rPr lang="hr-HR" sz="2000" dirty="0">
                <a:solidFill>
                  <a:srgbClr val="002060"/>
                </a:solidFill>
                <a:latin typeface="Neo Sans Medium"/>
              </a:rPr>
              <a:t>repromaterijala</a:t>
            </a:r>
          </a:p>
          <a:p>
            <a:pPr algn="just"/>
            <a:r>
              <a:rPr lang="hr-HR" sz="2000" dirty="0">
                <a:solidFill>
                  <a:srgbClr val="002060"/>
                </a:solidFill>
                <a:latin typeface="Neo Sans Medium"/>
              </a:rPr>
              <a:t>Amortizacija opreme </a:t>
            </a:r>
          </a:p>
          <a:p>
            <a:pPr algn="just"/>
            <a:r>
              <a:rPr lang="hr-HR" sz="2000" dirty="0">
                <a:solidFill>
                  <a:srgbClr val="002060"/>
                </a:solidFill>
                <a:latin typeface="Neo Sans Medium"/>
              </a:rPr>
              <a:t>Sitni inventar</a:t>
            </a:r>
          </a:p>
          <a:p>
            <a:pPr algn="just"/>
            <a:r>
              <a:rPr lang="hr-HR" sz="2000" dirty="0">
                <a:solidFill>
                  <a:srgbClr val="002060"/>
                </a:solidFill>
                <a:latin typeface="Neo Sans Medium"/>
              </a:rPr>
              <a:t>Troškovi transporta, putni troškovi i troškovi smještaja povezani s nastupom na sajmovima</a:t>
            </a:r>
          </a:p>
          <a:p>
            <a:pPr algn="just"/>
            <a:r>
              <a:rPr lang="hr-HR" sz="2000" dirty="0">
                <a:solidFill>
                  <a:srgbClr val="002060"/>
                </a:solidFill>
                <a:latin typeface="Neo Sans Medium"/>
              </a:rPr>
              <a:t>Izdatak povezan s proizvodnjom, preradom i stavljanjem na tržište duhana  duhanskih proizvoda</a:t>
            </a:r>
          </a:p>
          <a:p>
            <a:pPr algn="just"/>
            <a:r>
              <a:rPr lang="hr-HR" sz="2000" dirty="0">
                <a:solidFill>
                  <a:srgbClr val="002060"/>
                </a:solidFill>
                <a:latin typeface="Neo Sans Medium"/>
              </a:rPr>
              <a:t>Kupnja, obnova, rekonstrukcija, modernizacija objekata za osobnu uporabu/daljnju prodaju</a:t>
            </a:r>
          </a:p>
          <a:p>
            <a:pPr algn="just"/>
            <a:r>
              <a:rPr lang="hr-HR" sz="2000" dirty="0">
                <a:solidFill>
                  <a:srgbClr val="002060"/>
                </a:solidFill>
                <a:latin typeface="Neo Sans Medium"/>
              </a:rPr>
              <a:t>Investicije namijenjene kupnji ili poboljšanju plovila namijenjenih zabavi, jahti i brodova bez profesionalne posade i/ili ponude dnevnih ili dužnih krstarenja</a:t>
            </a:r>
          </a:p>
          <a:p>
            <a:pPr algn="just"/>
            <a:r>
              <a:rPr lang="hr-HR" sz="2000" dirty="0">
                <a:solidFill>
                  <a:srgbClr val="002060"/>
                </a:solidFill>
                <a:latin typeface="Neo Sans Medium"/>
              </a:rPr>
              <a:t>Izdatak povezan s ulaganjem u aerodromsku infrastrukturu</a:t>
            </a:r>
          </a:p>
        </p:txBody>
      </p:sp>
      <p:pic>
        <p:nvPicPr>
          <p:cNvPr id="4" name="Picture 3">
            <a:extLst>
              <a:ext uri="{FF2B5EF4-FFF2-40B4-BE49-F238E27FC236}">
                <a16:creationId xmlns:a16="http://schemas.microsoft.com/office/drawing/2014/main" id="{F6E4012D-ACB8-4305-934F-7689E0A454F0}"/>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grpSp>
        <p:nvGrpSpPr>
          <p:cNvPr id="5" name="Group 4">
            <a:extLst>
              <a:ext uri="{FF2B5EF4-FFF2-40B4-BE49-F238E27FC236}">
                <a16:creationId xmlns:a16="http://schemas.microsoft.com/office/drawing/2014/main" id="{4F2ED007-B9E0-4E0F-83CF-F3080682708E}"/>
              </a:ext>
            </a:extLst>
          </p:cNvPr>
          <p:cNvGrpSpPr/>
          <p:nvPr/>
        </p:nvGrpSpPr>
        <p:grpSpPr>
          <a:xfrm>
            <a:off x="8826271" y="49366"/>
            <a:ext cx="3217024" cy="821736"/>
            <a:chOff x="0" y="0"/>
            <a:chExt cx="7200007" cy="1879416"/>
          </a:xfrm>
        </p:grpSpPr>
        <p:sp>
          <p:nvSpPr>
            <p:cNvPr id="6" name="Shape 6">
              <a:extLst>
                <a:ext uri="{FF2B5EF4-FFF2-40B4-BE49-F238E27FC236}">
                  <a16:creationId xmlns:a16="http://schemas.microsoft.com/office/drawing/2014/main" id="{05AFE97F-82ED-4551-9E35-D7765A71CD2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E67A5928-A15B-4A83-9B6C-3F6D99664507}"/>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C2C79D89-9745-47E2-AA4F-E595F6907833}"/>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81D8AEB9-4F19-4523-89EA-CD3CB7652042}"/>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8003F7F0-E4EC-4DBE-A807-1B2CF52301CF}"/>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02CE05E1-A8B8-4DCF-AD33-765ABE623664}"/>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F56AB1B7-B7B0-4397-ADE1-CFDEC2D7774E}"/>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3256A076-58BF-4C1B-AC86-A88BBFE0A65E}"/>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38343FED-4D5C-47B2-802E-8DACC15A743F}"/>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13C633C4-DDE1-4DF5-A209-8828073C66D8}"/>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F1F49A39-7A34-4251-A77A-F1E92777014F}"/>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
        <p:nvSpPr>
          <p:cNvPr id="17" name="Title 1">
            <a:extLst>
              <a:ext uri="{FF2B5EF4-FFF2-40B4-BE49-F238E27FC236}">
                <a16:creationId xmlns:a16="http://schemas.microsoft.com/office/drawing/2014/main" id="{F61DDE10-7C24-43C4-85A2-1A7DE83710C6}"/>
              </a:ext>
            </a:extLst>
          </p:cNvPr>
          <p:cNvSpPr>
            <a:spLocks noGrp="1"/>
          </p:cNvSpPr>
          <p:nvPr>
            <p:ph type="title"/>
          </p:nvPr>
        </p:nvSpPr>
        <p:spPr>
          <a:xfrm>
            <a:off x="213360" y="237701"/>
            <a:ext cx="10972800" cy="857256"/>
          </a:xfrm>
        </p:spPr>
        <p:txBody>
          <a:bodyPr>
            <a:normAutofit/>
          </a:bodyPr>
          <a:lstStyle/>
          <a:p>
            <a:r>
              <a:rPr lang="hr-HR" sz="3200" b="1" dirty="0"/>
              <a:t>NEPRIHVATLJIVI TROŠKOVI</a:t>
            </a:r>
          </a:p>
        </p:txBody>
      </p:sp>
    </p:spTree>
    <p:extLst>
      <p:ext uri="{BB962C8B-B14F-4D97-AF65-F5344CB8AC3E}">
        <p14:creationId xmlns:p14="http://schemas.microsoft.com/office/powerpoint/2010/main" val="37730957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AB9A1-484E-4CDA-94CD-BC3A62128BB9}"/>
              </a:ext>
            </a:extLst>
          </p:cNvPr>
          <p:cNvSpPr>
            <a:spLocks noGrp="1"/>
          </p:cNvSpPr>
          <p:nvPr>
            <p:ph type="title"/>
          </p:nvPr>
        </p:nvSpPr>
        <p:spPr>
          <a:xfrm>
            <a:off x="396343" y="228187"/>
            <a:ext cx="10972800" cy="857256"/>
          </a:xfrm>
        </p:spPr>
        <p:txBody>
          <a:bodyPr>
            <a:normAutofit/>
          </a:bodyPr>
          <a:lstStyle/>
          <a:p>
            <a:r>
              <a:rPr lang="hr-HR" sz="3200" b="1" dirty="0"/>
              <a:t>OBAVEZNA DOKUMENTACIJA</a:t>
            </a:r>
          </a:p>
        </p:txBody>
      </p:sp>
      <p:sp>
        <p:nvSpPr>
          <p:cNvPr id="3" name="Content Placeholder 2">
            <a:extLst>
              <a:ext uri="{FF2B5EF4-FFF2-40B4-BE49-F238E27FC236}">
                <a16:creationId xmlns:a16="http://schemas.microsoft.com/office/drawing/2014/main" id="{602EEF7E-111E-4A3E-BA07-8562361750CC}"/>
              </a:ext>
            </a:extLst>
          </p:cNvPr>
          <p:cNvSpPr>
            <a:spLocks noGrp="1"/>
          </p:cNvSpPr>
          <p:nvPr>
            <p:ph idx="1"/>
          </p:nvPr>
        </p:nvSpPr>
        <p:spPr>
          <a:xfrm>
            <a:off x="726029" y="1296328"/>
            <a:ext cx="10972800" cy="4345984"/>
          </a:xfrm>
        </p:spPr>
        <p:txBody>
          <a:bodyPr>
            <a:normAutofit/>
          </a:bodyPr>
          <a:lstStyle/>
          <a:p>
            <a:pPr algn="just"/>
            <a:endParaRPr lang="hr-HR" sz="2200" dirty="0" smtClean="0">
              <a:solidFill>
                <a:srgbClr val="002060"/>
              </a:solidFill>
              <a:latin typeface="Neo Sans Medium"/>
            </a:endParaRPr>
          </a:p>
          <a:p>
            <a:pPr algn="just"/>
            <a:r>
              <a:rPr lang="hr-HR" sz="2000" dirty="0" smtClean="0">
                <a:solidFill>
                  <a:srgbClr val="002060"/>
                </a:solidFill>
                <a:latin typeface="Neo Sans Medium"/>
              </a:rPr>
              <a:t>Obrazac </a:t>
            </a:r>
            <a:r>
              <a:rPr lang="hr-HR" sz="2000" dirty="0">
                <a:solidFill>
                  <a:srgbClr val="002060"/>
                </a:solidFill>
                <a:latin typeface="Neo Sans Medium"/>
              </a:rPr>
              <a:t>1. Prijavni obrazac </a:t>
            </a:r>
          </a:p>
          <a:p>
            <a:pPr algn="just"/>
            <a:r>
              <a:rPr lang="hr-HR" sz="2000" dirty="0">
                <a:solidFill>
                  <a:srgbClr val="002060"/>
                </a:solidFill>
                <a:latin typeface="Neo Sans Medium"/>
              </a:rPr>
              <a:t>Obrazac 2. Izjava o korištenim potporama</a:t>
            </a:r>
          </a:p>
          <a:p>
            <a:pPr algn="just"/>
            <a:r>
              <a:rPr lang="hr-HR" sz="2000" dirty="0">
                <a:solidFill>
                  <a:srgbClr val="002060"/>
                </a:solidFill>
                <a:latin typeface="Neo Sans Medium"/>
              </a:rPr>
              <a:t>Obrazac 3. Izjava prijavitelja</a:t>
            </a:r>
          </a:p>
          <a:p>
            <a:pPr algn="just"/>
            <a:r>
              <a:rPr lang="hr-HR" sz="2000" dirty="0">
                <a:solidFill>
                  <a:srgbClr val="002060"/>
                </a:solidFill>
                <a:latin typeface="Neo Sans Medium"/>
              </a:rPr>
              <a:t>Obrazac 4. Skupna izjava</a:t>
            </a:r>
          </a:p>
          <a:p>
            <a:pPr algn="just"/>
            <a:r>
              <a:rPr lang="hr-HR" sz="2000" dirty="0">
                <a:solidFill>
                  <a:srgbClr val="002060"/>
                </a:solidFill>
                <a:latin typeface="Neo Sans Medium"/>
              </a:rPr>
              <a:t>Obrazac 5. Infrastrukturna komponenta projekta (</a:t>
            </a:r>
            <a:r>
              <a:rPr lang="hr-HR" sz="2000" i="1" dirty="0">
                <a:solidFill>
                  <a:srgbClr val="002060"/>
                </a:solidFill>
                <a:latin typeface="Neo Sans Medium"/>
              </a:rPr>
              <a:t>ako je primjenjivo</a:t>
            </a:r>
            <a:r>
              <a:rPr lang="hr-HR" sz="2000" dirty="0">
                <a:solidFill>
                  <a:srgbClr val="002060"/>
                </a:solidFill>
                <a:latin typeface="Neo Sans Medium"/>
              </a:rPr>
              <a:t>)</a:t>
            </a:r>
          </a:p>
          <a:p>
            <a:pPr algn="just"/>
            <a:r>
              <a:rPr lang="hr-HR" sz="2000" dirty="0">
                <a:solidFill>
                  <a:srgbClr val="002060"/>
                </a:solidFill>
                <a:latin typeface="Neo Sans Medium"/>
              </a:rPr>
              <a:t>Potvrda porezne uprave u izvorniku (</a:t>
            </a:r>
            <a:r>
              <a:rPr lang="hr-HR" sz="2000" i="1" dirty="0">
                <a:solidFill>
                  <a:srgbClr val="002060"/>
                </a:solidFill>
                <a:latin typeface="Neo Sans Medium"/>
              </a:rPr>
              <a:t>ne starija od 30 dana od datuma predaje projektne prijave</a:t>
            </a:r>
            <a:r>
              <a:rPr lang="hr-HR" sz="2000" dirty="0">
                <a:solidFill>
                  <a:srgbClr val="002060"/>
                </a:solidFill>
                <a:latin typeface="Neo Sans Medium"/>
              </a:rPr>
              <a:t>)</a:t>
            </a:r>
          </a:p>
          <a:p>
            <a:pPr algn="just"/>
            <a:r>
              <a:rPr lang="hr-HR" sz="2000" dirty="0">
                <a:solidFill>
                  <a:srgbClr val="002060"/>
                </a:solidFill>
                <a:latin typeface="Neo Sans Medium"/>
              </a:rPr>
              <a:t>Dokument temeljem kojeg se utvrđuje iznos bruto plaće (</a:t>
            </a:r>
            <a:r>
              <a:rPr lang="hr-HR" sz="2000" i="1" dirty="0">
                <a:solidFill>
                  <a:srgbClr val="002060"/>
                </a:solidFill>
                <a:latin typeface="Neo Sans Medium"/>
              </a:rPr>
              <a:t>ako je primjenjivo</a:t>
            </a:r>
            <a:r>
              <a:rPr lang="hr-HR" sz="2000" dirty="0">
                <a:solidFill>
                  <a:srgbClr val="002060"/>
                </a:solidFill>
                <a:latin typeface="Neo Sans Medium"/>
              </a:rPr>
              <a:t>)</a:t>
            </a:r>
          </a:p>
          <a:p>
            <a:pPr marL="0" indent="0" algn="just">
              <a:buNone/>
            </a:pPr>
            <a:endParaRPr lang="hr-HR" sz="2000" dirty="0">
              <a:latin typeface="Neo Sans Medium"/>
            </a:endParaRPr>
          </a:p>
          <a:p>
            <a:pPr algn="just"/>
            <a:endParaRPr lang="hr-HR" sz="2000" dirty="0">
              <a:latin typeface="Neo Sans Medium"/>
            </a:endParaRPr>
          </a:p>
          <a:p>
            <a:pPr marL="0" indent="0">
              <a:buNone/>
            </a:pPr>
            <a:endParaRPr lang="hr-HR" sz="2000" dirty="0">
              <a:latin typeface="Neo Sans Medium"/>
            </a:endParaRPr>
          </a:p>
          <a:p>
            <a:endParaRPr lang="hr-HR" sz="2000" dirty="0">
              <a:latin typeface="Neo Sans Medium"/>
            </a:endParaRPr>
          </a:p>
          <a:p>
            <a:endParaRPr lang="hr-HR" sz="2000" dirty="0">
              <a:latin typeface="Neo Sans Medium"/>
            </a:endParaRPr>
          </a:p>
          <a:p>
            <a:endParaRPr lang="hr-HR" sz="2000" dirty="0"/>
          </a:p>
        </p:txBody>
      </p:sp>
      <p:grpSp>
        <p:nvGrpSpPr>
          <p:cNvPr id="4" name="Group 3">
            <a:extLst>
              <a:ext uri="{FF2B5EF4-FFF2-40B4-BE49-F238E27FC236}">
                <a16:creationId xmlns:a16="http://schemas.microsoft.com/office/drawing/2014/main" id="{6B548485-2B15-48D3-8BE1-F6E5A953357A}"/>
              </a:ext>
            </a:extLst>
          </p:cNvPr>
          <p:cNvGrpSpPr/>
          <p:nvPr/>
        </p:nvGrpSpPr>
        <p:grpSpPr>
          <a:xfrm>
            <a:off x="8826271" y="49366"/>
            <a:ext cx="3217024" cy="821736"/>
            <a:chOff x="0" y="0"/>
            <a:chExt cx="7200007" cy="1879416"/>
          </a:xfrm>
        </p:grpSpPr>
        <p:sp>
          <p:nvSpPr>
            <p:cNvPr id="5" name="Shape 6">
              <a:extLst>
                <a:ext uri="{FF2B5EF4-FFF2-40B4-BE49-F238E27FC236}">
                  <a16:creationId xmlns:a16="http://schemas.microsoft.com/office/drawing/2014/main" id="{9FACCCBC-43C4-4DF3-BFCB-21041983B30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a:extLst>
                <a:ext uri="{FF2B5EF4-FFF2-40B4-BE49-F238E27FC236}">
                  <a16:creationId xmlns:a16="http://schemas.microsoft.com/office/drawing/2014/main" id="{1DD35242-C913-4947-AC8A-8AE0BB0DD96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a:extLst>
                <a:ext uri="{FF2B5EF4-FFF2-40B4-BE49-F238E27FC236}">
                  <a16:creationId xmlns:a16="http://schemas.microsoft.com/office/drawing/2014/main" id="{880BF993-55D4-46E8-933D-DF84D6521D8F}"/>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a:extLst>
                <a:ext uri="{FF2B5EF4-FFF2-40B4-BE49-F238E27FC236}">
                  <a16:creationId xmlns:a16="http://schemas.microsoft.com/office/drawing/2014/main" id="{5D87D426-7619-4ED4-94AA-74E5B84DFDCF}"/>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a:extLst>
                <a:ext uri="{FF2B5EF4-FFF2-40B4-BE49-F238E27FC236}">
                  <a16:creationId xmlns:a16="http://schemas.microsoft.com/office/drawing/2014/main" id="{4C955878-32A7-45B1-9D8E-6FAB37C24923}"/>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a:extLst>
                <a:ext uri="{FF2B5EF4-FFF2-40B4-BE49-F238E27FC236}">
                  <a16:creationId xmlns:a16="http://schemas.microsoft.com/office/drawing/2014/main" id="{CEDFCC78-324A-4555-B58B-93167542F0E6}"/>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a:extLst>
                <a:ext uri="{FF2B5EF4-FFF2-40B4-BE49-F238E27FC236}">
                  <a16:creationId xmlns:a16="http://schemas.microsoft.com/office/drawing/2014/main" id="{D5A591AA-CCA0-4640-8ED9-A91F634A059A}"/>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a:extLst>
                <a:ext uri="{FF2B5EF4-FFF2-40B4-BE49-F238E27FC236}">
                  <a16:creationId xmlns:a16="http://schemas.microsoft.com/office/drawing/2014/main" id="{46011B7A-73B3-4D6E-82F8-640155BACBAC}"/>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a:extLst>
                <a:ext uri="{FF2B5EF4-FFF2-40B4-BE49-F238E27FC236}">
                  <a16:creationId xmlns:a16="http://schemas.microsoft.com/office/drawing/2014/main" id="{8028D256-85F6-4613-BD52-3BBF8FA97A5F}"/>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a:extLst>
                <a:ext uri="{FF2B5EF4-FFF2-40B4-BE49-F238E27FC236}">
                  <a16:creationId xmlns:a16="http://schemas.microsoft.com/office/drawing/2014/main" id="{EA09A2DE-A448-4D70-8190-03E6F936549D}"/>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a:extLst>
                <a:ext uri="{FF2B5EF4-FFF2-40B4-BE49-F238E27FC236}">
                  <a16:creationId xmlns:a16="http://schemas.microsoft.com/office/drawing/2014/main" id="{03726729-0DAA-4F2E-9CEF-6F9C9874B72D}"/>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6" name="Picture 15">
            <a:extLst>
              <a:ext uri="{FF2B5EF4-FFF2-40B4-BE49-F238E27FC236}">
                <a16:creationId xmlns:a16="http://schemas.microsoft.com/office/drawing/2014/main" id="{07BB3E2B-85D2-4F44-A210-8603247B89DD}"/>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spTree>
    <p:extLst>
      <p:ext uri="{BB962C8B-B14F-4D97-AF65-F5344CB8AC3E}">
        <p14:creationId xmlns:p14="http://schemas.microsoft.com/office/powerpoint/2010/main" val="28419845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AB9A1-484E-4CDA-94CD-BC3A62128BB9}"/>
              </a:ext>
            </a:extLst>
          </p:cNvPr>
          <p:cNvSpPr>
            <a:spLocks noGrp="1"/>
          </p:cNvSpPr>
          <p:nvPr>
            <p:ph type="title"/>
          </p:nvPr>
        </p:nvSpPr>
        <p:spPr>
          <a:xfrm>
            <a:off x="396343" y="228187"/>
            <a:ext cx="10972800" cy="857256"/>
          </a:xfrm>
        </p:spPr>
        <p:txBody>
          <a:bodyPr>
            <a:normAutofit/>
          </a:bodyPr>
          <a:lstStyle/>
          <a:p>
            <a:r>
              <a:rPr lang="hr-HR" sz="3200" b="1" dirty="0"/>
              <a:t>OBAVEZNA DOKUMENTACIJA</a:t>
            </a:r>
          </a:p>
        </p:txBody>
      </p:sp>
      <p:sp>
        <p:nvSpPr>
          <p:cNvPr id="3" name="Content Placeholder 2">
            <a:extLst>
              <a:ext uri="{FF2B5EF4-FFF2-40B4-BE49-F238E27FC236}">
                <a16:creationId xmlns:a16="http://schemas.microsoft.com/office/drawing/2014/main" id="{602EEF7E-111E-4A3E-BA07-8562361750CC}"/>
              </a:ext>
            </a:extLst>
          </p:cNvPr>
          <p:cNvSpPr>
            <a:spLocks noGrp="1"/>
          </p:cNvSpPr>
          <p:nvPr>
            <p:ph idx="1"/>
          </p:nvPr>
        </p:nvSpPr>
        <p:spPr>
          <a:xfrm>
            <a:off x="726029" y="1296328"/>
            <a:ext cx="10972800" cy="4345984"/>
          </a:xfrm>
        </p:spPr>
        <p:txBody>
          <a:bodyPr>
            <a:normAutofit/>
          </a:bodyPr>
          <a:lstStyle/>
          <a:p>
            <a:pPr algn="just">
              <a:buNone/>
            </a:pPr>
            <a:endParaRPr lang="hr-HR" sz="2000" dirty="0" smtClean="0">
              <a:solidFill>
                <a:srgbClr val="002060"/>
              </a:solidFill>
              <a:latin typeface="Neo Sans Medium"/>
            </a:endParaRPr>
          </a:p>
          <a:p>
            <a:pPr algn="just"/>
            <a:r>
              <a:rPr lang="hr-HR" sz="2000" dirty="0" smtClean="0">
                <a:solidFill>
                  <a:srgbClr val="002060"/>
                </a:solidFill>
                <a:latin typeface="Neo Sans Medium"/>
              </a:rPr>
              <a:t>Platne liste (IP1 obrazac) – potvrde o isplati i pripadajuće specifikacije plaćenih doprinosa, specifikacija isplate plaće za banku u slučaju da se neto plaće isplaćuju zbirno za više zaposlenika, popis neto isplata prema banci za razdoblje od 12 mjeseci koji prethode projektnom prijedlogu (</a:t>
            </a:r>
            <a:r>
              <a:rPr lang="hr-HR" sz="2000" i="1" dirty="0" smtClean="0">
                <a:solidFill>
                  <a:srgbClr val="002060"/>
                </a:solidFill>
                <a:latin typeface="Neo Sans Medium"/>
              </a:rPr>
              <a:t>ako se prijavljuje trošak plaća postojećeg osoblja prijavitelja za upravljanje projektom</a:t>
            </a:r>
            <a:r>
              <a:rPr lang="hr-HR" sz="2000" dirty="0" smtClean="0">
                <a:solidFill>
                  <a:srgbClr val="002060"/>
                </a:solidFill>
                <a:latin typeface="Neo Sans Medium"/>
              </a:rPr>
              <a:t>)</a:t>
            </a:r>
          </a:p>
          <a:p>
            <a:pPr algn="just"/>
            <a:r>
              <a:rPr lang="hr-HR" sz="2000" dirty="0" smtClean="0">
                <a:solidFill>
                  <a:srgbClr val="002060"/>
                </a:solidFill>
                <a:latin typeface="Neo Sans Medium"/>
              </a:rPr>
              <a:t>Obrazac </a:t>
            </a:r>
            <a:r>
              <a:rPr lang="hr-HR" sz="2000" dirty="0">
                <a:solidFill>
                  <a:srgbClr val="002060"/>
                </a:solidFill>
                <a:latin typeface="Neo Sans Medium"/>
              </a:rPr>
              <a:t>JOPPD (stranica A i B) za 12 mjeseci koji prethode mjesecu podnošenja projektnog prijedloga ili važeći jednakovrijedni dokumenti koje je izdalo nadležno tijelo u državi sjedišta prijavitelja </a:t>
            </a:r>
            <a:r>
              <a:rPr lang="hr-HR" sz="2000" i="1" dirty="0">
                <a:solidFill>
                  <a:srgbClr val="002060"/>
                </a:solidFill>
                <a:latin typeface="Neo Sans Medium"/>
              </a:rPr>
              <a:t>(ako se prijavljuje trošak plaća postojećeg osoblja prijavitelja za upravljanje </a:t>
            </a:r>
            <a:r>
              <a:rPr lang="hr-HR" sz="2000" i="1" dirty="0" smtClean="0">
                <a:solidFill>
                  <a:srgbClr val="002060"/>
                </a:solidFill>
                <a:latin typeface="Neo Sans Medium"/>
              </a:rPr>
              <a:t>projektom)</a:t>
            </a:r>
          </a:p>
          <a:p>
            <a:pPr algn="just"/>
            <a:r>
              <a:rPr lang="hr-HR" sz="2000" dirty="0" smtClean="0">
                <a:solidFill>
                  <a:srgbClr val="002060"/>
                </a:solidFill>
                <a:latin typeface="Neo Sans Medium"/>
              </a:rPr>
              <a:t>Izvod iz sudskog, obrtnog ili drugog odgovarajućeg registra </a:t>
            </a:r>
          </a:p>
          <a:p>
            <a:pPr algn="just"/>
            <a:r>
              <a:rPr lang="hr-HR" sz="2000" dirty="0" smtClean="0">
                <a:solidFill>
                  <a:srgbClr val="002060"/>
                </a:solidFill>
                <a:latin typeface="Neo Sans Medium"/>
              </a:rPr>
              <a:t>Izvod iz Upisnika dopunskih djelatnosti (</a:t>
            </a:r>
            <a:r>
              <a:rPr lang="hr-HR" sz="2000" i="1" dirty="0" smtClean="0">
                <a:solidFill>
                  <a:srgbClr val="002060"/>
                </a:solidFill>
                <a:latin typeface="Neo Sans Medium"/>
              </a:rPr>
              <a:t>ako je prijavitelj OPG</a:t>
            </a:r>
            <a:r>
              <a:rPr lang="hr-HR" sz="2000" dirty="0" smtClean="0">
                <a:solidFill>
                  <a:srgbClr val="002060"/>
                </a:solidFill>
                <a:latin typeface="Neo Sans Medium"/>
              </a:rPr>
              <a:t>)</a:t>
            </a:r>
          </a:p>
          <a:p>
            <a:pPr marL="0" indent="0">
              <a:buNone/>
            </a:pPr>
            <a:endParaRPr lang="hr-HR" sz="2000" dirty="0">
              <a:latin typeface="Neo Sans Medium"/>
            </a:endParaRPr>
          </a:p>
          <a:p>
            <a:endParaRPr lang="hr-HR" sz="2000" dirty="0">
              <a:latin typeface="Neo Sans Medium"/>
            </a:endParaRPr>
          </a:p>
          <a:p>
            <a:endParaRPr lang="hr-HR" sz="2000" dirty="0">
              <a:latin typeface="Neo Sans Medium"/>
            </a:endParaRPr>
          </a:p>
          <a:p>
            <a:endParaRPr lang="hr-HR" sz="2000" dirty="0"/>
          </a:p>
        </p:txBody>
      </p:sp>
      <p:grpSp>
        <p:nvGrpSpPr>
          <p:cNvPr id="4" name="Group 3">
            <a:extLst>
              <a:ext uri="{FF2B5EF4-FFF2-40B4-BE49-F238E27FC236}">
                <a16:creationId xmlns:a16="http://schemas.microsoft.com/office/drawing/2014/main" id="{6B548485-2B15-48D3-8BE1-F6E5A953357A}"/>
              </a:ext>
            </a:extLst>
          </p:cNvPr>
          <p:cNvGrpSpPr/>
          <p:nvPr/>
        </p:nvGrpSpPr>
        <p:grpSpPr>
          <a:xfrm>
            <a:off x="8826271" y="49366"/>
            <a:ext cx="3217024" cy="821736"/>
            <a:chOff x="0" y="0"/>
            <a:chExt cx="7200007" cy="1879416"/>
          </a:xfrm>
        </p:grpSpPr>
        <p:sp>
          <p:nvSpPr>
            <p:cNvPr id="5" name="Shape 6">
              <a:extLst>
                <a:ext uri="{FF2B5EF4-FFF2-40B4-BE49-F238E27FC236}">
                  <a16:creationId xmlns:a16="http://schemas.microsoft.com/office/drawing/2014/main" id="{9FACCCBC-43C4-4DF3-BFCB-21041983B30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a:extLst>
                <a:ext uri="{FF2B5EF4-FFF2-40B4-BE49-F238E27FC236}">
                  <a16:creationId xmlns:a16="http://schemas.microsoft.com/office/drawing/2014/main" id="{1DD35242-C913-4947-AC8A-8AE0BB0DD96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a:extLst>
                <a:ext uri="{FF2B5EF4-FFF2-40B4-BE49-F238E27FC236}">
                  <a16:creationId xmlns:a16="http://schemas.microsoft.com/office/drawing/2014/main" id="{880BF993-55D4-46E8-933D-DF84D6521D8F}"/>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a:extLst>
                <a:ext uri="{FF2B5EF4-FFF2-40B4-BE49-F238E27FC236}">
                  <a16:creationId xmlns:a16="http://schemas.microsoft.com/office/drawing/2014/main" id="{5D87D426-7619-4ED4-94AA-74E5B84DFDCF}"/>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a:extLst>
                <a:ext uri="{FF2B5EF4-FFF2-40B4-BE49-F238E27FC236}">
                  <a16:creationId xmlns:a16="http://schemas.microsoft.com/office/drawing/2014/main" id="{4C955878-32A7-45B1-9D8E-6FAB37C24923}"/>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a:extLst>
                <a:ext uri="{FF2B5EF4-FFF2-40B4-BE49-F238E27FC236}">
                  <a16:creationId xmlns:a16="http://schemas.microsoft.com/office/drawing/2014/main" id="{CEDFCC78-324A-4555-B58B-93167542F0E6}"/>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a:extLst>
                <a:ext uri="{FF2B5EF4-FFF2-40B4-BE49-F238E27FC236}">
                  <a16:creationId xmlns:a16="http://schemas.microsoft.com/office/drawing/2014/main" id="{D5A591AA-CCA0-4640-8ED9-A91F634A059A}"/>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a:extLst>
                <a:ext uri="{FF2B5EF4-FFF2-40B4-BE49-F238E27FC236}">
                  <a16:creationId xmlns:a16="http://schemas.microsoft.com/office/drawing/2014/main" id="{46011B7A-73B3-4D6E-82F8-640155BACBAC}"/>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a:extLst>
                <a:ext uri="{FF2B5EF4-FFF2-40B4-BE49-F238E27FC236}">
                  <a16:creationId xmlns:a16="http://schemas.microsoft.com/office/drawing/2014/main" id="{8028D256-85F6-4613-BD52-3BBF8FA97A5F}"/>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a:extLst>
                <a:ext uri="{FF2B5EF4-FFF2-40B4-BE49-F238E27FC236}">
                  <a16:creationId xmlns:a16="http://schemas.microsoft.com/office/drawing/2014/main" id="{EA09A2DE-A448-4D70-8190-03E6F936549D}"/>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a:extLst>
                <a:ext uri="{FF2B5EF4-FFF2-40B4-BE49-F238E27FC236}">
                  <a16:creationId xmlns:a16="http://schemas.microsoft.com/office/drawing/2014/main" id="{03726729-0DAA-4F2E-9CEF-6F9C9874B72D}"/>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6" name="Picture 15">
            <a:extLst>
              <a:ext uri="{FF2B5EF4-FFF2-40B4-BE49-F238E27FC236}">
                <a16:creationId xmlns:a16="http://schemas.microsoft.com/office/drawing/2014/main" id="{07BB3E2B-85D2-4F44-A210-8603247B89DD}"/>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spTree>
    <p:extLst>
      <p:ext uri="{BB962C8B-B14F-4D97-AF65-F5344CB8AC3E}">
        <p14:creationId xmlns:p14="http://schemas.microsoft.com/office/powerpoint/2010/main" val="28419845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E591B6-C202-4599-AF47-44565C3D715D}"/>
              </a:ext>
            </a:extLst>
          </p:cNvPr>
          <p:cNvSpPr>
            <a:spLocks noGrp="1"/>
          </p:cNvSpPr>
          <p:nvPr>
            <p:ph idx="1"/>
          </p:nvPr>
        </p:nvSpPr>
        <p:spPr>
          <a:xfrm>
            <a:off x="726029" y="1554030"/>
            <a:ext cx="10972800" cy="4514262"/>
          </a:xfrm>
        </p:spPr>
        <p:txBody>
          <a:bodyPr>
            <a:noAutofit/>
          </a:bodyPr>
          <a:lstStyle/>
          <a:p>
            <a:pPr algn="just"/>
            <a:r>
              <a:rPr lang="hr-HR" sz="2000" dirty="0" smtClean="0">
                <a:solidFill>
                  <a:srgbClr val="002060"/>
                </a:solidFill>
                <a:latin typeface="Neo Sans Medium"/>
              </a:rPr>
              <a:t>GFI-POD za godinu koja prethodi godini podnošenja projektnog prijedloga ili važeći jednakovrijedni dokumenti koje je izdalo nadležno tijelo u državi sjedišta prijavitelja – za obveznike poreza (</a:t>
            </a:r>
            <a:r>
              <a:rPr lang="hr-HR" sz="2000" i="1" dirty="0" smtClean="0">
                <a:solidFill>
                  <a:srgbClr val="002060"/>
                </a:solidFill>
                <a:latin typeface="Neo Sans Medium"/>
              </a:rPr>
              <a:t>nije primjenjivo za poduzeća osnovana u godini predaje projektnog prijedloga)</a:t>
            </a:r>
          </a:p>
          <a:p>
            <a:pPr algn="just"/>
            <a:r>
              <a:rPr lang="hr-HR" sz="2000" dirty="0" smtClean="0">
                <a:solidFill>
                  <a:srgbClr val="002060"/>
                </a:solidFill>
                <a:latin typeface="Neo Sans Medium"/>
              </a:rPr>
              <a:t>DOH </a:t>
            </a:r>
            <a:r>
              <a:rPr lang="hr-HR" sz="2000" dirty="0">
                <a:solidFill>
                  <a:srgbClr val="002060"/>
                </a:solidFill>
                <a:latin typeface="Neo Sans Medium"/>
              </a:rPr>
              <a:t>koji uključuje pregled poslovnih primitaka i izdataka i popis dugotrajne imovine ili važeći jednakovrijedni dokumenti koje je izdalo nadležno tijelo u državi sjedišta prijavitelja - za obveznike poreza na dohodak </a:t>
            </a:r>
            <a:r>
              <a:rPr lang="hr-HR" sz="2000" i="1" dirty="0">
                <a:solidFill>
                  <a:srgbClr val="002060"/>
                </a:solidFill>
                <a:latin typeface="Neo Sans Medium"/>
              </a:rPr>
              <a:t>(nije primjenjivo za poduzeća osnovana u godini predaje projektnog prijedloga)</a:t>
            </a:r>
          </a:p>
          <a:p>
            <a:pPr algn="just"/>
            <a:r>
              <a:rPr lang="hr-HR" sz="2000" dirty="0">
                <a:solidFill>
                  <a:srgbClr val="002060"/>
                </a:solidFill>
                <a:latin typeface="Neo Sans Medium"/>
              </a:rPr>
              <a:t>Obrazac JOPPD za 12 mjeseci za godinu koja prethodi godini podnošenja projektnog prijedloga ili važeći jednakovrijedni dokumenti koje je izdalo nadležno tijelo u državi sjedišta prijavitelja (kao dokaz broja zaposlenih) – za obveznike poreza na dohodak </a:t>
            </a:r>
            <a:r>
              <a:rPr lang="hr-HR" sz="2000" i="1" dirty="0">
                <a:solidFill>
                  <a:srgbClr val="002060"/>
                </a:solidFill>
                <a:latin typeface="Neo Sans Medium"/>
              </a:rPr>
              <a:t>(nije primjenjivo za poduzeća osnovana u godini predaje projektnog prijedloga)</a:t>
            </a:r>
          </a:p>
        </p:txBody>
      </p:sp>
      <p:pic>
        <p:nvPicPr>
          <p:cNvPr id="4" name="Picture 3">
            <a:extLst>
              <a:ext uri="{FF2B5EF4-FFF2-40B4-BE49-F238E27FC236}">
                <a16:creationId xmlns:a16="http://schemas.microsoft.com/office/drawing/2014/main" id="{3795DCF1-97A8-479B-A3EF-964BCF83C276}"/>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grpSp>
        <p:nvGrpSpPr>
          <p:cNvPr id="5" name="Group 4">
            <a:extLst>
              <a:ext uri="{FF2B5EF4-FFF2-40B4-BE49-F238E27FC236}">
                <a16:creationId xmlns:a16="http://schemas.microsoft.com/office/drawing/2014/main" id="{7A3A66D0-674C-474F-A594-C7F45EED5D83}"/>
              </a:ext>
            </a:extLst>
          </p:cNvPr>
          <p:cNvGrpSpPr/>
          <p:nvPr/>
        </p:nvGrpSpPr>
        <p:grpSpPr>
          <a:xfrm>
            <a:off x="8826271" y="49366"/>
            <a:ext cx="3217024" cy="821736"/>
            <a:chOff x="0" y="0"/>
            <a:chExt cx="7200007" cy="1879416"/>
          </a:xfrm>
        </p:grpSpPr>
        <p:sp>
          <p:nvSpPr>
            <p:cNvPr id="6" name="Shape 6">
              <a:extLst>
                <a:ext uri="{FF2B5EF4-FFF2-40B4-BE49-F238E27FC236}">
                  <a16:creationId xmlns:a16="http://schemas.microsoft.com/office/drawing/2014/main" id="{88917D34-89A4-4272-8A63-2C6EB1A3A2CD}"/>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B7B69711-8E5C-42FC-9CDE-08E6B63DBAAD}"/>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446FFE2C-BEE7-465E-BA2A-A455CD86DD8E}"/>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09DAC624-0809-4BDC-B5A7-466C1F779487}"/>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09BFEBA3-3A5E-4597-9EF4-FC59DDB078CC}"/>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6C6A2102-907B-4D03-AF1A-0FED61858112}"/>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067E3088-8228-49F2-A95C-64BE862BE79F}"/>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FAFAD419-0EE8-4854-A47C-0CA23C71B0CE}"/>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6EADEE56-D843-42A0-8A7C-55224D0EEAAE}"/>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08065D0C-D32A-4690-B476-36DF9D9D6D86}"/>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415F6E39-6918-4E40-A3A6-BABA74C3E759}"/>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
        <p:nvSpPr>
          <p:cNvPr id="17" name="Title 1">
            <a:extLst>
              <a:ext uri="{FF2B5EF4-FFF2-40B4-BE49-F238E27FC236}">
                <a16:creationId xmlns:a16="http://schemas.microsoft.com/office/drawing/2014/main" id="{84AAB9A1-484E-4CDA-94CD-BC3A62128BB9}"/>
              </a:ext>
            </a:extLst>
          </p:cNvPr>
          <p:cNvSpPr>
            <a:spLocks noGrp="1"/>
          </p:cNvSpPr>
          <p:nvPr>
            <p:ph type="title"/>
          </p:nvPr>
        </p:nvSpPr>
        <p:spPr>
          <a:xfrm>
            <a:off x="396343" y="228187"/>
            <a:ext cx="10972800" cy="857256"/>
          </a:xfrm>
        </p:spPr>
        <p:txBody>
          <a:bodyPr>
            <a:normAutofit/>
          </a:bodyPr>
          <a:lstStyle/>
          <a:p>
            <a:r>
              <a:rPr lang="hr-HR" sz="3200" b="1" dirty="0"/>
              <a:t>OBAVEZNA DOKUMENTACIJA</a:t>
            </a:r>
          </a:p>
        </p:txBody>
      </p:sp>
    </p:spTree>
    <p:extLst>
      <p:ext uri="{BB962C8B-B14F-4D97-AF65-F5344CB8AC3E}">
        <p14:creationId xmlns:p14="http://schemas.microsoft.com/office/powerpoint/2010/main" val="23482557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2B53E-C314-4334-B233-399D8544B8BD}"/>
              </a:ext>
            </a:extLst>
          </p:cNvPr>
          <p:cNvSpPr>
            <a:spLocks noGrp="1"/>
          </p:cNvSpPr>
          <p:nvPr>
            <p:ph type="title"/>
          </p:nvPr>
        </p:nvSpPr>
        <p:spPr>
          <a:xfrm>
            <a:off x="202540" y="228400"/>
            <a:ext cx="10378232" cy="857256"/>
          </a:xfrm>
        </p:spPr>
        <p:txBody>
          <a:bodyPr>
            <a:normAutofit/>
          </a:bodyPr>
          <a:lstStyle/>
          <a:p>
            <a:r>
              <a:rPr lang="hr-HR" sz="3200" b="1" dirty="0"/>
              <a:t>PODNOŠENJE PROJEKTNOG PRIJEDLOGA</a:t>
            </a:r>
          </a:p>
        </p:txBody>
      </p:sp>
      <p:pic>
        <p:nvPicPr>
          <p:cNvPr id="4" name="Picture 3">
            <a:extLst>
              <a:ext uri="{FF2B5EF4-FFF2-40B4-BE49-F238E27FC236}">
                <a16:creationId xmlns:a16="http://schemas.microsoft.com/office/drawing/2014/main" id="{73CC886C-54C8-4C63-B287-4BA097F0367A}"/>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grpSp>
        <p:nvGrpSpPr>
          <p:cNvPr id="5" name="Group 4">
            <a:extLst>
              <a:ext uri="{FF2B5EF4-FFF2-40B4-BE49-F238E27FC236}">
                <a16:creationId xmlns:a16="http://schemas.microsoft.com/office/drawing/2014/main" id="{F1C6DBD6-D179-43A3-AE5E-5DDD20D52FDC}"/>
              </a:ext>
            </a:extLst>
          </p:cNvPr>
          <p:cNvGrpSpPr/>
          <p:nvPr/>
        </p:nvGrpSpPr>
        <p:grpSpPr>
          <a:xfrm>
            <a:off x="8826271" y="49366"/>
            <a:ext cx="3217024" cy="821736"/>
            <a:chOff x="0" y="0"/>
            <a:chExt cx="7200007" cy="1879416"/>
          </a:xfrm>
        </p:grpSpPr>
        <p:sp>
          <p:nvSpPr>
            <p:cNvPr id="6" name="Shape 6">
              <a:extLst>
                <a:ext uri="{FF2B5EF4-FFF2-40B4-BE49-F238E27FC236}">
                  <a16:creationId xmlns:a16="http://schemas.microsoft.com/office/drawing/2014/main" id="{A4D551D0-2712-4E85-9F49-FB2D4B4083DA}"/>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A87C08E4-0512-495D-85CB-A29BFE48B0C1}"/>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3104A455-EFED-4EC4-8BC0-BAC1305C3DEB}"/>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AF8D5ED6-BA81-44A7-90BC-80E167B0723B}"/>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F9045CD1-87DA-4B03-A2E9-A126E672EA27}"/>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9C29E238-01B8-44B7-A82F-3BB2790F5F68}"/>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463C7DAC-3687-46B2-A887-3508EB1E2ED5}"/>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669C9009-B14B-4DDC-BC74-909487217158}"/>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F2607EA0-0C9E-4F53-8807-68036A00EAEA}"/>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B9ACFDA0-572B-4283-AF64-714AE680E0D2}"/>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1F3E068A-72E4-4522-B3B9-DBC0671F111C}"/>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graphicFrame>
        <p:nvGraphicFramePr>
          <p:cNvPr id="29" name="Content Placeholder 28">
            <a:extLst>
              <a:ext uri="{FF2B5EF4-FFF2-40B4-BE49-F238E27FC236}">
                <a16:creationId xmlns:a16="http://schemas.microsoft.com/office/drawing/2014/main" id="{59753D00-B8C1-4C09-9BB0-D88A0CD66BDD}"/>
              </a:ext>
            </a:extLst>
          </p:cNvPr>
          <p:cNvGraphicFramePr>
            <a:graphicFrameLocks noGrp="1"/>
          </p:cNvGraphicFramePr>
          <p:nvPr>
            <p:ph idx="1"/>
            <p:extLst>
              <p:ext uri="{D42A27DB-BD31-4B8C-83A1-F6EECF244321}">
                <p14:modId xmlns:p14="http://schemas.microsoft.com/office/powerpoint/2010/main" val="4041464163"/>
              </p:ext>
            </p:extLst>
          </p:nvPr>
        </p:nvGraphicFramePr>
        <p:xfrm>
          <a:off x="609600" y="1600200"/>
          <a:ext cx="109728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0" name="TextBox 29">
            <a:extLst>
              <a:ext uri="{FF2B5EF4-FFF2-40B4-BE49-F238E27FC236}">
                <a16:creationId xmlns:a16="http://schemas.microsoft.com/office/drawing/2014/main" id="{28490607-13A1-4323-BC42-F305CD09050A}"/>
              </a:ext>
            </a:extLst>
          </p:cNvPr>
          <p:cNvSpPr txBox="1"/>
          <p:nvPr/>
        </p:nvSpPr>
        <p:spPr>
          <a:xfrm>
            <a:off x="738231" y="2348917"/>
            <a:ext cx="1090569" cy="400110"/>
          </a:xfrm>
          <a:prstGeom prst="rect">
            <a:avLst/>
          </a:prstGeom>
          <a:noFill/>
        </p:spPr>
        <p:txBody>
          <a:bodyPr wrap="square" rtlCol="0">
            <a:spAutoFit/>
          </a:bodyPr>
          <a:lstStyle/>
          <a:p>
            <a:r>
              <a:rPr lang="hr-HR" sz="2000" b="1" dirty="0">
                <a:latin typeface="Neo Sans Medium"/>
              </a:rPr>
              <a:t>KADA?</a:t>
            </a:r>
          </a:p>
        </p:txBody>
      </p:sp>
      <p:sp>
        <p:nvSpPr>
          <p:cNvPr id="31" name="TextBox 30">
            <a:extLst>
              <a:ext uri="{FF2B5EF4-FFF2-40B4-BE49-F238E27FC236}">
                <a16:creationId xmlns:a16="http://schemas.microsoft.com/office/drawing/2014/main" id="{91B5168A-6EDA-4DCF-87DD-115C17E8D311}"/>
              </a:ext>
            </a:extLst>
          </p:cNvPr>
          <p:cNvSpPr txBox="1"/>
          <p:nvPr/>
        </p:nvSpPr>
        <p:spPr>
          <a:xfrm>
            <a:off x="1052945" y="3708864"/>
            <a:ext cx="1274618" cy="400110"/>
          </a:xfrm>
          <a:prstGeom prst="rect">
            <a:avLst/>
          </a:prstGeom>
          <a:noFill/>
        </p:spPr>
        <p:txBody>
          <a:bodyPr wrap="square" rtlCol="0">
            <a:spAutoFit/>
          </a:bodyPr>
          <a:lstStyle/>
          <a:p>
            <a:r>
              <a:rPr lang="hr-HR" sz="2000" b="1" dirty="0">
                <a:latin typeface="Neo Sans Medium"/>
              </a:rPr>
              <a:t>KAKO ?</a:t>
            </a:r>
          </a:p>
        </p:txBody>
      </p:sp>
      <p:sp>
        <p:nvSpPr>
          <p:cNvPr id="32" name="TextBox 31">
            <a:extLst>
              <a:ext uri="{FF2B5EF4-FFF2-40B4-BE49-F238E27FC236}">
                <a16:creationId xmlns:a16="http://schemas.microsoft.com/office/drawing/2014/main" id="{4145DE0A-0779-46FC-8473-C7AA6BE441CB}"/>
              </a:ext>
            </a:extLst>
          </p:cNvPr>
          <p:cNvSpPr txBox="1"/>
          <p:nvPr/>
        </p:nvSpPr>
        <p:spPr>
          <a:xfrm>
            <a:off x="415636" y="4862945"/>
            <a:ext cx="1496291" cy="646331"/>
          </a:xfrm>
          <a:prstGeom prst="rect">
            <a:avLst/>
          </a:prstGeom>
          <a:noFill/>
        </p:spPr>
        <p:txBody>
          <a:bodyPr wrap="square" rtlCol="0">
            <a:spAutoFit/>
          </a:bodyPr>
          <a:lstStyle/>
          <a:p>
            <a:r>
              <a:rPr lang="hr-HR" b="1" dirty="0">
                <a:latin typeface="Neo Sans Medium"/>
              </a:rPr>
              <a:t>PITANJA </a:t>
            </a:r>
            <a:r>
              <a:rPr lang="hr-HR" b="1" dirty="0" smtClean="0">
                <a:latin typeface="Neo Sans Medium"/>
              </a:rPr>
              <a:t>I </a:t>
            </a:r>
          </a:p>
          <a:p>
            <a:r>
              <a:rPr lang="hr-HR" b="1" dirty="0" smtClean="0">
                <a:latin typeface="Neo Sans Medium"/>
              </a:rPr>
              <a:t>ODGOVORI</a:t>
            </a:r>
            <a:endParaRPr lang="hr-HR" b="1" dirty="0">
              <a:latin typeface="Neo Sans Medium"/>
            </a:endParaRPr>
          </a:p>
        </p:txBody>
      </p:sp>
    </p:spTree>
    <p:extLst>
      <p:ext uri="{BB962C8B-B14F-4D97-AF65-F5344CB8AC3E}">
        <p14:creationId xmlns:p14="http://schemas.microsoft.com/office/powerpoint/2010/main" val="7766792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3BEC3-414A-4DDB-BCAC-75FDE2C7C0B7}"/>
              </a:ext>
            </a:extLst>
          </p:cNvPr>
          <p:cNvSpPr>
            <a:spLocks noGrp="1"/>
          </p:cNvSpPr>
          <p:nvPr>
            <p:ph type="title"/>
          </p:nvPr>
        </p:nvSpPr>
        <p:spPr>
          <a:xfrm>
            <a:off x="651007" y="198015"/>
            <a:ext cx="10207180" cy="857256"/>
          </a:xfrm>
        </p:spPr>
        <p:txBody>
          <a:bodyPr>
            <a:normAutofit/>
          </a:bodyPr>
          <a:lstStyle/>
          <a:p>
            <a:r>
              <a:rPr lang="hr-HR" sz="3200" b="1" dirty="0"/>
              <a:t>POSTUPAK DODJELE</a:t>
            </a:r>
          </a:p>
        </p:txBody>
      </p:sp>
      <p:pic>
        <p:nvPicPr>
          <p:cNvPr id="4" name="Picture 3">
            <a:extLst>
              <a:ext uri="{FF2B5EF4-FFF2-40B4-BE49-F238E27FC236}">
                <a16:creationId xmlns:a16="http://schemas.microsoft.com/office/drawing/2014/main" id="{BFE91D30-4DF5-47A8-9035-A1A73E50EE41}"/>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6023706"/>
            <a:ext cx="8377131" cy="527222"/>
          </a:xfrm>
          <a:prstGeom prst="rect">
            <a:avLst/>
          </a:prstGeom>
          <a:noFill/>
          <a:ln>
            <a:noFill/>
          </a:ln>
        </p:spPr>
      </p:pic>
      <p:grpSp>
        <p:nvGrpSpPr>
          <p:cNvPr id="5" name="Group 4">
            <a:extLst>
              <a:ext uri="{FF2B5EF4-FFF2-40B4-BE49-F238E27FC236}">
                <a16:creationId xmlns:a16="http://schemas.microsoft.com/office/drawing/2014/main" id="{C8537A5B-2B65-4DDF-805F-96C7C3A31DE0}"/>
              </a:ext>
            </a:extLst>
          </p:cNvPr>
          <p:cNvGrpSpPr/>
          <p:nvPr/>
        </p:nvGrpSpPr>
        <p:grpSpPr>
          <a:xfrm>
            <a:off x="8826271" y="49366"/>
            <a:ext cx="3217024" cy="821736"/>
            <a:chOff x="0" y="0"/>
            <a:chExt cx="7200007" cy="1879416"/>
          </a:xfrm>
        </p:grpSpPr>
        <p:sp>
          <p:nvSpPr>
            <p:cNvPr id="6" name="Shape 6">
              <a:extLst>
                <a:ext uri="{FF2B5EF4-FFF2-40B4-BE49-F238E27FC236}">
                  <a16:creationId xmlns:a16="http://schemas.microsoft.com/office/drawing/2014/main" id="{C959925D-4019-4641-B5C6-6E3F0956814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D457EBEF-FAA5-4AC7-AE97-6E7A08307A5B}"/>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A64A9EC8-46AB-4F65-8AC2-73101A6A24B9}"/>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8803DCA4-9D6B-4EE8-91A7-AB85AF663898}"/>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23AE7070-A8AB-4F47-99A3-57DE3C3CAB98}"/>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AA640A6C-6708-40C9-BD30-3547DCD4E6CC}"/>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A2C7632F-4717-4FB3-B462-2F20BA4E0E35}"/>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E1134592-6AAB-4DDC-9C66-B4C807C39609}"/>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84EBF1F6-6DD0-49E4-9F0D-7F3596B44C00}"/>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F1A94948-430E-49B5-8548-A65C1F2F2CE5}"/>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A6B9E6DB-59A3-4804-85CF-CDBA79B16C0B}"/>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graphicFrame>
        <p:nvGraphicFramePr>
          <p:cNvPr id="30" name="Content Placeholder 29">
            <a:extLst>
              <a:ext uri="{FF2B5EF4-FFF2-40B4-BE49-F238E27FC236}">
                <a16:creationId xmlns:a16="http://schemas.microsoft.com/office/drawing/2014/main" id="{F06DA858-7CBB-4A29-A512-24AC7D5B605F}"/>
              </a:ext>
            </a:extLst>
          </p:cNvPr>
          <p:cNvGraphicFramePr>
            <a:graphicFrameLocks noGrp="1"/>
          </p:cNvGraphicFramePr>
          <p:nvPr>
            <p:ph idx="1"/>
            <p:extLst>
              <p:ext uri="{D42A27DB-BD31-4B8C-83A1-F6EECF244321}">
                <p14:modId xmlns:p14="http://schemas.microsoft.com/office/powerpoint/2010/main" val="196011659"/>
              </p:ext>
            </p:extLst>
          </p:nvPr>
        </p:nvGraphicFramePr>
        <p:xfrm>
          <a:off x="1651723" y="1416560"/>
          <a:ext cx="8903152" cy="2790580"/>
        </p:xfrm>
        <a:graphic>
          <a:graphicData uri="http://schemas.openxmlformats.org/drawingml/2006/table">
            <a:tbl>
              <a:tblPr firstRow="1" bandRow="1">
                <a:tableStyleId>{5C22544A-7EE6-4342-B048-85BDC9FD1C3A}</a:tableStyleId>
              </a:tblPr>
              <a:tblGrid>
                <a:gridCol w="1309154">
                  <a:extLst>
                    <a:ext uri="{9D8B030D-6E8A-4147-A177-3AD203B41FA5}">
                      <a16:colId xmlns:a16="http://schemas.microsoft.com/office/drawing/2014/main" val="2626702597"/>
                    </a:ext>
                  </a:extLst>
                </a:gridCol>
                <a:gridCol w="7593998">
                  <a:extLst>
                    <a:ext uri="{9D8B030D-6E8A-4147-A177-3AD203B41FA5}">
                      <a16:colId xmlns:a16="http://schemas.microsoft.com/office/drawing/2014/main" val="3693897347"/>
                    </a:ext>
                  </a:extLst>
                </a:gridCol>
              </a:tblGrid>
              <a:tr h="558116">
                <a:tc gridSpan="2">
                  <a:txBody>
                    <a:bodyPr/>
                    <a:lstStyle/>
                    <a:p>
                      <a:pPr algn="ctr"/>
                      <a:r>
                        <a:rPr lang="hr-HR" sz="2000" dirty="0">
                          <a:latin typeface="Neo Sans Medium"/>
                        </a:rPr>
                        <a:t>FAZE POSTUPKA DODJELE BESPOVRATNIH SREDSTAVA</a:t>
                      </a:r>
                    </a:p>
                  </a:txBody>
                  <a:tcPr anchor="ctr"/>
                </a:tc>
                <a:tc hMerge="1">
                  <a:txBody>
                    <a:bodyPr/>
                    <a:lstStyle/>
                    <a:p>
                      <a:endParaRPr lang="hr-HR" dirty="0"/>
                    </a:p>
                  </a:txBody>
                  <a:tcPr/>
                </a:tc>
                <a:extLst>
                  <a:ext uri="{0D108BD9-81ED-4DB2-BD59-A6C34878D82A}">
                    <a16:rowId xmlns:a16="http://schemas.microsoft.com/office/drawing/2014/main" val="679993129"/>
                  </a:ext>
                </a:extLst>
              </a:tr>
              <a:tr h="558116">
                <a:tc>
                  <a:txBody>
                    <a:bodyPr/>
                    <a:lstStyle/>
                    <a:p>
                      <a:pPr marL="0" indent="0">
                        <a:buNone/>
                      </a:pPr>
                      <a:r>
                        <a:rPr lang="hr-HR" sz="2000" baseline="0" dirty="0">
                          <a:solidFill>
                            <a:schemeClr val="tx1"/>
                          </a:solidFill>
                          <a:latin typeface="Neo Sans Medium"/>
                        </a:rPr>
                        <a:t>1. FAZA</a:t>
                      </a:r>
                    </a:p>
                  </a:txBody>
                  <a:tcPr/>
                </a:tc>
                <a:tc>
                  <a:txBody>
                    <a:bodyPr/>
                    <a:lstStyle/>
                    <a:p>
                      <a:r>
                        <a:rPr lang="hr-HR" sz="2000" baseline="0" dirty="0">
                          <a:solidFill>
                            <a:schemeClr val="tx1"/>
                          </a:solidFill>
                          <a:latin typeface="Neo Sans Medium"/>
                        </a:rPr>
                        <a:t>Administrativna provjera i provjera prihvatljivosti prijavitelja</a:t>
                      </a:r>
                    </a:p>
                  </a:txBody>
                  <a:tcPr/>
                </a:tc>
                <a:extLst>
                  <a:ext uri="{0D108BD9-81ED-4DB2-BD59-A6C34878D82A}">
                    <a16:rowId xmlns:a16="http://schemas.microsoft.com/office/drawing/2014/main" val="2929033574"/>
                  </a:ext>
                </a:extLst>
              </a:tr>
              <a:tr h="558116">
                <a:tc>
                  <a:txBody>
                    <a:bodyPr/>
                    <a:lstStyle/>
                    <a:p>
                      <a:r>
                        <a:rPr lang="hr-HR" sz="2000" baseline="0" dirty="0">
                          <a:solidFill>
                            <a:schemeClr val="tx1"/>
                          </a:solidFill>
                          <a:latin typeface="Neo Sans Medium"/>
                        </a:rPr>
                        <a:t>2. FAZA</a:t>
                      </a:r>
                    </a:p>
                  </a:txBody>
                  <a:tcPr/>
                </a:tc>
                <a:tc>
                  <a:txBody>
                    <a:bodyPr/>
                    <a:lstStyle/>
                    <a:p>
                      <a:r>
                        <a:rPr lang="hr-HR" sz="2000" baseline="0" dirty="0">
                          <a:solidFill>
                            <a:schemeClr val="tx1"/>
                          </a:solidFill>
                          <a:latin typeface="Neo Sans Medium"/>
                        </a:rPr>
                        <a:t>Provjera prihvatljivosti projekta i aktivnosti te ocjena kvalitete</a:t>
                      </a:r>
                    </a:p>
                  </a:txBody>
                  <a:tcPr/>
                </a:tc>
                <a:extLst>
                  <a:ext uri="{0D108BD9-81ED-4DB2-BD59-A6C34878D82A}">
                    <a16:rowId xmlns:a16="http://schemas.microsoft.com/office/drawing/2014/main" val="2849731426"/>
                  </a:ext>
                </a:extLst>
              </a:tr>
              <a:tr h="558116">
                <a:tc>
                  <a:txBody>
                    <a:bodyPr/>
                    <a:lstStyle/>
                    <a:p>
                      <a:r>
                        <a:rPr lang="hr-HR" sz="2000" baseline="0" dirty="0">
                          <a:solidFill>
                            <a:schemeClr val="tx1"/>
                          </a:solidFill>
                          <a:latin typeface="Neo Sans Medium"/>
                        </a:rPr>
                        <a:t>3. FAZA</a:t>
                      </a:r>
                    </a:p>
                  </a:txBody>
                  <a:tcPr/>
                </a:tc>
                <a:tc>
                  <a:txBody>
                    <a:bodyPr/>
                    <a:lstStyle/>
                    <a:p>
                      <a:r>
                        <a:rPr lang="hr-HR" sz="2000" baseline="0" dirty="0">
                          <a:solidFill>
                            <a:schemeClr val="tx1"/>
                          </a:solidFill>
                          <a:latin typeface="Neo Sans Medium"/>
                        </a:rPr>
                        <a:t>Provjera prihvatljivosti izdataka</a:t>
                      </a:r>
                    </a:p>
                  </a:txBody>
                  <a:tcPr/>
                </a:tc>
                <a:extLst>
                  <a:ext uri="{0D108BD9-81ED-4DB2-BD59-A6C34878D82A}">
                    <a16:rowId xmlns:a16="http://schemas.microsoft.com/office/drawing/2014/main" val="2892569950"/>
                  </a:ext>
                </a:extLst>
              </a:tr>
              <a:tr h="558116">
                <a:tc>
                  <a:txBody>
                    <a:bodyPr/>
                    <a:lstStyle/>
                    <a:p>
                      <a:r>
                        <a:rPr lang="hr-HR" sz="2000" baseline="0" dirty="0">
                          <a:solidFill>
                            <a:schemeClr val="tx1"/>
                          </a:solidFill>
                          <a:latin typeface="Neo Sans Medium"/>
                        </a:rPr>
                        <a:t>4. FAZA</a:t>
                      </a:r>
                    </a:p>
                  </a:txBody>
                  <a:tcPr/>
                </a:tc>
                <a:tc>
                  <a:txBody>
                    <a:bodyPr/>
                    <a:lstStyle/>
                    <a:p>
                      <a:r>
                        <a:rPr lang="hr-HR" sz="2000" baseline="0" dirty="0">
                          <a:solidFill>
                            <a:schemeClr val="tx1"/>
                          </a:solidFill>
                          <a:latin typeface="Neo Sans Medium"/>
                        </a:rPr>
                        <a:t>Donošenje Odluke o financiranju</a:t>
                      </a:r>
                    </a:p>
                  </a:txBody>
                  <a:tcPr/>
                </a:tc>
                <a:extLst>
                  <a:ext uri="{0D108BD9-81ED-4DB2-BD59-A6C34878D82A}">
                    <a16:rowId xmlns:a16="http://schemas.microsoft.com/office/drawing/2014/main" val="3725739263"/>
                  </a:ext>
                </a:extLst>
              </a:tr>
            </a:tbl>
          </a:graphicData>
        </a:graphic>
      </p:graphicFrame>
      <p:sp>
        <p:nvSpPr>
          <p:cNvPr id="31" name="TextBox 30">
            <a:extLst>
              <a:ext uri="{FF2B5EF4-FFF2-40B4-BE49-F238E27FC236}">
                <a16:creationId xmlns:a16="http://schemas.microsoft.com/office/drawing/2014/main" id="{A9AD4A0F-ED66-4DB3-93C4-0048C977AB42}"/>
              </a:ext>
            </a:extLst>
          </p:cNvPr>
          <p:cNvSpPr txBox="1"/>
          <p:nvPr/>
        </p:nvSpPr>
        <p:spPr>
          <a:xfrm>
            <a:off x="795890" y="4246457"/>
            <a:ext cx="10614818" cy="1600438"/>
          </a:xfrm>
          <a:prstGeom prst="rect">
            <a:avLst/>
          </a:prstGeom>
          <a:noFill/>
        </p:spPr>
        <p:txBody>
          <a:bodyPr wrap="square" rtlCol="0">
            <a:spAutoFit/>
          </a:bodyPr>
          <a:lstStyle/>
          <a:p>
            <a:pPr marL="285750" indent="-285750" algn="just">
              <a:buFont typeface="Arial" panose="020B0604020202020204" pitchFamily="34" charset="0"/>
              <a:buChar char="•"/>
            </a:pPr>
            <a:r>
              <a:rPr lang="hr-HR" sz="2000" dirty="0">
                <a:solidFill>
                  <a:srgbClr val="002060"/>
                </a:solidFill>
                <a:latin typeface="Neo Sans Medium"/>
              </a:rPr>
              <a:t>Faza zaprimanja i registracije </a:t>
            </a:r>
            <a:r>
              <a:rPr lang="hr-HR" sz="2000" dirty="0" smtClean="0">
                <a:solidFill>
                  <a:srgbClr val="002060"/>
                </a:solidFill>
                <a:latin typeface="Neo Sans Medium"/>
              </a:rPr>
              <a:t>automatski </a:t>
            </a:r>
            <a:r>
              <a:rPr lang="hr-HR" sz="2000" dirty="0">
                <a:solidFill>
                  <a:srgbClr val="002060"/>
                </a:solidFill>
                <a:latin typeface="Neo Sans Medium"/>
              </a:rPr>
              <a:t>putem sustava </a:t>
            </a:r>
            <a:r>
              <a:rPr lang="hr-HR" sz="2000" dirty="0" err="1">
                <a:solidFill>
                  <a:srgbClr val="002060"/>
                </a:solidFill>
                <a:latin typeface="Neo Sans Medium"/>
              </a:rPr>
              <a:t>eFondovi</a:t>
            </a:r>
            <a:endParaRPr lang="hr-HR" sz="2000" dirty="0">
              <a:solidFill>
                <a:srgbClr val="002060"/>
              </a:solidFill>
              <a:latin typeface="Neo Sans Medium"/>
            </a:endParaRPr>
          </a:p>
          <a:p>
            <a:pPr marL="285750" indent="-285750" algn="just">
              <a:buFont typeface="Arial" panose="020B0604020202020204" pitchFamily="34" charset="0"/>
              <a:buChar char="•"/>
            </a:pPr>
            <a:r>
              <a:rPr lang="hr-HR" sz="2000" dirty="0">
                <a:solidFill>
                  <a:srgbClr val="002060"/>
                </a:solidFill>
                <a:latin typeface="Neo Sans Medium"/>
              </a:rPr>
              <a:t>Trajanje postupka: 120 dana</a:t>
            </a:r>
          </a:p>
          <a:p>
            <a:pPr marL="285750" indent="-285750" algn="just">
              <a:buFont typeface="Arial" panose="020B0604020202020204" pitchFamily="34" charset="0"/>
              <a:buChar char="•"/>
            </a:pPr>
            <a:r>
              <a:rPr lang="hr-HR" altLang="sr-Latn-RS" sz="2000" dirty="0">
                <a:solidFill>
                  <a:srgbClr val="002060"/>
                </a:solidFill>
                <a:latin typeface="Neo Sans Medium"/>
                <a:cs typeface="Arial" panose="020B0604020202020204" pitchFamily="34" charset="0"/>
              </a:rPr>
              <a:t>Obavijest prijaviteljima: 5 radnih dana od dana donošenja odluke u pojedinoj fazi dodjele</a:t>
            </a:r>
            <a:endParaRPr lang="hr-HR" sz="2000" dirty="0">
              <a:solidFill>
                <a:srgbClr val="002060"/>
              </a:solidFill>
              <a:latin typeface="Neo Sans Medium"/>
            </a:endParaRPr>
          </a:p>
          <a:p>
            <a:pPr marL="285750" indent="-285750" algn="just">
              <a:buFont typeface="Arial" panose="020B0604020202020204" pitchFamily="34" charset="0"/>
              <a:buChar char="•"/>
            </a:pPr>
            <a:r>
              <a:rPr lang="hr-HR" sz="2000" dirty="0">
                <a:solidFill>
                  <a:srgbClr val="002060"/>
                </a:solidFill>
                <a:latin typeface="Neo Sans Medium"/>
              </a:rPr>
              <a:t>Obavijest prijaviteljima pisanim putem</a:t>
            </a:r>
          </a:p>
          <a:p>
            <a:pPr marL="285750" indent="-285750">
              <a:buFont typeface="Arial" panose="020B0604020202020204" pitchFamily="34" charset="0"/>
              <a:buChar char="•"/>
            </a:pPr>
            <a:endParaRPr lang="hr-HR" dirty="0"/>
          </a:p>
        </p:txBody>
      </p:sp>
    </p:spTree>
    <p:extLst>
      <p:ext uri="{BB962C8B-B14F-4D97-AF65-F5344CB8AC3E}">
        <p14:creationId xmlns:p14="http://schemas.microsoft.com/office/powerpoint/2010/main" val="30692709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DDB6A-8A68-4171-A129-C172BDB0DDF7}"/>
              </a:ext>
            </a:extLst>
          </p:cNvPr>
          <p:cNvSpPr>
            <a:spLocks noGrp="1"/>
          </p:cNvSpPr>
          <p:nvPr>
            <p:ph type="title"/>
          </p:nvPr>
        </p:nvSpPr>
        <p:spPr/>
        <p:txBody>
          <a:bodyPr>
            <a:normAutofit/>
          </a:bodyPr>
          <a:lstStyle/>
          <a:p>
            <a:r>
              <a:rPr lang="hr-HR" sz="3200" b="1" dirty="0"/>
              <a:t>UGOVARANJE</a:t>
            </a:r>
          </a:p>
        </p:txBody>
      </p:sp>
      <p:pic>
        <p:nvPicPr>
          <p:cNvPr id="4" name="Picture 3">
            <a:extLst>
              <a:ext uri="{FF2B5EF4-FFF2-40B4-BE49-F238E27FC236}">
                <a16:creationId xmlns:a16="http://schemas.microsoft.com/office/drawing/2014/main" id="{A12D75FD-3139-4D91-9A95-2CCFCCA8EF2A}"/>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6023706"/>
            <a:ext cx="8377131" cy="527222"/>
          </a:xfrm>
          <a:prstGeom prst="rect">
            <a:avLst/>
          </a:prstGeom>
          <a:noFill/>
          <a:ln>
            <a:noFill/>
          </a:ln>
        </p:spPr>
      </p:pic>
      <p:grpSp>
        <p:nvGrpSpPr>
          <p:cNvPr id="5" name="Group 4">
            <a:extLst>
              <a:ext uri="{FF2B5EF4-FFF2-40B4-BE49-F238E27FC236}">
                <a16:creationId xmlns:a16="http://schemas.microsoft.com/office/drawing/2014/main" id="{F56DC5DC-E1B5-4C1D-8B15-B4A0E9D0A62E}"/>
              </a:ext>
            </a:extLst>
          </p:cNvPr>
          <p:cNvGrpSpPr/>
          <p:nvPr/>
        </p:nvGrpSpPr>
        <p:grpSpPr>
          <a:xfrm>
            <a:off x="8826271" y="49366"/>
            <a:ext cx="3217024" cy="821736"/>
            <a:chOff x="0" y="0"/>
            <a:chExt cx="7200007" cy="1879416"/>
          </a:xfrm>
        </p:grpSpPr>
        <p:sp>
          <p:nvSpPr>
            <p:cNvPr id="6" name="Shape 6">
              <a:extLst>
                <a:ext uri="{FF2B5EF4-FFF2-40B4-BE49-F238E27FC236}">
                  <a16:creationId xmlns:a16="http://schemas.microsoft.com/office/drawing/2014/main" id="{ACA9CF01-A091-4DD2-AA84-07DA1F5B00FF}"/>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2B69F9DF-2E3F-429B-98C6-EAABB16582EC}"/>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EA13157F-D4EC-4846-9E7A-74C5ABD330C7}"/>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07BB78DE-DCB4-4DB9-9C32-380DF7B88818}"/>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39628E06-C504-4D03-AD7D-9D543DE9704D}"/>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0F41B646-1C9E-4830-9E8A-A51AFB251CF2}"/>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A0E1B1A9-2B82-494A-A060-BD92123DE9A0}"/>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BB72A554-AF3E-43F9-A711-EB341ABBF3DC}"/>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4C0769BC-7B87-4827-8B12-0ED418E33F34}"/>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75119B13-0F43-4E4F-919B-7C0D34989C95}"/>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AE28E879-F3E9-42AD-87DB-94C5A10698E0}"/>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graphicFrame>
        <p:nvGraphicFramePr>
          <p:cNvPr id="19" name="Content Placeholder 18">
            <a:extLst>
              <a:ext uri="{FF2B5EF4-FFF2-40B4-BE49-F238E27FC236}">
                <a16:creationId xmlns:a16="http://schemas.microsoft.com/office/drawing/2014/main" id="{57C764DE-727F-47A2-AC16-1BDD2645A316}"/>
              </a:ext>
            </a:extLst>
          </p:cNvPr>
          <p:cNvGraphicFramePr>
            <a:graphicFrameLocks noGrp="1"/>
          </p:cNvGraphicFramePr>
          <p:nvPr>
            <p:ph idx="1"/>
            <p:extLst>
              <p:ext uri="{D42A27DB-BD31-4B8C-83A1-F6EECF244321}">
                <p14:modId xmlns:p14="http://schemas.microsoft.com/office/powerpoint/2010/main" val="1006028649"/>
              </p:ext>
            </p:extLst>
          </p:nvPr>
        </p:nvGraphicFramePr>
        <p:xfrm>
          <a:off x="609600" y="1257764"/>
          <a:ext cx="109728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083594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7272F-A494-4AF7-9CED-E7601964D84E}"/>
              </a:ext>
            </a:extLst>
          </p:cNvPr>
          <p:cNvSpPr>
            <a:spLocks noGrp="1"/>
          </p:cNvSpPr>
          <p:nvPr>
            <p:ph type="title"/>
          </p:nvPr>
        </p:nvSpPr>
        <p:spPr>
          <a:xfrm>
            <a:off x="464139" y="250166"/>
            <a:ext cx="10972800" cy="857256"/>
          </a:xfrm>
        </p:spPr>
        <p:txBody>
          <a:bodyPr>
            <a:normAutofit/>
          </a:bodyPr>
          <a:lstStyle/>
          <a:p>
            <a:r>
              <a:rPr lang="hr-HR" sz="3200" b="1" dirty="0">
                <a:latin typeface="Neo Sans"/>
              </a:rPr>
              <a:t>PROVEDBA PROJEKTA</a:t>
            </a:r>
          </a:p>
        </p:txBody>
      </p:sp>
      <p:sp>
        <p:nvSpPr>
          <p:cNvPr id="3" name="Content Placeholder 2">
            <a:extLst>
              <a:ext uri="{FF2B5EF4-FFF2-40B4-BE49-F238E27FC236}">
                <a16:creationId xmlns:a16="http://schemas.microsoft.com/office/drawing/2014/main" id="{59F78DEE-C272-4920-BEFA-66CFE61227F8}"/>
              </a:ext>
            </a:extLst>
          </p:cNvPr>
          <p:cNvSpPr>
            <a:spLocks noGrp="1"/>
          </p:cNvSpPr>
          <p:nvPr>
            <p:ph idx="1"/>
          </p:nvPr>
        </p:nvSpPr>
        <p:spPr>
          <a:xfrm>
            <a:off x="726029" y="1576008"/>
            <a:ext cx="10972800" cy="4035083"/>
          </a:xfrm>
        </p:spPr>
        <p:txBody>
          <a:bodyPr>
            <a:normAutofit/>
          </a:bodyPr>
          <a:lstStyle/>
          <a:p>
            <a:pPr algn="just">
              <a:buNone/>
            </a:pPr>
            <a:endParaRPr lang="hr-HR" sz="2000" dirty="0" smtClean="0">
              <a:solidFill>
                <a:srgbClr val="002060"/>
              </a:solidFill>
              <a:latin typeface="Neo Sans Medium"/>
            </a:endParaRPr>
          </a:p>
          <a:p>
            <a:pPr algn="just">
              <a:spcBef>
                <a:spcPts val="0"/>
              </a:spcBef>
              <a:buNone/>
            </a:pPr>
            <a:r>
              <a:rPr lang="hr-HR" sz="2000" b="1" dirty="0" smtClean="0">
                <a:solidFill>
                  <a:srgbClr val="002060"/>
                </a:solidFill>
                <a:latin typeface="Neo Sans Medium"/>
              </a:rPr>
              <a:t>Razdoblje </a:t>
            </a:r>
            <a:r>
              <a:rPr lang="hr-HR" sz="2000" b="1" dirty="0">
                <a:solidFill>
                  <a:srgbClr val="002060"/>
                </a:solidFill>
                <a:latin typeface="Neo Sans Medium"/>
              </a:rPr>
              <a:t>provedbe </a:t>
            </a:r>
            <a:r>
              <a:rPr lang="hr-HR" sz="2000" b="1" dirty="0" smtClean="0">
                <a:solidFill>
                  <a:srgbClr val="002060"/>
                </a:solidFill>
                <a:latin typeface="Neo Sans Medium"/>
              </a:rPr>
              <a:t>projekta:</a:t>
            </a:r>
          </a:p>
          <a:p>
            <a:pPr marL="857250" lvl="1" indent="-457200" algn="just">
              <a:buFont typeface="Wingdings" pitchFamily="2" charset="2"/>
              <a:buChar char="Ø"/>
            </a:pPr>
            <a:r>
              <a:rPr lang="hr-HR" sz="2000" dirty="0" smtClean="0">
                <a:solidFill>
                  <a:srgbClr val="002060"/>
                </a:solidFill>
                <a:latin typeface="Neo Sans Medium"/>
              </a:rPr>
              <a:t>podrazumijeva datum početka i predviđenog završetka provedbe projekta</a:t>
            </a:r>
            <a:endParaRPr lang="hr-HR" sz="2000" dirty="0">
              <a:solidFill>
                <a:srgbClr val="002060"/>
              </a:solidFill>
              <a:latin typeface="Neo Sans Medium"/>
            </a:endParaRPr>
          </a:p>
          <a:p>
            <a:pPr algn="just">
              <a:spcBef>
                <a:spcPts val="1200"/>
              </a:spcBef>
              <a:buNone/>
            </a:pPr>
            <a:r>
              <a:rPr lang="hr-HR" sz="2000" b="1" dirty="0">
                <a:solidFill>
                  <a:srgbClr val="002060"/>
                </a:solidFill>
                <a:latin typeface="Neo Sans Medium"/>
              </a:rPr>
              <a:t>Početak provedbe </a:t>
            </a:r>
            <a:r>
              <a:rPr lang="hr-HR" sz="2000" b="1" dirty="0" smtClean="0">
                <a:solidFill>
                  <a:srgbClr val="002060"/>
                </a:solidFill>
                <a:latin typeface="Neo Sans Medium"/>
              </a:rPr>
              <a:t>projekta:</a:t>
            </a:r>
          </a:p>
          <a:p>
            <a:pPr lvl="1" algn="just">
              <a:buFont typeface="Wingdings" pitchFamily="2" charset="2"/>
              <a:buChar char="Ø"/>
            </a:pPr>
            <a:r>
              <a:rPr lang="hr-HR" sz="2000" dirty="0" smtClean="0">
                <a:solidFill>
                  <a:srgbClr val="002060"/>
                </a:solidFill>
                <a:latin typeface="Neo Sans Medium"/>
              </a:rPr>
              <a:t>projekt ne smije započeti prije predaje projektne prijave (zakonski obvezujuća obveza za naručivanje opreme ili bilo koja druga obveza koja ulaganja čini neopozivim)</a:t>
            </a:r>
            <a:endParaRPr lang="hr-HR" sz="1600" dirty="0">
              <a:solidFill>
                <a:srgbClr val="002060"/>
              </a:solidFill>
              <a:latin typeface="Neo Sans Medium"/>
            </a:endParaRPr>
          </a:p>
          <a:p>
            <a:pPr algn="just">
              <a:spcBef>
                <a:spcPts val="1200"/>
              </a:spcBef>
              <a:buNone/>
            </a:pPr>
            <a:r>
              <a:rPr lang="hr-HR" sz="2000" b="1" dirty="0" smtClean="0">
                <a:solidFill>
                  <a:srgbClr val="002060"/>
                </a:solidFill>
                <a:latin typeface="Neo Sans Medium"/>
              </a:rPr>
              <a:t>Završetak provedbe projekta:</a:t>
            </a:r>
          </a:p>
          <a:p>
            <a:pPr lvl="1" algn="just">
              <a:buFont typeface="Wingdings" pitchFamily="2" charset="2"/>
              <a:buChar char="Ø"/>
            </a:pPr>
            <a:r>
              <a:rPr lang="hr-HR" sz="2000" dirty="0" smtClean="0">
                <a:solidFill>
                  <a:srgbClr val="002060"/>
                </a:solidFill>
                <a:latin typeface="Neo Sans Medium"/>
              </a:rPr>
              <a:t>projekt </a:t>
            </a:r>
            <a:r>
              <a:rPr lang="hr-HR" sz="2000" dirty="0">
                <a:solidFill>
                  <a:srgbClr val="002060"/>
                </a:solidFill>
                <a:latin typeface="Neo Sans Medium"/>
              </a:rPr>
              <a:t>ne smije završiti prije potpisa </a:t>
            </a:r>
            <a:r>
              <a:rPr lang="hr-HR" sz="2000" dirty="0" smtClean="0">
                <a:solidFill>
                  <a:srgbClr val="002060"/>
                </a:solidFill>
                <a:latin typeface="Neo Sans Medium"/>
              </a:rPr>
              <a:t>Ugovora</a:t>
            </a:r>
            <a:endParaRPr lang="hr-HR" sz="2000" dirty="0">
              <a:solidFill>
                <a:srgbClr val="002060"/>
              </a:solidFill>
              <a:latin typeface="Neo Sans Medium"/>
            </a:endParaRPr>
          </a:p>
          <a:p>
            <a:pPr algn="just">
              <a:spcBef>
                <a:spcPts val="1200"/>
              </a:spcBef>
              <a:buNone/>
            </a:pPr>
            <a:r>
              <a:rPr lang="hr-HR" sz="2000" b="1" dirty="0" smtClean="0">
                <a:solidFill>
                  <a:srgbClr val="002060"/>
                </a:solidFill>
                <a:latin typeface="Neo Sans Medium"/>
              </a:rPr>
              <a:t>Inicijalno </a:t>
            </a:r>
            <a:r>
              <a:rPr lang="hr-HR" sz="2000" b="1" dirty="0">
                <a:solidFill>
                  <a:srgbClr val="002060"/>
                </a:solidFill>
                <a:latin typeface="Neo Sans Medium"/>
              </a:rPr>
              <a:t>trajanje razdoblja provedbe </a:t>
            </a:r>
            <a:r>
              <a:rPr lang="hr-HR" sz="2000" b="1" dirty="0" smtClean="0">
                <a:solidFill>
                  <a:srgbClr val="002060"/>
                </a:solidFill>
                <a:latin typeface="Neo Sans Medium"/>
              </a:rPr>
              <a:t>projekta: </a:t>
            </a:r>
          </a:p>
          <a:p>
            <a:pPr lvl="1" algn="just">
              <a:buFont typeface="Wingdings" pitchFamily="2" charset="2"/>
              <a:buChar char="Ø"/>
            </a:pPr>
            <a:r>
              <a:rPr lang="hr-HR" sz="2000" dirty="0" smtClean="0">
                <a:solidFill>
                  <a:srgbClr val="002060"/>
                </a:solidFill>
                <a:latin typeface="Neo Sans Medium"/>
              </a:rPr>
              <a:t>najviše 24 mjeseca od dana kada počinje provedba</a:t>
            </a:r>
          </a:p>
          <a:p>
            <a:pPr algn="just"/>
            <a:endParaRPr lang="hr-HR" sz="2000" dirty="0">
              <a:latin typeface="Neo Sans Medium"/>
            </a:endParaRPr>
          </a:p>
          <a:p>
            <a:pPr algn="just"/>
            <a:endParaRPr lang="hr-HR" sz="2000" dirty="0">
              <a:latin typeface="Neo Sans Medium"/>
            </a:endParaRPr>
          </a:p>
          <a:p>
            <a:pPr marL="0" indent="0" algn="just">
              <a:buNone/>
            </a:pPr>
            <a:endParaRPr lang="hr-HR" sz="2000" dirty="0">
              <a:latin typeface="Neo Sans Medium"/>
            </a:endParaRPr>
          </a:p>
        </p:txBody>
      </p:sp>
      <p:pic>
        <p:nvPicPr>
          <p:cNvPr id="4" name="Picture 3">
            <a:extLst>
              <a:ext uri="{FF2B5EF4-FFF2-40B4-BE49-F238E27FC236}">
                <a16:creationId xmlns:a16="http://schemas.microsoft.com/office/drawing/2014/main" id="{0CFE6A51-4765-4981-B459-09D335F5A88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6023706"/>
            <a:ext cx="8377131" cy="527222"/>
          </a:xfrm>
          <a:prstGeom prst="rect">
            <a:avLst/>
          </a:prstGeom>
          <a:noFill/>
          <a:ln>
            <a:noFill/>
          </a:ln>
        </p:spPr>
      </p:pic>
      <p:grpSp>
        <p:nvGrpSpPr>
          <p:cNvPr id="5" name="Group 4">
            <a:extLst>
              <a:ext uri="{FF2B5EF4-FFF2-40B4-BE49-F238E27FC236}">
                <a16:creationId xmlns:a16="http://schemas.microsoft.com/office/drawing/2014/main" id="{DD539698-2475-4009-8F2C-4EEC56769912}"/>
              </a:ext>
            </a:extLst>
          </p:cNvPr>
          <p:cNvGrpSpPr/>
          <p:nvPr/>
        </p:nvGrpSpPr>
        <p:grpSpPr>
          <a:xfrm>
            <a:off x="8826271" y="49366"/>
            <a:ext cx="3217024" cy="821736"/>
            <a:chOff x="0" y="0"/>
            <a:chExt cx="7200007" cy="1879416"/>
          </a:xfrm>
        </p:grpSpPr>
        <p:sp>
          <p:nvSpPr>
            <p:cNvPr id="6" name="Shape 6">
              <a:extLst>
                <a:ext uri="{FF2B5EF4-FFF2-40B4-BE49-F238E27FC236}">
                  <a16:creationId xmlns:a16="http://schemas.microsoft.com/office/drawing/2014/main" id="{F1F9D083-903B-4F09-AE22-755B79134E4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939A32DE-36A0-421F-AA8D-43FA982BECA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1521B549-6A4B-4556-BE51-206BB4971839}"/>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459B3AB2-1134-421F-B7D2-B99FB1201F50}"/>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387F9C18-4793-47F6-A551-A9A31F912FF3}"/>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876F76EA-A775-4DFB-B8AA-0286F5DA8366}"/>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3F2AD22B-4BFE-469E-9DA4-173D1E414C7C}"/>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733B9B99-C9D8-495D-9CE7-4C3296574F90}"/>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9E86FB93-7E48-48CA-BAEA-E91D65CEF3EA}"/>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6E8364F3-CCEF-4910-B93C-AAF39482ADA7}"/>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FB6CB6B5-592D-4701-9D2B-1852923C6767}"/>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Tree>
    <p:extLst>
      <p:ext uri="{BB962C8B-B14F-4D97-AF65-F5344CB8AC3E}">
        <p14:creationId xmlns:p14="http://schemas.microsoft.com/office/powerpoint/2010/main" val="2570834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130" y="150577"/>
            <a:ext cx="9014816" cy="1119411"/>
          </a:xfrm>
        </p:spPr>
        <p:txBody>
          <a:bodyPr>
            <a:noAutofit/>
          </a:bodyPr>
          <a:lstStyle/>
          <a:p>
            <a:r>
              <a:rPr lang="pl-PL" sz="2800" dirty="0"/>
              <a:t/>
            </a:r>
            <a:br>
              <a:rPr lang="pl-PL" sz="2800" dirty="0"/>
            </a:br>
            <a:r>
              <a:rPr lang="pl-PL" sz="2800" dirty="0"/>
              <a:t/>
            </a:r>
            <a:br>
              <a:rPr lang="pl-PL" sz="2800" dirty="0"/>
            </a:br>
            <a:r>
              <a:rPr lang="pl-PL" sz="3200" dirty="0"/>
              <a:t>      </a:t>
            </a:r>
            <a:r>
              <a:rPr lang="hr-HR" sz="3200" b="1" dirty="0"/>
              <a:t>O PROGRAMU</a:t>
            </a:r>
            <a:br>
              <a:rPr lang="hr-HR" sz="3200" b="1" dirty="0"/>
            </a:br>
            <a:r>
              <a:rPr lang="pl-PL" sz="3200" dirty="0"/>
              <a:t/>
            </a:r>
            <a:br>
              <a:rPr lang="pl-PL" sz="3200" dirty="0"/>
            </a:br>
            <a:endParaRPr lang="en-GB" sz="3200" dirty="0"/>
          </a:p>
        </p:txBody>
      </p:sp>
      <p:sp>
        <p:nvSpPr>
          <p:cNvPr id="3" name="Content Placeholder 2"/>
          <p:cNvSpPr>
            <a:spLocks noGrp="1"/>
          </p:cNvSpPr>
          <p:nvPr>
            <p:ph idx="1"/>
          </p:nvPr>
        </p:nvSpPr>
        <p:spPr>
          <a:xfrm>
            <a:off x="563628" y="1357745"/>
            <a:ext cx="11457070" cy="4488874"/>
          </a:xfrm>
        </p:spPr>
        <p:txBody>
          <a:bodyPr>
            <a:noAutofit/>
          </a:bodyPr>
          <a:lstStyle/>
          <a:p>
            <a:pPr lvl="0">
              <a:spcBef>
                <a:spcPts val="0"/>
              </a:spcBef>
              <a:buClr>
                <a:schemeClr val="tx2">
                  <a:lumMod val="50000"/>
                </a:schemeClr>
              </a:buClr>
              <a:buNone/>
            </a:pPr>
            <a:r>
              <a:rPr lang="hr-HR" sz="2000" b="1" dirty="0" smtClean="0">
                <a:solidFill>
                  <a:srgbClr val="002060"/>
                </a:solidFill>
                <a:latin typeface="Neo Sans Medium"/>
              </a:rPr>
              <a:t>Tko i kako provodi Program:</a:t>
            </a:r>
          </a:p>
          <a:p>
            <a:pPr lvl="1">
              <a:spcBef>
                <a:spcPts val="0"/>
              </a:spcBef>
              <a:buClr>
                <a:schemeClr val="tx2">
                  <a:lumMod val="50000"/>
                </a:schemeClr>
              </a:buClr>
              <a:buFont typeface="Wingdings" pitchFamily="2" charset="2"/>
              <a:buChar char="Ø"/>
            </a:pPr>
            <a:r>
              <a:rPr lang="hr-HR" sz="2000" dirty="0" smtClean="0">
                <a:solidFill>
                  <a:srgbClr val="002060"/>
                </a:solidFill>
                <a:latin typeface="Neo Sans Medium"/>
              </a:rPr>
              <a:t>MRRFEU u okviru Operativnog programa Konkurentnost i kohezija (OPKK) i </a:t>
            </a:r>
          </a:p>
          <a:p>
            <a:pPr lvl="1">
              <a:spcBef>
                <a:spcPts val="0"/>
              </a:spcBef>
              <a:buClr>
                <a:schemeClr val="tx2">
                  <a:lumMod val="50000"/>
                </a:schemeClr>
              </a:buClr>
              <a:buFont typeface="Wingdings" pitchFamily="2" charset="2"/>
              <a:buChar char="Ø"/>
            </a:pPr>
            <a:r>
              <a:rPr lang="hr-HR" sz="2000" dirty="0" smtClean="0">
                <a:solidFill>
                  <a:srgbClr val="002060"/>
                </a:solidFill>
                <a:latin typeface="Neo Sans Medium"/>
              </a:rPr>
              <a:t>MRMS u okviru Operativnog programa Učinkoviti ljudski potencijali (OPULJP) 2014.-2020</a:t>
            </a:r>
          </a:p>
          <a:p>
            <a:pPr>
              <a:spcBef>
                <a:spcPts val="1200"/>
              </a:spcBef>
              <a:buClr>
                <a:schemeClr val="tx2">
                  <a:lumMod val="50000"/>
                </a:schemeClr>
              </a:buClr>
              <a:buNone/>
            </a:pPr>
            <a:r>
              <a:rPr lang="hr-HR" sz="2000" b="1" dirty="0" smtClean="0">
                <a:solidFill>
                  <a:srgbClr val="002060"/>
                </a:solidFill>
                <a:latin typeface="Neo Sans Medium"/>
              </a:rPr>
              <a:t>Okvirna sredstva za provedbu Programa: </a:t>
            </a:r>
          </a:p>
          <a:p>
            <a:pPr lvl="1">
              <a:spcBef>
                <a:spcPts val="0"/>
              </a:spcBef>
              <a:buClr>
                <a:schemeClr val="tx2">
                  <a:lumMod val="50000"/>
                </a:schemeClr>
              </a:buClr>
              <a:buFont typeface="Wingdings" pitchFamily="2" charset="2"/>
              <a:buChar char="Ø"/>
            </a:pPr>
            <a:r>
              <a:rPr lang="hr-HR" sz="2000" dirty="0" smtClean="0">
                <a:solidFill>
                  <a:srgbClr val="002060"/>
                </a:solidFill>
                <a:latin typeface="Neo Sans Medium"/>
              </a:rPr>
              <a:t>120 milijuna eura (100 </a:t>
            </a:r>
            <a:r>
              <a:rPr lang="hr-HR" sz="2000" dirty="0" err="1" smtClean="0">
                <a:solidFill>
                  <a:srgbClr val="002060"/>
                </a:solidFill>
                <a:latin typeface="Neo Sans Medium"/>
              </a:rPr>
              <a:t>mil</a:t>
            </a:r>
            <a:r>
              <a:rPr lang="hr-HR" sz="2000" dirty="0" smtClean="0">
                <a:solidFill>
                  <a:srgbClr val="002060"/>
                </a:solidFill>
                <a:latin typeface="Neo Sans Medium"/>
              </a:rPr>
              <a:t>. eura iz EFRR - OPKK i 20 </a:t>
            </a:r>
            <a:r>
              <a:rPr lang="hr-HR" sz="2000" dirty="0" err="1" smtClean="0">
                <a:solidFill>
                  <a:srgbClr val="002060"/>
                </a:solidFill>
                <a:latin typeface="Neo Sans Medium"/>
              </a:rPr>
              <a:t>mil</a:t>
            </a:r>
            <a:r>
              <a:rPr lang="hr-HR" sz="2000" dirty="0" smtClean="0">
                <a:solidFill>
                  <a:srgbClr val="002060"/>
                </a:solidFill>
                <a:latin typeface="Neo Sans Medium"/>
              </a:rPr>
              <a:t>. eura iz ESF - OPULJP)</a:t>
            </a:r>
          </a:p>
          <a:p>
            <a:pPr lvl="2">
              <a:spcBef>
                <a:spcPts val="0"/>
              </a:spcBef>
              <a:buClr>
                <a:schemeClr val="tx2">
                  <a:lumMod val="50000"/>
                </a:schemeClr>
              </a:buClr>
              <a:buFont typeface="Wingdings" pitchFamily="2" charset="2"/>
              <a:buChar char="§"/>
            </a:pPr>
            <a:r>
              <a:rPr lang="hr-HR" sz="2000" dirty="0" smtClean="0">
                <a:solidFill>
                  <a:srgbClr val="002060"/>
                </a:solidFill>
                <a:latin typeface="Neo Sans Medium"/>
                <a:ea typeface="MS PGothic" panose="020B0600070205080204" pitchFamily="34" charset="-128"/>
              </a:rPr>
              <a:t>od čega po svakom pilot gradu 22,5 milijuna eura (18,5 </a:t>
            </a:r>
            <a:r>
              <a:rPr lang="hr-HR" sz="2000" dirty="0" err="1" smtClean="0">
                <a:solidFill>
                  <a:srgbClr val="002060"/>
                </a:solidFill>
                <a:latin typeface="Neo Sans Medium"/>
                <a:ea typeface="MS PGothic" panose="020B0600070205080204" pitchFamily="34" charset="-128"/>
              </a:rPr>
              <a:t>mil</a:t>
            </a:r>
            <a:r>
              <a:rPr lang="hr-HR" sz="2000" dirty="0" smtClean="0">
                <a:solidFill>
                  <a:srgbClr val="002060"/>
                </a:solidFill>
                <a:latin typeface="Neo Sans Medium"/>
                <a:ea typeface="MS PGothic" panose="020B0600070205080204" pitchFamily="34" charset="-128"/>
              </a:rPr>
              <a:t> EFRR i 4 </a:t>
            </a:r>
            <a:r>
              <a:rPr lang="hr-HR" sz="2000" dirty="0" err="1" smtClean="0">
                <a:solidFill>
                  <a:srgbClr val="002060"/>
                </a:solidFill>
                <a:latin typeface="Neo Sans Medium"/>
                <a:ea typeface="MS PGothic" panose="020B0600070205080204" pitchFamily="34" charset="-128"/>
              </a:rPr>
              <a:t>mil</a:t>
            </a:r>
            <a:r>
              <a:rPr lang="hr-HR" sz="2000" dirty="0" smtClean="0">
                <a:solidFill>
                  <a:srgbClr val="002060"/>
                </a:solidFill>
                <a:latin typeface="Neo Sans Medium"/>
                <a:ea typeface="MS PGothic" panose="020B0600070205080204" pitchFamily="34" charset="-128"/>
              </a:rPr>
              <a:t>. </a:t>
            </a:r>
            <a:r>
              <a:rPr lang="hr-HR" sz="2000" smtClean="0">
                <a:solidFill>
                  <a:srgbClr val="002060"/>
                </a:solidFill>
                <a:latin typeface="Neo Sans Medium"/>
                <a:ea typeface="MS PGothic" panose="020B0600070205080204" pitchFamily="34" charset="-128"/>
              </a:rPr>
              <a:t>ESF)</a:t>
            </a:r>
          </a:p>
          <a:p>
            <a:pPr>
              <a:spcBef>
                <a:spcPts val="1200"/>
              </a:spcBef>
              <a:buClr>
                <a:schemeClr val="tx2">
                  <a:lumMod val="50000"/>
                </a:schemeClr>
              </a:buClr>
              <a:buNone/>
            </a:pPr>
            <a:r>
              <a:rPr lang="hr-HR" sz="2000" b="1" smtClean="0">
                <a:solidFill>
                  <a:srgbClr val="002060"/>
                </a:solidFill>
                <a:latin typeface="Neo Sans Medium"/>
              </a:rPr>
              <a:t>Svrha </a:t>
            </a:r>
            <a:r>
              <a:rPr lang="hr-HR" sz="2000" b="1" dirty="0" smtClean="0">
                <a:solidFill>
                  <a:srgbClr val="002060"/>
                </a:solidFill>
                <a:latin typeface="Neo Sans Medium"/>
              </a:rPr>
              <a:t>i cilj Programa:</a:t>
            </a:r>
          </a:p>
          <a:p>
            <a:pPr lvl="1">
              <a:spcBef>
                <a:spcPts val="0"/>
              </a:spcBef>
              <a:buClr>
                <a:schemeClr val="tx2">
                  <a:lumMod val="50000"/>
                </a:schemeClr>
              </a:buClr>
              <a:buFont typeface="Wingdings" pitchFamily="2" charset="2"/>
              <a:buChar char="Ø"/>
            </a:pPr>
            <a:r>
              <a:rPr lang="hr-HR" sz="2000" dirty="0" smtClean="0">
                <a:solidFill>
                  <a:srgbClr val="002060"/>
                </a:solidFill>
              </a:rPr>
              <a:t>fizički, gospodarski i socijalni oporavak pet odabranih depriviranih pilot područja  </a:t>
            </a:r>
          </a:p>
          <a:p>
            <a:pPr lvl="1">
              <a:spcBef>
                <a:spcPts val="0"/>
              </a:spcBef>
              <a:buClr>
                <a:schemeClr val="tx2">
                  <a:lumMod val="50000"/>
                </a:schemeClr>
              </a:buClr>
              <a:buFont typeface="Wingdings" pitchFamily="2" charset="2"/>
              <a:buChar char="Ø"/>
            </a:pPr>
            <a:r>
              <a:rPr lang="hr-HR" sz="2000" dirty="0" smtClean="0">
                <a:solidFill>
                  <a:srgbClr val="002060"/>
                </a:solidFill>
              </a:rPr>
              <a:t>poboljšanje socioekonomskih i životnih uvjeta stanovnika u odabranim pilot područjima</a:t>
            </a:r>
          </a:p>
          <a:p>
            <a:pPr lvl="1">
              <a:spcBef>
                <a:spcPts val="0"/>
              </a:spcBef>
              <a:buClr>
                <a:schemeClr val="tx2">
                  <a:lumMod val="50000"/>
                </a:schemeClr>
              </a:buClr>
              <a:buFont typeface="Wingdings" pitchFamily="2" charset="2"/>
              <a:buChar char="Ø"/>
            </a:pPr>
            <a:r>
              <a:rPr lang="hr-HR" sz="2000" dirty="0" smtClean="0">
                <a:solidFill>
                  <a:srgbClr val="002060"/>
                </a:solidFill>
              </a:rPr>
              <a:t>smanjivanje daljnjeg gubitka stanovništva na pilot područjima</a:t>
            </a:r>
            <a:endParaRPr lang="hr-HR" sz="1050" dirty="0" smtClean="0">
              <a:solidFill>
                <a:srgbClr val="002060"/>
              </a:solidFill>
              <a:latin typeface="Neo Sans Medium"/>
              <a:ea typeface="MS PGothic" panose="020B0600070205080204" pitchFamily="34" charset="-128"/>
            </a:endParaRPr>
          </a:p>
          <a:p>
            <a:pPr lvl="1">
              <a:spcBef>
                <a:spcPts val="0"/>
              </a:spcBef>
              <a:buClr>
                <a:schemeClr val="tx2">
                  <a:lumMod val="50000"/>
                </a:schemeClr>
              </a:buClr>
              <a:buFont typeface="Wingdings" pitchFamily="2" charset="2"/>
              <a:buChar char="Ø"/>
            </a:pPr>
            <a:r>
              <a:rPr lang="hr-HR" sz="2000" dirty="0" smtClean="0">
                <a:solidFill>
                  <a:srgbClr val="002060"/>
                </a:solidFill>
              </a:rPr>
              <a:t>smanjenje nejednakosti, socijalne isključenosti i siromaštva na odabranim područjima </a:t>
            </a:r>
          </a:p>
          <a:p>
            <a:pPr lvl="1">
              <a:spcBef>
                <a:spcPts val="0"/>
              </a:spcBef>
              <a:buClr>
                <a:schemeClr val="tx2">
                  <a:lumMod val="50000"/>
                </a:schemeClr>
              </a:buClr>
              <a:buFont typeface="Wingdings" pitchFamily="2" charset="2"/>
              <a:buChar char="Ø"/>
            </a:pPr>
            <a:r>
              <a:rPr lang="hr-HR" sz="2000" dirty="0" smtClean="0">
                <a:solidFill>
                  <a:srgbClr val="002060"/>
                </a:solidFill>
              </a:rPr>
              <a:t>uspostava i testiranje novog modela regeneracije depriviranih područja s ciljem širenja tog modela na nova područja (identificirana kroz </a:t>
            </a:r>
            <a:r>
              <a:rPr lang="hr-HR" sz="2000" dirty="0" err="1" smtClean="0">
                <a:solidFill>
                  <a:srgbClr val="002060"/>
                </a:solidFill>
              </a:rPr>
              <a:t>mapiranje</a:t>
            </a:r>
            <a:r>
              <a:rPr lang="hr-HR" sz="2000" dirty="0" smtClean="0">
                <a:solidFill>
                  <a:srgbClr val="002060"/>
                </a:solidFill>
              </a:rPr>
              <a:t> siromaštva)</a:t>
            </a:r>
            <a:endParaRPr lang="hr-HR" sz="105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Clr>
                <a:schemeClr val="tx2">
                  <a:lumMod val="50000"/>
                </a:schemeClr>
              </a:buClr>
            </a:pPr>
            <a:endParaRPr lang="hr-HR" sz="2000" dirty="0">
              <a:solidFill>
                <a:srgbClr val="002060"/>
              </a:solidFill>
            </a:endParaRPr>
          </a:p>
          <a:p>
            <a:pPr>
              <a:lnSpc>
                <a:spcPct val="107000"/>
              </a:lnSpc>
              <a:spcAft>
                <a:spcPts val="800"/>
              </a:spcAft>
              <a:buClr>
                <a:schemeClr val="tx2">
                  <a:lumMod val="50000"/>
                </a:schemeClr>
              </a:buClr>
            </a:pPr>
            <a:endParaRPr lang="hr-HR" sz="2000" dirty="0">
              <a:solidFill>
                <a:srgbClr val="002060"/>
              </a:solidFill>
            </a:endParaRPr>
          </a:p>
          <a:p>
            <a:pPr lvl="0">
              <a:lnSpc>
                <a:spcPct val="107000"/>
              </a:lnSpc>
              <a:buClr>
                <a:srgbClr val="EF7F24"/>
              </a:buClr>
              <a:buFont typeface="Wingdings" panose="05000000000000000000" pitchFamily="2" charset="2"/>
              <a:buChar char=""/>
            </a:pPr>
            <a:endParaRPr lang="hr-HR" sz="1050" dirty="0">
              <a:solidFill>
                <a:srgbClr val="002060"/>
              </a:solidFill>
              <a:latin typeface="Neo Sans Medium"/>
              <a:ea typeface="MS PGothic" panose="020B0600070205080204" pitchFamily="34" charset="-128"/>
            </a:endParaRPr>
          </a:p>
          <a:p>
            <a:pPr lvl="0">
              <a:lnSpc>
                <a:spcPct val="107000"/>
              </a:lnSpc>
              <a:spcAft>
                <a:spcPts val="800"/>
              </a:spcAft>
              <a:buClr>
                <a:srgbClr val="EF7F24"/>
              </a:buClr>
              <a:buFont typeface="Wingdings" panose="05000000000000000000" pitchFamily="2" charset="2"/>
              <a:buChar char=""/>
            </a:pPr>
            <a:endParaRPr lang="hr-HR" sz="1050" dirty="0">
              <a:latin typeface="Calibri" panose="020F0502020204030204" pitchFamily="34" charset="0"/>
              <a:ea typeface="Calibri" panose="020F0502020204030204" pitchFamily="34" charset="0"/>
              <a:cs typeface="Times New Roman" panose="02020603050405020304" pitchFamily="18" charset="0"/>
            </a:endParaRPr>
          </a:p>
          <a:p>
            <a:pPr>
              <a:spcBef>
                <a:spcPts val="600"/>
              </a:spcBef>
              <a:spcAft>
                <a:spcPts val="600"/>
              </a:spcAft>
            </a:pPr>
            <a:endParaRPr lang="hr-HR" sz="2000" dirty="0">
              <a:solidFill>
                <a:srgbClr val="002060"/>
              </a:solidFill>
            </a:endParaRPr>
          </a:p>
        </p:txBody>
      </p:sp>
      <p:grpSp>
        <p:nvGrpSpPr>
          <p:cNvPr id="4" name="Group 3"/>
          <p:cNvGrpSpPr/>
          <p:nvPr/>
        </p:nvGrpSpPr>
        <p:grpSpPr>
          <a:xfrm>
            <a:off x="9119063" y="140362"/>
            <a:ext cx="2951018" cy="785916"/>
            <a:chOff x="0" y="0"/>
            <a:chExt cx="7200007" cy="1879416"/>
          </a:xfrm>
        </p:grpSpPr>
        <p:sp>
          <p:nvSpPr>
            <p:cNvPr id="5" name="Shape 6"/>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7" name="Picture 1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10566" y="5873578"/>
            <a:ext cx="8393607" cy="593125"/>
          </a:xfrm>
          <a:prstGeom prst="rect">
            <a:avLst/>
          </a:prstGeom>
          <a:noFill/>
          <a:ln>
            <a:noFill/>
          </a:ln>
        </p:spPr>
      </p:pic>
    </p:spTree>
    <p:extLst>
      <p:ext uri="{BB962C8B-B14F-4D97-AF65-F5344CB8AC3E}">
        <p14:creationId xmlns:p14="http://schemas.microsoft.com/office/powerpoint/2010/main" val="3436687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200" b="1" dirty="0">
                <a:latin typeface="Neo Sans"/>
              </a:rPr>
              <a:t>NABAVA</a:t>
            </a:r>
          </a:p>
        </p:txBody>
      </p:sp>
      <p:sp>
        <p:nvSpPr>
          <p:cNvPr id="3" name="Content Placeholder 2"/>
          <p:cNvSpPr>
            <a:spLocks noGrp="1"/>
          </p:cNvSpPr>
          <p:nvPr>
            <p:ph idx="1"/>
          </p:nvPr>
        </p:nvSpPr>
        <p:spPr>
          <a:xfrm>
            <a:off x="727284" y="1543153"/>
            <a:ext cx="10972800" cy="3693865"/>
          </a:xfrm>
        </p:spPr>
        <p:txBody>
          <a:bodyPr>
            <a:normAutofit/>
          </a:bodyPr>
          <a:lstStyle/>
          <a:p>
            <a:pPr algn="just"/>
            <a:endParaRPr lang="hr-HR" sz="2000" dirty="0" smtClean="0">
              <a:solidFill>
                <a:srgbClr val="002060"/>
              </a:solidFill>
              <a:latin typeface="Neo Sans Medium"/>
            </a:endParaRPr>
          </a:p>
          <a:p>
            <a:pPr marL="0" indent="0" algn="just">
              <a:spcBef>
                <a:spcPts val="0"/>
              </a:spcBef>
              <a:spcAft>
                <a:spcPts val="1200"/>
              </a:spcAft>
              <a:buNone/>
            </a:pPr>
            <a:r>
              <a:rPr lang="hr-HR" sz="2000" dirty="0" smtClean="0">
                <a:solidFill>
                  <a:srgbClr val="002060"/>
                </a:solidFill>
                <a:latin typeface="Neo Sans Medium"/>
              </a:rPr>
              <a:t>Korisnik </a:t>
            </a:r>
            <a:r>
              <a:rPr lang="hr-HR" sz="2000" dirty="0">
                <a:solidFill>
                  <a:srgbClr val="002060"/>
                </a:solidFill>
                <a:latin typeface="Neo Sans Medium"/>
              </a:rPr>
              <a:t>se mora pridržavati postupaka nabave utvrđenih u dokumentaciji Poziva te Općim </a:t>
            </a:r>
            <a:r>
              <a:rPr lang="hr-HR" sz="2000" dirty="0" smtClean="0">
                <a:solidFill>
                  <a:srgbClr val="002060"/>
                </a:solidFill>
                <a:latin typeface="Neo Sans Medium"/>
              </a:rPr>
              <a:t>i Posebnim </a:t>
            </a:r>
            <a:r>
              <a:rPr lang="hr-HR" sz="2000" dirty="0">
                <a:solidFill>
                  <a:srgbClr val="002060"/>
                </a:solidFill>
                <a:latin typeface="Neo Sans Medium"/>
              </a:rPr>
              <a:t>uvjetima </a:t>
            </a:r>
            <a:r>
              <a:rPr lang="hr-HR" sz="2000" dirty="0" smtClean="0">
                <a:solidFill>
                  <a:srgbClr val="002060"/>
                </a:solidFill>
                <a:latin typeface="Neo Sans Medium"/>
              </a:rPr>
              <a:t>Ugovora.</a:t>
            </a:r>
            <a:endParaRPr lang="hr-HR" sz="2000" dirty="0">
              <a:solidFill>
                <a:srgbClr val="002060"/>
              </a:solidFill>
              <a:latin typeface="Neo Sans Medium"/>
            </a:endParaRPr>
          </a:p>
          <a:p>
            <a:pPr algn="just">
              <a:buNone/>
            </a:pPr>
            <a:r>
              <a:rPr lang="hr-HR" sz="2000" b="1" dirty="0" smtClean="0">
                <a:solidFill>
                  <a:srgbClr val="002060"/>
                </a:solidFill>
                <a:latin typeface="Neo Sans Medium"/>
              </a:rPr>
              <a:t>Obveznik zakona o javnoj nabavi: </a:t>
            </a:r>
          </a:p>
          <a:p>
            <a:pPr lvl="1" algn="just">
              <a:spcAft>
                <a:spcPts val="1200"/>
              </a:spcAft>
              <a:buFont typeface="Wingdings" pitchFamily="2" charset="2"/>
              <a:buChar char="Ø"/>
            </a:pPr>
            <a:r>
              <a:rPr lang="hr-HR" sz="2000" dirty="0" smtClean="0">
                <a:solidFill>
                  <a:srgbClr val="002060"/>
                </a:solidFill>
                <a:latin typeface="Neo Sans Medium"/>
              </a:rPr>
              <a:t>na postupke nabave u okviru projekta primjenjuje </a:t>
            </a:r>
            <a:r>
              <a:rPr lang="hr-HR" sz="2000" i="1" dirty="0">
                <a:solidFill>
                  <a:srgbClr val="002060"/>
                </a:solidFill>
                <a:latin typeface="Neo Sans Medium"/>
              </a:rPr>
              <a:t>Zakon o javnoj nabavi (NN br. 120/16</a:t>
            </a:r>
            <a:r>
              <a:rPr lang="hr-HR" sz="2000" i="1" dirty="0" smtClean="0">
                <a:solidFill>
                  <a:srgbClr val="002060"/>
                </a:solidFill>
                <a:latin typeface="Neo Sans Medium"/>
              </a:rPr>
              <a:t>)</a:t>
            </a:r>
            <a:endParaRPr lang="hr-HR" sz="2000" dirty="0">
              <a:solidFill>
                <a:srgbClr val="002060"/>
              </a:solidFill>
              <a:latin typeface="Neo Sans Medium"/>
            </a:endParaRPr>
          </a:p>
          <a:p>
            <a:pPr algn="just">
              <a:spcBef>
                <a:spcPts val="1200"/>
              </a:spcBef>
              <a:buNone/>
            </a:pPr>
            <a:r>
              <a:rPr lang="hr-HR" sz="2000" b="1" dirty="0" smtClean="0">
                <a:solidFill>
                  <a:srgbClr val="002060"/>
                </a:solidFill>
                <a:latin typeface="Neo Sans Medium"/>
              </a:rPr>
              <a:t>Korisnik koji nije obveznik zakona o javnoj nabavi:</a:t>
            </a:r>
          </a:p>
          <a:p>
            <a:pPr lvl="1" algn="just">
              <a:buFont typeface="Wingdings" pitchFamily="2" charset="2"/>
              <a:buChar char="Ø"/>
            </a:pPr>
            <a:r>
              <a:rPr lang="hr-HR" sz="2000" dirty="0" smtClean="0">
                <a:solidFill>
                  <a:srgbClr val="002060"/>
                </a:solidFill>
                <a:latin typeface="Neo Sans Medium"/>
              </a:rPr>
              <a:t>na </a:t>
            </a:r>
            <a:r>
              <a:rPr lang="hr-HR" sz="2000" dirty="0">
                <a:solidFill>
                  <a:srgbClr val="002060"/>
                </a:solidFill>
                <a:latin typeface="Neo Sans Medium"/>
              </a:rPr>
              <a:t>postupke nabave u okviru projekta primjenjuje </a:t>
            </a:r>
            <a:r>
              <a:rPr lang="hr-HR" sz="2000" i="1" dirty="0">
                <a:solidFill>
                  <a:srgbClr val="002060"/>
                </a:solidFill>
                <a:latin typeface="Neo Sans Medium"/>
              </a:rPr>
              <a:t>Prilog 3. Postupci nabave za osobe koje nisu obveznici Zakona o javnoj nabavi koji je sastavni dio Posebnih uvjeta Ugovora</a:t>
            </a:r>
          </a:p>
        </p:txBody>
      </p:sp>
      <p:pic>
        <p:nvPicPr>
          <p:cNvPr id="4" name="Picture 3">
            <a:extLst>
              <a:ext uri="{FF2B5EF4-FFF2-40B4-BE49-F238E27FC236}">
                <a16:creationId xmlns:a16="http://schemas.microsoft.com/office/drawing/2014/main" id="{0CFE6A51-4765-4981-B459-09D335F5A88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6023706"/>
            <a:ext cx="8377131" cy="527222"/>
          </a:xfrm>
          <a:prstGeom prst="rect">
            <a:avLst/>
          </a:prstGeom>
          <a:noFill/>
          <a:ln>
            <a:noFill/>
          </a:ln>
        </p:spPr>
      </p:pic>
      <p:grpSp>
        <p:nvGrpSpPr>
          <p:cNvPr id="5" name="Group 4">
            <a:extLst>
              <a:ext uri="{FF2B5EF4-FFF2-40B4-BE49-F238E27FC236}">
                <a16:creationId xmlns:a16="http://schemas.microsoft.com/office/drawing/2014/main" id="{DD539698-2475-4009-8F2C-4EEC56769912}"/>
              </a:ext>
            </a:extLst>
          </p:cNvPr>
          <p:cNvGrpSpPr/>
          <p:nvPr/>
        </p:nvGrpSpPr>
        <p:grpSpPr>
          <a:xfrm>
            <a:off x="8826271" y="49366"/>
            <a:ext cx="3217024" cy="821736"/>
            <a:chOff x="0" y="0"/>
            <a:chExt cx="7200007" cy="1879416"/>
          </a:xfrm>
        </p:grpSpPr>
        <p:sp>
          <p:nvSpPr>
            <p:cNvPr id="6" name="Shape 6">
              <a:extLst>
                <a:ext uri="{FF2B5EF4-FFF2-40B4-BE49-F238E27FC236}">
                  <a16:creationId xmlns:a16="http://schemas.microsoft.com/office/drawing/2014/main" id="{F1F9D083-903B-4F09-AE22-755B79134E4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939A32DE-36A0-421F-AA8D-43FA982BECA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1521B549-6A4B-4556-BE51-206BB4971839}"/>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459B3AB2-1134-421F-B7D2-B99FB1201F50}"/>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387F9C18-4793-47F6-A551-A9A31F912FF3}"/>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876F76EA-A775-4DFB-B8AA-0286F5DA8366}"/>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3F2AD22B-4BFE-469E-9DA4-173D1E414C7C}"/>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733B9B99-C9D8-495D-9CE7-4C3296574F90}"/>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9E86FB93-7E48-48CA-BAEA-E91D65CEF3EA}"/>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6E8364F3-CCEF-4910-B93C-AAF39482ADA7}"/>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FB6CB6B5-592D-4701-9D2B-1852923C6767}"/>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Tree>
    <p:extLst>
      <p:ext uri="{BB962C8B-B14F-4D97-AF65-F5344CB8AC3E}">
        <p14:creationId xmlns:p14="http://schemas.microsoft.com/office/powerpoint/2010/main" val="3559579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8DB38-9868-47A1-A4BD-4BEC12989B3B}"/>
              </a:ext>
            </a:extLst>
          </p:cNvPr>
          <p:cNvSpPr>
            <a:spLocks noGrp="1"/>
          </p:cNvSpPr>
          <p:nvPr>
            <p:ph type="title"/>
          </p:nvPr>
        </p:nvSpPr>
        <p:spPr>
          <a:xfrm>
            <a:off x="609600" y="198015"/>
            <a:ext cx="10972800" cy="873531"/>
          </a:xfrm>
        </p:spPr>
        <p:txBody>
          <a:bodyPr>
            <a:normAutofit fontScale="90000"/>
          </a:bodyPr>
          <a:lstStyle/>
          <a:p>
            <a:pPr algn="l"/>
            <a:r>
              <a:rPr lang="hr-HR" altLang="sr-Latn-RS" dirty="0">
                <a:latin typeface="Neo Sans Medium"/>
                <a:cs typeface="VladaRHSans Reg" charset="0"/>
              </a:rPr>
              <a:t/>
            </a:r>
            <a:br>
              <a:rPr lang="hr-HR" altLang="sr-Latn-RS" dirty="0">
                <a:latin typeface="Neo Sans Medium"/>
                <a:cs typeface="VladaRHSans Reg" charset="0"/>
              </a:rPr>
            </a:br>
            <a:endParaRPr lang="hr-HR" dirty="0">
              <a:latin typeface="Neo Sans Medium"/>
            </a:endParaRPr>
          </a:p>
        </p:txBody>
      </p:sp>
      <p:sp>
        <p:nvSpPr>
          <p:cNvPr id="3" name="Content Placeholder 2">
            <a:extLst>
              <a:ext uri="{FF2B5EF4-FFF2-40B4-BE49-F238E27FC236}">
                <a16:creationId xmlns:a16="http://schemas.microsoft.com/office/drawing/2014/main" id="{FE52CF39-BB8E-489E-B44E-E53D5E20B308}"/>
              </a:ext>
            </a:extLst>
          </p:cNvPr>
          <p:cNvSpPr>
            <a:spLocks noGrp="1"/>
          </p:cNvSpPr>
          <p:nvPr>
            <p:ph idx="1"/>
          </p:nvPr>
        </p:nvSpPr>
        <p:spPr>
          <a:xfrm>
            <a:off x="609600" y="1600201"/>
            <a:ext cx="10972800" cy="3886017"/>
          </a:xfrm>
        </p:spPr>
        <p:txBody>
          <a:bodyPr/>
          <a:lstStyle/>
          <a:p>
            <a:pPr marL="0" indent="0" algn="just">
              <a:spcBef>
                <a:spcPts val="0"/>
              </a:spcBef>
              <a:buNone/>
            </a:pPr>
            <a:r>
              <a:rPr lang="hr-HR" altLang="sr-Latn-RS" sz="2000" dirty="0">
                <a:solidFill>
                  <a:srgbClr val="002060"/>
                </a:solidFill>
                <a:latin typeface="Neo Sans Medium"/>
                <a:cs typeface="Arial" panose="020B0604020202020204" pitchFamily="34" charset="0"/>
              </a:rPr>
              <a:t>Primjenjuju se opća načela nabave (racionalno i efikasno trošenje javnih sredstava, slobodno kretanje roba i usluga, sloboda poslovnog </a:t>
            </a:r>
            <a:r>
              <a:rPr lang="hr-HR" altLang="sr-Latn-RS" sz="2000" dirty="0" err="1">
                <a:solidFill>
                  <a:srgbClr val="002060"/>
                </a:solidFill>
                <a:latin typeface="Neo Sans Medium"/>
                <a:cs typeface="Arial" panose="020B0604020202020204" pitchFamily="34" charset="0"/>
              </a:rPr>
              <a:t>nastana</a:t>
            </a:r>
            <a:r>
              <a:rPr lang="hr-HR" altLang="sr-Latn-RS" sz="2000" dirty="0">
                <a:solidFill>
                  <a:srgbClr val="002060"/>
                </a:solidFill>
                <a:latin typeface="Neo Sans Medium"/>
                <a:cs typeface="Arial" panose="020B0604020202020204" pitchFamily="34" charset="0"/>
              </a:rPr>
              <a:t>, transparentnost, jednako postupanje, uzajamno priznavanje, zaštita tržišnog natjecanja, razmjernost…)</a:t>
            </a:r>
          </a:p>
          <a:p>
            <a:pPr marL="0" indent="0" algn="just">
              <a:buNone/>
            </a:pPr>
            <a:endParaRPr lang="hr-HR" altLang="sr-Latn-RS" sz="2000" dirty="0">
              <a:solidFill>
                <a:srgbClr val="002060"/>
              </a:solidFill>
              <a:latin typeface="Neo Sans Medium"/>
              <a:cs typeface="Arial" panose="020B0604020202020204" pitchFamily="34" charset="0"/>
            </a:endParaRPr>
          </a:p>
          <a:p>
            <a:endParaRPr lang="hr-HR" dirty="0"/>
          </a:p>
        </p:txBody>
      </p:sp>
      <p:pic>
        <p:nvPicPr>
          <p:cNvPr id="4" name="Picture 3">
            <a:extLst>
              <a:ext uri="{FF2B5EF4-FFF2-40B4-BE49-F238E27FC236}">
                <a16:creationId xmlns:a16="http://schemas.microsoft.com/office/drawing/2014/main" id="{D3AD0527-CC56-4BAD-9B36-532A3FEE5ECE}"/>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6023706"/>
            <a:ext cx="8377131" cy="527222"/>
          </a:xfrm>
          <a:prstGeom prst="rect">
            <a:avLst/>
          </a:prstGeom>
          <a:noFill/>
          <a:ln>
            <a:noFill/>
          </a:ln>
        </p:spPr>
      </p:pic>
      <p:grpSp>
        <p:nvGrpSpPr>
          <p:cNvPr id="5" name="Group 4">
            <a:extLst>
              <a:ext uri="{FF2B5EF4-FFF2-40B4-BE49-F238E27FC236}">
                <a16:creationId xmlns:a16="http://schemas.microsoft.com/office/drawing/2014/main" id="{84367C75-7C69-4F58-9E2F-806D1FF5D70B}"/>
              </a:ext>
            </a:extLst>
          </p:cNvPr>
          <p:cNvGrpSpPr/>
          <p:nvPr/>
        </p:nvGrpSpPr>
        <p:grpSpPr>
          <a:xfrm>
            <a:off x="8826271" y="49366"/>
            <a:ext cx="3217024" cy="821736"/>
            <a:chOff x="0" y="0"/>
            <a:chExt cx="7200007" cy="1879416"/>
          </a:xfrm>
        </p:grpSpPr>
        <p:sp>
          <p:nvSpPr>
            <p:cNvPr id="6" name="Shape 6">
              <a:extLst>
                <a:ext uri="{FF2B5EF4-FFF2-40B4-BE49-F238E27FC236}">
                  <a16:creationId xmlns:a16="http://schemas.microsoft.com/office/drawing/2014/main" id="{9654C54A-01B3-4EAF-8788-3B8961A3BC24}"/>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B3F92235-B373-4A28-91CA-8376C7997BAB}"/>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6D45C821-F08A-4139-97C8-21CAEB82D13A}"/>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4C268D4B-F333-4D85-AC99-E9B9853537D7}"/>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CA521A8F-A78F-4433-A223-5827701B18B4}"/>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F05C07A5-F43B-4F48-B13B-BD6C7F6CEF90}"/>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4619F8DA-3B63-43B1-8802-034BDEABA966}"/>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F3869F1B-4EFB-4BEE-8187-FC029D410404}"/>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FCC03A63-8D70-4565-8A20-8FC06E591C66}"/>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CA775B91-FF4F-46C9-AEA4-D417835C1393}"/>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AD3F447A-7A35-431D-BDF6-C148DE53CD74}"/>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
        <p:nvSpPr>
          <p:cNvPr id="17" name="Title 1">
            <a:extLst>
              <a:ext uri="{FF2B5EF4-FFF2-40B4-BE49-F238E27FC236}">
                <a16:creationId xmlns:a16="http://schemas.microsoft.com/office/drawing/2014/main" id="{510D00FF-D7D8-4066-B604-E6C270A50527}"/>
              </a:ext>
            </a:extLst>
          </p:cNvPr>
          <p:cNvSpPr txBox="1">
            <a:spLocks/>
          </p:cNvSpPr>
          <p:nvPr/>
        </p:nvSpPr>
        <p:spPr>
          <a:xfrm>
            <a:off x="374073" y="261644"/>
            <a:ext cx="8645236" cy="85725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000" kern="1200">
                <a:solidFill>
                  <a:schemeClr val="bg1"/>
                </a:solidFill>
                <a:latin typeface="Neo Sans" pitchFamily="34" charset="0"/>
                <a:ea typeface="+mj-ea"/>
                <a:cs typeface="+mj-cs"/>
              </a:defRPr>
            </a:lvl1pPr>
          </a:lstStyle>
          <a:p>
            <a:r>
              <a:rPr lang="hr-HR" sz="3200" b="1" dirty="0" smtClean="0">
                <a:latin typeface="Neo Sans"/>
              </a:rPr>
              <a:t>POSTUPCI NABAVE ZA OSOBE KOJE NISU OBVEZNICI ZAKONA O JAVNOJ NABAVI</a:t>
            </a:r>
            <a:endParaRPr lang="hr-HR" sz="3200" b="1" dirty="0">
              <a:latin typeface="Neo Sans"/>
            </a:endParaRPr>
          </a:p>
        </p:txBody>
      </p:sp>
      <p:graphicFrame>
        <p:nvGraphicFramePr>
          <p:cNvPr id="18" name="Table 17">
            <a:extLst>
              <a:ext uri="{FF2B5EF4-FFF2-40B4-BE49-F238E27FC236}">
                <a16:creationId xmlns:a16="http://schemas.microsoft.com/office/drawing/2014/main" id="{C53DCC75-7CC4-4B52-BA6D-9F8AD0D25444}"/>
              </a:ext>
            </a:extLst>
          </p:cNvPr>
          <p:cNvGraphicFramePr>
            <a:graphicFrameLocks noGrp="1"/>
          </p:cNvGraphicFramePr>
          <p:nvPr>
            <p:extLst>
              <p:ext uri="{D42A27DB-BD31-4B8C-83A1-F6EECF244321}">
                <p14:modId xmlns:p14="http://schemas.microsoft.com/office/powerpoint/2010/main" val="3490587646"/>
              </p:ext>
            </p:extLst>
          </p:nvPr>
        </p:nvGraphicFramePr>
        <p:xfrm>
          <a:off x="1650335" y="2893360"/>
          <a:ext cx="8441169" cy="2094813"/>
        </p:xfrm>
        <a:graphic>
          <a:graphicData uri="http://schemas.openxmlformats.org/drawingml/2006/table">
            <a:tbl>
              <a:tblPr firstRow="1" bandRow="1">
                <a:tableStyleId>{5C22544A-7EE6-4342-B048-85BDC9FD1C3A}</a:tableStyleId>
              </a:tblPr>
              <a:tblGrid>
                <a:gridCol w="2350762">
                  <a:extLst>
                    <a:ext uri="{9D8B030D-6E8A-4147-A177-3AD203B41FA5}">
                      <a16:colId xmlns:a16="http://schemas.microsoft.com/office/drawing/2014/main" val="2485402555"/>
                    </a:ext>
                  </a:extLst>
                </a:gridCol>
                <a:gridCol w="3061981">
                  <a:extLst>
                    <a:ext uri="{9D8B030D-6E8A-4147-A177-3AD203B41FA5}">
                      <a16:colId xmlns:a16="http://schemas.microsoft.com/office/drawing/2014/main" val="150403910"/>
                    </a:ext>
                  </a:extLst>
                </a:gridCol>
                <a:gridCol w="3028426">
                  <a:extLst>
                    <a:ext uri="{9D8B030D-6E8A-4147-A177-3AD203B41FA5}">
                      <a16:colId xmlns:a16="http://schemas.microsoft.com/office/drawing/2014/main" val="2706409871"/>
                    </a:ext>
                  </a:extLst>
                </a:gridCol>
              </a:tblGrid>
              <a:tr h="484911">
                <a:tc>
                  <a:txBody>
                    <a:bodyPr/>
                    <a:lstStyle/>
                    <a:p>
                      <a:r>
                        <a:rPr lang="hr-HR" dirty="0">
                          <a:latin typeface="Neo Sans Medium"/>
                        </a:rPr>
                        <a:t>VRSTA POSTUPKA</a:t>
                      </a:r>
                    </a:p>
                  </a:txBody>
                  <a:tcPr/>
                </a:tc>
                <a:tc>
                  <a:txBody>
                    <a:bodyPr/>
                    <a:lstStyle/>
                    <a:p>
                      <a:r>
                        <a:rPr lang="hr-HR" dirty="0">
                          <a:latin typeface="Neo Sans Medium"/>
                        </a:rPr>
                        <a:t>ROBE/USLUGE</a:t>
                      </a:r>
                    </a:p>
                  </a:txBody>
                  <a:tcPr/>
                </a:tc>
                <a:tc>
                  <a:txBody>
                    <a:bodyPr/>
                    <a:lstStyle/>
                    <a:p>
                      <a:r>
                        <a:rPr lang="hr-HR" dirty="0">
                          <a:latin typeface="Neo Sans Medium"/>
                        </a:rPr>
                        <a:t>RADOVI</a:t>
                      </a:r>
                    </a:p>
                  </a:txBody>
                  <a:tcPr/>
                </a:tc>
                <a:extLst>
                  <a:ext uri="{0D108BD9-81ED-4DB2-BD59-A6C34878D82A}">
                    <a16:rowId xmlns:a16="http://schemas.microsoft.com/office/drawing/2014/main" val="2105894966"/>
                  </a:ext>
                </a:extLst>
              </a:tr>
              <a:tr h="484911">
                <a:tc>
                  <a:txBody>
                    <a:bodyPr/>
                    <a:lstStyle/>
                    <a:p>
                      <a:r>
                        <a:rPr lang="hr-HR" baseline="0" dirty="0">
                          <a:solidFill>
                            <a:schemeClr val="tx1"/>
                          </a:solidFill>
                          <a:latin typeface="Neo Sans Medium"/>
                        </a:rPr>
                        <a:t>Direktna pogodba</a:t>
                      </a:r>
                    </a:p>
                  </a:txBody>
                  <a:tcPr/>
                </a:tc>
                <a:tc>
                  <a:txBody>
                    <a:bodyPr/>
                    <a:lstStyle/>
                    <a:p>
                      <a:r>
                        <a:rPr lang="hr-HR" baseline="0" dirty="0">
                          <a:solidFill>
                            <a:schemeClr val="tx1"/>
                          </a:solidFill>
                          <a:latin typeface="Neo Sans Medium"/>
                        </a:rPr>
                        <a:t>˂ 20.000,00 kn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baseline="0" dirty="0">
                          <a:solidFill>
                            <a:schemeClr val="tx1"/>
                          </a:solidFill>
                          <a:latin typeface="Neo Sans Medium"/>
                        </a:rPr>
                        <a:t>˂ 50.000,00 kn</a:t>
                      </a:r>
                    </a:p>
                  </a:txBody>
                  <a:tcPr/>
                </a:tc>
                <a:extLst>
                  <a:ext uri="{0D108BD9-81ED-4DB2-BD59-A6C34878D82A}">
                    <a16:rowId xmlns:a16="http://schemas.microsoft.com/office/drawing/2014/main" val="3141219709"/>
                  </a:ext>
                </a:extLst>
              </a:tr>
              <a:tr h="484911">
                <a:tc>
                  <a:txBody>
                    <a:bodyPr/>
                    <a:lstStyle/>
                    <a:p>
                      <a:r>
                        <a:rPr lang="hr-HR" baseline="0" dirty="0">
                          <a:solidFill>
                            <a:schemeClr val="tx1"/>
                          </a:solidFill>
                          <a:latin typeface="Neo Sans Medium"/>
                        </a:rPr>
                        <a:t>Jedna ponuda</a:t>
                      </a:r>
                    </a:p>
                  </a:txBody>
                  <a:tcPr/>
                </a:tc>
                <a:tc>
                  <a:txBody>
                    <a:bodyPr/>
                    <a:lstStyle/>
                    <a:p>
                      <a:r>
                        <a:rPr lang="hr-HR" baseline="0" dirty="0">
                          <a:solidFill>
                            <a:schemeClr val="tx1"/>
                          </a:solidFill>
                          <a:latin typeface="Neo Sans Medium"/>
                        </a:rPr>
                        <a:t>20.000,00 - 500.000,00 kn</a:t>
                      </a:r>
                    </a:p>
                  </a:txBody>
                  <a:tcPr/>
                </a:tc>
                <a:tc>
                  <a:txBody>
                    <a:bodyPr/>
                    <a:lstStyle/>
                    <a:p>
                      <a:r>
                        <a:rPr lang="hr-HR" baseline="0" dirty="0">
                          <a:solidFill>
                            <a:schemeClr val="tx1"/>
                          </a:solidFill>
                          <a:latin typeface="Neo Sans Medium"/>
                        </a:rPr>
                        <a:t>50.000,00 – 1.000.000,00 kn</a:t>
                      </a:r>
                    </a:p>
                  </a:txBody>
                  <a:tcPr/>
                </a:tc>
                <a:extLst>
                  <a:ext uri="{0D108BD9-81ED-4DB2-BD59-A6C34878D82A}">
                    <a16:rowId xmlns:a16="http://schemas.microsoft.com/office/drawing/2014/main" val="945177278"/>
                  </a:ext>
                </a:extLst>
              </a:tr>
              <a:tr h="484911">
                <a:tc>
                  <a:txBody>
                    <a:bodyPr/>
                    <a:lstStyle/>
                    <a:p>
                      <a:r>
                        <a:rPr lang="hr-HR" baseline="0" dirty="0">
                          <a:solidFill>
                            <a:schemeClr val="tx1"/>
                          </a:solidFill>
                          <a:latin typeface="Neo Sans Medium"/>
                        </a:rPr>
                        <a:t>Obavijest o nabavi</a:t>
                      </a:r>
                    </a:p>
                  </a:txBody>
                  <a:tcPr/>
                </a:tc>
                <a:tc>
                  <a:txBody>
                    <a:bodyPr/>
                    <a:lstStyle/>
                    <a:p>
                      <a:r>
                        <a:rPr lang="hr-HR" baseline="0" dirty="0">
                          <a:solidFill>
                            <a:schemeClr val="tx1"/>
                          </a:solidFill>
                          <a:latin typeface="Neo Sans Medium"/>
                        </a:rPr>
                        <a:t>˃ 500.000,00 kn</a:t>
                      </a:r>
                    </a:p>
                  </a:txBody>
                  <a:tcPr/>
                </a:tc>
                <a:tc>
                  <a:txBody>
                    <a:bodyPr/>
                    <a:lstStyle/>
                    <a:p>
                      <a:r>
                        <a:rPr lang="hr-HR" baseline="0" dirty="0">
                          <a:solidFill>
                            <a:schemeClr val="tx1"/>
                          </a:solidFill>
                          <a:latin typeface="Neo Sans Medium"/>
                        </a:rPr>
                        <a:t>˃ 1.000.000,00 kn</a:t>
                      </a:r>
                    </a:p>
                  </a:txBody>
                  <a:tcPr/>
                </a:tc>
                <a:extLst>
                  <a:ext uri="{0D108BD9-81ED-4DB2-BD59-A6C34878D82A}">
                    <a16:rowId xmlns:a16="http://schemas.microsoft.com/office/drawing/2014/main" val="342835060"/>
                  </a:ext>
                </a:extLst>
              </a:tr>
            </a:tbl>
          </a:graphicData>
        </a:graphic>
      </p:graphicFrame>
    </p:spTree>
    <p:extLst>
      <p:ext uri="{BB962C8B-B14F-4D97-AF65-F5344CB8AC3E}">
        <p14:creationId xmlns:p14="http://schemas.microsoft.com/office/powerpoint/2010/main" val="26250042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17D92-A5B9-4712-97C5-A3A4D23538AE}"/>
              </a:ext>
            </a:extLst>
          </p:cNvPr>
          <p:cNvSpPr>
            <a:spLocks noGrp="1"/>
          </p:cNvSpPr>
          <p:nvPr>
            <p:ph type="title"/>
          </p:nvPr>
        </p:nvSpPr>
        <p:spPr>
          <a:xfrm>
            <a:off x="0" y="214290"/>
            <a:ext cx="9144000" cy="857256"/>
          </a:xfrm>
        </p:spPr>
        <p:txBody>
          <a:bodyPr>
            <a:normAutofit/>
          </a:bodyPr>
          <a:lstStyle/>
          <a:p>
            <a:r>
              <a:rPr lang="hr-HR" sz="3200" b="1" dirty="0" smtClean="0"/>
              <a:t>OPIS POSTUPKA JAVNE NABAVE ZA NOJN</a:t>
            </a:r>
            <a:endParaRPr lang="hr-HR" sz="3200" b="1" dirty="0"/>
          </a:p>
        </p:txBody>
      </p:sp>
      <p:sp>
        <p:nvSpPr>
          <p:cNvPr id="3" name="Content Placeholder 2">
            <a:extLst>
              <a:ext uri="{FF2B5EF4-FFF2-40B4-BE49-F238E27FC236}">
                <a16:creationId xmlns:a16="http://schemas.microsoft.com/office/drawing/2014/main" id="{B0640415-345F-4347-9EF6-01C92F6DF577}"/>
              </a:ext>
            </a:extLst>
          </p:cNvPr>
          <p:cNvSpPr>
            <a:spLocks noGrp="1"/>
          </p:cNvSpPr>
          <p:nvPr>
            <p:ph idx="1"/>
          </p:nvPr>
        </p:nvSpPr>
        <p:spPr>
          <a:xfrm>
            <a:off x="609600" y="1482436"/>
            <a:ext cx="10972800" cy="4432773"/>
          </a:xfrm>
        </p:spPr>
        <p:txBody>
          <a:bodyPr>
            <a:normAutofit lnSpcReduction="10000"/>
          </a:bodyPr>
          <a:lstStyle/>
          <a:p>
            <a:pPr marL="445725" algn="just">
              <a:spcBef>
                <a:spcPts val="1200"/>
              </a:spcBef>
              <a:buClr>
                <a:srgbClr val="002060"/>
              </a:buClr>
              <a:buFont typeface="+mj-lt"/>
              <a:buAutoNum type="arabicPeriod"/>
              <a:defRPr/>
            </a:pPr>
            <a:r>
              <a:rPr lang="hr-HR" sz="2000" b="1" dirty="0" smtClean="0">
                <a:solidFill>
                  <a:srgbClr val="002060"/>
                </a:solidFill>
                <a:latin typeface="Neo Sans Medium"/>
                <a:cs typeface="Arial" panose="020B0604020202020204" pitchFamily="34" charset="0"/>
              </a:rPr>
              <a:t>Direktna pogodba → </a:t>
            </a:r>
            <a:r>
              <a:rPr lang="hr-HR" sz="2000" dirty="0">
                <a:solidFill>
                  <a:srgbClr val="002060"/>
                </a:solidFill>
                <a:latin typeface="Neo Sans Medium"/>
                <a:cs typeface="Arial" panose="020B0604020202020204" pitchFamily="34" charset="0"/>
              </a:rPr>
              <a:t>NOJN izdaje narudžbenicu gospodarskom subjektu po vlastitom izboru</a:t>
            </a:r>
          </a:p>
          <a:p>
            <a:pPr marL="445725" algn="just">
              <a:spcBef>
                <a:spcPts val="1200"/>
              </a:spcBef>
              <a:buClr>
                <a:srgbClr val="002060"/>
              </a:buClr>
              <a:buFont typeface="+mj-lt"/>
              <a:buAutoNum type="arabicPeriod"/>
              <a:defRPr/>
            </a:pPr>
            <a:r>
              <a:rPr lang="hr-HR" sz="2000" b="1" dirty="0" smtClean="0">
                <a:solidFill>
                  <a:srgbClr val="002060"/>
                </a:solidFill>
                <a:latin typeface="Neo Sans Medium"/>
                <a:cs typeface="Arial" panose="020B0604020202020204" pitchFamily="34" charset="0"/>
              </a:rPr>
              <a:t>Ugovor o nabavi temeljem jedne ponude → </a:t>
            </a:r>
            <a:r>
              <a:rPr lang="hr-HR" sz="2000" dirty="0">
                <a:solidFill>
                  <a:srgbClr val="002060"/>
                </a:solidFill>
                <a:latin typeface="Neo Sans Medium"/>
                <a:cs typeface="Arial" panose="020B0604020202020204" pitchFamily="34" charset="0"/>
              </a:rPr>
              <a:t>slanje </a:t>
            </a:r>
            <a:r>
              <a:rPr lang="hr-HR" sz="2000" b="1" dirty="0">
                <a:solidFill>
                  <a:srgbClr val="002060"/>
                </a:solidFill>
                <a:latin typeface="Neo Sans Medium"/>
                <a:cs typeface="Arial" panose="020B0604020202020204" pitchFamily="34" charset="0"/>
              </a:rPr>
              <a:t>poziva na dostavu ponude</a:t>
            </a:r>
            <a:r>
              <a:rPr lang="hr-HR" sz="2000" dirty="0">
                <a:solidFill>
                  <a:srgbClr val="002060"/>
                </a:solidFill>
                <a:latin typeface="Neo Sans Medium"/>
                <a:cs typeface="Arial" panose="020B0604020202020204" pitchFamily="34" charset="0"/>
              </a:rPr>
              <a:t> jednom gospodarskom subjektu. Prije početka navedenog postupka NOJN je obvezan istražiti relevantno tržište za predmet nabave pretraživanjem interneta ili slanjem upita za ponudu određenom broju (najmanje tri)  neovisna gospodarska subjekta (koji nisu povezani), a prema mišljenju NOJN-a mogu izvršiti predmet nabave. </a:t>
            </a:r>
          </a:p>
          <a:p>
            <a:pPr marL="445725" algn="just">
              <a:spcBef>
                <a:spcPts val="1200"/>
              </a:spcBef>
              <a:buClr>
                <a:srgbClr val="002060"/>
              </a:buClr>
              <a:buFont typeface="+mj-lt"/>
              <a:buAutoNum type="arabicPeriod"/>
              <a:defRPr/>
            </a:pPr>
            <a:r>
              <a:rPr lang="hr-HR" sz="2000" b="1" dirty="0" smtClean="0">
                <a:solidFill>
                  <a:srgbClr val="002060"/>
                </a:solidFill>
                <a:latin typeface="Neo Sans Medium"/>
                <a:cs typeface="Arial" panose="020B0604020202020204" pitchFamily="34" charset="0"/>
              </a:rPr>
              <a:t>Obavijest o nabavi (</a:t>
            </a:r>
            <a:r>
              <a:rPr lang="hr-HR" sz="2000" b="1" dirty="0" err="1">
                <a:solidFill>
                  <a:srgbClr val="002060"/>
                </a:solidFill>
                <a:latin typeface="Neo Sans Medium"/>
                <a:cs typeface="Arial" panose="020B0604020202020204" pitchFamily="34" charset="0"/>
              </a:rPr>
              <a:t>OoN</a:t>
            </a:r>
            <a:r>
              <a:rPr lang="hr-HR" sz="2000" b="1" dirty="0">
                <a:solidFill>
                  <a:srgbClr val="002060"/>
                </a:solidFill>
                <a:latin typeface="Neo Sans Medium"/>
                <a:cs typeface="Arial" panose="020B0604020202020204" pitchFamily="34" charset="0"/>
              </a:rPr>
              <a:t>) → </a:t>
            </a:r>
            <a:endParaRPr lang="hr-HR" sz="2000" dirty="0">
              <a:solidFill>
                <a:srgbClr val="002060"/>
              </a:solidFill>
              <a:latin typeface="Neo Sans Medium"/>
              <a:cs typeface="Arial" panose="020B0604020202020204" pitchFamily="34" charset="0"/>
            </a:endParaRPr>
          </a:p>
          <a:p>
            <a:pPr marL="447675" indent="-217488" algn="just">
              <a:spcBef>
                <a:spcPts val="1200"/>
              </a:spcBef>
              <a:buClr>
                <a:srgbClr val="002060"/>
              </a:buClr>
              <a:defRPr/>
            </a:pPr>
            <a:r>
              <a:rPr lang="hr-HR" sz="2000" dirty="0" err="1">
                <a:solidFill>
                  <a:srgbClr val="002060"/>
                </a:solidFill>
                <a:latin typeface="Neo Sans Medium"/>
                <a:cs typeface="Arial" panose="020B0604020202020204" pitchFamily="34" charset="0"/>
              </a:rPr>
              <a:t>OoN</a:t>
            </a:r>
            <a:r>
              <a:rPr lang="hr-HR" sz="2000" dirty="0">
                <a:solidFill>
                  <a:srgbClr val="002060"/>
                </a:solidFill>
                <a:latin typeface="Neo Sans Medium"/>
                <a:cs typeface="Arial" panose="020B0604020202020204" pitchFamily="34" charset="0"/>
              </a:rPr>
              <a:t> i dokumentacija za nadmetanje se objavljuju na internetskoj stranici strukturnifondovi.hr</a:t>
            </a:r>
          </a:p>
          <a:p>
            <a:pPr marL="447675" indent="-217488" algn="just">
              <a:spcBef>
                <a:spcPts val="1200"/>
              </a:spcBef>
              <a:buClr>
                <a:srgbClr val="002060"/>
              </a:buClr>
              <a:defRPr/>
            </a:pPr>
            <a:r>
              <a:rPr lang="hr-HR" sz="2000" dirty="0">
                <a:solidFill>
                  <a:srgbClr val="002060"/>
                </a:solidFill>
                <a:latin typeface="Neo Sans Medium"/>
                <a:cs typeface="Arial" panose="020B0604020202020204" pitchFamily="34" charset="0"/>
              </a:rPr>
              <a:t>Kriterij za odabir ponude: </a:t>
            </a:r>
            <a:r>
              <a:rPr lang="hr-HR" sz="2000" b="1" dirty="0">
                <a:solidFill>
                  <a:srgbClr val="002060"/>
                </a:solidFill>
                <a:latin typeface="Neo Sans Medium"/>
                <a:cs typeface="Arial" panose="020B0604020202020204" pitchFamily="34" charset="0"/>
              </a:rPr>
              <a:t>najniža cijena </a:t>
            </a:r>
            <a:r>
              <a:rPr lang="hr-HR" sz="2000" dirty="0">
                <a:solidFill>
                  <a:srgbClr val="002060"/>
                </a:solidFill>
                <a:latin typeface="Neo Sans Medium"/>
                <a:cs typeface="Arial" panose="020B0604020202020204" pitchFamily="34" charset="0"/>
              </a:rPr>
              <a:t>ili </a:t>
            </a:r>
            <a:r>
              <a:rPr lang="hr-HR" sz="2000" b="1" dirty="0">
                <a:solidFill>
                  <a:srgbClr val="002060"/>
                </a:solidFill>
                <a:latin typeface="Neo Sans Medium"/>
                <a:cs typeface="Arial" panose="020B0604020202020204" pitchFamily="34" charset="0"/>
              </a:rPr>
              <a:t>ekonomski najpovoljnija </a:t>
            </a:r>
            <a:r>
              <a:rPr lang="hr-HR" sz="2000" dirty="0">
                <a:solidFill>
                  <a:srgbClr val="002060"/>
                </a:solidFill>
                <a:latin typeface="Neo Sans Medium"/>
                <a:cs typeface="Arial" panose="020B0604020202020204" pitchFamily="34" charset="0"/>
              </a:rPr>
              <a:t>(najbolja vrijednost za novac, na temelju kvalitete, cijene, tehničkih prednosti, funkcionalnih značajki, ekoloških karakteristika, operativnih troškova, datuma isporuke, ili slično)</a:t>
            </a:r>
          </a:p>
          <a:p>
            <a:endParaRPr lang="hr-HR" dirty="0"/>
          </a:p>
        </p:txBody>
      </p:sp>
      <p:pic>
        <p:nvPicPr>
          <p:cNvPr id="4" name="Picture 3">
            <a:extLst>
              <a:ext uri="{FF2B5EF4-FFF2-40B4-BE49-F238E27FC236}">
                <a16:creationId xmlns:a16="http://schemas.microsoft.com/office/drawing/2014/main" id="{E022F016-70FA-4C9A-92E2-57008970BFE8}"/>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6023706"/>
            <a:ext cx="8377131" cy="527222"/>
          </a:xfrm>
          <a:prstGeom prst="rect">
            <a:avLst/>
          </a:prstGeom>
          <a:noFill/>
          <a:ln>
            <a:noFill/>
          </a:ln>
        </p:spPr>
      </p:pic>
      <p:grpSp>
        <p:nvGrpSpPr>
          <p:cNvPr id="5" name="Group 4">
            <a:extLst>
              <a:ext uri="{FF2B5EF4-FFF2-40B4-BE49-F238E27FC236}">
                <a16:creationId xmlns:a16="http://schemas.microsoft.com/office/drawing/2014/main" id="{E3AFB0AD-ADF7-4389-8264-1F9D3C6E3BD0}"/>
              </a:ext>
            </a:extLst>
          </p:cNvPr>
          <p:cNvGrpSpPr/>
          <p:nvPr/>
        </p:nvGrpSpPr>
        <p:grpSpPr>
          <a:xfrm>
            <a:off x="8826271" y="49366"/>
            <a:ext cx="3217024" cy="821736"/>
            <a:chOff x="0" y="0"/>
            <a:chExt cx="7200007" cy="1879416"/>
          </a:xfrm>
        </p:grpSpPr>
        <p:sp>
          <p:nvSpPr>
            <p:cNvPr id="6" name="Shape 6">
              <a:extLst>
                <a:ext uri="{FF2B5EF4-FFF2-40B4-BE49-F238E27FC236}">
                  <a16:creationId xmlns:a16="http://schemas.microsoft.com/office/drawing/2014/main" id="{947B5B8F-37A6-4912-9464-3955A4E27AE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277B6504-7683-4252-8039-988EEB61BECF}"/>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28DB4966-959F-48E5-BCA1-0767D632D6BB}"/>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330F6753-38F0-4BA5-8E57-228F6D21DB4A}"/>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2FF2113D-8D72-4F5E-A458-76C43A388BCF}"/>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F5A8748F-20B4-453D-B208-0DF145558309}"/>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A13B3B96-EC00-4CD5-8967-D76D20A9B490}"/>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5FCAE187-DFFE-41A3-8282-7D476F95A59D}"/>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58F0117B-97AE-418D-892E-DA9877363322}"/>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AF32A2E7-0DBB-4EC9-872E-CCF8BA6E7C36}"/>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AFADFB36-6733-4D72-85E1-97D58847CF25}"/>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Tree>
    <p:extLst>
      <p:ext uri="{BB962C8B-B14F-4D97-AF65-F5344CB8AC3E}">
        <p14:creationId xmlns:p14="http://schemas.microsoft.com/office/powerpoint/2010/main" val="22974011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332" y="257051"/>
            <a:ext cx="9554905" cy="857256"/>
          </a:xfrm>
        </p:spPr>
        <p:txBody>
          <a:bodyPr>
            <a:normAutofit fontScale="90000"/>
          </a:bodyPr>
          <a:lstStyle/>
          <a:p>
            <a:r>
              <a:rPr lang="hr-HR" sz="3200" b="1" dirty="0">
                <a:latin typeface="Neo Sans Medium"/>
              </a:rPr>
              <a:t>PROVJERE PROVEDBE </a:t>
            </a:r>
            <a:br>
              <a:rPr lang="hr-HR" sz="3200" b="1" dirty="0">
                <a:latin typeface="Neo Sans Medium"/>
              </a:rPr>
            </a:br>
            <a:r>
              <a:rPr lang="hr-HR" sz="3200" b="1" dirty="0">
                <a:latin typeface="Neo Sans Medium"/>
              </a:rPr>
              <a:t>PROJEKTA</a:t>
            </a:r>
          </a:p>
        </p:txBody>
      </p:sp>
      <p:sp>
        <p:nvSpPr>
          <p:cNvPr id="3" name="Content Placeholder 2"/>
          <p:cNvSpPr>
            <a:spLocks noGrp="1"/>
          </p:cNvSpPr>
          <p:nvPr>
            <p:ph idx="1"/>
          </p:nvPr>
        </p:nvSpPr>
        <p:spPr>
          <a:xfrm>
            <a:off x="609600" y="1472539"/>
            <a:ext cx="10972800" cy="3700890"/>
          </a:xfrm>
        </p:spPr>
        <p:txBody>
          <a:bodyPr>
            <a:noAutofit/>
          </a:bodyPr>
          <a:lstStyle/>
          <a:p>
            <a:pPr algn="just"/>
            <a:endParaRPr lang="hr-HR" sz="2000" dirty="0" smtClean="0">
              <a:latin typeface="Neo Sans Medium"/>
            </a:endParaRPr>
          </a:p>
          <a:p>
            <a:pPr algn="just"/>
            <a:r>
              <a:rPr lang="hr-HR" sz="2000" dirty="0" smtClean="0">
                <a:solidFill>
                  <a:srgbClr val="002060"/>
                </a:solidFill>
                <a:latin typeface="Neo Sans Medium"/>
              </a:rPr>
              <a:t>MRRFEU/SAFU </a:t>
            </a:r>
            <a:r>
              <a:rPr lang="hr-HR" sz="2000" dirty="0">
                <a:solidFill>
                  <a:srgbClr val="002060"/>
                </a:solidFill>
                <a:latin typeface="Neo Sans Medium"/>
              </a:rPr>
              <a:t>prate postiže li projekt utvrđene ciljeve i </a:t>
            </a:r>
            <a:r>
              <a:rPr lang="hr-HR" sz="2000" dirty="0" smtClean="0">
                <a:solidFill>
                  <a:srgbClr val="002060"/>
                </a:solidFill>
                <a:latin typeface="Neo Sans Medium"/>
              </a:rPr>
              <a:t>rezultate</a:t>
            </a:r>
            <a:endParaRPr lang="hr-HR" sz="2000" dirty="0">
              <a:solidFill>
                <a:srgbClr val="002060"/>
              </a:solidFill>
              <a:latin typeface="Neo Sans Medium"/>
            </a:endParaRPr>
          </a:p>
          <a:p>
            <a:pPr algn="just"/>
            <a:r>
              <a:rPr lang="hr-HR" sz="2000" dirty="0">
                <a:solidFill>
                  <a:srgbClr val="002060"/>
                </a:solidFill>
                <a:latin typeface="Neo Sans Medium"/>
              </a:rPr>
              <a:t>SAFU odgovoran provjeravati provodi li se projekt u skladu s </a:t>
            </a:r>
            <a:r>
              <a:rPr lang="hr-HR" sz="2000" dirty="0" smtClean="0">
                <a:solidFill>
                  <a:srgbClr val="002060"/>
                </a:solidFill>
                <a:latin typeface="Neo Sans Medium"/>
              </a:rPr>
              <a:t>Ugovorom</a:t>
            </a:r>
            <a:endParaRPr lang="hr-HR" sz="2000" dirty="0">
              <a:solidFill>
                <a:srgbClr val="002060"/>
              </a:solidFill>
              <a:latin typeface="Neo Sans Medium"/>
            </a:endParaRPr>
          </a:p>
          <a:p>
            <a:pPr algn="just"/>
            <a:r>
              <a:rPr lang="hr-HR" sz="2000" dirty="0">
                <a:solidFill>
                  <a:srgbClr val="002060"/>
                </a:solidFill>
                <a:latin typeface="Neo Sans Medium"/>
              </a:rPr>
              <a:t>MRRFEU/SAFU mogu od korisnika zahtijevati dostavu redovnih ili </a:t>
            </a:r>
            <a:r>
              <a:rPr lang="hr-HR" sz="2000" i="1" dirty="0">
                <a:solidFill>
                  <a:srgbClr val="002060"/>
                </a:solidFill>
                <a:latin typeface="Neo Sans Medium"/>
              </a:rPr>
              <a:t>ad hoc </a:t>
            </a:r>
            <a:r>
              <a:rPr lang="hr-HR" sz="2000" dirty="0">
                <a:solidFill>
                  <a:srgbClr val="002060"/>
                </a:solidFill>
                <a:latin typeface="Neo Sans Medium"/>
              </a:rPr>
              <a:t>izvješća o:</a:t>
            </a:r>
          </a:p>
          <a:p>
            <a:pPr lvl="1" algn="just">
              <a:buFont typeface="Wingdings" panose="05000000000000000000" pitchFamily="2" charset="2"/>
              <a:buChar char="Ø"/>
            </a:pPr>
            <a:r>
              <a:rPr lang="hr-HR" sz="2000" dirty="0">
                <a:solidFill>
                  <a:srgbClr val="002060"/>
                </a:solidFill>
                <a:latin typeface="Neo Sans Medium"/>
              </a:rPr>
              <a:t> provedbi projekta</a:t>
            </a:r>
          </a:p>
          <a:p>
            <a:pPr lvl="1" algn="just">
              <a:buFont typeface="Wingdings" panose="05000000000000000000" pitchFamily="2" charset="2"/>
              <a:buChar char="Ø"/>
            </a:pPr>
            <a:r>
              <a:rPr lang="hr-HR" sz="2000" dirty="0">
                <a:solidFill>
                  <a:srgbClr val="002060"/>
                </a:solidFill>
                <a:latin typeface="Neo Sans Medium"/>
              </a:rPr>
              <a:t> ostvarivanju pokazatelja</a:t>
            </a:r>
          </a:p>
          <a:p>
            <a:pPr lvl="1" algn="just">
              <a:buFont typeface="Wingdings" panose="05000000000000000000" pitchFamily="2" charset="2"/>
              <a:buChar char="Ø"/>
            </a:pPr>
            <a:r>
              <a:rPr lang="hr-HR" sz="2000" dirty="0">
                <a:solidFill>
                  <a:srgbClr val="002060"/>
                </a:solidFill>
                <a:latin typeface="Neo Sans Medium"/>
              </a:rPr>
              <a:t> horizontalnim pitanjima</a:t>
            </a:r>
          </a:p>
          <a:p>
            <a:pPr lvl="1" algn="just">
              <a:buFont typeface="Wingdings" panose="05000000000000000000" pitchFamily="2" charset="2"/>
              <a:buChar char="Ø"/>
            </a:pPr>
            <a:r>
              <a:rPr lang="hr-HR" sz="2000" dirty="0">
                <a:solidFill>
                  <a:srgbClr val="002060"/>
                </a:solidFill>
                <a:latin typeface="Neo Sans Medium"/>
              </a:rPr>
              <a:t> drugim informacijama potrebnim za izvještavanje ili provedbu i vrednovanje OPKK-a</a:t>
            </a:r>
          </a:p>
        </p:txBody>
      </p:sp>
      <p:pic>
        <p:nvPicPr>
          <p:cNvPr id="4" name="Picture 3">
            <a:extLst>
              <a:ext uri="{FF2B5EF4-FFF2-40B4-BE49-F238E27FC236}">
                <a16:creationId xmlns:a16="http://schemas.microsoft.com/office/drawing/2014/main" id="{0CFE6A51-4765-4981-B459-09D335F5A88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6023706"/>
            <a:ext cx="8377131" cy="527222"/>
          </a:xfrm>
          <a:prstGeom prst="rect">
            <a:avLst/>
          </a:prstGeom>
          <a:noFill/>
          <a:ln>
            <a:noFill/>
          </a:ln>
        </p:spPr>
      </p:pic>
      <p:grpSp>
        <p:nvGrpSpPr>
          <p:cNvPr id="5" name="Group 4">
            <a:extLst>
              <a:ext uri="{FF2B5EF4-FFF2-40B4-BE49-F238E27FC236}">
                <a16:creationId xmlns:a16="http://schemas.microsoft.com/office/drawing/2014/main" id="{DD539698-2475-4009-8F2C-4EEC56769912}"/>
              </a:ext>
            </a:extLst>
          </p:cNvPr>
          <p:cNvGrpSpPr/>
          <p:nvPr/>
        </p:nvGrpSpPr>
        <p:grpSpPr>
          <a:xfrm>
            <a:off x="8826271" y="49366"/>
            <a:ext cx="3217024" cy="821736"/>
            <a:chOff x="0" y="0"/>
            <a:chExt cx="7200007" cy="1879416"/>
          </a:xfrm>
        </p:grpSpPr>
        <p:sp>
          <p:nvSpPr>
            <p:cNvPr id="6" name="Shape 6">
              <a:extLst>
                <a:ext uri="{FF2B5EF4-FFF2-40B4-BE49-F238E27FC236}">
                  <a16:creationId xmlns:a16="http://schemas.microsoft.com/office/drawing/2014/main" id="{F1F9D083-903B-4F09-AE22-755B79134E4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939A32DE-36A0-421F-AA8D-43FA982BECA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1521B549-6A4B-4556-BE51-206BB4971839}"/>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459B3AB2-1134-421F-B7D2-B99FB1201F50}"/>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387F9C18-4793-47F6-A551-A9A31F912FF3}"/>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876F76EA-A775-4DFB-B8AA-0286F5DA8366}"/>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3F2AD22B-4BFE-469E-9DA4-173D1E414C7C}"/>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733B9B99-C9D8-495D-9CE7-4C3296574F90}"/>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9E86FB93-7E48-48CA-BAEA-E91D65CEF3EA}"/>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6E8364F3-CCEF-4910-B93C-AAF39482ADA7}"/>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FB6CB6B5-592D-4701-9D2B-1852923C6767}"/>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Tree>
    <p:extLst>
      <p:ext uri="{BB962C8B-B14F-4D97-AF65-F5344CB8AC3E}">
        <p14:creationId xmlns:p14="http://schemas.microsoft.com/office/powerpoint/2010/main" val="39274186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9422" y="1427018"/>
            <a:ext cx="10972800" cy="4385248"/>
          </a:xfrm>
        </p:spPr>
        <p:txBody>
          <a:bodyPr>
            <a:noAutofit/>
          </a:bodyPr>
          <a:lstStyle/>
          <a:p>
            <a:pPr algn="just">
              <a:spcBef>
                <a:spcPts val="600"/>
              </a:spcBef>
              <a:buNone/>
            </a:pPr>
            <a:r>
              <a:rPr lang="hr-HR" sz="2000" b="1" dirty="0" smtClean="0">
                <a:solidFill>
                  <a:srgbClr val="002060"/>
                </a:solidFill>
                <a:latin typeface="Neo Sans Medium"/>
              </a:rPr>
              <a:t>Provjere provedbe projekta uključuju:</a:t>
            </a:r>
          </a:p>
          <a:p>
            <a:pPr algn="just">
              <a:buFont typeface="Wingdings" panose="05000000000000000000" pitchFamily="2" charset="2"/>
              <a:buChar char="Ø"/>
            </a:pPr>
            <a:r>
              <a:rPr lang="hr-HR" sz="2000" dirty="0" smtClean="0">
                <a:solidFill>
                  <a:srgbClr val="002060"/>
                </a:solidFill>
                <a:latin typeface="Neo Sans Medium"/>
              </a:rPr>
              <a:t> pregled </a:t>
            </a:r>
            <a:r>
              <a:rPr lang="hr-HR" sz="2000" dirty="0">
                <a:solidFill>
                  <a:srgbClr val="002060"/>
                </a:solidFill>
                <a:latin typeface="Neo Sans Medium"/>
              </a:rPr>
              <a:t>plana nabave</a:t>
            </a:r>
          </a:p>
          <a:p>
            <a:pPr algn="just">
              <a:buFont typeface="Wingdings" panose="05000000000000000000" pitchFamily="2" charset="2"/>
              <a:buChar char="Ø"/>
            </a:pPr>
            <a:r>
              <a:rPr lang="hr-HR" sz="2000" dirty="0">
                <a:solidFill>
                  <a:srgbClr val="002060"/>
                </a:solidFill>
                <a:latin typeface="Neo Sans Medium"/>
              </a:rPr>
              <a:t> provjera ispravnosti Zahtjeva za nadoknadom sredstava</a:t>
            </a:r>
          </a:p>
          <a:p>
            <a:pPr algn="just">
              <a:buFont typeface="Wingdings" panose="05000000000000000000" pitchFamily="2" charset="2"/>
              <a:buChar char="Ø"/>
            </a:pPr>
            <a:r>
              <a:rPr lang="hr-HR" sz="2000" dirty="0">
                <a:solidFill>
                  <a:srgbClr val="002060"/>
                </a:solidFill>
                <a:latin typeface="Neo Sans Medium"/>
              </a:rPr>
              <a:t> provjera dokaza o izvršenim plaćanjima i odgovarajućeg revizijskog traga</a:t>
            </a:r>
          </a:p>
          <a:p>
            <a:pPr algn="just">
              <a:buFont typeface="Wingdings" panose="05000000000000000000" pitchFamily="2" charset="2"/>
              <a:buChar char="Ø"/>
            </a:pPr>
            <a:r>
              <a:rPr lang="hr-HR" sz="2000" dirty="0">
                <a:solidFill>
                  <a:srgbClr val="002060"/>
                </a:solidFill>
                <a:latin typeface="Neo Sans Medium"/>
              </a:rPr>
              <a:t> provjera statusa provedbe projekta</a:t>
            </a:r>
          </a:p>
          <a:p>
            <a:pPr algn="just">
              <a:buFont typeface="Wingdings" panose="05000000000000000000" pitchFamily="2" charset="2"/>
              <a:buChar char="Ø"/>
            </a:pPr>
            <a:r>
              <a:rPr lang="hr-HR" sz="2000" dirty="0">
                <a:solidFill>
                  <a:srgbClr val="002060"/>
                </a:solidFill>
                <a:latin typeface="Neo Sans Medium"/>
              </a:rPr>
              <a:t> provjera usklađenosti s pravilima o državnim potporama</a:t>
            </a:r>
          </a:p>
          <a:p>
            <a:pPr algn="just">
              <a:buFont typeface="Wingdings" panose="05000000000000000000" pitchFamily="2" charset="2"/>
              <a:buChar char="Ø"/>
            </a:pPr>
            <a:r>
              <a:rPr lang="hr-HR" sz="2000" dirty="0">
                <a:solidFill>
                  <a:srgbClr val="002060"/>
                </a:solidFill>
                <a:latin typeface="Neo Sans Medium"/>
              </a:rPr>
              <a:t> provjera usklađenosti s pravilima o održivom </a:t>
            </a:r>
            <a:r>
              <a:rPr lang="hr-HR" sz="2000" dirty="0" smtClean="0">
                <a:solidFill>
                  <a:srgbClr val="002060"/>
                </a:solidFill>
                <a:latin typeface="Neo Sans Medium"/>
              </a:rPr>
              <a:t>razvoju, jednakim mogućnostima i nediskriminaciji</a:t>
            </a:r>
            <a:endParaRPr lang="hr-HR" sz="2000" dirty="0">
              <a:solidFill>
                <a:srgbClr val="002060"/>
              </a:solidFill>
              <a:latin typeface="Neo Sans Medium"/>
            </a:endParaRPr>
          </a:p>
          <a:p>
            <a:pPr algn="just">
              <a:buFont typeface="Wingdings" panose="05000000000000000000" pitchFamily="2" charset="2"/>
              <a:buChar char="Ø"/>
            </a:pPr>
            <a:r>
              <a:rPr lang="hr-HR" sz="2000" dirty="0">
                <a:solidFill>
                  <a:srgbClr val="002060"/>
                </a:solidFill>
                <a:latin typeface="Neo Sans Medium"/>
              </a:rPr>
              <a:t> provjera poštivanja pravila EK-a i nacionalnih pravila o informiranju i vidljivosti</a:t>
            </a:r>
          </a:p>
          <a:p>
            <a:pPr algn="just">
              <a:buFont typeface="Wingdings" panose="05000000000000000000" pitchFamily="2" charset="2"/>
              <a:buChar char="Ø"/>
            </a:pPr>
            <a:r>
              <a:rPr lang="hr-HR" sz="2000" dirty="0">
                <a:solidFill>
                  <a:srgbClr val="002060"/>
                </a:solidFill>
                <a:latin typeface="Neo Sans Medium"/>
              </a:rPr>
              <a:t> provjera na licu mjesta</a:t>
            </a:r>
          </a:p>
          <a:p>
            <a:pPr algn="just">
              <a:buFont typeface="Wingdings" panose="05000000000000000000" pitchFamily="2" charset="2"/>
              <a:buChar char="Ø"/>
            </a:pPr>
            <a:r>
              <a:rPr lang="hr-HR" sz="2000" dirty="0">
                <a:solidFill>
                  <a:srgbClr val="002060"/>
                </a:solidFill>
                <a:latin typeface="Neo Sans Medium"/>
              </a:rPr>
              <a:t> financijsko zaključenje projekta</a:t>
            </a:r>
          </a:p>
          <a:p>
            <a:pPr algn="just">
              <a:buFont typeface="Wingdings" panose="05000000000000000000" pitchFamily="2" charset="2"/>
              <a:buChar char="Ø"/>
            </a:pPr>
            <a:r>
              <a:rPr lang="hr-HR" sz="2000" dirty="0">
                <a:solidFill>
                  <a:srgbClr val="002060"/>
                </a:solidFill>
                <a:latin typeface="Neo Sans Medium"/>
              </a:rPr>
              <a:t> provjera projekta nakon dovršetka njegove provedbe</a:t>
            </a:r>
          </a:p>
        </p:txBody>
      </p:sp>
      <p:pic>
        <p:nvPicPr>
          <p:cNvPr id="4" name="Picture 3">
            <a:extLst>
              <a:ext uri="{FF2B5EF4-FFF2-40B4-BE49-F238E27FC236}">
                <a16:creationId xmlns:a16="http://schemas.microsoft.com/office/drawing/2014/main" id="{0CFE6A51-4765-4981-B459-09D335F5A88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6023706"/>
            <a:ext cx="8377131" cy="527222"/>
          </a:xfrm>
          <a:prstGeom prst="rect">
            <a:avLst/>
          </a:prstGeom>
          <a:noFill/>
          <a:ln>
            <a:noFill/>
          </a:ln>
        </p:spPr>
      </p:pic>
      <p:grpSp>
        <p:nvGrpSpPr>
          <p:cNvPr id="5" name="Group 4">
            <a:extLst>
              <a:ext uri="{FF2B5EF4-FFF2-40B4-BE49-F238E27FC236}">
                <a16:creationId xmlns:a16="http://schemas.microsoft.com/office/drawing/2014/main" id="{DD539698-2475-4009-8F2C-4EEC56769912}"/>
              </a:ext>
            </a:extLst>
          </p:cNvPr>
          <p:cNvGrpSpPr/>
          <p:nvPr/>
        </p:nvGrpSpPr>
        <p:grpSpPr>
          <a:xfrm>
            <a:off x="8662498" y="198015"/>
            <a:ext cx="3217024" cy="821736"/>
            <a:chOff x="0" y="0"/>
            <a:chExt cx="7200007" cy="1879416"/>
          </a:xfrm>
        </p:grpSpPr>
        <p:sp>
          <p:nvSpPr>
            <p:cNvPr id="6" name="Shape 6">
              <a:extLst>
                <a:ext uri="{FF2B5EF4-FFF2-40B4-BE49-F238E27FC236}">
                  <a16:creationId xmlns:a16="http://schemas.microsoft.com/office/drawing/2014/main" id="{F1F9D083-903B-4F09-AE22-755B79134E4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939A32DE-36A0-421F-AA8D-43FA982BECA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1521B549-6A4B-4556-BE51-206BB4971839}"/>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459B3AB2-1134-421F-B7D2-B99FB1201F50}"/>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387F9C18-4793-47F6-A551-A9A31F912FF3}"/>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876F76EA-A775-4DFB-B8AA-0286F5DA8366}"/>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3F2AD22B-4BFE-469E-9DA4-173D1E414C7C}"/>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733B9B99-C9D8-495D-9CE7-4C3296574F90}"/>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9E86FB93-7E48-48CA-BAEA-E91D65CEF3EA}"/>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6E8364F3-CCEF-4910-B93C-AAF39482ADA7}"/>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FB6CB6B5-592D-4701-9D2B-1852923C6767}"/>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
        <p:nvSpPr>
          <p:cNvPr id="17" name="Title 1"/>
          <p:cNvSpPr>
            <a:spLocks noGrp="1"/>
          </p:cNvSpPr>
          <p:nvPr>
            <p:ph type="title"/>
          </p:nvPr>
        </p:nvSpPr>
        <p:spPr>
          <a:xfrm>
            <a:off x="786332" y="257051"/>
            <a:ext cx="9554905" cy="857256"/>
          </a:xfrm>
        </p:spPr>
        <p:txBody>
          <a:bodyPr>
            <a:normAutofit fontScale="90000"/>
          </a:bodyPr>
          <a:lstStyle/>
          <a:p>
            <a:r>
              <a:rPr lang="hr-HR" sz="3200" b="1" dirty="0">
                <a:latin typeface="Neo Sans Medium"/>
              </a:rPr>
              <a:t>PROVJERE PROVEDBE </a:t>
            </a:r>
            <a:br>
              <a:rPr lang="hr-HR" sz="3200" b="1" dirty="0">
                <a:latin typeface="Neo Sans Medium"/>
              </a:rPr>
            </a:br>
            <a:r>
              <a:rPr lang="hr-HR" sz="3200" b="1" dirty="0">
                <a:latin typeface="Neo Sans Medium"/>
              </a:rPr>
              <a:t>PROJEKTA</a:t>
            </a:r>
          </a:p>
        </p:txBody>
      </p:sp>
    </p:spTree>
    <p:extLst>
      <p:ext uri="{BB962C8B-B14F-4D97-AF65-F5344CB8AC3E}">
        <p14:creationId xmlns:p14="http://schemas.microsoft.com/office/powerpoint/2010/main" val="3862837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 y="275499"/>
            <a:ext cx="9060872" cy="857256"/>
          </a:xfrm>
        </p:spPr>
        <p:txBody>
          <a:bodyPr>
            <a:noAutofit/>
          </a:bodyPr>
          <a:lstStyle/>
          <a:p>
            <a:r>
              <a:rPr lang="hr-HR" sz="3200" b="1" dirty="0" smtClean="0">
                <a:latin typeface="Neo Sans Medium"/>
              </a:rPr>
              <a:t>ZAHTJEV </a:t>
            </a:r>
            <a:r>
              <a:rPr lang="hr-HR" sz="3200" b="1" dirty="0">
                <a:latin typeface="Neo Sans Medium"/>
              </a:rPr>
              <a:t>ZA </a:t>
            </a:r>
            <a:r>
              <a:rPr lang="hr-HR" sz="3200" b="1" dirty="0" smtClean="0">
                <a:latin typeface="Neo Sans Medium"/>
              </a:rPr>
              <a:t>PREDUJMOM, NADOKNADOM SREDSTAVA / POVRAT </a:t>
            </a:r>
            <a:r>
              <a:rPr lang="hr-HR" sz="3200" b="1" dirty="0">
                <a:latin typeface="Neo Sans Medium"/>
              </a:rPr>
              <a:t>SREDSTAVA</a:t>
            </a:r>
          </a:p>
        </p:txBody>
      </p:sp>
      <p:sp>
        <p:nvSpPr>
          <p:cNvPr id="3" name="Content Placeholder 2"/>
          <p:cNvSpPr>
            <a:spLocks noGrp="1"/>
          </p:cNvSpPr>
          <p:nvPr>
            <p:ph idx="1"/>
          </p:nvPr>
        </p:nvSpPr>
        <p:spPr>
          <a:xfrm>
            <a:off x="831254" y="1431534"/>
            <a:ext cx="10972800" cy="4393684"/>
          </a:xfrm>
        </p:spPr>
        <p:txBody>
          <a:bodyPr>
            <a:normAutofit/>
          </a:bodyPr>
          <a:lstStyle/>
          <a:p>
            <a:pPr algn="just">
              <a:buNone/>
            </a:pPr>
            <a:r>
              <a:rPr lang="hr-HR" sz="2000" b="1" dirty="0" smtClean="0">
                <a:solidFill>
                  <a:srgbClr val="002060"/>
                </a:solidFill>
                <a:latin typeface="Neo Sans Medium"/>
              </a:rPr>
              <a:t>Isplata prihvatljivih izdataka iz bespovratnih sredstava</a:t>
            </a:r>
            <a:r>
              <a:rPr lang="hr-HR" sz="2000" dirty="0" smtClean="0">
                <a:solidFill>
                  <a:srgbClr val="002060"/>
                </a:solidFill>
                <a:latin typeface="Neo Sans Medium"/>
              </a:rPr>
              <a:t>:</a:t>
            </a:r>
          </a:p>
          <a:p>
            <a:pPr lvl="1" algn="just">
              <a:spcAft>
                <a:spcPts val="1200"/>
              </a:spcAft>
              <a:buFont typeface="Wingdings" pitchFamily="2" charset="2"/>
              <a:buChar char="Ø"/>
            </a:pPr>
            <a:r>
              <a:rPr lang="hr-HR" sz="2000" dirty="0" smtClean="0">
                <a:solidFill>
                  <a:srgbClr val="002060"/>
                </a:solidFill>
                <a:latin typeface="Neo Sans Medium"/>
              </a:rPr>
              <a:t>metodom nadoknade i metodom plaćanja</a:t>
            </a:r>
          </a:p>
          <a:p>
            <a:pPr algn="just">
              <a:buNone/>
            </a:pPr>
            <a:r>
              <a:rPr lang="hr-HR" sz="2000" b="1" dirty="0" smtClean="0">
                <a:solidFill>
                  <a:srgbClr val="002060"/>
                </a:solidFill>
                <a:latin typeface="Neo Sans Medium"/>
              </a:rPr>
              <a:t>Predujam</a:t>
            </a:r>
            <a:r>
              <a:rPr lang="hr-HR" sz="2000" dirty="0" smtClean="0">
                <a:solidFill>
                  <a:srgbClr val="002060"/>
                </a:solidFill>
                <a:latin typeface="Neo Sans Medium"/>
              </a:rPr>
              <a:t>:</a:t>
            </a:r>
          </a:p>
          <a:p>
            <a:pPr lvl="1" algn="just">
              <a:buFont typeface="Wingdings" pitchFamily="2" charset="2"/>
              <a:buChar char="Ø"/>
            </a:pPr>
            <a:r>
              <a:rPr lang="hr-HR" sz="2000" dirty="0" smtClean="0">
                <a:solidFill>
                  <a:srgbClr val="002060"/>
                </a:solidFill>
                <a:latin typeface="Neo Sans Medium"/>
              </a:rPr>
              <a:t>jednokratno/višekratno</a:t>
            </a:r>
            <a:r>
              <a:rPr lang="hr-HR" sz="2000" dirty="0">
                <a:solidFill>
                  <a:srgbClr val="002060"/>
                </a:solidFill>
                <a:latin typeface="Neo Sans Medium"/>
              </a:rPr>
              <a:t>, najviše do 40% odobrenih bespovratnih sredstava po </a:t>
            </a:r>
            <a:r>
              <a:rPr lang="hr-HR" sz="2000" dirty="0" smtClean="0">
                <a:solidFill>
                  <a:srgbClr val="002060"/>
                </a:solidFill>
                <a:latin typeface="Neo Sans Medium"/>
              </a:rPr>
              <a:t>projektu</a:t>
            </a:r>
          </a:p>
          <a:p>
            <a:pPr lvl="1" algn="just">
              <a:spcAft>
                <a:spcPts val="1200"/>
              </a:spcAft>
              <a:buFont typeface="Wingdings" pitchFamily="2" charset="2"/>
              <a:buChar char="Ø"/>
            </a:pPr>
            <a:r>
              <a:rPr lang="hr-HR" sz="2000" dirty="0" smtClean="0">
                <a:solidFill>
                  <a:srgbClr val="002060"/>
                </a:solidFill>
                <a:latin typeface="Neo Sans Medium"/>
              </a:rPr>
              <a:t>uvjet </a:t>
            </a:r>
            <a:r>
              <a:rPr lang="hr-HR" sz="2000" dirty="0">
                <a:solidFill>
                  <a:srgbClr val="002060"/>
                </a:solidFill>
                <a:latin typeface="Neo Sans Medium"/>
              </a:rPr>
              <a:t>za isplatu </a:t>
            </a:r>
            <a:r>
              <a:rPr lang="hr-HR" sz="2000" dirty="0" smtClean="0">
                <a:solidFill>
                  <a:srgbClr val="002060"/>
                </a:solidFill>
                <a:latin typeface="Neo Sans Medium"/>
              </a:rPr>
              <a:t>predujma: </a:t>
            </a:r>
            <a:r>
              <a:rPr lang="hr-HR" sz="2000" dirty="0">
                <a:solidFill>
                  <a:srgbClr val="002060"/>
                </a:solidFill>
                <a:latin typeface="Neo Sans Medium"/>
              </a:rPr>
              <a:t>zadužnica na iznos </a:t>
            </a:r>
            <a:r>
              <a:rPr lang="hr-HR" sz="2000" dirty="0" smtClean="0">
                <a:solidFill>
                  <a:srgbClr val="002060"/>
                </a:solidFill>
                <a:latin typeface="Neo Sans Medium"/>
              </a:rPr>
              <a:t>predujma</a:t>
            </a:r>
            <a:endParaRPr lang="hr-HR" sz="2000" dirty="0">
              <a:solidFill>
                <a:srgbClr val="002060"/>
              </a:solidFill>
              <a:latin typeface="Neo Sans Medium"/>
            </a:endParaRPr>
          </a:p>
          <a:p>
            <a:pPr algn="just">
              <a:buNone/>
            </a:pPr>
            <a:r>
              <a:rPr lang="hr-HR" sz="2000" b="1" dirty="0" smtClean="0">
                <a:solidFill>
                  <a:srgbClr val="002060"/>
                </a:solidFill>
                <a:latin typeface="Neo Sans Medium"/>
              </a:rPr>
              <a:t>Razlozi i osnove za pokretanje postupka povrata sredstava:</a:t>
            </a:r>
          </a:p>
          <a:p>
            <a:pPr lvl="1" algn="just">
              <a:buFont typeface="Wingdings" pitchFamily="2" charset="2"/>
              <a:buChar char="Ø"/>
            </a:pPr>
            <a:r>
              <a:rPr lang="hr-HR" sz="2000" dirty="0" smtClean="0">
                <a:solidFill>
                  <a:srgbClr val="002060"/>
                </a:solidFill>
                <a:latin typeface="Neo Sans Medium"/>
              </a:rPr>
              <a:t>utvrđene </a:t>
            </a:r>
            <a:r>
              <a:rPr lang="hr-HR" sz="2000" dirty="0">
                <a:solidFill>
                  <a:srgbClr val="002060"/>
                </a:solidFill>
                <a:latin typeface="Neo Sans Medium"/>
              </a:rPr>
              <a:t>nepravilnosti vezani uz dodijeljena bespovratna </a:t>
            </a:r>
            <a:r>
              <a:rPr lang="hr-HR" sz="2000" dirty="0" smtClean="0">
                <a:solidFill>
                  <a:srgbClr val="002060"/>
                </a:solidFill>
                <a:latin typeface="Neo Sans Medium"/>
              </a:rPr>
              <a:t>sredstva</a:t>
            </a:r>
          </a:p>
          <a:p>
            <a:pPr lvl="1" algn="just">
              <a:buFont typeface="Wingdings" pitchFamily="2" charset="2"/>
              <a:buChar char="Ø"/>
            </a:pPr>
            <a:r>
              <a:rPr lang="hr-HR" sz="2000" dirty="0" smtClean="0">
                <a:solidFill>
                  <a:srgbClr val="002060"/>
                </a:solidFill>
                <a:latin typeface="Neo Sans Medium"/>
              </a:rPr>
              <a:t>povrat </a:t>
            </a:r>
            <a:r>
              <a:rPr lang="hr-HR" sz="2000" dirty="0">
                <a:solidFill>
                  <a:srgbClr val="002060"/>
                </a:solidFill>
                <a:latin typeface="Neo Sans Medium"/>
              </a:rPr>
              <a:t>nenamjenskog i </a:t>
            </a:r>
            <a:r>
              <a:rPr lang="hr-HR" sz="2000" dirty="0" smtClean="0">
                <a:solidFill>
                  <a:srgbClr val="002060"/>
                </a:solidFill>
                <a:latin typeface="Neo Sans Medium"/>
              </a:rPr>
              <a:t>nepravovremeno </a:t>
            </a:r>
            <a:r>
              <a:rPr lang="hr-HR" sz="2000" dirty="0">
                <a:solidFill>
                  <a:srgbClr val="002060"/>
                </a:solidFill>
                <a:latin typeface="Neo Sans Medium"/>
              </a:rPr>
              <a:t>korištenog </a:t>
            </a:r>
            <a:r>
              <a:rPr lang="hr-HR" sz="2000" dirty="0" smtClean="0">
                <a:solidFill>
                  <a:srgbClr val="002060"/>
                </a:solidFill>
                <a:latin typeface="Neo Sans Medium"/>
              </a:rPr>
              <a:t>predujma</a:t>
            </a:r>
          </a:p>
          <a:p>
            <a:pPr lvl="1" algn="just">
              <a:buFont typeface="Wingdings" pitchFamily="2" charset="2"/>
              <a:buChar char="Ø"/>
            </a:pPr>
            <a:r>
              <a:rPr lang="hr-HR" sz="2000" dirty="0" smtClean="0">
                <a:solidFill>
                  <a:srgbClr val="002060"/>
                </a:solidFill>
                <a:latin typeface="Neo Sans Medium"/>
              </a:rPr>
              <a:t>raskid Ugovora</a:t>
            </a:r>
          </a:p>
          <a:p>
            <a:pPr lvl="1" algn="just">
              <a:buFont typeface="Wingdings" pitchFamily="2" charset="2"/>
              <a:buChar char="Ø"/>
            </a:pPr>
            <a:r>
              <a:rPr lang="hr-HR" sz="2000" dirty="0" smtClean="0">
                <a:solidFill>
                  <a:srgbClr val="002060"/>
                </a:solidFill>
                <a:latin typeface="Neo Sans Medium"/>
              </a:rPr>
              <a:t>korisniku </a:t>
            </a:r>
            <a:r>
              <a:rPr lang="hr-HR" sz="2000" dirty="0">
                <a:solidFill>
                  <a:srgbClr val="002060"/>
                </a:solidFill>
                <a:latin typeface="Neo Sans Medium"/>
              </a:rPr>
              <a:t>isplaćen nepripadajući iznos bespovratnih sredstava</a:t>
            </a:r>
          </a:p>
          <a:p>
            <a:pPr>
              <a:buFont typeface="Wingdings" panose="05000000000000000000" pitchFamily="2" charset="2"/>
              <a:buChar char="Ø"/>
            </a:pPr>
            <a:endParaRPr lang="hr-HR" dirty="0"/>
          </a:p>
        </p:txBody>
      </p:sp>
      <p:pic>
        <p:nvPicPr>
          <p:cNvPr id="4" name="Picture 3">
            <a:extLst>
              <a:ext uri="{FF2B5EF4-FFF2-40B4-BE49-F238E27FC236}">
                <a16:creationId xmlns:a16="http://schemas.microsoft.com/office/drawing/2014/main" id="{0CFE6A51-4765-4981-B459-09D335F5A88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6009851"/>
            <a:ext cx="8377131" cy="527222"/>
          </a:xfrm>
          <a:prstGeom prst="rect">
            <a:avLst/>
          </a:prstGeom>
          <a:noFill/>
          <a:ln>
            <a:noFill/>
          </a:ln>
        </p:spPr>
      </p:pic>
      <p:grpSp>
        <p:nvGrpSpPr>
          <p:cNvPr id="5" name="Group 4">
            <a:extLst>
              <a:ext uri="{FF2B5EF4-FFF2-40B4-BE49-F238E27FC236}">
                <a16:creationId xmlns:a16="http://schemas.microsoft.com/office/drawing/2014/main" id="{DD539698-2475-4009-8F2C-4EEC56769912}"/>
              </a:ext>
            </a:extLst>
          </p:cNvPr>
          <p:cNvGrpSpPr/>
          <p:nvPr/>
        </p:nvGrpSpPr>
        <p:grpSpPr>
          <a:xfrm>
            <a:off x="8716333" y="219451"/>
            <a:ext cx="3217024" cy="821736"/>
            <a:chOff x="0" y="0"/>
            <a:chExt cx="7200007" cy="1879416"/>
          </a:xfrm>
        </p:grpSpPr>
        <p:sp>
          <p:nvSpPr>
            <p:cNvPr id="6" name="Shape 6">
              <a:extLst>
                <a:ext uri="{FF2B5EF4-FFF2-40B4-BE49-F238E27FC236}">
                  <a16:creationId xmlns:a16="http://schemas.microsoft.com/office/drawing/2014/main" id="{F1F9D083-903B-4F09-AE22-755B79134E4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939A32DE-36A0-421F-AA8D-43FA982BECA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1521B549-6A4B-4556-BE51-206BB4971839}"/>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459B3AB2-1134-421F-B7D2-B99FB1201F50}"/>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387F9C18-4793-47F6-A551-A9A31F912FF3}"/>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876F76EA-A775-4DFB-B8AA-0286F5DA8366}"/>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3F2AD22B-4BFE-469E-9DA4-173D1E414C7C}"/>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733B9B99-C9D8-495D-9CE7-4C3296574F90}"/>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9E86FB93-7E48-48CA-BAEA-E91D65CEF3EA}"/>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6E8364F3-CCEF-4910-B93C-AAF39482ADA7}"/>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FB6CB6B5-592D-4701-9D2B-1852923C6767}"/>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Tree>
    <p:extLst>
      <p:ext uri="{BB962C8B-B14F-4D97-AF65-F5344CB8AC3E}">
        <p14:creationId xmlns:p14="http://schemas.microsoft.com/office/powerpoint/2010/main" val="20343584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1528" y="1466413"/>
            <a:ext cx="10708943" cy="3734761"/>
          </a:xfrm>
        </p:spPr>
        <p:txBody>
          <a:bodyPr>
            <a:normAutofit/>
          </a:bodyPr>
          <a:lstStyle/>
          <a:p>
            <a:pPr marL="0" indent="0" algn="just">
              <a:buNone/>
            </a:pPr>
            <a:r>
              <a:rPr lang="hr-HR" sz="2000" b="1" dirty="0" smtClean="0">
                <a:solidFill>
                  <a:srgbClr val="002060"/>
                </a:solidFill>
                <a:latin typeface="Neo Sans Medium"/>
              </a:rPr>
              <a:t>Revizija projekta</a:t>
            </a:r>
          </a:p>
          <a:p>
            <a:pPr algn="just"/>
            <a:r>
              <a:rPr lang="hr-HR" sz="2000" dirty="0" smtClean="0">
                <a:solidFill>
                  <a:srgbClr val="002060"/>
                </a:solidFill>
                <a:latin typeface="Neo Sans Medium"/>
              </a:rPr>
              <a:t>Za </a:t>
            </a:r>
            <a:r>
              <a:rPr lang="hr-HR" sz="2000" dirty="0">
                <a:solidFill>
                  <a:srgbClr val="002060"/>
                </a:solidFill>
                <a:latin typeface="Neo Sans Medium"/>
              </a:rPr>
              <a:t>sve projekte čiji ukupno prihvatljivi troškovi premašuju </a:t>
            </a:r>
            <a:r>
              <a:rPr lang="hr-HR" sz="2000" b="1" dirty="0">
                <a:solidFill>
                  <a:srgbClr val="002060"/>
                </a:solidFill>
                <a:latin typeface="Neo Sans Medium"/>
              </a:rPr>
              <a:t>1.500.000,00 kn </a:t>
            </a:r>
            <a:r>
              <a:rPr lang="hr-HR" sz="2000" dirty="0">
                <a:solidFill>
                  <a:srgbClr val="002060"/>
                </a:solidFill>
                <a:latin typeface="Neo Sans Medium"/>
              </a:rPr>
              <a:t>uz Završno izvješće predaje se i revizorsko izvješće neovisnog ovlaštenog revizora</a:t>
            </a:r>
          </a:p>
          <a:p>
            <a:pPr marL="0" indent="0" algn="just">
              <a:buNone/>
            </a:pPr>
            <a:endParaRPr lang="hr-HR" sz="2000" dirty="0">
              <a:solidFill>
                <a:srgbClr val="002060"/>
              </a:solidFill>
              <a:latin typeface="Neo Sans Medium"/>
            </a:endParaRPr>
          </a:p>
          <a:p>
            <a:pPr marL="0" indent="0" algn="just">
              <a:buNone/>
            </a:pPr>
            <a:r>
              <a:rPr lang="hr-HR" sz="2000" b="1" dirty="0" smtClean="0">
                <a:solidFill>
                  <a:srgbClr val="002060"/>
                </a:solidFill>
                <a:latin typeface="Neo Sans Medium"/>
              </a:rPr>
              <a:t>Informiranje i vidljivost </a:t>
            </a:r>
          </a:p>
          <a:p>
            <a:pPr algn="just"/>
            <a:r>
              <a:rPr lang="hr-HR" sz="2000" dirty="0" smtClean="0">
                <a:solidFill>
                  <a:srgbClr val="002060"/>
                </a:solidFill>
                <a:latin typeface="Neo Sans Medium"/>
              </a:rPr>
              <a:t>Korisnik </a:t>
            </a:r>
            <a:r>
              <a:rPr lang="hr-HR" sz="2000" dirty="0">
                <a:solidFill>
                  <a:srgbClr val="002060"/>
                </a:solidFill>
                <a:latin typeface="Neo Sans Medium"/>
              </a:rPr>
              <a:t>je </a:t>
            </a:r>
            <a:r>
              <a:rPr lang="hr-HR" sz="2000" dirty="0" smtClean="0">
                <a:solidFill>
                  <a:srgbClr val="002060"/>
                </a:solidFill>
                <a:latin typeface="Neo Sans Medium"/>
              </a:rPr>
              <a:t>dužan objaviti </a:t>
            </a:r>
            <a:r>
              <a:rPr lang="hr-HR" sz="2000" dirty="0">
                <a:solidFill>
                  <a:srgbClr val="002060"/>
                </a:solidFill>
                <a:latin typeface="Neo Sans Medium"/>
              </a:rPr>
              <a:t>činjenicu da EU sufinancira projekt </a:t>
            </a:r>
            <a:r>
              <a:rPr lang="hr-HR" sz="2000" dirty="0" smtClean="0">
                <a:solidFill>
                  <a:srgbClr val="002060"/>
                </a:solidFill>
                <a:latin typeface="Neo Sans Medium"/>
              </a:rPr>
              <a:t>i </a:t>
            </a:r>
            <a:r>
              <a:rPr lang="hr-HR" sz="2000" dirty="0">
                <a:solidFill>
                  <a:srgbClr val="002060"/>
                </a:solidFill>
                <a:latin typeface="Neo Sans Medium"/>
              </a:rPr>
              <a:t>da </a:t>
            </a:r>
            <a:r>
              <a:rPr lang="hr-HR" sz="2000" dirty="0" smtClean="0">
                <a:solidFill>
                  <a:srgbClr val="002060"/>
                </a:solidFill>
                <a:latin typeface="Neo Sans Medium"/>
              </a:rPr>
              <a:t>se </a:t>
            </a:r>
            <a:r>
              <a:rPr lang="hr-HR" sz="2000" dirty="0">
                <a:solidFill>
                  <a:srgbClr val="002060"/>
                </a:solidFill>
                <a:latin typeface="Neo Sans Medium"/>
              </a:rPr>
              <a:t>projekt </a:t>
            </a:r>
            <a:r>
              <a:rPr lang="hr-HR" sz="2000" dirty="0" smtClean="0">
                <a:solidFill>
                  <a:srgbClr val="002060"/>
                </a:solidFill>
                <a:latin typeface="Neo Sans Medium"/>
              </a:rPr>
              <a:t>provodi </a:t>
            </a:r>
            <a:r>
              <a:rPr lang="hr-HR" sz="2000" dirty="0">
                <a:solidFill>
                  <a:srgbClr val="002060"/>
                </a:solidFill>
                <a:latin typeface="Neo Sans Medium"/>
              </a:rPr>
              <a:t>u sklopu OPKK sufinanciranog od strane EFRR</a:t>
            </a:r>
          </a:p>
          <a:p>
            <a:pPr algn="just"/>
            <a:r>
              <a:rPr lang="hr-HR" sz="2000" dirty="0">
                <a:solidFill>
                  <a:srgbClr val="002060"/>
                </a:solidFill>
                <a:latin typeface="Neo Sans Medium"/>
              </a:rPr>
              <a:t>SAFU će osigurati potporu korisnicima vezano uz ispunjavanje zahtjeva vezanih uz informiranje i vidljivost</a:t>
            </a:r>
          </a:p>
          <a:p>
            <a:endParaRPr lang="hr-HR" dirty="0">
              <a:latin typeface="Neo Sans Medium"/>
            </a:endParaRPr>
          </a:p>
          <a:p>
            <a:endParaRPr lang="hr-HR" dirty="0">
              <a:latin typeface="Neo Sans Medium"/>
            </a:endParaRPr>
          </a:p>
          <a:p>
            <a:endParaRPr lang="hr-HR" dirty="0">
              <a:latin typeface="Neo Sans Medium"/>
            </a:endParaRPr>
          </a:p>
          <a:p>
            <a:endParaRPr lang="hr-HR" dirty="0">
              <a:latin typeface="Neo Sans Medium"/>
            </a:endParaRPr>
          </a:p>
          <a:p>
            <a:pPr marL="0" indent="0">
              <a:buNone/>
            </a:pPr>
            <a:endParaRPr lang="hr-HR" dirty="0">
              <a:solidFill>
                <a:schemeClr val="bg1"/>
              </a:solidFill>
              <a:latin typeface="Neo Sans Medium"/>
            </a:endParaRPr>
          </a:p>
        </p:txBody>
      </p:sp>
      <p:pic>
        <p:nvPicPr>
          <p:cNvPr id="4" name="Picture 3">
            <a:extLst>
              <a:ext uri="{FF2B5EF4-FFF2-40B4-BE49-F238E27FC236}">
                <a16:creationId xmlns:a16="http://schemas.microsoft.com/office/drawing/2014/main" id="{0CFE6A51-4765-4981-B459-09D335F5A88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6023706"/>
            <a:ext cx="8377131" cy="527222"/>
          </a:xfrm>
          <a:prstGeom prst="rect">
            <a:avLst/>
          </a:prstGeom>
          <a:noFill/>
          <a:ln>
            <a:noFill/>
          </a:ln>
        </p:spPr>
      </p:pic>
      <p:grpSp>
        <p:nvGrpSpPr>
          <p:cNvPr id="5" name="Group 4">
            <a:extLst>
              <a:ext uri="{FF2B5EF4-FFF2-40B4-BE49-F238E27FC236}">
                <a16:creationId xmlns:a16="http://schemas.microsoft.com/office/drawing/2014/main" id="{DD539698-2475-4009-8F2C-4EEC56769912}"/>
              </a:ext>
            </a:extLst>
          </p:cNvPr>
          <p:cNvGrpSpPr/>
          <p:nvPr/>
        </p:nvGrpSpPr>
        <p:grpSpPr>
          <a:xfrm>
            <a:off x="8716333" y="219451"/>
            <a:ext cx="3217024" cy="821736"/>
            <a:chOff x="0" y="0"/>
            <a:chExt cx="7200007" cy="1879416"/>
          </a:xfrm>
        </p:grpSpPr>
        <p:sp>
          <p:nvSpPr>
            <p:cNvPr id="6" name="Shape 6">
              <a:extLst>
                <a:ext uri="{FF2B5EF4-FFF2-40B4-BE49-F238E27FC236}">
                  <a16:creationId xmlns:a16="http://schemas.microsoft.com/office/drawing/2014/main" id="{F1F9D083-903B-4F09-AE22-755B79134E4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939A32DE-36A0-421F-AA8D-43FA982BECA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1521B549-6A4B-4556-BE51-206BB4971839}"/>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459B3AB2-1134-421F-B7D2-B99FB1201F50}"/>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387F9C18-4793-47F6-A551-A9A31F912FF3}"/>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876F76EA-A775-4DFB-B8AA-0286F5DA8366}"/>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3F2AD22B-4BFE-469E-9DA4-173D1E414C7C}"/>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733B9B99-C9D8-495D-9CE7-4C3296574F90}"/>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9E86FB93-7E48-48CA-BAEA-E91D65CEF3EA}"/>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6E8364F3-CCEF-4910-B93C-AAF39482ADA7}"/>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FB6CB6B5-592D-4701-9D2B-1852923C6767}"/>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
        <p:nvSpPr>
          <p:cNvPr id="18" name="Title 1"/>
          <p:cNvSpPr>
            <a:spLocks noGrp="1"/>
          </p:cNvSpPr>
          <p:nvPr>
            <p:ph type="title"/>
          </p:nvPr>
        </p:nvSpPr>
        <p:spPr>
          <a:xfrm>
            <a:off x="511728" y="219451"/>
            <a:ext cx="9921380" cy="857256"/>
          </a:xfrm>
        </p:spPr>
        <p:txBody>
          <a:bodyPr>
            <a:noAutofit/>
          </a:bodyPr>
          <a:lstStyle/>
          <a:p>
            <a:r>
              <a:rPr lang="hr-HR" sz="3200" b="1" dirty="0">
                <a:latin typeface="Neo Sans Medium"/>
              </a:rPr>
              <a:t>REVIZIJA PROJEKTA</a:t>
            </a:r>
            <a:br>
              <a:rPr lang="hr-HR" sz="3200" b="1" dirty="0">
                <a:latin typeface="Neo Sans Medium"/>
              </a:rPr>
            </a:br>
            <a:r>
              <a:rPr lang="hr-HR" sz="3200" b="1" dirty="0">
                <a:latin typeface="Neo Sans Medium"/>
              </a:rPr>
              <a:t>INFORMIRANJE I VIDLJIVOST</a:t>
            </a:r>
          </a:p>
        </p:txBody>
      </p:sp>
    </p:spTree>
    <p:extLst>
      <p:ext uri="{BB962C8B-B14F-4D97-AF65-F5344CB8AC3E}">
        <p14:creationId xmlns:p14="http://schemas.microsoft.com/office/powerpoint/2010/main" val="1214700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CFE6A51-4765-4981-B459-09D335F5A88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6023706"/>
            <a:ext cx="8377131" cy="527222"/>
          </a:xfrm>
          <a:prstGeom prst="rect">
            <a:avLst/>
          </a:prstGeom>
          <a:noFill/>
          <a:ln>
            <a:noFill/>
          </a:ln>
        </p:spPr>
      </p:pic>
      <p:grpSp>
        <p:nvGrpSpPr>
          <p:cNvPr id="5" name="Group 4">
            <a:extLst>
              <a:ext uri="{FF2B5EF4-FFF2-40B4-BE49-F238E27FC236}">
                <a16:creationId xmlns:a16="http://schemas.microsoft.com/office/drawing/2014/main" id="{DD539698-2475-4009-8F2C-4EEC56769912}"/>
              </a:ext>
            </a:extLst>
          </p:cNvPr>
          <p:cNvGrpSpPr/>
          <p:nvPr/>
        </p:nvGrpSpPr>
        <p:grpSpPr>
          <a:xfrm>
            <a:off x="8716333" y="219451"/>
            <a:ext cx="3217024" cy="821736"/>
            <a:chOff x="0" y="0"/>
            <a:chExt cx="7200007" cy="1879416"/>
          </a:xfrm>
        </p:grpSpPr>
        <p:sp>
          <p:nvSpPr>
            <p:cNvPr id="6" name="Shape 6">
              <a:extLst>
                <a:ext uri="{FF2B5EF4-FFF2-40B4-BE49-F238E27FC236}">
                  <a16:creationId xmlns:a16="http://schemas.microsoft.com/office/drawing/2014/main" id="{F1F9D083-903B-4F09-AE22-755B79134E4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939A32DE-36A0-421F-AA8D-43FA982BECA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1521B549-6A4B-4556-BE51-206BB4971839}"/>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459B3AB2-1134-421F-B7D2-B99FB1201F50}"/>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387F9C18-4793-47F6-A551-A9A31F912FF3}"/>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876F76EA-A775-4DFB-B8AA-0286F5DA8366}"/>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3F2AD22B-4BFE-469E-9DA4-173D1E414C7C}"/>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733B9B99-C9D8-495D-9CE7-4C3296574F90}"/>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9E86FB93-7E48-48CA-BAEA-E91D65CEF3EA}"/>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6E8364F3-CCEF-4910-B93C-AAF39482ADA7}"/>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FB6CB6B5-592D-4701-9D2B-1852923C6767}"/>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
        <p:nvSpPr>
          <p:cNvPr id="17" name="Rounded Rectangle 16"/>
          <p:cNvSpPr/>
          <p:nvPr/>
        </p:nvSpPr>
        <p:spPr>
          <a:xfrm>
            <a:off x="3016155" y="2647665"/>
            <a:ext cx="5936776" cy="12965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3200" b="1" dirty="0">
                <a:latin typeface="Neo Sans Medium"/>
              </a:rPr>
              <a:t>HVALA NA POZORNOSTI!</a:t>
            </a:r>
          </a:p>
        </p:txBody>
      </p:sp>
    </p:spTree>
    <p:extLst>
      <p:ext uri="{BB962C8B-B14F-4D97-AF65-F5344CB8AC3E}">
        <p14:creationId xmlns:p14="http://schemas.microsoft.com/office/powerpoint/2010/main" val="165645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092" y="302403"/>
            <a:ext cx="11337734" cy="667891"/>
          </a:xfrm>
        </p:spPr>
        <p:txBody>
          <a:bodyPr>
            <a:noAutofit/>
          </a:bodyPr>
          <a:lstStyle/>
          <a:p>
            <a:pPr lvl="0"/>
            <a:r>
              <a:rPr lang="pl-PL" sz="2800" dirty="0"/>
              <a:t/>
            </a:r>
            <a:br>
              <a:rPr lang="pl-PL" sz="2800" dirty="0"/>
            </a:br>
            <a:r>
              <a:rPr lang="pl-PL" sz="3200" b="1" dirty="0">
                <a:solidFill>
                  <a:prstClr val="white"/>
                </a:solidFill>
              </a:rPr>
              <a:t>ODABIR GRADOVA</a:t>
            </a:r>
            <a:r>
              <a:rPr lang="pl-PL" sz="3200" b="1" dirty="0"/>
              <a:t/>
            </a:r>
            <a:br>
              <a:rPr lang="pl-PL" sz="3200" b="1" dirty="0"/>
            </a:br>
            <a:endParaRPr lang="en-GB" sz="3200" b="1" dirty="0"/>
          </a:p>
        </p:txBody>
      </p:sp>
      <p:sp>
        <p:nvSpPr>
          <p:cNvPr id="3" name="Content Placeholder 2"/>
          <p:cNvSpPr>
            <a:spLocks noGrp="1"/>
          </p:cNvSpPr>
          <p:nvPr>
            <p:ph idx="1"/>
          </p:nvPr>
        </p:nvSpPr>
        <p:spPr>
          <a:xfrm>
            <a:off x="478701" y="1579418"/>
            <a:ext cx="10972800" cy="4350327"/>
          </a:xfrm>
        </p:spPr>
        <p:txBody>
          <a:bodyPr>
            <a:noAutofit/>
          </a:bodyPr>
          <a:lstStyle/>
          <a:p>
            <a:pPr>
              <a:lnSpc>
                <a:spcPct val="107000"/>
              </a:lnSpc>
              <a:spcBef>
                <a:spcPts val="600"/>
              </a:spcBef>
              <a:buClr>
                <a:srgbClr val="002060"/>
              </a:buClr>
              <a:buNone/>
            </a:pPr>
            <a:r>
              <a:rPr lang="hr-HR" sz="2000" b="1" dirty="0" smtClean="0">
                <a:solidFill>
                  <a:srgbClr val="002060"/>
                </a:solidFill>
              </a:rPr>
              <a:t>Tko i kako odabire pilot područja:</a:t>
            </a:r>
          </a:p>
          <a:p>
            <a:pPr lvl="1">
              <a:spcBef>
                <a:spcPts val="0"/>
              </a:spcBef>
              <a:buClr>
                <a:srgbClr val="002060"/>
              </a:buClr>
              <a:buFont typeface="Wingdings" panose="05000000000000000000" pitchFamily="2" charset="2"/>
              <a:buChar char="Ø"/>
            </a:pPr>
            <a:r>
              <a:rPr lang="hr-HR" sz="2000" dirty="0" smtClean="0">
                <a:solidFill>
                  <a:srgbClr val="002060"/>
                </a:solidFill>
              </a:rPr>
              <a:t>MRRFEU na temelju kriterija definiranih u OPKK</a:t>
            </a:r>
            <a:endParaRPr lang="hr-HR" sz="2000" b="1" dirty="0" smtClean="0">
              <a:solidFill>
                <a:srgbClr val="002060"/>
              </a:solidFill>
            </a:endParaRPr>
          </a:p>
          <a:p>
            <a:pPr marL="0" lvl="1" indent="0">
              <a:spcBef>
                <a:spcPts val="1200"/>
              </a:spcBef>
              <a:buClr>
                <a:srgbClr val="002060"/>
              </a:buClr>
              <a:buNone/>
            </a:pPr>
            <a:r>
              <a:rPr lang="hr-HR" sz="2000" b="1" dirty="0" smtClean="0">
                <a:solidFill>
                  <a:srgbClr val="002060"/>
                </a:solidFill>
              </a:rPr>
              <a:t>Kriteriji za odabir pilot područja:</a:t>
            </a:r>
          </a:p>
          <a:p>
            <a:pPr lvl="1">
              <a:spcBef>
                <a:spcPts val="0"/>
              </a:spcBef>
              <a:buClr>
                <a:srgbClr val="002060"/>
              </a:buClr>
              <a:buFont typeface="Wingdings" panose="05000000000000000000" pitchFamily="2" charset="2"/>
              <a:buChar char="Ø"/>
            </a:pPr>
            <a:r>
              <a:rPr lang="hr-HR" sz="2000" dirty="0" smtClean="0">
                <a:solidFill>
                  <a:srgbClr val="002060"/>
                </a:solidFill>
              </a:rPr>
              <a:t>Indeks </a:t>
            </a:r>
            <a:r>
              <a:rPr lang="hr-HR" sz="2000" dirty="0">
                <a:solidFill>
                  <a:srgbClr val="002060"/>
                </a:solidFill>
              </a:rPr>
              <a:t>višestruke </a:t>
            </a:r>
            <a:r>
              <a:rPr lang="hr-HR" sz="2000" dirty="0" smtClean="0">
                <a:solidFill>
                  <a:srgbClr val="002060"/>
                </a:solidFill>
              </a:rPr>
              <a:t>deprivacije</a:t>
            </a:r>
            <a:endParaRPr lang="hr-HR" sz="2000" dirty="0">
              <a:solidFill>
                <a:srgbClr val="002060"/>
              </a:solidFill>
            </a:endParaRPr>
          </a:p>
          <a:p>
            <a:pPr lvl="1">
              <a:spcBef>
                <a:spcPts val="0"/>
              </a:spcBef>
              <a:buClr>
                <a:srgbClr val="002060"/>
              </a:buClr>
              <a:buFont typeface="Wingdings" panose="05000000000000000000" pitchFamily="2" charset="2"/>
              <a:buChar char="Ø"/>
            </a:pPr>
            <a:r>
              <a:rPr lang="hr-HR" sz="2000" dirty="0" smtClean="0">
                <a:solidFill>
                  <a:srgbClr val="002060"/>
                </a:solidFill>
              </a:rPr>
              <a:t>Veličina </a:t>
            </a:r>
            <a:r>
              <a:rPr lang="hr-HR" sz="2000" dirty="0">
                <a:solidFill>
                  <a:srgbClr val="002060"/>
                </a:solidFill>
              </a:rPr>
              <a:t>grada prema broju stanovnika (10.000 - 35.000)</a:t>
            </a:r>
          </a:p>
          <a:p>
            <a:pPr lvl="1">
              <a:spcBef>
                <a:spcPts val="0"/>
              </a:spcBef>
              <a:buClr>
                <a:srgbClr val="002060"/>
              </a:buClr>
              <a:buFont typeface="Wingdings" panose="05000000000000000000" pitchFamily="2" charset="2"/>
              <a:buChar char="Ø"/>
            </a:pPr>
            <a:r>
              <a:rPr lang="hr-HR" sz="2000" dirty="0">
                <a:solidFill>
                  <a:srgbClr val="002060"/>
                </a:solidFill>
              </a:rPr>
              <a:t>Status okupiranosti tijekom Domovinskog </a:t>
            </a:r>
            <a:r>
              <a:rPr lang="hr-HR" sz="2000" dirty="0" smtClean="0">
                <a:solidFill>
                  <a:srgbClr val="002060"/>
                </a:solidFill>
              </a:rPr>
              <a:t>rata</a:t>
            </a:r>
            <a:endParaRPr lang="hr-HR" sz="2000" dirty="0">
              <a:solidFill>
                <a:srgbClr val="002060"/>
              </a:solidFill>
            </a:endParaRPr>
          </a:p>
          <a:p>
            <a:pPr marL="342900" lvl="1" indent="-342900">
              <a:spcBef>
                <a:spcPts val="1200"/>
              </a:spcBef>
              <a:buClr>
                <a:srgbClr val="002060"/>
              </a:buClr>
              <a:buNone/>
            </a:pPr>
            <a:r>
              <a:rPr lang="hr-HR" sz="2000" b="1" dirty="0" smtClean="0">
                <a:solidFill>
                  <a:srgbClr val="002060"/>
                </a:solidFill>
              </a:rPr>
              <a:t>Odabrana pilot područja </a:t>
            </a:r>
            <a:r>
              <a:rPr lang="hr-HR" sz="2000" dirty="0" smtClean="0">
                <a:solidFill>
                  <a:srgbClr val="002060"/>
                </a:solidFill>
              </a:rPr>
              <a:t>(Odlukom MRRFEU od 18. veljače 2015.):</a:t>
            </a:r>
            <a:r>
              <a:rPr lang="hr-HR" sz="2000" b="1" dirty="0" smtClean="0">
                <a:solidFill>
                  <a:srgbClr val="002060"/>
                </a:solidFill>
                <a:latin typeface="Neo Sans Medium"/>
                <a:ea typeface="ＭＳ Ｐゴシック" charset="0"/>
              </a:rPr>
              <a:t>	</a:t>
            </a:r>
          </a:p>
          <a:p>
            <a:pPr marL="400050" lvl="1" indent="0">
              <a:lnSpc>
                <a:spcPct val="107000"/>
              </a:lnSpc>
              <a:spcBef>
                <a:spcPts val="0"/>
              </a:spcBef>
              <a:buClr>
                <a:srgbClr val="002060"/>
              </a:buClr>
              <a:buFont typeface="Wingdings" pitchFamily="2" charset="2"/>
              <a:buChar char="Ø"/>
            </a:pPr>
            <a:r>
              <a:rPr lang="hr-HR" sz="2000" b="1" dirty="0" smtClean="0">
                <a:solidFill>
                  <a:srgbClr val="002060"/>
                </a:solidFill>
                <a:latin typeface="Neo Sans Medium"/>
                <a:ea typeface="ＭＳ Ｐゴシック" charset="0"/>
              </a:rPr>
              <a:t> </a:t>
            </a:r>
            <a:r>
              <a:rPr lang="hr-HR" sz="2000" dirty="0" smtClean="0">
                <a:solidFill>
                  <a:srgbClr val="002060"/>
                </a:solidFill>
                <a:latin typeface="Neo Sans Medium"/>
                <a:ea typeface="ＭＳ Ｐゴシック" charset="0"/>
              </a:rPr>
              <a:t>Beli Manastir s općinom Darda (zbog značajnog udjela pripadnika romske manjine) </a:t>
            </a:r>
          </a:p>
          <a:p>
            <a:pPr marL="400050" lvl="1" indent="0">
              <a:lnSpc>
                <a:spcPct val="107000"/>
              </a:lnSpc>
              <a:spcBef>
                <a:spcPts val="0"/>
              </a:spcBef>
              <a:buClr>
                <a:srgbClr val="002060"/>
              </a:buClr>
              <a:buFont typeface="Wingdings" pitchFamily="2" charset="2"/>
              <a:buChar char="Ø"/>
            </a:pPr>
            <a:r>
              <a:rPr lang="hr-HR" sz="2000" dirty="0" smtClean="0">
                <a:solidFill>
                  <a:srgbClr val="002060"/>
                </a:solidFill>
                <a:latin typeface="Neo Sans Medium"/>
                <a:ea typeface="ＭＳ Ｐゴシック" charset="0"/>
              </a:rPr>
              <a:t> Benkovac </a:t>
            </a:r>
          </a:p>
          <a:p>
            <a:pPr marL="400050" lvl="1" indent="0">
              <a:lnSpc>
                <a:spcPct val="107000"/>
              </a:lnSpc>
              <a:spcBef>
                <a:spcPts val="0"/>
              </a:spcBef>
              <a:buClr>
                <a:srgbClr val="002060"/>
              </a:buClr>
              <a:buFont typeface="Wingdings" pitchFamily="2" charset="2"/>
              <a:buChar char="Ø"/>
            </a:pPr>
            <a:r>
              <a:rPr lang="hr-HR" sz="2000" dirty="0" smtClean="0">
                <a:solidFill>
                  <a:srgbClr val="002060"/>
                </a:solidFill>
                <a:latin typeface="Neo Sans Medium"/>
                <a:ea typeface="ＭＳ Ｐゴシック" charset="0"/>
              </a:rPr>
              <a:t> Knin </a:t>
            </a:r>
            <a:endParaRPr lang="hr-HR" sz="2000" dirty="0">
              <a:solidFill>
                <a:srgbClr val="002060"/>
              </a:solidFill>
              <a:latin typeface="Neo Sans Medium"/>
              <a:ea typeface="ＭＳ Ｐゴシック" charset="0"/>
            </a:endParaRPr>
          </a:p>
          <a:p>
            <a:pPr marL="400050" lvl="1" indent="0">
              <a:lnSpc>
                <a:spcPct val="107000"/>
              </a:lnSpc>
              <a:spcBef>
                <a:spcPts val="0"/>
              </a:spcBef>
              <a:buClr>
                <a:srgbClr val="002060"/>
              </a:buClr>
              <a:buFont typeface="Wingdings" pitchFamily="2" charset="2"/>
              <a:buChar char="Ø"/>
            </a:pPr>
            <a:r>
              <a:rPr lang="hr-HR" sz="2000" dirty="0" smtClean="0">
                <a:solidFill>
                  <a:srgbClr val="002060"/>
                </a:solidFill>
                <a:latin typeface="Neo Sans Medium"/>
                <a:ea typeface="ＭＳ Ｐゴシック" charset="0"/>
              </a:rPr>
              <a:t> Petrinja</a:t>
            </a:r>
            <a:endParaRPr lang="hr-HR" sz="2000" dirty="0">
              <a:solidFill>
                <a:srgbClr val="002060"/>
              </a:solidFill>
              <a:latin typeface="Neo Sans Medium"/>
              <a:ea typeface="ＭＳ Ｐゴシック" charset="0"/>
            </a:endParaRPr>
          </a:p>
          <a:p>
            <a:pPr marL="400050" lvl="1" indent="0">
              <a:lnSpc>
                <a:spcPct val="107000"/>
              </a:lnSpc>
              <a:spcBef>
                <a:spcPts val="0"/>
              </a:spcBef>
              <a:buClr>
                <a:srgbClr val="002060"/>
              </a:buClr>
              <a:buFont typeface="Wingdings" pitchFamily="2" charset="2"/>
              <a:buChar char="Ø"/>
            </a:pPr>
            <a:r>
              <a:rPr lang="hr-HR" sz="2000" dirty="0" smtClean="0">
                <a:solidFill>
                  <a:srgbClr val="002060"/>
                </a:solidFill>
                <a:latin typeface="Neo Sans Medium"/>
                <a:ea typeface="ＭＳ Ｐゴシック" charset="0"/>
              </a:rPr>
              <a:t> Vukovar </a:t>
            </a:r>
            <a:endParaRPr lang="hr-HR" sz="2000" dirty="0">
              <a:solidFill>
                <a:srgbClr val="002060"/>
              </a:solidFill>
              <a:latin typeface="Neo Sans Medium"/>
              <a:ea typeface="ＭＳ Ｐゴシック" charset="0"/>
            </a:endParaRPr>
          </a:p>
          <a:p>
            <a:pPr marL="0" indent="0">
              <a:lnSpc>
                <a:spcPct val="107000"/>
              </a:lnSpc>
              <a:spcBef>
                <a:spcPts val="0"/>
              </a:spcBef>
              <a:buClr>
                <a:srgbClr val="002060"/>
              </a:buClr>
              <a:buNone/>
            </a:pPr>
            <a:r>
              <a:rPr lang="hr-HR" sz="2000" b="1" dirty="0">
                <a:solidFill>
                  <a:srgbClr val="002060"/>
                </a:solidFill>
                <a:latin typeface="Neo Sans Medium"/>
                <a:ea typeface="ＭＳ Ｐゴシック" charset="0"/>
              </a:rPr>
              <a:t>             </a:t>
            </a:r>
            <a:r>
              <a:rPr lang="hr-HR" sz="2000" b="1" dirty="0" smtClean="0">
                <a:solidFill>
                  <a:srgbClr val="002060"/>
                </a:solidFill>
                <a:latin typeface="Neo Sans Medium"/>
                <a:ea typeface="ＭＳ Ｐゴシック" charset="0"/>
              </a:rPr>
              <a:t> </a:t>
            </a:r>
            <a:endParaRPr lang="hr-HR" sz="2000" b="1" dirty="0">
              <a:solidFill>
                <a:srgbClr val="002060"/>
              </a:solidFill>
              <a:latin typeface="Neo Sans Medium"/>
              <a:ea typeface="ＭＳ Ｐゴシック" charset="0"/>
            </a:endParaRPr>
          </a:p>
          <a:p>
            <a:pPr marL="0" indent="0">
              <a:lnSpc>
                <a:spcPct val="107000"/>
              </a:lnSpc>
              <a:spcBef>
                <a:spcPts val="600"/>
              </a:spcBef>
              <a:spcAft>
                <a:spcPts val="600"/>
              </a:spcAft>
              <a:buClr>
                <a:srgbClr val="002060"/>
              </a:buClr>
              <a:buNone/>
            </a:pPr>
            <a:r>
              <a:rPr lang="hr-HR" sz="2000" b="1" dirty="0">
                <a:solidFill>
                  <a:srgbClr val="002060"/>
                </a:solidFill>
                <a:latin typeface="Neo Sans Medium"/>
                <a:ea typeface="ＭＳ Ｐゴシック" charset="0"/>
              </a:rPr>
              <a:t>	</a:t>
            </a:r>
            <a:endParaRPr lang="hr-HR" sz="20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Clr>
                <a:srgbClr val="EF7F24"/>
              </a:buClr>
              <a:buNone/>
            </a:pPr>
            <a:endParaRPr lang="hr-HR" sz="2000" dirty="0">
              <a:solidFill>
                <a:srgbClr val="002060"/>
              </a:solidFill>
              <a:latin typeface="Neo Sans Medium"/>
              <a:ea typeface="MS PGothic" panose="020B0600070205080204" pitchFamily="34" charset="-128"/>
              <a:cs typeface="Neo Sans Medium"/>
            </a:endParaRPr>
          </a:p>
          <a:p>
            <a:pPr>
              <a:lnSpc>
                <a:spcPct val="107000"/>
              </a:lnSpc>
              <a:spcAft>
                <a:spcPts val="800"/>
              </a:spcAft>
              <a:buClr>
                <a:srgbClr val="EF7F24"/>
              </a:buClr>
              <a:buFont typeface="Wingdings" panose="05000000000000000000" pitchFamily="2" charset="2"/>
              <a:buChar char=""/>
            </a:pPr>
            <a:endParaRPr lang="hr-HR" sz="2000" dirty="0">
              <a:solidFill>
                <a:srgbClr val="002060"/>
              </a:solidFill>
              <a:latin typeface="Neo Sans Medium"/>
              <a:ea typeface="MS PGothic" panose="020B0600070205080204" pitchFamily="34" charset="-128"/>
              <a:cs typeface="Neo Sans Medium"/>
            </a:endParaRPr>
          </a:p>
          <a:p>
            <a:pPr lvl="0">
              <a:lnSpc>
                <a:spcPct val="107000"/>
              </a:lnSpc>
              <a:spcAft>
                <a:spcPts val="800"/>
              </a:spcAft>
              <a:buClr>
                <a:srgbClr val="EF7F24"/>
              </a:buClr>
              <a:buFont typeface="Wingdings" panose="05000000000000000000" pitchFamily="2" charset="2"/>
              <a:buChar char=""/>
            </a:pPr>
            <a:endParaRPr lang="hr-HR" sz="1050" dirty="0">
              <a:latin typeface="Calibri" panose="020F0502020204030204" pitchFamily="34" charset="0"/>
              <a:ea typeface="Calibri" panose="020F0502020204030204" pitchFamily="34" charset="0"/>
              <a:cs typeface="Times New Roman" panose="02020603050405020304" pitchFamily="18" charset="0"/>
            </a:endParaRPr>
          </a:p>
          <a:p>
            <a:pPr>
              <a:spcBef>
                <a:spcPts val="600"/>
              </a:spcBef>
              <a:spcAft>
                <a:spcPts val="600"/>
              </a:spcAft>
            </a:pPr>
            <a:endParaRPr lang="hr-HR" sz="2000" dirty="0">
              <a:solidFill>
                <a:srgbClr val="002060"/>
              </a:solidFill>
            </a:endParaRPr>
          </a:p>
        </p:txBody>
      </p:sp>
      <p:grpSp>
        <p:nvGrpSpPr>
          <p:cNvPr id="4" name="Group 3"/>
          <p:cNvGrpSpPr/>
          <p:nvPr/>
        </p:nvGrpSpPr>
        <p:grpSpPr>
          <a:xfrm>
            <a:off x="8686800" y="205683"/>
            <a:ext cx="3304897" cy="865862"/>
            <a:chOff x="0" y="0"/>
            <a:chExt cx="7200007" cy="1879416"/>
          </a:xfrm>
        </p:grpSpPr>
        <p:sp>
          <p:nvSpPr>
            <p:cNvPr id="5" name="Shape 6"/>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6" name="Picture 1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9244" y="6005384"/>
            <a:ext cx="7801232" cy="543070"/>
          </a:xfrm>
          <a:prstGeom prst="rect">
            <a:avLst/>
          </a:prstGeom>
          <a:noFill/>
          <a:ln>
            <a:noFill/>
          </a:ln>
        </p:spPr>
      </p:pic>
    </p:spTree>
    <p:extLst>
      <p:ext uri="{BB962C8B-B14F-4D97-AF65-F5344CB8AC3E}">
        <p14:creationId xmlns:p14="http://schemas.microsoft.com/office/powerpoint/2010/main" val="4289074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854" y="392541"/>
            <a:ext cx="11349644" cy="667891"/>
          </a:xfrm>
        </p:spPr>
        <p:txBody>
          <a:bodyPr>
            <a:noAutofit/>
          </a:bodyPr>
          <a:lstStyle/>
          <a:p>
            <a:pPr lvl="0"/>
            <a:r>
              <a:rPr lang="pl-PL" sz="2800" dirty="0"/>
              <a:t/>
            </a:r>
            <a:br>
              <a:rPr lang="pl-PL" sz="2800" dirty="0"/>
            </a:br>
            <a:r>
              <a:rPr lang="pl-PL" sz="3200" b="1" dirty="0">
                <a:solidFill>
                  <a:prstClr val="white"/>
                </a:solidFill>
              </a:rPr>
              <a:t>INTERVENCIJSKI PLANOVI</a:t>
            </a:r>
            <a:r>
              <a:rPr lang="pl-PL" sz="3600" dirty="0"/>
              <a:t/>
            </a:r>
            <a:br>
              <a:rPr lang="pl-PL" sz="3600" dirty="0"/>
            </a:br>
            <a:endParaRPr lang="en-GB" sz="3600" dirty="0"/>
          </a:p>
        </p:txBody>
      </p:sp>
      <p:sp>
        <p:nvSpPr>
          <p:cNvPr id="3" name="Content Placeholder 2"/>
          <p:cNvSpPr>
            <a:spLocks noGrp="1"/>
          </p:cNvSpPr>
          <p:nvPr>
            <p:ph idx="1"/>
          </p:nvPr>
        </p:nvSpPr>
        <p:spPr>
          <a:xfrm>
            <a:off x="551936" y="2133600"/>
            <a:ext cx="10972800" cy="4335985"/>
          </a:xfrm>
        </p:spPr>
        <p:txBody>
          <a:bodyPr>
            <a:noAutofit/>
          </a:bodyPr>
          <a:lstStyle/>
          <a:p>
            <a:pPr>
              <a:spcBef>
                <a:spcPts val="600"/>
              </a:spcBef>
              <a:spcAft>
                <a:spcPts val="600"/>
              </a:spcAft>
            </a:pPr>
            <a:endParaRPr lang="hr-HR" sz="2000" dirty="0">
              <a:solidFill>
                <a:srgbClr val="002060"/>
              </a:solidFill>
            </a:endParaRPr>
          </a:p>
          <a:p>
            <a:pPr>
              <a:lnSpc>
                <a:spcPct val="107000"/>
              </a:lnSpc>
              <a:spcAft>
                <a:spcPts val="800"/>
              </a:spcAft>
              <a:buClr>
                <a:schemeClr val="tx2">
                  <a:lumMod val="50000"/>
                </a:schemeClr>
              </a:buClr>
            </a:pPr>
            <a:endParaRPr lang="hr-HR" sz="2000" dirty="0">
              <a:solidFill>
                <a:srgbClr val="002060"/>
              </a:solidFill>
            </a:endParaRPr>
          </a:p>
          <a:p>
            <a:pPr>
              <a:lnSpc>
                <a:spcPct val="107000"/>
              </a:lnSpc>
              <a:spcAft>
                <a:spcPts val="800"/>
              </a:spcAft>
              <a:buClr>
                <a:schemeClr val="tx2">
                  <a:lumMod val="50000"/>
                </a:schemeClr>
              </a:buClr>
            </a:pPr>
            <a:endParaRPr lang="hr-HR" sz="2000" dirty="0">
              <a:solidFill>
                <a:srgbClr val="002060"/>
              </a:solidFill>
            </a:endParaRPr>
          </a:p>
          <a:p>
            <a:pPr lvl="0">
              <a:lnSpc>
                <a:spcPct val="107000"/>
              </a:lnSpc>
              <a:buClr>
                <a:srgbClr val="EF7F24"/>
              </a:buClr>
              <a:buFont typeface="Wingdings" panose="05000000000000000000" pitchFamily="2" charset="2"/>
              <a:buChar char=""/>
            </a:pPr>
            <a:endParaRPr lang="hr-HR" sz="1050" dirty="0">
              <a:solidFill>
                <a:srgbClr val="002060"/>
              </a:solidFill>
              <a:latin typeface="Neo Sans Medium"/>
              <a:ea typeface="MS PGothic" panose="020B0600070205080204" pitchFamily="34" charset="-128"/>
            </a:endParaRPr>
          </a:p>
          <a:p>
            <a:pPr lvl="0">
              <a:lnSpc>
                <a:spcPct val="107000"/>
              </a:lnSpc>
              <a:spcAft>
                <a:spcPts val="800"/>
              </a:spcAft>
              <a:buClr>
                <a:srgbClr val="EF7F24"/>
              </a:buClr>
              <a:buFont typeface="Wingdings" panose="05000000000000000000" pitchFamily="2" charset="2"/>
              <a:buChar char=""/>
            </a:pPr>
            <a:endParaRPr lang="hr-HR" sz="1050" dirty="0">
              <a:latin typeface="Calibri" panose="020F0502020204030204" pitchFamily="34" charset="0"/>
              <a:ea typeface="Calibri" panose="020F0502020204030204" pitchFamily="34" charset="0"/>
              <a:cs typeface="Times New Roman" panose="02020603050405020304" pitchFamily="18" charset="0"/>
            </a:endParaRPr>
          </a:p>
          <a:p>
            <a:pPr>
              <a:spcBef>
                <a:spcPts val="600"/>
              </a:spcBef>
              <a:spcAft>
                <a:spcPts val="600"/>
              </a:spcAft>
            </a:pPr>
            <a:endParaRPr lang="hr-HR" sz="2000" dirty="0">
              <a:solidFill>
                <a:srgbClr val="002060"/>
              </a:solidFill>
            </a:endParaRPr>
          </a:p>
        </p:txBody>
      </p:sp>
      <p:grpSp>
        <p:nvGrpSpPr>
          <p:cNvPr id="4" name="Group 3"/>
          <p:cNvGrpSpPr/>
          <p:nvPr/>
        </p:nvGrpSpPr>
        <p:grpSpPr>
          <a:xfrm>
            <a:off x="8792244" y="243488"/>
            <a:ext cx="3284902" cy="807177"/>
            <a:chOff x="0" y="0"/>
            <a:chExt cx="7200007" cy="1879416"/>
          </a:xfrm>
        </p:grpSpPr>
        <p:sp>
          <p:nvSpPr>
            <p:cNvPr id="5" name="Shape 6"/>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6" name="Picture 1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10566" y="5898292"/>
            <a:ext cx="8377131" cy="568411"/>
          </a:xfrm>
          <a:prstGeom prst="rect">
            <a:avLst/>
          </a:prstGeom>
          <a:noFill/>
          <a:ln>
            <a:noFill/>
          </a:ln>
        </p:spPr>
      </p:pic>
      <p:sp>
        <p:nvSpPr>
          <p:cNvPr id="17" name="Rectangle 16"/>
          <p:cNvSpPr/>
          <p:nvPr/>
        </p:nvSpPr>
        <p:spPr>
          <a:xfrm>
            <a:off x="473169" y="1437355"/>
            <a:ext cx="11446981" cy="4035977"/>
          </a:xfrm>
          <a:prstGeom prst="rect">
            <a:avLst/>
          </a:prstGeom>
        </p:spPr>
        <p:txBody>
          <a:bodyPr wrap="square">
            <a:spAutoFit/>
          </a:bodyPr>
          <a:lstStyle/>
          <a:p>
            <a:pPr marL="342900" lvl="1" indent="-342900">
              <a:buClr>
                <a:schemeClr val="tx2">
                  <a:lumMod val="50000"/>
                </a:schemeClr>
              </a:buClr>
            </a:pPr>
            <a:r>
              <a:rPr lang="hr-HR" sz="2000" b="1" dirty="0" smtClean="0">
                <a:solidFill>
                  <a:srgbClr val="002060"/>
                </a:solidFill>
                <a:latin typeface="Neo Sans" pitchFamily="34" charset="0"/>
              </a:rPr>
              <a:t>Što su Intervencijski planovi: </a:t>
            </a:r>
          </a:p>
          <a:p>
            <a:pPr marL="800100" lvl="2" indent="-342900" algn="just">
              <a:buClr>
                <a:schemeClr val="tx2">
                  <a:lumMod val="50000"/>
                </a:schemeClr>
              </a:buClr>
              <a:buFont typeface="Wingdings" pitchFamily="2" charset="2"/>
              <a:buChar char="Ø"/>
            </a:pPr>
            <a:r>
              <a:rPr lang="hr-HR" sz="2000" dirty="0" smtClean="0">
                <a:solidFill>
                  <a:srgbClr val="002060"/>
                </a:solidFill>
                <a:latin typeface="Neo Sans" pitchFamily="34" charset="0"/>
              </a:rPr>
              <a:t>strateški dokumenti: analiziraju ključne probleme područja, definiraju viziju, ciljeve i prioritete </a:t>
            </a:r>
            <a:r>
              <a:rPr lang="hr-HR" sz="2000" dirty="0">
                <a:solidFill>
                  <a:srgbClr val="002060"/>
                </a:solidFill>
                <a:latin typeface="Neo Sans" pitchFamily="34" charset="0"/>
              </a:rPr>
              <a:t>razvoja </a:t>
            </a:r>
            <a:r>
              <a:rPr lang="hr-HR" sz="2000" dirty="0" smtClean="0">
                <a:solidFill>
                  <a:srgbClr val="002060"/>
                </a:solidFill>
                <a:latin typeface="Neo Sans" pitchFamily="34" charset="0"/>
              </a:rPr>
              <a:t>područja</a:t>
            </a:r>
          </a:p>
          <a:p>
            <a:pPr marL="800100" lvl="2" indent="-342900" algn="just">
              <a:spcBef>
                <a:spcPct val="20000"/>
              </a:spcBef>
              <a:spcAft>
                <a:spcPts val="800"/>
              </a:spcAft>
              <a:buClr>
                <a:schemeClr val="tx2">
                  <a:lumMod val="50000"/>
                </a:schemeClr>
              </a:buClr>
              <a:buFont typeface="Wingdings" pitchFamily="2" charset="2"/>
              <a:buChar char="Ø"/>
            </a:pPr>
            <a:r>
              <a:rPr lang="hr-HR" sz="2000" dirty="0" smtClean="0">
                <a:solidFill>
                  <a:srgbClr val="002060"/>
                </a:solidFill>
                <a:latin typeface="Neo Sans" pitchFamily="34" charset="0"/>
              </a:rPr>
              <a:t>operativni dokumenti: definiraju konkretne projekte s dinamikom i planom provedbe</a:t>
            </a:r>
            <a:endParaRPr lang="hr-HR" sz="2000" dirty="0">
              <a:solidFill>
                <a:srgbClr val="002060"/>
              </a:solidFill>
              <a:latin typeface="Neo Sans" pitchFamily="34" charset="0"/>
            </a:endParaRPr>
          </a:p>
          <a:p>
            <a:pPr marL="342900" lvl="1" indent="-342900">
              <a:lnSpc>
                <a:spcPct val="107000"/>
              </a:lnSpc>
              <a:spcBef>
                <a:spcPts val="1200"/>
              </a:spcBef>
              <a:buClr>
                <a:schemeClr val="tx2">
                  <a:lumMod val="50000"/>
                </a:schemeClr>
              </a:buClr>
            </a:pPr>
            <a:r>
              <a:rPr lang="hr-HR" sz="2000" b="1" dirty="0" smtClean="0">
                <a:solidFill>
                  <a:srgbClr val="002060"/>
                </a:solidFill>
                <a:latin typeface="Neo Sans" pitchFamily="34" charset="0"/>
              </a:rPr>
              <a:t>Vrste projekata u Intervencijskim planovima:</a:t>
            </a:r>
            <a:endParaRPr lang="hr-HR" sz="2000" b="1" dirty="0">
              <a:solidFill>
                <a:srgbClr val="002060"/>
              </a:solidFill>
              <a:latin typeface="Neo Sans" pitchFamily="34" charset="0"/>
            </a:endParaRPr>
          </a:p>
          <a:p>
            <a:pPr marL="800100" lvl="2" indent="-342900">
              <a:buClr>
                <a:schemeClr val="tx2">
                  <a:lumMod val="50000"/>
                </a:schemeClr>
              </a:buClr>
              <a:buFont typeface="Wingdings" panose="05000000000000000000" pitchFamily="2" charset="2"/>
              <a:buChar char="Ø"/>
            </a:pPr>
            <a:r>
              <a:rPr lang="hr-HR" sz="2000" dirty="0" smtClean="0">
                <a:solidFill>
                  <a:srgbClr val="002060"/>
                </a:solidFill>
                <a:latin typeface="Neo Sans" pitchFamily="34" charset="0"/>
              </a:rPr>
              <a:t>infrastrukturni projekti iz različitih područja (okoliš, mobilnost, turizam, kultura, poljoprivreda, društvene djelatnosti, poduzetništvo i </a:t>
            </a:r>
            <a:r>
              <a:rPr lang="hr-HR" sz="2000" dirty="0" err="1" smtClean="0">
                <a:solidFill>
                  <a:srgbClr val="002060"/>
                </a:solidFill>
                <a:latin typeface="Neo Sans" pitchFamily="34" charset="0"/>
              </a:rPr>
              <a:t>sl</a:t>
            </a:r>
            <a:r>
              <a:rPr lang="hr-HR" sz="2000" dirty="0" smtClean="0">
                <a:solidFill>
                  <a:srgbClr val="002060"/>
                </a:solidFill>
                <a:latin typeface="Neo Sans" pitchFamily="34" charset="0"/>
              </a:rPr>
              <a:t>.) - financiranje iz EFRR-a </a:t>
            </a:r>
            <a:endParaRPr lang="hr-HR" sz="2000" dirty="0">
              <a:solidFill>
                <a:srgbClr val="002060"/>
              </a:solidFill>
              <a:latin typeface="Neo Sans" pitchFamily="34" charset="0"/>
            </a:endParaRPr>
          </a:p>
          <a:p>
            <a:pPr marL="800100" lvl="2" indent="-342900">
              <a:buClr>
                <a:schemeClr val="tx2">
                  <a:lumMod val="50000"/>
                </a:schemeClr>
              </a:buClr>
              <a:buFont typeface="Wingdings" panose="05000000000000000000" pitchFamily="2" charset="2"/>
              <a:buChar char="Ø"/>
            </a:pPr>
            <a:r>
              <a:rPr lang="hr-HR" sz="2000" dirty="0" smtClean="0">
                <a:solidFill>
                  <a:srgbClr val="002060"/>
                </a:solidFill>
                <a:latin typeface="Neo Sans" pitchFamily="34" charset="0"/>
              </a:rPr>
              <a:t>“soft” projekti usmjereni </a:t>
            </a:r>
            <a:r>
              <a:rPr lang="hr-HR" sz="2000" dirty="0">
                <a:solidFill>
                  <a:srgbClr val="002060"/>
                </a:solidFill>
                <a:latin typeface="Neo Sans" pitchFamily="34" charset="0"/>
              </a:rPr>
              <a:t>na jačanje ljudskih potencijala </a:t>
            </a:r>
            <a:r>
              <a:rPr lang="hr-HR" sz="2000" dirty="0" smtClean="0">
                <a:solidFill>
                  <a:srgbClr val="002060"/>
                </a:solidFill>
                <a:latin typeface="Neo Sans" pitchFamily="34" charset="0"/>
              </a:rPr>
              <a:t>- financiranje iz ESF-a</a:t>
            </a:r>
            <a:endParaRPr lang="hr-HR" sz="2000" dirty="0">
              <a:solidFill>
                <a:srgbClr val="002060"/>
              </a:solidFill>
              <a:latin typeface="Neo Sans" pitchFamily="34" charset="0"/>
            </a:endParaRPr>
          </a:p>
          <a:p>
            <a:pPr marL="342900" lvl="1" indent="-342900">
              <a:lnSpc>
                <a:spcPct val="107000"/>
              </a:lnSpc>
              <a:spcBef>
                <a:spcPts val="1200"/>
              </a:spcBef>
              <a:buClr>
                <a:schemeClr val="tx2">
                  <a:lumMod val="50000"/>
                </a:schemeClr>
              </a:buClr>
            </a:pPr>
            <a:r>
              <a:rPr lang="hr-HR" sz="2000" b="1" dirty="0" smtClean="0">
                <a:solidFill>
                  <a:srgbClr val="002060"/>
                </a:solidFill>
                <a:latin typeface="Neo Sans" pitchFamily="34" charset="0"/>
              </a:rPr>
              <a:t>Tko izrađuje Intervencijske planove:</a:t>
            </a:r>
            <a:endParaRPr lang="hr-HR" sz="2000" b="1" dirty="0">
              <a:solidFill>
                <a:srgbClr val="002060"/>
              </a:solidFill>
              <a:latin typeface="Neo Sans" pitchFamily="34" charset="0"/>
            </a:endParaRPr>
          </a:p>
          <a:p>
            <a:pPr marL="800100" lvl="2" indent="-342900">
              <a:lnSpc>
                <a:spcPct val="107000"/>
              </a:lnSpc>
              <a:buClr>
                <a:schemeClr val="tx2">
                  <a:lumMod val="50000"/>
                </a:schemeClr>
              </a:buClr>
              <a:buFont typeface="Wingdings" panose="05000000000000000000" pitchFamily="2" charset="2"/>
              <a:buChar char="Ø"/>
            </a:pPr>
            <a:r>
              <a:rPr lang="hr-HR" sz="2000" dirty="0" smtClean="0">
                <a:solidFill>
                  <a:srgbClr val="002060"/>
                </a:solidFill>
                <a:latin typeface="Neo Sans" pitchFamily="34" charset="0"/>
              </a:rPr>
              <a:t>odabrani pilot gradovi (lokalna samouprava) u partnerstvu s lokalnim dionicima </a:t>
            </a:r>
            <a:r>
              <a:rPr lang="hr-HR" sz="2000" dirty="0">
                <a:solidFill>
                  <a:srgbClr val="002060"/>
                </a:solidFill>
                <a:latin typeface="Neo Sans" pitchFamily="34" charset="0"/>
              </a:rPr>
              <a:t>iz </a:t>
            </a:r>
            <a:r>
              <a:rPr lang="hr-HR" sz="2000" dirty="0" smtClean="0">
                <a:solidFill>
                  <a:srgbClr val="002060"/>
                </a:solidFill>
                <a:latin typeface="Neo Sans" pitchFamily="34" charset="0"/>
              </a:rPr>
              <a:t>javnog, civilnog i privatnog sektora (predstavnicima tijela javne vlasti, udruga, poduzetnika)</a:t>
            </a:r>
            <a:endParaRPr lang="hr-HR" sz="2000" dirty="0">
              <a:solidFill>
                <a:srgbClr val="002060"/>
              </a:solidFill>
              <a:latin typeface="Neo Sans" pitchFamily="34" charset="0"/>
            </a:endParaRPr>
          </a:p>
        </p:txBody>
      </p:sp>
    </p:spTree>
    <p:extLst>
      <p:ext uri="{BB962C8B-B14F-4D97-AF65-F5344CB8AC3E}">
        <p14:creationId xmlns:p14="http://schemas.microsoft.com/office/powerpoint/2010/main" val="3846041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3081" y="346341"/>
            <a:ext cx="10124378" cy="667891"/>
          </a:xfrm>
        </p:spPr>
        <p:txBody>
          <a:bodyPr>
            <a:noAutofit/>
          </a:bodyPr>
          <a:lstStyle/>
          <a:p>
            <a:pPr lvl="0"/>
            <a:r>
              <a:rPr lang="pl-PL" sz="2800" dirty="0"/>
              <a:t/>
            </a:r>
            <a:br>
              <a:rPr lang="pl-PL" sz="2800" dirty="0"/>
            </a:br>
            <a:r>
              <a:rPr lang="pl-PL" sz="3200" b="1" dirty="0">
                <a:solidFill>
                  <a:prstClr val="white"/>
                </a:solidFill>
              </a:rPr>
              <a:t>REZULTATI PROGRAMA</a:t>
            </a:r>
            <a:r>
              <a:rPr lang="pl-PL" sz="3200" b="1" dirty="0"/>
              <a:t/>
            </a:r>
            <a:br>
              <a:rPr lang="pl-PL" sz="3200" b="1" dirty="0"/>
            </a:br>
            <a:endParaRPr lang="en-GB" sz="3200" b="1" dirty="0"/>
          </a:p>
        </p:txBody>
      </p:sp>
      <p:sp>
        <p:nvSpPr>
          <p:cNvPr id="3" name="Content Placeholder 2"/>
          <p:cNvSpPr>
            <a:spLocks noGrp="1"/>
          </p:cNvSpPr>
          <p:nvPr>
            <p:ph idx="1"/>
          </p:nvPr>
        </p:nvSpPr>
        <p:spPr>
          <a:xfrm>
            <a:off x="582167" y="1344806"/>
            <a:ext cx="11351741" cy="4529522"/>
          </a:xfrm>
        </p:spPr>
        <p:txBody>
          <a:bodyPr>
            <a:noAutofit/>
          </a:bodyPr>
          <a:lstStyle/>
          <a:p>
            <a:pPr marL="1371600" lvl="3" indent="0">
              <a:spcAft>
                <a:spcPts val="600"/>
              </a:spcAft>
              <a:buNone/>
            </a:pPr>
            <a:endParaRPr lang="hr-HR" dirty="0">
              <a:solidFill>
                <a:srgbClr val="002060"/>
              </a:solidFill>
              <a:latin typeface="Neo Sans Medium"/>
            </a:endParaRPr>
          </a:p>
          <a:p>
            <a:pPr lvl="0">
              <a:spcBef>
                <a:spcPts val="0"/>
              </a:spcBef>
              <a:spcAft>
                <a:spcPts val="1200"/>
              </a:spcAft>
            </a:pPr>
            <a:r>
              <a:rPr lang="hr-HR" sz="2000" dirty="0" smtClean="0">
                <a:solidFill>
                  <a:srgbClr val="002060"/>
                </a:solidFill>
                <a:latin typeface="Neo Sans Medium"/>
                <a:ea typeface="ＭＳ Ｐゴシック" charset="0"/>
              </a:rPr>
              <a:t>Izrađeno i odobreno </a:t>
            </a:r>
            <a:r>
              <a:rPr lang="hr-HR" sz="2000" b="1" dirty="0" smtClean="0">
                <a:solidFill>
                  <a:srgbClr val="002060"/>
                </a:solidFill>
                <a:latin typeface="Neo Sans Medium"/>
                <a:ea typeface="ＭＳ Ｐゴシック" charset="0"/>
              </a:rPr>
              <a:t>5 Intervencijskih planova </a:t>
            </a:r>
            <a:r>
              <a:rPr lang="hr-HR" sz="2000" dirty="0" smtClean="0">
                <a:solidFill>
                  <a:srgbClr val="002060"/>
                </a:solidFill>
                <a:latin typeface="Neo Sans Medium"/>
                <a:ea typeface="ＭＳ Ｐゴシック" charset="0"/>
              </a:rPr>
              <a:t>za odabrana pilot područja</a:t>
            </a:r>
          </a:p>
          <a:p>
            <a:pPr lvl="0">
              <a:spcBef>
                <a:spcPts val="0"/>
              </a:spcBef>
              <a:spcAft>
                <a:spcPts val="1200"/>
              </a:spcAft>
            </a:pPr>
            <a:r>
              <a:rPr lang="hr-HR" sz="2000" dirty="0" smtClean="0">
                <a:solidFill>
                  <a:srgbClr val="002060"/>
                </a:solidFill>
                <a:latin typeface="Neo Sans Medium"/>
                <a:ea typeface="ＭＳ Ｐゴシック" charset="0"/>
              </a:rPr>
              <a:t>Izrađena metodologija za provedbu Programa</a:t>
            </a:r>
          </a:p>
          <a:p>
            <a:pPr lvl="0">
              <a:spcBef>
                <a:spcPts val="0"/>
              </a:spcBef>
            </a:pPr>
            <a:r>
              <a:rPr lang="hr-HR" sz="2000" dirty="0" smtClean="0">
                <a:solidFill>
                  <a:srgbClr val="002060"/>
                </a:solidFill>
                <a:latin typeface="Neo Sans Medium"/>
                <a:ea typeface="ＭＳ Ｐゴシック" charset="0"/>
              </a:rPr>
              <a:t>Pokrenuto </a:t>
            </a:r>
            <a:r>
              <a:rPr lang="hr-HR" sz="2000" b="1" dirty="0" smtClean="0">
                <a:solidFill>
                  <a:srgbClr val="002060"/>
                </a:solidFill>
                <a:latin typeface="Neo Sans Medium"/>
                <a:ea typeface="ＭＳ Ｐゴシック" charset="0"/>
              </a:rPr>
              <a:t>12 </a:t>
            </a:r>
            <a:r>
              <a:rPr lang="hr-HR" sz="2000" b="1" dirty="0">
                <a:solidFill>
                  <a:srgbClr val="002060"/>
                </a:solidFill>
                <a:latin typeface="Neo Sans Medium"/>
                <a:ea typeface="ＭＳ Ｐゴシック" charset="0"/>
              </a:rPr>
              <a:t>poziva za dostavu projektnih </a:t>
            </a:r>
            <a:r>
              <a:rPr lang="hr-HR" sz="2000" b="1" dirty="0" smtClean="0">
                <a:solidFill>
                  <a:srgbClr val="002060"/>
                </a:solidFill>
                <a:latin typeface="Neo Sans Medium"/>
                <a:ea typeface="ＭＳ Ｐゴシック" charset="0"/>
              </a:rPr>
              <a:t>prijedloga:</a:t>
            </a:r>
          </a:p>
          <a:p>
            <a:pPr lvl="1">
              <a:spcBef>
                <a:spcPts val="0"/>
              </a:spcBef>
              <a:buFont typeface="Wingdings" pitchFamily="2" charset="2"/>
              <a:buChar char="Ø"/>
            </a:pPr>
            <a:r>
              <a:rPr lang="hr-HR" sz="2000" dirty="0" smtClean="0">
                <a:solidFill>
                  <a:srgbClr val="002060"/>
                </a:solidFill>
                <a:latin typeface="Neo Sans Medium"/>
                <a:ea typeface="ＭＳ Ｐゴシック" charset="0"/>
              </a:rPr>
              <a:t>2  poziva za horizontalne aktivnosti MRRFEU na uspostavi i razvoju Programa</a:t>
            </a:r>
          </a:p>
          <a:p>
            <a:pPr lvl="1">
              <a:spcBef>
                <a:spcPts val="0"/>
              </a:spcBef>
              <a:buFont typeface="Wingdings" pitchFamily="2" charset="2"/>
              <a:buChar char="Ø"/>
            </a:pPr>
            <a:r>
              <a:rPr lang="hr-HR" sz="2000" dirty="0" smtClean="0">
                <a:solidFill>
                  <a:srgbClr val="002060"/>
                </a:solidFill>
                <a:latin typeface="Neo Sans Medium"/>
                <a:ea typeface="ＭＳ Ｐゴシック" charset="0"/>
              </a:rPr>
              <a:t>6 poziva za gradove i gradske institucije (1 za pripremu projektne dokumentacije i 5 za provedbu infrastrukturnih projekata iz Intervencijskih planova)</a:t>
            </a:r>
          </a:p>
          <a:p>
            <a:pPr lvl="1">
              <a:spcBef>
                <a:spcPts val="0"/>
              </a:spcBef>
              <a:buFont typeface="Wingdings" pitchFamily="2" charset="2"/>
              <a:buChar char="Ø"/>
            </a:pPr>
            <a:r>
              <a:rPr lang="hr-HR" sz="2000" b="1" dirty="0" smtClean="0">
                <a:solidFill>
                  <a:srgbClr val="002060"/>
                </a:solidFill>
                <a:latin typeface="Neo Sans Medium"/>
                <a:ea typeface="ＭＳ Ｐゴシック" charset="0"/>
              </a:rPr>
              <a:t>4 poziva za razvoj poduzetništva u </a:t>
            </a:r>
            <a:r>
              <a:rPr lang="hr-HR" sz="2000" dirty="0" smtClean="0">
                <a:solidFill>
                  <a:srgbClr val="002060"/>
                </a:solidFill>
                <a:latin typeface="Neo Sans Medium"/>
                <a:ea typeface="ＭＳ Ｐゴシック" charset="0"/>
              </a:rPr>
              <a:t>Belom Manastiru, Benkovcu, Kninu i Petrinji (datum </a:t>
            </a:r>
            <a:r>
              <a:rPr lang="hr-HR" sz="2000" dirty="0">
                <a:solidFill>
                  <a:srgbClr val="002060"/>
                </a:solidFill>
                <a:latin typeface="Neo Sans Medium"/>
                <a:ea typeface="ＭＳ Ｐゴシック" charset="0"/>
              </a:rPr>
              <a:t>objave </a:t>
            </a:r>
            <a:r>
              <a:rPr lang="hr-HR" sz="2000" dirty="0" smtClean="0">
                <a:solidFill>
                  <a:srgbClr val="002060"/>
                </a:solidFill>
                <a:latin typeface="Neo Sans Medium"/>
                <a:ea typeface="ＭＳ Ｐゴシック" charset="0"/>
              </a:rPr>
              <a:t>7</a:t>
            </a:r>
            <a:r>
              <a:rPr lang="hr-HR" sz="2000" dirty="0">
                <a:solidFill>
                  <a:srgbClr val="002060"/>
                </a:solidFill>
                <a:latin typeface="Neo Sans Medium"/>
                <a:ea typeface="ＭＳ Ｐゴシック" charset="0"/>
              </a:rPr>
              <a:t>. prosinca 2017</a:t>
            </a:r>
            <a:r>
              <a:rPr lang="hr-HR" sz="2000" dirty="0" smtClean="0">
                <a:solidFill>
                  <a:srgbClr val="002060"/>
                </a:solidFill>
                <a:latin typeface="Neo Sans Medium"/>
                <a:ea typeface="ＭＳ Ｐゴシック" charset="0"/>
              </a:rPr>
              <a:t>.)</a:t>
            </a:r>
            <a:endParaRPr lang="hr-HR" sz="2000" dirty="0">
              <a:solidFill>
                <a:srgbClr val="002060"/>
              </a:solidFill>
              <a:latin typeface="Neo Sans Medium"/>
              <a:ea typeface="ＭＳ Ｐゴシック" charset="0"/>
            </a:endParaRPr>
          </a:p>
          <a:p>
            <a:pPr>
              <a:spcBef>
                <a:spcPts val="1200"/>
              </a:spcBef>
            </a:pPr>
            <a:r>
              <a:rPr lang="hr-HR" sz="2000" dirty="0" smtClean="0">
                <a:solidFill>
                  <a:srgbClr val="002060"/>
                </a:solidFill>
                <a:latin typeface="Neo Sans Medium"/>
                <a:ea typeface="ＭＳ Ｐゴシック" charset="0"/>
              </a:rPr>
              <a:t>U pripremi poziv </a:t>
            </a:r>
            <a:r>
              <a:rPr lang="hr-HR" sz="2000" dirty="0">
                <a:solidFill>
                  <a:srgbClr val="002060"/>
                </a:solidFill>
                <a:latin typeface="Neo Sans Medium"/>
                <a:ea typeface="ＭＳ Ｐゴシック" charset="0"/>
              </a:rPr>
              <a:t>za </a:t>
            </a:r>
            <a:r>
              <a:rPr lang="hr-HR" sz="2000" dirty="0" smtClean="0">
                <a:solidFill>
                  <a:srgbClr val="002060"/>
                </a:solidFill>
                <a:latin typeface="Neo Sans Medium"/>
                <a:ea typeface="ＭＳ Ｐゴシック" charset="0"/>
              </a:rPr>
              <a:t>razvoj poduzetništva u Vukovaru – plan objave do </a:t>
            </a:r>
            <a:r>
              <a:rPr lang="hr-HR" sz="2000" dirty="0">
                <a:solidFill>
                  <a:srgbClr val="002060"/>
                </a:solidFill>
                <a:latin typeface="Neo Sans Medium"/>
                <a:ea typeface="ＭＳ Ｐゴシック" charset="0"/>
              </a:rPr>
              <a:t>31. siječnja 2018.</a:t>
            </a:r>
            <a:endParaRPr lang="hr-HR" sz="100" dirty="0">
              <a:solidFill>
                <a:srgbClr val="002060"/>
              </a:solidFill>
              <a:latin typeface="Neo Sans Medium"/>
              <a:ea typeface="ＭＳ Ｐゴシック" charset="0"/>
            </a:endParaRPr>
          </a:p>
          <a:p>
            <a:pPr lvl="1">
              <a:buNone/>
            </a:pPr>
            <a:endParaRPr lang="hr-HR" sz="1800" dirty="0">
              <a:solidFill>
                <a:srgbClr val="002060"/>
              </a:solidFill>
              <a:latin typeface="Neo Sans Medium"/>
              <a:ea typeface="ＭＳ Ｐゴシック" charset="0"/>
            </a:endParaRPr>
          </a:p>
          <a:p>
            <a:pPr lvl="1">
              <a:buFont typeface="Wingdings" panose="05000000000000000000" pitchFamily="2" charset="2"/>
              <a:buChar char="ü"/>
            </a:pPr>
            <a:endParaRPr lang="hr-HR" sz="1800" dirty="0">
              <a:solidFill>
                <a:srgbClr val="002060"/>
              </a:solidFill>
              <a:latin typeface="Neo Sans Medium"/>
              <a:ea typeface="ＭＳ Ｐゴシック" charset="0"/>
            </a:endParaRPr>
          </a:p>
          <a:p>
            <a:pPr lvl="1"/>
            <a:endParaRPr lang="hr-HR" sz="1800" dirty="0">
              <a:solidFill>
                <a:srgbClr val="002060"/>
              </a:solidFill>
              <a:latin typeface="Neo Sans Medium"/>
              <a:ea typeface="ＭＳ Ｐゴシック" charset="0"/>
            </a:endParaRPr>
          </a:p>
          <a:p>
            <a:pPr lvl="1"/>
            <a:endParaRPr lang="hr-HR" sz="1800" dirty="0">
              <a:solidFill>
                <a:srgbClr val="002060"/>
              </a:solidFill>
              <a:latin typeface="Neo Sans Medium"/>
              <a:ea typeface="ＭＳ Ｐゴシック" charset="0"/>
            </a:endParaRPr>
          </a:p>
          <a:p>
            <a:pPr lvl="0"/>
            <a:endParaRPr lang="hr-HR" sz="2000" dirty="0">
              <a:solidFill>
                <a:srgbClr val="002060"/>
              </a:solidFill>
              <a:latin typeface="Neo Sans Medium"/>
              <a:ea typeface="ＭＳ Ｐゴシック" charset="0"/>
            </a:endParaRPr>
          </a:p>
          <a:p>
            <a:pPr lvl="0"/>
            <a:endParaRPr lang="hr-HR" sz="2000" dirty="0">
              <a:solidFill>
                <a:srgbClr val="002060"/>
              </a:solidFill>
              <a:latin typeface="Neo Sans Medium"/>
              <a:ea typeface="ＭＳ Ｐゴシック" charset="0"/>
            </a:endParaRPr>
          </a:p>
          <a:p>
            <a:pPr marL="0" indent="0">
              <a:buNone/>
            </a:pPr>
            <a:r>
              <a:rPr lang="hr-HR" sz="2000" dirty="0">
                <a:solidFill>
                  <a:srgbClr val="002060"/>
                </a:solidFill>
                <a:latin typeface="Neo Sans Medium"/>
                <a:ea typeface="ＭＳ Ｐゴシック" charset="0"/>
              </a:rPr>
              <a:t> </a:t>
            </a:r>
          </a:p>
          <a:p>
            <a:pPr marL="0" indent="0">
              <a:lnSpc>
                <a:spcPct val="107000"/>
              </a:lnSpc>
              <a:spcAft>
                <a:spcPts val="800"/>
              </a:spcAft>
              <a:buClr>
                <a:srgbClr val="EF7F24"/>
              </a:buClr>
              <a:buNone/>
            </a:pPr>
            <a:endParaRPr lang="hr-HR" sz="2000" dirty="0">
              <a:solidFill>
                <a:srgbClr val="002060"/>
              </a:solidFill>
              <a:latin typeface="Neo Sans Medium"/>
              <a:ea typeface="MS PGothic" panose="020B0600070205080204" pitchFamily="34" charset="-128"/>
              <a:cs typeface="Neo Sans Medium"/>
            </a:endParaRPr>
          </a:p>
          <a:p>
            <a:pPr>
              <a:lnSpc>
                <a:spcPct val="107000"/>
              </a:lnSpc>
              <a:spcAft>
                <a:spcPts val="800"/>
              </a:spcAft>
              <a:buClr>
                <a:srgbClr val="EF7F24"/>
              </a:buClr>
              <a:buFont typeface="Wingdings" panose="05000000000000000000" pitchFamily="2" charset="2"/>
              <a:buChar char=""/>
            </a:pPr>
            <a:endParaRPr lang="hr-HR" sz="2000" dirty="0">
              <a:solidFill>
                <a:srgbClr val="002060"/>
              </a:solidFill>
              <a:latin typeface="Neo Sans Medium"/>
              <a:ea typeface="MS PGothic" panose="020B0600070205080204" pitchFamily="34" charset="-128"/>
              <a:cs typeface="Neo Sans Medium"/>
            </a:endParaRPr>
          </a:p>
          <a:p>
            <a:pPr lvl="0">
              <a:lnSpc>
                <a:spcPct val="107000"/>
              </a:lnSpc>
              <a:spcAft>
                <a:spcPts val="800"/>
              </a:spcAft>
              <a:buClr>
                <a:srgbClr val="EF7F24"/>
              </a:buClr>
              <a:buFont typeface="Wingdings" panose="05000000000000000000" pitchFamily="2" charset="2"/>
              <a:buChar char=""/>
            </a:pPr>
            <a:endParaRPr lang="hr-HR" sz="1050" dirty="0">
              <a:latin typeface="Calibri" panose="020F0502020204030204" pitchFamily="34" charset="0"/>
              <a:ea typeface="Calibri" panose="020F0502020204030204" pitchFamily="34" charset="0"/>
              <a:cs typeface="Times New Roman" panose="02020603050405020304" pitchFamily="18" charset="0"/>
            </a:endParaRPr>
          </a:p>
          <a:p>
            <a:pPr>
              <a:spcBef>
                <a:spcPts val="600"/>
              </a:spcBef>
              <a:spcAft>
                <a:spcPts val="600"/>
              </a:spcAft>
            </a:pPr>
            <a:endParaRPr lang="hr-HR" sz="2000" dirty="0">
              <a:solidFill>
                <a:srgbClr val="002060"/>
              </a:solidFill>
            </a:endParaRPr>
          </a:p>
        </p:txBody>
      </p:sp>
      <p:grpSp>
        <p:nvGrpSpPr>
          <p:cNvPr id="4" name="Group 3"/>
          <p:cNvGrpSpPr/>
          <p:nvPr/>
        </p:nvGrpSpPr>
        <p:grpSpPr>
          <a:xfrm>
            <a:off x="8304415" y="151544"/>
            <a:ext cx="3408094" cy="862687"/>
            <a:chOff x="0" y="0"/>
            <a:chExt cx="7200007" cy="1879416"/>
          </a:xfrm>
        </p:grpSpPr>
        <p:sp>
          <p:nvSpPr>
            <p:cNvPr id="5" name="Shape 6"/>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6" name="Picture 1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10566" y="6030097"/>
            <a:ext cx="8377131" cy="518356"/>
          </a:xfrm>
          <a:prstGeom prst="rect">
            <a:avLst/>
          </a:prstGeom>
          <a:noFill/>
          <a:ln>
            <a:noFill/>
          </a:ln>
        </p:spPr>
      </p:pic>
    </p:spTree>
    <p:extLst>
      <p:ext uri="{BB962C8B-B14F-4D97-AF65-F5344CB8AC3E}">
        <p14:creationId xmlns:p14="http://schemas.microsoft.com/office/powerpoint/2010/main" val="202296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906" y="331913"/>
            <a:ext cx="10931610" cy="667891"/>
          </a:xfrm>
        </p:spPr>
        <p:txBody>
          <a:bodyPr>
            <a:noAutofit/>
          </a:bodyPr>
          <a:lstStyle/>
          <a:p>
            <a:pPr lvl="0"/>
            <a:r>
              <a:rPr lang="hr-HR" sz="3200" b="1" dirty="0"/>
              <a:t>PODUZETNIŠTVO </a:t>
            </a:r>
            <a:endParaRPr lang="en-GB" sz="3200" b="1" dirty="0"/>
          </a:p>
        </p:txBody>
      </p:sp>
      <p:sp>
        <p:nvSpPr>
          <p:cNvPr id="3" name="Content Placeholder 2"/>
          <p:cNvSpPr>
            <a:spLocks noGrp="1"/>
          </p:cNvSpPr>
          <p:nvPr>
            <p:ph idx="1"/>
          </p:nvPr>
        </p:nvSpPr>
        <p:spPr>
          <a:xfrm>
            <a:off x="609600" y="1454727"/>
            <a:ext cx="11582400" cy="4405746"/>
          </a:xfrm>
        </p:spPr>
        <p:txBody>
          <a:bodyPr>
            <a:noAutofit/>
          </a:bodyPr>
          <a:lstStyle/>
          <a:p>
            <a:pPr lvl="0">
              <a:spcBef>
                <a:spcPts val="0"/>
              </a:spcBef>
              <a:buNone/>
            </a:pPr>
            <a:r>
              <a:rPr lang="hr-HR" sz="2000" b="1" dirty="0" smtClean="0">
                <a:solidFill>
                  <a:srgbClr val="002060"/>
                </a:solidFill>
                <a:latin typeface="Neo Sans Medium"/>
                <a:ea typeface="ＭＳ Ｐゴシック" charset="0"/>
              </a:rPr>
              <a:t>Svrha i predmet </a:t>
            </a:r>
            <a:r>
              <a:rPr lang="hr-HR" sz="2000" b="1" smtClean="0">
                <a:solidFill>
                  <a:srgbClr val="002060"/>
                </a:solidFill>
                <a:latin typeface="Neo Sans Medium"/>
                <a:ea typeface="ＭＳ Ｐゴシック" charset="0"/>
              </a:rPr>
              <a:t>poziva za poduzetništvo</a:t>
            </a:r>
            <a:r>
              <a:rPr lang="hr-HR" sz="2000" dirty="0" smtClean="0">
                <a:solidFill>
                  <a:srgbClr val="002060"/>
                </a:solidFill>
                <a:latin typeface="Neo Sans Medium"/>
                <a:ea typeface="ＭＳ Ｐゴシック" charset="0"/>
              </a:rPr>
              <a:t>: </a:t>
            </a:r>
          </a:p>
          <a:p>
            <a:pPr lvl="1">
              <a:spcBef>
                <a:spcPts val="0"/>
              </a:spcBef>
              <a:buFont typeface="Wingdings" pitchFamily="2" charset="2"/>
              <a:buChar char="Ø"/>
            </a:pPr>
            <a:r>
              <a:rPr lang="hr-HR" sz="2000" dirty="0" smtClean="0">
                <a:solidFill>
                  <a:srgbClr val="002060"/>
                </a:solidFill>
                <a:latin typeface="Neo Sans Medium"/>
                <a:ea typeface="ＭＳ Ｐゴシック" charset="0"/>
              </a:rPr>
              <a:t>podrška procesu jačanja gospodarske aktivnosti i poboljšanja konkurentnosti malog i srednjeg poduzetništva na području grada Benkovca</a:t>
            </a:r>
          </a:p>
          <a:p>
            <a:pPr>
              <a:spcBef>
                <a:spcPts val="1200"/>
              </a:spcBef>
              <a:buNone/>
            </a:pPr>
            <a:r>
              <a:rPr lang="hr-HR" sz="2000" b="1" dirty="0" smtClean="0">
                <a:solidFill>
                  <a:srgbClr val="002060"/>
                </a:solidFill>
                <a:latin typeface="Neo Sans Medium"/>
                <a:ea typeface="ＭＳ Ｐゴシック" charset="0"/>
              </a:rPr>
              <a:t>Rezultati poziva za poduzetništvo: </a:t>
            </a:r>
          </a:p>
          <a:p>
            <a:pPr lvl="1" algn="just">
              <a:spcBef>
                <a:spcPts val="0"/>
              </a:spcBef>
              <a:spcAft>
                <a:spcPts val="1200"/>
              </a:spcAft>
              <a:buFont typeface="Wingdings" pitchFamily="2" charset="2"/>
              <a:buChar char="Ø"/>
            </a:pPr>
            <a:r>
              <a:rPr lang="hr-HR" sz="2000" dirty="0" smtClean="0">
                <a:solidFill>
                  <a:srgbClr val="002060"/>
                </a:solidFill>
                <a:latin typeface="Neo Sans Medium"/>
                <a:ea typeface="ＭＳ Ｐゴシック" charset="0"/>
              </a:rPr>
              <a:t>usmjereni na povećanje konkurentnosti </a:t>
            </a:r>
            <a:r>
              <a:rPr lang="hr-HR" sz="2000" dirty="0">
                <a:solidFill>
                  <a:srgbClr val="002060"/>
                </a:solidFill>
                <a:latin typeface="Neo Sans Medium"/>
                <a:ea typeface="ＭＳ Ｐゴシック" charset="0"/>
              </a:rPr>
              <a:t>postojećih </a:t>
            </a:r>
            <a:r>
              <a:rPr lang="hr-HR" sz="2000" dirty="0" smtClean="0">
                <a:solidFill>
                  <a:srgbClr val="002060"/>
                </a:solidFill>
                <a:latin typeface="Neo Sans Medium"/>
                <a:ea typeface="ＭＳ Ｐゴシック" charset="0"/>
              </a:rPr>
              <a:t>i otvaranje novih poduzeća</a:t>
            </a:r>
            <a:r>
              <a:rPr lang="hr-HR" sz="2000" dirty="0">
                <a:solidFill>
                  <a:srgbClr val="002060"/>
                </a:solidFill>
                <a:latin typeface="Neo Sans Medium"/>
                <a:ea typeface="ＭＳ Ｐゴシック" charset="0"/>
              </a:rPr>
              <a:t> </a:t>
            </a:r>
            <a:r>
              <a:rPr lang="hr-HR" sz="2000" dirty="0" smtClean="0">
                <a:solidFill>
                  <a:srgbClr val="002060"/>
                </a:solidFill>
                <a:latin typeface="Neo Sans Medium"/>
                <a:ea typeface="ＭＳ Ｐゴシック" charset="0"/>
              </a:rPr>
              <a:t>kao i na otvaranje novih te očuvanje postojećih radnih mjesta</a:t>
            </a:r>
            <a:endParaRPr lang="hr-HR" sz="2000" dirty="0">
              <a:solidFill>
                <a:srgbClr val="002060"/>
              </a:solidFill>
              <a:latin typeface="Neo Sans Medium"/>
              <a:ea typeface="ＭＳ Ｐゴシック" charset="0"/>
            </a:endParaRPr>
          </a:p>
          <a:p>
            <a:pPr>
              <a:spcBef>
                <a:spcPts val="600"/>
              </a:spcBef>
              <a:spcAft>
                <a:spcPts val="600"/>
              </a:spcAft>
              <a:buNone/>
            </a:pPr>
            <a:r>
              <a:rPr lang="hr-HR" sz="2000" b="1" dirty="0" smtClean="0">
                <a:solidFill>
                  <a:srgbClr val="002060"/>
                </a:solidFill>
                <a:latin typeface="Neo Sans Medium"/>
                <a:ea typeface="ＭＳ Ｐゴシック" charset="0"/>
              </a:rPr>
              <a:t>Ukupna alokacija </a:t>
            </a:r>
            <a:r>
              <a:rPr lang="hr-HR" sz="2000" dirty="0">
                <a:solidFill>
                  <a:srgbClr val="002060"/>
                </a:solidFill>
                <a:latin typeface="Neo Sans Medium"/>
                <a:ea typeface="ＭＳ Ｐゴシック" charset="0"/>
              </a:rPr>
              <a:t>za razvoj poduzetništva </a:t>
            </a:r>
            <a:r>
              <a:rPr lang="hr-HR" sz="2000" dirty="0" smtClean="0">
                <a:solidFill>
                  <a:srgbClr val="002060"/>
                </a:solidFill>
                <a:latin typeface="Neo Sans Medium"/>
                <a:ea typeface="ＭＳ Ｐゴシック" charset="0"/>
              </a:rPr>
              <a:t>u pet pilot gradova je </a:t>
            </a:r>
            <a:r>
              <a:rPr lang="hr-HR" sz="2000" b="1" dirty="0">
                <a:solidFill>
                  <a:srgbClr val="002060"/>
                </a:solidFill>
                <a:latin typeface="Neo Sans Medium"/>
                <a:ea typeface="ＭＳ Ｐゴシック" charset="0"/>
              </a:rPr>
              <a:t>66,65 milijuna </a:t>
            </a:r>
            <a:r>
              <a:rPr lang="hr-HR" sz="2000" b="1" dirty="0" smtClean="0">
                <a:solidFill>
                  <a:srgbClr val="002060"/>
                </a:solidFill>
                <a:latin typeface="Neo Sans Medium"/>
                <a:ea typeface="ＭＳ Ｐゴシック" charset="0"/>
              </a:rPr>
              <a:t>kuna: </a:t>
            </a:r>
            <a:endParaRPr lang="hr-HR" sz="2000" b="1" dirty="0">
              <a:solidFill>
                <a:srgbClr val="002060"/>
              </a:solidFill>
              <a:latin typeface="Neo Sans Medium"/>
              <a:ea typeface="ＭＳ Ｐゴシック" charset="0"/>
            </a:endParaRPr>
          </a:p>
          <a:p>
            <a:pPr lvl="1">
              <a:spcBef>
                <a:spcPts val="0"/>
              </a:spcBef>
              <a:buFont typeface="Wingdings" panose="05000000000000000000" pitchFamily="2" charset="2"/>
              <a:buChar char="ü"/>
            </a:pPr>
            <a:r>
              <a:rPr lang="hr-HR" sz="2000" dirty="0">
                <a:solidFill>
                  <a:srgbClr val="002060"/>
                </a:solidFill>
                <a:latin typeface="Neo Sans Medium"/>
                <a:ea typeface="ＭＳ Ｐゴシック" charset="0"/>
              </a:rPr>
              <a:t>Beli Manastir  - 4.250,000,00 kn</a:t>
            </a:r>
          </a:p>
          <a:p>
            <a:pPr lvl="1">
              <a:spcBef>
                <a:spcPts val="0"/>
              </a:spcBef>
              <a:buFont typeface="Wingdings" panose="05000000000000000000" pitchFamily="2" charset="2"/>
              <a:buChar char="ü"/>
            </a:pPr>
            <a:r>
              <a:rPr lang="hr-HR" sz="2000" b="1" dirty="0">
                <a:solidFill>
                  <a:srgbClr val="4F6228"/>
                </a:solidFill>
                <a:latin typeface="Neo Sans Medium"/>
                <a:ea typeface="ＭＳ Ｐゴシック" charset="0"/>
              </a:rPr>
              <a:t>Benkovac - 11.900.000,00 kn</a:t>
            </a:r>
          </a:p>
          <a:p>
            <a:pPr lvl="1">
              <a:spcBef>
                <a:spcPts val="0"/>
              </a:spcBef>
              <a:buFont typeface="Wingdings" panose="05000000000000000000" pitchFamily="2" charset="2"/>
              <a:buChar char="ü"/>
            </a:pPr>
            <a:r>
              <a:rPr lang="hr-HR" sz="2000" dirty="0">
                <a:solidFill>
                  <a:srgbClr val="002060"/>
                </a:solidFill>
                <a:latin typeface="Neo Sans Medium"/>
                <a:ea typeface="ＭＳ Ｐゴシック" charset="0"/>
              </a:rPr>
              <a:t>Knin - 22.250.000,00 kn</a:t>
            </a:r>
          </a:p>
          <a:p>
            <a:pPr lvl="1">
              <a:spcBef>
                <a:spcPts val="0"/>
              </a:spcBef>
              <a:buFont typeface="Wingdings" panose="05000000000000000000" pitchFamily="2" charset="2"/>
              <a:buChar char="ü"/>
            </a:pPr>
            <a:r>
              <a:rPr lang="hr-HR" sz="2000" dirty="0">
                <a:solidFill>
                  <a:srgbClr val="002060"/>
                </a:solidFill>
                <a:latin typeface="Neo Sans Medium"/>
                <a:ea typeface="ＭＳ Ｐゴシック" charset="0"/>
              </a:rPr>
              <a:t>Petrinja - 21.250.000,00 kn</a:t>
            </a:r>
          </a:p>
          <a:p>
            <a:pPr lvl="1">
              <a:spcBef>
                <a:spcPts val="0"/>
              </a:spcBef>
              <a:buFont typeface="Wingdings" panose="05000000000000000000" pitchFamily="2" charset="2"/>
              <a:buChar char="ü"/>
            </a:pPr>
            <a:r>
              <a:rPr lang="hr-HR" sz="2000" dirty="0">
                <a:solidFill>
                  <a:srgbClr val="002060"/>
                </a:solidFill>
                <a:latin typeface="Neo Sans Medium"/>
                <a:ea typeface="ＭＳ Ｐゴシック" charset="0"/>
              </a:rPr>
              <a:t>Vukovar - 7.000.000,00 kn</a:t>
            </a:r>
          </a:p>
          <a:p>
            <a:pPr marL="0" indent="0">
              <a:lnSpc>
                <a:spcPct val="107000"/>
              </a:lnSpc>
              <a:spcAft>
                <a:spcPts val="800"/>
              </a:spcAft>
              <a:buClr>
                <a:srgbClr val="EF7F24"/>
              </a:buClr>
              <a:buNone/>
            </a:pPr>
            <a:endParaRPr lang="hr-HR" sz="2000" dirty="0">
              <a:solidFill>
                <a:srgbClr val="002060"/>
              </a:solidFill>
              <a:latin typeface="Neo Sans Medium"/>
              <a:ea typeface="MS PGothic" panose="020B0600070205080204" pitchFamily="34" charset="-128"/>
              <a:cs typeface="Neo Sans Medium"/>
            </a:endParaRPr>
          </a:p>
          <a:p>
            <a:pPr>
              <a:lnSpc>
                <a:spcPct val="107000"/>
              </a:lnSpc>
              <a:spcAft>
                <a:spcPts val="800"/>
              </a:spcAft>
              <a:buClr>
                <a:srgbClr val="EF7F24"/>
              </a:buClr>
              <a:buFont typeface="Wingdings" panose="05000000000000000000" pitchFamily="2" charset="2"/>
              <a:buChar char=""/>
            </a:pPr>
            <a:endParaRPr lang="hr-HR" sz="2000" dirty="0">
              <a:solidFill>
                <a:srgbClr val="002060"/>
              </a:solidFill>
              <a:latin typeface="Neo Sans Medium"/>
              <a:ea typeface="MS PGothic" panose="020B0600070205080204" pitchFamily="34" charset="-128"/>
              <a:cs typeface="Neo Sans Medium"/>
            </a:endParaRPr>
          </a:p>
          <a:p>
            <a:pPr lvl="0">
              <a:lnSpc>
                <a:spcPct val="107000"/>
              </a:lnSpc>
              <a:spcAft>
                <a:spcPts val="800"/>
              </a:spcAft>
              <a:buClr>
                <a:srgbClr val="EF7F24"/>
              </a:buClr>
              <a:buFont typeface="Wingdings" panose="05000000000000000000" pitchFamily="2" charset="2"/>
              <a:buChar char=""/>
            </a:pPr>
            <a:endParaRPr lang="hr-HR" sz="1050" dirty="0">
              <a:latin typeface="Calibri" panose="020F0502020204030204" pitchFamily="34" charset="0"/>
              <a:ea typeface="Calibri" panose="020F0502020204030204" pitchFamily="34" charset="0"/>
              <a:cs typeface="Times New Roman" panose="02020603050405020304" pitchFamily="18" charset="0"/>
            </a:endParaRPr>
          </a:p>
          <a:p>
            <a:pPr>
              <a:spcBef>
                <a:spcPts val="600"/>
              </a:spcBef>
              <a:spcAft>
                <a:spcPts val="600"/>
              </a:spcAft>
            </a:pPr>
            <a:endParaRPr lang="hr-HR" sz="2000" dirty="0">
              <a:solidFill>
                <a:srgbClr val="002060"/>
              </a:solidFill>
            </a:endParaRPr>
          </a:p>
        </p:txBody>
      </p:sp>
      <p:grpSp>
        <p:nvGrpSpPr>
          <p:cNvPr id="4" name="Group 3"/>
          <p:cNvGrpSpPr/>
          <p:nvPr/>
        </p:nvGrpSpPr>
        <p:grpSpPr>
          <a:xfrm>
            <a:off x="8462356" y="108065"/>
            <a:ext cx="3391469" cy="921943"/>
            <a:chOff x="0" y="0"/>
            <a:chExt cx="7200007" cy="1879416"/>
          </a:xfrm>
        </p:grpSpPr>
        <p:sp>
          <p:nvSpPr>
            <p:cNvPr id="5" name="Shape 6"/>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6" name="Picture 1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10566" y="6030097"/>
            <a:ext cx="8377131" cy="518356"/>
          </a:xfrm>
          <a:prstGeom prst="rect">
            <a:avLst/>
          </a:prstGeom>
          <a:noFill/>
          <a:ln>
            <a:noFill/>
          </a:ln>
        </p:spPr>
      </p:pic>
    </p:spTree>
    <p:extLst>
      <p:ext uri="{BB962C8B-B14F-4D97-AF65-F5344CB8AC3E}">
        <p14:creationId xmlns:p14="http://schemas.microsoft.com/office/powerpoint/2010/main" val="2326834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CA439C-6FA3-4140-BAB7-71798006C87C}"/>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10566" y="6030097"/>
            <a:ext cx="8377131" cy="518356"/>
          </a:xfrm>
          <a:prstGeom prst="rect">
            <a:avLst/>
          </a:prstGeom>
          <a:noFill/>
          <a:ln>
            <a:noFill/>
          </a:ln>
        </p:spPr>
      </p:pic>
      <p:grpSp>
        <p:nvGrpSpPr>
          <p:cNvPr id="5" name="Group 4">
            <a:extLst>
              <a:ext uri="{FF2B5EF4-FFF2-40B4-BE49-F238E27FC236}">
                <a16:creationId xmlns:a16="http://schemas.microsoft.com/office/drawing/2014/main" id="{97B39514-595B-4382-99B0-C4FA1877AB31}"/>
              </a:ext>
            </a:extLst>
          </p:cNvPr>
          <p:cNvGrpSpPr/>
          <p:nvPr/>
        </p:nvGrpSpPr>
        <p:grpSpPr>
          <a:xfrm>
            <a:off x="8462356" y="108065"/>
            <a:ext cx="3391469" cy="921943"/>
            <a:chOff x="0" y="0"/>
            <a:chExt cx="7200007" cy="1879416"/>
          </a:xfrm>
        </p:grpSpPr>
        <p:sp>
          <p:nvSpPr>
            <p:cNvPr id="6" name="Shape 6">
              <a:extLst>
                <a:ext uri="{FF2B5EF4-FFF2-40B4-BE49-F238E27FC236}">
                  <a16:creationId xmlns:a16="http://schemas.microsoft.com/office/drawing/2014/main" id="{CC154B57-F31D-403B-BE7C-0CBE0C32EA02}"/>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a16="http://schemas.microsoft.com/office/drawing/2014/main" id="{15FEDFE3-064F-4135-B3ED-8076ACB9E56D}"/>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a16="http://schemas.microsoft.com/office/drawing/2014/main" id="{18A471AC-289B-4BFD-B696-B795A4A875EF}"/>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a16="http://schemas.microsoft.com/office/drawing/2014/main" id="{19FA28D0-5088-4D02-94A2-610EDFCEA2A9}"/>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a16="http://schemas.microsoft.com/office/drawing/2014/main" id="{C07212A1-DF5B-4C62-83E0-1C212CAF7887}"/>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a16="http://schemas.microsoft.com/office/drawing/2014/main" id="{168319B1-C1BE-4046-BBAA-66A3D45639F9}"/>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a16="http://schemas.microsoft.com/office/drawing/2014/main" id="{2737C3AC-415D-4660-8CDB-DCE74DE3DD53}"/>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a16="http://schemas.microsoft.com/office/drawing/2014/main" id="{7C653852-85E2-44F9-A947-99E933661879}"/>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a16="http://schemas.microsoft.com/office/drawing/2014/main" id="{482919F3-F958-4806-A011-5E898B943F88}"/>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a16="http://schemas.microsoft.com/office/drawing/2014/main" id="{86D60AD7-29E9-479D-9121-DF9FA24AAF5B}"/>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a16="http://schemas.microsoft.com/office/drawing/2014/main" id="{33FDEAB9-F7BB-4258-AAE6-AC2701207449}"/>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
        <p:nvSpPr>
          <p:cNvPr id="17" name="Rectangle: Rounded Corners 16">
            <a:extLst>
              <a:ext uri="{FF2B5EF4-FFF2-40B4-BE49-F238E27FC236}">
                <a16:creationId xmlns:a16="http://schemas.microsoft.com/office/drawing/2014/main" id="{77A5DB27-58DC-4C5B-BB59-F83954EE0C95}"/>
              </a:ext>
            </a:extLst>
          </p:cNvPr>
          <p:cNvSpPr/>
          <p:nvPr/>
        </p:nvSpPr>
        <p:spPr>
          <a:xfrm>
            <a:off x="1981201" y="2435543"/>
            <a:ext cx="8021782" cy="2316566"/>
          </a:xfrm>
          <a:prstGeom prst="round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hr-HR" sz="3200" b="1" dirty="0" smtClean="0">
                <a:solidFill>
                  <a:srgbClr val="C00000"/>
                </a:solidFill>
                <a:latin typeface="Neo Sans Medium"/>
              </a:rPr>
              <a:t>RAZVOJ PODUZETNIŠTVA U </a:t>
            </a:r>
          </a:p>
          <a:p>
            <a:pPr algn="ctr"/>
            <a:r>
              <a:rPr lang="hr-HR" sz="3200" b="1" dirty="0" smtClean="0">
                <a:solidFill>
                  <a:srgbClr val="C00000"/>
                </a:solidFill>
                <a:latin typeface="Neo Sans Medium"/>
              </a:rPr>
              <a:t>GRADU BENKOVCU </a:t>
            </a:r>
          </a:p>
          <a:p>
            <a:pPr algn="ctr"/>
            <a:r>
              <a:rPr lang="hr-HR" sz="2400" b="1" dirty="0" smtClean="0">
                <a:solidFill>
                  <a:srgbClr val="C00000"/>
                </a:solidFill>
                <a:latin typeface="Neo Sans Medium"/>
              </a:rPr>
              <a:t>referentni broj: KK.08.2.1.11</a:t>
            </a:r>
          </a:p>
          <a:p>
            <a:pPr algn="ctr"/>
            <a:endParaRPr lang="hr-HR" sz="3200" b="1" dirty="0" smtClean="0">
              <a:solidFill>
                <a:srgbClr val="C00000"/>
              </a:solidFill>
              <a:latin typeface="Neo Sans Medium"/>
            </a:endParaRPr>
          </a:p>
          <a:p>
            <a:pPr algn="ctr">
              <a:spcBef>
                <a:spcPts val="1200"/>
              </a:spcBef>
            </a:pPr>
            <a:r>
              <a:rPr lang="hr-HR" sz="2400" b="1" dirty="0" smtClean="0">
                <a:solidFill>
                  <a:srgbClr val="002060"/>
                </a:solidFill>
                <a:latin typeface="Neo Sans Medium"/>
              </a:rPr>
              <a:t>- otvoreni poziv trajnog modaliteta-</a:t>
            </a:r>
            <a:endParaRPr lang="hr-HR" sz="2400" b="1" dirty="0">
              <a:solidFill>
                <a:srgbClr val="002060"/>
              </a:solidFill>
              <a:latin typeface="Neo Sans Medium"/>
            </a:endParaRPr>
          </a:p>
        </p:txBody>
      </p:sp>
    </p:spTree>
    <p:extLst>
      <p:ext uri="{BB962C8B-B14F-4D97-AF65-F5344CB8AC3E}">
        <p14:creationId xmlns:p14="http://schemas.microsoft.com/office/powerpoint/2010/main" val="1072852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79" y="1945127"/>
            <a:ext cx="10972800" cy="326672"/>
          </a:xfrm>
        </p:spPr>
        <p:txBody>
          <a:bodyPr>
            <a:normAutofit fontScale="90000"/>
          </a:bodyPr>
          <a:lstStyle/>
          <a:p>
            <a:r>
              <a:rPr lang="hr-HR" dirty="0">
                <a:solidFill>
                  <a:schemeClr val="tx1"/>
                </a:solidFill>
              </a:rPr>
              <a:t/>
            </a:r>
            <a:br>
              <a:rPr lang="hr-HR" dirty="0">
                <a:solidFill>
                  <a:schemeClr val="tx1"/>
                </a:solidFill>
              </a:rPr>
            </a:br>
            <a:r>
              <a:rPr lang="hr-HR" dirty="0">
                <a:solidFill>
                  <a:schemeClr val="tx1"/>
                </a:solidFill>
              </a:rPr>
              <a:t/>
            </a:r>
            <a:br>
              <a:rPr lang="hr-HR" dirty="0">
                <a:solidFill>
                  <a:schemeClr val="tx1"/>
                </a:solidFill>
              </a:rPr>
            </a:br>
            <a:r>
              <a:rPr lang="hr-HR" dirty="0">
                <a:solidFill>
                  <a:schemeClr val="tx1"/>
                </a:solidFill>
              </a:rPr>
              <a:t/>
            </a:r>
            <a:br>
              <a:rPr lang="hr-HR" dirty="0">
                <a:solidFill>
                  <a:schemeClr val="tx1"/>
                </a:solidFill>
              </a:rPr>
            </a:br>
            <a:r>
              <a:rPr lang="hr-HR" dirty="0">
                <a:solidFill>
                  <a:schemeClr val="tx1"/>
                </a:solidFill>
              </a:rPr>
              <a:t/>
            </a:r>
            <a:br>
              <a:rPr lang="hr-HR" dirty="0">
                <a:solidFill>
                  <a:schemeClr val="tx1"/>
                </a:solidFill>
              </a:rPr>
            </a:br>
            <a:r>
              <a:rPr lang="hr-HR" dirty="0">
                <a:solidFill>
                  <a:schemeClr val="tx1"/>
                </a:solidFill>
              </a:rPr>
              <a:t/>
            </a:r>
            <a:br>
              <a:rPr lang="hr-HR" dirty="0">
                <a:solidFill>
                  <a:schemeClr val="tx1"/>
                </a:solidFill>
              </a:rPr>
            </a:br>
            <a:r>
              <a:rPr lang="hr-HR" b="1" dirty="0">
                <a:solidFill>
                  <a:schemeClr val="tx2"/>
                </a:solidFill>
              </a:rPr>
              <a:t/>
            </a:r>
            <a:br>
              <a:rPr lang="hr-HR" b="1" dirty="0">
                <a:solidFill>
                  <a:schemeClr val="tx2"/>
                </a:solidFill>
              </a:rPr>
            </a:br>
            <a:endParaRPr lang="hr-HR" sz="3600" i="1" dirty="0">
              <a:solidFill>
                <a:schemeClr val="tx2"/>
              </a:solidFill>
            </a:endParaRPr>
          </a:p>
        </p:txBody>
      </p:sp>
      <p:grpSp>
        <p:nvGrpSpPr>
          <p:cNvPr id="4" name="Group 3"/>
          <p:cNvGrpSpPr/>
          <p:nvPr/>
        </p:nvGrpSpPr>
        <p:grpSpPr>
          <a:xfrm>
            <a:off x="8761616" y="192415"/>
            <a:ext cx="3217024" cy="821736"/>
            <a:chOff x="0" y="0"/>
            <a:chExt cx="7200007" cy="1879416"/>
          </a:xfrm>
        </p:grpSpPr>
        <p:sp>
          <p:nvSpPr>
            <p:cNvPr id="5" name="Shape 6"/>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6" name="Picture 1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10566" y="5939481"/>
            <a:ext cx="8377131" cy="527222"/>
          </a:xfrm>
          <a:prstGeom prst="rect">
            <a:avLst/>
          </a:prstGeom>
          <a:noFill/>
          <a:ln>
            <a:noFill/>
          </a:ln>
        </p:spPr>
      </p:pic>
      <p:sp>
        <p:nvSpPr>
          <p:cNvPr id="17" name="Title 1"/>
          <p:cNvSpPr txBox="1">
            <a:spLocks/>
          </p:cNvSpPr>
          <p:nvPr/>
        </p:nvSpPr>
        <p:spPr>
          <a:xfrm>
            <a:off x="3286680" y="2916599"/>
            <a:ext cx="5100394" cy="390288"/>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000" kern="1200">
                <a:solidFill>
                  <a:schemeClr val="bg1"/>
                </a:solidFill>
                <a:latin typeface="Neo Sans" pitchFamily="34" charset="0"/>
                <a:ea typeface="+mj-ea"/>
                <a:cs typeface="+mj-cs"/>
              </a:defRPr>
            </a:lvl1pPr>
          </a:lstStyle>
          <a:p>
            <a:r>
              <a:rPr lang="hr-HR">
                <a:solidFill>
                  <a:schemeClr val="tx1"/>
                </a:solidFill>
              </a:rPr>
              <a:t/>
            </a:r>
            <a:br>
              <a:rPr lang="hr-HR">
                <a:solidFill>
                  <a:schemeClr val="tx1"/>
                </a:solidFill>
              </a:rPr>
            </a:br>
            <a:r>
              <a:rPr lang="hr-HR">
                <a:solidFill>
                  <a:schemeClr val="tx1"/>
                </a:solidFill>
              </a:rPr>
              <a:t/>
            </a:r>
            <a:br>
              <a:rPr lang="hr-HR">
                <a:solidFill>
                  <a:schemeClr val="tx1"/>
                </a:solidFill>
              </a:rPr>
            </a:br>
            <a:r>
              <a:rPr lang="hr-HR">
                <a:solidFill>
                  <a:schemeClr val="tx1"/>
                </a:solidFill>
              </a:rPr>
              <a:t/>
            </a:r>
            <a:br>
              <a:rPr lang="hr-HR">
                <a:solidFill>
                  <a:schemeClr val="tx1"/>
                </a:solidFill>
              </a:rPr>
            </a:br>
            <a:r>
              <a:rPr lang="hr-HR">
                <a:solidFill>
                  <a:schemeClr val="tx1"/>
                </a:solidFill>
              </a:rPr>
              <a:t/>
            </a:r>
            <a:br>
              <a:rPr lang="hr-HR">
                <a:solidFill>
                  <a:schemeClr val="tx1"/>
                </a:solidFill>
              </a:rPr>
            </a:br>
            <a:r>
              <a:rPr lang="hr-HR">
                <a:solidFill>
                  <a:schemeClr val="tx1"/>
                </a:solidFill>
              </a:rPr>
              <a:t/>
            </a:r>
            <a:br>
              <a:rPr lang="hr-HR">
                <a:solidFill>
                  <a:schemeClr val="tx1"/>
                </a:solidFill>
              </a:rPr>
            </a:br>
            <a:r>
              <a:rPr lang="hr-HR" b="1">
                <a:solidFill>
                  <a:schemeClr val="tx2"/>
                </a:solidFill>
              </a:rPr>
              <a:t/>
            </a:r>
            <a:br>
              <a:rPr lang="hr-HR" b="1">
                <a:solidFill>
                  <a:schemeClr val="tx2"/>
                </a:solidFill>
              </a:rPr>
            </a:br>
            <a:endParaRPr lang="hr-HR" sz="3600" i="1" dirty="0">
              <a:solidFill>
                <a:schemeClr val="tx2"/>
              </a:solidFill>
            </a:endParaRPr>
          </a:p>
        </p:txBody>
      </p:sp>
      <p:pic>
        <p:nvPicPr>
          <p:cNvPr id="3" name="Picture 2"/>
          <p:cNvPicPr>
            <a:picLocks noChangeAspect="1"/>
          </p:cNvPicPr>
          <p:nvPr/>
        </p:nvPicPr>
        <p:blipFill>
          <a:blip r:embed="rId3" cstate="print"/>
          <a:stretch>
            <a:fillRect/>
          </a:stretch>
        </p:blipFill>
        <p:spPr>
          <a:xfrm>
            <a:off x="609124" y="3002243"/>
            <a:ext cx="10973751" cy="853514"/>
          </a:xfrm>
          <a:prstGeom prst="rect">
            <a:avLst/>
          </a:prstGeom>
        </p:spPr>
      </p:pic>
      <p:sp>
        <p:nvSpPr>
          <p:cNvPr id="18" name="TextBox 17"/>
          <p:cNvSpPr txBox="1"/>
          <p:nvPr/>
        </p:nvSpPr>
        <p:spPr>
          <a:xfrm>
            <a:off x="691980" y="311124"/>
            <a:ext cx="9407870" cy="584775"/>
          </a:xfrm>
          <a:prstGeom prst="rect">
            <a:avLst/>
          </a:prstGeom>
          <a:noFill/>
        </p:spPr>
        <p:txBody>
          <a:bodyPr wrap="square" rtlCol="0">
            <a:spAutoFit/>
          </a:bodyPr>
          <a:lstStyle/>
          <a:p>
            <a:pPr algn="ctr"/>
            <a:r>
              <a:rPr lang="hr-HR" sz="3200" b="1" dirty="0">
                <a:solidFill>
                  <a:schemeClr val="bg1"/>
                </a:solidFill>
              </a:rPr>
              <a:t>FINANCIJSKA ALOKACIJA</a:t>
            </a:r>
          </a:p>
        </p:txBody>
      </p:sp>
      <p:sp>
        <p:nvSpPr>
          <p:cNvPr id="22" name="Rectangle: Rounded Corners 21">
            <a:extLst>
              <a:ext uri="{FF2B5EF4-FFF2-40B4-BE49-F238E27FC236}">
                <a16:creationId xmlns:a16="http://schemas.microsoft.com/office/drawing/2014/main" id="{EA1F3B2A-AD39-4FFB-A8EF-B663C00A8201}"/>
              </a:ext>
            </a:extLst>
          </p:cNvPr>
          <p:cNvSpPr/>
          <p:nvPr/>
        </p:nvSpPr>
        <p:spPr>
          <a:xfrm>
            <a:off x="212665" y="1312288"/>
            <a:ext cx="2228532" cy="3795421"/>
          </a:xfrm>
          <a:prstGeom prst="roundRect">
            <a:avLst/>
          </a:prstGeom>
          <a:solidFill>
            <a:schemeClr val="accent1"/>
          </a:solidFill>
          <a:effectLst>
            <a:outerShdw blurRad="50800" dist="50800" dir="5400000" algn="ctr" rotWithShape="0">
              <a:schemeClr val="accent1">
                <a:lumMod val="7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2000" b="1" dirty="0" smtClean="0">
                <a:latin typeface="Neo Sans Medium"/>
              </a:rPr>
              <a:t>Ukupni iznos potpora u okviru poziva:</a:t>
            </a:r>
          </a:p>
          <a:p>
            <a:pPr algn="ctr"/>
            <a:endParaRPr lang="hr-HR" sz="2000" b="1" dirty="0" smtClean="0">
              <a:latin typeface="Neo Sans Medium"/>
            </a:endParaRPr>
          </a:p>
          <a:p>
            <a:pPr algn="ctr"/>
            <a:r>
              <a:rPr lang="hr-HR" sz="2000" b="1" dirty="0" smtClean="0">
                <a:latin typeface="Neo Sans Medium"/>
              </a:rPr>
              <a:t>11.900.000,00 </a:t>
            </a:r>
            <a:r>
              <a:rPr lang="hr-HR" sz="2000" b="1" dirty="0">
                <a:latin typeface="Neo Sans Medium"/>
              </a:rPr>
              <a:t>kn</a:t>
            </a:r>
          </a:p>
        </p:txBody>
      </p:sp>
      <p:sp>
        <p:nvSpPr>
          <p:cNvPr id="23" name="Rectangle: Rounded Corners 22">
            <a:extLst>
              <a:ext uri="{FF2B5EF4-FFF2-40B4-BE49-F238E27FC236}">
                <a16:creationId xmlns:a16="http://schemas.microsoft.com/office/drawing/2014/main" id="{C1D0EC06-E27D-4ED9-B38F-E22AC7BE7E9B}"/>
              </a:ext>
            </a:extLst>
          </p:cNvPr>
          <p:cNvSpPr/>
          <p:nvPr/>
        </p:nvSpPr>
        <p:spPr>
          <a:xfrm>
            <a:off x="2678318" y="1312288"/>
            <a:ext cx="8174410" cy="405762"/>
          </a:xfrm>
          <a:prstGeom prst="roundRect">
            <a:avLst/>
          </a:prstGeom>
          <a:effectLst>
            <a:outerShdw blurRad="50800" dist="50800" dir="5400000" algn="ctr" rotWithShape="0">
              <a:srgbClr val="204A7C"/>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2000" b="1" dirty="0">
                <a:latin typeface="Neo Sans Medium"/>
              </a:rPr>
              <a:t>A) REGIONALNE POTPORE</a:t>
            </a:r>
          </a:p>
        </p:txBody>
      </p:sp>
      <p:sp>
        <p:nvSpPr>
          <p:cNvPr id="27" name="Rectangle: Rounded Corners 26">
            <a:extLst>
              <a:ext uri="{FF2B5EF4-FFF2-40B4-BE49-F238E27FC236}">
                <a16:creationId xmlns:a16="http://schemas.microsoft.com/office/drawing/2014/main" id="{E28B839D-36DA-4F2D-AF69-9D30C7D29E98}"/>
              </a:ext>
            </a:extLst>
          </p:cNvPr>
          <p:cNvSpPr/>
          <p:nvPr/>
        </p:nvSpPr>
        <p:spPr>
          <a:xfrm>
            <a:off x="2678318" y="1889974"/>
            <a:ext cx="2527400" cy="7689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a:latin typeface="Neo Sans Medium"/>
              </a:rPr>
              <a:t>Ukupan iznos potpora po Pozivu </a:t>
            </a:r>
            <a:r>
              <a:rPr lang="hr-HR" b="1" dirty="0" smtClean="0">
                <a:latin typeface="Neo Sans Medium"/>
              </a:rPr>
              <a:t>5.000.000,00 </a:t>
            </a:r>
            <a:r>
              <a:rPr lang="hr-HR" b="1" dirty="0">
                <a:latin typeface="Neo Sans Medium"/>
              </a:rPr>
              <a:t>kn</a:t>
            </a:r>
          </a:p>
        </p:txBody>
      </p:sp>
      <p:sp>
        <p:nvSpPr>
          <p:cNvPr id="29" name="Rectangle: Rounded Corners 28">
            <a:extLst>
              <a:ext uri="{FF2B5EF4-FFF2-40B4-BE49-F238E27FC236}">
                <a16:creationId xmlns:a16="http://schemas.microsoft.com/office/drawing/2014/main" id="{0462FAE6-D3A8-4667-AFB7-7BB8FBFADC01}"/>
              </a:ext>
            </a:extLst>
          </p:cNvPr>
          <p:cNvSpPr/>
          <p:nvPr/>
        </p:nvSpPr>
        <p:spPr>
          <a:xfrm>
            <a:off x="5370081" y="1889973"/>
            <a:ext cx="2659141" cy="7752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a:latin typeface="Neo Sans Medium"/>
              </a:rPr>
              <a:t>Najniža vrijednost potpore po prijavitelju </a:t>
            </a:r>
            <a:r>
              <a:rPr lang="hr-HR" b="1" dirty="0">
                <a:latin typeface="Neo Sans Medium"/>
              </a:rPr>
              <a:t>500.000,00 kn</a:t>
            </a:r>
          </a:p>
        </p:txBody>
      </p:sp>
      <p:sp>
        <p:nvSpPr>
          <p:cNvPr id="30" name="Rectangle: Rounded Corners 29">
            <a:extLst>
              <a:ext uri="{FF2B5EF4-FFF2-40B4-BE49-F238E27FC236}">
                <a16:creationId xmlns:a16="http://schemas.microsoft.com/office/drawing/2014/main" id="{695FB784-5F16-433F-9E3A-31CD57523AC8}"/>
              </a:ext>
            </a:extLst>
          </p:cNvPr>
          <p:cNvSpPr/>
          <p:nvPr/>
        </p:nvSpPr>
        <p:spPr>
          <a:xfrm>
            <a:off x="8193586" y="1871484"/>
            <a:ext cx="2659142" cy="7874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a:latin typeface="Neo Sans Medium"/>
              </a:rPr>
              <a:t>Najviša vrijednost potpore po prijavitelju </a:t>
            </a:r>
            <a:r>
              <a:rPr lang="hr-HR" b="1" dirty="0">
                <a:latin typeface="Neo Sans Medium"/>
              </a:rPr>
              <a:t>3.000.000,00 kn</a:t>
            </a:r>
          </a:p>
        </p:txBody>
      </p:sp>
      <p:sp>
        <p:nvSpPr>
          <p:cNvPr id="19" name="Rectangle: Rounded Corners 18">
            <a:extLst>
              <a:ext uri="{FF2B5EF4-FFF2-40B4-BE49-F238E27FC236}">
                <a16:creationId xmlns:a16="http://schemas.microsoft.com/office/drawing/2014/main" id="{DD407578-FEA8-4D15-83C5-49A83CBEB2CC}"/>
              </a:ext>
            </a:extLst>
          </p:cNvPr>
          <p:cNvSpPr/>
          <p:nvPr/>
        </p:nvSpPr>
        <p:spPr>
          <a:xfrm>
            <a:off x="2678318" y="3290203"/>
            <a:ext cx="8174410" cy="4338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2000" b="1" dirty="0">
                <a:latin typeface="Neo Sans Medium"/>
              </a:rPr>
              <a:t>B) POTPORE MALE VRIJEDNOSTI</a:t>
            </a:r>
          </a:p>
        </p:txBody>
      </p:sp>
      <p:sp>
        <p:nvSpPr>
          <p:cNvPr id="20" name="Rectangle: Rounded Corners 19">
            <a:extLst>
              <a:ext uri="{FF2B5EF4-FFF2-40B4-BE49-F238E27FC236}">
                <a16:creationId xmlns:a16="http://schemas.microsoft.com/office/drawing/2014/main" id="{AED1BC38-DAF0-4E11-8A65-F0C6B63644BF}"/>
              </a:ext>
            </a:extLst>
          </p:cNvPr>
          <p:cNvSpPr/>
          <p:nvPr/>
        </p:nvSpPr>
        <p:spPr>
          <a:xfrm>
            <a:off x="2664545" y="3795877"/>
            <a:ext cx="2527399" cy="7561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a:latin typeface="Neo Sans Medium"/>
              </a:rPr>
              <a:t>Ukupan iznos potpora po Pozivu </a:t>
            </a:r>
            <a:r>
              <a:rPr lang="hr-HR" b="1" dirty="0" smtClean="0">
                <a:latin typeface="Neo Sans Medium"/>
              </a:rPr>
              <a:t>6.900.000,00 </a:t>
            </a:r>
            <a:r>
              <a:rPr lang="hr-HR" b="1" dirty="0">
                <a:latin typeface="Neo Sans Medium"/>
              </a:rPr>
              <a:t>kn</a:t>
            </a:r>
          </a:p>
        </p:txBody>
      </p:sp>
      <p:sp>
        <p:nvSpPr>
          <p:cNvPr id="21" name="Rectangle: Rounded Corners 20">
            <a:extLst>
              <a:ext uri="{FF2B5EF4-FFF2-40B4-BE49-F238E27FC236}">
                <a16:creationId xmlns:a16="http://schemas.microsoft.com/office/drawing/2014/main" id="{DEF2E12E-B03A-41C1-8C72-3724D62B50FA}"/>
              </a:ext>
            </a:extLst>
          </p:cNvPr>
          <p:cNvSpPr/>
          <p:nvPr/>
        </p:nvSpPr>
        <p:spPr>
          <a:xfrm>
            <a:off x="5415293" y="3795419"/>
            <a:ext cx="2611237" cy="7476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a:latin typeface="Neo Sans Medium"/>
              </a:rPr>
              <a:t>Najniža vrijednost potpore po prijavitelju </a:t>
            </a:r>
            <a:r>
              <a:rPr lang="hr-HR" b="1" dirty="0">
                <a:latin typeface="Neo Sans Medium"/>
              </a:rPr>
              <a:t>30.000,00 kn</a:t>
            </a:r>
          </a:p>
        </p:txBody>
      </p:sp>
      <p:sp>
        <p:nvSpPr>
          <p:cNvPr id="24" name="Rectangle: Rounded Corners 23">
            <a:extLst>
              <a:ext uri="{FF2B5EF4-FFF2-40B4-BE49-F238E27FC236}">
                <a16:creationId xmlns:a16="http://schemas.microsoft.com/office/drawing/2014/main" id="{6CC3CE3B-260C-443B-BAE2-DFC1ED51B02B}"/>
              </a:ext>
            </a:extLst>
          </p:cNvPr>
          <p:cNvSpPr/>
          <p:nvPr/>
        </p:nvSpPr>
        <p:spPr>
          <a:xfrm>
            <a:off x="8193586" y="3795419"/>
            <a:ext cx="2659142" cy="756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a:latin typeface="Neo Sans Medium"/>
              </a:rPr>
              <a:t>Najviša vrijednost potpore po prijavitelju </a:t>
            </a:r>
            <a:r>
              <a:rPr lang="hr-HR" b="1" dirty="0">
                <a:latin typeface="Neo Sans Medium"/>
              </a:rPr>
              <a:t>500.000,00 kn</a:t>
            </a:r>
          </a:p>
        </p:txBody>
      </p:sp>
      <p:sp>
        <p:nvSpPr>
          <p:cNvPr id="25" name="Rectangle: Rounded Corners 24">
            <a:extLst>
              <a:ext uri="{FF2B5EF4-FFF2-40B4-BE49-F238E27FC236}">
                <a16:creationId xmlns:a16="http://schemas.microsoft.com/office/drawing/2014/main" id="{8966009C-0AAB-40F8-9813-233077B78D24}"/>
              </a:ext>
            </a:extLst>
          </p:cNvPr>
          <p:cNvSpPr/>
          <p:nvPr/>
        </p:nvSpPr>
        <p:spPr>
          <a:xfrm>
            <a:off x="2678318" y="4628100"/>
            <a:ext cx="8174410" cy="352253"/>
          </a:xfrm>
          <a:prstGeom prst="roundRect">
            <a:avLst/>
          </a:prstGeom>
          <a:effectLst>
            <a:outerShdw blurRad="50800" dist="50800" dir="5400000" algn="ctr" rotWithShape="0">
              <a:srgbClr val="204A7C"/>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i="1" dirty="0">
                <a:latin typeface="Neo Sans Medium"/>
              </a:rPr>
              <a:t>Mikro, mala i srednja poduzeća – 85%</a:t>
            </a:r>
          </a:p>
        </p:txBody>
      </p:sp>
      <p:sp>
        <p:nvSpPr>
          <p:cNvPr id="26" name="Rectangle: Rounded Corners 25">
            <a:extLst>
              <a:ext uri="{FF2B5EF4-FFF2-40B4-BE49-F238E27FC236}">
                <a16:creationId xmlns:a16="http://schemas.microsoft.com/office/drawing/2014/main" id="{2BB5DF76-3BEC-4D21-9E31-EECD64529C6C}"/>
              </a:ext>
            </a:extLst>
          </p:cNvPr>
          <p:cNvSpPr/>
          <p:nvPr/>
        </p:nvSpPr>
        <p:spPr>
          <a:xfrm>
            <a:off x="2678318" y="2760790"/>
            <a:ext cx="8174410" cy="4338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r-HR" i="1" dirty="0">
                <a:latin typeface="Neo Sans Medium"/>
              </a:rPr>
              <a:t>Mikro i mala poduzeća – 45%                                     Srednja poduzeća – 35% </a:t>
            </a:r>
          </a:p>
        </p:txBody>
      </p:sp>
    </p:spTree>
    <p:extLst>
      <p:ext uri="{BB962C8B-B14F-4D97-AF65-F5344CB8AC3E}">
        <p14:creationId xmlns:p14="http://schemas.microsoft.com/office/powerpoint/2010/main" val="3896789144"/>
      </p:ext>
    </p:extLst>
  </p:cSld>
  <p:clrMapOvr>
    <a:masterClrMapping/>
  </p:clrMapOvr>
</p:sld>
</file>

<file path=ppt/theme/theme1.xml><?xml version="1.0" encoding="utf-8"?>
<a:theme xmlns:a="http://schemas.openxmlformats.org/drawingml/2006/main" name="Theme OPK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 OPKK" id="{23D8816C-DFD1-433A-8296-2E9D470AEC18}" vid="{1722C0F4-0A50-4B43-8891-BFECB5A1CC4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 OPKK</Template>
  <TotalTime>4728</TotalTime>
  <Words>3586</Words>
  <Application>Microsoft Office PowerPoint</Application>
  <PresentationFormat>Widescreen</PresentationFormat>
  <Paragraphs>431</Paragraphs>
  <Slides>37</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37</vt:i4>
      </vt:variant>
    </vt:vector>
  </HeadingPairs>
  <TitlesOfParts>
    <vt:vector size="48" baseType="lpstr">
      <vt:lpstr>ＭＳ Ｐゴシック</vt:lpstr>
      <vt:lpstr>ＭＳ Ｐゴシック</vt:lpstr>
      <vt:lpstr>Arial</vt:lpstr>
      <vt:lpstr>Calibri</vt:lpstr>
      <vt:lpstr>Neo Sans</vt:lpstr>
      <vt:lpstr>Neo Sans Medium</vt:lpstr>
      <vt:lpstr>Times New Roman</vt:lpstr>
      <vt:lpstr>VladaRHSans Bld</vt:lpstr>
      <vt:lpstr>VladaRHSans Reg</vt:lpstr>
      <vt:lpstr>Wingdings</vt:lpstr>
      <vt:lpstr>Theme OPKK</vt:lpstr>
      <vt:lpstr>     Ministarstvo regionalnoga razvoja i fondova  Europske unije  PROGRAM INTEGRIRANE FIZIČKE,GOSPODARSKE I SOCIJALNE REGENERACIJE MALIH GRADOVA NA RATOM POGOĐENIM PODRUČJIMA   Benkovac, 19.12.2017. </vt:lpstr>
      <vt:lpstr>        O PROGRAMU  </vt:lpstr>
      <vt:lpstr>        O PROGRAMU  </vt:lpstr>
      <vt:lpstr> ODABIR GRADOVA </vt:lpstr>
      <vt:lpstr> INTERVENCIJSKI PLANOVI </vt:lpstr>
      <vt:lpstr> REZULTATI PROGRAMA </vt:lpstr>
      <vt:lpstr>PODUZETNIŠTVO </vt:lpstr>
      <vt:lpstr>PowerPoint Presentation</vt:lpstr>
      <vt:lpstr>      </vt:lpstr>
      <vt:lpstr>PRIHVATLJIVI PRIJAVITELJI</vt:lpstr>
      <vt:lpstr>KRITERIJI ZA ISKLJUČENJE </vt:lpstr>
      <vt:lpstr>KRITERIJI ZA ISKLJUČENJE</vt:lpstr>
      <vt:lpstr>KRITERIJI ZA ISKLJUČENJE</vt:lpstr>
      <vt:lpstr>KRITERIJI ZA ISKLJUČENJE</vt:lpstr>
      <vt:lpstr>ZAHTJEVI KOJI SE ODNOSE NA SPOSOBNOST  PODUZETNIKA</vt:lpstr>
      <vt:lpstr>PRIHVATLJIVE KATEGORIJE  TROŠKOVA</vt:lpstr>
      <vt:lpstr>PRIHVATLJIVE KATEGORIJE  TROŠKOVA</vt:lpstr>
      <vt:lpstr>PRIHVATLJIVE KATEGORIJE  TROŠKOVA</vt:lpstr>
      <vt:lpstr>PRIHVATLJIVE KATEGORIJE  TROŠKOVA</vt:lpstr>
      <vt:lpstr>NEPRIHVATLJIVI TROŠKOVI</vt:lpstr>
      <vt:lpstr>NEPRIHVATLJIVI TROŠKOVI</vt:lpstr>
      <vt:lpstr>NEPRIHVATLJIVI TROŠKOVI</vt:lpstr>
      <vt:lpstr>OBAVEZNA DOKUMENTACIJA</vt:lpstr>
      <vt:lpstr>OBAVEZNA DOKUMENTACIJA</vt:lpstr>
      <vt:lpstr>OBAVEZNA DOKUMENTACIJA</vt:lpstr>
      <vt:lpstr>PODNOŠENJE PROJEKTNOG PRIJEDLOGA</vt:lpstr>
      <vt:lpstr>POSTUPAK DODJELE</vt:lpstr>
      <vt:lpstr>UGOVARANJE</vt:lpstr>
      <vt:lpstr>PROVEDBA PROJEKTA</vt:lpstr>
      <vt:lpstr>NABAVA</vt:lpstr>
      <vt:lpstr> </vt:lpstr>
      <vt:lpstr>OPIS POSTUPKA JAVNE NABAVE ZA NOJN</vt:lpstr>
      <vt:lpstr>PROVJERE PROVEDBE  PROJEKTA</vt:lpstr>
      <vt:lpstr>PROVJERE PROVEDBE  PROJEKTA</vt:lpstr>
      <vt:lpstr>ZAHTJEV ZA PREDUJMOM, NADOKNADOM SREDSTAVA / POVRAT SREDSTAVA</vt:lpstr>
      <vt:lpstr>REVIZIJA PROJEKTA INFORMIRANJE I VIDLJIVOST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Planirani i objavljeni pozivi iz OPKK (30. lipnja 2017.)</dc:title>
  <dc:creator>Vlatka Valc Galešić</dc:creator>
  <cp:lastModifiedBy>Nirvana Kapitan Butković</cp:lastModifiedBy>
  <cp:revision>499</cp:revision>
  <cp:lastPrinted>2017-03-06T11:58:59Z</cp:lastPrinted>
  <dcterms:created xsi:type="dcterms:W3CDTF">2017-01-30T13:12:21Z</dcterms:created>
  <dcterms:modified xsi:type="dcterms:W3CDTF">2018-01-02T10:11:22Z</dcterms:modified>
</cp:coreProperties>
</file>